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325" r:id="rId3"/>
    <p:sldId id="298" r:id="rId4"/>
    <p:sldId id="302" r:id="rId5"/>
    <p:sldId id="292" r:id="rId6"/>
    <p:sldId id="293" r:id="rId7"/>
    <p:sldId id="294" r:id="rId8"/>
    <p:sldId id="320" r:id="rId9"/>
    <p:sldId id="297" r:id="rId10"/>
    <p:sldId id="326" r:id="rId11"/>
    <p:sldId id="258" r:id="rId12"/>
    <p:sldId id="327" r:id="rId13"/>
    <p:sldId id="259" r:id="rId14"/>
    <p:sldId id="309" r:id="rId15"/>
    <p:sldId id="261" r:id="rId16"/>
    <p:sldId id="317" r:id="rId17"/>
    <p:sldId id="262" r:id="rId18"/>
    <p:sldId id="263" r:id="rId19"/>
    <p:sldId id="264" r:id="rId20"/>
    <p:sldId id="265" r:id="rId21"/>
    <p:sldId id="267" r:id="rId22"/>
    <p:sldId id="271" r:id="rId23"/>
    <p:sldId id="272" r:id="rId24"/>
    <p:sldId id="328" r:id="rId25"/>
    <p:sldId id="330" r:id="rId26"/>
    <p:sldId id="331" r:id="rId27"/>
    <p:sldId id="332" r:id="rId28"/>
    <p:sldId id="334" r:id="rId29"/>
    <p:sldId id="335" r:id="rId30"/>
    <p:sldId id="313" r:id="rId31"/>
    <p:sldId id="336" r:id="rId32"/>
    <p:sldId id="275" r:id="rId33"/>
    <p:sldId id="276" r:id="rId34"/>
    <p:sldId id="277" r:id="rId35"/>
    <p:sldId id="279" r:id="rId36"/>
    <p:sldId id="280" r:id="rId37"/>
    <p:sldId id="281" r:id="rId38"/>
    <p:sldId id="284" r:id="rId39"/>
    <p:sldId id="321" r:id="rId40"/>
    <p:sldId id="285" r:id="rId41"/>
    <p:sldId id="286" r:id="rId42"/>
    <p:sldId id="287" r:id="rId43"/>
    <p:sldId id="288" r:id="rId44"/>
    <p:sldId id="322" r:id="rId45"/>
    <p:sldId id="316" r:id="rId46"/>
    <p:sldId id="323" r:id="rId47"/>
    <p:sldId id="324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78456" autoAdjust="0"/>
  </p:normalViewPr>
  <p:slideViewPr>
    <p:cSldViewPr>
      <p:cViewPr varScale="1">
        <p:scale>
          <a:sx n="70" d="100"/>
          <a:sy n="70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E0EFF5C-C337-AAFE-D2A0-1061C4D770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B34EC85-F2A1-E0A4-DD4E-C3CF830C42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7D3D06-C8E1-8EDC-1C64-EFA6605D9D0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C8606F55-A8E6-4B81-DD2B-6B0C150E93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682D1B61-5C5E-05D9-7DCE-BC48B9FABA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41E943B4-6927-4FE3-489A-4949DC4682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FED0BC-3942-4833-A957-B65577594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30BA813B-B60F-8C9B-8F2C-47349E269E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2E9023E-DF06-5C64-D5CE-A7055BB09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Hypertensive crisis</a:t>
            </a:r>
          </a:p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Systole ≥ 180</a:t>
            </a:r>
          </a:p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Diastole ≥ 120</a:t>
            </a:r>
          </a:p>
          <a:p>
            <a:endParaRPr lang="ar-EG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6B2365BD-C933-65AD-B3AE-59AD1B89DD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FE8BDB-D47E-4D40-AA4D-0A5812A108A5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D282FD7-9660-8DC2-31A8-4B047BA954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0BB3528-7139-F73D-28E4-56032EFAB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F26C1EF-7F8A-9269-ABB9-58CF659220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B10B1C-D375-4738-8C3B-20C55F02D1F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1C8B9674-A622-CBB5-D5F4-96879A6B5F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FEFE455B-9D55-24A6-B5A6-8C5140458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45C18649-060D-1C04-7CA1-E96A085ABB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E69B21-EA4F-45C7-A6A6-31B78E542362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913197-F1A9-EF6A-6F62-CCE383B8D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C14C90-F856-D4FC-7054-3D3AE98DB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DABA46-6AE4-700C-9B63-8B39A2090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3C14D-4F75-4A11-99A3-D35654EA33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28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1E2C13-CFFF-D7D4-C8A3-F09600596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9C950B-97EA-3CBF-6670-C82C7D81D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DCDE51-740F-6308-DC0E-058C206C7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52015-2DC0-4C99-948F-1D55C4D752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4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F017D8-FFD6-DA90-FF69-3DB58B716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C758EE-F0A0-E6F8-D884-2D3F73871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45B36C-50B5-EEBE-D044-65578C287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A2F6-4796-42F1-9778-317C4F113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0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2514BE-434D-34EA-A4E3-7DFCF3E34A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CD5C7B-9F11-0768-B7F1-33BB14D37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914A8C-C2EE-36B0-51DE-D937DE7CB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743A8-2444-4267-B170-870460D5E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94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0BDB90-3CFD-D75E-687A-896AD6316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3E44FB-0643-4C31-621C-346E00ABB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001C47-4094-ED96-303A-A3C54EFE3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861A1-473F-4FFE-A194-6889F23D7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9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C4832B-8378-A967-731A-C52C0181A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E1E6E-5B7B-A872-319D-47D8544DC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2D22D7-528F-8D15-3486-3ED4DD73C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0CA9-91FB-419F-92BD-B978B789C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97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54F2F0-8CDF-FE17-E24C-76854D235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5C070EF-5782-F415-3A86-FE5075C3F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4372CB-053F-FBF9-CF9A-E967E3CDA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2D59C-C5E6-431B-8494-D391C0E60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47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1F8119-9601-6210-C50C-F2D0D7E4C3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856BB9-B82F-CAE9-C43C-639278E66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C51047-B9FB-F63A-A98C-C9F33296F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7D11B-1BA5-4CC2-9ED6-4C97551AB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60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F38846-9371-74D0-19F2-BC757D994F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151F08-6533-3A03-DAC7-319CDC241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3B1BFB-2C59-0BD1-69AA-6DE9AD408B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FA31-D060-4E3D-A76D-40343ED53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55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73C14B-4EC4-54DC-A99F-2EC69552A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C0B7-6136-5599-BFA5-7288502AC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3E7731-736F-310A-6BF6-B1474CE33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BA11-7E87-41EB-816F-44F9E22EE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92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36BB9F-E17C-9FB5-1F95-9DC3CA6C0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9A7A1-A705-7C82-DE69-36D936C1C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1E3B56-F9CA-CEF0-C87E-D9778DFF3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78AB-AB28-4BCE-B771-05CD7BE8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42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60615F-B4E9-9A7E-CE84-1D9859F02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01B3F3-A8B2-354E-7C14-48E4F156B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B5C906-0F77-9A0C-84C9-648212A157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87D1B8-0DE3-FFCD-8D5F-24564CBF6C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169CF8-3BA7-DB6C-2BF7-23A8838818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926E01E-5D4D-46EB-8CBC-A1B1F5582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92C0BB-800B-B7FA-D595-E5379CC487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Anti-hypertensive drugs</a:t>
            </a:r>
          </a:p>
        </p:txBody>
      </p:sp>
      <p:pic>
        <p:nvPicPr>
          <p:cNvPr id="3075" name="صورة 2">
            <a:extLst>
              <a:ext uri="{FF2B5EF4-FFF2-40B4-BE49-F238E27FC236}">
                <a16:creationId xmlns:a16="http://schemas.microsoft.com/office/drawing/2014/main" id="{0C43D990-E1BC-93E1-491B-A9A0E3546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810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F17FBFB1-0D39-4E6C-F44F-B42B3EA31599}"/>
              </a:ext>
            </a:extLst>
          </p:cNvPr>
          <p:cNvSpPr txBox="1"/>
          <p:nvPr/>
        </p:nvSpPr>
        <p:spPr>
          <a:xfrm>
            <a:off x="1181100" y="4564697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AL-AYEN UNIVERSITY</a:t>
            </a:r>
          </a:p>
          <a:p>
            <a:pPr algn="ctr"/>
            <a:r>
              <a:rPr lang="en-US" dirty="0"/>
              <a:t>COLLEGE OF HEALTH AND MEDICAL TECHNOLOGY</a:t>
            </a:r>
          </a:p>
          <a:p>
            <a:pPr algn="ctr"/>
            <a:r>
              <a:rPr lang="en-US" dirty="0"/>
              <a:t>DEPARTMENT OF ANESTHESIA</a:t>
            </a:r>
          </a:p>
          <a:p>
            <a:pPr algn="ctr"/>
            <a:r>
              <a:rPr lang="en-US" dirty="0"/>
              <a:t>By PhD  Karima Aboul </a:t>
            </a:r>
            <a:r>
              <a:rPr lang="en-US" dirty="0" err="1"/>
              <a:t>Fotouh</a:t>
            </a:r>
            <a:endParaRPr lang="en-US" dirty="0"/>
          </a:p>
          <a:p>
            <a:pPr algn="ctr"/>
            <a:r>
              <a:rPr lang="en-US" dirty="0"/>
              <a:t>Lecturer </a:t>
            </a:r>
            <a:r>
              <a:rPr lang="ar-IQ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5FC3615F-B792-D7A5-A3D8-1083A796F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610600" cy="6002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461963" algn="ctr">
              <a:defRPr/>
            </a:pPr>
            <a:r>
              <a:rPr lang="en-US" sz="3200" b="1" u="sng" dirty="0">
                <a:latin typeface="+mn-lt"/>
                <a:ea typeface="MS Mincho" pitchFamily="49" charset="-128"/>
              </a:rPr>
              <a:t>Management of Hypertension</a:t>
            </a:r>
            <a:endParaRPr lang="en-US" sz="3200" b="1" dirty="0">
              <a:latin typeface="+mn-lt"/>
              <a:ea typeface="MS Mincho" pitchFamily="49" charset="-128"/>
            </a:endParaRPr>
          </a:p>
          <a:p>
            <a:pPr indent="461963" algn="ctr">
              <a:defRPr/>
            </a:pPr>
            <a:r>
              <a:rPr lang="en-US" sz="3200" b="1" dirty="0">
                <a:latin typeface="+mn-lt"/>
                <a:ea typeface="MS Mincho" pitchFamily="49" charset="-128"/>
              </a:rPr>
              <a:t> </a:t>
            </a:r>
          </a:p>
          <a:p>
            <a:pPr marL="742950" lvl="1" indent="-285750" algn="ctr">
              <a:buFont typeface="Arial" pitchFamily="34" charset="0"/>
              <a:buAutoNum type="arabicPeriod"/>
              <a:defRPr/>
            </a:pPr>
            <a:r>
              <a:rPr lang="en-US" sz="3200" b="1" u="sng" dirty="0">
                <a:latin typeface="+mn-lt"/>
                <a:ea typeface="MS Mincho" pitchFamily="49" charset="-128"/>
              </a:rPr>
              <a:t>Life-style modifications (non drug therapy)</a:t>
            </a:r>
          </a:p>
          <a:p>
            <a:pPr indent="461963">
              <a:defRPr/>
            </a:pPr>
            <a:r>
              <a:rPr lang="en-US" sz="3200" b="1" dirty="0">
                <a:latin typeface="+mn-lt"/>
                <a:ea typeface="MS Mincho" pitchFamily="49" charset="-128"/>
              </a:rPr>
              <a:t> Required for normo­tensive, pre-hypertensive and hypertensive 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patients</a:t>
            </a:r>
          </a:p>
          <a:p>
            <a:pPr indent="461963">
              <a:defRPr/>
            </a:pPr>
            <a:r>
              <a:rPr lang="en-US" sz="2400" dirty="0">
                <a:latin typeface="Times New Roman" pitchFamily="18" charset="0"/>
                <a:ea typeface="MS Mincho" pitchFamily="49" charset="-128"/>
              </a:rPr>
              <a:t> </a:t>
            </a: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Weight reduction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(↓10 kg weight</a:t>
            </a:r>
            <a:r>
              <a:rPr lang="en-US" sz="2400" dirty="0">
                <a:latin typeface="Times New Roman" pitchFamily="18" charset="0"/>
                <a:ea typeface="MS Mincho" pitchFamily="49" charset="-128"/>
                <a:sym typeface="Wingdings" pitchFamily="2" charset="2"/>
              </a:rPr>
              <a:t></a:t>
            </a:r>
            <a:r>
              <a:rPr lang="en-US" sz="2400" dirty="0">
                <a:latin typeface="MS Mincho" pitchFamily="49" charset="-128"/>
                <a:ea typeface="MS Mincho" pitchFamily="49" charset="-128"/>
              </a:rPr>
              <a:t>↓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5-20 mmHg). </a:t>
            </a: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Salt restriction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(&lt; 6 g / day</a:t>
            </a:r>
            <a:r>
              <a:rPr lang="en-US" sz="2400" dirty="0">
                <a:latin typeface="Times New Roman" pitchFamily="18" charset="0"/>
                <a:ea typeface="MS Mincho" pitchFamily="49" charset="-128"/>
                <a:sym typeface="Wingdings" pitchFamily="2" charset="2"/>
              </a:rPr>
              <a:t>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US" sz="2400" dirty="0">
                <a:latin typeface="MS Mincho" pitchFamily="49" charset="-128"/>
                <a:ea typeface="MS Mincho" pitchFamily="49" charset="-128"/>
              </a:rPr>
              <a:t>↓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2-8 mmHg). </a:t>
            </a: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Cessation of smoking</a:t>
            </a:r>
            <a:endParaRPr lang="en-US" sz="2400" dirty="0">
              <a:latin typeface="Times New Roman" pitchFamily="18" charset="0"/>
              <a:ea typeface="MS Mincho" pitchFamily="49" charset="-128"/>
            </a:endParaRP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Regular mild exercise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(e.g. walking </a:t>
            </a:r>
            <a:r>
              <a:rPr lang="en-US" sz="2400" dirty="0">
                <a:latin typeface="Times New Roman" pitchFamily="18" charset="0"/>
                <a:ea typeface="MS Mincho" pitchFamily="49" charset="-128"/>
                <a:sym typeface="Wingdings" pitchFamily="2" charset="2"/>
              </a:rPr>
              <a:t></a:t>
            </a:r>
            <a:r>
              <a:rPr lang="en-US" sz="2400" dirty="0">
                <a:latin typeface="MS Mincho" pitchFamily="49" charset="-128"/>
                <a:ea typeface="MS Mincho" pitchFamily="49" charset="-128"/>
              </a:rPr>
              <a:t>↓</a:t>
            </a:r>
            <a:r>
              <a:rPr lang="en-US" sz="2400" dirty="0">
                <a:latin typeface="Times New Roman" pitchFamily="18" charset="0"/>
                <a:ea typeface="MS Mincho" pitchFamily="49" charset="-128"/>
              </a:rPr>
              <a:t> 4-9 mmHg). </a:t>
            </a: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Avoidance of saturated fats</a:t>
            </a:r>
            <a:endParaRPr lang="en-US" sz="2400" dirty="0">
              <a:latin typeface="Times New Roman" pitchFamily="18" charset="0"/>
              <a:ea typeface="MS Mincho" pitchFamily="49" charset="-128"/>
            </a:endParaRP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Potassium-rich foods</a:t>
            </a:r>
            <a:endParaRPr lang="en-US" sz="2400" dirty="0">
              <a:latin typeface="Times New Roman" pitchFamily="18" charset="0"/>
              <a:ea typeface="MS Mincho" pitchFamily="49" charset="-128"/>
            </a:endParaRPr>
          </a:p>
          <a:p>
            <a:pPr indent="461963">
              <a:buFont typeface="Arial" pitchFamily="34" charset="0"/>
              <a:buAutoNum type="arabicParenR"/>
              <a:defRPr/>
            </a:pPr>
            <a:r>
              <a:rPr lang="en-US" sz="2400" b="1" dirty="0">
                <a:latin typeface="Times New Roman" pitchFamily="18" charset="0"/>
                <a:ea typeface="MS Mincho" pitchFamily="49" charset="-128"/>
              </a:rPr>
              <a:t>Avoidance of stressors (e.g. noise &amp; excessive light)</a:t>
            </a:r>
            <a:endParaRPr lang="en-US" sz="2400" dirty="0"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0A1DCA6-6EF4-15A7-ADED-CC65EA6F8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en-US" b="1" u="sng"/>
              <a:t>DRUG THERAPY</a:t>
            </a:r>
            <a:endParaRPr lang="en-US" altLang="en-US" sz="4000" b="1" u="sng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D0B6AF8-26DC-BE21-3D50-0FADB5D44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Diuretics.</a:t>
            </a:r>
          </a:p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Calcium channel blockers.</a:t>
            </a:r>
          </a:p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Sympatholytic </a:t>
            </a:r>
          </a:p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 channel opener </a:t>
            </a:r>
          </a:p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Direct vasodilators.</a:t>
            </a:r>
          </a:p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Angiotensin converting enzyme inhibitors (ACEIS)</a:t>
            </a:r>
          </a:p>
          <a:p>
            <a:pPr marL="609600" indent="-609600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Angiotensin receptor antagonists (ARBs)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419170-1A7F-F69E-9235-456ABF25EB01}"/>
              </a:ext>
            </a:extLst>
          </p:cNvPr>
          <p:cNvSpPr/>
          <p:nvPr/>
        </p:nvSpPr>
        <p:spPr>
          <a:xfrm>
            <a:off x="304800" y="304800"/>
            <a:ext cx="86106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>
              <a:spcAft>
                <a:spcPts val="0"/>
              </a:spcAft>
              <a:defRPr/>
            </a:pPr>
            <a:r>
              <a:rPr lang="en-US" sz="2400" u="sng" dirty="0">
                <a:latin typeface="+mj-lt"/>
                <a:ea typeface="MS Mincho" panose="02020609040205080304" pitchFamily="49" charset="-128"/>
              </a:rPr>
              <a:t>Goal Blood Pressure (</a:t>
            </a:r>
            <a:r>
              <a:rPr lang="en-US" sz="2400" u="sng" dirty="0" err="1">
                <a:latin typeface="+mj-lt"/>
                <a:ea typeface="MS Mincho" panose="02020609040205080304" pitchFamily="49" charset="-128"/>
              </a:rPr>
              <a:t>jNC</a:t>
            </a:r>
            <a:r>
              <a:rPr lang="en-US" sz="2400" u="sng" dirty="0">
                <a:latin typeface="+mj-lt"/>
                <a:ea typeface="MS Mincho" panose="02020609040205080304" pitchFamily="49" charset="-128"/>
              </a:rPr>
              <a:t> 8)</a:t>
            </a:r>
            <a:endParaRPr lang="en-US" sz="2000" dirty="0">
              <a:latin typeface="+mj-lt"/>
              <a:ea typeface="MS Mincho" panose="02020609040205080304" pitchFamily="49" charset="-128"/>
            </a:endParaRPr>
          </a:p>
          <a:p>
            <a:pPr marL="534988" indent="-342900">
              <a:spcAft>
                <a:spcPts val="0"/>
              </a:spcAft>
              <a:buFont typeface="+mj-lt"/>
              <a:buAutoNum type="arabicParenR"/>
              <a:tabLst>
                <a:tab pos="800100" algn="l"/>
              </a:tabLst>
              <a:defRPr/>
            </a:pPr>
            <a:r>
              <a:rPr lang="en-US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Achieving a BP &lt; 140/90 mmHg in most patients including those with diabetes or chronic renal disease</a:t>
            </a:r>
            <a:r>
              <a:rPr lang="en-US" sz="2400" b="1" dirty="0">
                <a:latin typeface="+mj-lt"/>
                <a:ea typeface="MS Mincho" panose="02020609040205080304" pitchFamily="49" charset="-128"/>
              </a:rPr>
              <a:t>.</a:t>
            </a:r>
            <a:endParaRPr lang="en-US" sz="2400" dirty="0">
              <a:latin typeface="+mj-lt"/>
              <a:ea typeface="MS Mincho" panose="02020609040205080304" pitchFamily="49" charset="-128"/>
            </a:endParaRPr>
          </a:p>
          <a:p>
            <a:pPr marL="534988" indent="-342900">
              <a:spcAft>
                <a:spcPts val="0"/>
              </a:spcAft>
              <a:buFont typeface="+mj-lt"/>
              <a:buAutoNum type="arabicParenR"/>
              <a:tabLst>
                <a:tab pos="800100" algn="l"/>
              </a:tabLst>
              <a:defRPr/>
            </a:pPr>
            <a:r>
              <a:rPr lang="en-US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Achieving a BP &lt; 150/90 mmHg in patients &gt; 60 years.</a:t>
            </a:r>
            <a:endParaRPr lang="en-US" sz="2400" dirty="0">
              <a:latin typeface="+mj-lt"/>
              <a:ea typeface="MS Mincho" panose="02020609040205080304" pitchFamily="49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768F737-1A5B-60A8-3858-D37FA8C1D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57400"/>
            <a:ext cx="8915400" cy="4462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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u="sng" dirty="0">
                <a:latin typeface="+mn-lt"/>
                <a:ea typeface="MS Mincho" pitchFamily="49" charset="-128"/>
              </a:rPr>
              <a:t>Stage I </a:t>
            </a:r>
            <a:r>
              <a:rPr lang="en-US" sz="2400" b="1" u="sng" dirty="0">
                <a:latin typeface="+mn-lt"/>
                <a:ea typeface="MS Mincho" pitchFamily="49" charset="-128"/>
              </a:rPr>
              <a:t>Hypertension</a:t>
            </a:r>
            <a:r>
              <a:rPr lang="en-US" sz="2400" b="1" dirty="0">
                <a:latin typeface="+mn-lt"/>
                <a:ea typeface="MS Mincho" pitchFamily="49" charset="-128"/>
              </a:rPr>
              <a:t> (</a:t>
            </a:r>
            <a:r>
              <a:rPr lang="en-US" sz="2400" b="1" u="sng" dirty="0">
                <a:latin typeface="+mn-lt"/>
                <a:ea typeface="MS Mincho" pitchFamily="49" charset="-128"/>
              </a:rPr>
              <a:t>SBP 140-159 and /or DBP 90-99 mmHg</a:t>
            </a:r>
            <a:r>
              <a:rPr lang="en-US" sz="2400" b="1" dirty="0">
                <a:latin typeface="+mn-lt"/>
                <a:ea typeface="MS Mincho" pitchFamily="49" charset="-128"/>
              </a:rPr>
              <a:t>)</a:t>
            </a:r>
            <a:r>
              <a:rPr lang="en-US" sz="2400" dirty="0">
                <a:latin typeface="+mn-lt"/>
                <a:ea typeface="MS Mincho" pitchFamily="49" charset="-128"/>
              </a:rPr>
              <a:t> </a:t>
            </a:r>
            <a:r>
              <a:rPr lang="en-US" sz="2400" dirty="0">
                <a:latin typeface="+mn-lt"/>
                <a:ea typeface="MS Mincho" pitchFamily="49" charset="-128"/>
                <a:cs typeface="Times New Roman" pitchFamily="18" charset="0"/>
              </a:rPr>
              <a:t>treated as</a:t>
            </a:r>
            <a:r>
              <a:rPr lang="en-US" sz="2400" dirty="0">
                <a:latin typeface="+mn-lt"/>
                <a:ea typeface="MS Mincho" pitchFamily="49" charset="-128"/>
              </a:rPr>
              <a:t> </a:t>
            </a:r>
          </a:p>
          <a:p>
            <a:pPr marL="742950" lvl="1" indent="-285750">
              <a:buFont typeface="Wingdings" pitchFamily="2" charset="2"/>
              <a:buChar char="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dirty="0">
                <a:latin typeface="+mn-lt"/>
                <a:cs typeface="Times New Roman" pitchFamily="18" charset="0"/>
              </a:rPr>
              <a:t>Start with single agent</a:t>
            </a:r>
            <a:endParaRPr lang="en-US" sz="2400" dirty="0">
              <a:latin typeface="+mn-lt"/>
              <a:ea typeface="MS Mincho" pitchFamily="49" charset="-128"/>
            </a:endParaRPr>
          </a:p>
          <a:p>
            <a:pPr marL="742950" lvl="1" indent="-285750">
              <a:buFont typeface="Wingdings" pitchFamily="2" charset="2"/>
              <a:buChar char="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Thiazide  diuretics for most</a:t>
            </a:r>
            <a:endParaRPr lang="en-US" sz="2400" dirty="0">
              <a:latin typeface="+mn-lt"/>
              <a:ea typeface="MS Mincho" pitchFamily="49" charset="-128"/>
            </a:endParaRPr>
          </a:p>
          <a:p>
            <a:pPr marL="742950" lvl="1" indent="-285750">
              <a:buFont typeface="Wingdings" pitchFamily="2" charset="2"/>
              <a:buChar char="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ACEI, ARB, BB, or CCB (alternatives)</a:t>
            </a:r>
            <a:endParaRPr lang="en-US" sz="2400" dirty="0">
              <a:latin typeface="+mn-lt"/>
              <a:ea typeface="MS Mincho" pitchFamily="49" charset="-128"/>
            </a:endParaRPr>
          </a:p>
          <a:p>
            <a:pPr marL="742950" lvl="1" indent="-285750">
              <a:buFont typeface="Wingdings" pitchFamily="2" charset="2"/>
              <a:buChar char="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dirty="0">
                <a:latin typeface="+mn-lt"/>
                <a:cs typeface="Times New Roman" pitchFamily="18" charset="0"/>
              </a:rPr>
              <a:t>Optimize dosage or add other drugs to achieve goal BP (after a trial of 1 month).</a:t>
            </a:r>
            <a:endParaRPr lang="en-US" sz="2400" dirty="0">
              <a:latin typeface="+mn-lt"/>
              <a:ea typeface="MS Mincho" pitchFamily="49" charset="-128"/>
            </a:endParaRPr>
          </a:p>
          <a:p>
            <a:pPr marL="276225" lvl="2" indent="-228600">
              <a:buFont typeface="Wingdings" pitchFamily="2" charset="2"/>
              <a:buChar char="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u="sng" dirty="0">
                <a:latin typeface="+mn-lt"/>
                <a:ea typeface="MS Mincho" pitchFamily="49" charset="-128"/>
              </a:rPr>
              <a:t>Stage II Hypertension </a:t>
            </a:r>
            <a:r>
              <a:rPr lang="en-US" sz="2400" b="1" u="sng" dirty="0">
                <a:latin typeface="+mn-lt"/>
                <a:cs typeface="Times New Roman" pitchFamily="18" charset="0"/>
              </a:rPr>
              <a:t>(BP≥160/100 mmHg)</a:t>
            </a:r>
            <a:endParaRPr lang="en-US" sz="2400" dirty="0">
              <a:latin typeface="+mn-lt"/>
              <a:ea typeface="MS Mincho" pitchFamily="49" charset="-128"/>
            </a:endParaRPr>
          </a:p>
          <a:p>
            <a:pPr marL="342900" indent="-342900">
              <a:buFont typeface="Wingdings" pitchFamily="2" charset="2"/>
              <a:buChar char="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b="1" dirty="0">
                <a:latin typeface="+mn-lt"/>
                <a:ea typeface="MS Mincho" pitchFamily="49" charset="-128"/>
              </a:rPr>
              <a:t>Two-drug combination for most (usually a thiazide type diuretic plus ACEI, ARB, BB or CCB).</a:t>
            </a:r>
            <a:endParaRPr lang="en-US" sz="2400" dirty="0">
              <a:latin typeface="+mn-lt"/>
              <a:ea typeface="MS Mincho" pitchFamily="49" charset="-128"/>
            </a:endParaRPr>
          </a:p>
          <a:p>
            <a:pPr marL="342900" indent="-342900">
              <a:buFont typeface="Wingdings" pitchFamily="2" charset="2"/>
              <a:buChar char=""/>
              <a:tabLst>
                <a:tab pos="400050" algn="l"/>
                <a:tab pos="571500" algn="l"/>
                <a:tab pos="839788" algn="l"/>
              </a:tabLst>
              <a:defRPr/>
            </a:pPr>
            <a:r>
              <a:rPr lang="en-US" sz="2400" dirty="0">
                <a:latin typeface="+mn-lt"/>
                <a:ea typeface="MS Mincho" pitchFamily="49" charset="-128"/>
              </a:rPr>
              <a:t>Optimize dosage or add other drugs to ac</a:t>
            </a:r>
            <a:r>
              <a:rPr lang="en-US" sz="2000" dirty="0">
                <a:latin typeface="Times New Roman" pitchFamily="18" charset="0"/>
                <a:ea typeface="MS Mincho" pitchFamily="49" charset="-128"/>
              </a:rPr>
              <a:t>hieve goal BP (after a trial of 1 month).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0582AD8-66B0-4D62-0BC3-ADA54746D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diuretics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4BA5EC7-023B-4C9C-2E82-BEDD921D0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They include 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Thiazide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and thiazide like as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chlorothiazide,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hydrochlorothiazide, chlorothalidone.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Loop diuretice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furosemide, ethacrynic acid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bumetanide . </a:t>
            </a:r>
          </a:p>
          <a:p>
            <a:pPr eaLnBrk="1" hangingPunct="1"/>
            <a:endParaRPr lang="en-US" alt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Direct action reducing peripheral resistance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Decreased blood volume and COP 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Decreased sodium in vessel wall so reduce its sensitivity to noradrenaline and adrenaline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CB1709C4-FB0D-9CE1-ADD5-27883E317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adverse effect (except for potassium-sparing diuretics) is potassium depletion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32601B7E-24C2-C47A-6EBE-CCF028580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Potassium sparing diuretics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spironolactone, triamterene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amiloride 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are useful to avoid hypokalemia induced by other diuretics and to enhance the effect of other diuretics,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and useful in patients used digitalis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4D49CB6-F87C-178B-DDF3-799823683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Sympatholytic agents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661AB28-8C37-9F4D-75AA-76565CB2BD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Adrenoceptor blockers α and β- blockers.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Adrenergic neuron blockers which inhibit noradrenaline release (guanethidine, bretylium) or deplete noradrenaline stores ( reserpine).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Inhibitors of noradrenaline synthesis (α- methyl dopa, α- methyl tyrosine).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Ganglion blockers.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stimulants (clonidine, guanfacine, guanabenz and α- methyl dopa).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8A85A01-CDAD-1830-7679-EE0864D4F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Sympatholytic agents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AE00605-0D20-0667-45BD-1F55F26E9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)</a:t>
            </a:r>
            <a:r>
              <a:rPr lang="en-US" altLang="en-US" b="1" u="sng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Centrally acting : ( inhibit V.M.C. = α</a:t>
            </a:r>
            <a:r>
              <a:rPr lang="en-US" altLang="en-US" b="1" baseline="-25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u="sng" baseline="-25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agonists )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Methyl dopa, clonidine, guanfacine, guanabenz 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 stimulants reduce sympathetic outflow from vasopressor centers and their hypotensive effect is less dependent on posture 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They also decrease renal vascular resistance so used in hypertension with renal insufficiency 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EE4F4A1-1160-BB37-57D0-C77127999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l-GR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-methyl dopa (Aldomet)</a:t>
            </a:r>
            <a:endParaRPr lang="el-GR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ED15996-1B58-53EA-B13F-2DA353649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Central mechanism: through stimulation of </a:t>
            </a:r>
            <a:r>
              <a:rPr lang="el-GR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→↓ sympathetic out flow →↓HR , ↓COP,↓TPR →↓BP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↑presynaptic </a:t>
            </a:r>
            <a:r>
              <a:rPr lang="el-GR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→↓NA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↓ Renin release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Inhibits L – amino acid decarboxylase enzyme, so inhibits of catecholamines and serotonin synthesis.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EAFCE7E0-0783-6A92-0CFB-B7177B551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especially if accompanied by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renal impairment and in pregnancy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. Minimal or postural hypotension occurs 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4CCC48F-F0A6-1B2B-46C0-648F7FE64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534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"/>
            </a:pP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Hypertension defined as persistently elevated arterial blood pressure</a:t>
            </a:r>
            <a:endParaRPr lang="en-US" altLang="en-US" sz="20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 systolic blood pressure (SBP)      </a:t>
            </a:r>
            <a:r>
              <a:rPr lang="en-US" altLang="en-US" sz="2400" b="1" u="sng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&gt;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140 mmHg and/or </a:t>
            </a:r>
            <a:endParaRPr lang="en-US" altLang="en-US" sz="20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A diastolic blood pressure (DBP)   </a:t>
            </a:r>
            <a:r>
              <a:rPr lang="en-US" altLang="en-US" sz="2400" b="1" u="sng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&gt;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90 mmHg</a:t>
            </a:r>
            <a:endParaRPr lang="en-US" altLang="en-US" sz="20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099" name="Rectangle 6">
            <a:extLst>
              <a:ext uri="{FF2B5EF4-FFF2-40B4-BE49-F238E27FC236}">
                <a16:creationId xmlns:a16="http://schemas.microsoft.com/office/drawing/2014/main" id="{0D33BF6D-7E38-7C71-3F59-446ACCC74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853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5143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143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14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"/>
            </a:pPr>
            <a:r>
              <a:rPr lang="en-US" altLang="en-US" sz="2400" b="1" u="sng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CLASSIFICATION</a:t>
            </a:r>
            <a:endParaRPr lang="en-US" altLang="en-US" sz="24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</a:t>
            </a:r>
            <a:r>
              <a:rPr lang="en-US" altLang="en-US" sz="20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BP</a:t>
            </a:r>
            <a:r>
              <a:rPr lang="en-US" alt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</a:t>
            </a:r>
            <a:r>
              <a:rPr lang="en-US" altLang="en-US" sz="2000" b="1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classified</a:t>
            </a:r>
            <a:r>
              <a:rPr lang="en-US" altLang="en-US" sz="200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according to the </a:t>
            </a:r>
            <a:r>
              <a:rPr lang="en-US" altLang="en-US" sz="2000" b="1" u="sng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JNC report into 4 categories</a:t>
            </a:r>
            <a:endParaRPr lang="en-US" altLang="en-US" sz="180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CDF205-E018-999F-3A48-1C9BC2F14D5F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836863"/>
          <a:ext cx="8229600" cy="15240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ctr"/>
                          <a:tab pos="1538288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SBP	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DBP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BP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120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80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Prehypertension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120 - 139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80-89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Stage-1 HTN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140 - 159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90-99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Stage-2 HTN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160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F8D6DC6-B981-AF56-844D-EF047CE85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(2) Clonidine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FF4FF93-196E-39BD-689A-BC3AE1B66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  act directly on </a:t>
            </a:r>
            <a:r>
              <a:rPr lang="el-G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so inhibit sympathetic outflow from C.N.S., and inhibit noradrenaline release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 treatment of hypertension especially with renal impairment (it does not decrease renal blood flow) 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2222B844-FFC6-5517-6365-A40B155E8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8392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)</a:t>
            </a:r>
            <a:r>
              <a:rPr lang="en-US" altLang="en-US" b="1" u="sng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Ganglion blocking agents :</a:t>
            </a:r>
            <a:endParaRPr lang="en-US" altLang="en-US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Trimethaphan,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which is given by I.V drip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effects: sympathoplegia (excessive hypotension and sexual dysfunction) and parasympathoplegia (constipation, blurred vision,dry mouth,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)</a:t>
            </a:r>
            <a:r>
              <a:rPr lang="en-US" altLang="en-US" b="1" u="sng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Adrenergic neuron blockers :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( 1 ) Guanethidine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inhibits the release of noradrenaline from sympathetic nerve ending, it depletes catecholamine stores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strong antihypertensive, rarely used.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6AF2E11A-2466-DB03-8F19-62557452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6553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( 2 ) Reserpine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Alkaloid of rauwolfia serpentina root ( plant origin ), given orally and passes to brain .</a:t>
            </a:r>
            <a:endParaRPr lang="en-US" alt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 depletes catecholamines(NE and dopamine) and serotonin ( 5HT ) central and peripheral . It blocks the ability of vesicles to store these biogenic amines by interfering with vesicular uptake</a:t>
            </a:r>
            <a:endParaRPr lang="en-US" alt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Action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↓ sympathetic and ↑ parasympathetic .</a:t>
            </a:r>
            <a:endParaRPr lang="en-US" alt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C.N.S.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Sedation .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C.V.S.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Hypotension and bradycardia 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Mild and moderate hypertension, Antipsychotic ( rarely used )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BF502108-FF4D-F5C9-6159-5EFB383BA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55320C-41DC-3702-6ADA-2C83BE956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ΙΙ. ß -Arenoceptor Blockers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7DF7811-DF50-693C-7D48-21C55FBE69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They are given orally or IV and sustained release preparations are available(e.g. propranolol)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Lipophilic: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propranolol, timolol, metoprolol.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Hydrophilic: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nadolol, atenolol, sotalol.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Nadolol, atenolol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are less lipid soluble so have poor CNS actions. They have long duration so given once daily. 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976851E8-AE63-8E9F-268D-BB5D91B20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74638"/>
            <a:ext cx="7924800" cy="879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3200" b="1" dirty="0">
                <a:latin typeface="+mn-lt"/>
                <a:cs typeface="Times New Roman" pitchFamily="18" charset="0"/>
              </a:rPr>
              <a:t>Non selective β blockers ( Propranolol)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3200" b="1" u="sng" dirty="0">
                <a:latin typeface="+mn-lt"/>
              </a:rPr>
              <a:t>Prototype 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A45E13D-6DBB-D3B9-EB58-6DB3F8227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839200" cy="3046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  <a:tab pos="342900" algn="l"/>
                <a:tab pos="1600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  <a:tab pos="342900" algn="l"/>
                <a:tab pos="1600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  <a:tab pos="342900" algn="l"/>
                <a:tab pos="1600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  <a:tab pos="3429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85750" algn="l"/>
                <a:tab pos="3429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3429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3429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3429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3429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b="1" u="sng" dirty="0">
                <a:latin typeface="+mn-lt"/>
                <a:cs typeface="Times New Roman" panose="02020603050405020304" pitchFamily="18" charset="0"/>
              </a:rPr>
              <a:t>Pharmacological action of propranolol 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pPr marL="85725">
              <a:spcBef>
                <a:spcPct val="0"/>
              </a:spcBef>
              <a:buSzPts val="1400"/>
              <a:buFont typeface="Times New Roman" panose="02020603050405020304" pitchFamily="18" charset="0"/>
              <a:buAutoNum type="arabicParenR"/>
              <a:tabLst>
                <a:tab pos="85725" algn="l"/>
                <a:tab pos="342900" algn="l"/>
                <a:tab pos="1600200" algn="l"/>
              </a:tabLst>
              <a:defRPr/>
            </a:pPr>
            <a:r>
              <a:rPr lang="en-US" sz="2400" b="1" u="sng" dirty="0">
                <a:latin typeface="+mn-lt"/>
                <a:cs typeface="Times New Roman" panose="02020603050405020304" pitchFamily="18" charset="0"/>
              </a:rPr>
              <a:t>Heart (β1 receptor activation)</a:t>
            </a:r>
            <a:r>
              <a:rPr lang="en-US" sz="24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b="1" i="1" u="sng" dirty="0">
                <a:latin typeface="+mn-lt"/>
                <a:cs typeface="Times New Roman" panose="02020603050405020304" pitchFamily="18" charset="0"/>
              </a:rPr>
              <a:t> ↓ COP 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pPr marL="271463">
              <a:spcBef>
                <a:spcPct val="0"/>
              </a:spcBef>
              <a:buSzPts val="1400"/>
              <a:buFont typeface="Times New Roman" panose="02020603050405020304" pitchFamily="18" charset="0"/>
              <a:buAutoNum type="alphaLcParenR"/>
              <a:defRPr/>
            </a:pPr>
            <a:r>
              <a:rPr lang="en-US" sz="2400" b="1" u="sng" dirty="0">
                <a:latin typeface="+mn-lt"/>
                <a:cs typeface="Times New Roman" panose="02020603050405020304" pitchFamily="18" charset="0"/>
              </a:rPr>
              <a:t>↓Contractility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                            (- </a:t>
            </a:r>
            <a:r>
              <a:rPr lang="en-US" sz="2400" b="1" dirty="0" err="1">
                <a:latin typeface="+mn-lt"/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Inotropic effect).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pPr marL="271463">
              <a:spcBef>
                <a:spcPct val="0"/>
              </a:spcBef>
              <a:buSzPts val="1400"/>
              <a:buFont typeface="Times New Roman" panose="02020603050405020304" pitchFamily="18" charset="0"/>
              <a:buAutoNum type="alphaLcParenR"/>
              <a:defRPr/>
            </a:pPr>
            <a:r>
              <a:rPr lang="en-US" sz="2400" b="1" u="sng" dirty="0">
                <a:latin typeface="+mn-lt"/>
                <a:cs typeface="Times New Roman" panose="02020603050405020304" pitchFamily="18" charset="0"/>
              </a:rPr>
              <a:t>↓Heart rate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                              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(- </a:t>
            </a:r>
            <a:r>
              <a:rPr lang="en-US" sz="2400" b="1" dirty="0" err="1">
                <a:latin typeface="+mn-lt"/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+mn-lt"/>
                <a:cs typeface="Times New Roman" panose="02020603050405020304" pitchFamily="18" charset="0"/>
              </a:rPr>
              <a:t>Chronotropic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effect).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pPr marL="271463">
              <a:spcBef>
                <a:spcPct val="0"/>
              </a:spcBef>
              <a:buSzPts val="1400"/>
              <a:buFont typeface="Times New Roman" panose="02020603050405020304" pitchFamily="18" charset="0"/>
              <a:buAutoNum type="alphaLcParenR"/>
              <a:defRPr/>
            </a:pPr>
            <a:r>
              <a:rPr lang="en-US" sz="2400" b="1" u="sng" dirty="0">
                <a:latin typeface="+mn-lt"/>
                <a:cs typeface="Times New Roman" panose="02020603050405020304" pitchFamily="18" charset="0"/>
              </a:rPr>
              <a:t>↓ Conductivity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                        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(- </a:t>
            </a:r>
            <a:r>
              <a:rPr lang="en-US" sz="2400" b="1" dirty="0" err="1">
                <a:latin typeface="+mn-lt"/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+mn-lt"/>
                <a:cs typeface="Times New Roman" panose="02020603050405020304" pitchFamily="18" charset="0"/>
              </a:rPr>
              <a:t>Dromotropic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effect).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b="1" i="1" dirty="0">
                <a:latin typeface="+mn-lt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The resulting bradycardia usually limits the dose of the drug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 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AE4D043-4914-B4B5-1946-CD78AEEA6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8839200" cy="2862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571500" algn="l"/>
                <a:tab pos="1600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571500" algn="l"/>
                <a:tab pos="1600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28600" algn="l"/>
                <a:tab pos="571500" algn="l"/>
                <a:tab pos="1600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28600" algn="l"/>
                <a:tab pos="5715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28600" algn="l"/>
                <a:tab pos="5715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5715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5715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5715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28600" algn="l"/>
                <a:tab pos="571500" algn="l"/>
                <a:tab pos="1600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Pts val="1400"/>
              <a:buFontTx/>
              <a:buNone/>
              <a:defRPr/>
            </a:pPr>
            <a:r>
              <a:rPr lang="en-US" sz="2000" u="sng" dirty="0">
                <a:latin typeface="+mn-lt"/>
                <a:cs typeface="Times New Roman" panose="02020603050405020304" pitchFamily="18" charset="0"/>
              </a:rPr>
              <a:t>2) Blood vessels </a:t>
            </a:r>
            <a:r>
              <a:rPr lang="en-US" sz="20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Peripheral vasoconstriction</a:t>
            </a:r>
            <a:r>
              <a:rPr lang="en-US" sz="2000" u="sng" dirty="0">
                <a:latin typeface="+mn-lt"/>
                <a:cs typeface="Times New Roman" panose="02020603050405020304" pitchFamily="18" charset="0"/>
              </a:rPr>
              <a:t>: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85725">
              <a:spcBef>
                <a:spcPct val="0"/>
              </a:spcBef>
              <a:buFont typeface="Wingdings" panose="05000000000000000000" pitchFamily="2" charset="2"/>
              <a:buChar char=""/>
              <a:defRPr/>
            </a:pPr>
            <a:r>
              <a:rPr lang="en-US" sz="2000" u="sng" dirty="0">
                <a:latin typeface="+mn-lt"/>
                <a:cs typeface="Times New Roman" panose="02020603050405020304" pitchFamily="18" charset="0"/>
              </a:rPr>
              <a:t>Blockade of β receptors prevents β2 – mediated vasodilation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VC </a:t>
            </a:r>
            <a:r>
              <a:rPr lang="en-US" sz="20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↓ blood flow to the </a:t>
            </a:r>
            <a:r>
              <a:rPr lang="en-US" sz="2000" u="sng" dirty="0">
                <a:latin typeface="+mn-lt"/>
                <a:cs typeface="Times New Roman" panose="02020603050405020304" pitchFamily="18" charset="0"/>
              </a:rPr>
              <a:t>periphery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coldness of extremities </a:t>
            </a:r>
            <a:r>
              <a:rPr lang="en-US" sz="2000" u="sng" dirty="0">
                <a:latin typeface="+mn-lt"/>
                <a:cs typeface="Times New Roman" panose="02020603050405020304" pitchFamily="18" charset="0"/>
              </a:rPr>
              <a:t>(α1 effect).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85725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However in long – term therapy 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 ↓ peripheral resistance</a:t>
            </a:r>
            <a:r>
              <a:rPr lang="en-US" sz="2000" b="1" dirty="0">
                <a:latin typeface="+mn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N.B 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No postural hypotension occurs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                    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Because α receptors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that </a:t>
            </a:r>
            <a:r>
              <a:rPr lang="en-US" sz="2000" b="1" u="sng" dirty="0">
                <a:latin typeface="+mn-lt"/>
                <a:cs typeface="Times New Roman" panose="02020603050405020304" pitchFamily="18" charset="0"/>
              </a:rPr>
              <a:t>control vascular resistance are unaffected.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 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958F23-1264-7973-F1E9-BE5772BC4A9D}"/>
              </a:ext>
            </a:extLst>
          </p:cNvPr>
          <p:cNvSpPr/>
          <p:nvPr/>
        </p:nvSpPr>
        <p:spPr>
          <a:xfrm>
            <a:off x="152400" y="304800"/>
            <a:ext cx="8839200" cy="1631950"/>
          </a:xfrm>
          <a:prstGeom prst="rect">
            <a:avLst/>
          </a:prstGeom>
        </p:spPr>
        <p:txBody>
          <a:bodyPr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  <a:defRPr/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Bronchoconstriction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5738">
              <a:buFont typeface="Wingdings" panose="05000000000000000000" pitchFamily="2" charset="2"/>
              <a:buChar char=""/>
              <a:defRPr/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Blocking β2 receptors in the lungs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susceptible patients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 of the bronchi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contraindicated in patients with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14375">
              <a:buSzPts val="1400"/>
              <a:buFont typeface="Calibri" panose="020F0502020204030204" pitchFamily="34" charset="0"/>
              <a:buAutoNum type="alphaL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obstructive pulmonary disease (COPD)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>
              <a:buSzPts val="1400"/>
              <a:buFont typeface="Calibri" panose="020F0502020204030204" pitchFamily="34" charset="0"/>
              <a:buAutoNum type="alphaL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Asthma.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604D445-D16D-74F5-370D-8D8999D7E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09800"/>
            <a:ext cx="883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1400"/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4) Disturbances in glucose metabolism: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↓ glycogenolysis and ↓ glucagon secretion.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0492FBD-F399-D8FA-C751-AC58AAEA4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14688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Pts val="1400"/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5) Blocked action of isoproterenol on 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CVS &amp; ↑ vasoconstriction effect of E.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F527A-6720-B9A0-19AF-4752A3CC7026}"/>
              </a:ext>
            </a:extLst>
          </p:cNvPr>
          <p:cNvSpPr/>
          <p:nvPr/>
        </p:nvSpPr>
        <p:spPr>
          <a:xfrm>
            <a:off x="152400" y="304800"/>
            <a:ext cx="8763000" cy="20002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571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effects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Calibri" panose="020F0502020204030204" pitchFamily="34" charset="0"/>
              <a:buAutoNum type="arabi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Propranolol ↓ blood pressure by)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>
              <a:buFont typeface="Calibri" panose="020F0502020204030204" pitchFamily="34" charset="0"/>
              <a:buAutoNum type="alphaLcParenR"/>
              <a:tabLst>
                <a:tab pos="542925" algn="l"/>
              </a:tabLs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Cardiac output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why ????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>
              <a:buFont typeface="Calibri" panose="020F0502020204030204" pitchFamily="34" charset="0"/>
              <a:buAutoNum type="alphaLcParenR"/>
              <a:tabLst>
                <a:tab pos="542925" algn="l"/>
              </a:tabLs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 of renin release from the kidney.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>
              <a:buFont typeface="Calibri" panose="020F0502020204030204" pitchFamily="34" charset="0"/>
              <a:buAutoNum type="alphaLcParenR"/>
              <a:tabLst>
                <a:tab pos="542925" algn="l"/>
              </a:tabLs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Sympathetic out flow from the CNS. (block presynaptic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receptors)</a:t>
            </a:r>
          </a:p>
          <a:p>
            <a:pPr marL="442913">
              <a:buFont typeface="Calibri" panose="020F0502020204030204" pitchFamily="34" charset="0"/>
              <a:buAutoNum type="alphaLcParenR"/>
              <a:tabLst>
                <a:tab pos="542925" algn="l"/>
              </a:tabLs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Resetting of baroreceptor mechanism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A8D901-151E-C194-FC9F-F0B45BDED46C}"/>
              </a:ext>
            </a:extLst>
          </p:cNvPr>
          <p:cNvSpPr/>
          <p:nvPr/>
        </p:nvSpPr>
        <p:spPr>
          <a:xfrm>
            <a:off x="152400" y="2274888"/>
            <a:ext cx="8991600" cy="4246562"/>
          </a:xfrm>
          <a:prstGeom prst="rect">
            <a:avLst/>
          </a:prstGeom>
        </p:spPr>
        <p:txBody>
          <a:bodyPr>
            <a:spAutoFit/>
          </a:bodyPr>
          <a:lstStyle>
            <a:lvl1pPr marL="685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Migraine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migraine attack when used prophylactically.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2"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Hyperthyroidism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suppressing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widespread sympathetic stimulation that occurs in hyperthyroidism.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5725"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Angina pectoris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185738"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in the chronic management of stable angina.</a:t>
            </a:r>
          </a:p>
          <a:p>
            <a:pPr marL="542925" indent="-185738"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decreases the oxygen requirement of heart muscle.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85725"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Myocardial infarction: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 indent="-185738"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Protective effect on the myocardium.</a:t>
            </a:r>
          </a:p>
          <a:p>
            <a:pPr marL="542925" indent="-185738"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have had one myocardial infarction appear to be protected against a second heart attack by prophylactic use of β blockers.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F9FEA347-89B9-86B0-F5D0-6DDDA001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38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E735F7-C3EA-B978-028B-9CA897F07380}"/>
              </a:ext>
            </a:extLst>
          </p:cNvPr>
          <p:cNvSpPr/>
          <p:nvPr/>
        </p:nvSpPr>
        <p:spPr>
          <a:xfrm>
            <a:off x="228600" y="2362200"/>
            <a:ext cx="8458200" cy="3170238"/>
          </a:xfrm>
          <a:prstGeom prst="rect">
            <a:avLst/>
          </a:prstGeom>
        </p:spPr>
        <p:txBody>
          <a:bodyPr>
            <a:spAutoFit/>
          </a:bodyPr>
          <a:lstStyle>
            <a:lvl1pPr marL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000" dirty="0" err="1">
                <a:latin typeface="Bodoni MT Black" panose="02070A03080606020203" pitchFamily="18" charset="0"/>
                <a:cs typeface="Times New Roman" panose="02020603050405020304" pitchFamily="18" charset="0"/>
              </a:rPr>
              <a:t>Timolol</a:t>
            </a:r>
            <a:r>
              <a:rPr lang="en-US" sz="2000" dirty="0">
                <a:latin typeface="Bodoni MT Black" panose="02070A03080606020203" pitchFamily="18" charset="0"/>
                <a:cs typeface="Times New Roman" panose="02020603050405020304" pitchFamily="18" charset="0"/>
              </a:rPr>
              <a:t> &amp; </a:t>
            </a:r>
            <a:r>
              <a:rPr lang="en-US" sz="2000" dirty="0" err="1">
                <a:latin typeface="Bodoni MT Black" panose="02070A03080606020203" pitchFamily="18" charset="0"/>
                <a:cs typeface="Times New Roman" panose="02020603050405020304" pitchFamily="18" charset="0"/>
              </a:rPr>
              <a:t>Nadolol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"/>
              <a:defRPr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Nadolol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very long duration of action (14 – 24 h).</a:t>
            </a:r>
          </a:p>
          <a:p>
            <a:pPr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"/>
              <a:defRPr/>
            </a:pP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Timolol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used for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257175">
              <a:buFont typeface="Calibri" panose="020F0502020204030204" pitchFamily="34" charset="0"/>
              <a:buAutoNum type="arabi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Hypertension,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257175">
              <a:buFont typeface="Calibri" panose="020F0502020204030204" pitchFamily="34" charset="0"/>
              <a:buAutoNum type="arabi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congestive heart failure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257175">
              <a:buFont typeface="Calibri" panose="020F0502020204030204" pitchFamily="34" charset="0"/>
              <a:buAutoNum type="arabi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MI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257175">
              <a:buFont typeface="Calibri" panose="020F0502020204030204" pitchFamily="34" charset="0"/>
              <a:buAutoNum type="arabi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migraine prophylaxis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257175">
              <a:buFont typeface="Calibri" panose="020F0502020204030204" pitchFamily="34" charset="0"/>
              <a:buAutoNum type="arabicParenR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Topically in eyes for treatment of chronic glaucoma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(↓aqueous humor production)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FAB8E79D-55DA-1170-357B-8ECEC7F4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68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Bodoni MT Black" panose="02070A03080606020203" pitchFamily="18" charset="0"/>
                <a:cs typeface="Times New Roman" panose="02020603050405020304" pitchFamily="18" charset="0"/>
              </a:rPr>
              <a:t>Cardio Selective </a:t>
            </a: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en-US" sz="1800" b="1">
                <a:latin typeface="Bodoni MT Black" panose="02070A03080606020203" pitchFamily="18" charset="0"/>
                <a:cs typeface="Times New Roman" panose="02020603050405020304" pitchFamily="18" charset="0"/>
              </a:rPr>
              <a:t>1 – antagonists</a:t>
            </a: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7F84D-E8BA-8877-4E6A-5715C849B35E}"/>
              </a:ext>
            </a:extLst>
          </p:cNvPr>
          <p:cNvSpPr txBox="1"/>
          <p:nvPr/>
        </p:nvSpPr>
        <p:spPr>
          <a:xfrm>
            <a:off x="457200" y="2286000"/>
            <a:ext cx="8305800" cy="19383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</a:rPr>
              <a:t>More selective, less side effects than non selective </a:t>
            </a:r>
            <a:r>
              <a:rPr lang="el-GR" sz="2000" b="1" dirty="0">
                <a:solidFill>
                  <a:srgbClr val="C00000"/>
                </a:solidFill>
              </a:rPr>
              <a:t>β</a:t>
            </a:r>
            <a:r>
              <a:rPr lang="en-GB" sz="2000" b="1" dirty="0">
                <a:solidFill>
                  <a:srgbClr val="C00000"/>
                </a:solidFill>
              </a:rPr>
              <a:t> blocker  so may be used in the following patient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GB" sz="2000" b="1" dirty="0">
                <a:solidFill>
                  <a:srgbClr val="C00000"/>
                </a:solidFill>
              </a:rPr>
              <a:t>Asthmatic patients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GB" sz="2000" b="1" dirty="0">
                <a:solidFill>
                  <a:srgbClr val="C00000"/>
                </a:solidFill>
              </a:rPr>
              <a:t>Diabetic patients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GB" sz="2000" b="1" dirty="0">
                <a:solidFill>
                  <a:srgbClr val="C00000"/>
                </a:solidFill>
              </a:rPr>
              <a:t>Peripheral vascular disease patients</a:t>
            </a:r>
          </a:p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</a:rPr>
              <a:t> </a:t>
            </a:r>
            <a:endParaRPr lang="ar-EG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4F806E-3F1D-00B5-91DE-E50F957B4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Factors implicated in primary hypertension</a:t>
            </a:r>
            <a:b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9B0241FD-E409-4A85-5D16-2FB036C50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Genetics and family history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Sodium intake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Alcohol intake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B655D5B-5933-D615-B977-554ED5306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411162"/>
          </a:xfrm>
        </p:spPr>
        <p:txBody>
          <a:bodyPr/>
          <a:lstStyle/>
          <a:p>
            <a:pPr eaLnBrk="1" hangingPunct="1"/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– blockers (Discussed before)</a:t>
            </a:r>
            <a:endParaRPr lang="el-GR" alt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ADA15917-CAA8-3E9A-9327-C4C96E55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06375"/>
            <a:ext cx="86106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828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28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28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3900">
              <a:spcBef>
                <a:spcPct val="20000"/>
              </a:spcBef>
              <a:buChar char="–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3"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Bodoni MT Black" panose="02070A03080606020203" pitchFamily="18" charset="0"/>
                <a:ea typeface="MS Mincho" panose="02020609040205080304" pitchFamily="49" charset="-128"/>
              </a:rPr>
              <a:t>Potassium channel openers (PCO's)</a:t>
            </a:r>
            <a:endParaRPr lang="en-US" altLang="en-US" sz="18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ea typeface="MS Mincho" panose="02020609040205080304" pitchFamily="49" charset="-128"/>
              </a:rPr>
              <a:t>                </a:t>
            </a:r>
            <a:r>
              <a:rPr lang="en-US" altLang="en-US" sz="2000" b="1">
                <a:latin typeface="Times New Roman" panose="02020603050405020304" pitchFamily="18" charset="0"/>
                <a:ea typeface="MS Mincho" panose="02020609040205080304" pitchFamily="49" charset="-128"/>
              </a:rPr>
              <a:t>Minoxidil,</a:t>
            </a:r>
            <a:r>
              <a:rPr lang="en-US" altLang="en-US" sz="200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altLang="en-US" sz="2000" b="1">
                <a:latin typeface="Times New Roman" panose="02020603050405020304" pitchFamily="18" charset="0"/>
                <a:ea typeface="MS Mincho" panose="02020609040205080304" pitchFamily="49" charset="-128"/>
              </a:rPr>
              <a:t>Diazoxide , Cromakalim , Lemakalim , Bimakalim</a:t>
            </a:r>
            <a:endParaRPr lang="en-US" altLang="en-US" sz="18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u="sng">
                <a:latin typeface="Times New Roman" panose="02020603050405020304" pitchFamily="18" charset="0"/>
                <a:ea typeface="MS Mincho" panose="02020609040205080304" pitchFamily="49" charset="-128"/>
              </a:rPr>
              <a:t>                  </a:t>
            </a:r>
            <a:endParaRPr lang="en-US" altLang="en-US" sz="12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"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K channel opening is a new drug principle in cardiovascular medicine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Possibilities in acute coronary syndrome, cardioprotection, heart failure &amp; hypertension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  <a:ea typeface="MS Mincho" panose="02020609040205080304" pitchFamily="49" charset="-128"/>
              </a:rPr>
              <a:t>Mechanism of action</a:t>
            </a:r>
            <a:endParaRPr lang="en-US" altLang="en-US" sz="24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"/>
            </a:pP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</a:rPr>
              <a:t>Open potassium channels 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</a:rPr>
              <a:t> K efflux 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</a:rPr>
              <a:t> hyperpolarization of the membrane which reduces ca</a:t>
            </a:r>
            <a:r>
              <a:rPr lang="en-US" altLang="en-US" sz="2400" b="1" baseline="30000">
                <a:latin typeface="Times New Roman" panose="02020603050405020304" pitchFamily="18" charset="0"/>
                <a:ea typeface="MS Mincho" panose="02020609040205080304" pitchFamily="49" charset="-128"/>
              </a:rPr>
              <a:t>+</a:t>
            </a:r>
            <a:r>
              <a:rPr lang="en-US" altLang="en-US" sz="2400" b="1">
                <a:latin typeface="Times New Roman" panose="02020603050405020304" pitchFamily="18" charset="0"/>
                <a:ea typeface="MS Mincho" panose="02020609040205080304" pitchFamily="49" charset="-128"/>
              </a:rPr>
              <a:t> ion entry &amp;↓ contraction</a:t>
            </a:r>
            <a:endParaRPr lang="en-US" altLang="en-US" sz="24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  <a:ea typeface="MS Mincho" panose="02020609040205080304" pitchFamily="49" charset="-128"/>
              </a:rPr>
              <a:t>Therapeutic uses </a:t>
            </a:r>
            <a:endParaRPr lang="en-US" altLang="en-US" sz="24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Hypertension </a:t>
            </a: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Coronary artery disease </a:t>
            </a:r>
          </a:p>
          <a:p>
            <a:pPr>
              <a:spcBef>
                <a:spcPct val="0"/>
              </a:spcBef>
              <a:buFontTx/>
              <a:buAutoNum type="arabicParenR"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Potent arterial vasodilator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  <a:ea typeface="MS Mincho" panose="02020609040205080304" pitchFamily="49" charset="-128"/>
              </a:rPr>
              <a:t>Side effect</a:t>
            </a:r>
            <a:endParaRPr lang="en-US" altLang="en-US" sz="240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MS Mincho" panose="02020609040205080304" pitchFamily="49" charset="-128"/>
              </a:rPr>
              <a:t>      Headache, flushing, edema &amp; dizziness (as potent vasodilators)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B4F5830-8E06-6B3F-83C5-9342AFA6F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Direct Vasodilators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91C12F8-90F5-F215-45A6-31D33C17A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Classifed into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A. Arteriolar: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Hydralazine, minoxidil ( oral ), diazoxide ( I.V. ).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B.venodilator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nitroglycerin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C. Balanced (non selective) dilators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Sodium nitroprusside ( I.V.drip ).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375B74C9-4341-FAEC-DFB7-7F43CAF2D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                                           </a:t>
            </a:r>
            <a:r>
              <a:rPr lang="en-US" altLang="en-US" sz="2800" b="1"/>
              <a:t>Vasodilators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                                    </a:t>
            </a:r>
            <a:r>
              <a:rPr lang="en-US" altLang="en-US" sz="2800" b="1"/>
              <a:t>Decreased</a:t>
            </a:r>
            <a:r>
              <a:rPr lang="en-US" altLang="en-US" sz="2800"/>
              <a:t> TPR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</a:t>
            </a:r>
            <a:r>
              <a:rPr lang="en-US" altLang="en-US" sz="2000" b="1"/>
              <a:t>Decreased</a:t>
            </a:r>
            <a:r>
              <a:rPr lang="en-US" altLang="en-US" sz="2000"/>
              <a:t> Na</a:t>
            </a:r>
            <a:r>
              <a:rPr lang="en-US" altLang="en-US" sz="2000" baseline="30000"/>
              <a:t>+</a:t>
            </a:r>
            <a:r>
              <a:rPr lang="en-US" altLang="en-US" sz="2000"/>
              <a:t>                  </a:t>
            </a:r>
            <a:r>
              <a:rPr lang="en-US" altLang="en-US" sz="2000" b="1"/>
              <a:t>Decreased</a:t>
            </a:r>
            <a:r>
              <a:rPr lang="en-US" altLang="en-US" sz="2000"/>
              <a:t> B.P                 </a:t>
            </a:r>
            <a:r>
              <a:rPr lang="en-US" altLang="en-US" sz="2000" b="1"/>
              <a:t>Increased symp. Tone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excretion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                                       </a:t>
            </a:r>
            <a:r>
              <a:rPr lang="en-US" altLang="en-US" sz="2000" b="1"/>
              <a:t>Increased</a:t>
            </a:r>
            <a:r>
              <a:rPr lang="en-US" altLang="en-US" sz="2000"/>
              <a:t> renin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   </a:t>
            </a:r>
            <a:r>
              <a:rPr lang="en-US" altLang="en-US" sz="2000" b="1"/>
              <a:t>Increased</a:t>
            </a:r>
            <a:r>
              <a:rPr lang="en-US" altLang="en-US" sz="2000"/>
              <a:t>                      </a:t>
            </a:r>
            <a:r>
              <a:rPr lang="en-US" altLang="en-US" sz="2000" b="1"/>
              <a:t>Increased</a:t>
            </a:r>
            <a:r>
              <a:rPr lang="en-US" altLang="en-US" sz="2000"/>
              <a:t>                        </a:t>
            </a:r>
            <a:r>
              <a:rPr lang="en-US" altLang="en-US" sz="2000" b="1"/>
              <a:t>Increased</a:t>
            </a:r>
            <a:r>
              <a:rPr lang="en-US" altLang="en-US" sz="2000"/>
              <a:t> contraction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         </a:t>
            </a:r>
            <a:r>
              <a:rPr lang="en-US" altLang="en-US" sz="2000"/>
              <a:t>aldosterone                   angiotensin II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                                                                                           Increased</a:t>
            </a:r>
            <a:r>
              <a:rPr lang="en-US" altLang="en-US" sz="2000"/>
              <a:t> H.R.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                                        </a:t>
            </a:r>
            <a:r>
              <a:rPr lang="en-US" altLang="en-US" sz="2000" b="1"/>
              <a:t>Increased</a:t>
            </a:r>
            <a:r>
              <a:rPr lang="en-US" altLang="en-US" sz="2000"/>
              <a:t> TPR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Na</a:t>
            </a:r>
            <a:r>
              <a:rPr lang="en-US" altLang="en-US" sz="2000" baseline="30000"/>
              <a:t>+</a:t>
            </a:r>
            <a:r>
              <a:rPr lang="en-US" altLang="en-US" sz="2000"/>
              <a:t> retention                       </a:t>
            </a:r>
            <a:r>
              <a:rPr lang="en-US" altLang="en-US" sz="2000" b="1"/>
              <a:t> Increased</a:t>
            </a:r>
            <a:r>
              <a:rPr lang="en-US" altLang="en-US" sz="2000"/>
              <a:t> B.P.                    </a:t>
            </a:r>
            <a:r>
              <a:rPr lang="en-US" altLang="en-US" sz="2000" b="1"/>
              <a:t>Increased</a:t>
            </a:r>
            <a:r>
              <a:rPr lang="en-US" altLang="en-US" sz="2000"/>
              <a:t> C.O.</a:t>
            </a:r>
          </a:p>
        </p:txBody>
      </p:sp>
      <p:sp>
        <p:nvSpPr>
          <p:cNvPr id="38915" name="Line 4">
            <a:extLst>
              <a:ext uri="{FF2B5EF4-FFF2-40B4-BE49-F238E27FC236}">
                <a16:creationId xmlns:a16="http://schemas.microsoft.com/office/drawing/2014/main" id="{447DC745-CF2D-209B-31CF-5D6815632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362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5">
            <a:extLst>
              <a:ext uri="{FF2B5EF4-FFF2-40B4-BE49-F238E27FC236}">
                <a16:creationId xmlns:a16="http://schemas.microsoft.com/office/drawing/2014/main" id="{7E3D2B4D-D9AE-33CB-44C5-73D53E88A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6">
            <a:extLst>
              <a:ext uri="{FF2B5EF4-FFF2-40B4-BE49-F238E27FC236}">
                <a16:creationId xmlns:a16="http://schemas.microsoft.com/office/drawing/2014/main" id="{5D6F78AD-302B-23B1-9A50-B59D1FA2D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7">
            <a:extLst>
              <a:ext uri="{FF2B5EF4-FFF2-40B4-BE49-F238E27FC236}">
                <a16:creationId xmlns:a16="http://schemas.microsoft.com/office/drawing/2014/main" id="{5AB60654-C4F1-69AE-080B-B17839256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8">
            <a:extLst>
              <a:ext uri="{FF2B5EF4-FFF2-40B4-BE49-F238E27FC236}">
                <a16:creationId xmlns:a16="http://schemas.microsoft.com/office/drawing/2014/main" id="{AC1636C8-42F1-EF65-F5B8-A7FF65F1F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BFCADCCE-DC91-B07A-5C58-56140874F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10">
            <a:extLst>
              <a:ext uri="{FF2B5EF4-FFF2-40B4-BE49-F238E27FC236}">
                <a16:creationId xmlns:a16="http://schemas.microsoft.com/office/drawing/2014/main" id="{075EB328-DB22-4A69-81D1-5D5A5ACA2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1">
            <a:extLst>
              <a:ext uri="{FF2B5EF4-FFF2-40B4-BE49-F238E27FC236}">
                <a16:creationId xmlns:a16="http://schemas.microsoft.com/office/drawing/2014/main" id="{31E3C42D-5D2E-1960-8538-5AE79BB1B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2">
            <a:extLst>
              <a:ext uri="{FF2B5EF4-FFF2-40B4-BE49-F238E27FC236}">
                <a16:creationId xmlns:a16="http://schemas.microsoft.com/office/drawing/2014/main" id="{BFF2E2A0-B7FF-9997-BBA5-5CA96CFC3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3">
            <a:extLst>
              <a:ext uri="{FF2B5EF4-FFF2-40B4-BE49-F238E27FC236}">
                <a16:creationId xmlns:a16="http://schemas.microsoft.com/office/drawing/2014/main" id="{D4A64B81-F0C9-6CF7-70CD-F6C26DE5D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5">
            <a:extLst>
              <a:ext uri="{FF2B5EF4-FFF2-40B4-BE49-F238E27FC236}">
                <a16:creationId xmlns:a16="http://schemas.microsoft.com/office/drawing/2014/main" id="{CB83430D-8410-3A80-3572-5CEB98287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867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6">
            <a:extLst>
              <a:ext uri="{FF2B5EF4-FFF2-40B4-BE49-F238E27FC236}">
                <a16:creationId xmlns:a16="http://schemas.microsoft.com/office/drawing/2014/main" id="{B3879699-51E0-E029-E235-EFCE6E6EC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7">
            <a:extLst>
              <a:ext uri="{FF2B5EF4-FFF2-40B4-BE49-F238E27FC236}">
                <a16:creationId xmlns:a16="http://schemas.microsoft.com/office/drawing/2014/main" id="{75351BCD-E23A-C369-5F4D-7E9E0D4A60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2286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8">
            <a:extLst>
              <a:ext uri="{FF2B5EF4-FFF2-40B4-BE49-F238E27FC236}">
                <a16:creationId xmlns:a16="http://schemas.microsoft.com/office/drawing/2014/main" id="{535D5677-53FA-3F17-513B-103D03CB73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2362200"/>
            <a:ext cx="1905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9">
            <a:extLst>
              <a:ext uri="{FF2B5EF4-FFF2-40B4-BE49-F238E27FC236}">
                <a16:creationId xmlns:a16="http://schemas.microsoft.com/office/drawing/2014/main" id="{C23AB428-5AD7-C725-A922-189986F9F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76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20">
            <a:extLst>
              <a:ext uri="{FF2B5EF4-FFF2-40B4-BE49-F238E27FC236}">
                <a16:creationId xmlns:a16="http://schemas.microsoft.com/office/drawing/2014/main" id="{46664BF9-C1A3-82A9-1E8A-B259ED482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76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21">
            <a:extLst>
              <a:ext uri="{FF2B5EF4-FFF2-40B4-BE49-F238E27FC236}">
                <a16:creationId xmlns:a16="http://schemas.microsoft.com/office/drawing/2014/main" id="{817396C9-C339-9A47-69EA-F93C24009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2">
            <a:extLst>
              <a:ext uri="{FF2B5EF4-FFF2-40B4-BE49-F238E27FC236}">
                <a16:creationId xmlns:a16="http://schemas.microsoft.com/office/drawing/2014/main" id="{C8E2B41E-BFCD-59A7-F34D-A4C39FE3F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4">
            <a:extLst>
              <a:ext uri="{FF2B5EF4-FFF2-40B4-BE49-F238E27FC236}">
                <a16:creationId xmlns:a16="http://schemas.microsoft.com/office/drawing/2014/main" id="{58023290-0919-EF2C-06D7-4410642B3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800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5">
            <a:extLst>
              <a:ext uri="{FF2B5EF4-FFF2-40B4-BE49-F238E27FC236}">
                <a16:creationId xmlns:a16="http://schemas.microsoft.com/office/drawing/2014/main" id="{6A4524EB-5085-26D7-7DCF-1404FB71B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6">
            <a:extLst>
              <a:ext uri="{FF2B5EF4-FFF2-40B4-BE49-F238E27FC236}">
                <a16:creationId xmlns:a16="http://schemas.microsoft.com/office/drawing/2014/main" id="{8EB978D4-5610-D680-58D4-43A285970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7">
            <a:extLst>
              <a:ext uri="{FF2B5EF4-FFF2-40B4-BE49-F238E27FC236}">
                <a16:creationId xmlns:a16="http://schemas.microsoft.com/office/drawing/2014/main" id="{F32464C2-D42D-BAC0-76CB-375C139CE8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9FBE52A4-F07E-1377-685F-C78D0666B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Hydralazine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Direct vasodilator of arterioles. it may act by opening of K+ channels with hyperpolarization of vascular membrane.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 : 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especially with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renal insufficiency 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 .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It is oral or I.V. in emergencies .</a:t>
            </a:r>
          </a:p>
          <a:p>
            <a:pPr eaLnBrk="1" hangingPunct="1"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 effects 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Tachycardia, palpitation, arrhythmia, anginal pains (↑sympathetic).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02C4D423-E95A-3FB7-145C-799E602EE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 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Angina pectoris and arrhythmia.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en-US" b="1" u="sng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Minoxidil :</a:t>
            </a:r>
            <a:endParaRPr lang="en-US" altLang="en-US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Very effective potent oral vasodilator affecting arteioles, it may act by opening of    K+ channels . It is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prodrug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 :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( severe, with renal impairment and in patients needing high dose of hydralazine ) . It should be combined with loop diuretic and beta-blocker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Topical in alopecia or baldness 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abnormal hair growth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hypertrichosis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angina pectoris and in arrhythmias. 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067A4F35-226B-6FE0-75F4-3F91FD4DF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964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b="1" u="sng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Diazoxide</a:t>
            </a:r>
            <a:r>
              <a:rPr lang="en-US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may act by opening of K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channels 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hyperglycemia,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Uses 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Emergency hypertension given I.V.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Treatment of hypoglycemia due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hyperinsulinism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cell tumor)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Adverse effect 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Severe hypotension .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Angina pectoris. 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Hyperglycemia,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3ED66AC1-368F-65C9-A697-0B2769DB0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en-US" sz="3600" b="1" u="sng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nitroprusside ( Nipride )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Powerful parenteral short acting vasodilator, it dilate arterial and venous vessels,  it decreases preload and afterload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 : 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Hypertensive emergencies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acute heart failure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 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Excessive hypotension, arrhythmia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41724B4-89F0-871B-864B-0ECE43F74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92163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4. Ca</a:t>
            </a:r>
            <a:r>
              <a:rPr lang="en-US" alt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channel blockers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0D3F6BC-2D45-2C52-EC93-C630A29A2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Verapamil, diltiazem, nifedipine, nicardipine, amlodipine.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lower B.P. by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relaxing arteriolar smooth muscles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and decrease TPR Unlike arteriolar dilators they do not cause fluid retention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Block the voltage sensitive calcium channel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They are usually safe in hypertensive patients with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asthma, hyperlipidemia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Nicardipine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is given I.V. for emergency hypertension 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3C09AA1B-7B90-EAC8-54B9-30817F1F47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Antihypertensive.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Antianginal (all types)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Anti-arrhythmic (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Verapamil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diltiazem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) .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Bradycardia and heart block with (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Verapamil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diltiazem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) .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Reflex tachycardia with (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nifedipine, nitrendipine).</a:t>
            </a:r>
          </a:p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ACB3B24-758A-C633-A9A4-2A850650D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 Hypertension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1C4AD230-B306-4443-7286-1B8A0BB2B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Renal disease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Drug Induced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NSAIDs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Oral contraceptive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Corticosteroids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Endocrine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Conn’s Syndrome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Cushing’s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Phaeochromocytoma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Hypo and hyperthyroidism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6B9F21E-2AFC-6A9E-13F8-C98C7FFF6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487362"/>
          </a:xfrm>
        </p:spPr>
        <p:txBody>
          <a:bodyPr/>
          <a:lstStyle/>
          <a:p>
            <a:pPr eaLnBrk="1" hangingPunct="1"/>
            <a:r>
              <a:rPr lang="en-US" altLang="en-US" sz="3600" b="1"/>
              <a:t>5. Drugs affecting renin angiotensin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07BAC84-C1DA-9046-1A3E-75ADFB409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Angiotensinogen                Kininogen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Renin                                     Kallikrein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Angiotensin I(inactive)        Bradykinin →  ↑PGs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ACE    ===   Kininase II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                              V.D.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Angiotensin II, III                   inactive    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V.C.→↑TPR→ ↑BP                                   ↓PR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↑aldosterone → Na+ retention→ ↑BP ,hypokalemia                                             ↓BP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↑ sympathetic transmission&amp; catecholamine release.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Hypertrophy of cardiovascular system and remodeling.</a:t>
            </a:r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CF0FA3C4-EC68-A752-8690-A317AB665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AE9B19F5-1C73-5424-2A6A-B3A9E6406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09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CAADF830-D571-E0EA-90A4-8BEBF20F5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>
            <a:extLst>
              <a:ext uri="{FF2B5EF4-FFF2-40B4-BE49-F238E27FC236}">
                <a16:creationId xmlns:a16="http://schemas.microsoft.com/office/drawing/2014/main" id="{FAED1E00-BAFB-0B32-E07B-E54E4A0FD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09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78D3E46B-F467-1B7A-6DF8-1282E8115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13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7F2E751A-D862-AC2A-173E-76D34CB80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98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A1B7972F-19E5-90BA-471B-5621592E8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11">
            <a:extLst>
              <a:ext uri="{FF2B5EF4-FFF2-40B4-BE49-F238E27FC236}">
                <a16:creationId xmlns:a16="http://schemas.microsoft.com/office/drawing/2014/main" id="{0996A0AB-4218-31A3-24C0-30B357D04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A8F5EFB6-7484-C88D-1CF4-B0F27FAC3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)Angiotensin converting enzyme inhibitors    ( ACE inhibitors )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ACE inhibitors   include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Captopril, Lisinopril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Pro-drugs :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Enalapril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fosinopril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benazepril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ramipril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prindopril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Pharmcokinetics: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Given orally.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I.V . Enalaprilat is available in emergency hypertension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Mechanism of actions 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inhibit ACE, kininase II and may inhibit other enzymes so decrease angiotensin II and increase bradykinin→ VD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decrease TPR,  aldosterone → ↓salt and water retention.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↓ sympathetic transmission and reduce both pre-and afterload and    ↓ B.P. without postural hypotension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*COP and H.R. are not significantly changed but  renal flow is increased 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>
            <a:extLst>
              <a:ext uri="{FF2B5EF4-FFF2-40B4-BE49-F238E27FC236}">
                <a16:creationId xmlns:a16="http://schemas.microsoft.com/office/drawing/2014/main" id="{81B84595-1080-B1F4-8C0C-C7D7398FD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382000" cy="68580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Uses : 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Myocardial infarction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Diabetic nephropathy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13C9319B-2EF4-B8DD-FE36-F571F5DE0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6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 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Dry cough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angioedema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due to bradykinin 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E82AD85A-F199-E69C-5B72-94F738971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 ) Angiotensin receptor antagonists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Losartan, candesartan, telmisartan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valsartan 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are angiotensin receptor  antagonists selective for AT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so block the pressor response, ↓stimulatory effect on sympathetic system, ↓ release of catecholamines, ↓ secretion of aldosterone and growth promoting action .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:They are used in hypertension (as ACE inhibitors ) and under trials for heart failure .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D8AECA1-2062-CB0D-E215-2F1C27781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hypertensive emergencies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7FA4BB2-4CBA-FB20-EF04-B5C80A3F7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Parentel antihpertensive drugs is used in hypertensive   emergencies: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Sodium nitroprusside, trimethaphan, diazoxide, labetalol, hydralazine enlaprilat, nicardipine are effective 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Esmolol is used to manage intra and postoperative hypertension.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F045ABB8-F466-1DB5-8F48-5146D210DA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hypertension in pregnancy: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First line agent: Methyldopa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Second line agents: Nifedipine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hypertension in diabetic patient: angiotensin-converting enzyme (ACE) inhibitors, angiotensin receptor blockers (ARBs).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hypertension in renal failure: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angiotensin-converting enzyme (ACE) inhibitors, angiotensin receptor blockers (ARBs).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Loop and thiazide diuretics.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hypertension in asthma and hyperlipidemia: Ca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channel blockers , amlodipine.</a:t>
            </a:r>
          </a:p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049B1266-8768-8487-7839-00877BCFD0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1628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hypertension with heart failure: angiotensin converting enzyme (ACE) inhibitors, angiotensin receptor blockers, beta blockers.</a:t>
            </a:r>
          </a:p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Drugs used for treatment hypertension with angina pectoris: </a:t>
            </a: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Calcium channel blocker or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ß-blockers.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D939FF-E32B-B890-17AD-93A0566E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Control of blood pressure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27D7F84C-4F27-30BD-3B6F-574B1AB6E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6248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is controlled by an integrated system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Prime contributors to blood pressure are: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Cardiac output</a:t>
            </a:r>
          </a:p>
          <a:p>
            <a:pPr lvl="2" eaLnBrk="1" hangingPunct="1">
              <a:lnSpc>
                <a:spcPct val="90000"/>
              </a:lnSpc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Peripheral vascular resistance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Kidneys and blood vessels strive to regulate and maintain a “normal” BP.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CEF704ED-179A-6AFC-5558-946450AD4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Sympathetic Nervous System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286DE57D-5D25-ED19-2C4A-0636F3041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Sympathetic system activation produces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Vasoconstriction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Tachycardia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Increased cardiac output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this way blood pressure is increased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F4A0280B-2578-B387-009C-4ADF51DE5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renin-angiotensin-aldosterone system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8CF59FCC-EE23-69A4-69A2-B2B0A69F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RAAS is pivotal in long-term BP control</a:t>
            </a:r>
          </a:p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RAAS is responsible for: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sodium balance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Control of blood volume</a:t>
            </a:r>
          </a:p>
          <a:p>
            <a:pPr lvl="1"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Control of blood pressure</a:t>
            </a:r>
          </a:p>
          <a:p>
            <a:pPr eaLnBrk="1" hangingPunct="1"/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F8CEB475-0C1D-2E13-FAD8-0CD1E0192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Angiotensinogen                Kininogen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Renin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Angiotensin I(inactive)        Bradykinin →  ↑PGs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ACE    ===   Kininase II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V.D.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Angiotensin II, III                   inactive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V.C.→↑TPR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↑aldosterone → Na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retention, hypokalemia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↑ sympathetic transmission&amp; catecholamine release.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Hypertrophy of cardiovascular system and remodeling.</a:t>
            </a:r>
          </a:p>
        </p:txBody>
      </p:sp>
      <p:sp>
        <p:nvSpPr>
          <p:cNvPr id="13315" name="Line 4">
            <a:extLst>
              <a:ext uri="{FF2B5EF4-FFF2-40B4-BE49-F238E27FC236}">
                <a16:creationId xmlns:a16="http://schemas.microsoft.com/office/drawing/2014/main" id="{369EBCAE-3355-2CD1-EBF5-AA783202C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">
            <a:extLst>
              <a:ext uri="{FF2B5EF4-FFF2-40B4-BE49-F238E27FC236}">
                <a16:creationId xmlns:a16="http://schemas.microsoft.com/office/drawing/2014/main" id="{30193070-E1CE-61C7-4443-7BFCF2E5A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209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D370D897-ABEB-A6D7-8BE0-617B1219C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>
            <a:extLst>
              <a:ext uri="{FF2B5EF4-FFF2-40B4-BE49-F238E27FC236}">
                <a16:creationId xmlns:a16="http://schemas.microsoft.com/office/drawing/2014/main" id="{235B58ED-7E7B-2087-5BD8-9B7CECC52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209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>
            <a:extLst>
              <a:ext uri="{FF2B5EF4-FFF2-40B4-BE49-F238E27FC236}">
                <a16:creationId xmlns:a16="http://schemas.microsoft.com/office/drawing/2014/main" id="{8E77518C-CE0B-DB1B-2AB9-6E5B827C5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13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9">
            <a:extLst>
              <a:ext uri="{FF2B5EF4-FFF2-40B4-BE49-F238E27FC236}">
                <a16:creationId xmlns:a16="http://schemas.microsoft.com/office/drawing/2014/main" id="{2BA47285-5BCA-4965-091F-E0879F5EA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98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2B4CE3DD-08BC-6774-3007-9B0B8F1ED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668963"/>
          </a:xfrm>
          <a:noFill/>
        </p:spPr>
        <p:txBody>
          <a:bodyPr/>
          <a:lstStyle/>
          <a:p>
            <a:pPr eaLnBrk="1" hangingPunct="1"/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Both the sympathetic and RAAS are key targets in the treatment of hypertension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4427</TotalTime>
  <Words>2564</Words>
  <Application>Microsoft Office PowerPoint</Application>
  <PresentationFormat>عرض على الشاشة (4:3)</PresentationFormat>
  <Paragraphs>374</Paragraphs>
  <Slides>47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47</vt:i4>
      </vt:variant>
    </vt:vector>
  </HeadingPairs>
  <TitlesOfParts>
    <vt:vector size="55" baseType="lpstr">
      <vt:lpstr>Arial</vt:lpstr>
      <vt:lpstr>Times New Roman</vt:lpstr>
      <vt:lpstr>MS Mincho</vt:lpstr>
      <vt:lpstr>Wingdings</vt:lpstr>
      <vt:lpstr>Courier New</vt:lpstr>
      <vt:lpstr>Calibri</vt:lpstr>
      <vt:lpstr>Bodoni MT Black</vt:lpstr>
      <vt:lpstr>Default Design</vt:lpstr>
      <vt:lpstr>Anti-hypertensive drugs</vt:lpstr>
      <vt:lpstr>عرض تقديمي في PowerPoint</vt:lpstr>
      <vt:lpstr>Factors implicated in primary hypertension include:</vt:lpstr>
      <vt:lpstr>Secondary Hypertension</vt:lpstr>
      <vt:lpstr>Control of blood pressure</vt:lpstr>
      <vt:lpstr>Sympathetic Nervous System</vt:lpstr>
      <vt:lpstr>The renin-angiotensin-aldosterone system</vt:lpstr>
      <vt:lpstr>عرض تقديمي في PowerPoint</vt:lpstr>
      <vt:lpstr>عرض تقديمي في PowerPoint</vt:lpstr>
      <vt:lpstr>عرض تقديمي في PowerPoint</vt:lpstr>
      <vt:lpstr>DRUG THERAPY</vt:lpstr>
      <vt:lpstr>عرض تقديمي في PowerPoint</vt:lpstr>
      <vt:lpstr>1. diuretics</vt:lpstr>
      <vt:lpstr>عرض تقديمي في PowerPoint</vt:lpstr>
      <vt:lpstr>عرض تقديمي في PowerPoint</vt:lpstr>
      <vt:lpstr>Sympatholytic agents</vt:lpstr>
      <vt:lpstr>Sympatholytic agents</vt:lpstr>
      <vt:lpstr>(1) α-methyl dopa (Aldomet)</vt:lpstr>
      <vt:lpstr>عرض تقديمي في PowerPoint</vt:lpstr>
      <vt:lpstr>(2) Clonidine</vt:lpstr>
      <vt:lpstr>عرض تقديمي في PowerPoint</vt:lpstr>
      <vt:lpstr>عرض تقديمي في PowerPoint</vt:lpstr>
      <vt:lpstr>عرض تقديمي في PowerPoint</vt:lpstr>
      <vt:lpstr>ΙΙ. ß -Arenoceptor Blockers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α – blockers (Discussed before)</vt:lpstr>
      <vt:lpstr>عرض تقديمي في PowerPoint</vt:lpstr>
      <vt:lpstr>3. Direct Vasodilators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4. Ca+2 channel blockers</vt:lpstr>
      <vt:lpstr>عرض تقديمي في PowerPoint</vt:lpstr>
      <vt:lpstr>5. Drugs affecting renin angiotensin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Management of hypertensive emergencies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Laila</dc:creator>
  <cp:lastModifiedBy>المهدي حسن عبدالله حيال</cp:lastModifiedBy>
  <cp:revision>248</cp:revision>
  <dcterms:created xsi:type="dcterms:W3CDTF">2006-11-03T18:03:14Z</dcterms:created>
  <dcterms:modified xsi:type="dcterms:W3CDTF">2024-03-21T11:00:32Z</dcterms:modified>
</cp:coreProperties>
</file>