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98" r:id="rId4"/>
    <p:sldId id="302" r:id="rId5"/>
    <p:sldId id="299" r:id="rId6"/>
    <p:sldId id="300" r:id="rId7"/>
    <p:sldId id="301" r:id="rId8"/>
    <p:sldId id="305" r:id="rId9"/>
    <p:sldId id="279" r:id="rId10"/>
    <p:sldId id="303" r:id="rId11"/>
    <p:sldId id="304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4662" autoAdjust="0"/>
  </p:normalViewPr>
  <p:slideViewPr>
    <p:cSldViewPr>
      <p:cViewPr>
        <p:scale>
          <a:sx n="68" d="100"/>
          <a:sy n="68" d="100"/>
        </p:scale>
        <p:origin x="-169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CHAPTE R 1 Medical terminology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0"/>
            <a:ext cx="1247800" cy="12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48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While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Razi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knew nothing about bacteria, the theory of which was not to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discovered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until the early seventeenth century, he had an instinctive sense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hygienic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far ahead of medieval standards.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appreciate his insights,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must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remembered that he lived in a world where contamination and filth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were so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common as to go unnoticed, and infections and contagious diseases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killed millions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Against this unsanitary background, he was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asked to choose the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site for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new hospital in Baghdad. To do so, he suspended pieces of meat at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various points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around the city, and at the location where the meat decomposed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most slowly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he recommended building the hospital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05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high point of Al-</a:t>
            </a:r>
            <a:r>
              <a:rPr lang="en-US" sz="24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Razi’s</a:t>
            </a:r>
            <a:r>
              <a:rPr lang="en-US" sz="24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career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was an encyclopedia in which he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compiled Greek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Syrian, Persian, Hindu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early Arabic knowledge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well as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anecdotal evidence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his own extensive clinical experience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book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contributed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great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deal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shaping European medicine. </a:t>
            </a:r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5 .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Another great Medieval Muslim physician was Ibn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Sina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better known in the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West by his Latin name,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Avicenna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Called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“the Prince of Philosophers”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his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contemporaries, he is still recognized as one of the great minds of all times. He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wrote some 170 books on various subjects and is said to have memorized the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entire Qur’an when he was only ten years old. Ibn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Sina’s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most renowned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achievement was the </a:t>
            </a:r>
            <a:r>
              <a:rPr lang="en-US" sz="20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Canon of Medicin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 encyclopedia that dealt with virtually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every phase of the treatment of disease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From the twelfth to the seventeenth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centuries, it served as the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chief guide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medical science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European universities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Ibn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Sina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credited with such personal contributions as recognizing the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contagious nature of tuberculosis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describing certain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skin diseases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psychological disorders.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 also observed that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certain diseases can be spread by</a:t>
            </a:r>
            <a:b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water and soil,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 advanced view for his time.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3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Muslim </a:t>
            </a:r>
            <a:r>
              <a:rPr lang="en-US" sz="2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physicians 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 helped develop </a:t>
            </a:r>
            <a:r>
              <a:rPr lang="en-US" sz="2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science of surgery 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performed many 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remarkably complex operations for their time, including </a:t>
            </a:r>
            <a:r>
              <a:rPr lang="en-US" sz="2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brain and </a:t>
            </a:r>
            <a:r>
              <a:rPr lang="en-US" sz="23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blood vessel 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surgery and operations for </a:t>
            </a:r>
            <a:r>
              <a:rPr lang="en-US" sz="2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Islamic physicians were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especially skilled 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treating eye diseases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perhaps because such </a:t>
            </a:r>
            <a:r>
              <a:rPr lang="en-US" sz="23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ailments were so </a:t>
            </a:r>
            <a:r>
              <a:rPr lang="en-US" sz="23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widespread in </a:t>
            </a:r>
            <a:r>
              <a:rPr lang="en-US" sz="23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Middle East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They wrote textbooks on ophthalmology and invented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ingenious 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method of operating on soft cataracts of the eye, using a tube to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suck out 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fluid that filled the capsule of the eye lens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707" y="15922"/>
            <a:ext cx="8153400" cy="678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5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treatment of patients in hospitals, Muslims were progressive. As early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start of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ninth century</a:t>
            </a:r>
            <a:r>
              <a:rPr lang="en-US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were thirty-four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surprisingly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modern hospitals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throughout the Muslim world. Some of these hospitals had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different wards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the treatment of different illnesses. </a:t>
            </a:r>
            <a:r>
              <a:rPr lang="en-US" sz="21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 had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outpatient clinics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the immediate treatment of minor injuries, while patients with more serious complaints were admitted to a ward. In the eleventh century,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peripatetic clinics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served areas beyond the hospitals’ reach. These were moved from place to place on the backs of camels and were generally run by one or more doctors. These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mobile clinics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were also used in time of epidemics when hospitals were filled to overflowing</a:t>
            </a:r>
            <a: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5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Home </a:t>
            </a:r>
            <a:r>
              <a:rPr lang="en-US" sz="25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work 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Reading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story and answer the following questions.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Name some early Arab and Muslim scholars. 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In which fields did they excel?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3. Select a scholar and prepare a short oral presentation on his achievements. </a:t>
            </a: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</a:pP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6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 of 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Review (What do you know about Terminology, Roots, suffixes, prefixes)</a:t>
            </a:r>
          </a:p>
          <a:p>
            <a:r>
              <a:rPr lang="en-US" sz="2800" dirty="0"/>
              <a:t>Basic medical terms </a:t>
            </a:r>
            <a:endParaRPr lang="en-US" sz="2800" dirty="0" smtClean="0"/>
          </a:p>
          <a:p>
            <a:r>
              <a:rPr lang="en-US" sz="2800" dirty="0" smtClean="0"/>
              <a:t>Focus </a:t>
            </a:r>
            <a:r>
              <a:rPr lang="en-US" sz="2800" dirty="0"/>
              <a:t>on reading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Home work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81600"/>
            <a:ext cx="3734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94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62000"/>
          </a:xfrm>
        </p:spPr>
        <p:txBody>
          <a:bodyPr/>
          <a:lstStyle/>
          <a:p>
            <a:r>
              <a:rPr lang="en-US" dirty="0"/>
              <a:t>Basic medical terms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838200"/>
            <a:ext cx="8001000" cy="6019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Diagnosis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0070C0"/>
                </a:solidFill>
              </a:rPr>
              <a:t>process of determining </a:t>
            </a:r>
            <a:r>
              <a:rPr lang="en-US" dirty="0">
                <a:solidFill>
                  <a:srgbClr val="0070C0"/>
                </a:solidFill>
              </a:rPr>
              <a:t>the nature and cause of a disease or injury </a:t>
            </a:r>
            <a:r>
              <a:rPr lang="en-US" dirty="0"/>
              <a:t>through evaluation of patient history, examination, and review of </a:t>
            </a:r>
            <a:r>
              <a:rPr lang="en-US" dirty="0" smtClean="0"/>
              <a:t>laboratory data (state of complete knowledge). </a:t>
            </a:r>
          </a:p>
          <a:p>
            <a:endParaRPr lang="en-US" sz="1100" dirty="0" smtClean="0"/>
          </a:p>
          <a:p>
            <a:r>
              <a:rPr lang="en-US" b="1" dirty="0" smtClean="0"/>
              <a:t>Prognosis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A prediction of the probable course and outcome of a disease </a:t>
            </a:r>
            <a:r>
              <a:rPr lang="en-US" dirty="0"/>
              <a:t>(state of prior knowledge). </a:t>
            </a:r>
            <a:endParaRPr lang="en-US" dirty="0" smtClean="0"/>
          </a:p>
          <a:p>
            <a:endParaRPr lang="en-US" sz="1100" dirty="0"/>
          </a:p>
          <a:p>
            <a:r>
              <a:rPr lang="en-US" b="1" dirty="0" smtClean="0"/>
              <a:t>Sign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Objective evidence of disease or the physical manifestation of injury, </a:t>
            </a:r>
            <a:r>
              <a:rPr lang="en-US" dirty="0"/>
              <a:t>illness, or disease. </a:t>
            </a:r>
            <a:r>
              <a:rPr lang="en-US" dirty="0">
                <a:solidFill>
                  <a:srgbClr val="C00000"/>
                </a:solidFill>
              </a:rPr>
              <a:t>Objective means that the sign can be evaluated or measured by the patient or others. 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sz="1100" dirty="0"/>
          </a:p>
          <a:p>
            <a:r>
              <a:rPr lang="en-US" b="1" dirty="0" smtClean="0"/>
              <a:t>Symptoms</a:t>
            </a:r>
            <a:r>
              <a:rPr lang="en-US" dirty="0"/>
              <a:t>: </a:t>
            </a:r>
            <a:r>
              <a:rPr lang="en-US" b="1" dirty="0">
                <a:solidFill>
                  <a:srgbClr val="0070C0"/>
                </a:solidFill>
              </a:rPr>
              <a:t>Subjective evidence of disease or what the patient experiences about the injury</a:t>
            </a:r>
            <a:r>
              <a:rPr lang="en-US" dirty="0"/>
              <a:t>; </a:t>
            </a:r>
            <a:r>
              <a:rPr lang="en-US" dirty="0">
                <a:solidFill>
                  <a:srgbClr val="C00000"/>
                </a:solidFill>
              </a:rPr>
              <a:t>subjective means that it can be evaluated or measured only by the patient. </a:t>
            </a:r>
          </a:p>
        </p:txBody>
      </p:sp>
    </p:spTree>
    <p:extLst>
      <p:ext uri="{BB962C8B-B14F-4D97-AF65-F5344CB8AC3E}">
        <p14:creationId xmlns:p14="http://schemas.microsoft.com/office/powerpoint/2010/main" val="151659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84" y="3412"/>
            <a:ext cx="8367215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Anatomy :- 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the science dealing with the form and structure of</a:t>
            </a:r>
            <a:b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living organisms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Physiology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:-  is concerned with the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organs of the human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body.</a:t>
            </a: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2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Histology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:-  is study of the minute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structure of cells,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tissues, and organisms in relation to their function (microscopic anatomy). </a:t>
            </a:r>
          </a:p>
          <a:p>
            <a:pPr lvl="0">
              <a:lnSpc>
                <a:spcPct val="150000"/>
              </a:lnSpc>
            </a:pPr>
            <a:r>
              <a:rPr lang="en-US" sz="22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Embryology </a:t>
            </a:r>
            <a:r>
              <a:rPr lang="en-US" sz="2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:- 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the branch of biology and medicine concerned with the study of embryos and their development.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pathologic change of the tissues to disease or 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injury</a:t>
            </a:r>
          </a:p>
          <a:p>
            <a:pPr lvl="0">
              <a:lnSpc>
                <a:spcPct val="150000"/>
              </a:lnSpc>
            </a:pPr>
            <a:r>
              <a:rPr lang="en-US" sz="2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Inflammation:-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localized response to an injury or destruction of tissues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invasion of the body by a pathogenic organism</a:t>
            </a:r>
          </a:p>
          <a:p>
            <a:pPr lvl="0">
              <a:lnSpc>
                <a:spcPct val="150000"/>
              </a:lnSpc>
            </a:pPr>
            <a:r>
              <a:rPr lang="en-US" sz="26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a swelling of a part of the body caused by an abnormal growth of tissue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001000" cy="670560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Syndrome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group of symptoms and signs that collectively indicate or characterize a disease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psychological disorder, or other abnormal condition.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Acronym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word formed by combining the initial letters of a multipart name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major parts of a compound term, such as GERD from Gastro Esophageal Reflux Disease.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Abbreviation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shortened form of a word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chiefly in writing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represent the complete form, such as AMI, for Acute Myocardial Infarction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Eponym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whose name is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source of the name of something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as a disease, structure, operation, or procedure named for the person who discovered it first, for example,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Marfan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syndrome, Fallopian tube,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Rinne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test, Huntington disease. </a:t>
            </a:r>
          </a:p>
        </p:txBody>
      </p:sp>
    </p:spTree>
    <p:extLst>
      <p:ext uri="{BB962C8B-B14F-4D97-AF65-F5344CB8AC3E}">
        <p14:creationId xmlns:p14="http://schemas.microsoft.com/office/powerpoint/2010/main" val="157958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0"/>
            <a:ext cx="7848600" cy="6705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Rapid, severe, and of relatively short duration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Chronic disease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Lasting for a long period of time or marked by frequent recurrence,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certain diseases, may be controlled but almost never cured.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Relapse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return of a disease or its symptoms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after partial recovery from it.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Exacerbation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 increase in the severity of the disease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any of its symptoms.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Remission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period during which the symptoms of a disease abate or subside without having achieved a cure.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Differential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differences between diseases in terms of clinical signs and epidemiological parameters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used as a basis for selecting as a diagnosis the one with the best fit to those seen in the subject. It is also known as to rule out (R/O).</a:t>
            </a:r>
          </a:p>
        </p:txBody>
      </p:sp>
    </p:spTree>
    <p:extLst>
      <p:ext uri="{BB962C8B-B14F-4D97-AF65-F5344CB8AC3E}">
        <p14:creationId xmlns:p14="http://schemas.microsoft.com/office/powerpoint/2010/main" val="1229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152400"/>
            <a:ext cx="8077200" cy="6705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Sarcoma: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cancerous tumor of fleshy tissue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Malignant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Cancer is tending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become progressively worse and to result in death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having the properties of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aplasia,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invasiveness, and metastasis; said of tumors. You can also simply define it 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cancerous tumor that spreads like fire.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Benign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malignant; not recurrent; favorable for recovery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You can also define it by a non-cancerous tumor that does not spread.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Myocardial infarction (MI):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eath of the cells of an area of the heart muscle as a result of oxygen deprivation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in turn is caused by obstruction of the blood supply; commonly referred to as a “heart attack.”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en-US" sz="2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breath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(noun) air that flows in and out of lungs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en-US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breathe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(verb) action of inhaling and exhaling</a:t>
            </a: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099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399"/>
            <a:ext cx="8201025" cy="289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2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236"/>
            <a:ext cx="9144000" cy="685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 smtClean="0">
              <a:solidFill>
                <a:srgbClr val="000000"/>
              </a:solidFill>
              <a:latin typeface="TimesNewRomanPS-BoldMT"/>
            </a:endParaRPr>
          </a:p>
          <a:p>
            <a:endParaRPr lang="en-US" b="1" dirty="0" smtClean="0">
              <a:solidFill>
                <a:srgbClr val="000000"/>
              </a:solidFill>
              <a:latin typeface="TimesNewRomanPS-BoldMT"/>
            </a:endParaRPr>
          </a:p>
          <a:p>
            <a:endParaRPr lang="en-US" b="1" dirty="0" smtClean="0">
              <a:solidFill>
                <a:srgbClr val="000000"/>
              </a:solidFill>
              <a:latin typeface="TimesNewRomanPS-BoldMT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TimesNewRomanPS-BoldMT"/>
              </a:rPr>
              <a:t>Read 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the following passage and answer the questions that follow</a:t>
            </a:r>
            <a:r>
              <a:rPr lang="en-US" b="1" dirty="0" smtClean="0">
                <a:solidFill>
                  <a:srgbClr val="000000"/>
                </a:solidFill>
                <a:latin typeface="TimesNewRomanPS-BoldMT"/>
              </a:rPr>
              <a:t>.</a:t>
            </a:r>
          </a:p>
          <a:p>
            <a:endParaRPr lang="en-US" sz="400" b="1" dirty="0" smtClean="0">
              <a:solidFill>
                <a:srgbClr val="000000"/>
              </a:solidFill>
              <a:latin typeface="TimesNewRomanPS-BoldM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 of us owe more of a debt than we might suspect to the Islamic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scientists of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Middle Ages. Muslim chemists, physicians, astronomers,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mathematicians, geographers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and others not only kept alive the disciplines of Greek science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 also </a:t>
            </a:r>
            <a:r>
              <a:rPr lang="en-US" sz="2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extended their range, laying and strengthening the foundations on </a:t>
            </a:r>
            <a:r>
              <a:rPr lang="en-US" sz="2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which much </a:t>
            </a:r>
            <a:r>
              <a:rPr lang="en-US" sz="2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modern science is built.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Scientific terms with Arabic roots, from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algebra to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zenith, reflect a period when Islam’s activity significantly widened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knowledge and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ameliorated human suffering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1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Razi</a:t>
            </a:r>
            <a:r>
              <a:rPr lang="en-US" sz="2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known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the west by his name </a:t>
            </a:r>
            <a:r>
              <a:rPr lang="en-US" sz="21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Rhazes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one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the most celebrated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Islam’s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2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physicians,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lived from 865 to 925. His importance was so great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 his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colleagues called him </a:t>
            </a:r>
            <a:r>
              <a:rPr lang="en-US" sz="2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“the Experienced.”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finest clinician of the age,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 has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been </a:t>
            </a:r>
            <a:r>
              <a:rPr lang="en-US" sz="2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compared to Hippocrates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his originality in describing diseases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He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said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have written more than 200 books, ranging in subject matter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 medicine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alchemy to theology and astronomy. About half the books are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medicine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including a well-known </a:t>
            </a:r>
            <a:r>
              <a:rPr lang="en-US" sz="2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treatise on smallpox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In his discussion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smallpox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Al-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Razi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was the first to differentiate a specific disease from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among many </a:t>
            </a:r>
            <a:r>
              <a:rPr lang="en-US" sz="2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eruptive fevers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 attacked man. By giving the clinical symptoms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smallpox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he enabled doctors to diagnose it correctly and to predict the course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disease.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WHITE 2">
      <a:dk1>
        <a:sysClr val="windowText" lastClr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24480</TotalTime>
  <Words>974</Words>
  <Application>Microsoft Office PowerPoint</Application>
  <PresentationFormat>عرض على الشاشة (3:4)‏</PresentationFormat>
  <Paragraphs>65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وافر</vt:lpstr>
      <vt:lpstr>عرض تقديمي في PowerPoint</vt:lpstr>
      <vt:lpstr>List of Contents</vt:lpstr>
      <vt:lpstr>Basic medical terms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DR.Ahmed Saker 2O11</cp:lastModifiedBy>
  <cp:revision>117</cp:revision>
  <dcterms:created xsi:type="dcterms:W3CDTF">2022-12-09T11:19:13Z</dcterms:created>
  <dcterms:modified xsi:type="dcterms:W3CDTF">2024-03-19T17:25:35Z</dcterms:modified>
</cp:coreProperties>
</file>