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BC9EC38-4B8D-4B2A-A6CE-D29FA197B26A}" type="datetimeFigureOut">
              <a:rPr lang="en-US" smtClean="0"/>
              <a:t>9/10/2023</a:t>
            </a:fld>
            <a:endParaRPr lang="en-US"/>
          </a:p>
        </p:txBody>
      </p:sp>
      <p:sp>
        <p:nvSpPr>
          <p:cNvPr id="4" name="عنصر نائب لصورة الشريحة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4924B62E-3171-4A4C-A057-FAFADE4078D6}" type="slidenum">
              <a:rPr lang="en-US" smtClean="0"/>
              <a:t>‹#›</a:t>
            </a:fld>
            <a:endParaRPr lang="en-US"/>
          </a:p>
        </p:txBody>
      </p:sp>
    </p:spTree>
    <p:extLst>
      <p:ext uri="{BB962C8B-B14F-4D97-AF65-F5344CB8AC3E}">
        <p14:creationId xmlns:p14="http://schemas.microsoft.com/office/powerpoint/2010/main" val="11723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924B62E-3171-4A4C-A057-FAFADE4078D6}" type="slidenum">
              <a:rPr lang="en-US" smtClean="0"/>
              <a:t>16</a:t>
            </a:fld>
            <a:endParaRPr lang="en-US"/>
          </a:p>
        </p:txBody>
      </p:sp>
    </p:spTree>
    <p:extLst>
      <p:ext uri="{BB962C8B-B14F-4D97-AF65-F5344CB8AC3E}">
        <p14:creationId xmlns:p14="http://schemas.microsoft.com/office/powerpoint/2010/main" val="344845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00743" y="4846320"/>
            <a:ext cx="143510" cy="2011680"/>
          </a:xfrm>
          <a:custGeom>
            <a:avLst/>
            <a:gdLst/>
            <a:ahLst/>
            <a:cxnLst/>
            <a:rect l="l" t="t" r="r" b="b"/>
            <a:pathLst>
              <a:path w="143509" h="2011679">
                <a:moveTo>
                  <a:pt x="143255" y="0"/>
                </a:moveTo>
                <a:lnTo>
                  <a:pt x="0" y="0"/>
                </a:lnTo>
                <a:lnTo>
                  <a:pt x="0" y="2011679"/>
                </a:lnTo>
                <a:lnTo>
                  <a:pt x="143255" y="2011679"/>
                </a:lnTo>
                <a:lnTo>
                  <a:pt x="143255" y="0"/>
                </a:lnTo>
                <a:close/>
              </a:path>
            </a:pathLst>
          </a:custGeom>
          <a:solidFill>
            <a:srgbClr val="D1282D"/>
          </a:solidFill>
        </p:spPr>
        <p:txBody>
          <a:bodyPr wrap="square" lIns="0" tIns="0" rIns="0" bIns="0" rtlCol="0"/>
          <a:lstStyle/>
          <a:p>
            <a:endParaRPr/>
          </a:p>
        </p:txBody>
      </p:sp>
      <p:sp>
        <p:nvSpPr>
          <p:cNvPr id="17" name="bg object 17"/>
          <p:cNvSpPr/>
          <p:nvPr/>
        </p:nvSpPr>
        <p:spPr>
          <a:xfrm>
            <a:off x="9000743" y="0"/>
            <a:ext cx="143510" cy="4846320"/>
          </a:xfrm>
          <a:custGeom>
            <a:avLst/>
            <a:gdLst/>
            <a:ahLst/>
            <a:cxnLst/>
            <a:rect l="l" t="t" r="r" b="b"/>
            <a:pathLst>
              <a:path w="143509" h="4846320">
                <a:moveTo>
                  <a:pt x="143255" y="0"/>
                </a:moveTo>
                <a:lnTo>
                  <a:pt x="0" y="0"/>
                </a:lnTo>
                <a:lnTo>
                  <a:pt x="0" y="4846320"/>
                </a:lnTo>
                <a:lnTo>
                  <a:pt x="143255" y="4846320"/>
                </a:lnTo>
                <a:lnTo>
                  <a:pt x="143255"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00743" y="0"/>
            <a:ext cx="143510" cy="1371600"/>
          </a:xfrm>
          <a:custGeom>
            <a:avLst/>
            <a:gdLst/>
            <a:ahLst/>
            <a:cxnLst/>
            <a:rect l="l" t="t" r="r" b="b"/>
            <a:pathLst>
              <a:path w="143509" h="1371600">
                <a:moveTo>
                  <a:pt x="143255" y="0"/>
                </a:moveTo>
                <a:lnTo>
                  <a:pt x="0" y="0"/>
                </a:lnTo>
                <a:lnTo>
                  <a:pt x="0" y="1371600"/>
                </a:lnTo>
                <a:lnTo>
                  <a:pt x="143255" y="1371600"/>
                </a:lnTo>
                <a:lnTo>
                  <a:pt x="143255" y="0"/>
                </a:lnTo>
                <a:close/>
              </a:path>
            </a:pathLst>
          </a:custGeom>
          <a:solidFill>
            <a:srgbClr val="D1282D"/>
          </a:solidFill>
        </p:spPr>
        <p:txBody>
          <a:bodyPr wrap="square" lIns="0" tIns="0" rIns="0" bIns="0" rtlCol="0"/>
          <a:lstStyle/>
          <a:p>
            <a:endParaRPr/>
          </a:p>
        </p:txBody>
      </p:sp>
      <p:sp>
        <p:nvSpPr>
          <p:cNvPr id="17" name="bg object 17"/>
          <p:cNvSpPr/>
          <p:nvPr/>
        </p:nvSpPr>
        <p:spPr>
          <a:xfrm>
            <a:off x="9000743" y="1371599"/>
            <a:ext cx="143510" cy="5486400"/>
          </a:xfrm>
          <a:custGeom>
            <a:avLst/>
            <a:gdLst/>
            <a:ahLst/>
            <a:cxnLst/>
            <a:rect l="l" t="t" r="r" b="b"/>
            <a:pathLst>
              <a:path w="143509" h="5486400">
                <a:moveTo>
                  <a:pt x="143255" y="0"/>
                </a:moveTo>
                <a:lnTo>
                  <a:pt x="0" y="0"/>
                </a:lnTo>
                <a:lnTo>
                  <a:pt x="0" y="5486400"/>
                </a:lnTo>
                <a:lnTo>
                  <a:pt x="143255" y="5486400"/>
                </a:lnTo>
                <a:lnTo>
                  <a:pt x="143255"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460044" y="405130"/>
            <a:ext cx="8223910" cy="939165"/>
          </a:xfrm>
          <a:prstGeom prst="rect">
            <a:avLst/>
          </a:prstGeom>
        </p:spPr>
        <p:txBody>
          <a:bodyPr wrap="square" lIns="0" tIns="0" rIns="0" bIns="0">
            <a:spAutoFit/>
          </a:bodyPr>
          <a:lstStyle>
            <a:lvl1pPr>
              <a:defRPr sz="20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91232" y="245859"/>
            <a:ext cx="4530090" cy="1734185"/>
          </a:xfrm>
          <a:prstGeom prst="rect">
            <a:avLst/>
          </a:prstGeom>
        </p:spPr>
        <p:txBody>
          <a:bodyPr vert="horz" wrap="square" lIns="0" tIns="162560" rIns="0" bIns="0" rtlCol="0">
            <a:spAutoFit/>
          </a:bodyPr>
          <a:lstStyle/>
          <a:p>
            <a:pPr marL="1155065">
              <a:lnSpc>
                <a:spcPct val="100000"/>
              </a:lnSpc>
              <a:spcBef>
                <a:spcPts val="1280"/>
              </a:spcBef>
            </a:pPr>
            <a:r>
              <a:rPr sz="2400" spc="55" dirty="0">
                <a:solidFill>
                  <a:srgbClr val="D1282D"/>
                </a:solidFill>
                <a:latin typeface="Arial Black"/>
                <a:cs typeface="Arial Black"/>
              </a:rPr>
              <a:t>PLATE</a:t>
            </a:r>
            <a:r>
              <a:rPr sz="2400" spc="195" dirty="0">
                <a:solidFill>
                  <a:srgbClr val="D1282D"/>
                </a:solidFill>
                <a:latin typeface="Arial Black"/>
                <a:cs typeface="Arial Black"/>
              </a:rPr>
              <a:t> </a:t>
            </a:r>
            <a:r>
              <a:rPr sz="2400" spc="90" dirty="0">
                <a:solidFill>
                  <a:srgbClr val="D1282D"/>
                </a:solidFill>
                <a:latin typeface="Arial Black"/>
                <a:cs typeface="Arial Black"/>
              </a:rPr>
              <a:t>TECTONICS</a:t>
            </a:r>
            <a:endParaRPr sz="2400">
              <a:latin typeface="Arial Black"/>
              <a:cs typeface="Arial Black"/>
            </a:endParaRPr>
          </a:p>
          <a:p>
            <a:pPr marL="1219200">
              <a:lnSpc>
                <a:spcPct val="100000"/>
              </a:lnSpc>
              <a:spcBef>
                <a:spcPts val="1180"/>
              </a:spcBef>
            </a:pPr>
            <a:r>
              <a:rPr sz="2400" spc="125" dirty="0">
                <a:solidFill>
                  <a:srgbClr val="D1282D"/>
                </a:solidFill>
                <a:latin typeface="Arial Black"/>
                <a:cs typeface="Arial Black"/>
              </a:rPr>
              <a:t>BY</a:t>
            </a:r>
            <a:endParaRPr sz="2400">
              <a:latin typeface="Arial Black"/>
              <a:cs typeface="Arial Black"/>
            </a:endParaRPr>
          </a:p>
          <a:p>
            <a:pPr marL="12700">
              <a:lnSpc>
                <a:spcPct val="100000"/>
              </a:lnSpc>
              <a:spcBef>
                <a:spcPts val="2455"/>
              </a:spcBef>
            </a:pPr>
            <a:r>
              <a:rPr sz="2400" spc="-70" dirty="0">
                <a:latin typeface="Arial Black"/>
                <a:cs typeface="Arial Black"/>
              </a:rPr>
              <a:t>DR</a:t>
            </a:r>
            <a:r>
              <a:rPr sz="2400" dirty="0">
                <a:latin typeface="Arial Black"/>
                <a:cs typeface="Arial Black"/>
              </a:rPr>
              <a:t>.</a:t>
            </a:r>
            <a:r>
              <a:rPr sz="2400" spc="-185" dirty="0">
                <a:latin typeface="Arial Black"/>
                <a:cs typeface="Arial Black"/>
              </a:rPr>
              <a:t> </a:t>
            </a:r>
            <a:r>
              <a:rPr sz="2400" spc="-85" dirty="0">
                <a:latin typeface="Arial Black"/>
                <a:cs typeface="Arial Black"/>
              </a:rPr>
              <a:t>MU</a:t>
            </a:r>
            <a:r>
              <a:rPr sz="2400" spc="-95" dirty="0">
                <a:latin typeface="Arial Black"/>
                <a:cs typeface="Arial Black"/>
              </a:rPr>
              <a:t>R</a:t>
            </a:r>
            <a:r>
              <a:rPr sz="2400" spc="-250" dirty="0">
                <a:latin typeface="Arial Black"/>
                <a:cs typeface="Arial Black"/>
              </a:rPr>
              <a:t>T</a:t>
            </a:r>
            <a:r>
              <a:rPr sz="2400" spc="-70" dirty="0">
                <a:latin typeface="Arial Black"/>
                <a:cs typeface="Arial Black"/>
              </a:rPr>
              <a:t>AD</a:t>
            </a:r>
            <a:r>
              <a:rPr sz="2400" spc="-85" dirty="0">
                <a:latin typeface="Arial Black"/>
                <a:cs typeface="Arial Black"/>
              </a:rPr>
              <a:t>H</a:t>
            </a:r>
            <a:r>
              <a:rPr sz="2400" dirty="0">
                <a:latin typeface="Arial Black"/>
                <a:cs typeface="Arial Black"/>
              </a:rPr>
              <a:t>A</a:t>
            </a:r>
            <a:r>
              <a:rPr sz="2400" spc="-215" dirty="0">
                <a:latin typeface="Arial Black"/>
                <a:cs typeface="Arial Black"/>
              </a:rPr>
              <a:t> </a:t>
            </a:r>
            <a:r>
              <a:rPr sz="2400" spc="-70" dirty="0">
                <a:latin typeface="Arial Black"/>
                <a:cs typeface="Arial Black"/>
              </a:rPr>
              <a:t>AL</a:t>
            </a:r>
            <a:r>
              <a:rPr sz="2400" spc="-80" dirty="0">
                <a:latin typeface="Arial Black"/>
                <a:cs typeface="Arial Black"/>
              </a:rPr>
              <a:t>-Z</a:t>
            </a:r>
            <a:r>
              <a:rPr sz="2400" spc="-70" dirty="0">
                <a:latin typeface="Arial Black"/>
                <a:cs typeface="Arial Black"/>
              </a:rPr>
              <a:t>IAD</a:t>
            </a:r>
            <a:r>
              <a:rPr sz="2400" dirty="0">
                <a:latin typeface="Arial Black"/>
                <a:cs typeface="Arial Black"/>
              </a:rPr>
              <a:t>I</a:t>
            </a:r>
            <a:endParaRPr sz="2400">
              <a:latin typeface="Arial Black"/>
              <a:cs typeface="Arial Black"/>
            </a:endParaRPr>
          </a:p>
        </p:txBody>
      </p:sp>
      <p:sp>
        <p:nvSpPr>
          <p:cNvPr id="3" name="object 3"/>
          <p:cNvSpPr txBox="1">
            <a:spLocks noGrp="1"/>
          </p:cNvSpPr>
          <p:nvPr>
            <p:ph type="title"/>
          </p:nvPr>
        </p:nvSpPr>
        <p:spPr>
          <a:xfrm>
            <a:off x="460044" y="395681"/>
            <a:ext cx="1898650" cy="391795"/>
          </a:xfrm>
          <a:prstGeom prst="rect">
            <a:avLst/>
          </a:prstGeom>
        </p:spPr>
        <p:txBody>
          <a:bodyPr vert="horz" wrap="square" lIns="0" tIns="12700" rIns="0" bIns="0" rtlCol="0">
            <a:spAutoFit/>
          </a:bodyPr>
          <a:lstStyle/>
          <a:p>
            <a:pPr marL="12700">
              <a:lnSpc>
                <a:spcPct val="100000"/>
              </a:lnSpc>
              <a:spcBef>
                <a:spcPts val="100"/>
              </a:spcBef>
            </a:pPr>
            <a:r>
              <a:rPr sz="2400" spc="100" dirty="0">
                <a:solidFill>
                  <a:srgbClr val="D1282D"/>
                </a:solidFill>
                <a:latin typeface="Arial Black"/>
                <a:cs typeface="Arial Black"/>
              </a:rPr>
              <a:t>LEC.</a:t>
            </a:r>
            <a:r>
              <a:rPr lang="en-US" sz="2400" spc="100">
                <a:solidFill>
                  <a:srgbClr val="D1282D"/>
                </a:solidFill>
                <a:latin typeface="Arial Black"/>
                <a:cs typeface="Arial Black"/>
              </a:rPr>
              <a:t>7</a:t>
            </a:r>
            <a:r>
              <a:rPr sz="2400" spc="145">
                <a:solidFill>
                  <a:srgbClr val="D1282D"/>
                </a:solidFill>
                <a:latin typeface="Arial Black"/>
                <a:cs typeface="Arial Black"/>
              </a:rPr>
              <a:t> </a:t>
            </a:r>
            <a:r>
              <a:rPr sz="2400" spc="90">
                <a:solidFill>
                  <a:srgbClr val="D1282D"/>
                </a:solidFill>
                <a:latin typeface="Arial Black"/>
                <a:cs typeface="Arial Black"/>
              </a:rPr>
              <a:t>&amp;</a:t>
            </a:r>
            <a:r>
              <a:rPr lang="en-US" sz="2400" spc="90">
                <a:solidFill>
                  <a:srgbClr val="D1282D"/>
                </a:solidFill>
                <a:latin typeface="Arial Black"/>
                <a:cs typeface="Arial Black"/>
              </a:rPr>
              <a:t>8</a:t>
            </a:r>
            <a:endParaRPr sz="2400" dirty="0">
              <a:latin typeface="Arial Black"/>
              <a:cs typeface="Arial Black"/>
            </a:endParaRPr>
          </a:p>
        </p:txBody>
      </p:sp>
      <p:sp>
        <p:nvSpPr>
          <p:cNvPr id="4" name="object 4"/>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latin typeface="Arial"/>
                <a:cs typeface="Arial"/>
              </a:rPr>
              <a:t>1</a:t>
            </a:r>
            <a:endParaRPr sz="2400">
              <a:latin typeface="Arial"/>
              <a:cs typeface="Arial"/>
            </a:endParaRPr>
          </a:p>
        </p:txBody>
      </p:sp>
      <p:pic>
        <p:nvPicPr>
          <p:cNvPr id="5" name="object 5"/>
          <p:cNvPicPr/>
          <p:nvPr/>
        </p:nvPicPr>
        <p:blipFill>
          <a:blip r:embed="rId2" cstate="print"/>
          <a:stretch>
            <a:fillRect/>
          </a:stretch>
        </p:blipFill>
        <p:spPr>
          <a:xfrm>
            <a:off x="76200" y="2438400"/>
            <a:ext cx="8915400" cy="4172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304800"/>
            <a:ext cx="8534400" cy="6096000"/>
          </a:xfrm>
          <a:prstGeom prst="rect">
            <a:avLst/>
          </a:prstGeom>
        </p:spPr>
      </p:pic>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10</a:t>
            </a:r>
            <a:endParaRPr sz="24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929" y="405130"/>
            <a:ext cx="8468995" cy="634365"/>
          </a:xfrm>
          <a:prstGeom prst="rect">
            <a:avLst/>
          </a:prstGeom>
        </p:spPr>
        <p:txBody>
          <a:bodyPr vert="horz" wrap="square" lIns="0" tIns="11430" rIns="0" bIns="0" rtlCol="0">
            <a:spAutoFit/>
          </a:bodyPr>
          <a:lstStyle/>
          <a:p>
            <a:pPr marL="12700" marR="5080">
              <a:lnSpc>
                <a:spcPct val="100000"/>
              </a:lnSpc>
              <a:spcBef>
                <a:spcPts val="90"/>
              </a:spcBef>
            </a:pPr>
            <a:r>
              <a:rPr spc="-20" dirty="0"/>
              <a:t>Gradually,</a:t>
            </a:r>
            <a:r>
              <a:rPr spc="30" dirty="0"/>
              <a:t> </a:t>
            </a:r>
            <a:r>
              <a:rPr spc="-10" dirty="0"/>
              <a:t>this</a:t>
            </a:r>
            <a:r>
              <a:rPr spc="25" dirty="0"/>
              <a:t> </a:t>
            </a:r>
            <a:r>
              <a:rPr spc="-10" dirty="0"/>
              <a:t>molten</a:t>
            </a:r>
            <a:r>
              <a:rPr spc="20" dirty="0"/>
              <a:t> </a:t>
            </a:r>
            <a:r>
              <a:rPr dirty="0"/>
              <a:t>rock,</a:t>
            </a:r>
            <a:r>
              <a:rPr spc="15" dirty="0"/>
              <a:t> </a:t>
            </a:r>
            <a:r>
              <a:rPr spc="-5" dirty="0"/>
              <a:t>called</a:t>
            </a:r>
            <a:r>
              <a:rPr spc="-45" dirty="0"/>
              <a:t> </a:t>
            </a:r>
            <a:r>
              <a:rPr b="1" spc="-20" dirty="0">
                <a:latin typeface="Times New Roman"/>
                <a:cs typeface="Times New Roman"/>
              </a:rPr>
              <a:t>magma</a:t>
            </a:r>
            <a:r>
              <a:rPr spc="-20" dirty="0"/>
              <a:t>,</a:t>
            </a:r>
            <a:r>
              <a:rPr spc="80" dirty="0"/>
              <a:t> </a:t>
            </a:r>
            <a:r>
              <a:rPr spc="-5" dirty="0"/>
              <a:t>Cools</a:t>
            </a:r>
            <a:r>
              <a:rPr dirty="0"/>
              <a:t> </a:t>
            </a:r>
            <a:r>
              <a:rPr spc="-5" dirty="0"/>
              <a:t>to</a:t>
            </a:r>
            <a:r>
              <a:rPr spc="15" dirty="0"/>
              <a:t> </a:t>
            </a:r>
            <a:r>
              <a:rPr spc="-15" dirty="0"/>
              <a:t>make</a:t>
            </a:r>
            <a:r>
              <a:rPr spc="55" dirty="0"/>
              <a:t> </a:t>
            </a:r>
            <a:r>
              <a:rPr spc="-10" dirty="0"/>
              <a:t>new</a:t>
            </a:r>
            <a:r>
              <a:rPr spc="40" dirty="0"/>
              <a:t> </a:t>
            </a:r>
            <a:r>
              <a:rPr spc="-5" dirty="0"/>
              <a:t>slivers</a:t>
            </a:r>
            <a:r>
              <a:rPr dirty="0"/>
              <a:t> of</a:t>
            </a:r>
            <a:r>
              <a:rPr spc="-10" dirty="0"/>
              <a:t> </a:t>
            </a:r>
            <a:r>
              <a:rPr spc="-5" dirty="0"/>
              <a:t>sea</a:t>
            </a:r>
            <a:r>
              <a:rPr spc="10" dirty="0"/>
              <a:t> </a:t>
            </a:r>
            <a:r>
              <a:rPr spc="-25" dirty="0"/>
              <a:t>floor. </a:t>
            </a:r>
            <a:r>
              <a:rPr spc="-484" dirty="0"/>
              <a:t> </a:t>
            </a:r>
            <a:r>
              <a:rPr dirty="0"/>
              <a:t>(Figure.10.7).</a:t>
            </a:r>
          </a:p>
        </p:txBody>
      </p:sp>
      <p:pic>
        <p:nvPicPr>
          <p:cNvPr id="3" name="object 3"/>
          <p:cNvPicPr/>
          <p:nvPr/>
        </p:nvPicPr>
        <p:blipFill>
          <a:blip r:embed="rId2" cstate="print"/>
          <a:stretch>
            <a:fillRect/>
          </a:stretch>
        </p:blipFill>
        <p:spPr>
          <a:xfrm>
            <a:off x="381000" y="1142998"/>
            <a:ext cx="8382000" cy="5714999"/>
          </a:xfrm>
          <a:prstGeom prst="rect">
            <a:avLst/>
          </a:prstGeom>
        </p:spPr>
      </p:pic>
      <p:sp>
        <p:nvSpPr>
          <p:cNvPr id="4" name="object 4"/>
          <p:cNvSpPr txBox="1"/>
          <p:nvPr/>
        </p:nvSpPr>
        <p:spPr>
          <a:xfrm>
            <a:off x="8712094" y="6319435"/>
            <a:ext cx="366395" cy="331470"/>
          </a:xfrm>
          <a:prstGeom prst="rect">
            <a:avLst/>
          </a:prstGeom>
        </p:spPr>
        <p:txBody>
          <a:bodyPr vert="vert270" wrap="square" lIns="0" tIns="0" rIns="0" bIns="0" rtlCol="0">
            <a:spAutoFit/>
          </a:bodyPr>
          <a:lstStyle/>
          <a:p>
            <a:pPr marL="12700">
              <a:lnSpc>
                <a:spcPts val="2755"/>
              </a:lnSpc>
            </a:pPr>
            <a:r>
              <a:rPr sz="2400" b="1" spc="-135" dirty="0">
                <a:solidFill>
                  <a:srgbClr val="D1282D"/>
                </a:solidFill>
                <a:latin typeface="Arial"/>
                <a:cs typeface="Arial"/>
              </a:rPr>
              <a:t>11</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28930"/>
            <a:ext cx="8540115" cy="1549400"/>
          </a:xfrm>
          <a:prstGeom prst="rect">
            <a:avLst/>
          </a:prstGeom>
        </p:spPr>
        <p:txBody>
          <a:bodyPr vert="horz" wrap="square" lIns="0" tIns="11430" rIns="0" bIns="0" rtlCol="0">
            <a:spAutoFit/>
          </a:bodyPr>
          <a:lstStyle/>
          <a:p>
            <a:pPr marL="12700" marR="5080" algn="just">
              <a:lnSpc>
                <a:spcPct val="100000"/>
              </a:lnSpc>
              <a:spcBef>
                <a:spcPts val="90"/>
              </a:spcBef>
            </a:pPr>
            <a:r>
              <a:rPr sz="2000" dirty="0">
                <a:latin typeface="Times New Roman"/>
                <a:cs typeface="Times New Roman"/>
              </a:rPr>
              <a:t>In</a:t>
            </a:r>
            <a:r>
              <a:rPr sz="2000" spc="5" dirty="0">
                <a:latin typeface="Times New Roman"/>
                <a:cs typeface="Times New Roman"/>
              </a:rPr>
              <a:t> </a:t>
            </a:r>
            <a:r>
              <a:rPr sz="2000" spc="-5" dirty="0">
                <a:latin typeface="Times New Roman"/>
                <a:cs typeface="Times New Roman"/>
              </a:rPr>
              <a:t>a</a:t>
            </a:r>
            <a:r>
              <a:rPr sz="2000" dirty="0">
                <a:latin typeface="Times New Roman"/>
                <a:cs typeface="Times New Roman"/>
              </a:rPr>
              <a:t> </a:t>
            </a:r>
            <a:r>
              <a:rPr sz="2000" spc="-10" dirty="0">
                <a:latin typeface="Times New Roman"/>
                <a:cs typeface="Times New Roman"/>
              </a:rPr>
              <a:t>continuous</a:t>
            </a:r>
            <a:r>
              <a:rPr sz="2000" spc="-5" dirty="0">
                <a:latin typeface="Times New Roman"/>
                <a:cs typeface="Times New Roman"/>
              </a:rPr>
              <a:t> </a:t>
            </a:r>
            <a:r>
              <a:rPr sz="2000" spc="-20" dirty="0">
                <a:latin typeface="Times New Roman"/>
                <a:cs typeface="Times New Roman"/>
              </a:rPr>
              <a:t>manner,</a:t>
            </a:r>
            <a:r>
              <a:rPr sz="2000" spc="-15" dirty="0">
                <a:latin typeface="Times New Roman"/>
                <a:cs typeface="Times New Roman"/>
              </a:rPr>
              <a:t> </a:t>
            </a:r>
            <a:r>
              <a:rPr sz="2000" spc="-5" dirty="0">
                <a:latin typeface="Times New Roman"/>
                <a:cs typeface="Times New Roman"/>
              </a:rPr>
              <a:t>spreading</a:t>
            </a:r>
            <a:r>
              <a:rPr sz="2000" dirty="0">
                <a:latin typeface="Times New Roman"/>
                <a:cs typeface="Times New Roman"/>
              </a:rPr>
              <a:t> </a:t>
            </a:r>
            <a:r>
              <a:rPr sz="2000" spc="-10" dirty="0">
                <a:latin typeface="Times New Roman"/>
                <a:cs typeface="Times New Roman"/>
              </a:rPr>
              <a:t>and</a:t>
            </a:r>
            <a:r>
              <a:rPr sz="2000" spc="-5" dirty="0">
                <a:latin typeface="Times New Roman"/>
                <a:cs typeface="Times New Roman"/>
              </a:rPr>
              <a:t> upwelling</a:t>
            </a:r>
            <a:r>
              <a:rPr sz="2000" dirty="0">
                <a:latin typeface="Times New Roman"/>
                <a:cs typeface="Times New Roman"/>
              </a:rPr>
              <a:t> of</a:t>
            </a:r>
            <a:r>
              <a:rPr sz="2000" spc="5" dirty="0">
                <a:latin typeface="Times New Roman"/>
                <a:cs typeface="Times New Roman"/>
              </a:rPr>
              <a:t> </a:t>
            </a:r>
            <a:r>
              <a:rPr sz="2000" spc="-15" dirty="0">
                <a:latin typeface="Times New Roman"/>
                <a:cs typeface="Times New Roman"/>
              </a:rPr>
              <a:t>magma</a:t>
            </a:r>
            <a:r>
              <a:rPr sz="2000" spc="475" dirty="0">
                <a:latin typeface="Times New Roman"/>
                <a:cs typeface="Times New Roman"/>
              </a:rPr>
              <a:t> </a:t>
            </a:r>
            <a:r>
              <a:rPr sz="2000" spc="-5" dirty="0">
                <a:latin typeface="Times New Roman"/>
                <a:cs typeface="Times New Roman"/>
              </a:rPr>
              <a:t>add</a:t>
            </a:r>
            <a:r>
              <a:rPr sz="2000" spc="490" dirty="0">
                <a:latin typeface="Times New Roman"/>
                <a:cs typeface="Times New Roman"/>
              </a:rPr>
              <a:t> </a:t>
            </a:r>
            <a:r>
              <a:rPr sz="2000" spc="-5" dirty="0">
                <a:latin typeface="Times New Roman"/>
                <a:cs typeface="Times New Roman"/>
              </a:rPr>
              <a:t>oceanic </a:t>
            </a:r>
            <a:r>
              <a:rPr sz="2000" dirty="0">
                <a:latin typeface="Times New Roman"/>
                <a:cs typeface="Times New Roman"/>
              </a:rPr>
              <a:t> </a:t>
            </a:r>
            <a:r>
              <a:rPr sz="2000" spc="-5" dirty="0">
                <a:latin typeface="Times New Roman"/>
                <a:cs typeface="Times New Roman"/>
              </a:rPr>
              <a:t>lithosphere to </a:t>
            </a:r>
            <a:r>
              <a:rPr sz="2000" spc="-10" dirty="0">
                <a:latin typeface="Times New Roman"/>
                <a:cs typeface="Times New Roman"/>
              </a:rPr>
              <a:t>the </a:t>
            </a:r>
            <a:r>
              <a:rPr sz="2000" spc="-5" dirty="0">
                <a:latin typeface="Times New Roman"/>
                <a:cs typeface="Times New Roman"/>
              </a:rPr>
              <a:t>edges </a:t>
            </a:r>
            <a:r>
              <a:rPr sz="2000" dirty="0">
                <a:latin typeface="Times New Roman"/>
                <a:cs typeface="Times New Roman"/>
              </a:rPr>
              <a:t>of </a:t>
            </a:r>
            <a:r>
              <a:rPr sz="2000" spc="-5" dirty="0">
                <a:latin typeface="Times New Roman"/>
                <a:cs typeface="Times New Roman"/>
              </a:rPr>
              <a:t>the </a:t>
            </a:r>
            <a:r>
              <a:rPr sz="2000" spc="-10" dirty="0">
                <a:latin typeface="Times New Roman"/>
                <a:cs typeface="Times New Roman"/>
              </a:rPr>
              <a:t>diverging </a:t>
            </a:r>
            <a:r>
              <a:rPr sz="2000" spc="-5" dirty="0">
                <a:latin typeface="Times New Roman"/>
                <a:cs typeface="Times New Roman"/>
              </a:rPr>
              <a:t>plates. This mechanism </a:t>
            </a:r>
            <a:r>
              <a:rPr sz="2000" spc="-10" dirty="0">
                <a:latin typeface="Times New Roman"/>
                <a:cs typeface="Times New Roman"/>
              </a:rPr>
              <a:t>has </a:t>
            </a:r>
            <a:r>
              <a:rPr sz="2000" spc="-5" dirty="0">
                <a:latin typeface="Times New Roman"/>
                <a:cs typeface="Times New Roman"/>
              </a:rPr>
              <a:t>created </a:t>
            </a:r>
            <a:r>
              <a:rPr sz="2000" spc="-10" dirty="0">
                <a:latin typeface="Times New Roman"/>
                <a:cs typeface="Times New Roman"/>
              </a:rPr>
              <a:t>the </a:t>
            </a:r>
            <a:r>
              <a:rPr sz="2000" spc="-5" dirty="0">
                <a:latin typeface="Times New Roman"/>
                <a:cs typeface="Times New Roman"/>
              </a:rPr>
              <a:t> floor </a:t>
            </a:r>
            <a:r>
              <a:rPr sz="2000" dirty="0">
                <a:latin typeface="Times New Roman"/>
                <a:cs typeface="Times New Roman"/>
              </a:rPr>
              <a:t>of </a:t>
            </a:r>
            <a:r>
              <a:rPr sz="2000" spc="-10" dirty="0">
                <a:latin typeface="Times New Roman"/>
                <a:cs typeface="Times New Roman"/>
              </a:rPr>
              <a:t>the Atlantic </a:t>
            </a:r>
            <a:r>
              <a:rPr sz="2000" spc="-5" dirty="0">
                <a:latin typeface="Times New Roman"/>
                <a:cs typeface="Times New Roman"/>
              </a:rPr>
              <a:t>ocean during </a:t>
            </a:r>
            <a:r>
              <a:rPr sz="2000" spc="-10" dirty="0">
                <a:latin typeface="Times New Roman"/>
                <a:cs typeface="Times New Roman"/>
              </a:rPr>
              <a:t>the </a:t>
            </a:r>
            <a:r>
              <a:rPr sz="2000" spc="-5" dirty="0">
                <a:latin typeface="Times New Roman"/>
                <a:cs typeface="Times New Roman"/>
              </a:rPr>
              <a:t>past </a:t>
            </a:r>
            <a:r>
              <a:rPr sz="2000" dirty="0">
                <a:latin typeface="Times New Roman"/>
                <a:cs typeface="Times New Roman"/>
              </a:rPr>
              <a:t>160 </a:t>
            </a:r>
            <a:r>
              <a:rPr sz="2000" spc="-10" dirty="0">
                <a:latin typeface="Times New Roman"/>
                <a:cs typeface="Times New Roman"/>
              </a:rPr>
              <a:t>million </a:t>
            </a:r>
            <a:r>
              <a:rPr sz="2000" spc="-5" dirty="0">
                <a:latin typeface="Times New Roman"/>
                <a:cs typeface="Times New Roman"/>
              </a:rPr>
              <a:t>years </a:t>
            </a:r>
            <a:r>
              <a:rPr sz="2000" spc="-10" dirty="0">
                <a:latin typeface="Times New Roman"/>
                <a:cs typeface="Times New Roman"/>
              </a:rPr>
              <a:t>and is </a:t>
            </a:r>
            <a:r>
              <a:rPr sz="2000" spc="-5" dirty="0">
                <a:latin typeface="Times New Roman"/>
                <a:cs typeface="Times New Roman"/>
              </a:rPr>
              <a:t>called </a:t>
            </a:r>
            <a:r>
              <a:rPr sz="2000" b="1" spc="-5" dirty="0">
                <a:latin typeface="Times New Roman"/>
                <a:cs typeface="Times New Roman"/>
              </a:rPr>
              <a:t>seafloor </a:t>
            </a:r>
            <a:r>
              <a:rPr sz="2000" b="1" dirty="0">
                <a:latin typeface="Times New Roman"/>
                <a:cs typeface="Times New Roman"/>
              </a:rPr>
              <a:t> </a:t>
            </a:r>
            <a:r>
              <a:rPr sz="2000" b="1" spc="-10" dirty="0">
                <a:latin typeface="Times New Roman"/>
                <a:cs typeface="Times New Roman"/>
              </a:rPr>
              <a:t>spreading</a:t>
            </a:r>
            <a:r>
              <a:rPr sz="2000" spc="-10" dirty="0">
                <a:latin typeface="Times New Roman"/>
                <a:cs typeface="Times New Roman"/>
              </a:rPr>
              <a:t>.</a:t>
            </a:r>
            <a:r>
              <a:rPr sz="2000" spc="30" dirty="0">
                <a:latin typeface="Times New Roman"/>
                <a:cs typeface="Times New Roman"/>
              </a:rPr>
              <a:t> </a:t>
            </a:r>
            <a:r>
              <a:rPr sz="2000" spc="-5" dirty="0">
                <a:latin typeface="Times New Roman"/>
                <a:cs typeface="Times New Roman"/>
              </a:rPr>
              <a:t>(Figure.10.8).</a:t>
            </a:r>
            <a:r>
              <a:rPr sz="2000" spc="-40" dirty="0">
                <a:latin typeface="Times New Roman"/>
                <a:cs typeface="Times New Roman"/>
              </a:rPr>
              <a:t> </a:t>
            </a:r>
            <a:r>
              <a:rPr sz="2000" dirty="0">
                <a:latin typeface="Times New Roman"/>
                <a:cs typeface="Times New Roman"/>
              </a:rPr>
              <a:t>1..6.</a:t>
            </a:r>
            <a:endParaRPr sz="2000">
              <a:latin typeface="Times New Roman"/>
              <a:cs typeface="Times New Roman"/>
            </a:endParaRPr>
          </a:p>
          <a:p>
            <a:pPr marL="12700" algn="just">
              <a:lnSpc>
                <a:spcPct val="100000"/>
              </a:lnSpc>
              <a:spcBef>
                <a:spcPts val="5"/>
              </a:spcBef>
            </a:pPr>
            <a:r>
              <a:rPr sz="2000" spc="-30" dirty="0">
                <a:latin typeface="Times New Roman"/>
                <a:cs typeface="Times New Roman"/>
              </a:rPr>
              <a:t>Average</a:t>
            </a:r>
            <a:r>
              <a:rPr sz="2000" spc="40" dirty="0">
                <a:latin typeface="Times New Roman"/>
                <a:cs typeface="Times New Roman"/>
              </a:rPr>
              <a:t> </a:t>
            </a:r>
            <a:r>
              <a:rPr sz="2000" spc="-5" dirty="0">
                <a:latin typeface="Times New Roman"/>
                <a:cs typeface="Times New Roman"/>
              </a:rPr>
              <a:t>rates</a:t>
            </a:r>
            <a:r>
              <a:rPr sz="2000" dirty="0">
                <a:latin typeface="Times New Roman"/>
                <a:cs typeface="Times New Roman"/>
              </a:rPr>
              <a:t> of</a:t>
            </a:r>
            <a:r>
              <a:rPr sz="2000" spc="-10" dirty="0">
                <a:latin typeface="Times New Roman"/>
                <a:cs typeface="Times New Roman"/>
              </a:rPr>
              <a:t> </a:t>
            </a:r>
            <a:r>
              <a:rPr sz="2000" spc="-5" dirty="0">
                <a:latin typeface="Times New Roman"/>
                <a:cs typeface="Times New Roman"/>
              </a:rPr>
              <a:t>seafloor</a:t>
            </a:r>
            <a:r>
              <a:rPr sz="2000" dirty="0">
                <a:latin typeface="Times New Roman"/>
                <a:cs typeface="Times New Roman"/>
              </a:rPr>
              <a:t> </a:t>
            </a:r>
            <a:r>
              <a:rPr sz="2000" spc="-5" dirty="0">
                <a:latin typeface="Times New Roman"/>
                <a:cs typeface="Times New Roman"/>
              </a:rPr>
              <a:t>spreading</a:t>
            </a:r>
            <a:r>
              <a:rPr sz="2000" dirty="0">
                <a:latin typeface="Times New Roman"/>
                <a:cs typeface="Times New Roman"/>
              </a:rPr>
              <a:t> are</a:t>
            </a:r>
            <a:r>
              <a:rPr sz="2000" spc="15" dirty="0">
                <a:latin typeface="Times New Roman"/>
                <a:cs typeface="Times New Roman"/>
              </a:rPr>
              <a:t> </a:t>
            </a:r>
            <a:r>
              <a:rPr sz="2000" spc="-5" dirty="0">
                <a:latin typeface="Times New Roman"/>
                <a:cs typeface="Times New Roman"/>
              </a:rPr>
              <a:t>about</a:t>
            </a:r>
            <a:r>
              <a:rPr sz="2000" spc="10" dirty="0">
                <a:latin typeface="Times New Roman"/>
                <a:cs typeface="Times New Roman"/>
              </a:rPr>
              <a:t> </a:t>
            </a:r>
            <a:r>
              <a:rPr sz="2000" b="1" spc="-5" dirty="0">
                <a:latin typeface="Times New Roman"/>
                <a:cs typeface="Times New Roman"/>
              </a:rPr>
              <a:t>5 </a:t>
            </a:r>
            <a:r>
              <a:rPr sz="2000" spc="-10" dirty="0">
                <a:latin typeface="Times New Roman"/>
                <a:cs typeface="Times New Roman"/>
              </a:rPr>
              <a:t>centimeters</a:t>
            </a:r>
            <a:r>
              <a:rPr sz="2000" spc="50" dirty="0">
                <a:latin typeface="Times New Roman"/>
                <a:cs typeface="Times New Roman"/>
              </a:rPr>
              <a:t> </a:t>
            </a:r>
            <a:r>
              <a:rPr sz="2000" spc="-5" dirty="0">
                <a:latin typeface="Times New Roman"/>
                <a:cs typeface="Times New Roman"/>
              </a:rPr>
              <a:t>per</a:t>
            </a:r>
            <a:r>
              <a:rPr sz="2000" dirty="0">
                <a:latin typeface="Times New Roman"/>
                <a:cs typeface="Times New Roman"/>
              </a:rPr>
              <a:t> </a:t>
            </a:r>
            <a:r>
              <a:rPr sz="2000" spc="-35" dirty="0">
                <a:latin typeface="Times New Roman"/>
                <a:cs typeface="Times New Roman"/>
              </a:rPr>
              <a:t>year.</a:t>
            </a:r>
            <a:endParaRPr sz="2000">
              <a:latin typeface="Times New Roman"/>
              <a:cs typeface="Times New Roman"/>
            </a:endParaRPr>
          </a:p>
        </p:txBody>
      </p:sp>
      <p:pic>
        <p:nvPicPr>
          <p:cNvPr id="3" name="object 3"/>
          <p:cNvPicPr/>
          <p:nvPr/>
        </p:nvPicPr>
        <p:blipFill>
          <a:blip r:embed="rId2" cstate="print"/>
          <a:stretch>
            <a:fillRect/>
          </a:stretch>
        </p:blipFill>
        <p:spPr>
          <a:xfrm>
            <a:off x="228600" y="1905000"/>
            <a:ext cx="8686800" cy="4648200"/>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12</a:t>
            </a:r>
            <a:endParaRPr sz="2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7159" y="1703696"/>
            <a:ext cx="8850507" cy="4849379"/>
          </a:xfrm>
          <a:prstGeom prst="rect">
            <a:avLst/>
          </a:prstGeom>
        </p:spPr>
      </p:pic>
      <p:sp>
        <p:nvSpPr>
          <p:cNvPr id="3" name="object 3"/>
          <p:cNvSpPr txBox="1">
            <a:spLocks noGrp="1"/>
          </p:cNvSpPr>
          <p:nvPr>
            <p:ph type="title"/>
          </p:nvPr>
        </p:nvSpPr>
        <p:spPr>
          <a:xfrm>
            <a:off x="383540" y="405130"/>
            <a:ext cx="8455025" cy="939165"/>
          </a:xfrm>
          <a:prstGeom prst="rect">
            <a:avLst/>
          </a:prstGeom>
        </p:spPr>
        <p:txBody>
          <a:bodyPr vert="horz" wrap="square" lIns="0" tIns="11430" rIns="0" bIns="0" rtlCol="0">
            <a:spAutoFit/>
          </a:bodyPr>
          <a:lstStyle/>
          <a:p>
            <a:pPr marL="12700" marR="5080" algn="just">
              <a:lnSpc>
                <a:spcPct val="100000"/>
              </a:lnSpc>
              <a:spcBef>
                <a:spcPts val="90"/>
              </a:spcBef>
            </a:pPr>
            <a:r>
              <a:rPr spc="-10" dirty="0"/>
              <a:t>Some </a:t>
            </a:r>
            <a:r>
              <a:rPr dirty="0"/>
              <a:t>of </a:t>
            </a:r>
            <a:r>
              <a:rPr spc="-10" dirty="0"/>
              <a:t>the </a:t>
            </a:r>
            <a:r>
              <a:rPr spc="-5" dirty="0"/>
              <a:t>slowest spreading rates (2 </a:t>
            </a:r>
            <a:r>
              <a:rPr spc="-10" dirty="0"/>
              <a:t>centimeters </a:t>
            </a:r>
            <a:r>
              <a:rPr spc="-5" dirty="0"/>
              <a:t>per </a:t>
            </a:r>
            <a:r>
              <a:rPr spc="-10" dirty="0"/>
              <a:t>year) </a:t>
            </a:r>
            <a:r>
              <a:rPr spc="-5" dirty="0"/>
              <a:t>occur </a:t>
            </a:r>
            <a:r>
              <a:rPr spc="-10" dirty="0"/>
              <a:t>along the </a:t>
            </a:r>
            <a:r>
              <a:rPr spc="-5" dirty="0"/>
              <a:t>Mid- </a:t>
            </a:r>
            <a:r>
              <a:rPr dirty="0"/>
              <a:t> </a:t>
            </a:r>
            <a:r>
              <a:rPr spc="-5" dirty="0"/>
              <a:t>Atlantic</a:t>
            </a:r>
            <a:r>
              <a:rPr dirty="0"/>
              <a:t> </a:t>
            </a:r>
            <a:r>
              <a:rPr spc="-10" dirty="0"/>
              <a:t>Ridge;</a:t>
            </a:r>
            <a:r>
              <a:rPr spc="-5" dirty="0"/>
              <a:t> </a:t>
            </a:r>
            <a:r>
              <a:rPr spc="-10" dirty="0"/>
              <a:t>whereas</a:t>
            </a:r>
            <a:r>
              <a:rPr spc="-5" dirty="0"/>
              <a:t> rates</a:t>
            </a:r>
            <a:r>
              <a:rPr dirty="0"/>
              <a:t> </a:t>
            </a:r>
            <a:r>
              <a:rPr spc="-5" dirty="0"/>
              <a:t>exceeding</a:t>
            </a:r>
            <a:r>
              <a:rPr dirty="0"/>
              <a:t> 15</a:t>
            </a:r>
            <a:r>
              <a:rPr spc="5" dirty="0"/>
              <a:t> </a:t>
            </a:r>
            <a:r>
              <a:rPr spc="-10" dirty="0"/>
              <a:t>centimeters</a:t>
            </a:r>
            <a:r>
              <a:rPr spc="-5" dirty="0"/>
              <a:t> per</a:t>
            </a:r>
            <a:r>
              <a:rPr dirty="0"/>
              <a:t> </a:t>
            </a:r>
            <a:r>
              <a:rPr spc="-15" dirty="0"/>
              <a:t>year</a:t>
            </a:r>
            <a:r>
              <a:rPr spc="-10" dirty="0"/>
              <a:t> have</a:t>
            </a:r>
            <a:r>
              <a:rPr spc="-5" dirty="0"/>
              <a:t> </a:t>
            </a:r>
            <a:r>
              <a:rPr spc="5" dirty="0"/>
              <a:t>been </a:t>
            </a:r>
            <a:r>
              <a:rPr spc="10" dirty="0"/>
              <a:t> </a:t>
            </a:r>
            <a:r>
              <a:rPr dirty="0"/>
              <a:t>recorded</a:t>
            </a:r>
            <a:r>
              <a:rPr spc="-30" dirty="0"/>
              <a:t> </a:t>
            </a:r>
            <a:r>
              <a:rPr spc="-5" dirty="0"/>
              <a:t>along</a:t>
            </a:r>
            <a:r>
              <a:rPr spc="15" dirty="0"/>
              <a:t> </a:t>
            </a:r>
            <a:r>
              <a:rPr spc="-10" dirty="0"/>
              <a:t>the</a:t>
            </a:r>
            <a:r>
              <a:rPr spc="10" dirty="0"/>
              <a:t> </a:t>
            </a:r>
            <a:r>
              <a:rPr spc="-5" dirty="0"/>
              <a:t>East</a:t>
            </a:r>
            <a:r>
              <a:rPr dirty="0"/>
              <a:t> </a:t>
            </a:r>
            <a:r>
              <a:rPr spc="-5" dirty="0"/>
              <a:t>Pacific</a:t>
            </a:r>
            <a:r>
              <a:rPr spc="10" dirty="0"/>
              <a:t> </a:t>
            </a:r>
            <a:r>
              <a:rPr spc="-10" dirty="0"/>
              <a:t>Ridge.</a:t>
            </a:r>
            <a:r>
              <a:rPr spc="10" dirty="0"/>
              <a:t> </a:t>
            </a:r>
            <a:r>
              <a:rPr spc="-5" dirty="0"/>
              <a:t>(Figure.10.9).</a:t>
            </a: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13</a:t>
            </a:r>
            <a:endParaRPr sz="2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28930"/>
            <a:ext cx="8687435" cy="1549400"/>
          </a:xfrm>
          <a:prstGeom prst="rect">
            <a:avLst/>
          </a:prstGeom>
        </p:spPr>
        <p:txBody>
          <a:bodyPr vert="horz" wrap="square" lIns="0" tIns="11430" rIns="0" bIns="0" rtlCol="0">
            <a:spAutoFit/>
          </a:bodyPr>
          <a:lstStyle/>
          <a:p>
            <a:pPr marL="12700" marR="5080" algn="just">
              <a:lnSpc>
                <a:spcPct val="100000"/>
              </a:lnSpc>
              <a:spcBef>
                <a:spcPts val="90"/>
              </a:spcBef>
            </a:pPr>
            <a:r>
              <a:rPr spc="-5" dirty="0"/>
              <a:t>Although </a:t>
            </a:r>
            <a:r>
              <a:rPr spc="-10" dirty="0"/>
              <a:t>these </a:t>
            </a:r>
            <a:r>
              <a:rPr spc="-5" dirty="0"/>
              <a:t>rates </a:t>
            </a:r>
            <a:r>
              <a:rPr dirty="0"/>
              <a:t>of </a:t>
            </a:r>
            <a:r>
              <a:rPr spc="-5" dirty="0"/>
              <a:t>seafloor </a:t>
            </a:r>
            <a:r>
              <a:rPr spc="-10" dirty="0"/>
              <a:t>spreading </a:t>
            </a:r>
            <a:r>
              <a:rPr dirty="0"/>
              <a:t>seem slow </a:t>
            </a:r>
            <a:r>
              <a:rPr spc="10" dirty="0"/>
              <a:t>on </a:t>
            </a:r>
            <a:r>
              <a:rPr spc="-5" dirty="0"/>
              <a:t>human </a:t>
            </a:r>
            <a:r>
              <a:rPr spc="-10" dirty="0"/>
              <a:t>time </a:t>
            </a:r>
            <a:r>
              <a:rPr spc="-5" dirty="0"/>
              <a:t>scale, they </a:t>
            </a:r>
            <a:r>
              <a:rPr dirty="0"/>
              <a:t>are </a:t>
            </a:r>
            <a:r>
              <a:rPr spc="5" dirty="0"/>
              <a:t> </a:t>
            </a:r>
            <a:r>
              <a:rPr dirty="0"/>
              <a:t>rapid </a:t>
            </a:r>
            <a:r>
              <a:rPr spc="-10" dirty="0"/>
              <a:t>enough </a:t>
            </a:r>
            <a:r>
              <a:rPr spc="-5" dirty="0"/>
              <a:t>to </a:t>
            </a:r>
            <a:r>
              <a:rPr spc="-10" dirty="0"/>
              <a:t>have </a:t>
            </a:r>
            <a:r>
              <a:rPr spc="-5" dirty="0"/>
              <a:t>generated all Earth's </a:t>
            </a:r>
            <a:r>
              <a:rPr dirty="0"/>
              <a:t>ocean </a:t>
            </a:r>
            <a:r>
              <a:rPr spc="-5" dirty="0"/>
              <a:t>basins in </a:t>
            </a:r>
            <a:r>
              <a:rPr spc="5" dirty="0"/>
              <a:t>the </a:t>
            </a:r>
            <a:r>
              <a:rPr spc="-5" dirty="0"/>
              <a:t>last </a:t>
            </a:r>
            <a:r>
              <a:rPr dirty="0"/>
              <a:t>200 </a:t>
            </a:r>
            <a:r>
              <a:rPr spc="-10" dirty="0"/>
              <a:t>million </a:t>
            </a:r>
            <a:r>
              <a:rPr spc="-5" dirty="0"/>
              <a:t>years. </a:t>
            </a:r>
            <a:r>
              <a:rPr dirty="0"/>
              <a:t> </a:t>
            </a:r>
            <a:r>
              <a:rPr spc="-5" dirty="0"/>
              <a:t>Spreading centers can also develop </a:t>
            </a:r>
            <a:r>
              <a:rPr spc="-10" dirty="0"/>
              <a:t>within </a:t>
            </a:r>
            <a:r>
              <a:rPr spc="-5" dirty="0"/>
              <a:t>a continent, </a:t>
            </a:r>
            <a:r>
              <a:rPr spc="-10" dirty="0"/>
              <a:t>in </a:t>
            </a:r>
            <a:r>
              <a:rPr spc="-5" dirty="0"/>
              <a:t>which case </a:t>
            </a:r>
            <a:r>
              <a:rPr spc="-10" dirty="0"/>
              <a:t>the </a:t>
            </a:r>
            <a:r>
              <a:rPr spc="-5" dirty="0"/>
              <a:t>landmass </a:t>
            </a:r>
            <a:r>
              <a:rPr dirty="0"/>
              <a:t> may </a:t>
            </a:r>
            <a:r>
              <a:rPr spc="-5" dirty="0"/>
              <a:t>split </a:t>
            </a:r>
            <a:r>
              <a:rPr spc="-10" dirty="0"/>
              <a:t>into </a:t>
            </a:r>
            <a:r>
              <a:rPr spc="-15" dirty="0"/>
              <a:t>two </a:t>
            </a:r>
            <a:r>
              <a:rPr dirty="0"/>
              <a:t>or </a:t>
            </a:r>
            <a:r>
              <a:rPr spc="-15" dirty="0"/>
              <a:t>more </a:t>
            </a:r>
            <a:r>
              <a:rPr spc="-5" dirty="0"/>
              <a:t>smaller </a:t>
            </a:r>
            <a:r>
              <a:rPr spc="-10" dirty="0"/>
              <a:t>continents. </a:t>
            </a:r>
            <a:r>
              <a:rPr spc="-5" dirty="0"/>
              <a:t>This is known as </a:t>
            </a:r>
            <a:r>
              <a:rPr b="1" spc="-5" dirty="0">
                <a:latin typeface="Times New Roman"/>
                <a:cs typeface="Times New Roman"/>
              </a:rPr>
              <a:t>continental rifting</a:t>
            </a:r>
            <a:r>
              <a:rPr spc="-5" dirty="0"/>
              <a:t>. </a:t>
            </a:r>
            <a:r>
              <a:rPr dirty="0"/>
              <a:t> </a:t>
            </a:r>
            <a:r>
              <a:rPr spc="-5" dirty="0"/>
              <a:t>(Figure.10.10).</a:t>
            </a:r>
            <a:r>
              <a:rPr spc="-45" dirty="0"/>
              <a:t> </a:t>
            </a:r>
            <a:r>
              <a:rPr spc="-5" dirty="0"/>
              <a:t>1</a:t>
            </a:r>
            <a:r>
              <a:rPr spc="15" dirty="0"/>
              <a:t> </a:t>
            </a:r>
            <a:r>
              <a:rPr spc="-10" dirty="0"/>
              <a:t>…</a:t>
            </a:r>
            <a:r>
              <a:rPr spc="5" dirty="0"/>
              <a:t> </a:t>
            </a:r>
            <a:r>
              <a:rPr dirty="0"/>
              <a:t>4.</a:t>
            </a:r>
          </a:p>
        </p:txBody>
      </p:sp>
      <p:pic>
        <p:nvPicPr>
          <p:cNvPr id="3" name="object 3"/>
          <p:cNvPicPr/>
          <p:nvPr/>
        </p:nvPicPr>
        <p:blipFill>
          <a:blip r:embed="rId2" cstate="print"/>
          <a:stretch>
            <a:fillRect/>
          </a:stretch>
        </p:blipFill>
        <p:spPr>
          <a:xfrm>
            <a:off x="457200" y="1905000"/>
            <a:ext cx="8382000" cy="4648200"/>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14</a:t>
            </a:r>
            <a:endParaRPr sz="2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51432"/>
            <a:ext cx="9144000" cy="5169408"/>
          </a:xfrm>
          <a:prstGeom prst="rect">
            <a:avLst/>
          </a:prstGeom>
        </p:spPr>
      </p:pic>
      <p:sp>
        <p:nvSpPr>
          <p:cNvPr id="3" name="object 3"/>
          <p:cNvSpPr txBox="1"/>
          <p:nvPr/>
        </p:nvSpPr>
        <p:spPr>
          <a:xfrm>
            <a:off x="307340" y="252730"/>
            <a:ext cx="8326120" cy="1243965"/>
          </a:xfrm>
          <a:prstGeom prst="rect">
            <a:avLst/>
          </a:prstGeom>
        </p:spPr>
        <p:txBody>
          <a:bodyPr vert="horz" wrap="square" lIns="0" tIns="11430" rIns="0" bIns="0" rtlCol="0">
            <a:spAutoFit/>
          </a:bodyPr>
          <a:lstStyle/>
          <a:p>
            <a:pPr marL="12700">
              <a:lnSpc>
                <a:spcPct val="100000"/>
              </a:lnSpc>
              <a:spcBef>
                <a:spcPts val="90"/>
              </a:spcBef>
            </a:pPr>
            <a:r>
              <a:rPr sz="2000" spc="-10" dirty="0">
                <a:latin typeface="Times New Roman"/>
                <a:cs typeface="Times New Roman"/>
              </a:rPr>
              <a:t>Continental</a:t>
            </a:r>
            <a:r>
              <a:rPr sz="2000" spc="55" dirty="0">
                <a:latin typeface="Times New Roman"/>
                <a:cs typeface="Times New Roman"/>
              </a:rPr>
              <a:t> </a:t>
            </a:r>
            <a:r>
              <a:rPr sz="2000" spc="-10" dirty="0">
                <a:latin typeface="Times New Roman"/>
                <a:cs typeface="Times New Roman"/>
              </a:rPr>
              <a:t>rifting</a:t>
            </a:r>
            <a:r>
              <a:rPr sz="2000" spc="25" dirty="0">
                <a:latin typeface="Times New Roman"/>
                <a:cs typeface="Times New Roman"/>
              </a:rPr>
              <a:t> </a:t>
            </a:r>
            <a:r>
              <a:rPr sz="2000" spc="-5" dirty="0">
                <a:latin typeface="Times New Roman"/>
                <a:cs typeface="Times New Roman"/>
              </a:rPr>
              <a:t>takes</a:t>
            </a:r>
            <a:r>
              <a:rPr sz="2000" spc="30" dirty="0">
                <a:latin typeface="Times New Roman"/>
                <a:cs typeface="Times New Roman"/>
              </a:rPr>
              <a:t> </a:t>
            </a:r>
            <a:r>
              <a:rPr sz="2000" spc="-5" dirty="0">
                <a:latin typeface="Times New Roman"/>
                <a:cs typeface="Times New Roman"/>
              </a:rPr>
              <a:t>place </a:t>
            </a:r>
            <a:r>
              <a:rPr sz="2000" spc="-15" dirty="0">
                <a:latin typeface="Times New Roman"/>
                <a:cs typeface="Times New Roman"/>
              </a:rPr>
              <a:t>where</a:t>
            </a:r>
            <a:r>
              <a:rPr sz="2000" spc="70" dirty="0">
                <a:latin typeface="Times New Roman"/>
                <a:cs typeface="Times New Roman"/>
              </a:rPr>
              <a:t> </a:t>
            </a:r>
            <a:r>
              <a:rPr sz="2000" spc="-5" dirty="0">
                <a:latin typeface="Times New Roman"/>
                <a:cs typeface="Times New Roman"/>
              </a:rPr>
              <a:t>forces</a:t>
            </a:r>
            <a:r>
              <a:rPr sz="2000" spc="5" dirty="0">
                <a:latin typeface="Times New Roman"/>
                <a:cs typeface="Times New Roman"/>
              </a:rPr>
              <a:t> </a:t>
            </a:r>
            <a:r>
              <a:rPr sz="2000" spc="-5" dirty="0">
                <a:latin typeface="Times New Roman"/>
                <a:cs typeface="Times New Roman"/>
              </a:rPr>
              <a:t>pull</a:t>
            </a:r>
            <a:r>
              <a:rPr sz="2000" spc="5" dirty="0">
                <a:latin typeface="Times New Roman"/>
                <a:cs typeface="Times New Roman"/>
              </a:rPr>
              <a:t> </a:t>
            </a:r>
            <a:r>
              <a:rPr sz="2000" spc="-20" dirty="0">
                <a:latin typeface="Times New Roman"/>
                <a:cs typeface="Times New Roman"/>
              </a:rPr>
              <a:t>two</a:t>
            </a:r>
            <a:r>
              <a:rPr sz="2000" spc="70" dirty="0">
                <a:latin typeface="Times New Roman"/>
                <a:cs typeface="Times New Roman"/>
              </a:rPr>
              <a:t> </a:t>
            </a:r>
            <a:r>
              <a:rPr sz="2000" spc="-5" dirty="0">
                <a:latin typeface="Times New Roman"/>
                <a:cs typeface="Times New Roman"/>
              </a:rPr>
              <a:t>plates</a:t>
            </a:r>
            <a:r>
              <a:rPr sz="2000" spc="5" dirty="0">
                <a:latin typeface="Times New Roman"/>
                <a:cs typeface="Times New Roman"/>
              </a:rPr>
              <a:t> </a:t>
            </a:r>
            <a:r>
              <a:rPr sz="2000" spc="-5" dirty="0">
                <a:latin typeface="Times New Roman"/>
                <a:cs typeface="Times New Roman"/>
              </a:rPr>
              <a:t>in</a:t>
            </a:r>
            <a:r>
              <a:rPr sz="2000" dirty="0">
                <a:latin typeface="Times New Roman"/>
                <a:cs typeface="Times New Roman"/>
              </a:rPr>
              <a:t> opposite</a:t>
            </a:r>
            <a:r>
              <a:rPr sz="2000" spc="-10" dirty="0">
                <a:latin typeface="Times New Roman"/>
                <a:cs typeface="Times New Roman"/>
              </a:rPr>
              <a:t> </a:t>
            </a:r>
            <a:r>
              <a:rPr sz="2000" spc="-5" dirty="0">
                <a:latin typeface="Times New Roman"/>
                <a:cs typeface="Times New Roman"/>
              </a:rPr>
              <a:t>directions.</a:t>
            </a:r>
            <a:endParaRPr sz="2000">
              <a:latin typeface="Times New Roman"/>
              <a:cs typeface="Times New Roman"/>
            </a:endParaRPr>
          </a:p>
          <a:p>
            <a:pPr marL="12700">
              <a:lnSpc>
                <a:spcPct val="100000"/>
              </a:lnSpc>
            </a:pPr>
            <a:r>
              <a:rPr sz="2000" spc="-5" dirty="0">
                <a:latin typeface="Times New Roman"/>
                <a:cs typeface="Times New Roman"/>
              </a:rPr>
              <a:t>(Figure.10.11).</a:t>
            </a:r>
            <a:r>
              <a:rPr sz="2000" spc="-80" dirty="0">
                <a:latin typeface="Times New Roman"/>
                <a:cs typeface="Times New Roman"/>
              </a:rPr>
              <a:t> </a:t>
            </a:r>
            <a:r>
              <a:rPr sz="2000" dirty="0">
                <a:latin typeface="Times New Roman"/>
                <a:cs typeface="Times New Roman"/>
              </a:rPr>
              <a:t>1.</a:t>
            </a:r>
            <a:endParaRPr sz="2000">
              <a:latin typeface="Times New Roman"/>
              <a:cs typeface="Times New Roman"/>
            </a:endParaRPr>
          </a:p>
          <a:p>
            <a:pPr marL="12700">
              <a:lnSpc>
                <a:spcPct val="100000"/>
              </a:lnSpc>
              <a:spcBef>
                <a:spcPts val="5"/>
              </a:spcBef>
            </a:pPr>
            <a:r>
              <a:rPr sz="2000" spc="-15" dirty="0">
                <a:latin typeface="Times New Roman"/>
                <a:cs typeface="Times New Roman"/>
              </a:rPr>
              <a:t>As</a:t>
            </a:r>
            <a:r>
              <a:rPr sz="2000" spc="45" dirty="0">
                <a:latin typeface="Times New Roman"/>
                <a:cs typeface="Times New Roman"/>
              </a:rPr>
              <a:t> </a:t>
            </a:r>
            <a:r>
              <a:rPr sz="2000" spc="-10" dirty="0">
                <a:latin typeface="Times New Roman"/>
                <a:cs typeface="Times New Roman"/>
              </a:rPr>
              <a:t>the</a:t>
            </a:r>
            <a:r>
              <a:rPr sz="2000" spc="5" dirty="0">
                <a:latin typeface="Times New Roman"/>
                <a:cs typeface="Times New Roman"/>
              </a:rPr>
              <a:t> </a:t>
            </a:r>
            <a:r>
              <a:rPr sz="2000" spc="-5" dirty="0">
                <a:latin typeface="Times New Roman"/>
                <a:cs typeface="Times New Roman"/>
              </a:rPr>
              <a:t>lithosphere</a:t>
            </a:r>
            <a:r>
              <a:rPr sz="2000" spc="5" dirty="0">
                <a:latin typeface="Times New Roman"/>
                <a:cs typeface="Times New Roman"/>
              </a:rPr>
              <a:t> </a:t>
            </a:r>
            <a:r>
              <a:rPr sz="2000" spc="-5" dirty="0">
                <a:latin typeface="Times New Roman"/>
                <a:cs typeface="Times New Roman"/>
              </a:rPr>
              <a:t>stretches,</a:t>
            </a:r>
            <a:r>
              <a:rPr sz="2000" spc="5" dirty="0">
                <a:latin typeface="Times New Roman"/>
                <a:cs typeface="Times New Roman"/>
              </a:rPr>
              <a:t> </a:t>
            </a:r>
            <a:r>
              <a:rPr sz="2000" spc="-10" dirty="0">
                <a:latin typeface="Times New Roman"/>
                <a:cs typeface="Times New Roman"/>
              </a:rPr>
              <a:t>molten</a:t>
            </a:r>
            <a:r>
              <a:rPr sz="2000" spc="40" dirty="0">
                <a:latin typeface="Times New Roman"/>
                <a:cs typeface="Times New Roman"/>
              </a:rPr>
              <a:t> </a:t>
            </a:r>
            <a:r>
              <a:rPr sz="2000" dirty="0">
                <a:latin typeface="Times New Roman"/>
                <a:cs typeface="Times New Roman"/>
              </a:rPr>
              <a:t>rock</a:t>
            </a:r>
            <a:r>
              <a:rPr sz="2000" spc="-5" dirty="0">
                <a:latin typeface="Times New Roman"/>
                <a:cs typeface="Times New Roman"/>
              </a:rPr>
              <a:t> rises</a:t>
            </a:r>
            <a:r>
              <a:rPr sz="2000" dirty="0">
                <a:latin typeface="Times New Roman"/>
                <a:cs typeface="Times New Roman"/>
              </a:rPr>
              <a:t> </a:t>
            </a:r>
            <a:r>
              <a:rPr sz="2000" spc="-5" dirty="0">
                <a:latin typeface="Times New Roman"/>
                <a:cs typeface="Times New Roman"/>
              </a:rPr>
              <a:t>from </a:t>
            </a:r>
            <a:r>
              <a:rPr sz="2000" dirty="0">
                <a:latin typeface="Times New Roman"/>
                <a:cs typeface="Times New Roman"/>
              </a:rPr>
              <a:t>below</a:t>
            </a:r>
            <a:r>
              <a:rPr sz="2000" spc="-20" dirty="0">
                <a:latin typeface="Times New Roman"/>
                <a:cs typeface="Times New Roman"/>
              </a:rPr>
              <a:t> </a:t>
            </a:r>
            <a:r>
              <a:rPr sz="2000" spc="-5" dirty="0">
                <a:latin typeface="Times New Roman"/>
                <a:cs typeface="Times New Roman"/>
              </a:rPr>
              <a:t>to</a:t>
            </a:r>
            <a:r>
              <a:rPr sz="2000" spc="10" dirty="0">
                <a:latin typeface="Times New Roman"/>
                <a:cs typeface="Times New Roman"/>
              </a:rPr>
              <a:t> </a:t>
            </a:r>
            <a:r>
              <a:rPr sz="2000" spc="-10" dirty="0">
                <a:latin typeface="Times New Roman"/>
                <a:cs typeface="Times New Roman"/>
              </a:rPr>
              <a:t>up</a:t>
            </a:r>
            <a:r>
              <a:rPr sz="2000" spc="10" dirty="0">
                <a:latin typeface="Times New Roman"/>
                <a:cs typeface="Times New Roman"/>
              </a:rPr>
              <a:t> </a:t>
            </a:r>
            <a:r>
              <a:rPr sz="2000" spc="-15" dirty="0">
                <a:latin typeface="Times New Roman"/>
                <a:cs typeface="Times New Roman"/>
              </a:rPr>
              <a:t>warp</a:t>
            </a:r>
            <a:r>
              <a:rPr sz="2000" spc="35" dirty="0">
                <a:latin typeface="Times New Roman"/>
                <a:cs typeface="Times New Roman"/>
              </a:rPr>
              <a:t> </a:t>
            </a:r>
            <a:r>
              <a:rPr sz="2000" spc="-10" dirty="0">
                <a:latin typeface="Times New Roman"/>
                <a:cs typeface="Times New Roman"/>
              </a:rPr>
              <a:t>the</a:t>
            </a:r>
            <a:r>
              <a:rPr sz="2000" spc="30" dirty="0">
                <a:latin typeface="Times New Roman"/>
                <a:cs typeface="Times New Roman"/>
              </a:rPr>
              <a:t> </a:t>
            </a:r>
            <a:r>
              <a:rPr sz="2000" spc="-5" dirty="0">
                <a:latin typeface="Times New Roman"/>
                <a:cs typeface="Times New Roman"/>
              </a:rPr>
              <a:t>crust.</a:t>
            </a:r>
            <a:r>
              <a:rPr sz="2000" spc="-25" dirty="0">
                <a:latin typeface="Times New Roman"/>
                <a:cs typeface="Times New Roman"/>
              </a:rPr>
              <a:t> </a:t>
            </a:r>
            <a:r>
              <a:rPr sz="2000" spc="-5" dirty="0">
                <a:latin typeface="Times New Roman"/>
                <a:cs typeface="Times New Roman"/>
              </a:rPr>
              <a:t>2</a:t>
            </a:r>
            <a:endParaRPr sz="2000">
              <a:latin typeface="Times New Roman"/>
              <a:cs typeface="Times New Roman"/>
            </a:endParaRPr>
          </a:p>
          <a:p>
            <a:pPr marL="12700">
              <a:lnSpc>
                <a:spcPct val="100000"/>
              </a:lnSpc>
            </a:pPr>
            <a:r>
              <a:rPr sz="2000" spc="-5" dirty="0">
                <a:latin typeface="Times New Roman"/>
                <a:cs typeface="Times New Roman"/>
              </a:rPr>
              <a:t>.</a:t>
            </a:r>
            <a:endParaRPr sz="2000">
              <a:latin typeface="Times New Roman"/>
              <a:cs typeface="Times New Roman"/>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15</a:t>
            </a:r>
            <a:endParaRPr sz="2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52730"/>
            <a:ext cx="8528685" cy="1243965"/>
          </a:xfrm>
          <a:prstGeom prst="rect">
            <a:avLst/>
          </a:prstGeom>
        </p:spPr>
        <p:txBody>
          <a:bodyPr vert="horz" wrap="square" lIns="0" tIns="11430" rIns="0" bIns="0" rtlCol="0">
            <a:spAutoFit/>
          </a:bodyPr>
          <a:lstStyle/>
          <a:p>
            <a:pPr marL="12700">
              <a:lnSpc>
                <a:spcPct val="100000"/>
              </a:lnSpc>
              <a:spcBef>
                <a:spcPts val="90"/>
              </a:spcBef>
            </a:pPr>
            <a:r>
              <a:rPr sz="2000" spc="-20" dirty="0">
                <a:latin typeface="Times New Roman"/>
                <a:cs typeface="Times New Roman"/>
              </a:rPr>
              <a:t>Eventually,</a:t>
            </a:r>
            <a:r>
              <a:rPr sz="2000" spc="70" dirty="0">
                <a:latin typeface="Times New Roman"/>
                <a:cs typeface="Times New Roman"/>
              </a:rPr>
              <a:t> </a:t>
            </a:r>
            <a:r>
              <a:rPr sz="2000" spc="-10" dirty="0">
                <a:latin typeface="Times New Roman"/>
                <a:cs typeface="Times New Roman"/>
              </a:rPr>
              <a:t>the</a:t>
            </a:r>
            <a:r>
              <a:rPr sz="2000" spc="10" dirty="0">
                <a:latin typeface="Times New Roman"/>
                <a:cs typeface="Times New Roman"/>
              </a:rPr>
              <a:t> </a:t>
            </a:r>
            <a:r>
              <a:rPr sz="2000" spc="-10" dirty="0">
                <a:latin typeface="Times New Roman"/>
                <a:cs typeface="Times New Roman"/>
              </a:rPr>
              <a:t>crust</a:t>
            </a:r>
            <a:r>
              <a:rPr sz="2000" spc="15" dirty="0">
                <a:latin typeface="Times New Roman"/>
                <a:cs typeface="Times New Roman"/>
              </a:rPr>
              <a:t> </a:t>
            </a:r>
            <a:r>
              <a:rPr sz="2000" spc="-10" dirty="0">
                <a:latin typeface="Times New Roman"/>
                <a:cs typeface="Times New Roman"/>
              </a:rPr>
              <a:t>fractures</a:t>
            </a:r>
            <a:r>
              <a:rPr sz="2000" spc="40" dirty="0">
                <a:latin typeface="Times New Roman"/>
                <a:cs typeface="Times New Roman"/>
              </a:rPr>
              <a:t> </a:t>
            </a:r>
            <a:r>
              <a:rPr sz="2000" spc="-10" dirty="0">
                <a:latin typeface="Times New Roman"/>
                <a:cs typeface="Times New Roman"/>
              </a:rPr>
              <a:t>to</a:t>
            </a:r>
            <a:r>
              <a:rPr sz="2000" spc="-5" dirty="0">
                <a:latin typeface="Times New Roman"/>
                <a:cs typeface="Times New Roman"/>
              </a:rPr>
              <a:t> </a:t>
            </a:r>
            <a:r>
              <a:rPr sz="2000" spc="-10" dirty="0">
                <a:latin typeface="Times New Roman"/>
                <a:cs typeface="Times New Roman"/>
              </a:rPr>
              <a:t>form</a:t>
            </a:r>
            <a:r>
              <a:rPr sz="2000" spc="30" dirty="0">
                <a:latin typeface="Times New Roman"/>
                <a:cs typeface="Times New Roman"/>
              </a:rPr>
              <a:t> </a:t>
            </a:r>
            <a:r>
              <a:rPr sz="2000" spc="-5" dirty="0">
                <a:latin typeface="Times New Roman"/>
                <a:cs typeface="Times New Roman"/>
              </a:rPr>
              <a:t>a</a:t>
            </a:r>
            <a:r>
              <a:rPr sz="2000" spc="-15" dirty="0">
                <a:latin typeface="Times New Roman"/>
                <a:cs typeface="Times New Roman"/>
              </a:rPr>
              <a:t> </a:t>
            </a:r>
            <a:r>
              <a:rPr sz="2000" spc="-10" dirty="0">
                <a:latin typeface="Times New Roman"/>
                <a:cs typeface="Times New Roman"/>
              </a:rPr>
              <a:t>long</a:t>
            </a:r>
            <a:r>
              <a:rPr sz="2000" spc="25" dirty="0">
                <a:latin typeface="Times New Roman"/>
                <a:cs typeface="Times New Roman"/>
              </a:rPr>
              <a:t> </a:t>
            </a:r>
            <a:r>
              <a:rPr sz="2000" spc="-10" dirty="0">
                <a:latin typeface="Times New Roman"/>
                <a:cs typeface="Times New Roman"/>
              </a:rPr>
              <a:t>trough</a:t>
            </a:r>
            <a:r>
              <a:rPr sz="2000" spc="30" dirty="0">
                <a:latin typeface="Times New Roman"/>
                <a:cs typeface="Times New Roman"/>
              </a:rPr>
              <a:t> </a:t>
            </a:r>
            <a:r>
              <a:rPr sz="2000" spc="-5" dirty="0">
                <a:latin typeface="Times New Roman"/>
                <a:cs typeface="Times New Roman"/>
              </a:rPr>
              <a:t>called a</a:t>
            </a:r>
            <a:r>
              <a:rPr sz="2000" spc="10" dirty="0">
                <a:latin typeface="Times New Roman"/>
                <a:cs typeface="Times New Roman"/>
              </a:rPr>
              <a:t> </a:t>
            </a:r>
            <a:r>
              <a:rPr sz="2000" b="1" spc="-5" dirty="0">
                <a:latin typeface="Times New Roman"/>
                <a:cs typeface="Times New Roman"/>
              </a:rPr>
              <a:t>rift</a:t>
            </a:r>
            <a:r>
              <a:rPr sz="2000" b="1" spc="-10" dirty="0">
                <a:latin typeface="Times New Roman"/>
                <a:cs typeface="Times New Roman"/>
              </a:rPr>
              <a:t> </a:t>
            </a:r>
            <a:r>
              <a:rPr sz="2000" b="1" dirty="0">
                <a:latin typeface="Times New Roman"/>
                <a:cs typeface="Times New Roman"/>
              </a:rPr>
              <a:t>valley</a:t>
            </a:r>
            <a:r>
              <a:rPr sz="2000" dirty="0">
                <a:latin typeface="Times New Roman"/>
                <a:cs typeface="Times New Roman"/>
              </a:rPr>
              <a:t>.</a:t>
            </a:r>
          </a:p>
          <a:p>
            <a:pPr marL="12700">
              <a:lnSpc>
                <a:spcPct val="100000"/>
              </a:lnSpc>
              <a:tabLst>
                <a:tab pos="798830" algn="l"/>
                <a:tab pos="1317625" algn="l"/>
                <a:tab pos="1768475" algn="l"/>
                <a:tab pos="2524760" algn="l"/>
                <a:tab pos="2835910" algn="l"/>
                <a:tab pos="3387725" algn="l"/>
                <a:tab pos="4116704" algn="l"/>
                <a:tab pos="4820920" algn="l"/>
                <a:tab pos="5271770" algn="l"/>
                <a:tab pos="5988685" algn="l"/>
                <a:tab pos="6342380" algn="l"/>
                <a:tab pos="7016115" algn="l"/>
                <a:tab pos="7930515" algn="l"/>
              </a:tabLst>
            </a:pPr>
            <a:r>
              <a:rPr sz="2000" spc="-15" dirty="0">
                <a:latin typeface="Times New Roman"/>
                <a:cs typeface="Times New Roman"/>
              </a:rPr>
              <a:t>R</a:t>
            </a:r>
            <a:r>
              <a:rPr sz="2000" spc="-5" dirty="0">
                <a:latin typeface="Times New Roman"/>
                <a:cs typeface="Times New Roman"/>
              </a:rPr>
              <a:t>e</a:t>
            </a:r>
            <a:r>
              <a:rPr sz="2000" dirty="0">
                <a:latin typeface="Times New Roman"/>
                <a:cs typeface="Times New Roman"/>
              </a:rPr>
              <a:t>c</a:t>
            </a:r>
            <a:r>
              <a:rPr sz="2000" spc="-5" dirty="0">
                <a:latin typeface="Times New Roman"/>
                <a:cs typeface="Times New Roman"/>
              </a:rPr>
              <a:t>all</a:t>
            </a:r>
            <a:r>
              <a:rPr sz="2000" dirty="0">
                <a:latin typeface="Times New Roman"/>
                <a:cs typeface="Times New Roman"/>
              </a:rPr>
              <a:t>	</a:t>
            </a:r>
            <a:r>
              <a:rPr sz="2000" spc="-5" dirty="0">
                <a:latin typeface="Times New Roman"/>
                <a:cs typeface="Times New Roman"/>
              </a:rPr>
              <a:t>t</a:t>
            </a:r>
            <a:r>
              <a:rPr sz="2000" spc="-25" dirty="0">
                <a:latin typeface="Times New Roman"/>
                <a:cs typeface="Times New Roman"/>
              </a:rPr>
              <a:t>h</a:t>
            </a:r>
            <a:r>
              <a:rPr sz="2000" spc="-5" dirty="0">
                <a:latin typeface="Times New Roman"/>
                <a:cs typeface="Times New Roman"/>
              </a:rPr>
              <a:t>at</a:t>
            </a:r>
            <a:r>
              <a:rPr sz="2000" dirty="0">
                <a:latin typeface="Times New Roman"/>
                <a:cs typeface="Times New Roman"/>
              </a:rPr>
              <a:t>	r</a:t>
            </a:r>
            <a:r>
              <a:rPr sz="2000" spc="-5" dirty="0">
                <a:latin typeface="Times New Roman"/>
                <a:cs typeface="Times New Roman"/>
              </a:rPr>
              <a:t>i</a:t>
            </a:r>
            <a:r>
              <a:rPr sz="2000" spc="-25" dirty="0">
                <a:latin typeface="Times New Roman"/>
                <a:cs typeface="Times New Roman"/>
              </a:rPr>
              <a:t>f</a:t>
            </a:r>
            <a:r>
              <a:rPr sz="2000" spc="-5" dirty="0">
                <a:latin typeface="Times New Roman"/>
                <a:cs typeface="Times New Roman"/>
              </a:rPr>
              <a:t>t</a:t>
            </a:r>
            <a:r>
              <a:rPr sz="2000" dirty="0">
                <a:latin typeface="Times New Roman"/>
                <a:cs typeface="Times New Roman"/>
              </a:rPr>
              <a:t>	</a:t>
            </a:r>
            <a:r>
              <a:rPr sz="2000" spc="-15" dirty="0">
                <a:latin typeface="Times New Roman"/>
                <a:cs typeface="Times New Roman"/>
              </a:rPr>
              <a:t>v</a:t>
            </a:r>
            <a:r>
              <a:rPr sz="2000" spc="-5" dirty="0">
                <a:latin typeface="Times New Roman"/>
                <a:cs typeface="Times New Roman"/>
              </a:rPr>
              <a:t>all</a:t>
            </a:r>
            <a:r>
              <a:rPr sz="2000" spc="25" dirty="0">
                <a:latin typeface="Times New Roman"/>
                <a:cs typeface="Times New Roman"/>
              </a:rPr>
              <a:t>e</a:t>
            </a:r>
            <a:r>
              <a:rPr sz="2000" spc="-5" dirty="0">
                <a:latin typeface="Times New Roman"/>
                <a:cs typeface="Times New Roman"/>
              </a:rPr>
              <a:t>y</a:t>
            </a:r>
            <a:r>
              <a:rPr sz="2000" dirty="0">
                <a:latin typeface="Times New Roman"/>
                <a:cs typeface="Times New Roman"/>
              </a:rPr>
              <a:t>	</a:t>
            </a:r>
            <a:r>
              <a:rPr sz="2000" spc="15" dirty="0">
                <a:latin typeface="Times New Roman"/>
                <a:cs typeface="Times New Roman"/>
              </a:rPr>
              <a:t>i</a:t>
            </a:r>
            <a:r>
              <a:rPr sz="2000" spc="-5" dirty="0">
                <a:latin typeface="Times New Roman"/>
                <a:cs typeface="Times New Roman"/>
              </a:rPr>
              <a:t>s</a:t>
            </a:r>
            <a:r>
              <a:rPr sz="2000" dirty="0">
                <a:latin typeface="Times New Roman"/>
                <a:cs typeface="Times New Roman"/>
              </a:rPr>
              <a:t>	</a:t>
            </a:r>
            <a:r>
              <a:rPr sz="2000" spc="-5" dirty="0">
                <a:latin typeface="Times New Roman"/>
                <a:cs typeface="Times New Roman"/>
              </a:rPr>
              <a:t>al</a:t>
            </a:r>
            <a:r>
              <a:rPr sz="2000" spc="5" dirty="0">
                <a:latin typeface="Times New Roman"/>
                <a:cs typeface="Times New Roman"/>
              </a:rPr>
              <a:t>s</a:t>
            </a:r>
            <a:r>
              <a:rPr sz="2000" spc="-5" dirty="0">
                <a:latin typeface="Times New Roman"/>
                <a:cs typeface="Times New Roman"/>
              </a:rPr>
              <a:t>o</a:t>
            </a:r>
            <a:r>
              <a:rPr sz="2000" dirty="0">
                <a:latin typeface="Times New Roman"/>
                <a:cs typeface="Times New Roman"/>
              </a:rPr>
              <a:t>	</a:t>
            </a:r>
            <a:r>
              <a:rPr sz="2000" spc="-25" dirty="0">
                <a:latin typeface="Times New Roman"/>
                <a:cs typeface="Times New Roman"/>
              </a:rPr>
              <a:t>f</a:t>
            </a:r>
            <a:r>
              <a:rPr sz="2000" dirty="0">
                <a:latin typeface="Times New Roman"/>
                <a:cs typeface="Times New Roman"/>
              </a:rPr>
              <a:t>o</a:t>
            </a:r>
            <a:r>
              <a:rPr sz="2000" spc="-20" dirty="0">
                <a:latin typeface="Times New Roman"/>
                <a:cs typeface="Times New Roman"/>
              </a:rPr>
              <a:t>un</a:t>
            </a:r>
            <a:r>
              <a:rPr sz="2000" spc="-5" dirty="0">
                <a:latin typeface="Times New Roman"/>
                <a:cs typeface="Times New Roman"/>
              </a:rPr>
              <a:t>d</a:t>
            </a:r>
            <a:r>
              <a:rPr sz="2000" dirty="0">
                <a:latin typeface="Times New Roman"/>
                <a:cs typeface="Times New Roman"/>
              </a:rPr>
              <a:t>	</a:t>
            </a:r>
            <a:r>
              <a:rPr sz="2000" spc="-5" dirty="0">
                <a:latin typeface="Times New Roman"/>
                <a:cs typeface="Times New Roman"/>
              </a:rPr>
              <a:t>al</a:t>
            </a:r>
            <a:r>
              <a:rPr sz="2000" dirty="0">
                <a:latin typeface="Times New Roman"/>
                <a:cs typeface="Times New Roman"/>
              </a:rPr>
              <a:t>on</a:t>
            </a:r>
            <a:r>
              <a:rPr sz="2000" spc="-5" dirty="0">
                <a:latin typeface="Times New Roman"/>
                <a:cs typeface="Times New Roman"/>
              </a:rPr>
              <a:t>g</a:t>
            </a:r>
            <a:r>
              <a:rPr sz="2000" dirty="0">
                <a:latin typeface="Times New Roman"/>
                <a:cs typeface="Times New Roman"/>
              </a:rPr>
              <a:t>	</a:t>
            </a:r>
            <a:r>
              <a:rPr sz="2000" spc="15" dirty="0">
                <a:latin typeface="Times New Roman"/>
                <a:cs typeface="Times New Roman"/>
              </a:rPr>
              <a:t>t</a:t>
            </a:r>
            <a:r>
              <a:rPr sz="2000" spc="-20" dirty="0">
                <a:latin typeface="Times New Roman"/>
                <a:cs typeface="Times New Roman"/>
              </a:rPr>
              <a:t>h</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c</a:t>
            </a:r>
            <a:r>
              <a:rPr sz="2000" spc="5" dirty="0">
                <a:latin typeface="Times New Roman"/>
                <a:cs typeface="Times New Roman"/>
              </a:rPr>
              <a:t>r</a:t>
            </a:r>
            <a:r>
              <a:rPr sz="2000" spc="-5" dirty="0">
                <a:latin typeface="Times New Roman"/>
                <a:cs typeface="Times New Roman"/>
              </a:rPr>
              <a:t>ests</a:t>
            </a:r>
            <a:r>
              <a:rPr sz="2000" dirty="0">
                <a:latin typeface="Times New Roman"/>
                <a:cs typeface="Times New Roman"/>
              </a:rPr>
              <a:t>	</a:t>
            </a:r>
            <a:r>
              <a:rPr sz="2000" spc="5" dirty="0">
                <a:latin typeface="Times New Roman"/>
                <a:cs typeface="Times New Roman"/>
              </a:rPr>
              <a:t>o</a:t>
            </a:r>
            <a:r>
              <a:rPr sz="2000" spc="-5" dirty="0">
                <a:latin typeface="Times New Roman"/>
                <a:cs typeface="Times New Roman"/>
              </a:rPr>
              <a:t>f</a:t>
            </a:r>
            <a:r>
              <a:rPr sz="2000" dirty="0">
                <a:latin typeface="Times New Roman"/>
                <a:cs typeface="Times New Roman"/>
              </a:rPr>
              <a:t>	</a:t>
            </a:r>
            <a:r>
              <a:rPr sz="2000" spc="-15" dirty="0">
                <a:latin typeface="Times New Roman"/>
                <a:cs typeface="Times New Roman"/>
              </a:rPr>
              <a:t>s</a:t>
            </a:r>
            <a:r>
              <a:rPr sz="2000" spc="25" dirty="0">
                <a:latin typeface="Times New Roman"/>
                <a:cs typeface="Times New Roman"/>
              </a:rPr>
              <a:t>o</a:t>
            </a:r>
            <a:r>
              <a:rPr sz="2000" spc="-45" dirty="0">
                <a:latin typeface="Times New Roman"/>
                <a:cs typeface="Times New Roman"/>
              </a:rPr>
              <a:t>m</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o</a:t>
            </a:r>
            <a:r>
              <a:rPr sz="2000" spc="-5" dirty="0">
                <a:latin typeface="Times New Roman"/>
                <a:cs typeface="Times New Roman"/>
              </a:rPr>
              <a:t>c</a:t>
            </a:r>
            <a:r>
              <a:rPr sz="2000" dirty="0">
                <a:latin typeface="Times New Roman"/>
                <a:cs typeface="Times New Roman"/>
              </a:rPr>
              <a:t>e</a:t>
            </a:r>
            <a:r>
              <a:rPr sz="2000" spc="-5" dirty="0">
                <a:latin typeface="Times New Roman"/>
                <a:cs typeface="Times New Roman"/>
              </a:rPr>
              <a:t>an</a:t>
            </a:r>
            <a:r>
              <a:rPr sz="2000" spc="-15" dirty="0">
                <a:latin typeface="Times New Roman"/>
                <a:cs typeface="Times New Roman"/>
              </a:rPr>
              <a:t>i</a:t>
            </a:r>
            <a:r>
              <a:rPr sz="2000" spc="-5" dirty="0">
                <a:latin typeface="Times New Roman"/>
                <a:cs typeface="Times New Roman"/>
              </a:rPr>
              <a:t>c</a:t>
            </a:r>
            <a:r>
              <a:rPr sz="2000" dirty="0">
                <a:latin typeface="Times New Roman"/>
                <a:cs typeface="Times New Roman"/>
              </a:rPr>
              <a:t>	r</a:t>
            </a:r>
            <a:r>
              <a:rPr sz="2000" spc="-5" dirty="0">
                <a:latin typeface="Times New Roman"/>
                <a:cs typeface="Times New Roman"/>
              </a:rPr>
              <a:t>i</a:t>
            </a:r>
            <a:r>
              <a:rPr sz="2000" spc="5" dirty="0">
                <a:latin typeface="Times New Roman"/>
                <a:cs typeface="Times New Roman"/>
              </a:rPr>
              <a:t>d</a:t>
            </a:r>
            <a:r>
              <a:rPr sz="2000" spc="-15" dirty="0">
                <a:latin typeface="Times New Roman"/>
                <a:cs typeface="Times New Roman"/>
              </a:rPr>
              <a:t>g</a:t>
            </a:r>
            <a:r>
              <a:rPr sz="2000" spc="-10" dirty="0">
                <a:latin typeface="Times New Roman"/>
                <a:cs typeface="Times New Roman"/>
              </a:rPr>
              <a:t>e</a:t>
            </a:r>
            <a:r>
              <a:rPr sz="2000" spc="-5" dirty="0">
                <a:latin typeface="Times New Roman"/>
                <a:cs typeface="Times New Roman"/>
              </a:rPr>
              <a:t>.</a:t>
            </a:r>
            <a:endParaRPr sz="2000" dirty="0">
              <a:latin typeface="Times New Roman"/>
              <a:cs typeface="Times New Roman"/>
            </a:endParaRPr>
          </a:p>
          <a:p>
            <a:pPr marL="12700">
              <a:lnSpc>
                <a:spcPct val="100000"/>
              </a:lnSpc>
              <a:spcBef>
                <a:spcPts val="5"/>
              </a:spcBef>
            </a:pPr>
            <a:r>
              <a:rPr sz="2000" spc="-5" dirty="0">
                <a:latin typeface="Times New Roman"/>
                <a:cs typeface="Times New Roman"/>
              </a:rPr>
              <a:t>(Figure.10.12).</a:t>
            </a:r>
            <a:r>
              <a:rPr sz="2000" spc="-50" dirty="0">
                <a:latin typeface="Times New Roman"/>
                <a:cs typeface="Times New Roman"/>
              </a:rPr>
              <a:t> </a:t>
            </a:r>
            <a:r>
              <a:rPr sz="2000" dirty="0">
                <a:latin typeface="Times New Roman"/>
                <a:cs typeface="Times New Roman"/>
              </a:rPr>
              <a:t>1.</a:t>
            </a:r>
          </a:p>
          <a:p>
            <a:pPr marL="12700">
              <a:lnSpc>
                <a:spcPct val="100000"/>
              </a:lnSpc>
            </a:pPr>
            <a:r>
              <a:rPr sz="2000" b="1" spc="-15" dirty="0">
                <a:latin typeface="Times New Roman"/>
                <a:cs typeface="Times New Roman"/>
              </a:rPr>
              <a:t>Slowly,</a:t>
            </a:r>
            <a:r>
              <a:rPr sz="2000" b="1" spc="-30" dirty="0">
                <a:latin typeface="Times New Roman"/>
                <a:cs typeface="Times New Roman"/>
              </a:rPr>
              <a:t> </a:t>
            </a:r>
            <a:r>
              <a:rPr sz="2000" b="1" spc="-5" dirty="0">
                <a:latin typeface="Times New Roman"/>
                <a:cs typeface="Times New Roman"/>
              </a:rPr>
              <a:t>the</a:t>
            </a:r>
            <a:r>
              <a:rPr sz="2000" b="1" dirty="0">
                <a:latin typeface="Times New Roman"/>
                <a:cs typeface="Times New Roman"/>
              </a:rPr>
              <a:t> </a:t>
            </a:r>
            <a:r>
              <a:rPr sz="2000" b="1" spc="-5" dirty="0">
                <a:latin typeface="Times New Roman"/>
                <a:cs typeface="Times New Roman"/>
              </a:rPr>
              <a:t>rift</a:t>
            </a:r>
            <a:r>
              <a:rPr sz="2000" b="1" spc="-10" dirty="0">
                <a:latin typeface="Times New Roman"/>
                <a:cs typeface="Times New Roman"/>
              </a:rPr>
              <a:t> </a:t>
            </a:r>
            <a:r>
              <a:rPr sz="2000" b="1" spc="-5" dirty="0">
                <a:latin typeface="Times New Roman"/>
                <a:cs typeface="Times New Roman"/>
              </a:rPr>
              <a:t>valley</a:t>
            </a:r>
            <a:r>
              <a:rPr sz="2000" b="1" spc="-30" dirty="0">
                <a:latin typeface="Times New Roman"/>
                <a:cs typeface="Times New Roman"/>
              </a:rPr>
              <a:t> </a:t>
            </a:r>
            <a:r>
              <a:rPr sz="2000" b="1" spc="-5" dirty="0">
                <a:latin typeface="Times New Roman"/>
                <a:cs typeface="Times New Roman"/>
              </a:rPr>
              <a:t>lengthens</a:t>
            </a:r>
            <a:r>
              <a:rPr sz="2000" b="1" spc="25" dirty="0">
                <a:latin typeface="Times New Roman"/>
                <a:cs typeface="Times New Roman"/>
              </a:rPr>
              <a:t> </a:t>
            </a:r>
            <a:r>
              <a:rPr sz="2000" b="1" spc="-5" dirty="0">
                <a:latin typeface="Times New Roman"/>
                <a:cs typeface="Times New Roman"/>
              </a:rPr>
              <a:t>and deepens.</a:t>
            </a:r>
            <a:r>
              <a:rPr sz="2000" b="1" spc="30" dirty="0">
                <a:latin typeface="Times New Roman"/>
                <a:cs typeface="Times New Roman"/>
              </a:rPr>
              <a:t> </a:t>
            </a:r>
            <a:r>
              <a:rPr sz="2000" b="1" dirty="0">
                <a:latin typeface="Times New Roman"/>
                <a:cs typeface="Times New Roman"/>
              </a:rPr>
              <a:t>2.</a:t>
            </a:r>
            <a:endParaRPr sz="2000" dirty="0">
              <a:latin typeface="Times New Roman"/>
              <a:cs typeface="Times New Roman"/>
            </a:endParaRPr>
          </a:p>
        </p:txBody>
      </p:sp>
      <p:pic>
        <p:nvPicPr>
          <p:cNvPr id="3" name="object 3"/>
          <p:cNvPicPr/>
          <p:nvPr/>
        </p:nvPicPr>
        <p:blipFill>
          <a:blip r:embed="rId3" cstate="print"/>
          <a:stretch>
            <a:fillRect/>
          </a:stretch>
        </p:blipFill>
        <p:spPr>
          <a:xfrm>
            <a:off x="685799" y="1752746"/>
            <a:ext cx="7808103" cy="4571749"/>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16</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405130"/>
            <a:ext cx="7722234" cy="329565"/>
          </a:xfrm>
          <a:prstGeom prst="rect">
            <a:avLst/>
          </a:prstGeom>
        </p:spPr>
        <p:txBody>
          <a:bodyPr vert="horz" wrap="square" lIns="0" tIns="11430" rIns="0" bIns="0" rtlCol="0">
            <a:spAutoFit/>
          </a:bodyPr>
          <a:lstStyle/>
          <a:p>
            <a:pPr marL="12700">
              <a:lnSpc>
                <a:spcPct val="100000"/>
              </a:lnSpc>
              <a:spcBef>
                <a:spcPts val="90"/>
              </a:spcBef>
            </a:pPr>
            <a:r>
              <a:rPr dirty="0"/>
              <a:t>The</a:t>
            </a:r>
            <a:r>
              <a:rPr spc="10" dirty="0"/>
              <a:t> </a:t>
            </a:r>
            <a:r>
              <a:rPr spc="-5" dirty="0"/>
              <a:t>East</a:t>
            </a:r>
            <a:r>
              <a:rPr spc="-110" dirty="0"/>
              <a:t> </a:t>
            </a:r>
            <a:r>
              <a:rPr spc="-10" dirty="0"/>
              <a:t>African</a:t>
            </a:r>
            <a:r>
              <a:rPr spc="25" dirty="0"/>
              <a:t> </a:t>
            </a:r>
            <a:r>
              <a:rPr b="1" spc="-5" dirty="0">
                <a:latin typeface="Times New Roman"/>
                <a:cs typeface="Times New Roman"/>
              </a:rPr>
              <a:t>rift </a:t>
            </a:r>
            <a:r>
              <a:rPr b="1" dirty="0">
                <a:latin typeface="Times New Roman"/>
                <a:cs typeface="Times New Roman"/>
              </a:rPr>
              <a:t>valleys</a:t>
            </a:r>
            <a:r>
              <a:rPr b="1" spc="-30" dirty="0">
                <a:latin typeface="Times New Roman"/>
                <a:cs typeface="Times New Roman"/>
              </a:rPr>
              <a:t> </a:t>
            </a:r>
            <a:r>
              <a:rPr dirty="0"/>
              <a:t>are</a:t>
            </a:r>
            <a:r>
              <a:rPr spc="-20" dirty="0"/>
              <a:t> </a:t>
            </a:r>
            <a:r>
              <a:rPr spc="-10" dirty="0"/>
              <a:t>Examples</a:t>
            </a:r>
            <a:r>
              <a:rPr spc="50" dirty="0"/>
              <a:t> </a:t>
            </a:r>
            <a:r>
              <a:rPr dirty="0"/>
              <a:t>of</a:t>
            </a:r>
            <a:r>
              <a:rPr spc="-10" dirty="0"/>
              <a:t> such</a:t>
            </a:r>
            <a:r>
              <a:rPr spc="45" dirty="0"/>
              <a:t> </a:t>
            </a:r>
            <a:r>
              <a:rPr spc="-10" dirty="0"/>
              <a:t>features.</a:t>
            </a:r>
            <a:r>
              <a:rPr spc="5" dirty="0"/>
              <a:t> </a:t>
            </a:r>
            <a:r>
              <a:rPr dirty="0"/>
              <a:t>(Figure.10.13).</a:t>
            </a:r>
          </a:p>
        </p:txBody>
      </p:sp>
      <p:pic>
        <p:nvPicPr>
          <p:cNvPr id="3" name="object 3"/>
          <p:cNvPicPr/>
          <p:nvPr/>
        </p:nvPicPr>
        <p:blipFill>
          <a:blip r:embed="rId2" cstate="print"/>
          <a:stretch>
            <a:fillRect/>
          </a:stretch>
        </p:blipFill>
        <p:spPr>
          <a:xfrm>
            <a:off x="304800" y="1517903"/>
            <a:ext cx="8610600" cy="4959096"/>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17</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430" rIns="0" bIns="0" rtlCol="0">
            <a:spAutoFit/>
          </a:bodyPr>
          <a:lstStyle/>
          <a:p>
            <a:pPr marL="12700" marR="5080">
              <a:lnSpc>
                <a:spcPct val="100000"/>
              </a:lnSpc>
              <a:spcBef>
                <a:spcPts val="90"/>
              </a:spcBef>
            </a:pPr>
            <a:r>
              <a:rPr spc="-5" dirty="0"/>
              <a:t>If</a:t>
            </a:r>
            <a:r>
              <a:rPr spc="-15" dirty="0"/>
              <a:t> </a:t>
            </a:r>
            <a:r>
              <a:rPr spc="-5" dirty="0"/>
              <a:t>spreading </a:t>
            </a:r>
            <a:r>
              <a:rPr spc="-10" dirty="0"/>
              <a:t>continues,</a:t>
            </a:r>
            <a:r>
              <a:rPr spc="55" dirty="0"/>
              <a:t> </a:t>
            </a:r>
            <a:r>
              <a:rPr spc="-5" dirty="0"/>
              <a:t>it</a:t>
            </a:r>
            <a:r>
              <a:rPr spc="-20" dirty="0"/>
              <a:t> will</a:t>
            </a:r>
            <a:r>
              <a:rPr spc="45" dirty="0"/>
              <a:t> </a:t>
            </a:r>
            <a:r>
              <a:rPr spc="-10" dirty="0"/>
              <a:t>extend</a:t>
            </a:r>
            <a:r>
              <a:rPr spc="40" dirty="0"/>
              <a:t> </a:t>
            </a:r>
            <a:r>
              <a:rPr spc="-5" dirty="0"/>
              <a:t>to</a:t>
            </a:r>
            <a:r>
              <a:rPr spc="15" dirty="0"/>
              <a:t> </a:t>
            </a:r>
            <a:r>
              <a:rPr spc="-10" dirty="0"/>
              <a:t>the</a:t>
            </a:r>
            <a:r>
              <a:rPr spc="10" dirty="0"/>
              <a:t> </a:t>
            </a:r>
            <a:r>
              <a:rPr spc="-5" dirty="0"/>
              <a:t>plate</a:t>
            </a:r>
            <a:r>
              <a:rPr spc="-15" dirty="0"/>
              <a:t> </a:t>
            </a:r>
            <a:r>
              <a:rPr spc="-20" dirty="0"/>
              <a:t>margin</a:t>
            </a:r>
            <a:r>
              <a:rPr spc="60" dirty="0"/>
              <a:t> </a:t>
            </a:r>
            <a:r>
              <a:rPr spc="-10" dirty="0"/>
              <a:t>and</a:t>
            </a:r>
            <a:r>
              <a:rPr spc="15" dirty="0"/>
              <a:t> </a:t>
            </a:r>
            <a:r>
              <a:rPr spc="-5" dirty="0"/>
              <a:t>split</a:t>
            </a:r>
            <a:r>
              <a:rPr dirty="0"/>
              <a:t> </a:t>
            </a:r>
            <a:r>
              <a:rPr spc="-10" dirty="0"/>
              <a:t>the</a:t>
            </a:r>
            <a:r>
              <a:rPr spc="10" dirty="0"/>
              <a:t> </a:t>
            </a:r>
            <a:r>
              <a:rPr spc="-10" dirty="0"/>
              <a:t>landmass </a:t>
            </a:r>
            <a:r>
              <a:rPr spc="-484" dirty="0"/>
              <a:t> </a:t>
            </a:r>
            <a:r>
              <a:rPr spc="-10" dirty="0"/>
              <a:t>into</a:t>
            </a:r>
            <a:r>
              <a:rPr spc="10" dirty="0"/>
              <a:t> </a:t>
            </a:r>
            <a:r>
              <a:rPr spc="-15" dirty="0"/>
              <a:t>two,</a:t>
            </a:r>
            <a:r>
              <a:rPr spc="50" dirty="0"/>
              <a:t> </a:t>
            </a:r>
            <a:r>
              <a:rPr spc="-10" dirty="0"/>
              <a:t>like</a:t>
            </a:r>
            <a:r>
              <a:rPr spc="10" dirty="0"/>
              <a:t> </a:t>
            </a:r>
            <a:r>
              <a:rPr spc="-10" dirty="0"/>
              <a:t>South</a:t>
            </a:r>
            <a:r>
              <a:rPr spc="-110" dirty="0"/>
              <a:t> </a:t>
            </a:r>
            <a:r>
              <a:rPr spc="-15" dirty="0"/>
              <a:t>America</a:t>
            </a:r>
            <a:r>
              <a:rPr spc="85" dirty="0"/>
              <a:t> </a:t>
            </a:r>
            <a:r>
              <a:rPr spc="-10" dirty="0"/>
              <a:t>and</a:t>
            </a:r>
            <a:r>
              <a:rPr spc="-110" dirty="0"/>
              <a:t> </a:t>
            </a:r>
            <a:r>
              <a:rPr spc="-15" dirty="0"/>
              <a:t>Africa</a:t>
            </a:r>
            <a:r>
              <a:rPr spc="55" dirty="0"/>
              <a:t> </a:t>
            </a:r>
            <a:r>
              <a:rPr spc="-5" dirty="0"/>
              <a:t>did</a:t>
            </a:r>
            <a:r>
              <a:rPr spc="-10" dirty="0"/>
              <a:t> </a:t>
            </a:r>
            <a:r>
              <a:rPr spc="-5" dirty="0"/>
              <a:t>over</a:t>
            </a:r>
            <a:r>
              <a:rPr spc="-10" dirty="0"/>
              <a:t> </a:t>
            </a:r>
            <a:r>
              <a:rPr dirty="0"/>
              <a:t>100</a:t>
            </a:r>
            <a:r>
              <a:rPr spc="-10" dirty="0"/>
              <a:t> million</a:t>
            </a:r>
            <a:r>
              <a:rPr spc="40" dirty="0"/>
              <a:t> </a:t>
            </a:r>
            <a:r>
              <a:rPr spc="-10" dirty="0"/>
              <a:t>years</a:t>
            </a:r>
            <a:r>
              <a:rPr spc="15" dirty="0"/>
              <a:t> </a:t>
            </a:r>
            <a:r>
              <a:rPr spc="-5" dirty="0"/>
              <a:t>ago. </a:t>
            </a:r>
            <a:r>
              <a:rPr dirty="0"/>
              <a:t> (Figure.10.14).</a:t>
            </a:r>
          </a:p>
        </p:txBody>
      </p:sp>
      <p:pic>
        <p:nvPicPr>
          <p:cNvPr id="3" name="object 3"/>
          <p:cNvPicPr/>
          <p:nvPr/>
        </p:nvPicPr>
        <p:blipFill>
          <a:blip r:embed="rId2" cstate="print"/>
          <a:stretch>
            <a:fillRect/>
          </a:stretch>
        </p:blipFill>
        <p:spPr>
          <a:xfrm>
            <a:off x="381000" y="1371600"/>
            <a:ext cx="8458200" cy="5105400"/>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18</a:t>
            </a:r>
            <a:endParaRPr sz="2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28930"/>
            <a:ext cx="8458835" cy="634365"/>
          </a:xfrm>
          <a:prstGeom prst="rect">
            <a:avLst/>
          </a:prstGeom>
        </p:spPr>
        <p:txBody>
          <a:bodyPr vert="horz" wrap="square" lIns="0" tIns="11430" rIns="0" bIns="0" rtlCol="0">
            <a:spAutoFit/>
          </a:bodyPr>
          <a:lstStyle/>
          <a:p>
            <a:pPr marL="12700">
              <a:lnSpc>
                <a:spcPct val="100000"/>
              </a:lnSpc>
              <a:spcBef>
                <a:spcPts val="90"/>
              </a:spcBef>
            </a:pPr>
            <a:r>
              <a:rPr sz="2000" spc="-15" dirty="0">
                <a:latin typeface="Times New Roman"/>
                <a:cs typeface="Times New Roman"/>
              </a:rPr>
              <a:t>At</a:t>
            </a:r>
            <a:r>
              <a:rPr sz="2000" spc="385" dirty="0">
                <a:latin typeface="Times New Roman"/>
                <a:cs typeface="Times New Roman"/>
              </a:rPr>
              <a:t> </a:t>
            </a:r>
            <a:r>
              <a:rPr sz="2000" spc="-10" dirty="0">
                <a:latin typeface="Times New Roman"/>
                <a:cs typeface="Times New Roman"/>
              </a:rPr>
              <a:t>this</a:t>
            </a:r>
            <a:r>
              <a:rPr sz="2000" spc="380" dirty="0">
                <a:latin typeface="Times New Roman"/>
                <a:cs typeface="Times New Roman"/>
              </a:rPr>
              <a:t> </a:t>
            </a:r>
            <a:r>
              <a:rPr sz="2000" spc="-5" dirty="0">
                <a:latin typeface="Times New Roman"/>
                <a:cs typeface="Times New Roman"/>
              </a:rPr>
              <a:t>point</a:t>
            </a:r>
            <a:r>
              <a:rPr sz="2000" spc="385" dirty="0">
                <a:latin typeface="Times New Roman"/>
                <a:cs typeface="Times New Roman"/>
              </a:rPr>
              <a:t> </a:t>
            </a:r>
            <a:r>
              <a:rPr sz="2000" spc="-10" dirty="0">
                <a:latin typeface="Times New Roman"/>
                <a:cs typeface="Times New Roman"/>
              </a:rPr>
              <a:t>the</a:t>
            </a:r>
            <a:r>
              <a:rPr sz="2000" spc="395" dirty="0">
                <a:latin typeface="Times New Roman"/>
                <a:cs typeface="Times New Roman"/>
              </a:rPr>
              <a:t> </a:t>
            </a:r>
            <a:r>
              <a:rPr sz="2000" b="1" spc="-5" dirty="0">
                <a:latin typeface="Times New Roman"/>
                <a:cs typeface="Times New Roman"/>
              </a:rPr>
              <a:t>rift</a:t>
            </a:r>
            <a:r>
              <a:rPr sz="2000" b="1" spc="375" dirty="0">
                <a:latin typeface="Times New Roman"/>
                <a:cs typeface="Times New Roman"/>
              </a:rPr>
              <a:t> </a:t>
            </a:r>
            <a:r>
              <a:rPr sz="2000" b="1" spc="-5" dirty="0">
                <a:latin typeface="Times New Roman"/>
                <a:cs typeface="Times New Roman"/>
              </a:rPr>
              <a:t>valley</a:t>
            </a:r>
            <a:r>
              <a:rPr sz="2000" b="1" spc="385" dirty="0">
                <a:latin typeface="Times New Roman"/>
                <a:cs typeface="Times New Roman"/>
              </a:rPr>
              <a:t> </a:t>
            </a:r>
            <a:r>
              <a:rPr sz="2000" spc="-10" dirty="0">
                <a:latin typeface="Times New Roman"/>
                <a:cs typeface="Times New Roman"/>
              </a:rPr>
              <a:t>becomes</a:t>
            </a:r>
            <a:r>
              <a:rPr sz="2000" spc="395" dirty="0">
                <a:latin typeface="Times New Roman"/>
                <a:cs typeface="Times New Roman"/>
              </a:rPr>
              <a:t> </a:t>
            </a:r>
            <a:r>
              <a:rPr sz="2000" spc="-5" dirty="0">
                <a:latin typeface="Times New Roman"/>
                <a:cs typeface="Times New Roman"/>
              </a:rPr>
              <a:t>a</a:t>
            </a:r>
            <a:r>
              <a:rPr sz="2000" spc="390" dirty="0">
                <a:latin typeface="Times New Roman"/>
                <a:cs typeface="Times New Roman"/>
              </a:rPr>
              <a:t> </a:t>
            </a:r>
            <a:r>
              <a:rPr sz="2000" spc="-10" dirty="0">
                <a:latin typeface="Times New Roman"/>
                <a:cs typeface="Times New Roman"/>
              </a:rPr>
              <a:t>long,</a:t>
            </a:r>
            <a:r>
              <a:rPr sz="2000" spc="400" dirty="0">
                <a:latin typeface="Times New Roman"/>
                <a:cs typeface="Times New Roman"/>
              </a:rPr>
              <a:t> </a:t>
            </a:r>
            <a:r>
              <a:rPr sz="2000" dirty="0">
                <a:latin typeface="Times New Roman"/>
                <a:cs typeface="Times New Roman"/>
              </a:rPr>
              <a:t>narrow</a:t>
            </a:r>
            <a:r>
              <a:rPr sz="2000" spc="350" dirty="0">
                <a:latin typeface="Times New Roman"/>
                <a:cs typeface="Times New Roman"/>
              </a:rPr>
              <a:t> </a:t>
            </a:r>
            <a:r>
              <a:rPr sz="2000" spc="-10" dirty="0">
                <a:latin typeface="Times New Roman"/>
                <a:cs typeface="Times New Roman"/>
              </a:rPr>
              <a:t>sea</a:t>
            </a:r>
            <a:r>
              <a:rPr sz="2000" spc="400" dirty="0">
                <a:latin typeface="Times New Roman"/>
                <a:cs typeface="Times New Roman"/>
              </a:rPr>
              <a:t> </a:t>
            </a:r>
            <a:r>
              <a:rPr sz="2000" spc="-10" dirty="0">
                <a:latin typeface="Times New Roman"/>
                <a:cs typeface="Times New Roman"/>
              </a:rPr>
              <a:t>with</a:t>
            </a:r>
            <a:r>
              <a:rPr sz="2000" spc="380" dirty="0">
                <a:latin typeface="Times New Roman"/>
                <a:cs typeface="Times New Roman"/>
              </a:rPr>
              <a:t> </a:t>
            </a:r>
            <a:r>
              <a:rPr sz="2000" spc="-5" dirty="0">
                <a:latin typeface="Times New Roman"/>
                <a:cs typeface="Times New Roman"/>
              </a:rPr>
              <a:t>an</a:t>
            </a:r>
            <a:r>
              <a:rPr sz="2000" spc="375" dirty="0">
                <a:latin typeface="Times New Roman"/>
                <a:cs typeface="Times New Roman"/>
              </a:rPr>
              <a:t> </a:t>
            </a:r>
            <a:r>
              <a:rPr sz="2000" spc="-5" dirty="0">
                <a:latin typeface="Times New Roman"/>
                <a:cs typeface="Times New Roman"/>
              </a:rPr>
              <a:t>outlet</a:t>
            </a:r>
            <a:r>
              <a:rPr sz="2000" spc="390" dirty="0">
                <a:latin typeface="Times New Roman"/>
                <a:cs typeface="Times New Roman"/>
              </a:rPr>
              <a:t> </a:t>
            </a:r>
            <a:r>
              <a:rPr sz="2000" spc="-10" dirty="0">
                <a:latin typeface="Times New Roman"/>
                <a:cs typeface="Times New Roman"/>
              </a:rPr>
              <a:t>to</a:t>
            </a:r>
            <a:r>
              <a:rPr sz="2000" spc="400" dirty="0">
                <a:latin typeface="Times New Roman"/>
                <a:cs typeface="Times New Roman"/>
              </a:rPr>
              <a:t> </a:t>
            </a:r>
            <a:r>
              <a:rPr sz="2000" spc="-10" dirty="0">
                <a:latin typeface="Times New Roman"/>
                <a:cs typeface="Times New Roman"/>
              </a:rPr>
              <a:t>the</a:t>
            </a:r>
            <a:endParaRPr sz="2000">
              <a:latin typeface="Times New Roman"/>
              <a:cs typeface="Times New Roman"/>
            </a:endParaRPr>
          </a:p>
          <a:p>
            <a:pPr marL="12700">
              <a:lnSpc>
                <a:spcPct val="100000"/>
              </a:lnSpc>
            </a:pPr>
            <a:r>
              <a:rPr sz="2000" dirty="0">
                <a:latin typeface="Times New Roman"/>
                <a:cs typeface="Times New Roman"/>
              </a:rPr>
              <a:t>ocean,</a:t>
            </a:r>
            <a:r>
              <a:rPr sz="2000" spc="-10" dirty="0">
                <a:latin typeface="Times New Roman"/>
                <a:cs typeface="Times New Roman"/>
              </a:rPr>
              <a:t> </a:t>
            </a:r>
            <a:r>
              <a:rPr sz="2000" spc="-15" dirty="0">
                <a:latin typeface="Times New Roman"/>
                <a:cs typeface="Times New Roman"/>
              </a:rPr>
              <a:t>similar</a:t>
            </a:r>
            <a:r>
              <a:rPr sz="2000" spc="30" dirty="0">
                <a:latin typeface="Times New Roman"/>
                <a:cs typeface="Times New Roman"/>
              </a:rPr>
              <a:t> </a:t>
            </a:r>
            <a:r>
              <a:rPr sz="2000" spc="-5" dirty="0">
                <a:latin typeface="Times New Roman"/>
                <a:cs typeface="Times New Roman"/>
              </a:rPr>
              <a:t>to</a:t>
            </a:r>
            <a:r>
              <a:rPr sz="2000" spc="-15" dirty="0">
                <a:latin typeface="Times New Roman"/>
                <a:cs typeface="Times New Roman"/>
              </a:rPr>
              <a:t> </a:t>
            </a:r>
            <a:r>
              <a:rPr sz="2000" spc="-10" dirty="0">
                <a:latin typeface="Times New Roman"/>
                <a:cs typeface="Times New Roman"/>
              </a:rPr>
              <a:t>the</a:t>
            </a:r>
            <a:r>
              <a:rPr sz="2000" spc="20" dirty="0">
                <a:latin typeface="Times New Roman"/>
                <a:cs typeface="Times New Roman"/>
              </a:rPr>
              <a:t> </a:t>
            </a:r>
            <a:r>
              <a:rPr sz="2000" spc="-5" dirty="0">
                <a:latin typeface="Times New Roman"/>
                <a:cs typeface="Times New Roman"/>
              </a:rPr>
              <a:t>red</a:t>
            </a:r>
            <a:r>
              <a:rPr sz="2000" spc="-10" dirty="0">
                <a:latin typeface="Times New Roman"/>
                <a:cs typeface="Times New Roman"/>
              </a:rPr>
              <a:t> </a:t>
            </a:r>
            <a:r>
              <a:rPr sz="2000" spc="-5" dirty="0">
                <a:latin typeface="Times New Roman"/>
                <a:cs typeface="Times New Roman"/>
              </a:rPr>
              <a:t>sea.</a:t>
            </a:r>
            <a:r>
              <a:rPr sz="2000" dirty="0">
                <a:latin typeface="Times New Roman"/>
                <a:cs typeface="Times New Roman"/>
              </a:rPr>
              <a:t> (Figure.10.15).</a:t>
            </a:r>
            <a:endParaRPr sz="2000">
              <a:latin typeface="Times New Roman"/>
              <a:cs typeface="Times New Roman"/>
            </a:endParaRPr>
          </a:p>
        </p:txBody>
      </p:sp>
      <p:pic>
        <p:nvPicPr>
          <p:cNvPr id="3" name="object 3"/>
          <p:cNvPicPr/>
          <p:nvPr/>
        </p:nvPicPr>
        <p:blipFill>
          <a:blip r:embed="rId2" cstate="print"/>
          <a:stretch>
            <a:fillRect/>
          </a:stretch>
        </p:blipFill>
        <p:spPr>
          <a:xfrm>
            <a:off x="304800" y="1600200"/>
            <a:ext cx="8382000" cy="4648200"/>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19</a:t>
            </a:r>
            <a:endParaRPr sz="2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252730"/>
            <a:ext cx="8686800" cy="4598670"/>
          </a:xfrm>
          <a:prstGeom prst="rect">
            <a:avLst/>
          </a:prstGeom>
        </p:spPr>
        <p:txBody>
          <a:bodyPr vert="horz" wrap="square" lIns="0" tIns="11430" rIns="0" bIns="0" rtlCol="0">
            <a:spAutoFit/>
          </a:bodyPr>
          <a:lstStyle/>
          <a:p>
            <a:pPr marL="12700">
              <a:lnSpc>
                <a:spcPct val="100000"/>
              </a:lnSpc>
              <a:spcBef>
                <a:spcPts val="90"/>
              </a:spcBef>
            </a:pPr>
            <a:r>
              <a:rPr sz="2000" b="1" spc="-10" dirty="0">
                <a:latin typeface="Times New Roman"/>
                <a:cs typeface="Times New Roman"/>
              </a:rPr>
              <a:t>Introduction:</a:t>
            </a:r>
            <a:endParaRPr sz="2000">
              <a:latin typeface="Times New Roman"/>
              <a:cs typeface="Times New Roman"/>
            </a:endParaRPr>
          </a:p>
          <a:p>
            <a:pPr marL="356870" indent="-344805">
              <a:lnSpc>
                <a:spcPct val="100000"/>
              </a:lnSpc>
              <a:buFont typeface="Wingdings"/>
              <a:buChar char=""/>
              <a:tabLst>
                <a:tab pos="357505" algn="l"/>
              </a:tabLst>
            </a:pPr>
            <a:r>
              <a:rPr sz="2000" spc="-5" dirty="0">
                <a:latin typeface="Times New Roman"/>
                <a:cs typeface="Times New Roman"/>
              </a:rPr>
              <a:t>Earth</a:t>
            </a:r>
            <a:r>
              <a:rPr sz="2000" spc="-20" dirty="0">
                <a:latin typeface="Times New Roman"/>
                <a:cs typeface="Times New Roman"/>
              </a:rPr>
              <a:t> </a:t>
            </a:r>
            <a:r>
              <a:rPr sz="2000" spc="-5" dirty="0">
                <a:latin typeface="Times New Roman"/>
                <a:cs typeface="Times New Roman"/>
              </a:rPr>
              <a:t>is</a:t>
            </a:r>
            <a:r>
              <a:rPr sz="2000" spc="-10" dirty="0">
                <a:latin typeface="Times New Roman"/>
                <a:cs typeface="Times New Roman"/>
              </a:rPr>
              <a:t> </a:t>
            </a:r>
            <a:r>
              <a:rPr sz="2000" spc="-5" dirty="0">
                <a:latin typeface="Times New Roman"/>
                <a:cs typeface="Times New Roman"/>
              </a:rPr>
              <a:t>a</a:t>
            </a:r>
            <a:r>
              <a:rPr sz="2000" dirty="0">
                <a:latin typeface="Times New Roman"/>
                <a:cs typeface="Times New Roman"/>
              </a:rPr>
              <a:t> </a:t>
            </a:r>
            <a:r>
              <a:rPr sz="2000" spc="-15" dirty="0">
                <a:latin typeface="Times New Roman"/>
                <a:cs typeface="Times New Roman"/>
              </a:rPr>
              <a:t>dynamic,</a:t>
            </a:r>
            <a:r>
              <a:rPr sz="2000" spc="75" dirty="0">
                <a:latin typeface="Times New Roman"/>
                <a:cs typeface="Times New Roman"/>
              </a:rPr>
              <a:t> </a:t>
            </a:r>
            <a:r>
              <a:rPr sz="2000" spc="-5" dirty="0">
                <a:latin typeface="Times New Roman"/>
                <a:cs typeface="Times New Roman"/>
              </a:rPr>
              <a:t>ever</a:t>
            </a:r>
            <a:r>
              <a:rPr sz="2000" spc="10" dirty="0">
                <a:latin typeface="Times New Roman"/>
                <a:cs typeface="Times New Roman"/>
              </a:rPr>
              <a:t> </a:t>
            </a:r>
            <a:r>
              <a:rPr sz="2000" spc="-10" dirty="0">
                <a:latin typeface="Times New Roman"/>
                <a:cs typeface="Times New Roman"/>
              </a:rPr>
              <a:t>changing</a:t>
            </a:r>
            <a:r>
              <a:rPr sz="2000" spc="50" dirty="0">
                <a:latin typeface="Times New Roman"/>
                <a:cs typeface="Times New Roman"/>
              </a:rPr>
              <a:t> </a:t>
            </a:r>
            <a:r>
              <a:rPr sz="2000" spc="-5" dirty="0">
                <a:latin typeface="Times New Roman"/>
                <a:cs typeface="Times New Roman"/>
              </a:rPr>
              <a:t>planet!</a:t>
            </a:r>
            <a:endParaRPr sz="2000">
              <a:latin typeface="Times New Roman"/>
              <a:cs typeface="Times New Roman"/>
            </a:endParaRPr>
          </a:p>
          <a:p>
            <a:pPr marL="356870" indent="-344805">
              <a:lnSpc>
                <a:spcPct val="100000"/>
              </a:lnSpc>
              <a:spcBef>
                <a:spcPts val="5"/>
              </a:spcBef>
              <a:buFont typeface="Wingdings"/>
              <a:buChar char=""/>
              <a:tabLst>
                <a:tab pos="357505" algn="l"/>
                <a:tab pos="671195" algn="l"/>
                <a:tab pos="1104265" algn="l"/>
                <a:tab pos="1811020" algn="l"/>
                <a:tab pos="2207895" algn="l"/>
                <a:tab pos="2829560" algn="l"/>
                <a:tab pos="3168015" algn="l"/>
                <a:tab pos="3756660" algn="l"/>
                <a:tab pos="4281170" algn="l"/>
                <a:tab pos="5153025" algn="l"/>
                <a:tab pos="5890895" algn="l"/>
                <a:tab pos="6543675" algn="l"/>
                <a:tab pos="7315200" algn="l"/>
                <a:tab pos="7699375" algn="l"/>
                <a:tab pos="8095615" algn="l"/>
              </a:tabLst>
            </a:pPr>
            <a:r>
              <a:rPr sz="2000" dirty="0">
                <a:latin typeface="Times New Roman"/>
                <a:cs typeface="Times New Roman"/>
              </a:rPr>
              <a:t>I</a:t>
            </a:r>
            <a:r>
              <a:rPr sz="2000" spc="-5" dirty="0">
                <a:latin typeface="Times New Roman"/>
                <a:cs typeface="Times New Roman"/>
              </a:rPr>
              <a:t>f</a:t>
            </a:r>
            <a:r>
              <a:rPr sz="2000" dirty="0">
                <a:latin typeface="Times New Roman"/>
                <a:cs typeface="Times New Roman"/>
              </a:rPr>
              <a:t>	</a:t>
            </a:r>
            <a:r>
              <a:rPr sz="2000" spc="-60" dirty="0">
                <a:latin typeface="Times New Roman"/>
                <a:cs typeface="Times New Roman"/>
              </a:rPr>
              <a:t>w</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c</a:t>
            </a:r>
            <a:r>
              <a:rPr sz="2000" spc="5" dirty="0">
                <a:latin typeface="Times New Roman"/>
                <a:cs typeface="Times New Roman"/>
              </a:rPr>
              <a:t>o</a:t>
            </a:r>
            <a:r>
              <a:rPr sz="2000" spc="-20" dirty="0">
                <a:latin typeface="Times New Roman"/>
                <a:cs typeface="Times New Roman"/>
              </a:rPr>
              <a:t>u</a:t>
            </a:r>
            <a:r>
              <a:rPr sz="2000" spc="-5" dirty="0">
                <a:latin typeface="Times New Roman"/>
                <a:cs typeface="Times New Roman"/>
              </a:rPr>
              <a:t>ld</a:t>
            </a:r>
            <a:r>
              <a:rPr sz="2000" dirty="0">
                <a:latin typeface="Times New Roman"/>
                <a:cs typeface="Times New Roman"/>
              </a:rPr>
              <a:t>	</a:t>
            </a:r>
            <a:r>
              <a:rPr sz="2000" spc="-20" dirty="0">
                <a:latin typeface="Times New Roman"/>
                <a:cs typeface="Times New Roman"/>
              </a:rPr>
              <a:t>g</a:t>
            </a:r>
            <a:r>
              <a:rPr sz="2000" spc="-5" dirty="0">
                <a:latin typeface="Times New Roman"/>
                <a:cs typeface="Times New Roman"/>
              </a:rPr>
              <a:t>o</a:t>
            </a:r>
            <a:r>
              <a:rPr sz="2000" dirty="0">
                <a:latin typeface="Times New Roman"/>
                <a:cs typeface="Times New Roman"/>
              </a:rPr>
              <a:t>	</a:t>
            </a:r>
            <a:r>
              <a:rPr sz="2000" spc="5" dirty="0">
                <a:latin typeface="Times New Roman"/>
                <a:cs typeface="Times New Roman"/>
              </a:rPr>
              <a:t>b</a:t>
            </a:r>
            <a:r>
              <a:rPr sz="2000" spc="-5" dirty="0">
                <a:latin typeface="Times New Roman"/>
                <a:cs typeface="Times New Roman"/>
              </a:rPr>
              <a:t>a</a:t>
            </a:r>
            <a:r>
              <a:rPr sz="2000" dirty="0">
                <a:latin typeface="Times New Roman"/>
                <a:cs typeface="Times New Roman"/>
              </a:rPr>
              <a:t>c</a:t>
            </a:r>
            <a:r>
              <a:rPr sz="2000" spc="-5" dirty="0">
                <a:latin typeface="Times New Roman"/>
                <a:cs typeface="Times New Roman"/>
              </a:rPr>
              <a:t>k</a:t>
            </a:r>
            <a:r>
              <a:rPr sz="2000" dirty="0">
                <a:latin typeface="Times New Roman"/>
                <a:cs typeface="Times New Roman"/>
              </a:rPr>
              <a:t>	</a:t>
            </a:r>
            <a:r>
              <a:rPr sz="2000" spc="-5" dirty="0">
                <a:latin typeface="Times New Roman"/>
                <a:cs typeface="Times New Roman"/>
              </a:rPr>
              <a:t>in</a:t>
            </a:r>
            <a:r>
              <a:rPr sz="2000" dirty="0">
                <a:latin typeface="Times New Roman"/>
                <a:cs typeface="Times New Roman"/>
              </a:rPr>
              <a:t>	</a:t>
            </a:r>
            <a:r>
              <a:rPr sz="2000" spc="-5" dirty="0">
                <a:latin typeface="Times New Roman"/>
                <a:cs typeface="Times New Roman"/>
              </a:rPr>
              <a:t>t</a:t>
            </a:r>
            <a:r>
              <a:rPr sz="2000" spc="-35" dirty="0">
                <a:latin typeface="Times New Roman"/>
                <a:cs typeface="Times New Roman"/>
              </a:rPr>
              <a:t>i</a:t>
            </a:r>
            <a:r>
              <a:rPr sz="2000" spc="-25" dirty="0">
                <a:latin typeface="Times New Roman"/>
                <a:cs typeface="Times New Roman"/>
              </a:rPr>
              <a:t>m</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20</a:t>
            </a:r>
            <a:r>
              <a:rPr sz="2000" spc="-5" dirty="0">
                <a:latin typeface="Times New Roman"/>
                <a:cs typeface="Times New Roman"/>
              </a:rPr>
              <a:t>0</a:t>
            </a:r>
            <a:r>
              <a:rPr sz="2000" dirty="0">
                <a:latin typeface="Times New Roman"/>
                <a:cs typeface="Times New Roman"/>
              </a:rPr>
              <a:t>	</a:t>
            </a:r>
            <a:r>
              <a:rPr sz="2000" spc="-50" dirty="0">
                <a:latin typeface="Times New Roman"/>
                <a:cs typeface="Times New Roman"/>
              </a:rPr>
              <a:t>m</a:t>
            </a:r>
            <a:r>
              <a:rPr sz="2000" spc="-5" dirty="0">
                <a:latin typeface="Times New Roman"/>
                <a:cs typeface="Times New Roman"/>
              </a:rPr>
              <a:t>ill</a:t>
            </a:r>
            <a:r>
              <a:rPr sz="2000" spc="-15" dirty="0">
                <a:latin typeface="Times New Roman"/>
                <a:cs typeface="Times New Roman"/>
              </a:rPr>
              <a:t>i</a:t>
            </a:r>
            <a:r>
              <a:rPr sz="2000" spc="5" dirty="0">
                <a:latin typeface="Times New Roman"/>
                <a:cs typeface="Times New Roman"/>
              </a:rPr>
              <a:t>o</a:t>
            </a:r>
            <a:r>
              <a:rPr sz="2000" spc="-5" dirty="0">
                <a:latin typeface="Times New Roman"/>
                <a:cs typeface="Times New Roman"/>
              </a:rPr>
              <a:t>n</a:t>
            </a:r>
            <a:r>
              <a:rPr sz="2000" dirty="0">
                <a:latin typeface="Times New Roman"/>
                <a:cs typeface="Times New Roman"/>
              </a:rPr>
              <a:t>	</a:t>
            </a:r>
            <a:r>
              <a:rPr sz="2000" spc="-45" dirty="0">
                <a:latin typeface="Times New Roman"/>
                <a:cs typeface="Times New Roman"/>
              </a:rPr>
              <a:t>y</a:t>
            </a:r>
            <a:r>
              <a:rPr sz="2000" spc="-5" dirty="0">
                <a:latin typeface="Times New Roman"/>
                <a:cs typeface="Times New Roman"/>
              </a:rPr>
              <a:t>e</a:t>
            </a:r>
            <a:r>
              <a:rPr sz="2000" dirty="0">
                <a:latin typeface="Times New Roman"/>
                <a:cs typeface="Times New Roman"/>
              </a:rPr>
              <a:t>ar</a:t>
            </a:r>
            <a:r>
              <a:rPr sz="2000" spc="-15" dirty="0">
                <a:latin typeface="Times New Roman"/>
                <a:cs typeface="Times New Roman"/>
              </a:rPr>
              <a:t>s</a:t>
            </a:r>
            <a:r>
              <a:rPr sz="2000" spc="-5" dirty="0">
                <a:latin typeface="Times New Roman"/>
                <a:cs typeface="Times New Roman"/>
              </a:rPr>
              <a:t>,</a:t>
            </a:r>
            <a:r>
              <a:rPr sz="2000" dirty="0">
                <a:latin typeface="Times New Roman"/>
                <a:cs typeface="Times New Roman"/>
              </a:rPr>
              <a:t>	</a:t>
            </a:r>
            <a:r>
              <a:rPr sz="2000" spc="-5" dirty="0">
                <a:latin typeface="Times New Roman"/>
                <a:cs typeface="Times New Roman"/>
              </a:rPr>
              <a:t>t</a:t>
            </a:r>
            <a:r>
              <a:rPr sz="2000" spc="-20" dirty="0">
                <a:latin typeface="Times New Roman"/>
                <a:cs typeface="Times New Roman"/>
              </a:rPr>
              <a:t>h</a:t>
            </a:r>
            <a:r>
              <a:rPr sz="2000" spc="-5" dirty="0">
                <a:latin typeface="Times New Roman"/>
                <a:cs typeface="Times New Roman"/>
              </a:rPr>
              <a:t>e</a:t>
            </a:r>
            <a:r>
              <a:rPr sz="2000" spc="5" dirty="0">
                <a:latin typeface="Times New Roman"/>
                <a:cs typeface="Times New Roman"/>
              </a:rPr>
              <a:t>r</a:t>
            </a:r>
            <a:r>
              <a:rPr sz="2000" spc="-5" dirty="0">
                <a:latin typeface="Times New Roman"/>
                <a:cs typeface="Times New Roman"/>
              </a:rPr>
              <a:t>e</a:t>
            </a:r>
            <a:r>
              <a:rPr sz="2000" dirty="0">
                <a:latin typeface="Times New Roman"/>
                <a:cs typeface="Times New Roman"/>
              </a:rPr>
              <a:t>	</a:t>
            </a:r>
            <a:r>
              <a:rPr sz="2000" spc="-60" dirty="0">
                <a:latin typeface="Times New Roman"/>
                <a:cs typeface="Times New Roman"/>
              </a:rPr>
              <a:t>w</a:t>
            </a:r>
            <a:r>
              <a:rPr sz="2000" spc="5" dirty="0">
                <a:latin typeface="Times New Roman"/>
                <a:cs typeface="Times New Roman"/>
              </a:rPr>
              <a:t>o</a:t>
            </a:r>
            <a:r>
              <a:rPr sz="2000" spc="-20" dirty="0">
                <a:latin typeface="Times New Roman"/>
                <a:cs typeface="Times New Roman"/>
              </a:rPr>
              <a:t>u</a:t>
            </a:r>
            <a:r>
              <a:rPr sz="2000" spc="-5" dirty="0">
                <a:latin typeface="Times New Roman"/>
                <a:cs typeface="Times New Roman"/>
              </a:rPr>
              <a:t>ld</a:t>
            </a:r>
            <a:r>
              <a:rPr sz="2000" dirty="0">
                <a:latin typeface="Times New Roman"/>
                <a:cs typeface="Times New Roman"/>
              </a:rPr>
              <a:t>	</a:t>
            </a:r>
            <a:r>
              <a:rPr sz="2000" spc="5" dirty="0">
                <a:latin typeface="Times New Roman"/>
                <a:cs typeface="Times New Roman"/>
              </a:rPr>
              <a:t>b</a:t>
            </a:r>
            <a:r>
              <a:rPr sz="2000" spc="-5" dirty="0">
                <a:latin typeface="Times New Roman"/>
                <a:cs typeface="Times New Roman"/>
              </a:rPr>
              <a:t>e</a:t>
            </a:r>
            <a:r>
              <a:rPr sz="2000" dirty="0">
                <a:latin typeface="Times New Roman"/>
                <a:cs typeface="Times New Roman"/>
              </a:rPr>
              <a:t>	</a:t>
            </a:r>
            <a:r>
              <a:rPr sz="2000" spc="-20" dirty="0">
                <a:latin typeface="Times New Roman"/>
                <a:cs typeface="Times New Roman"/>
              </a:rPr>
              <a:t>n</a:t>
            </a:r>
            <a:r>
              <a:rPr sz="2000" spc="-5" dirty="0">
                <a:latin typeface="Times New Roman"/>
                <a:cs typeface="Times New Roman"/>
              </a:rPr>
              <a:t>o</a:t>
            </a:r>
            <a:r>
              <a:rPr sz="2000" dirty="0">
                <a:latin typeface="Times New Roman"/>
                <a:cs typeface="Times New Roman"/>
              </a:rPr>
              <a:t>	</a:t>
            </a:r>
            <a:r>
              <a:rPr sz="2000" spc="-20" dirty="0">
                <a:latin typeface="Times New Roman"/>
                <a:cs typeface="Times New Roman"/>
              </a:rPr>
              <a:t>r</a:t>
            </a:r>
            <a:r>
              <a:rPr sz="2000" spc="5" dirty="0">
                <a:latin typeface="Times New Roman"/>
                <a:cs typeface="Times New Roman"/>
              </a:rPr>
              <a:t>o</a:t>
            </a:r>
            <a:r>
              <a:rPr sz="2000" spc="-5" dirty="0">
                <a:latin typeface="Times New Roman"/>
                <a:cs typeface="Times New Roman"/>
              </a:rPr>
              <a:t>c</a:t>
            </a:r>
            <a:r>
              <a:rPr sz="2000" spc="10" dirty="0">
                <a:latin typeface="Times New Roman"/>
                <a:cs typeface="Times New Roman"/>
              </a:rPr>
              <a:t>k</a:t>
            </a:r>
            <a:r>
              <a:rPr sz="2000" spc="-5" dirty="0">
                <a:latin typeface="Times New Roman"/>
                <a:cs typeface="Times New Roman"/>
              </a:rPr>
              <a:t>y</a:t>
            </a:r>
            <a:endParaRPr sz="2000">
              <a:latin typeface="Times New Roman"/>
              <a:cs typeface="Times New Roman"/>
            </a:endParaRPr>
          </a:p>
          <a:p>
            <a:pPr marL="356870">
              <a:lnSpc>
                <a:spcPct val="100000"/>
              </a:lnSpc>
            </a:pPr>
            <a:r>
              <a:rPr sz="2000" spc="-15" dirty="0">
                <a:latin typeface="Times New Roman"/>
                <a:cs typeface="Times New Roman"/>
              </a:rPr>
              <a:t>mountains</a:t>
            </a:r>
            <a:r>
              <a:rPr sz="2000" spc="55" dirty="0">
                <a:latin typeface="Times New Roman"/>
                <a:cs typeface="Times New Roman"/>
              </a:rPr>
              <a:t> </a:t>
            </a:r>
            <a:r>
              <a:rPr sz="2000" spc="-10" dirty="0">
                <a:latin typeface="Times New Roman"/>
                <a:cs typeface="Times New Roman"/>
              </a:rPr>
              <a:t>and valleys.</a:t>
            </a:r>
            <a:endParaRPr sz="2000">
              <a:latin typeface="Times New Roman"/>
              <a:cs typeface="Times New Roman"/>
            </a:endParaRPr>
          </a:p>
          <a:p>
            <a:pPr marL="356870" marR="8255" indent="-344805">
              <a:lnSpc>
                <a:spcPct val="100000"/>
              </a:lnSpc>
              <a:buFont typeface="Wingdings"/>
              <a:buChar char=""/>
              <a:tabLst>
                <a:tab pos="357505" algn="l"/>
                <a:tab pos="1543050" algn="l"/>
                <a:tab pos="1967230" algn="l"/>
                <a:tab pos="2729230" algn="l"/>
                <a:tab pos="3262629" algn="l"/>
                <a:tab pos="4549140" algn="l"/>
                <a:tab pos="5128895" algn="l"/>
                <a:tab pos="6311900" algn="l"/>
                <a:tab pos="7116445" algn="l"/>
                <a:tab pos="7610475" algn="l"/>
                <a:tab pos="8473440" algn="l"/>
              </a:tabLst>
            </a:pPr>
            <a:r>
              <a:rPr sz="2000" spc="-10" dirty="0">
                <a:latin typeface="Times New Roman"/>
                <a:cs typeface="Times New Roman"/>
              </a:rPr>
              <a:t>M</a:t>
            </a:r>
            <a:r>
              <a:rPr sz="2000" spc="10" dirty="0">
                <a:latin typeface="Times New Roman"/>
                <a:cs typeface="Times New Roman"/>
              </a:rPr>
              <a:t>o</a:t>
            </a:r>
            <a:r>
              <a:rPr sz="2000" dirty="0">
                <a:latin typeface="Times New Roman"/>
                <a:cs typeface="Times New Roman"/>
              </a:rPr>
              <a:t>r</a:t>
            </a:r>
            <a:r>
              <a:rPr sz="2000" spc="-5" dirty="0">
                <a:latin typeface="Times New Roman"/>
                <a:cs typeface="Times New Roman"/>
              </a:rPr>
              <a:t>e</a:t>
            </a:r>
            <a:r>
              <a:rPr sz="2000" spc="5" dirty="0">
                <a:latin typeface="Times New Roman"/>
                <a:cs typeface="Times New Roman"/>
              </a:rPr>
              <a:t>o</a:t>
            </a:r>
            <a:r>
              <a:rPr sz="2000" spc="-20" dirty="0">
                <a:latin typeface="Times New Roman"/>
                <a:cs typeface="Times New Roman"/>
              </a:rPr>
              <a:t>v</a:t>
            </a:r>
            <a:r>
              <a:rPr sz="2000" spc="-5" dirty="0">
                <a:latin typeface="Times New Roman"/>
                <a:cs typeface="Times New Roman"/>
              </a:rPr>
              <a:t>e</a:t>
            </a:r>
            <a:r>
              <a:rPr sz="2000" spc="-65" dirty="0">
                <a:latin typeface="Times New Roman"/>
                <a:cs typeface="Times New Roman"/>
              </a:rPr>
              <a:t>r</a:t>
            </a:r>
            <a:r>
              <a:rPr sz="2000" spc="-5" dirty="0">
                <a:latin typeface="Times New Roman"/>
                <a:cs typeface="Times New Roman"/>
              </a:rPr>
              <a:t>,</a:t>
            </a:r>
            <a:r>
              <a:rPr sz="2000" dirty="0">
                <a:latin typeface="Times New Roman"/>
                <a:cs typeface="Times New Roman"/>
              </a:rPr>
              <a:t>	</a:t>
            </a:r>
            <a:r>
              <a:rPr sz="2000" spc="-60" dirty="0">
                <a:latin typeface="Times New Roman"/>
                <a:cs typeface="Times New Roman"/>
              </a:rPr>
              <a:t>w</a:t>
            </a:r>
            <a:r>
              <a:rPr sz="2000" spc="-5" dirty="0">
                <a:latin typeface="Times New Roman"/>
                <a:cs typeface="Times New Roman"/>
              </a:rPr>
              <a:t>e</a:t>
            </a:r>
            <a:r>
              <a:rPr sz="2000" dirty="0">
                <a:latin typeface="Times New Roman"/>
                <a:cs typeface="Times New Roman"/>
              </a:rPr>
              <a:t>	</a:t>
            </a:r>
            <a:r>
              <a:rPr sz="2000" spc="-35" dirty="0">
                <a:latin typeface="Times New Roman"/>
                <a:cs typeface="Times New Roman"/>
              </a:rPr>
              <a:t>w</a:t>
            </a:r>
            <a:r>
              <a:rPr sz="2000" spc="5" dirty="0">
                <a:latin typeface="Times New Roman"/>
                <a:cs typeface="Times New Roman"/>
              </a:rPr>
              <a:t>o</a:t>
            </a:r>
            <a:r>
              <a:rPr sz="2000" spc="-20" dirty="0">
                <a:latin typeface="Times New Roman"/>
                <a:cs typeface="Times New Roman"/>
              </a:rPr>
              <a:t>u</a:t>
            </a:r>
            <a:r>
              <a:rPr sz="2000" spc="-5" dirty="0">
                <a:latin typeface="Times New Roman"/>
                <a:cs typeface="Times New Roman"/>
              </a:rPr>
              <a:t>ld</a:t>
            </a:r>
            <a:r>
              <a:rPr sz="2000" dirty="0">
                <a:latin typeface="Times New Roman"/>
                <a:cs typeface="Times New Roman"/>
              </a:rPr>
              <a:t>	</a:t>
            </a:r>
            <a:r>
              <a:rPr sz="2000" spc="-25" dirty="0">
                <a:latin typeface="Times New Roman"/>
                <a:cs typeface="Times New Roman"/>
              </a:rPr>
              <a:t>f</a:t>
            </a:r>
            <a:r>
              <a:rPr sz="2000" spc="-5" dirty="0">
                <a:latin typeface="Times New Roman"/>
                <a:cs typeface="Times New Roman"/>
              </a:rPr>
              <a:t>i</a:t>
            </a:r>
            <a:r>
              <a:rPr sz="2000" spc="-20" dirty="0">
                <a:latin typeface="Times New Roman"/>
                <a:cs typeface="Times New Roman"/>
              </a:rPr>
              <a:t>n</a:t>
            </a:r>
            <a:r>
              <a:rPr sz="2000" spc="-5" dirty="0">
                <a:latin typeface="Times New Roman"/>
                <a:cs typeface="Times New Roman"/>
              </a:rPr>
              <a:t>d</a:t>
            </a:r>
            <a:r>
              <a:rPr sz="2000" dirty="0">
                <a:latin typeface="Times New Roman"/>
                <a:cs typeface="Times New Roman"/>
              </a:rPr>
              <a:t>	</a:t>
            </a:r>
            <a:r>
              <a:rPr sz="2000" spc="-5" dirty="0">
                <a:latin typeface="Times New Roman"/>
                <a:cs typeface="Times New Roman"/>
              </a:rPr>
              <a:t>l</a:t>
            </a:r>
            <a:r>
              <a:rPr sz="2000" spc="15" dirty="0">
                <a:latin typeface="Times New Roman"/>
                <a:cs typeface="Times New Roman"/>
              </a:rPr>
              <a:t>a</a:t>
            </a:r>
            <a:r>
              <a:rPr sz="2000" spc="-20" dirty="0">
                <a:latin typeface="Times New Roman"/>
                <a:cs typeface="Times New Roman"/>
              </a:rPr>
              <a:t>n</a:t>
            </a:r>
            <a:r>
              <a:rPr sz="2000" spc="25" dirty="0">
                <a:latin typeface="Times New Roman"/>
                <a:cs typeface="Times New Roman"/>
              </a:rPr>
              <a:t>d</a:t>
            </a:r>
            <a:r>
              <a:rPr sz="2000" spc="-50" dirty="0">
                <a:latin typeface="Times New Roman"/>
                <a:cs typeface="Times New Roman"/>
              </a:rPr>
              <a:t>m</a:t>
            </a:r>
            <a:r>
              <a:rPr sz="2000" spc="-5" dirty="0">
                <a:latin typeface="Times New Roman"/>
                <a:cs typeface="Times New Roman"/>
              </a:rPr>
              <a:t>as</a:t>
            </a:r>
            <a:r>
              <a:rPr sz="2000" spc="-15" dirty="0">
                <a:latin typeface="Times New Roman"/>
                <a:cs typeface="Times New Roman"/>
              </a:rPr>
              <a:t>s</a:t>
            </a:r>
            <a:r>
              <a:rPr sz="2000" spc="20" dirty="0">
                <a:latin typeface="Times New Roman"/>
                <a:cs typeface="Times New Roman"/>
              </a:rPr>
              <a:t>e</a:t>
            </a:r>
            <a:r>
              <a:rPr sz="2000" spc="-5" dirty="0">
                <a:latin typeface="Times New Roman"/>
                <a:cs typeface="Times New Roman"/>
              </a:rPr>
              <a:t>s</a:t>
            </a:r>
            <a:r>
              <a:rPr sz="2000" dirty="0">
                <a:latin typeface="Times New Roman"/>
                <a:cs typeface="Times New Roman"/>
              </a:rPr>
              <a:t>	</a:t>
            </a:r>
            <a:r>
              <a:rPr sz="2000" spc="-30" dirty="0">
                <a:latin typeface="Times New Roman"/>
                <a:cs typeface="Times New Roman"/>
              </a:rPr>
              <a:t>w</a:t>
            </a:r>
            <a:r>
              <a:rPr sz="2000" spc="-5" dirty="0">
                <a:latin typeface="Times New Roman"/>
                <a:cs typeface="Times New Roman"/>
              </a:rPr>
              <a:t>i</a:t>
            </a:r>
            <a:r>
              <a:rPr sz="2000" spc="15" dirty="0">
                <a:latin typeface="Times New Roman"/>
                <a:cs typeface="Times New Roman"/>
              </a:rPr>
              <a:t>t</a:t>
            </a:r>
            <a:r>
              <a:rPr sz="2000" spc="-5" dirty="0">
                <a:latin typeface="Times New Roman"/>
                <a:cs typeface="Times New Roman"/>
              </a:rPr>
              <a:t>h</a:t>
            </a:r>
            <a:r>
              <a:rPr sz="2000" dirty="0">
                <a:latin typeface="Times New Roman"/>
                <a:cs typeface="Times New Roman"/>
              </a:rPr>
              <a:t>	</a:t>
            </a:r>
            <a:r>
              <a:rPr sz="2000" spc="5" dirty="0">
                <a:latin typeface="Times New Roman"/>
                <a:cs typeface="Times New Roman"/>
              </a:rPr>
              <a:t>u</a:t>
            </a:r>
            <a:r>
              <a:rPr sz="2000" spc="-20" dirty="0">
                <a:latin typeface="Times New Roman"/>
                <a:cs typeface="Times New Roman"/>
              </a:rPr>
              <a:t>n</a:t>
            </a:r>
            <a:r>
              <a:rPr sz="2000" spc="-25" dirty="0">
                <a:latin typeface="Times New Roman"/>
                <a:cs typeface="Times New Roman"/>
              </a:rPr>
              <a:t>f</a:t>
            </a:r>
            <a:r>
              <a:rPr sz="2000" spc="20" dirty="0">
                <a:latin typeface="Times New Roman"/>
                <a:cs typeface="Times New Roman"/>
              </a:rPr>
              <a:t>a</a:t>
            </a:r>
            <a:r>
              <a:rPr sz="2000" spc="-25" dirty="0">
                <a:latin typeface="Times New Roman"/>
                <a:cs typeface="Times New Roman"/>
              </a:rPr>
              <a:t>m</a:t>
            </a:r>
            <a:r>
              <a:rPr sz="2000" spc="-5" dirty="0">
                <a:latin typeface="Times New Roman"/>
                <a:cs typeface="Times New Roman"/>
              </a:rPr>
              <a:t>iliar</a:t>
            </a:r>
            <a:r>
              <a:rPr sz="2000" dirty="0">
                <a:latin typeface="Times New Roman"/>
                <a:cs typeface="Times New Roman"/>
              </a:rPr>
              <a:t>	</a:t>
            </a:r>
            <a:r>
              <a:rPr sz="2000" spc="-5" dirty="0">
                <a:latin typeface="Times New Roman"/>
                <a:cs typeface="Times New Roman"/>
              </a:rPr>
              <a:t>s</a:t>
            </a:r>
            <a:r>
              <a:rPr sz="2000" dirty="0">
                <a:latin typeface="Times New Roman"/>
                <a:cs typeface="Times New Roman"/>
              </a:rPr>
              <a:t>h</a:t>
            </a:r>
            <a:r>
              <a:rPr sz="2000" spc="-5" dirty="0">
                <a:latin typeface="Times New Roman"/>
                <a:cs typeface="Times New Roman"/>
              </a:rPr>
              <a:t>a</a:t>
            </a:r>
            <a:r>
              <a:rPr sz="2000" spc="10" dirty="0">
                <a:latin typeface="Times New Roman"/>
                <a:cs typeface="Times New Roman"/>
              </a:rPr>
              <a:t>p</a:t>
            </a:r>
            <a:r>
              <a:rPr sz="2000" spc="-5" dirty="0">
                <a:latin typeface="Times New Roman"/>
                <a:cs typeface="Times New Roman"/>
              </a:rPr>
              <a:t>es</a:t>
            </a:r>
            <a:r>
              <a:rPr sz="2000" dirty="0">
                <a:latin typeface="Times New Roman"/>
                <a:cs typeface="Times New Roman"/>
              </a:rPr>
              <a:t>	</a:t>
            </a:r>
            <a:r>
              <a:rPr sz="2000" spc="-5" dirty="0">
                <a:latin typeface="Times New Roman"/>
                <a:cs typeface="Times New Roman"/>
              </a:rPr>
              <a:t>a</a:t>
            </a:r>
            <a:r>
              <a:rPr sz="2000" spc="-15" dirty="0">
                <a:latin typeface="Times New Roman"/>
                <a:cs typeface="Times New Roman"/>
              </a:rPr>
              <a:t>n</a:t>
            </a:r>
            <a:r>
              <a:rPr sz="2000" spc="-5" dirty="0">
                <a:latin typeface="Times New Roman"/>
                <a:cs typeface="Times New Roman"/>
              </a:rPr>
              <a:t>d</a:t>
            </a:r>
            <a:r>
              <a:rPr sz="2000" dirty="0">
                <a:latin typeface="Times New Roman"/>
                <a:cs typeface="Times New Roman"/>
              </a:rPr>
              <a:t>	</a:t>
            </a:r>
            <a:r>
              <a:rPr sz="2000" spc="-5" dirty="0">
                <a:latin typeface="Times New Roman"/>
                <a:cs typeface="Times New Roman"/>
              </a:rPr>
              <a:t>l</a:t>
            </a:r>
            <a:r>
              <a:rPr sz="2000" dirty="0">
                <a:latin typeface="Times New Roman"/>
                <a:cs typeface="Times New Roman"/>
              </a:rPr>
              <a:t>o</a:t>
            </a:r>
            <a:r>
              <a:rPr sz="2000" spc="-5" dirty="0">
                <a:latin typeface="Times New Roman"/>
                <a:cs typeface="Times New Roman"/>
              </a:rPr>
              <a:t>c</a:t>
            </a:r>
            <a:r>
              <a:rPr sz="2000" dirty="0">
                <a:latin typeface="Times New Roman"/>
                <a:cs typeface="Times New Roman"/>
              </a:rPr>
              <a:t>a</a:t>
            </a:r>
            <a:r>
              <a:rPr sz="2000" spc="-5" dirty="0">
                <a:latin typeface="Times New Roman"/>
                <a:cs typeface="Times New Roman"/>
              </a:rPr>
              <a:t>ted</a:t>
            </a:r>
            <a:r>
              <a:rPr sz="2000" dirty="0">
                <a:latin typeface="Times New Roman"/>
                <a:cs typeface="Times New Roman"/>
              </a:rPr>
              <a:t>	</a:t>
            </a:r>
            <a:r>
              <a:rPr sz="2000" spc="-10" dirty="0">
                <a:latin typeface="Times New Roman"/>
                <a:cs typeface="Times New Roman"/>
              </a:rPr>
              <a:t>in  </a:t>
            </a:r>
            <a:r>
              <a:rPr sz="2000" spc="-15" dirty="0">
                <a:latin typeface="Times New Roman"/>
                <a:cs typeface="Times New Roman"/>
              </a:rPr>
              <a:t>different</a:t>
            </a:r>
            <a:r>
              <a:rPr sz="2000" spc="30" dirty="0">
                <a:latin typeface="Times New Roman"/>
                <a:cs typeface="Times New Roman"/>
              </a:rPr>
              <a:t> </a:t>
            </a:r>
            <a:r>
              <a:rPr sz="2000" spc="-5" dirty="0">
                <a:latin typeface="Times New Roman"/>
                <a:cs typeface="Times New Roman"/>
              </a:rPr>
              <a:t>positions</a:t>
            </a:r>
            <a:r>
              <a:rPr sz="2000" spc="5" dirty="0">
                <a:latin typeface="Times New Roman"/>
                <a:cs typeface="Times New Roman"/>
              </a:rPr>
              <a:t> </a:t>
            </a:r>
            <a:r>
              <a:rPr sz="2000" spc="-10" dirty="0">
                <a:latin typeface="Times New Roman"/>
                <a:cs typeface="Times New Roman"/>
              </a:rPr>
              <a:t>from</a:t>
            </a:r>
            <a:r>
              <a:rPr sz="2000" spc="-5" dirty="0">
                <a:latin typeface="Times New Roman"/>
                <a:cs typeface="Times New Roman"/>
              </a:rPr>
              <a:t> </a:t>
            </a:r>
            <a:r>
              <a:rPr sz="2000" spc="-10" dirty="0">
                <a:latin typeface="Times New Roman"/>
                <a:cs typeface="Times New Roman"/>
              </a:rPr>
              <a:t>today's</a:t>
            </a:r>
            <a:r>
              <a:rPr sz="2000" spc="60" dirty="0">
                <a:latin typeface="Times New Roman"/>
                <a:cs typeface="Times New Roman"/>
              </a:rPr>
              <a:t> </a:t>
            </a:r>
            <a:r>
              <a:rPr sz="2000" spc="-10" dirty="0">
                <a:latin typeface="Times New Roman"/>
                <a:cs typeface="Times New Roman"/>
              </a:rPr>
              <a:t>continents.</a:t>
            </a:r>
            <a:endParaRPr sz="2000">
              <a:latin typeface="Times New Roman"/>
              <a:cs typeface="Times New Roman"/>
            </a:endParaRPr>
          </a:p>
          <a:p>
            <a:pPr marL="356870" marR="8255" indent="-344805">
              <a:lnSpc>
                <a:spcPct val="100000"/>
              </a:lnSpc>
              <a:spcBef>
                <a:spcPts val="5"/>
              </a:spcBef>
              <a:buFont typeface="Wingdings"/>
              <a:buChar char=""/>
              <a:tabLst>
                <a:tab pos="357505" algn="l"/>
              </a:tabLst>
            </a:pPr>
            <a:r>
              <a:rPr sz="2000" spc="-5" dirty="0">
                <a:latin typeface="Times New Roman"/>
                <a:cs typeface="Times New Roman"/>
              </a:rPr>
              <a:t>Earth</a:t>
            </a:r>
            <a:r>
              <a:rPr sz="2000" spc="185" dirty="0">
                <a:latin typeface="Times New Roman"/>
                <a:cs typeface="Times New Roman"/>
              </a:rPr>
              <a:t> </a:t>
            </a:r>
            <a:r>
              <a:rPr sz="2000" spc="-5" dirty="0">
                <a:latin typeface="Times New Roman"/>
                <a:cs typeface="Times New Roman"/>
              </a:rPr>
              <a:t>scientists</a:t>
            </a:r>
            <a:r>
              <a:rPr sz="2000" spc="204" dirty="0">
                <a:latin typeface="Times New Roman"/>
                <a:cs typeface="Times New Roman"/>
              </a:rPr>
              <a:t> </a:t>
            </a:r>
            <a:r>
              <a:rPr sz="2000" spc="-10" dirty="0">
                <a:latin typeface="Times New Roman"/>
                <a:cs typeface="Times New Roman"/>
              </a:rPr>
              <a:t>have</a:t>
            </a:r>
            <a:r>
              <a:rPr sz="2000" spc="220" dirty="0">
                <a:latin typeface="Times New Roman"/>
                <a:cs typeface="Times New Roman"/>
              </a:rPr>
              <a:t> </a:t>
            </a:r>
            <a:r>
              <a:rPr sz="2000" spc="-10" dirty="0">
                <a:latin typeface="Times New Roman"/>
                <a:cs typeface="Times New Roman"/>
              </a:rPr>
              <a:t>shown</a:t>
            </a:r>
            <a:r>
              <a:rPr sz="2000" spc="210" dirty="0">
                <a:latin typeface="Times New Roman"/>
                <a:cs typeface="Times New Roman"/>
              </a:rPr>
              <a:t> </a:t>
            </a:r>
            <a:r>
              <a:rPr sz="2000" spc="-5" dirty="0">
                <a:latin typeface="Times New Roman"/>
                <a:cs typeface="Times New Roman"/>
              </a:rPr>
              <a:t>that</a:t>
            </a:r>
            <a:r>
              <a:rPr sz="2000" spc="204" dirty="0">
                <a:latin typeface="Times New Roman"/>
                <a:cs typeface="Times New Roman"/>
              </a:rPr>
              <a:t> </a:t>
            </a:r>
            <a:r>
              <a:rPr sz="2000" spc="-10" dirty="0">
                <a:latin typeface="Times New Roman"/>
                <a:cs typeface="Times New Roman"/>
              </a:rPr>
              <a:t>the</a:t>
            </a:r>
            <a:r>
              <a:rPr sz="2000" spc="220" dirty="0">
                <a:latin typeface="Times New Roman"/>
                <a:cs typeface="Times New Roman"/>
              </a:rPr>
              <a:t> </a:t>
            </a:r>
            <a:r>
              <a:rPr sz="2000" spc="-5" dirty="0">
                <a:latin typeface="Times New Roman"/>
                <a:cs typeface="Times New Roman"/>
              </a:rPr>
              <a:t>landmass</a:t>
            </a:r>
            <a:r>
              <a:rPr sz="2000" spc="190" dirty="0">
                <a:latin typeface="Times New Roman"/>
                <a:cs typeface="Times New Roman"/>
              </a:rPr>
              <a:t> </a:t>
            </a:r>
            <a:r>
              <a:rPr sz="2000" dirty="0">
                <a:latin typeface="Times New Roman"/>
                <a:cs typeface="Times New Roman"/>
              </a:rPr>
              <a:t>are</a:t>
            </a:r>
            <a:r>
              <a:rPr sz="2000" spc="225" dirty="0">
                <a:latin typeface="Times New Roman"/>
                <a:cs typeface="Times New Roman"/>
              </a:rPr>
              <a:t> </a:t>
            </a:r>
            <a:r>
              <a:rPr sz="2000" spc="-10" dirty="0">
                <a:latin typeface="Times New Roman"/>
                <a:cs typeface="Times New Roman"/>
              </a:rPr>
              <a:t>not</a:t>
            </a:r>
            <a:r>
              <a:rPr sz="2000" spc="195" dirty="0">
                <a:latin typeface="Times New Roman"/>
                <a:cs typeface="Times New Roman"/>
              </a:rPr>
              <a:t> </a:t>
            </a:r>
            <a:r>
              <a:rPr sz="2000" dirty="0">
                <a:latin typeface="Times New Roman"/>
                <a:cs typeface="Times New Roman"/>
              </a:rPr>
              <a:t>fixed,</a:t>
            </a:r>
            <a:r>
              <a:rPr sz="2000" spc="215" dirty="0">
                <a:latin typeface="Times New Roman"/>
                <a:cs typeface="Times New Roman"/>
              </a:rPr>
              <a:t> </a:t>
            </a:r>
            <a:r>
              <a:rPr sz="2000" spc="-10" dirty="0">
                <a:latin typeface="Times New Roman"/>
                <a:cs typeface="Times New Roman"/>
              </a:rPr>
              <a:t>but</a:t>
            </a:r>
            <a:r>
              <a:rPr sz="2000" spc="195" dirty="0">
                <a:latin typeface="Times New Roman"/>
                <a:cs typeface="Times New Roman"/>
              </a:rPr>
              <a:t> </a:t>
            </a:r>
            <a:r>
              <a:rPr sz="2000" spc="-5" dirty="0">
                <a:latin typeface="Times New Roman"/>
                <a:cs typeface="Times New Roman"/>
              </a:rPr>
              <a:t>slowly</a:t>
            </a:r>
            <a:r>
              <a:rPr sz="2000" spc="210" dirty="0">
                <a:latin typeface="Times New Roman"/>
                <a:cs typeface="Times New Roman"/>
              </a:rPr>
              <a:t> </a:t>
            </a:r>
            <a:r>
              <a:rPr sz="2000" spc="-5" dirty="0">
                <a:latin typeface="Times New Roman"/>
                <a:cs typeface="Times New Roman"/>
              </a:rPr>
              <a:t>migrate </a:t>
            </a:r>
            <a:r>
              <a:rPr sz="2000" spc="-484" dirty="0">
                <a:latin typeface="Times New Roman"/>
                <a:cs typeface="Times New Roman"/>
              </a:rPr>
              <a:t> </a:t>
            </a:r>
            <a:r>
              <a:rPr sz="2000" spc="-5" dirty="0">
                <a:latin typeface="Times New Roman"/>
                <a:cs typeface="Times New Roman"/>
              </a:rPr>
              <a:t>across</a:t>
            </a:r>
            <a:r>
              <a:rPr sz="2000" dirty="0">
                <a:latin typeface="Times New Roman"/>
                <a:cs typeface="Times New Roman"/>
              </a:rPr>
              <a:t> </a:t>
            </a:r>
            <a:r>
              <a:rPr sz="2000" spc="-10" dirty="0">
                <a:latin typeface="Times New Roman"/>
                <a:cs typeface="Times New Roman"/>
              </a:rPr>
              <a:t>the</a:t>
            </a:r>
            <a:r>
              <a:rPr sz="2000" spc="5" dirty="0">
                <a:latin typeface="Times New Roman"/>
                <a:cs typeface="Times New Roman"/>
              </a:rPr>
              <a:t> </a:t>
            </a:r>
            <a:r>
              <a:rPr sz="2000" spc="-5" dirty="0">
                <a:latin typeface="Times New Roman"/>
                <a:cs typeface="Times New Roman"/>
              </a:rPr>
              <a:t>globe.</a:t>
            </a:r>
            <a:r>
              <a:rPr sz="2000" spc="10" dirty="0">
                <a:latin typeface="Times New Roman"/>
                <a:cs typeface="Times New Roman"/>
              </a:rPr>
              <a:t> </a:t>
            </a:r>
            <a:r>
              <a:rPr sz="2000" spc="-5" dirty="0">
                <a:latin typeface="Times New Roman"/>
                <a:cs typeface="Times New Roman"/>
              </a:rPr>
              <a:t>(Figure.10.1).</a:t>
            </a:r>
            <a:endParaRPr sz="2000">
              <a:latin typeface="Times New Roman"/>
              <a:cs typeface="Times New Roman"/>
            </a:endParaRPr>
          </a:p>
          <a:p>
            <a:pPr marL="12700">
              <a:lnSpc>
                <a:spcPct val="100000"/>
              </a:lnSpc>
            </a:pPr>
            <a:r>
              <a:rPr sz="2000" b="1" i="1" spc="-5" dirty="0">
                <a:latin typeface="Times New Roman"/>
                <a:cs typeface="Times New Roman"/>
              </a:rPr>
              <a:t>(</a:t>
            </a:r>
            <a:r>
              <a:rPr sz="2000" b="1" i="1" spc="-20" dirty="0">
                <a:latin typeface="Times New Roman"/>
                <a:cs typeface="Times New Roman"/>
              </a:rPr>
              <a:t> </a:t>
            </a:r>
            <a:r>
              <a:rPr sz="2000" b="1" i="1" dirty="0">
                <a:latin typeface="Times New Roman"/>
                <a:cs typeface="Times New Roman"/>
              </a:rPr>
              <a:t>Pangaea</a:t>
            </a:r>
            <a:r>
              <a:rPr sz="2000" b="1" i="1" spc="-15" dirty="0">
                <a:latin typeface="Times New Roman"/>
                <a:cs typeface="Times New Roman"/>
              </a:rPr>
              <a:t> </a:t>
            </a:r>
            <a:r>
              <a:rPr sz="2000" b="1" i="1" spc="-5" dirty="0">
                <a:latin typeface="Times New Roman"/>
                <a:cs typeface="Times New Roman"/>
              </a:rPr>
              <a:t>is</a:t>
            </a:r>
            <a:r>
              <a:rPr sz="2000" b="1" i="1" spc="-10" dirty="0">
                <a:latin typeface="Times New Roman"/>
                <a:cs typeface="Times New Roman"/>
              </a:rPr>
              <a:t> </a:t>
            </a:r>
            <a:r>
              <a:rPr sz="2000" b="1" i="1" dirty="0">
                <a:latin typeface="Times New Roman"/>
                <a:cs typeface="Times New Roman"/>
              </a:rPr>
              <a:t>meaning</a:t>
            </a:r>
            <a:r>
              <a:rPr sz="2000" b="1" i="1" spc="-15" dirty="0">
                <a:latin typeface="Times New Roman"/>
                <a:cs typeface="Times New Roman"/>
              </a:rPr>
              <a:t> </a:t>
            </a:r>
            <a:r>
              <a:rPr sz="2000" b="1" i="1" spc="-5" dirty="0">
                <a:latin typeface="Times New Roman"/>
                <a:cs typeface="Times New Roman"/>
              </a:rPr>
              <a:t>all</a:t>
            </a:r>
            <a:r>
              <a:rPr sz="2000" b="1" i="1" spc="-30" dirty="0">
                <a:latin typeface="Times New Roman"/>
                <a:cs typeface="Times New Roman"/>
              </a:rPr>
              <a:t> </a:t>
            </a:r>
            <a:r>
              <a:rPr sz="2000" b="1" i="1" spc="-10" dirty="0">
                <a:latin typeface="Times New Roman"/>
                <a:cs typeface="Times New Roman"/>
              </a:rPr>
              <a:t>the</a:t>
            </a:r>
            <a:r>
              <a:rPr sz="2000" b="1" i="1" spc="5" dirty="0">
                <a:latin typeface="Times New Roman"/>
                <a:cs typeface="Times New Roman"/>
              </a:rPr>
              <a:t> </a:t>
            </a:r>
            <a:r>
              <a:rPr sz="2000" b="1" i="1" spc="-5" dirty="0">
                <a:latin typeface="Times New Roman"/>
                <a:cs typeface="Times New Roman"/>
              </a:rPr>
              <a:t>land</a:t>
            </a:r>
            <a:r>
              <a:rPr sz="2000" b="1" i="1" spc="5" dirty="0">
                <a:latin typeface="Times New Roman"/>
                <a:cs typeface="Times New Roman"/>
              </a:rPr>
              <a:t> </a:t>
            </a:r>
            <a:r>
              <a:rPr sz="2000" b="1" i="1" dirty="0">
                <a:latin typeface="Times New Roman"/>
                <a:cs typeface="Times New Roman"/>
              </a:rPr>
              <a:t>)</a:t>
            </a:r>
            <a:r>
              <a:rPr sz="2000" b="1" dirty="0">
                <a:latin typeface="Times New Roman"/>
                <a:cs typeface="Times New Roman"/>
              </a:rPr>
              <a:t>.</a:t>
            </a:r>
            <a:endParaRPr sz="2000">
              <a:latin typeface="Times New Roman"/>
              <a:cs typeface="Times New Roman"/>
            </a:endParaRPr>
          </a:p>
          <a:p>
            <a:pPr marL="356870" indent="-344805">
              <a:lnSpc>
                <a:spcPct val="100000"/>
              </a:lnSpc>
              <a:buFont typeface="Wingdings"/>
              <a:buChar char=""/>
              <a:tabLst>
                <a:tab pos="356870" algn="l"/>
                <a:tab pos="357505" algn="l"/>
              </a:tabLst>
            </a:pPr>
            <a:r>
              <a:rPr sz="2000" spc="-15" dirty="0">
                <a:latin typeface="Times New Roman"/>
                <a:cs typeface="Times New Roman"/>
              </a:rPr>
              <a:t>Large</a:t>
            </a:r>
            <a:r>
              <a:rPr sz="2000" spc="180" dirty="0">
                <a:latin typeface="Times New Roman"/>
                <a:cs typeface="Times New Roman"/>
              </a:rPr>
              <a:t> </a:t>
            </a:r>
            <a:r>
              <a:rPr sz="2000" spc="-5" dirty="0">
                <a:latin typeface="Times New Roman"/>
                <a:cs typeface="Times New Roman"/>
              </a:rPr>
              <a:t>landmass</a:t>
            </a:r>
            <a:r>
              <a:rPr sz="2000" spc="190" dirty="0">
                <a:latin typeface="Times New Roman"/>
                <a:cs typeface="Times New Roman"/>
              </a:rPr>
              <a:t> </a:t>
            </a:r>
            <a:r>
              <a:rPr sz="2000" spc="-5" dirty="0">
                <a:latin typeface="Times New Roman"/>
                <a:cs typeface="Times New Roman"/>
              </a:rPr>
              <a:t>has</a:t>
            </a:r>
            <a:r>
              <a:rPr sz="2000" spc="170" dirty="0">
                <a:latin typeface="Times New Roman"/>
                <a:cs typeface="Times New Roman"/>
              </a:rPr>
              <a:t> </a:t>
            </a:r>
            <a:r>
              <a:rPr sz="2000" spc="-5" dirty="0">
                <a:latin typeface="Times New Roman"/>
                <a:cs typeface="Times New Roman"/>
              </a:rPr>
              <a:t>splited</a:t>
            </a:r>
            <a:r>
              <a:rPr sz="2000" spc="195" dirty="0">
                <a:latin typeface="Times New Roman"/>
                <a:cs typeface="Times New Roman"/>
              </a:rPr>
              <a:t> </a:t>
            </a:r>
            <a:r>
              <a:rPr sz="2000" dirty="0">
                <a:latin typeface="Times New Roman"/>
                <a:cs typeface="Times New Roman"/>
              </a:rPr>
              <a:t>apart</a:t>
            </a:r>
            <a:r>
              <a:rPr sz="2000" spc="180" dirty="0">
                <a:latin typeface="Times New Roman"/>
                <a:cs typeface="Times New Roman"/>
              </a:rPr>
              <a:t> </a:t>
            </a:r>
            <a:r>
              <a:rPr sz="2000" spc="-10" dirty="0">
                <a:latin typeface="Times New Roman"/>
                <a:cs typeface="Times New Roman"/>
              </a:rPr>
              <a:t>resulting</a:t>
            </a:r>
            <a:r>
              <a:rPr sz="2000" spc="175" dirty="0">
                <a:latin typeface="Times New Roman"/>
                <a:cs typeface="Times New Roman"/>
              </a:rPr>
              <a:t> </a:t>
            </a:r>
            <a:r>
              <a:rPr sz="2000" spc="5" dirty="0">
                <a:latin typeface="Times New Roman"/>
                <a:cs typeface="Times New Roman"/>
              </a:rPr>
              <a:t>in</a:t>
            </a:r>
            <a:r>
              <a:rPr sz="2000" spc="165" dirty="0">
                <a:latin typeface="Times New Roman"/>
                <a:cs typeface="Times New Roman"/>
              </a:rPr>
              <a:t> </a:t>
            </a:r>
            <a:r>
              <a:rPr sz="2000" spc="-5" dirty="0">
                <a:latin typeface="Times New Roman"/>
                <a:cs typeface="Times New Roman"/>
              </a:rPr>
              <a:t>the</a:t>
            </a:r>
            <a:r>
              <a:rPr sz="2000" spc="215" dirty="0">
                <a:latin typeface="Times New Roman"/>
                <a:cs typeface="Times New Roman"/>
              </a:rPr>
              <a:t> </a:t>
            </a:r>
            <a:r>
              <a:rPr sz="2000" spc="-10" dirty="0">
                <a:latin typeface="Times New Roman"/>
                <a:cs typeface="Times New Roman"/>
              </a:rPr>
              <a:t>formation</a:t>
            </a:r>
            <a:r>
              <a:rPr sz="2000" spc="180" dirty="0">
                <a:latin typeface="Times New Roman"/>
                <a:cs typeface="Times New Roman"/>
              </a:rPr>
              <a:t> </a:t>
            </a:r>
            <a:r>
              <a:rPr sz="2000" dirty="0">
                <a:latin typeface="Times New Roman"/>
                <a:cs typeface="Times New Roman"/>
              </a:rPr>
              <a:t>of</a:t>
            </a:r>
            <a:r>
              <a:rPr sz="2000" spc="160" dirty="0">
                <a:latin typeface="Times New Roman"/>
                <a:cs typeface="Times New Roman"/>
              </a:rPr>
              <a:t> </a:t>
            </a:r>
            <a:r>
              <a:rPr sz="2000" spc="-5" dirty="0">
                <a:latin typeface="Times New Roman"/>
                <a:cs typeface="Times New Roman"/>
              </a:rPr>
              <a:t>oceans,</a:t>
            </a:r>
            <a:r>
              <a:rPr sz="2000" spc="240" dirty="0">
                <a:latin typeface="Times New Roman"/>
                <a:cs typeface="Times New Roman"/>
              </a:rPr>
              <a:t> </a:t>
            </a:r>
            <a:r>
              <a:rPr sz="2000" spc="-15" dirty="0">
                <a:latin typeface="Times New Roman"/>
                <a:cs typeface="Times New Roman"/>
              </a:rPr>
              <a:t>while</a:t>
            </a:r>
            <a:r>
              <a:rPr sz="2000" spc="175" dirty="0">
                <a:latin typeface="Times New Roman"/>
                <a:cs typeface="Times New Roman"/>
              </a:rPr>
              <a:t> </a:t>
            </a:r>
            <a:r>
              <a:rPr sz="2000" spc="-5" dirty="0">
                <a:latin typeface="Times New Roman"/>
                <a:cs typeface="Times New Roman"/>
              </a:rPr>
              <a:t>the</a:t>
            </a:r>
            <a:endParaRPr sz="2000">
              <a:latin typeface="Times New Roman"/>
              <a:cs typeface="Times New Roman"/>
            </a:endParaRPr>
          </a:p>
          <a:p>
            <a:pPr marL="356870">
              <a:lnSpc>
                <a:spcPct val="100000"/>
              </a:lnSpc>
            </a:pPr>
            <a:r>
              <a:rPr sz="2000" spc="-5" dirty="0">
                <a:latin typeface="Times New Roman"/>
                <a:cs typeface="Times New Roman"/>
              </a:rPr>
              <a:t>floor </a:t>
            </a:r>
            <a:r>
              <a:rPr sz="2000" dirty="0">
                <a:latin typeface="Times New Roman"/>
                <a:cs typeface="Times New Roman"/>
              </a:rPr>
              <a:t>of</a:t>
            </a:r>
            <a:r>
              <a:rPr sz="2000" spc="-5"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spc="-5" dirty="0">
                <a:latin typeface="Times New Roman"/>
                <a:cs typeface="Times New Roman"/>
              </a:rPr>
              <a:t>ocean</a:t>
            </a:r>
            <a:r>
              <a:rPr sz="2000" spc="5" dirty="0">
                <a:latin typeface="Times New Roman"/>
                <a:cs typeface="Times New Roman"/>
              </a:rPr>
              <a:t> </a:t>
            </a:r>
            <a:r>
              <a:rPr sz="2000" spc="-10" dirty="0">
                <a:latin typeface="Times New Roman"/>
                <a:cs typeface="Times New Roman"/>
              </a:rPr>
              <a:t>has</a:t>
            </a:r>
            <a:r>
              <a:rPr sz="2000" spc="25" dirty="0">
                <a:latin typeface="Times New Roman"/>
                <a:cs typeface="Times New Roman"/>
              </a:rPr>
              <a:t> </a:t>
            </a:r>
            <a:r>
              <a:rPr sz="2000" spc="-5" dirty="0">
                <a:latin typeface="Times New Roman"/>
                <a:cs typeface="Times New Roman"/>
              </a:rPr>
              <a:t>been</a:t>
            </a:r>
            <a:r>
              <a:rPr sz="2000" spc="5" dirty="0">
                <a:latin typeface="Times New Roman"/>
                <a:cs typeface="Times New Roman"/>
              </a:rPr>
              <a:t> </a:t>
            </a:r>
            <a:r>
              <a:rPr sz="2000" spc="-10" dirty="0">
                <a:latin typeface="Times New Roman"/>
                <a:cs typeface="Times New Roman"/>
              </a:rPr>
              <a:t>recycled</a:t>
            </a:r>
            <a:r>
              <a:rPr sz="2000" spc="30" dirty="0">
                <a:latin typeface="Times New Roman"/>
                <a:cs typeface="Times New Roman"/>
              </a:rPr>
              <a:t> </a:t>
            </a:r>
            <a:r>
              <a:rPr sz="2000" spc="-5" dirty="0">
                <a:latin typeface="Times New Roman"/>
                <a:cs typeface="Times New Roman"/>
              </a:rPr>
              <a:t>back</a:t>
            </a:r>
            <a:r>
              <a:rPr sz="2000" spc="25" dirty="0">
                <a:latin typeface="Times New Roman"/>
                <a:cs typeface="Times New Roman"/>
              </a:rPr>
              <a:t> </a:t>
            </a:r>
            <a:r>
              <a:rPr sz="2000" spc="-10" dirty="0">
                <a:latin typeface="Times New Roman"/>
                <a:cs typeface="Times New Roman"/>
              </a:rPr>
              <a:t>into</a:t>
            </a:r>
            <a:r>
              <a:rPr sz="2000" spc="15" dirty="0">
                <a:latin typeface="Times New Roman"/>
                <a:cs typeface="Times New Roman"/>
              </a:rPr>
              <a:t> </a:t>
            </a:r>
            <a:r>
              <a:rPr sz="2000" spc="-10" dirty="0">
                <a:latin typeface="Times New Roman"/>
                <a:cs typeface="Times New Roman"/>
              </a:rPr>
              <a:t>earth's</a:t>
            </a:r>
            <a:r>
              <a:rPr sz="2000" spc="35" dirty="0">
                <a:latin typeface="Times New Roman"/>
                <a:cs typeface="Times New Roman"/>
              </a:rPr>
              <a:t> </a:t>
            </a:r>
            <a:r>
              <a:rPr sz="2000" spc="-20" dirty="0">
                <a:latin typeface="Times New Roman"/>
                <a:cs typeface="Times New Roman"/>
              </a:rPr>
              <a:t>interior.</a:t>
            </a:r>
            <a:endParaRPr sz="2000">
              <a:latin typeface="Times New Roman"/>
              <a:cs typeface="Times New Roman"/>
            </a:endParaRPr>
          </a:p>
          <a:p>
            <a:pPr marL="356870" indent="-344805">
              <a:lnSpc>
                <a:spcPct val="100000"/>
              </a:lnSpc>
              <a:buFont typeface="Wingdings"/>
              <a:buChar char=""/>
              <a:tabLst>
                <a:tab pos="356870" algn="l"/>
                <a:tab pos="357505" algn="l"/>
              </a:tabLst>
            </a:pPr>
            <a:r>
              <a:rPr sz="2000" spc="-15" dirty="0">
                <a:latin typeface="Times New Roman"/>
                <a:cs typeface="Times New Roman"/>
              </a:rPr>
              <a:t>Further,</a:t>
            </a:r>
            <a:r>
              <a:rPr sz="2000" spc="440" dirty="0">
                <a:latin typeface="Times New Roman"/>
                <a:cs typeface="Times New Roman"/>
              </a:rPr>
              <a:t> </a:t>
            </a:r>
            <a:r>
              <a:rPr sz="2000" spc="-5" dirty="0">
                <a:latin typeface="Times New Roman"/>
                <a:cs typeface="Times New Roman"/>
              </a:rPr>
              <a:t>landmass</a:t>
            </a:r>
            <a:r>
              <a:rPr sz="2000" spc="434" dirty="0">
                <a:latin typeface="Times New Roman"/>
                <a:cs typeface="Times New Roman"/>
              </a:rPr>
              <a:t> </a:t>
            </a:r>
            <a:r>
              <a:rPr sz="2000" spc="-10" dirty="0">
                <a:latin typeface="Times New Roman"/>
                <a:cs typeface="Times New Roman"/>
              </a:rPr>
              <a:t>that</a:t>
            </a:r>
            <a:r>
              <a:rPr sz="2000" spc="465" dirty="0">
                <a:latin typeface="Times New Roman"/>
                <a:cs typeface="Times New Roman"/>
              </a:rPr>
              <a:t> </a:t>
            </a:r>
            <a:r>
              <a:rPr sz="2000" spc="-15" dirty="0">
                <a:latin typeface="Times New Roman"/>
                <a:cs typeface="Times New Roman"/>
              </a:rPr>
              <a:t>was</a:t>
            </a:r>
            <a:r>
              <a:rPr sz="2000" spc="430" dirty="0">
                <a:latin typeface="Times New Roman"/>
                <a:cs typeface="Times New Roman"/>
              </a:rPr>
              <a:t> </a:t>
            </a:r>
            <a:r>
              <a:rPr sz="2000" dirty="0">
                <a:latin typeface="Times New Roman"/>
                <a:cs typeface="Times New Roman"/>
              </a:rPr>
              <a:t>separated</a:t>
            </a:r>
            <a:r>
              <a:rPr sz="2000" spc="434" dirty="0">
                <a:latin typeface="Times New Roman"/>
                <a:cs typeface="Times New Roman"/>
              </a:rPr>
              <a:t> </a:t>
            </a:r>
            <a:r>
              <a:rPr sz="2000" dirty="0">
                <a:latin typeface="Times New Roman"/>
                <a:cs typeface="Times New Roman"/>
              </a:rPr>
              <a:t>by</a:t>
            </a:r>
            <a:r>
              <a:rPr sz="2000" spc="400" dirty="0">
                <a:latin typeface="Times New Roman"/>
                <a:cs typeface="Times New Roman"/>
              </a:rPr>
              <a:t> </a:t>
            </a:r>
            <a:r>
              <a:rPr sz="2000" spc="-5" dirty="0">
                <a:latin typeface="Times New Roman"/>
                <a:cs typeface="Times New Roman"/>
              </a:rPr>
              <a:t>vast</a:t>
            </a:r>
            <a:r>
              <a:rPr sz="2000" spc="434" dirty="0">
                <a:latin typeface="Times New Roman"/>
                <a:cs typeface="Times New Roman"/>
              </a:rPr>
              <a:t> </a:t>
            </a:r>
            <a:r>
              <a:rPr sz="2000" spc="-5" dirty="0">
                <a:latin typeface="Times New Roman"/>
                <a:cs typeface="Times New Roman"/>
              </a:rPr>
              <a:t>oceans</a:t>
            </a:r>
            <a:r>
              <a:rPr sz="2000" spc="455" dirty="0">
                <a:latin typeface="Times New Roman"/>
                <a:cs typeface="Times New Roman"/>
              </a:rPr>
              <a:t> </a:t>
            </a:r>
            <a:r>
              <a:rPr sz="2000" spc="-5" dirty="0">
                <a:latin typeface="Times New Roman"/>
                <a:cs typeface="Times New Roman"/>
              </a:rPr>
              <a:t>have</a:t>
            </a:r>
            <a:r>
              <a:rPr sz="2000" spc="440" dirty="0">
                <a:latin typeface="Times New Roman"/>
                <a:cs typeface="Times New Roman"/>
              </a:rPr>
              <a:t> </a:t>
            </a:r>
            <a:r>
              <a:rPr sz="2000" spc="-10" dirty="0">
                <a:latin typeface="Times New Roman"/>
                <a:cs typeface="Times New Roman"/>
              </a:rPr>
              <a:t>since</a:t>
            </a:r>
            <a:r>
              <a:rPr sz="2000" spc="445" dirty="0">
                <a:latin typeface="Times New Roman"/>
                <a:cs typeface="Times New Roman"/>
              </a:rPr>
              <a:t> </a:t>
            </a:r>
            <a:r>
              <a:rPr sz="2000" spc="-5" dirty="0">
                <a:latin typeface="Times New Roman"/>
                <a:cs typeface="Times New Roman"/>
              </a:rPr>
              <a:t>collided</a:t>
            </a:r>
            <a:r>
              <a:rPr sz="2000" spc="455" dirty="0">
                <a:latin typeface="Times New Roman"/>
                <a:cs typeface="Times New Roman"/>
              </a:rPr>
              <a:t> </a:t>
            </a:r>
            <a:r>
              <a:rPr sz="2000" spc="-10" dirty="0">
                <a:latin typeface="Times New Roman"/>
                <a:cs typeface="Times New Roman"/>
              </a:rPr>
              <a:t>and</a:t>
            </a:r>
            <a:endParaRPr sz="2000">
              <a:latin typeface="Times New Roman"/>
              <a:cs typeface="Times New Roman"/>
            </a:endParaRPr>
          </a:p>
          <a:p>
            <a:pPr marL="356870">
              <a:lnSpc>
                <a:spcPct val="100000"/>
              </a:lnSpc>
            </a:pPr>
            <a:r>
              <a:rPr sz="2000" spc="-15" dirty="0">
                <a:latin typeface="Times New Roman"/>
                <a:cs typeface="Times New Roman"/>
              </a:rPr>
              <a:t>formed</a:t>
            </a:r>
            <a:r>
              <a:rPr sz="2000" spc="40" dirty="0">
                <a:latin typeface="Times New Roman"/>
                <a:cs typeface="Times New Roman"/>
              </a:rPr>
              <a:t> </a:t>
            </a:r>
            <a:r>
              <a:rPr sz="2000" spc="-15" dirty="0">
                <a:latin typeface="Times New Roman"/>
                <a:cs typeface="Times New Roman"/>
              </a:rPr>
              <a:t>larger</a:t>
            </a:r>
            <a:r>
              <a:rPr sz="2000" spc="10" dirty="0">
                <a:latin typeface="Times New Roman"/>
                <a:cs typeface="Times New Roman"/>
              </a:rPr>
              <a:t> </a:t>
            </a:r>
            <a:r>
              <a:rPr sz="2000" spc="-10" dirty="0">
                <a:latin typeface="Times New Roman"/>
                <a:cs typeface="Times New Roman"/>
              </a:rPr>
              <a:t>continents.</a:t>
            </a:r>
            <a:endParaRPr sz="2000">
              <a:latin typeface="Times New Roman"/>
              <a:cs typeface="Times New Roman"/>
            </a:endParaRPr>
          </a:p>
          <a:p>
            <a:pPr marL="356870" indent="-344805">
              <a:lnSpc>
                <a:spcPct val="100000"/>
              </a:lnSpc>
              <a:spcBef>
                <a:spcPts val="5"/>
              </a:spcBef>
              <a:buFont typeface="Wingdings"/>
              <a:buChar char=""/>
              <a:tabLst>
                <a:tab pos="356870" algn="l"/>
                <a:tab pos="357505" algn="l"/>
              </a:tabLst>
            </a:pPr>
            <a:r>
              <a:rPr sz="2000" dirty="0">
                <a:latin typeface="Times New Roman"/>
                <a:cs typeface="Times New Roman"/>
              </a:rPr>
              <a:t>The</a:t>
            </a:r>
            <a:r>
              <a:rPr sz="2000" spc="300" dirty="0">
                <a:latin typeface="Times New Roman"/>
                <a:cs typeface="Times New Roman"/>
              </a:rPr>
              <a:t> </a:t>
            </a:r>
            <a:r>
              <a:rPr sz="2000" spc="-15" dirty="0">
                <a:latin typeface="Times New Roman"/>
                <a:cs typeface="Times New Roman"/>
              </a:rPr>
              <a:t>movement</a:t>
            </a:r>
            <a:r>
              <a:rPr sz="2000" spc="285" dirty="0">
                <a:latin typeface="Times New Roman"/>
                <a:cs typeface="Times New Roman"/>
              </a:rPr>
              <a:t> </a:t>
            </a:r>
            <a:r>
              <a:rPr sz="2000" spc="10" dirty="0">
                <a:latin typeface="Times New Roman"/>
                <a:cs typeface="Times New Roman"/>
              </a:rPr>
              <a:t>of</a:t>
            </a:r>
            <a:r>
              <a:rPr sz="2000" spc="260" dirty="0">
                <a:latin typeface="Times New Roman"/>
                <a:cs typeface="Times New Roman"/>
              </a:rPr>
              <a:t> </a:t>
            </a:r>
            <a:r>
              <a:rPr sz="2000" spc="-5" dirty="0">
                <a:latin typeface="Times New Roman"/>
                <a:cs typeface="Times New Roman"/>
              </a:rPr>
              <a:t>earth's</a:t>
            </a:r>
            <a:r>
              <a:rPr sz="2000" spc="295" dirty="0">
                <a:latin typeface="Times New Roman"/>
                <a:cs typeface="Times New Roman"/>
              </a:rPr>
              <a:t> </a:t>
            </a:r>
            <a:r>
              <a:rPr sz="2000" spc="-5" dirty="0">
                <a:latin typeface="Times New Roman"/>
                <a:cs typeface="Times New Roman"/>
              </a:rPr>
              <a:t>outer</a:t>
            </a:r>
            <a:r>
              <a:rPr sz="2000" spc="290" dirty="0">
                <a:latin typeface="Times New Roman"/>
                <a:cs typeface="Times New Roman"/>
              </a:rPr>
              <a:t> </a:t>
            </a:r>
            <a:r>
              <a:rPr sz="2000" spc="-15" dirty="0">
                <a:latin typeface="Times New Roman"/>
                <a:cs typeface="Times New Roman"/>
              </a:rPr>
              <a:t>layer</a:t>
            </a:r>
            <a:r>
              <a:rPr sz="2000" spc="285" dirty="0">
                <a:latin typeface="Times New Roman"/>
                <a:cs typeface="Times New Roman"/>
              </a:rPr>
              <a:t> </a:t>
            </a:r>
            <a:r>
              <a:rPr sz="2000" spc="-5" dirty="0">
                <a:latin typeface="Times New Roman"/>
                <a:cs typeface="Times New Roman"/>
              </a:rPr>
              <a:t>continues</a:t>
            </a:r>
            <a:r>
              <a:rPr sz="2000" spc="275" dirty="0">
                <a:latin typeface="Times New Roman"/>
                <a:cs typeface="Times New Roman"/>
              </a:rPr>
              <a:t> </a:t>
            </a:r>
            <a:r>
              <a:rPr sz="2000" spc="-25" dirty="0">
                <a:latin typeface="Times New Roman"/>
                <a:cs typeface="Times New Roman"/>
              </a:rPr>
              <a:t>today.</a:t>
            </a:r>
            <a:r>
              <a:rPr sz="2000" spc="305" dirty="0">
                <a:latin typeface="Times New Roman"/>
                <a:cs typeface="Times New Roman"/>
              </a:rPr>
              <a:t> </a:t>
            </a:r>
            <a:r>
              <a:rPr sz="2000" spc="-10" dirty="0">
                <a:latin typeface="Times New Roman"/>
                <a:cs typeface="Times New Roman"/>
              </a:rPr>
              <a:t>Result</a:t>
            </a:r>
            <a:r>
              <a:rPr sz="2000" spc="275" dirty="0">
                <a:latin typeface="Times New Roman"/>
                <a:cs typeface="Times New Roman"/>
              </a:rPr>
              <a:t> </a:t>
            </a:r>
            <a:r>
              <a:rPr sz="2000" dirty="0">
                <a:latin typeface="Times New Roman"/>
                <a:cs typeface="Times New Roman"/>
              </a:rPr>
              <a:t>of</a:t>
            </a:r>
            <a:r>
              <a:rPr sz="2000" spc="254" dirty="0">
                <a:latin typeface="Times New Roman"/>
                <a:cs typeface="Times New Roman"/>
              </a:rPr>
              <a:t> </a:t>
            </a:r>
            <a:r>
              <a:rPr sz="2000" spc="-5" dirty="0">
                <a:latin typeface="Times New Roman"/>
                <a:cs typeface="Times New Roman"/>
              </a:rPr>
              <a:t>this</a:t>
            </a:r>
            <a:r>
              <a:rPr sz="2000" spc="295" dirty="0">
                <a:latin typeface="Times New Roman"/>
                <a:cs typeface="Times New Roman"/>
              </a:rPr>
              <a:t> </a:t>
            </a:r>
            <a:r>
              <a:rPr sz="2000" spc="-5" dirty="0">
                <a:latin typeface="Times New Roman"/>
                <a:cs typeface="Times New Roman"/>
              </a:rPr>
              <a:t>movement</a:t>
            </a:r>
            <a:endParaRPr sz="2000">
              <a:latin typeface="Times New Roman"/>
              <a:cs typeface="Times New Roman"/>
            </a:endParaRPr>
          </a:p>
          <a:p>
            <a:pPr marL="356870">
              <a:lnSpc>
                <a:spcPct val="100000"/>
              </a:lnSpc>
            </a:pPr>
            <a:r>
              <a:rPr sz="2000" spc="-10" dirty="0">
                <a:latin typeface="Times New Roman"/>
                <a:cs typeface="Times New Roman"/>
              </a:rPr>
              <a:t>includes</a:t>
            </a:r>
            <a:r>
              <a:rPr sz="2000" spc="25" dirty="0">
                <a:latin typeface="Times New Roman"/>
                <a:cs typeface="Times New Roman"/>
              </a:rPr>
              <a:t> </a:t>
            </a:r>
            <a:r>
              <a:rPr sz="2000" spc="-5" dirty="0">
                <a:latin typeface="Times New Roman"/>
                <a:cs typeface="Times New Roman"/>
              </a:rPr>
              <a:t>earthquakes,</a:t>
            </a:r>
            <a:r>
              <a:rPr sz="2000" spc="35" dirty="0">
                <a:latin typeface="Times New Roman"/>
                <a:cs typeface="Times New Roman"/>
              </a:rPr>
              <a:t> </a:t>
            </a:r>
            <a:r>
              <a:rPr sz="2000" spc="-5" dirty="0">
                <a:latin typeface="Times New Roman"/>
                <a:cs typeface="Times New Roman"/>
              </a:rPr>
              <a:t>volcanoes</a:t>
            </a:r>
            <a:r>
              <a:rPr sz="2000" spc="30" dirty="0">
                <a:latin typeface="Times New Roman"/>
                <a:cs typeface="Times New Roman"/>
              </a:rPr>
              <a:t> </a:t>
            </a:r>
            <a:r>
              <a:rPr sz="2000" spc="-5" dirty="0">
                <a:latin typeface="Times New Roman"/>
                <a:cs typeface="Times New Roman"/>
              </a:rPr>
              <a:t>and</a:t>
            </a:r>
            <a:r>
              <a:rPr sz="2000" spc="5" dirty="0">
                <a:latin typeface="Times New Roman"/>
                <a:cs typeface="Times New Roman"/>
              </a:rPr>
              <a:t> </a:t>
            </a:r>
            <a:r>
              <a:rPr sz="2000" spc="-5" dirty="0">
                <a:latin typeface="Times New Roman"/>
                <a:cs typeface="Times New Roman"/>
              </a:rPr>
              <a:t>building</a:t>
            </a:r>
            <a:r>
              <a:rPr sz="2000" spc="2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0" dirty="0">
                <a:latin typeface="Times New Roman"/>
                <a:cs typeface="Times New Roman"/>
              </a:rPr>
              <a:t>earth's</a:t>
            </a:r>
            <a:r>
              <a:rPr sz="2000" spc="25" dirty="0">
                <a:latin typeface="Times New Roman"/>
                <a:cs typeface="Times New Roman"/>
              </a:rPr>
              <a:t> </a:t>
            </a:r>
            <a:r>
              <a:rPr sz="2000" spc="-15" dirty="0">
                <a:latin typeface="Times New Roman"/>
                <a:cs typeface="Times New Roman"/>
              </a:rPr>
              <a:t>mountains.</a:t>
            </a:r>
            <a:endParaRPr sz="2000">
              <a:latin typeface="Times New Roman"/>
              <a:cs typeface="Times New Roman"/>
            </a:endParaRPr>
          </a:p>
        </p:txBody>
      </p:sp>
      <p:sp>
        <p:nvSpPr>
          <p:cNvPr id="3" name="object 3"/>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2</a:t>
            </a:r>
            <a:endParaRPr sz="24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28930"/>
            <a:ext cx="8532495" cy="1549400"/>
          </a:xfrm>
          <a:prstGeom prst="rect">
            <a:avLst/>
          </a:prstGeom>
        </p:spPr>
        <p:txBody>
          <a:bodyPr vert="horz" wrap="square" lIns="0" tIns="11430" rIns="0" bIns="0" rtlCol="0">
            <a:spAutoFit/>
          </a:bodyPr>
          <a:lstStyle/>
          <a:p>
            <a:pPr marL="12700" marR="5080" algn="just">
              <a:lnSpc>
                <a:spcPct val="100000"/>
              </a:lnSpc>
              <a:spcBef>
                <a:spcPts val="90"/>
              </a:spcBef>
            </a:pPr>
            <a:r>
              <a:rPr dirty="0"/>
              <a:t>The</a:t>
            </a:r>
            <a:r>
              <a:rPr spc="5" dirty="0"/>
              <a:t> </a:t>
            </a:r>
            <a:r>
              <a:rPr spc="-5" dirty="0"/>
              <a:t>red</a:t>
            </a:r>
            <a:r>
              <a:rPr dirty="0"/>
              <a:t> </a:t>
            </a:r>
            <a:r>
              <a:rPr spc="-10" dirty="0"/>
              <a:t>sea</a:t>
            </a:r>
            <a:r>
              <a:rPr spc="-5" dirty="0"/>
              <a:t> </a:t>
            </a:r>
            <a:r>
              <a:rPr spc="-15" dirty="0"/>
              <a:t>formed</a:t>
            </a:r>
            <a:r>
              <a:rPr spc="-10" dirty="0"/>
              <a:t> </a:t>
            </a:r>
            <a:r>
              <a:rPr spc="-5" dirty="0"/>
              <a:t>as</a:t>
            </a:r>
            <a:r>
              <a:rPr dirty="0"/>
              <a:t> </a:t>
            </a:r>
            <a:r>
              <a:rPr spc="-10" dirty="0"/>
              <a:t>the</a:t>
            </a:r>
            <a:r>
              <a:rPr spc="-5" dirty="0"/>
              <a:t> </a:t>
            </a:r>
            <a:r>
              <a:rPr spc="-10" dirty="0"/>
              <a:t>Arabian</a:t>
            </a:r>
            <a:r>
              <a:rPr spc="-5" dirty="0"/>
              <a:t> </a:t>
            </a:r>
            <a:r>
              <a:rPr spc="-10" dirty="0"/>
              <a:t>peninsula</a:t>
            </a:r>
            <a:r>
              <a:rPr spc="-5" dirty="0"/>
              <a:t> separated</a:t>
            </a:r>
            <a:r>
              <a:rPr dirty="0"/>
              <a:t> </a:t>
            </a:r>
            <a:r>
              <a:rPr spc="-10" dirty="0"/>
              <a:t>from</a:t>
            </a:r>
            <a:r>
              <a:rPr spc="-5" dirty="0"/>
              <a:t> North</a:t>
            </a:r>
            <a:r>
              <a:rPr dirty="0"/>
              <a:t> </a:t>
            </a:r>
            <a:r>
              <a:rPr spc="-5" dirty="0"/>
              <a:t>Africa. </a:t>
            </a:r>
            <a:r>
              <a:rPr dirty="0"/>
              <a:t> </a:t>
            </a:r>
            <a:r>
              <a:rPr spc="-15" dirty="0"/>
              <a:t>Consequently, </a:t>
            </a:r>
            <a:r>
              <a:rPr spc="-5" dirty="0"/>
              <a:t>the </a:t>
            </a:r>
            <a:r>
              <a:rPr spc="-10" dirty="0"/>
              <a:t>Red sea </a:t>
            </a:r>
            <a:r>
              <a:rPr dirty="0"/>
              <a:t>provides </a:t>
            </a:r>
            <a:r>
              <a:rPr spc="-5" dirty="0"/>
              <a:t>Earth scientists </a:t>
            </a:r>
            <a:r>
              <a:rPr spc="-15" dirty="0"/>
              <a:t>with </a:t>
            </a:r>
            <a:r>
              <a:rPr spc="-5" dirty="0"/>
              <a:t>a </a:t>
            </a:r>
            <a:r>
              <a:rPr dirty="0"/>
              <a:t>view of how </a:t>
            </a:r>
            <a:r>
              <a:rPr spc="-10" dirty="0"/>
              <a:t>the </a:t>
            </a:r>
            <a:r>
              <a:rPr spc="-5" dirty="0"/>
              <a:t>Atlantic </a:t>
            </a:r>
            <a:r>
              <a:rPr spc="-484" dirty="0"/>
              <a:t> </a:t>
            </a:r>
            <a:r>
              <a:rPr dirty="0"/>
              <a:t>ocean </a:t>
            </a:r>
            <a:r>
              <a:rPr spc="-10" dirty="0"/>
              <a:t>may </a:t>
            </a:r>
            <a:r>
              <a:rPr spc="-5" dirty="0"/>
              <a:t>have looked </a:t>
            </a:r>
            <a:r>
              <a:rPr spc="-10" dirty="0"/>
              <a:t>in its </a:t>
            </a:r>
            <a:r>
              <a:rPr spc="-25" dirty="0"/>
              <a:t>infancy. </a:t>
            </a:r>
            <a:r>
              <a:rPr dirty="0"/>
              <a:t>(Figure.10.16). </a:t>
            </a:r>
            <a:r>
              <a:rPr spc="-10" dirty="0"/>
              <a:t>Continued divergence </a:t>
            </a:r>
            <a:r>
              <a:rPr spc="-5" dirty="0"/>
              <a:t>brings </a:t>
            </a:r>
            <a:r>
              <a:rPr dirty="0"/>
              <a:t> </a:t>
            </a:r>
            <a:r>
              <a:rPr spc="-15" dirty="0"/>
              <a:t>us </a:t>
            </a:r>
            <a:r>
              <a:rPr spc="-5" dirty="0"/>
              <a:t>back "full-circle" to </a:t>
            </a:r>
            <a:r>
              <a:rPr spc="-10" dirty="0"/>
              <a:t>the development </a:t>
            </a:r>
            <a:r>
              <a:rPr dirty="0"/>
              <a:t>of </a:t>
            </a:r>
            <a:r>
              <a:rPr spc="-5" dirty="0"/>
              <a:t>a spreading center </a:t>
            </a:r>
            <a:r>
              <a:rPr spc="-10" dirty="0"/>
              <a:t>such </a:t>
            </a:r>
            <a:r>
              <a:rPr spc="-5" dirty="0"/>
              <a:t>as </a:t>
            </a:r>
            <a:r>
              <a:rPr spc="-10" dirty="0"/>
              <a:t>the </a:t>
            </a:r>
            <a:r>
              <a:rPr spc="-5" dirty="0"/>
              <a:t>present- </a:t>
            </a:r>
            <a:r>
              <a:rPr dirty="0"/>
              <a:t> </a:t>
            </a:r>
            <a:r>
              <a:rPr spc="-5" dirty="0"/>
              <a:t>day</a:t>
            </a:r>
            <a:r>
              <a:rPr spc="-10" dirty="0"/>
              <a:t> Mid-Atlantic</a:t>
            </a:r>
            <a:r>
              <a:rPr spc="45" dirty="0"/>
              <a:t> </a:t>
            </a:r>
            <a:r>
              <a:rPr spc="-10" dirty="0"/>
              <a:t>Ridge.</a:t>
            </a:r>
          </a:p>
        </p:txBody>
      </p:sp>
      <p:pic>
        <p:nvPicPr>
          <p:cNvPr id="3" name="object 3"/>
          <p:cNvPicPr/>
          <p:nvPr/>
        </p:nvPicPr>
        <p:blipFill>
          <a:blip r:embed="rId2" cstate="print"/>
          <a:stretch>
            <a:fillRect/>
          </a:stretch>
        </p:blipFill>
        <p:spPr>
          <a:xfrm>
            <a:off x="228600" y="1981200"/>
            <a:ext cx="8686800" cy="4437888"/>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20</a:t>
            </a:r>
            <a:endParaRPr sz="2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176530"/>
            <a:ext cx="8531860" cy="3074035"/>
          </a:xfrm>
          <a:prstGeom prst="rect">
            <a:avLst/>
          </a:prstGeom>
        </p:spPr>
        <p:txBody>
          <a:bodyPr vert="horz" wrap="square" lIns="0" tIns="11430" rIns="0" bIns="0" rtlCol="0">
            <a:spAutoFit/>
          </a:bodyPr>
          <a:lstStyle/>
          <a:p>
            <a:pPr marL="12700">
              <a:lnSpc>
                <a:spcPct val="100000"/>
              </a:lnSpc>
              <a:spcBef>
                <a:spcPts val="90"/>
              </a:spcBef>
            </a:pPr>
            <a:r>
              <a:rPr sz="2000" b="1" dirty="0">
                <a:latin typeface="Times New Roman"/>
                <a:cs typeface="Times New Roman"/>
              </a:rPr>
              <a:t>2-</a:t>
            </a:r>
            <a:r>
              <a:rPr sz="2000" b="1" spc="-30" dirty="0">
                <a:latin typeface="Times New Roman"/>
                <a:cs typeface="Times New Roman"/>
              </a:rPr>
              <a:t> </a:t>
            </a:r>
            <a:r>
              <a:rPr sz="2000" b="1" spc="-5" dirty="0">
                <a:solidFill>
                  <a:srgbClr val="FF0000"/>
                </a:solidFill>
                <a:latin typeface="Times New Roman"/>
                <a:cs typeface="Times New Roman"/>
              </a:rPr>
              <a:t>Convergent</a:t>
            </a:r>
            <a:r>
              <a:rPr sz="2000" b="1" spc="10" dirty="0">
                <a:solidFill>
                  <a:srgbClr val="FF0000"/>
                </a:solidFill>
                <a:latin typeface="Times New Roman"/>
                <a:cs typeface="Times New Roman"/>
              </a:rPr>
              <a:t> </a:t>
            </a:r>
            <a:r>
              <a:rPr sz="2000" b="1" spc="-5" dirty="0">
                <a:solidFill>
                  <a:srgbClr val="FF0000"/>
                </a:solidFill>
                <a:latin typeface="Times New Roman"/>
                <a:cs typeface="Times New Roman"/>
              </a:rPr>
              <a:t>boundaries:</a:t>
            </a:r>
            <a:endParaRPr sz="2000">
              <a:latin typeface="Times New Roman"/>
              <a:cs typeface="Times New Roman"/>
            </a:endParaRPr>
          </a:p>
          <a:p>
            <a:pPr marL="12700">
              <a:lnSpc>
                <a:spcPct val="100000"/>
              </a:lnSpc>
              <a:tabLst>
                <a:tab pos="1131570" algn="l"/>
                <a:tab pos="1732280" algn="l"/>
                <a:tab pos="3101340" algn="l"/>
                <a:tab pos="3430270" algn="l"/>
                <a:tab pos="4729480" algn="l"/>
                <a:tab pos="5455285" algn="l"/>
                <a:tab pos="6564630" algn="l"/>
                <a:tab pos="6909434" algn="l"/>
                <a:tab pos="8019415" algn="l"/>
              </a:tabLst>
            </a:pPr>
            <a:r>
              <a:rPr sz="2000" spc="-5" dirty="0">
                <a:latin typeface="Times New Roman"/>
                <a:cs typeface="Times New Roman"/>
              </a:rPr>
              <a:t>Although	</a:t>
            </a:r>
            <a:r>
              <a:rPr sz="2000" b="1" spc="-5" dirty="0">
                <a:latin typeface="Times New Roman"/>
                <a:cs typeface="Times New Roman"/>
              </a:rPr>
              <a:t>new	</a:t>
            </a:r>
            <a:r>
              <a:rPr sz="2000" b="1" spc="-10" dirty="0">
                <a:latin typeface="Times New Roman"/>
                <a:cs typeface="Times New Roman"/>
              </a:rPr>
              <a:t>lithosphere	</a:t>
            </a:r>
            <a:r>
              <a:rPr sz="2000" spc="-5" dirty="0">
                <a:latin typeface="Times New Roman"/>
                <a:cs typeface="Times New Roman"/>
              </a:rPr>
              <a:t>is	continually	being	produced	at	</a:t>
            </a:r>
            <a:r>
              <a:rPr sz="2000" spc="-15" dirty="0">
                <a:latin typeface="Times New Roman"/>
                <a:cs typeface="Times New Roman"/>
              </a:rPr>
              <a:t>divergent	</a:t>
            </a:r>
            <a:r>
              <a:rPr sz="2000" dirty="0">
                <a:latin typeface="Times New Roman"/>
                <a:cs typeface="Times New Roman"/>
              </a:rPr>
              <a:t>plate</a:t>
            </a:r>
            <a:endParaRPr sz="2000">
              <a:latin typeface="Times New Roman"/>
              <a:cs typeface="Times New Roman"/>
            </a:endParaRPr>
          </a:p>
          <a:p>
            <a:pPr marL="12700">
              <a:lnSpc>
                <a:spcPct val="100000"/>
              </a:lnSpc>
              <a:spcBef>
                <a:spcPts val="5"/>
              </a:spcBef>
            </a:pPr>
            <a:r>
              <a:rPr sz="2000" spc="-5" dirty="0">
                <a:latin typeface="Times New Roman"/>
                <a:cs typeface="Times New Roman"/>
              </a:rPr>
              <a:t>boundaries,</a:t>
            </a:r>
            <a:r>
              <a:rPr sz="2000" dirty="0">
                <a:latin typeface="Times New Roman"/>
                <a:cs typeface="Times New Roman"/>
              </a:rPr>
              <a:t> </a:t>
            </a:r>
            <a:r>
              <a:rPr sz="2000" spc="-10" dirty="0">
                <a:latin typeface="Times New Roman"/>
                <a:cs typeface="Times New Roman"/>
              </a:rPr>
              <a:t>the</a:t>
            </a:r>
            <a:r>
              <a:rPr sz="2000" spc="10" dirty="0">
                <a:latin typeface="Times New Roman"/>
                <a:cs typeface="Times New Roman"/>
              </a:rPr>
              <a:t> </a:t>
            </a:r>
            <a:r>
              <a:rPr sz="2000" spc="-10" dirty="0">
                <a:latin typeface="Times New Roman"/>
                <a:cs typeface="Times New Roman"/>
              </a:rPr>
              <a:t>surface</a:t>
            </a:r>
            <a:r>
              <a:rPr sz="2000" spc="4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our</a:t>
            </a:r>
            <a:r>
              <a:rPr sz="2000" spc="15" dirty="0">
                <a:latin typeface="Times New Roman"/>
                <a:cs typeface="Times New Roman"/>
              </a:rPr>
              <a:t> </a:t>
            </a:r>
            <a:r>
              <a:rPr sz="2000" spc="-5" dirty="0">
                <a:latin typeface="Times New Roman"/>
                <a:cs typeface="Times New Roman"/>
              </a:rPr>
              <a:t>planet</a:t>
            </a:r>
            <a:r>
              <a:rPr sz="2000" spc="15" dirty="0">
                <a:latin typeface="Times New Roman"/>
                <a:cs typeface="Times New Roman"/>
              </a:rPr>
              <a:t> </a:t>
            </a:r>
            <a:r>
              <a:rPr sz="2000" spc="-10" dirty="0">
                <a:latin typeface="Times New Roman"/>
                <a:cs typeface="Times New Roman"/>
              </a:rPr>
              <a:t>is</a:t>
            </a:r>
            <a:r>
              <a:rPr sz="2000" dirty="0">
                <a:latin typeface="Times New Roman"/>
                <a:cs typeface="Times New Roman"/>
              </a:rPr>
              <a:t> </a:t>
            </a:r>
            <a:r>
              <a:rPr sz="2000" spc="-10" dirty="0">
                <a:latin typeface="Times New Roman"/>
                <a:cs typeface="Times New Roman"/>
              </a:rPr>
              <a:t>not</a:t>
            </a:r>
            <a:r>
              <a:rPr sz="2000" spc="5" dirty="0">
                <a:latin typeface="Times New Roman"/>
                <a:cs typeface="Times New Roman"/>
              </a:rPr>
              <a:t> </a:t>
            </a:r>
            <a:r>
              <a:rPr sz="2000" spc="-15" dirty="0">
                <a:latin typeface="Times New Roman"/>
                <a:cs typeface="Times New Roman"/>
              </a:rPr>
              <a:t>growing</a:t>
            </a:r>
            <a:r>
              <a:rPr sz="2000" spc="95" dirty="0">
                <a:latin typeface="Times New Roman"/>
                <a:cs typeface="Times New Roman"/>
              </a:rPr>
              <a:t> </a:t>
            </a:r>
            <a:r>
              <a:rPr sz="2000" spc="-30" dirty="0">
                <a:latin typeface="Times New Roman"/>
                <a:cs typeface="Times New Roman"/>
              </a:rPr>
              <a:t>larger.</a:t>
            </a:r>
            <a:endParaRPr sz="2000">
              <a:latin typeface="Times New Roman"/>
              <a:cs typeface="Times New Roman"/>
            </a:endParaRPr>
          </a:p>
          <a:p>
            <a:pPr marL="12700" marR="8255">
              <a:lnSpc>
                <a:spcPct val="100000"/>
              </a:lnSpc>
            </a:pPr>
            <a:r>
              <a:rPr sz="2000" spc="-65" dirty="0">
                <a:latin typeface="Times New Roman"/>
                <a:cs typeface="Times New Roman"/>
              </a:rPr>
              <a:t>To</a:t>
            </a:r>
            <a:r>
              <a:rPr sz="2000" spc="-5" dirty="0">
                <a:latin typeface="Times New Roman"/>
                <a:cs typeface="Times New Roman"/>
              </a:rPr>
              <a:t> balance</a:t>
            </a:r>
            <a:r>
              <a:rPr sz="2000" spc="445" dirty="0">
                <a:latin typeface="Times New Roman"/>
                <a:cs typeface="Times New Roman"/>
              </a:rPr>
              <a:t> </a:t>
            </a:r>
            <a:r>
              <a:rPr sz="2000" spc="-10" dirty="0">
                <a:latin typeface="Times New Roman"/>
                <a:cs typeface="Times New Roman"/>
              </a:rPr>
              <a:t>the</a:t>
            </a:r>
            <a:r>
              <a:rPr sz="2000" spc="445" dirty="0">
                <a:latin typeface="Times New Roman"/>
                <a:cs typeface="Times New Roman"/>
              </a:rPr>
              <a:t> </a:t>
            </a:r>
            <a:r>
              <a:rPr sz="2000" spc="-10" dirty="0">
                <a:latin typeface="Times New Roman"/>
                <a:cs typeface="Times New Roman"/>
              </a:rPr>
              <a:t>amount</a:t>
            </a:r>
            <a:r>
              <a:rPr sz="2000" spc="445" dirty="0">
                <a:latin typeface="Times New Roman"/>
                <a:cs typeface="Times New Roman"/>
              </a:rPr>
              <a:t> </a:t>
            </a:r>
            <a:r>
              <a:rPr sz="2000" dirty="0">
                <a:latin typeface="Times New Roman"/>
                <a:cs typeface="Times New Roman"/>
              </a:rPr>
              <a:t>of</a:t>
            </a:r>
            <a:r>
              <a:rPr sz="2000" spc="425" dirty="0">
                <a:latin typeface="Times New Roman"/>
                <a:cs typeface="Times New Roman"/>
              </a:rPr>
              <a:t> </a:t>
            </a:r>
            <a:r>
              <a:rPr sz="2000" spc="-5" dirty="0">
                <a:latin typeface="Times New Roman"/>
                <a:cs typeface="Times New Roman"/>
              </a:rPr>
              <a:t>newly</a:t>
            </a:r>
            <a:r>
              <a:rPr sz="2000" spc="434" dirty="0">
                <a:latin typeface="Times New Roman"/>
                <a:cs typeface="Times New Roman"/>
              </a:rPr>
              <a:t> </a:t>
            </a:r>
            <a:r>
              <a:rPr sz="2000" spc="-5" dirty="0">
                <a:latin typeface="Times New Roman"/>
                <a:cs typeface="Times New Roman"/>
              </a:rPr>
              <a:t>created</a:t>
            </a:r>
            <a:r>
              <a:rPr sz="2000" spc="455" dirty="0">
                <a:latin typeface="Times New Roman"/>
                <a:cs typeface="Times New Roman"/>
              </a:rPr>
              <a:t> </a:t>
            </a:r>
            <a:r>
              <a:rPr sz="2000" spc="-5" dirty="0">
                <a:latin typeface="Times New Roman"/>
                <a:cs typeface="Times New Roman"/>
              </a:rPr>
              <a:t>lithosphere,</a:t>
            </a:r>
            <a:r>
              <a:rPr sz="2000" spc="430" dirty="0">
                <a:latin typeface="Times New Roman"/>
                <a:cs typeface="Times New Roman"/>
              </a:rPr>
              <a:t> </a:t>
            </a:r>
            <a:r>
              <a:rPr sz="2000" spc="-5" dirty="0">
                <a:latin typeface="Times New Roman"/>
                <a:cs typeface="Times New Roman"/>
              </a:rPr>
              <a:t>older</a:t>
            </a:r>
            <a:r>
              <a:rPr sz="2000" spc="455" dirty="0">
                <a:latin typeface="Times New Roman"/>
                <a:cs typeface="Times New Roman"/>
              </a:rPr>
              <a:t> </a:t>
            </a:r>
            <a:r>
              <a:rPr sz="2000" spc="-5" dirty="0">
                <a:latin typeface="Times New Roman"/>
                <a:cs typeface="Times New Roman"/>
              </a:rPr>
              <a:t>portions</a:t>
            </a:r>
            <a:r>
              <a:rPr sz="2000" spc="440" dirty="0">
                <a:latin typeface="Times New Roman"/>
                <a:cs typeface="Times New Roman"/>
              </a:rPr>
              <a:t> </a:t>
            </a:r>
            <a:r>
              <a:rPr sz="2000" dirty="0">
                <a:latin typeface="Times New Roman"/>
                <a:cs typeface="Times New Roman"/>
              </a:rPr>
              <a:t>of</a:t>
            </a:r>
            <a:r>
              <a:rPr sz="2000" spc="425" dirty="0">
                <a:latin typeface="Times New Roman"/>
                <a:cs typeface="Times New Roman"/>
              </a:rPr>
              <a:t> </a:t>
            </a:r>
            <a:r>
              <a:rPr sz="2000" spc="-5" dirty="0">
                <a:latin typeface="Times New Roman"/>
                <a:cs typeface="Times New Roman"/>
              </a:rPr>
              <a:t>oceanic </a:t>
            </a:r>
            <a:r>
              <a:rPr sz="2000" spc="-484" dirty="0">
                <a:latin typeface="Times New Roman"/>
                <a:cs typeface="Times New Roman"/>
              </a:rPr>
              <a:t> </a:t>
            </a:r>
            <a:r>
              <a:rPr sz="2000" spc="-5" dirty="0">
                <a:latin typeface="Times New Roman"/>
                <a:cs typeface="Times New Roman"/>
              </a:rPr>
              <a:t>lithosphere</a:t>
            </a:r>
            <a:r>
              <a:rPr sz="2000" dirty="0">
                <a:latin typeface="Times New Roman"/>
                <a:cs typeface="Times New Roman"/>
              </a:rPr>
              <a:t> </a:t>
            </a:r>
            <a:r>
              <a:rPr sz="2000" spc="-5" dirty="0">
                <a:latin typeface="Times New Roman"/>
                <a:cs typeface="Times New Roman"/>
              </a:rPr>
              <a:t>descend</a:t>
            </a:r>
            <a:r>
              <a:rPr sz="2000" spc="15" dirty="0">
                <a:latin typeface="Times New Roman"/>
                <a:cs typeface="Times New Roman"/>
              </a:rPr>
              <a:t> </a:t>
            </a:r>
            <a:r>
              <a:rPr sz="2000" spc="-10" dirty="0">
                <a:latin typeface="Times New Roman"/>
                <a:cs typeface="Times New Roman"/>
              </a:rPr>
              <a:t>into</a:t>
            </a:r>
            <a:r>
              <a:rPr sz="2000" spc="15"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spc="-15" dirty="0">
                <a:latin typeface="Times New Roman"/>
                <a:cs typeface="Times New Roman"/>
              </a:rPr>
              <a:t>mantle</a:t>
            </a:r>
            <a:r>
              <a:rPr sz="2000" spc="30" dirty="0">
                <a:latin typeface="Times New Roman"/>
                <a:cs typeface="Times New Roman"/>
              </a:rPr>
              <a:t> </a:t>
            </a:r>
            <a:r>
              <a:rPr sz="2000" spc="-5" dirty="0">
                <a:latin typeface="Times New Roman"/>
                <a:cs typeface="Times New Roman"/>
              </a:rPr>
              <a:t>along</a:t>
            </a:r>
            <a:r>
              <a:rPr sz="2000" spc="20" dirty="0">
                <a:latin typeface="Times New Roman"/>
                <a:cs typeface="Times New Roman"/>
              </a:rPr>
              <a:t> </a:t>
            </a:r>
            <a:r>
              <a:rPr sz="2000" spc="-15" dirty="0">
                <a:latin typeface="Times New Roman"/>
                <a:cs typeface="Times New Roman"/>
              </a:rPr>
              <a:t>convergent</a:t>
            </a:r>
            <a:r>
              <a:rPr sz="2000" spc="55" dirty="0">
                <a:latin typeface="Times New Roman"/>
                <a:cs typeface="Times New Roman"/>
              </a:rPr>
              <a:t> </a:t>
            </a:r>
            <a:r>
              <a:rPr sz="2000" spc="-5" dirty="0">
                <a:latin typeface="Times New Roman"/>
                <a:cs typeface="Times New Roman"/>
              </a:rPr>
              <a:t>plate</a:t>
            </a:r>
            <a:r>
              <a:rPr sz="2000" spc="15" dirty="0">
                <a:latin typeface="Times New Roman"/>
                <a:cs typeface="Times New Roman"/>
              </a:rPr>
              <a:t> </a:t>
            </a:r>
            <a:r>
              <a:rPr sz="2000" spc="-5" dirty="0">
                <a:latin typeface="Times New Roman"/>
                <a:cs typeface="Times New Roman"/>
              </a:rPr>
              <a:t>boundaries.</a:t>
            </a:r>
            <a:endParaRPr sz="2000">
              <a:latin typeface="Times New Roman"/>
              <a:cs typeface="Times New Roman"/>
            </a:endParaRPr>
          </a:p>
          <a:p>
            <a:pPr marL="12700">
              <a:lnSpc>
                <a:spcPct val="100000"/>
              </a:lnSpc>
            </a:pPr>
            <a:r>
              <a:rPr sz="2000" spc="-10" dirty="0">
                <a:latin typeface="Times New Roman"/>
                <a:cs typeface="Times New Roman"/>
              </a:rPr>
              <a:t>Convergent</a:t>
            </a:r>
            <a:r>
              <a:rPr sz="2000" spc="285" dirty="0">
                <a:latin typeface="Times New Roman"/>
                <a:cs typeface="Times New Roman"/>
              </a:rPr>
              <a:t> </a:t>
            </a:r>
            <a:r>
              <a:rPr sz="2000" spc="-5" dirty="0">
                <a:latin typeface="Times New Roman"/>
                <a:cs typeface="Times New Roman"/>
              </a:rPr>
              <a:t>plate</a:t>
            </a:r>
            <a:r>
              <a:rPr sz="2000" spc="305" dirty="0">
                <a:latin typeface="Times New Roman"/>
                <a:cs typeface="Times New Roman"/>
              </a:rPr>
              <a:t> </a:t>
            </a:r>
            <a:r>
              <a:rPr sz="2000" spc="-15" dirty="0">
                <a:latin typeface="Times New Roman"/>
                <a:cs typeface="Times New Roman"/>
              </a:rPr>
              <a:t>margins</a:t>
            </a:r>
            <a:r>
              <a:rPr sz="2000" spc="295" dirty="0">
                <a:latin typeface="Times New Roman"/>
                <a:cs typeface="Times New Roman"/>
              </a:rPr>
              <a:t> </a:t>
            </a:r>
            <a:r>
              <a:rPr sz="2000" spc="-5" dirty="0">
                <a:latin typeface="Times New Roman"/>
                <a:cs typeface="Times New Roman"/>
              </a:rPr>
              <a:t>occur</a:t>
            </a:r>
            <a:r>
              <a:rPr sz="2000" spc="330" dirty="0">
                <a:latin typeface="Times New Roman"/>
                <a:cs typeface="Times New Roman"/>
              </a:rPr>
              <a:t> </a:t>
            </a:r>
            <a:r>
              <a:rPr sz="2000" spc="-10" dirty="0">
                <a:latin typeface="Times New Roman"/>
                <a:cs typeface="Times New Roman"/>
              </a:rPr>
              <a:t>where</a:t>
            </a:r>
            <a:r>
              <a:rPr sz="2000" spc="300" dirty="0">
                <a:latin typeface="Times New Roman"/>
                <a:cs typeface="Times New Roman"/>
              </a:rPr>
              <a:t> </a:t>
            </a:r>
            <a:r>
              <a:rPr sz="2000" spc="-15" dirty="0">
                <a:latin typeface="Times New Roman"/>
                <a:cs typeface="Times New Roman"/>
              </a:rPr>
              <a:t>two</a:t>
            </a:r>
            <a:r>
              <a:rPr sz="2000" spc="310" dirty="0">
                <a:latin typeface="Times New Roman"/>
                <a:cs typeface="Times New Roman"/>
              </a:rPr>
              <a:t> </a:t>
            </a:r>
            <a:r>
              <a:rPr sz="2000" spc="-5" dirty="0">
                <a:latin typeface="Times New Roman"/>
                <a:cs typeface="Times New Roman"/>
              </a:rPr>
              <a:t>plates</a:t>
            </a:r>
            <a:r>
              <a:rPr sz="2000" spc="300" dirty="0">
                <a:latin typeface="Times New Roman"/>
                <a:cs typeface="Times New Roman"/>
              </a:rPr>
              <a:t> </a:t>
            </a:r>
            <a:r>
              <a:rPr sz="2000" dirty="0">
                <a:latin typeface="Times New Roman"/>
                <a:cs typeface="Times New Roman"/>
              </a:rPr>
              <a:t>are</a:t>
            </a:r>
            <a:r>
              <a:rPr sz="2000" spc="300" dirty="0">
                <a:latin typeface="Times New Roman"/>
                <a:cs typeface="Times New Roman"/>
              </a:rPr>
              <a:t> </a:t>
            </a:r>
            <a:r>
              <a:rPr sz="2000" spc="-15" dirty="0">
                <a:latin typeface="Times New Roman"/>
                <a:cs typeface="Times New Roman"/>
              </a:rPr>
              <a:t>moving</a:t>
            </a:r>
            <a:r>
              <a:rPr sz="2000" spc="290" dirty="0">
                <a:latin typeface="Times New Roman"/>
                <a:cs typeface="Times New Roman"/>
              </a:rPr>
              <a:t> </a:t>
            </a:r>
            <a:r>
              <a:rPr sz="2000" spc="-10" dirty="0">
                <a:latin typeface="Times New Roman"/>
                <a:cs typeface="Times New Roman"/>
              </a:rPr>
              <a:t>toward</a:t>
            </a:r>
            <a:r>
              <a:rPr sz="2000" spc="315" dirty="0">
                <a:latin typeface="Times New Roman"/>
                <a:cs typeface="Times New Roman"/>
              </a:rPr>
              <a:t> </a:t>
            </a:r>
            <a:r>
              <a:rPr sz="2000" spc="-5" dirty="0">
                <a:latin typeface="Times New Roman"/>
                <a:cs typeface="Times New Roman"/>
              </a:rPr>
              <a:t>each</a:t>
            </a:r>
            <a:r>
              <a:rPr sz="2000" spc="285" dirty="0">
                <a:latin typeface="Times New Roman"/>
                <a:cs typeface="Times New Roman"/>
              </a:rPr>
              <a:t> </a:t>
            </a:r>
            <a:r>
              <a:rPr sz="2000" spc="-5" dirty="0">
                <a:latin typeface="Times New Roman"/>
                <a:cs typeface="Times New Roman"/>
              </a:rPr>
              <a:t>other</a:t>
            </a:r>
            <a:endParaRPr sz="2000">
              <a:latin typeface="Times New Roman"/>
              <a:cs typeface="Times New Roman"/>
            </a:endParaRPr>
          </a:p>
          <a:p>
            <a:pPr marL="12700" marR="5080">
              <a:lnSpc>
                <a:spcPct val="100000"/>
              </a:lnSpc>
            </a:pPr>
            <a:r>
              <a:rPr sz="2000" spc="-5" dirty="0">
                <a:latin typeface="Times New Roman"/>
                <a:cs typeface="Times New Roman"/>
              </a:rPr>
              <a:t>and</a:t>
            </a:r>
            <a:r>
              <a:rPr sz="2000" spc="70" dirty="0">
                <a:latin typeface="Times New Roman"/>
                <a:cs typeface="Times New Roman"/>
              </a:rPr>
              <a:t> </a:t>
            </a:r>
            <a:r>
              <a:rPr sz="2000" spc="-10" dirty="0">
                <a:latin typeface="Times New Roman"/>
                <a:cs typeface="Times New Roman"/>
              </a:rPr>
              <a:t>the</a:t>
            </a:r>
            <a:r>
              <a:rPr sz="2000" spc="100" dirty="0">
                <a:latin typeface="Times New Roman"/>
                <a:cs typeface="Times New Roman"/>
              </a:rPr>
              <a:t> </a:t>
            </a:r>
            <a:r>
              <a:rPr sz="2000" spc="-10" dirty="0">
                <a:latin typeface="Times New Roman"/>
                <a:cs typeface="Times New Roman"/>
              </a:rPr>
              <a:t>motion</a:t>
            </a:r>
            <a:r>
              <a:rPr sz="2000" spc="95" dirty="0">
                <a:latin typeface="Times New Roman"/>
                <a:cs typeface="Times New Roman"/>
              </a:rPr>
              <a:t> </a:t>
            </a:r>
            <a:r>
              <a:rPr sz="2000" spc="-5" dirty="0">
                <a:latin typeface="Times New Roman"/>
                <a:cs typeface="Times New Roman"/>
              </a:rPr>
              <a:t>is</a:t>
            </a:r>
            <a:r>
              <a:rPr sz="2000" spc="65" dirty="0">
                <a:latin typeface="Times New Roman"/>
                <a:cs typeface="Times New Roman"/>
              </a:rPr>
              <a:t> </a:t>
            </a:r>
            <a:r>
              <a:rPr sz="2000" spc="-10" dirty="0">
                <a:latin typeface="Times New Roman"/>
                <a:cs typeface="Times New Roman"/>
              </a:rPr>
              <a:t>accommodated</a:t>
            </a:r>
            <a:r>
              <a:rPr sz="2000" spc="95" dirty="0">
                <a:latin typeface="Times New Roman"/>
                <a:cs typeface="Times New Roman"/>
              </a:rPr>
              <a:t> </a:t>
            </a:r>
            <a:r>
              <a:rPr sz="2000" dirty="0">
                <a:latin typeface="Times New Roman"/>
                <a:cs typeface="Times New Roman"/>
              </a:rPr>
              <a:t>by</a:t>
            </a:r>
            <a:r>
              <a:rPr sz="2000" spc="60" dirty="0">
                <a:latin typeface="Times New Roman"/>
                <a:cs typeface="Times New Roman"/>
              </a:rPr>
              <a:t> </a:t>
            </a:r>
            <a:r>
              <a:rPr sz="2000" spc="-10" dirty="0">
                <a:latin typeface="Times New Roman"/>
                <a:cs typeface="Times New Roman"/>
              </a:rPr>
              <a:t>one</a:t>
            </a:r>
            <a:r>
              <a:rPr sz="2000" spc="100" dirty="0">
                <a:latin typeface="Times New Roman"/>
                <a:cs typeface="Times New Roman"/>
              </a:rPr>
              <a:t> </a:t>
            </a:r>
            <a:r>
              <a:rPr sz="2000" spc="-5" dirty="0">
                <a:latin typeface="Times New Roman"/>
                <a:cs typeface="Times New Roman"/>
              </a:rPr>
              <a:t>plate</a:t>
            </a:r>
            <a:r>
              <a:rPr sz="2000" spc="55" dirty="0">
                <a:latin typeface="Times New Roman"/>
                <a:cs typeface="Times New Roman"/>
              </a:rPr>
              <a:t> </a:t>
            </a:r>
            <a:r>
              <a:rPr sz="2000" spc="-10" dirty="0">
                <a:latin typeface="Times New Roman"/>
                <a:cs typeface="Times New Roman"/>
              </a:rPr>
              <a:t>sliding</a:t>
            </a:r>
            <a:r>
              <a:rPr sz="2000" spc="85" dirty="0">
                <a:latin typeface="Times New Roman"/>
                <a:cs typeface="Times New Roman"/>
              </a:rPr>
              <a:t> </a:t>
            </a:r>
            <a:r>
              <a:rPr sz="2000" spc="-5" dirty="0">
                <a:latin typeface="Times New Roman"/>
                <a:cs typeface="Times New Roman"/>
              </a:rPr>
              <a:t>beneath</a:t>
            </a:r>
            <a:r>
              <a:rPr sz="2000" spc="65" dirty="0">
                <a:latin typeface="Times New Roman"/>
                <a:cs typeface="Times New Roman"/>
              </a:rPr>
              <a:t> </a:t>
            </a:r>
            <a:r>
              <a:rPr sz="2000" spc="-10" dirty="0">
                <a:latin typeface="Times New Roman"/>
                <a:cs typeface="Times New Roman"/>
              </a:rPr>
              <a:t>the</a:t>
            </a:r>
            <a:r>
              <a:rPr sz="2000" spc="100" dirty="0">
                <a:latin typeface="Times New Roman"/>
                <a:cs typeface="Times New Roman"/>
              </a:rPr>
              <a:t> </a:t>
            </a:r>
            <a:r>
              <a:rPr sz="2000" spc="-25" dirty="0">
                <a:latin typeface="Times New Roman"/>
                <a:cs typeface="Times New Roman"/>
              </a:rPr>
              <a:t>other. </a:t>
            </a:r>
            <a:r>
              <a:rPr sz="2000" spc="-20" dirty="0">
                <a:latin typeface="Times New Roman"/>
                <a:cs typeface="Times New Roman"/>
              </a:rPr>
              <a:t> </a:t>
            </a:r>
            <a:r>
              <a:rPr sz="2000" spc="-10" dirty="0">
                <a:latin typeface="Times New Roman"/>
                <a:cs typeface="Times New Roman"/>
              </a:rPr>
              <a:t>Convergent</a:t>
            </a:r>
            <a:r>
              <a:rPr sz="2000" spc="285" dirty="0">
                <a:latin typeface="Times New Roman"/>
                <a:cs typeface="Times New Roman"/>
              </a:rPr>
              <a:t> </a:t>
            </a:r>
            <a:r>
              <a:rPr sz="2000" spc="-5" dirty="0">
                <a:latin typeface="Times New Roman"/>
                <a:cs typeface="Times New Roman"/>
              </a:rPr>
              <a:t>plate</a:t>
            </a:r>
            <a:r>
              <a:rPr sz="2000" spc="310" dirty="0">
                <a:latin typeface="Times New Roman"/>
                <a:cs typeface="Times New Roman"/>
              </a:rPr>
              <a:t> </a:t>
            </a:r>
            <a:r>
              <a:rPr sz="2000" spc="-5" dirty="0">
                <a:latin typeface="Times New Roman"/>
                <a:cs typeface="Times New Roman"/>
              </a:rPr>
              <a:t>boundaries</a:t>
            </a:r>
            <a:r>
              <a:rPr sz="2000" spc="275" dirty="0">
                <a:latin typeface="Times New Roman"/>
                <a:cs typeface="Times New Roman"/>
              </a:rPr>
              <a:t> </a:t>
            </a:r>
            <a:r>
              <a:rPr sz="2000" dirty="0">
                <a:latin typeface="Times New Roman"/>
                <a:cs typeface="Times New Roman"/>
              </a:rPr>
              <a:t>are</a:t>
            </a:r>
            <a:r>
              <a:rPr sz="2000" spc="305" dirty="0">
                <a:latin typeface="Times New Roman"/>
                <a:cs typeface="Times New Roman"/>
              </a:rPr>
              <a:t> </a:t>
            </a:r>
            <a:r>
              <a:rPr sz="2000" spc="-5" dirty="0">
                <a:latin typeface="Times New Roman"/>
                <a:cs typeface="Times New Roman"/>
              </a:rPr>
              <a:t>also</a:t>
            </a:r>
            <a:r>
              <a:rPr sz="2000" spc="280" dirty="0">
                <a:latin typeface="Times New Roman"/>
                <a:cs typeface="Times New Roman"/>
              </a:rPr>
              <a:t> </a:t>
            </a:r>
            <a:r>
              <a:rPr sz="2000" spc="-5" dirty="0">
                <a:latin typeface="Times New Roman"/>
                <a:cs typeface="Times New Roman"/>
              </a:rPr>
              <a:t>called</a:t>
            </a:r>
            <a:r>
              <a:rPr sz="2000" spc="290" dirty="0">
                <a:latin typeface="Times New Roman"/>
                <a:cs typeface="Times New Roman"/>
              </a:rPr>
              <a:t> </a:t>
            </a:r>
            <a:r>
              <a:rPr sz="2000" b="1" spc="-10" dirty="0">
                <a:latin typeface="Times New Roman"/>
                <a:cs typeface="Times New Roman"/>
              </a:rPr>
              <a:t>subduction</a:t>
            </a:r>
            <a:r>
              <a:rPr sz="2000" b="1" spc="300" dirty="0">
                <a:latin typeface="Times New Roman"/>
                <a:cs typeface="Times New Roman"/>
              </a:rPr>
              <a:t> </a:t>
            </a:r>
            <a:r>
              <a:rPr sz="2000" b="1" spc="-5" dirty="0">
                <a:latin typeface="Times New Roman"/>
                <a:cs typeface="Times New Roman"/>
              </a:rPr>
              <a:t>zones</a:t>
            </a:r>
            <a:r>
              <a:rPr sz="2000" spc="-5" dirty="0">
                <a:latin typeface="Times New Roman"/>
                <a:cs typeface="Times New Roman"/>
              </a:rPr>
              <a:t>,</a:t>
            </a:r>
            <a:r>
              <a:rPr sz="2000" spc="305" dirty="0">
                <a:latin typeface="Times New Roman"/>
                <a:cs typeface="Times New Roman"/>
              </a:rPr>
              <a:t> </a:t>
            </a:r>
            <a:r>
              <a:rPr sz="2000" spc="-5" dirty="0">
                <a:latin typeface="Times New Roman"/>
                <a:cs typeface="Times New Roman"/>
              </a:rPr>
              <a:t>because</a:t>
            </a:r>
            <a:r>
              <a:rPr sz="2000" spc="310" dirty="0">
                <a:latin typeface="Times New Roman"/>
                <a:cs typeface="Times New Roman"/>
              </a:rPr>
              <a:t> </a:t>
            </a:r>
            <a:r>
              <a:rPr sz="2000" spc="-5" dirty="0">
                <a:latin typeface="Times New Roman"/>
                <a:cs typeface="Times New Roman"/>
              </a:rPr>
              <a:t>they</a:t>
            </a:r>
            <a:r>
              <a:rPr sz="2000" spc="265" dirty="0">
                <a:latin typeface="Times New Roman"/>
                <a:cs typeface="Times New Roman"/>
              </a:rPr>
              <a:t> </a:t>
            </a:r>
            <a:r>
              <a:rPr sz="2000" dirty="0">
                <a:latin typeface="Times New Roman"/>
                <a:cs typeface="Times New Roman"/>
              </a:rPr>
              <a:t>are </a:t>
            </a:r>
            <a:r>
              <a:rPr sz="2000" spc="-484" dirty="0">
                <a:latin typeface="Times New Roman"/>
                <a:cs typeface="Times New Roman"/>
              </a:rPr>
              <a:t> </a:t>
            </a:r>
            <a:r>
              <a:rPr sz="2000" spc="-5" dirty="0">
                <a:latin typeface="Times New Roman"/>
                <a:cs typeface="Times New Roman"/>
              </a:rPr>
              <a:t>sites</a:t>
            </a:r>
            <a:r>
              <a:rPr sz="2000" spc="390" dirty="0">
                <a:latin typeface="Times New Roman"/>
                <a:cs typeface="Times New Roman"/>
              </a:rPr>
              <a:t> </a:t>
            </a:r>
            <a:r>
              <a:rPr sz="2000" spc="-10" dirty="0">
                <a:latin typeface="Times New Roman"/>
                <a:cs typeface="Times New Roman"/>
              </a:rPr>
              <a:t>where</a:t>
            </a:r>
            <a:r>
              <a:rPr sz="2000" spc="385" dirty="0">
                <a:latin typeface="Times New Roman"/>
                <a:cs typeface="Times New Roman"/>
              </a:rPr>
              <a:t> </a:t>
            </a:r>
            <a:r>
              <a:rPr sz="2000" spc="-10" dirty="0">
                <a:latin typeface="Times New Roman"/>
                <a:cs typeface="Times New Roman"/>
              </a:rPr>
              <a:t>lithosphere</a:t>
            </a:r>
            <a:r>
              <a:rPr sz="2000" spc="385" dirty="0">
                <a:latin typeface="Times New Roman"/>
                <a:cs typeface="Times New Roman"/>
              </a:rPr>
              <a:t> </a:t>
            </a:r>
            <a:r>
              <a:rPr sz="2000" spc="-5" dirty="0">
                <a:latin typeface="Times New Roman"/>
                <a:cs typeface="Times New Roman"/>
              </a:rPr>
              <a:t>is</a:t>
            </a:r>
            <a:r>
              <a:rPr sz="2000" spc="370" dirty="0">
                <a:latin typeface="Times New Roman"/>
                <a:cs typeface="Times New Roman"/>
              </a:rPr>
              <a:t> </a:t>
            </a:r>
            <a:r>
              <a:rPr sz="2000" spc="-5" dirty="0">
                <a:latin typeface="Times New Roman"/>
                <a:cs typeface="Times New Roman"/>
              </a:rPr>
              <a:t>descending</a:t>
            </a:r>
            <a:r>
              <a:rPr sz="2000" spc="375" dirty="0">
                <a:latin typeface="Times New Roman"/>
                <a:cs typeface="Times New Roman"/>
              </a:rPr>
              <a:t> </a:t>
            </a:r>
            <a:r>
              <a:rPr sz="2000" dirty="0">
                <a:latin typeface="Times New Roman"/>
                <a:cs typeface="Times New Roman"/>
              </a:rPr>
              <a:t>(Being</a:t>
            </a:r>
            <a:r>
              <a:rPr sz="2000" spc="365" dirty="0">
                <a:latin typeface="Times New Roman"/>
                <a:cs typeface="Times New Roman"/>
              </a:rPr>
              <a:t> </a:t>
            </a:r>
            <a:r>
              <a:rPr sz="2000" spc="-5" dirty="0">
                <a:latin typeface="Times New Roman"/>
                <a:cs typeface="Times New Roman"/>
              </a:rPr>
              <a:t>subducted)</a:t>
            </a:r>
            <a:r>
              <a:rPr sz="2000" spc="385" dirty="0">
                <a:latin typeface="Times New Roman"/>
                <a:cs typeface="Times New Roman"/>
              </a:rPr>
              <a:t> </a:t>
            </a:r>
            <a:r>
              <a:rPr sz="2000" spc="-10" dirty="0">
                <a:latin typeface="Times New Roman"/>
                <a:cs typeface="Times New Roman"/>
              </a:rPr>
              <a:t>into</a:t>
            </a:r>
            <a:r>
              <a:rPr sz="2000" spc="385" dirty="0">
                <a:latin typeface="Times New Roman"/>
                <a:cs typeface="Times New Roman"/>
              </a:rPr>
              <a:t> </a:t>
            </a:r>
            <a:r>
              <a:rPr sz="2000" spc="-10" dirty="0">
                <a:latin typeface="Times New Roman"/>
                <a:cs typeface="Times New Roman"/>
              </a:rPr>
              <a:t>the</a:t>
            </a:r>
            <a:r>
              <a:rPr sz="2000" spc="375" dirty="0">
                <a:latin typeface="Times New Roman"/>
                <a:cs typeface="Times New Roman"/>
              </a:rPr>
              <a:t> </a:t>
            </a:r>
            <a:r>
              <a:rPr sz="2000" spc="-5" dirty="0">
                <a:latin typeface="Times New Roman"/>
                <a:cs typeface="Times New Roman"/>
              </a:rPr>
              <a:t>asthenosphere. </a:t>
            </a:r>
            <a:r>
              <a:rPr sz="2000" spc="-484" dirty="0">
                <a:latin typeface="Times New Roman"/>
                <a:cs typeface="Times New Roman"/>
              </a:rPr>
              <a:t> </a:t>
            </a:r>
            <a:r>
              <a:rPr sz="2000" spc="-5" dirty="0">
                <a:latin typeface="Times New Roman"/>
                <a:cs typeface="Times New Roman"/>
              </a:rPr>
              <a:t>(Figure.10.17).</a:t>
            </a:r>
            <a:endParaRPr sz="2000">
              <a:latin typeface="Times New Roman"/>
              <a:cs typeface="Times New Roman"/>
            </a:endParaRPr>
          </a:p>
        </p:txBody>
      </p:sp>
      <p:pic>
        <p:nvPicPr>
          <p:cNvPr id="3" name="object 3"/>
          <p:cNvPicPr/>
          <p:nvPr/>
        </p:nvPicPr>
        <p:blipFill>
          <a:blip r:embed="rId2" cstate="print"/>
          <a:stretch>
            <a:fillRect/>
          </a:stretch>
        </p:blipFill>
        <p:spPr>
          <a:xfrm>
            <a:off x="195071" y="3276584"/>
            <a:ext cx="8658804" cy="3352815"/>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21</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28930"/>
            <a:ext cx="8609330" cy="2769235"/>
          </a:xfrm>
          <a:prstGeom prst="rect">
            <a:avLst/>
          </a:prstGeom>
        </p:spPr>
        <p:txBody>
          <a:bodyPr vert="horz" wrap="square" lIns="0" tIns="11430" rIns="0" bIns="0" rtlCol="0">
            <a:spAutoFit/>
          </a:bodyPr>
          <a:lstStyle/>
          <a:p>
            <a:pPr marL="12700" algn="just">
              <a:lnSpc>
                <a:spcPct val="100000"/>
              </a:lnSpc>
              <a:spcBef>
                <a:spcPts val="90"/>
              </a:spcBef>
            </a:pPr>
            <a:r>
              <a:rPr sz="2000" b="1" spc="-5" dirty="0">
                <a:latin typeface="Times New Roman"/>
                <a:cs typeface="Times New Roman"/>
              </a:rPr>
              <a:t>Deep-oceanic </a:t>
            </a:r>
            <a:r>
              <a:rPr sz="2000" b="1" spc="-10" dirty="0">
                <a:latin typeface="Times New Roman"/>
                <a:cs typeface="Times New Roman"/>
              </a:rPr>
              <a:t>trenches:</a:t>
            </a:r>
            <a:endParaRPr sz="2000">
              <a:latin typeface="Times New Roman"/>
              <a:cs typeface="Times New Roman"/>
            </a:endParaRPr>
          </a:p>
          <a:p>
            <a:pPr marL="12700" algn="just">
              <a:lnSpc>
                <a:spcPct val="100000"/>
              </a:lnSpc>
            </a:pPr>
            <a:r>
              <a:rPr sz="2000" spc="-5" dirty="0">
                <a:latin typeface="Times New Roman"/>
                <a:cs typeface="Times New Roman"/>
              </a:rPr>
              <a:t>develop</a:t>
            </a:r>
            <a:r>
              <a:rPr sz="2000" spc="390" dirty="0">
                <a:latin typeface="Times New Roman"/>
                <a:cs typeface="Times New Roman"/>
              </a:rPr>
              <a:t> </a:t>
            </a:r>
            <a:r>
              <a:rPr sz="2000" spc="-5" dirty="0">
                <a:latin typeface="Times New Roman"/>
                <a:cs typeface="Times New Roman"/>
              </a:rPr>
              <a:t>between</a:t>
            </a:r>
            <a:r>
              <a:rPr sz="2000" spc="370" dirty="0">
                <a:latin typeface="Times New Roman"/>
                <a:cs typeface="Times New Roman"/>
              </a:rPr>
              <a:t> </a:t>
            </a:r>
            <a:r>
              <a:rPr sz="2000" spc="-15" dirty="0">
                <a:latin typeface="Times New Roman"/>
                <a:cs typeface="Times New Roman"/>
              </a:rPr>
              <a:t>two</a:t>
            </a:r>
            <a:r>
              <a:rPr sz="2000" spc="400" dirty="0">
                <a:latin typeface="Times New Roman"/>
                <a:cs typeface="Times New Roman"/>
              </a:rPr>
              <a:t> </a:t>
            </a:r>
            <a:r>
              <a:rPr sz="2000" spc="-5" dirty="0">
                <a:latin typeface="Times New Roman"/>
                <a:cs typeface="Times New Roman"/>
              </a:rPr>
              <a:t>converging</a:t>
            </a:r>
            <a:r>
              <a:rPr sz="2000" spc="390" dirty="0">
                <a:latin typeface="Times New Roman"/>
                <a:cs typeface="Times New Roman"/>
              </a:rPr>
              <a:t> </a:t>
            </a:r>
            <a:r>
              <a:rPr sz="2000" dirty="0">
                <a:latin typeface="Times New Roman"/>
                <a:cs typeface="Times New Roman"/>
              </a:rPr>
              <a:t>plates</a:t>
            </a:r>
            <a:r>
              <a:rPr sz="2000" spc="370" dirty="0">
                <a:latin typeface="Times New Roman"/>
                <a:cs typeface="Times New Roman"/>
              </a:rPr>
              <a:t> </a:t>
            </a:r>
            <a:r>
              <a:rPr sz="2000" spc="-10" dirty="0">
                <a:latin typeface="Times New Roman"/>
                <a:cs typeface="Times New Roman"/>
              </a:rPr>
              <a:t>and</a:t>
            </a:r>
            <a:r>
              <a:rPr sz="2000" spc="400" dirty="0">
                <a:latin typeface="Times New Roman"/>
                <a:cs typeface="Times New Roman"/>
              </a:rPr>
              <a:t> </a:t>
            </a:r>
            <a:r>
              <a:rPr sz="2000" spc="-5" dirty="0">
                <a:latin typeface="Times New Roman"/>
                <a:cs typeface="Times New Roman"/>
              </a:rPr>
              <a:t>indicate</a:t>
            </a:r>
            <a:r>
              <a:rPr sz="2000" spc="420" dirty="0">
                <a:latin typeface="Times New Roman"/>
                <a:cs typeface="Times New Roman"/>
              </a:rPr>
              <a:t> </a:t>
            </a:r>
            <a:r>
              <a:rPr sz="2000" spc="-10" dirty="0">
                <a:latin typeface="Times New Roman"/>
                <a:cs typeface="Times New Roman"/>
              </a:rPr>
              <a:t>where</a:t>
            </a:r>
            <a:r>
              <a:rPr sz="2000" spc="400" dirty="0">
                <a:latin typeface="Times New Roman"/>
                <a:cs typeface="Times New Roman"/>
              </a:rPr>
              <a:t> </a:t>
            </a:r>
            <a:r>
              <a:rPr sz="2000" spc="-10" dirty="0">
                <a:latin typeface="Times New Roman"/>
                <a:cs typeface="Times New Roman"/>
              </a:rPr>
              <a:t>the</a:t>
            </a:r>
            <a:r>
              <a:rPr sz="2000" spc="390" dirty="0">
                <a:latin typeface="Times New Roman"/>
                <a:cs typeface="Times New Roman"/>
              </a:rPr>
              <a:t> </a:t>
            </a:r>
            <a:r>
              <a:rPr sz="2000" spc="-5" dirty="0">
                <a:latin typeface="Times New Roman"/>
                <a:cs typeface="Times New Roman"/>
              </a:rPr>
              <a:t>subducting</a:t>
            </a:r>
            <a:r>
              <a:rPr sz="2000" spc="385" dirty="0">
                <a:latin typeface="Times New Roman"/>
                <a:cs typeface="Times New Roman"/>
              </a:rPr>
              <a:t> </a:t>
            </a:r>
            <a:r>
              <a:rPr sz="2000" spc="-5" dirty="0">
                <a:latin typeface="Times New Roman"/>
                <a:cs typeface="Times New Roman"/>
              </a:rPr>
              <a:t>plate</a:t>
            </a:r>
            <a:endParaRPr sz="2000">
              <a:latin typeface="Times New Roman"/>
              <a:cs typeface="Times New Roman"/>
            </a:endParaRPr>
          </a:p>
          <a:p>
            <a:pPr marL="12700" algn="just">
              <a:lnSpc>
                <a:spcPct val="100000"/>
              </a:lnSpc>
              <a:spcBef>
                <a:spcPts val="5"/>
              </a:spcBef>
            </a:pPr>
            <a:r>
              <a:rPr sz="2000" spc="-10" dirty="0">
                <a:latin typeface="Times New Roman"/>
                <a:cs typeface="Times New Roman"/>
              </a:rPr>
              <a:t>begins</a:t>
            </a:r>
            <a:r>
              <a:rPr sz="2000" spc="15" dirty="0">
                <a:latin typeface="Times New Roman"/>
                <a:cs typeface="Times New Roman"/>
              </a:rPr>
              <a:t> </a:t>
            </a:r>
            <a:r>
              <a:rPr sz="2000" spc="-10" dirty="0">
                <a:latin typeface="Times New Roman"/>
                <a:cs typeface="Times New Roman"/>
              </a:rPr>
              <a:t>its</a:t>
            </a:r>
            <a:r>
              <a:rPr sz="2000" spc="5" dirty="0">
                <a:latin typeface="Times New Roman"/>
                <a:cs typeface="Times New Roman"/>
              </a:rPr>
              <a:t> </a:t>
            </a:r>
            <a:r>
              <a:rPr sz="2000" spc="-5" dirty="0">
                <a:latin typeface="Times New Roman"/>
                <a:cs typeface="Times New Roman"/>
              </a:rPr>
              <a:t>descent</a:t>
            </a:r>
            <a:r>
              <a:rPr sz="2000" spc="5" dirty="0">
                <a:latin typeface="Times New Roman"/>
                <a:cs typeface="Times New Roman"/>
              </a:rPr>
              <a:t> </a:t>
            </a:r>
            <a:r>
              <a:rPr sz="2000" spc="-5" dirty="0">
                <a:latin typeface="Times New Roman"/>
                <a:cs typeface="Times New Roman"/>
              </a:rPr>
              <a:t>beneath</a:t>
            </a:r>
            <a:r>
              <a:rPr sz="2000" spc="10" dirty="0">
                <a:latin typeface="Times New Roman"/>
                <a:cs typeface="Times New Roman"/>
              </a:rPr>
              <a:t> </a:t>
            </a:r>
            <a:r>
              <a:rPr sz="2000" spc="-10" dirty="0">
                <a:latin typeface="Times New Roman"/>
                <a:cs typeface="Times New Roman"/>
              </a:rPr>
              <a:t>the</a:t>
            </a:r>
            <a:r>
              <a:rPr sz="2000" spc="10" dirty="0">
                <a:latin typeface="Times New Roman"/>
                <a:cs typeface="Times New Roman"/>
              </a:rPr>
              <a:t> </a:t>
            </a:r>
            <a:r>
              <a:rPr sz="2000" spc="-5" dirty="0">
                <a:latin typeface="Times New Roman"/>
                <a:cs typeface="Times New Roman"/>
              </a:rPr>
              <a:t>overriding</a:t>
            </a:r>
            <a:r>
              <a:rPr sz="2000" spc="30" dirty="0">
                <a:latin typeface="Times New Roman"/>
                <a:cs typeface="Times New Roman"/>
              </a:rPr>
              <a:t> </a:t>
            </a:r>
            <a:r>
              <a:rPr sz="2000" spc="-5" dirty="0">
                <a:latin typeface="Times New Roman"/>
                <a:cs typeface="Times New Roman"/>
              </a:rPr>
              <a:t>plate.</a:t>
            </a:r>
            <a:endParaRPr sz="2000">
              <a:latin typeface="Times New Roman"/>
              <a:cs typeface="Times New Roman"/>
            </a:endParaRPr>
          </a:p>
          <a:p>
            <a:pPr marL="12700" algn="just">
              <a:lnSpc>
                <a:spcPct val="100000"/>
              </a:lnSpc>
            </a:pPr>
            <a:r>
              <a:rPr sz="2000" spc="-5" dirty="0">
                <a:latin typeface="Times New Roman"/>
                <a:cs typeface="Times New Roman"/>
              </a:rPr>
              <a:t>Subduction</a:t>
            </a:r>
            <a:r>
              <a:rPr sz="2000" spc="5" dirty="0">
                <a:latin typeface="Times New Roman"/>
                <a:cs typeface="Times New Roman"/>
              </a:rPr>
              <a:t> </a:t>
            </a:r>
            <a:r>
              <a:rPr sz="2000" spc="-5" dirty="0">
                <a:latin typeface="Times New Roman"/>
                <a:cs typeface="Times New Roman"/>
              </a:rPr>
              <a:t>occurs</a:t>
            </a:r>
            <a:r>
              <a:rPr sz="2000" spc="30" dirty="0">
                <a:latin typeface="Times New Roman"/>
                <a:cs typeface="Times New Roman"/>
              </a:rPr>
              <a:t> </a:t>
            </a:r>
            <a:r>
              <a:rPr sz="2000" spc="-5" dirty="0">
                <a:latin typeface="Times New Roman"/>
                <a:cs typeface="Times New Roman"/>
              </a:rPr>
              <a:t>because</a:t>
            </a:r>
            <a:r>
              <a:rPr sz="2000" spc="40" dirty="0">
                <a:latin typeface="Times New Roman"/>
                <a:cs typeface="Times New Roman"/>
              </a:rPr>
              <a:t> </a:t>
            </a:r>
            <a:r>
              <a:rPr sz="2000" spc="-5" dirty="0">
                <a:latin typeface="Times New Roman"/>
                <a:cs typeface="Times New Roman"/>
              </a:rPr>
              <a:t>the</a:t>
            </a:r>
            <a:r>
              <a:rPr sz="2000" spc="30" dirty="0">
                <a:latin typeface="Times New Roman"/>
                <a:cs typeface="Times New Roman"/>
              </a:rPr>
              <a:t> </a:t>
            </a:r>
            <a:r>
              <a:rPr sz="2000" spc="-5" dirty="0">
                <a:latin typeface="Times New Roman"/>
                <a:cs typeface="Times New Roman"/>
              </a:rPr>
              <a:t>density</a:t>
            </a:r>
            <a:r>
              <a:rPr sz="2000" dirty="0">
                <a:latin typeface="Times New Roman"/>
                <a:cs typeface="Times New Roman"/>
              </a:rPr>
              <a:t> of</a:t>
            </a:r>
            <a:r>
              <a:rPr sz="2000" spc="15" dirty="0">
                <a:latin typeface="Times New Roman"/>
                <a:cs typeface="Times New Roman"/>
              </a:rPr>
              <a:t> </a:t>
            </a:r>
            <a:r>
              <a:rPr sz="2000" spc="-10" dirty="0">
                <a:latin typeface="Times New Roman"/>
                <a:cs typeface="Times New Roman"/>
              </a:rPr>
              <a:t>the</a:t>
            </a:r>
            <a:r>
              <a:rPr sz="2000" spc="30" dirty="0">
                <a:latin typeface="Times New Roman"/>
                <a:cs typeface="Times New Roman"/>
              </a:rPr>
              <a:t> </a:t>
            </a:r>
            <a:r>
              <a:rPr sz="2000" spc="-5" dirty="0">
                <a:latin typeface="Times New Roman"/>
                <a:cs typeface="Times New Roman"/>
              </a:rPr>
              <a:t>subduction</a:t>
            </a:r>
            <a:r>
              <a:rPr sz="2000" spc="30" dirty="0">
                <a:latin typeface="Times New Roman"/>
                <a:cs typeface="Times New Roman"/>
              </a:rPr>
              <a:t> </a:t>
            </a:r>
            <a:r>
              <a:rPr sz="2000" spc="-5" dirty="0">
                <a:latin typeface="Times New Roman"/>
                <a:cs typeface="Times New Roman"/>
              </a:rPr>
              <a:t>lithospheric</a:t>
            </a:r>
            <a:r>
              <a:rPr sz="2000" spc="45" dirty="0">
                <a:latin typeface="Times New Roman"/>
                <a:cs typeface="Times New Roman"/>
              </a:rPr>
              <a:t> </a:t>
            </a:r>
            <a:r>
              <a:rPr sz="2000" spc="-5" dirty="0">
                <a:latin typeface="Times New Roman"/>
                <a:cs typeface="Times New Roman"/>
              </a:rPr>
              <a:t>plate</a:t>
            </a:r>
            <a:r>
              <a:rPr sz="2000" spc="30" dirty="0">
                <a:latin typeface="Times New Roman"/>
                <a:cs typeface="Times New Roman"/>
              </a:rPr>
              <a:t> </a:t>
            </a:r>
            <a:r>
              <a:rPr sz="2000" spc="-5" dirty="0">
                <a:latin typeface="Times New Roman"/>
                <a:cs typeface="Times New Roman"/>
              </a:rPr>
              <a:t>is</a:t>
            </a:r>
            <a:r>
              <a:rPr sz="2000" spc="25" dirty="0">
                <a:latin typeface="Times New Roman"/>
                <a:cs typeface="Times New Roman"/>
              </a:rPr>
              <a:t> </a:t>
            </a:r>
            <a:r>
              <a:rPr sz="2000" spc="-5" dirty="0">
                <a:latin typeface="Times New Roman"/>
                <a:cs typeface="Times New Roman"/>
              </a:rPr>
              <a:t>greater</a:t>
            </a:r>
            <a:endParaRPr sz="2000">
              <a:latin typeface="Times New Roman"/>
              <a:cs typeface="Times New Roman"/>
            </a:endParaRPr>
          </a:p>
          <a:p>
            <a:pPr marL="12700" algn="just">
              <a:lnSpc>
                <a:spcPct val="100000"/>
              </a:lnSpc>
            </a:pPr>
            <a:r>
              <a:rPr sz="2000" spc="-10" dirty="0">
                <a:latin typeface="Times New Roman"/>
                <a:cs typeface="Times New Roman"/>
              </a:rPr>
              <a:t>than</a:t>
            </a:r>
            <a:r>
              <a:rPr sz="2000" spc="10" dirty="0">
                <a:latin typeface="Times New Roman"/>
                <a:cs typeface="Times New Roman"/>
              </a:rPr>
              <a:t> </a:t>
            </a:r>
            <a:r>
              <a:rPr sz="2000" spc="-10" dirty="0">
                <a:latin typeface="Times New Roman"/>
                <a:cs typeface="Times New Roman"/>
              </a:rPr>
              <a:t>that</a:t>
            </a:r>
            <a:r>
              <a:rPr sz="2000" spc="-5" dirty="0">
                <a:latin typeface="Times New Roman"/>
                <a:cs typeface="Times New Roman"/>
              </a:rPr>
              <a:t> </a:t>
            </a:r>
            <a:r>
              <a:rPr sz="2000" dirty="0">
                <a:latin typeface="Times New Roman"/>
                <a:cs typeface="Times New Roman"/>
              </a:rPr>
              <a:t>of</a:t>
            </a:r>
            <a:r>
              <a:rPr sz="2000" spc="-25" dirty="0">
                <a:latin typeface="Times New Roman"/>
                <a:cs typeface="Times New Roman"/>
              </a:rPr>
              <a:t> </a:t>
            </a:r>
            <a:r>
              <a:rPr sz="2000" spc="-10" dirty="0">
                <a:latin typeface="Times New Roman"/>
                <a:cs typeface="Times New Roman"/>
              </a:rPr>
              <a:t>the</a:t>
            </a:r>
            <a:r>
              <a:rPr sz="2000" spc="20" dirty="0">
                <a:latin typeface="Times New Roman"/>
                <a:cs typeface="Times New Roman"/>
              </a:rPr>
              <a:t> </a:t>
            </a:r>
            <a:r>
              <a:rPr sz="2000" spc="-10" dirty="0">
                <a:latin typeface="Times New Roman"/>
                <a:cs typeface="Times New Roman"/>
              </a:rPr>
              <a:t>underlying</a:t>
            </a:r>
            <a:r>
              <a:rPr sz="2000" spc="60" dirty="0">
                <a:latin typeface="Times New Roman"/>
                <a:cs typeface="Times New Roman"/>
              </a:rPr>
              <a:t> </a:t>
            </a:r>
            <a:r>
              <a:rPr sz="2000" spc="-5" dirty="0">
                <a:latin typeface="Times New Roman"/>
                <a:cs typeface="Times New Roman"/>
              </a:rPr>
              <a:t>asthenosphere.</a:t>
            </a:r>
            <a:endParaRPr sz="2000">
              <a:latin typeface="Times New Roman"/>
              <a:cs typeface="Times New Roman"/>
            </a:endParaRPr>
          </a:p>
          <a:p>
            <a:pPr marL="12700" marR="6350" algn="just">
              <a:lnSpc>
                <a:spcPct val="100000"/>
              </a:lnSpc>
            </a:pPr>
            <a:r>
              <a:rPr sz="2000" spc="-5" dirty="0">
                <a:latin typeface="Times New Roman"/>
                <a:cs typeface="Times New Roman"/>
              </a:rPr>
              <a:t>Older</a:t>
            </a:r>
            <a:r>
              <a:rPr sz="2000" spc="254" dirty="0">
                <a:latin typeface="Times New Roman"/>
                <a:cs typeface="Times New Roman"/>
              </a:rPr>
              <a:t> </a:t>
            </a:r>
            <a:r>
              <a:rPr sz="2000" spc="-5" dirty="0">
                <a:latin typeface="Times New Roman"/>
                <a:cs typeface="Times New Roman"/>
              </a:rPr>
              <a:t>oceanic</a:t>
            </a:r>
            <a:r>
              <a:rPr sz="2000" spc="229" dirty="0">
                <a:latin typeface="Times New Roman"/>
                <a:cs typeface="Times New Roman"/>
              </a:rPr>
              <a:t> </a:t>
            </a:r>
            <a:r>
              <a:rPr sz="2000" spc="-10" dirty="0">
                <a:latin typeface="Times New Roman"/>
                <a:cs typeface="Times New Roman"/>
              </a:rPr>
              <a:t>lithosphere</a:t>
            </a:r>
            <a:r>
              <a:rPr sz="2000" spc="265" dirty="0">
                <a:latin typeface="Times New Roman"/>
                <a:cs typeface="Times New Roman"/>
              </a:rPr>
              <a:t> </a:t>
            </a:r>
            <a:r>
              <a:rPr sz="2000" spc="-5" dirty="0">
                <a:latin typeface="Times New Roman"/>
                <a:cs typeface="Times New Roman"/>
              </a:rPr>
              <a:t>is</a:t>
            </a:r>
            <a:r>
              <a:rPr sz="2000" spc="215" dirty="0">
                <a:latin typeface="Times New Roman"/>
                <a:cs typeface="Times New Roman"/>
              </a:rPr>
              <a:t> </a:t>
            </a:r>
            <a:r>
              <a:rPr sz="2000" dirty="0">
                <a:latin typeface="Times New Roman"/>
                <a:cs typeface="Times New Roman"/>
              </a:rPr>
              <a:t>cooler</a:t>
            </a:r>
            <a:r>
              <a:rPr sz="2000" spc="235" dirty="0">
                <a:latin typeface="Times New Roman"/>
                <a:cs typeface="Times New Roman"/>
              </a:rPr>
              <a:t> </a:t>
            </a:r>
            <a:r>
              <a:rPr sz="2000" spc="-10" dirty="0">
                <a:latin typeface="Times New Roman"/>
                <a:cs typeface="Times New Roman"/>
              </a:rPr>
              <a:t>and</a:t>
            </a:r>
            <a:r>
              <a:rPr sz="2000" spc="254" dirty="0">
                <a:latin typeface="Times New Roman"/>
                <a:cs typeface="Times New Roman"/>
              </a:rPr>
              <a:t> </a:t>
            </a:r>
            <a:r>
              <a:rPr sz="2000" spc="-5" dirty="0">
                <a:latin typeface="Times New Roman"/>
                <a:cs typeface="Times New Roman"/>
              </a:rPr>
              <a:t>denser</a:t>
            </a:r>
            <a:r>
              <a:rPr sz="2000" spc="240" dirty="0">
                <a:latin typeface="Times New Roman"/>
                <a:cs typeface="Times New Roman"/>
              </a:rPr>
              <a:t> </a:t>
            </a:r>
            <a:r>
              <a:rPr sz="2000" spc="-10" dirty="0">
                <a:latin typeface="Times New Roman"/>
                <a:cs typeface="Times New Roman"/>
              </a:rPr>
              <a:t>than</a:t>
            </a:r>
            <a:r>
              <a:rPr sz="2000" spc="240" dirty="0">
                <a:latin typeface="Times New Roman"/>
                <a:cs typeface="Times New Roman"/>
              </a:rPr>
              <a:t> </a:t>
            </a:r>
            <a:r>
              <a:rPr sz="2000" spc="-10" dirty="0">
                <a:latin typeface="Times New Roman"/>
                <a:cs typeface="Times New Roman"/>
              </a:rPr>
              <a:t>the</a:t>
            </a:r>
            <a:r>
              <a:rPr sz="2000" spc="250" dirty="0">
                <a:latin typeface="Times New Roman"/>
                <a:cs typeface="Times New Roman"/>
              </a:rPr>
              <a:t> </a:t>
            </a:r>
            <a:r>
              <a:rPr sz="2000" spc="-5" dirty="0">
                <a:latin typeface="Times New Roman"/>
                <a:cs typeface="Times New Roman"/>
              </a:rPr>
              <a:t>underlying</a:t>
            </a:r>
            <a:r>
              <a:rPr sz="2000" spc="250" dirty="0">
                <a:latin typeface="Times New Roman"/>
                <a:cs typeface="Times New Roman"/>
              </a:rPr>
              <a:t> </a:t>
            </a:r>
            <a:r>
              <a:rPr sz="2000" spc="-5" dirty="0">
                <a:latin typeface="Times New Roman"/>
                <a:cs typeface="Times New Roman"/>
              </a:rPr>
              <a:t>asthenosphere. </a:t>
            </a:r>
            <a:r>
              <a:rPr sz="2000" spc="-484" dirty="0">
                <a:latin typeface="Times New Roman"/>
                <a:cs typeface="Times New Roman"/>
              </a:rPr>
              <a:t> </a:t>
            </a:r>
            <a:r>
              <a:rPr sz="2000" dirty="0">
                <a:latin typeface="Times New Roman"/>
                <a:cs typeface="Times New Roman"/>
              </a:rPr>
              <a:t>By </a:t>
            </a:r>
            <a:r>
              <a:rPr sz="2000" spc="-5" dirty="0">
                <a:latin typeface="Times New Roman"/>
                <a:cs typeface="Times New Roman"/>
              </a:rPr>
              <a:t>contrast continental lithosphere </a:t>
            </a:r>
            <a:r>
              <a:rPr sz="2000" spc="-10" dirty="0">
                <a:latin typeface="Times New Roman"/>
                <a:cs typeface="Times New Roman"/>
              </a:rPr>
              <a:t>is </a:t>
            </a:r>
            <a:r>
              <a:rPr sz="2000" spc="-5" dirty="0">
                <a:latin typeface="Times New Roman"/>
                <a:cs typeface="Times New Roman"/>
              </a:rPr>
              <a:t>less </a:t>
            </a:r>
            <a:r>
              <a:rPr sz="2000" spc="-10" dirty="0">
                <a:latin typeface="Times New Roman"/>
                <a:cs typeface="Times New Roman"/>
              </a:rPr>
              <a:t>dense and </a:t>
            </a:r>
            <a:r>
              <a:rPr sz="2000" dirty="0">
                <a:latin typeface="Times New Roman"/>
                <a:cs typeface="Times New Roman"/>
              </a:rPr>
              <a:t>therefore </a:t>
            </a:r>
            <a:r>
              <a:rPr sz="2000" spc="-15" dirty="0">
                <a:latin typeface="Times New Roman"/>
                <a:cs typeface="Times New Roman"/>
              </a:rPr>
              <a:t>more </a:t>
            </a:r>
            <a:r>
              <a:rPr sz="2000" spc="-10" dirty="0">
                <a:latin typeface="Times New Roman"/>
                <a:cs typeface="Times New Roman"/>
              </a:rPr>
              <a:t>buoyant, which </a:t>
            </a:r>
            <a:r>
              <a:rPr sz="2000" spc="-5" dirty="0">
                <a:latin typeface="Times New Roman"/>
                <a:cs typeface="Times New Roman"/>
              </a:rPr>
              <a:t> prevents</a:t>
            </a:r>
            <a:r>
              <a:rPr sz="2000" spc="5" dirty="0">
                <a:latin typeface="Times New Roman"/>
                <a:cs typeface="Times New Roman"/>
              </a:rPr>
              <a:t> </a:t>
            </a:r>
            <a:r>
              <a:rPr sz="2000" spc="-5" dirty="0">
                <a:latin typeface="Times New Roman"/>
                <a:cs typeface="Times New Roman"/>
              </a:rPr>
              <a:t>it</a:t>
            </a:r>
            <a:r>
              <a:rPr sz="2000" spc="-25" dirty="0">
                <a:latin typeface="Times New Roman"/>
                <a:cs typeface="Times New Roman"/>
              </a:rPr>
              <a:t> </a:t>
            </a:r>
            <a:r>
              <a:rPr sz="2000" spc="-10" dirty="0">
                <a:latin typeface="Times New Roman"/>
                <a:cs typeface="Times New Roman"/>
              </a:rPr>
              <a:t>from</a:t>
            </a:r>
            <a:r>
              <a:rPr sz="2000" spc="15" dirty="0">
                <a:latin typeface="Times New Roman"/>
                <a:cs typeface="Times New Roman"/>
              </a:rPr>
              <a:t> </a:t>
            </a:r>
            <a:r>
              <a:rPr sz="2000" spc="-5" dirty="0">
                <a:latin typeface="Times New Roman"/>
                <a:cs typeface="Times New Roman"/>
              </a:rPr>
              <a:t>being </a:t>
            </a:r>
            <a:r>
              <a:rPr sz="2000" spc="-10" dirty="0">
                <a:latin typeface="Times New Roman"/>
                <a:cs typeface="Times New Roman"/>
              </a:rPr>
              <a:t>subducted</a:t>
            </a:r>
            <a:r>
              <a:rPr sz="2000" spc="50" dirty="0">
                <a:latin typeface="Times New Roman"/>
                <a:cs typeface="Times New Roman"/>
              </a:rPr>
              <a:t> </a:t>
            </a:r>
            <a:r>
              <a:rPr sz="2000" spc="-5" dirty="0">
                <a:latin typeface="Times New Roman"/>
                <a:cs typeface="Times New Roman"/>
              </a:rPr>
              <a:t>to</a:t>
            </a:r>
            <a:r>
              <a:rPr sz="2000" spc="-10" dirty="0">
                <a:latin typeface="Times New Roman"/>
                <a:cs typeface="Times New Roman"/>
              </a:rPr>
              <a:t> any</a:t>
            </a:r>
            <a:r>
              <a:rPr sz="2000" spc="10" dirty="0">
                <a:latin typeface="Times New Roman"/>
                <a:cs typeface="Times New Roman"/>
              </a:rPr>
              <a:t> </a:t>
            </a:r>
            <a:r>
              <a:rPr sz="2000" spc="-5" dirty="0">
                <a:latin typeface="Times New Roman"/>
                <a:cs typeface="Times New Roman"/>
              </a:rPr>
              <a:t>great</a:t>
            </a:r>
            <a:r>
              <a:rPr sz="2000" spc="10" dirty="0">
                <a:latin typeface="Times New Roman"/>
                <a:cs typeface="Times New Roman"/>
              </a:rPr>
              <a:t> </a:t>
            </a:r>
            <a:r>
              <a:rPr sz="2000" spc="-5" dirty="0">
                <a:latin typeface="Times New Roman"/>
                <a:cs typeface="Times New Roman"/>
              </a:rPr>
              <a:t>depth.</a:t>
            </a:r>
            <a:endParaRPr sz="2000">
              <a:latin typeface="Times New Roman"/>
              <a:cs typeface="Times New Roman"/>
            </a:endParaRPr>
          </a:p>
          <a:p>
            <a:pPr marL="12700" algn="just">
              <a:lnSpc>
                <a:spcPct val="100000"/>
              </a:lnSpc>
              <a:spcBef>
                <a:spcPts val="5"/>
              </a:spcBef>
            </a:pPr>
            <a:r>
              <a:rPr sz="2000" spc="-15" dirty="0">
                <a:latin typeface="Times New Roman"/>
                <a:cs typeface="Times New Roman"/>
              </a:rPr>
              <a:t>As</a:t>
            </a:r>
            <a:r>
              <a:rPr sz="2000" spc="55" dirty="0">
                <a:latin typeface="Times New Roman"/>
                <a:cs typeface="Times New Roman"/>
              </a:rPr>
              <a:t> </a:t>
            </a:r>
            <a:r>
              <a:rPr sz="2000" spc="-5" dirty="0">
                <a:latin typeface="Times New Roman"/>
                <a:cs typeface="Times New Roman"/>
              </a:rPr>
              <a:t>a </a:t>
            </a:r>
            <a:r>
              <a:rPr sz="2000" spc="-10" dirty="0">
                <a:latin typeface="Times New Roman"/>
                <a:cs typeface="Times New Roman"/>
              </a:rPr>
              <a:t>consequence,</a:t>
            </a:r>
            <a:r>
              <a:rPr sz="2000" spc="75" dirty="0">
                <a:latin typeface="Times New Roman"/>
                <a:cs typeface="Times New Roman"/>
              </a:rPr>
              <a:t> </a:t>
            </a:r>
            <a:r>
              <a:rPr sz="2000" spc="-10" dirty="0">
                <a:latin typeface="Times New Roman"/>
                <a:cs typeface="Times New Roman"/>
              </a:rPr>
              <a:t>the</a:t>
            </a:r>
            <a:r>
              <a:rPr sz="2000" spc="20" dirty="0">
                <a:latin typeface="Times New Roman"/>
                <a:cs typeface="Times New Roman"/>
              </a:rPr>
              <a:t> </a:t>
            </a:r>
            <a:r>
              <a:rPr sz="2000" spc="-10" dirty="0">
                <a:latin typeface="Times New Roman"/>
                <a:cs typeface="Times New Roman"/>
              </a:rPr>
              <a:t>subducted</a:t>
            </a:r>
            <a:r>
              <a:rPr sz="2000" spc="35" dirty="0">
                <a:latin typeface="Times New Roman"/>
                <a:cs typeface="Times New Roman"/>
              </a:rPr>
              <a:t> </a:t>
            </a:r>
            <a:r>
              <a:rPr sz="2000" spc="-5" dirty="0">
                <a:latin typeface="Times New Roman"/>
                <a:cs typeface="Times New Roman"/>
              </a:rPr>
              <a:t>plate</a:t>
            </a:r>
            <a:r>
              <a:rPr sz="2000" spc="25" dirty="0">
                <a:latin typeface="Times New Roman"/>
                <a:cs typeface="Times New Roman"/>
              </a:rPr>
              <a:t> </a:t>
            </a:r>
            <a:r>
              <a:rPr sz="2000" spc="-10" dirty="0">
                <a:latin typeface="Times New Roman"/>
                <a:cs typeface="Times New Roman"/>
              </a:rPr>
              <a:t>is</a:t>
            </a:r>
            <a:r>
              <a:rPr sz="2000" spc="5" dirty="0">
                <a:latin typeface="Times New Roman"/>
                <a:cs typeface="Times New Roman"/>
              </a:rPr>
              <a:t> </a:t>
            </a:r>
            <a:r>
              <a:rPr sz="2000" spc="-15" dirty="0">
                <a:latin typeface="Times New Roman"/>
                <a:cs typeface="Times New Roman"/>
              </a:rPr>
              <a:t>almost</a:t>
            </a:r>
            <a:r>
              <a:rPr sz="2000" spc="45" dirty="0">
                <a:latin typeface="Times New Roman"/>
                <a:cs typeface="Times New Roman"/>
              </a:rPr>
              <a:t> </a:t>
            </a:r>
            <a:r>
              <a:rPr sz="2000" spc="-20" dirty="0">
                <a:latin typeface="Times New Roman"/>
                <a:cs typeface="Times New Roman"/>
              </a:rPr>
              <a:t>always</a:t>
            </a:r>
            <a:r>
              <a:rPr sz="2000" spc="110" dirty="0">
                <a:latin typeface="Times New Roman"/>
                <a:cs typeface="Times New Roman"/>
              </a:rPr>
              <a:t> </a:t>
            </a:r>
            <a:r>
              <a:rPr sz="2000" b="1" dirty="0">
                <a:latin typeface="Times New Roman"/>
                <a:cs typeface="Times New Roman"/>
              </a:rPr>
              <a:t>oceanic</a:t>
            </a:r>
            <a:r>
              <a:rPr sz="2000" dirty="0">
                <a:latin typeface="Times New Roman"/>
                <a:cs typeface="Times New Roman"/>
              </a:rPr>
              <a:t>.</a:t>
            </a:r>
            <a:r>
              <a:rPr sz="2000" spc="-5" dirty="0">
                <a:latin typeface="Times New Roman"/>
                <a:cs typeface="Times New Roman"/>
              </a:rPr>
              <a:t> (Figure.10.18).</a:t>
            </a:r>
            <a:endParaRPr sz="2000">
              <a:latin typeface="Times New Roman"/>
              <a:cs typeface="Times New Roman"/>
            </a:endParaRPr>
          </a:p>
        </p:txBody>
      </p:sp>
      <p:pic>
        <p:nvPicPr>
          <p:cNvPr id="3" name="object 3"/>
          <p:cNvPicPr/>
          <p:nvPr/>
        </p:nvPicPr>
        <p:blipFill>
          <a:blip r:embed="rId2" cstate="print"/>
          <a:stretch>
            <a:fillRect/>
          </a:stretch>
        </p:blipFill>
        <p:spPr>
          <a:xfrm>
            <a:off x="228600" y="3276598"/>
            <a:ext cx="8534400" cy="3445602"/>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22</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52730"/>
            <a:ext cx="8536305" cy="3378835"/>
          </a:xfrm>
          <a:prstGeom prst="rect">
            <a:avLst/>
          </a:prstGeom>
        </p:spPr>
        <p:txBody>
          <a:bodyPr vert="horz" wrap="square" lIns="0" tIns="11430" rIns="0" bIns="0" rtlCol="0">
            <a:spAutoFit/>
          </a:bodyPr>
          <a:lstStyle/>
          <a:p>
            <a:pPr marL="12700" marR="6350" algn="just">
              <a:lnSpc>
                <a:spcPct val="100000"/>
              </a:lnSpc>
              <a:spcBef>
                <a:spcPts val="90"/>
              </a:spcBef>
            </a:pPr>
            <a:r>
              <a:rPr sz="2000" spc="-10" dirty="0">
                <a:latin typeface="Times New Roman"/>
                <a:cs typeface="Times New Roman"/>
              </a:rPr>
              <a:t>Some </a:t>
            </a:r>
            <a:r>
              <a:rPr sz="2000" spc="-5" dirty="0">
                <a:latin typeface="Times New Roman"/>
                <a:cs typeface="Times New Roman"/>
              </a:rPr>
              <a:t>plates </a:t>
            </a:r>
            <a:r>
              <a:rPr sz="2000" dirty="0">
                <a:latin typeface="Times New Roman"/>
                <a:cs typeface="Times New Roman"/>
              </a:rPr>
              <a:t>of </a:t>
            </a:r>
            <a:r>
              <a:rPr sz="2000" spc="-5" dirty="0">
                <a:latin typeface="Times New Roman"/>
                <a:cs typeface="Times New Roman"/>
              </a:rPr>
              <a:t>oceanic lithosphere descend </a:t>
            </a:r>
            <a:r>
              <a:rPr sz="2000" spc="-10" dirty="0">
                <a:latin typeface="Times New Roman"/>
                <a:cs typeface="Times New Roman"/>
              </a:rPr>
              <a:t>into </a:t>
            </a:r>
            <a:r>
              <a:rPr sz="2000" spc="-5" dirty="0">
                <a:latin typeface="Times New Roman"/>
                <a:cs typeface="Times New Roman"/>
              </a:rPr>
              <a:t>the asthenosphere at angles </a:t>
            </a:r>
            <a:r>
              <a:rPr sz="2000" dirty="0">
                <a:latin typeface="Times New Roman"/>
                <a:cs typeface="Times New Roman"/>
              </a:rPr>
              <a:t>of </a:t>
            </a:r>
            <a:r>
              <a:rPr sz="2000" spc="5" dirty="0">
                <a:latin typeface="Times New Roman"/>
                <a:cs typeface="Times New Roman"/>
              </a:rPr>
              <a:t>only </a:t>
            </a:r>
            <a:r>
              <a:rPr sz="2000" spc="-484" dirty="0">
                <a:latin typeface="Times New Roman"/>
                <a:cs typeface="Times New Roman"/>
              </a:rPr>
              <a:t> </a:t>
            </a:r>
            <a:r>
              <a:rPr sz="2000" spc="-5" dirty="0">
                <a:latin typeface="Times New Roman"/>
                <a:cs typeface="Times New Roman"/>
              </a:rPr>
              <a:t>a few degrees, </a:t>
            </a:r>
            <a:r>
              <a:rPr sz="2000" spc="-10" dirty="0">
                <a:latin typeface="Times New Roman"/>
                <a:cs typeface="Times New Roman"/>
              </a:rPr>
              <a:t>whereas </a:t>
            </a:r>
            <a:r>
              <a:rPr sz="2000" spc="-5" dirty="0">
                <a:latin typeface="Times New Roman"/>
                <a:cs typeface="Times New Roman"/>
              </a:rPr>
              <a:t>others </a:t>
            </a:r>
            <a:r>
              <a:rPr sz="2000" spc="-10" dirty="0">
                <a:latin typeface="Times New Roman"/>
                <a:cs typeface="Times New Roman"/>
              </a:rPr>
              <a:t>plunge </a:t>
            </a:r>
            <a:r>
              <a:rPr sz="2000" dirty="0">
                <a:latin typeface="Times New Roman"/>
                <a:cs typeface="Times New Roman"/>
              </a:rPr>
              <a:t>nearly </a:t>
            </a:r>
            <a:r>
              <a:rPr sz="2000" spc="-5" dirty="0">
                <a:latin typeface="Times New Roman"/>
                <a:cs typeface="Times New Roman"/>
              </a:rPr>
              <a:t>vertically </a:t>
            </a:r>
            <a:r>
              <a:rPr sz="2000" dirty="0">
                <a:latin typeface="Times New Roman"/>
                <a:cs typeface="Times New Roman"/>
              </a:rPr>
              <a:t>(90 </a:t>
            </a:r>
            <a:r>
              <a:rPr sz="2000" spc="-5" dirty="0">
                <a:latin typeface="Times New Roman"/>
                <a:cs typeface="Times New Roman"/>
              </a:rPr>
              <a:t>degrees). (Figure.19.19). </a:t>
            </a:r>
            <a:r>
              <a:rPr sz="2000" spc="-484" dirty="0">
                <a:latin typeface="Times New Roman"/>
                <a:cs typeface="Times New Roman"/>
              </a:rPr>
              <a:t> </a:t>
            </a:r>
            <a:r>
              <a:rPr sz="2000" spc="-5" dirty="0">
                <a:latin typeface="Times New Roman"/>
                <a:cs typeface="Times New Roman"/>
              </a:rPr>
              <a:t>1</a:t>
            </a:r>
            <a:r>
              <a:rPr sz="2000" spc="10" dirty="0">
                <a:latin typeface="Times New Roman"/>
                <a:cs typeface="Times New Roman"/>
              </a:rPr>
              <a:t> </a:t>
            </a:r>
            <a:r>
              <a:rPr sz="2000" spc="-10" dirty="0">
                <a:latin typeface="Times New Roman"/>
                <a:cs typeface="Times New Roman"/>
              </a:rPr>
              <a:t>and</a:t>
            </a:r>
            <a:r>
              <a:rPr sz="2000" spc="15" dirty="0">
                <a:latin typeface="Times New Roman"/>
                <a:cs typeface="Times New Roman"/>
              </a:rPr>
              <a:t> </a:t>
            </a:r>
            <a:r>
              <a:rPr sz="2000" dirty="0">
                <a:latin typeface="Times New Roman"/>
                <a:cs typeface="Times New Roman"/>
              </a:rPr>
              <a:t>2.</a:t>
            </a:r>
          </a:p>
          <a:p>
            <a:pPr marL="12700" marR="5080" algn="just">
              <a:lnSpc>
                <a:spcPct val="100000"/>
              </a:lnSpc>
              <a:spcBef>
                <a:spcPts val="5"/>
              </a:spcBef>
            </a:pPr>
            <a:r>
              <a:rPr sz="2000" dirty="0">
                <a:latin typeface="Times New Roman"/>
                <a:cs typeface="Times New Roman"/>
              </a:rPr>
              <a:t>The</a:t>
            </a:r>
            <a:r>
              <a:rPr sz="2000" spc="220" dirty="0">
                <a:latin typeface="Times New Roman"/>
                <a:cs typeface="Times New Roman"/>
              </a:rPr>
              <a:t> </a:t>
            </a:r>
            <a:r>
              <a:rPr sz="2000" spc="-10" dirty="0">
                <a:latin typeface="Times New Roman"/>
                <a:cs typeface="Times New Roman"/>
              </a:rPr>
              <a:t>angle</a:t>
            </a:r>
            <a:r>
              <a:rPr sz="2000" spc="225" dirty="0">
                <a:latin typeface="Times New Roman"/>
                <a:cs typeface="Times New Roman"/>
              </a:rPr>
              <a:t> </a:t>
            </a:r>
            <a:r>
              <a:rPr sz="2000" spc="-5" dirty="0">
                <a:latin typeface="Times New Roman"/>
                <a:cs typeface="Times New Roman"/>
              </a:rPr>
              <a:t>at</a:t>
            </a:r>
            <a:r>
              <a:rPr sz="2000" spc="245" dirty="0">
                <a:latin typeface="Times New Roman"/>
                <a:cs typeface="Times New Roman"/>
              </a:rPr>
              <a:t> </a:t>
            </a:r>
            <a:r>
              <a:rPr sz="2000" spc="-15" dirty="0">
                <a:latin typeface="Times New Roman"/>
                <a:cs typeface="Times New Roman"/>
              </a:rPr>
              <a:t>which</a:t>
            </a:r>
            <a:r>
              <a:rPr sz="2000" spc="210" dirty="0">
                <a:latin typeface="Times New Roman"/>
                <a:cs typeface="Times New Roman"/>
              </a:rPr>
              <a:t> </a:t>
            </a:r>
            <a:r>
              <a:rPr sz="2000" spc="-5" dirty="0">
                <a:latin typeface="Times New Roman"/>
                <a:cs typeface="Times New Roman"/>
              </a:rPr>
              <a:t>oceanic</a:t>
            </a:r>
            <a:r>
              <a:rPr sz="2000" spc="225" dirty="0">
                <a:latin typeface="Times New Roman"/>
                <a:cs typeface="Times New Roman"/>
              </a:rPr>
              <a:t> </a:t>
            </a:r>
            <a:r>
              <a:rPr sz="2000" spc="-5" dirty="0">
                <a:latin typeface="Times New Roman"/>
                <a:cs typeface="Times New Roman"/>
              </a:rPr>
              <a:t>lithosphere</a:t>
            </a:r>
            <a:r>
              <a:rPr sz="2000" spc="240" dirty="0">
                <a:latin typeface="Times New Roman"/>
                <a:cs typeface="Times New Roman"/>
              </a:rPr>
              <a:t> </a:t>
            </a:r>
            <a:r>
              <a:rPr sz="2000" spc="-5" dirty="0">
                <a:latin typeface="Times New Roman"/>
                <a:cs typeface="Times New Roman"/>
              </a:rPr>
              <a:t>descends</a:t>
            </a:r>
            <a:r>
              <a:rPr sz="2000" spc="225" dirty="0">
                <a:latin typeface="Times New Roman"/>
                <a:cs typeface="Times New Roman"/>
              </a:rPr>
              <a:t> </a:t>
            </a:r>
            <a:r>
              <a:rPr sz="2000" spc="-10" dirty="0">
                <a:latin typeface="Times New Roman"/>
                <a:cs typeface="Times New Roman"/>
              </a:rPr>
              <a:t>into</a:t>
            </a:r>
            <a:r>
              <a:rPr sz="2000" spc="235" dirty="0">
                <a:latin typeface="Times New Roman"/>
                <a:cs typeface="Times New Roman"/>
              </a:rPr>
              <a:t> </a:t>
            </a:r>
            <a:r>
              <a:rPr sz="2000" spc="-10" dirty="0">
                <a:latin typeface="Times New Roman"/>
                <a:cs typeface="Times New Roman"/>
              </a:rPr>
              <a:t>the</a:t>
            </a:r>
            <a:r>
              <a:rPr sz="2000" spc="225" dirty="0">
                <a:latin typeface="Times New Roman"/>
                <a:cs typeface="Times New Roman"/>
              </a:rPr>
              <a:t> </a:t>
            </a:r>
            <a:r>
              <a:rPr sz="2000" spc="-5" dirty="0">
                <a:latin typeface="Times New Roman"/>
                <a:cs typeface="Times New Roman"/>
              </a:rPr>
              <a:t>asthenosphere,</a:t>
            </a:r>
            <a:r>
              <a:rPr sz="2000" spc="245" dirty="0">
                <a:latin typeface="Times New Roman"/>
                <a:cs typeface="Times New Roman"/>
              </a:rPr>
              <a:t> </a:t>
            </a:r>
            <a:r>
              <a:rPr sz="2000" spc="-5" dirty="0">
                <a:latin typeface="Times New Roman"/>
                <a:cs typeface="Times New Roman"/>
              </a:rPr>
              <a:t>depends </a:t>
            </a:r>
            <a:r>
              <a:rPr sz="2000" spc="-484" dirty="0">
                <a:latin typeface="Times New Roman"/>
                <a:cs typeface="Times New Roman"/>
              </a:rPr>
              <a:t> </a:t>
            </a:r>
            <a:r>
              <a:rPr sz="2000" dirty="0">
                <a:latin typeface="Times New Roman"/>
                <a:cs typeface="Times New Roman"/>
              </a:rPr>
              <a:t>on </a:t>
            </a:r>
            <a:r>
              <a:rPr sz="2000" spc="-10" dirty="0">
                <a:latin typeface="Times New Roman"/>
                <a:cs typeface="Times New Roman"/>
              </a:rPr>
              <a:t>its </a:t>
            </a:r>
            <a:r>
              <a:rPr sz="2000" spc="-25" dirty="0">
                <a:latin typeface="Times New Roman"/>
                <a:cs typeface="Times New Roman"/>
              </a:rPr>
              <a:t>density. </a:t>
            </a:r>
            <a:r>
              <a:rPr sz="2000" spc="-10" dirty="0">
                <a:latin typeface="Times New Roman"/>
                <a:cs typeface="Times New Roman"/>
              </a:rPr>
              <a:t>When </a:t>
            </a:r>
            <a:r>
              <a:rPr sz="2000" spc="-5" dirty="0">
                <a:latin typeface="Times New Roman"/>
                <a:cs typeface="Times New Roman"/>
              </a:rPr>
              <a:t>a plate </a:t>
            </a:r>
            <a:r>
              <a:rPr sz="2000" dirty="0">
                <a:latin typeface="Times New Roman"/>
                <a:cs typeface="Times New Roman"/>
              </a:rPr>
              <a:t>of </a:t>
            </a:r>
            <a:r>
              <a:rPr sz="2000" spc="-5" dirty="0">
                <a:latin typeface="Times New Roman"/>
                <a:cs typeface="Times New Roman"/>
              </a:rPr>
              <a:t>lithosphere </a:t>
            </a:r>
            <a:r>
              <a:rPr sz="2000" spc="-10" dirty="0">
                <a:latin typeface="Times New Roman"/>
                <a:cs typeface="Times New Roman"/>
              </a:rPr>
              <a:t>is </a:t>
            </a:r>
            <a:r>
              <a:rPr sz="2000" b="1" spc="-5" dirty="0">
                <a:latin typeface="Times New Roman"/>
                <a:cs typeface="Times New Roman"/>
              </a:rPr>
              <a:t>less </a:t>
            </a:r>
            <a:r>
              <a:rPr sz="2000" spc="-10" dirty="0">
                <a:latin typeface="Times New Roman"/>
                <a:cs typeface="Times New Roman"/>
              </a:rPr>
              <a:t>than </a:t>
            </a:r>
            <a:r>
              <a:rPr sz="2000" dirty="0">
                <a:latin typeface="Times New Roman"/>
                <a:cs typeface="Times New Roman"/>
              </a:rPr>
              <a:t>10 </a:t>
            </a:r>
            <a:r>
              <a:rPr sz="2000" spc="-10" dirty="0">
                <a:latin typeface="Times New Roman"/>
                <a:cs typeface="Times New Roman"/>
              </a:rPr>
              <a:t>million </a:t>
            </a:r>
            <a:r>
              <a:rPr sz="2000" spc="-5" dirty="0">
                <a:latin typeface="Times New Roman"/>
                <a:cs typeface="Times New Roman"/>
              </a:rPr>
              <a:t>years old it </a:t>
            </a:r>
            <a:r>
              <a:rPr sz="2000" spc="-10" dirty="0">
                <a:latin typeface="Times New Roman"/>
                <a:cs typeface="Times New Roman"/>
              </a:rPr>
              <a:t>is </a:t>
            </a:r>
            <a:r>
              <a:rPr sz="2000" spc="-5" dirty="0">
                <a:latin typeface="Times New Roman"/>
                <a:cs typeface="Times New Roman"/>
              </a:rPr>
              <a:t> typically less dense than </a:t>
            </a:r>
            <a:r>
              <a:rPr sz="2000" spc="-10" dirty="0">
                <a:latin typeface="Times New Roman"/>
                <a:cs typeface="Times New Roman"/>
              </a:rPr>
              <a:t>the underlying </a:t>
            </a:r>
            <a:r>
              <a:rPr sz="2000" spc="-5" dirty="0">
                <a:latin typeface="Times New Roman"/>
                <a:cs typeface="Times New Roman"/>
              </a:rPr>
              <a:t>asthenosphere and subduction </a:t>
            </a:r>
            <a:r>
              <a:rPr sz="2000" spc="-10" dirty="0">
                <a:latin typeface="Times New Roman"/>
                <a:cs typeface="Times New Roman"/>
              </a:rPr>
              <a:t>is </a:t>
            </a:r>
            <a:r>
              <a:rPr sz="2000" spc="5" dirty="0">
                <a:latin typeface="Times New Roman"/>
                <a:cs typeface="Times New Roman"/>
              </a:rPr>
              <a:t>nearly </a:t>
            </a:r>
            <a:r>
              <a:rPr sz="2000" spc="10" dirty="0">
                <a:latin typeface="Times New Roman"/>
                <a:cs typeface="Times New Roman"/>
              </a:rPr>
              <a:t> </a:t>
            </a:r>
            <a:r>
              <a:rPr sz="2000" spc="-5" dirty="0">
                <a:latin typeface="Times New Roman"/>
                <a:cs typeface="Times New Roman"/>
              </a:rPr>
              <a:t>horizontal.</a:t>
            </a:r>
            <a:r>
              <a:rPr sz="2000" spc="5" dirty="0">
                <a:latin typeface="Times New Roman"/>
                <a:cs typeface="Times New Roman"/>
              </a:rPr>
              <a:t> </a:t>
            </a:r>
            <a:r>
              <a:rPr sz="2000" dirty="0">
                <a:latin typeface="Times New Roman"/>
                <a:cs typeface="Times New Roman"/>
              </a:rPr>
              <a:t>3.</a:t>
            </a:r>
          </a:p>
          <a:p>
            <a:pPr marL="12700" marR="7620" algn="just">
              <a:lnSpc>
                <a:spcPct val="100000"/>
              </a:lnSpc>
              <a:spcBef>
                <a:spcPts val="5"/>
              </a:spcBef>
            </a:pPr>
            <a:r>
              <a:rPr sz="2000" spc="-5" dirty="0">
                <a:latin typeface="Times New Roman"/>
                <a:cs typeface="Times New Roman"/>
              </a:rPr>
              <a:t>As oceanic lithosphere </a:t>
            </a:r>
            <a:r>
              <a:rPr sz="2000" dirty="0">
                <a:latin typeface="Times New Roman"/>
                <a:cs typeface="Times New Roman"/>
              </a:rPr>
              <a:t>ages </a:t>
            </a:r>
            <a:r>
              <a:rPr sz="2000" spc="-10" dirty="0">
                <a:latin typeface="Times New Roman"/>
                <a:cs typeface="Times New Roman"/>
              </a:rPr>
              <a:t>(gets </a:t>
            </a:r>
            <a:r>
              <a:rPr sz="2000" spc="-5" dirty="0">
                <a:latin typeface="Times New Roman"/>
                <a:cs typeface="Times New Roman"/>
              </a:rPr>
              <a:t>further from </a:t>
            </a:r>
            <a:r>
              <a:rPr sz="2000" spc="-10" dirty="0">
                <a:latin typeface="Times New Roman"/>
                <a:cs typeface="Times New Roman"/>
              </a:rPr>
              <a:t>the </a:t>
            </a:r>
            <a:r>
              <a:rPr sz="2000" spc="-5" dirty="0">
                <a:latin typeface="Times New Roman"/>
                <a:cs typeface="Times New Roman"/>
              </a:rPr>
              <a:t>spreading center), it cools. </a:t>
            </a:r>
            <a:r>
              <a:rPr sz="2000" dirty="0">
                <a:latin typeface="Times New Roman"/>
                <a:cs typeface="Times New Roman"/>
              </a:rPr>
              <a:t>This </a:t>
            </a:r>
            <a:r>
              <a:rPr sz="2000" spc="5" dirty="0">
                <a:latin typeface="Times New Roman"/>
                <a:cs typeface="Times New Roman"/>
              </a:rPr>
              <a:t> </a:t>
            </a:r>
            <a:r>
              <a:rPr sz="2000" spc="-5" dirty="0">
                <a:latin typeface="Times New Roman"/>
                <a:cs typeface="Times New Roman"/>
              </a:rPr>
              <a:t>causes it to thicken and </a:t>
            </a:r>
            <a:r>
              <a:rPr sz="2000" dirty="0">
                <a:latin typeface="Times New Roman"/>
                <a:cs typeface="Times New Roman"/>
              </a:rPr>
              <a:t>increase </a:t>
            </a:r>
            <a:r>
              <a:rPr sz="2000" spc="-5" dirty="0">
                <a:latin typeface="Times New Roman"/>
                <a:cs typeface="Times New Roman"/>
              </a:rPr>
              <a:t>in </a:t>
            </a:r>
            <a:r>
              <a:rPr sz="2000" spc="-20" dirty="0">
                <a:latin typeface="Times New Roman"/>
                <a:cs typeface="Times New Roman"/>
              </a:rPr>
              <a:t>density. </a:t>
            </a:r>
            <a:r>
              <a:rPr sz="2000" spc="-5" dirty="0">
                <a:latin typeface="Times New Roman"/>
                <a:cs typeface="Times New Roman"/>
              </a:rPr>
              <a:t>Once the age </a:t>
            </a:r>
            <a:r>
              <a:rPr sz="2000" dirty="0">
                <a:latin typeface="Times New Roman"/>
                <a:cs typeface="Times New Roman"/>
              </a:rPr>
              <a:t>of </a:t>
            </a:r>
            <a:r>
              <a:rPr sz="2000" spc="-5" dirty="0">
                <a:latin typeface="Times New Roman"/>
                <a:cs typeface="Times New Roman"/>
              </a:rPr>
              <a:t>oceanic lithosphere </a:t>
            </a:r>
            <a:r>
              <a:rPr sz="2000" dirty="0">
                <a:latin typeface="Times New Roman"/>
                <a:cs typeface="Times New Roman"/>
              </a:rPr>
              <a:t> </a:t>
            </a:r>
            <a:r>
              <a:rPr sz="2000" b="1" spc="-5" dirty="0">
                <a:latin typeface="Times New Roman"/>
                <a:cs typeface="Times New Roman"/>
              </a:rPr>
              <a:t>exceeds </a:t>
            </a:r>
            <a:r>
              <a:rPr sz="2000" dirty="0">
                <a:latin typeface="Times New Roman"/>
                <a:cs typeface="Times New Roman"/>
              </a:rPr>
              <a:t>10 </a:t>
            </a:r>
            <a:r>
              <a:rPr sz="2000" spc="-10" dirty="0">
                <a:latin typeface="Times New Roman"/>
                <a:cs typeface="Times New Roman"/>
              </a:rPr>
              <a:t>million years, </a:t>
            </a:r>
            <a:r>
              <a:rPr sz="2000" spc="-5" dirty="0">
                <a:latin typeface="Times New Roman"/>
                <a:cs typeface="Times New Roman"/>
              </a:rPr>
              <a:t>it </a:t>
            </a:r>
            <a:r>
              <a:rPr sz="2000" spc="-10" dirty="0">
                <a:latin typeface="Times New Roman"/>
                <a:cs typeface="Times New Roman"/>
              </a:rPr>
              <a:t>is denser than </a:t>
            </a:r>
            <a:r>
              <a:rPr sz="2000" spc="-5" dirty="0">
                <a:latin typeface="Times New Roman"/>
                <a:cs typeface="Times New Roman"/>
              </a:rPr>
              <a:t>the asthenosphere and </a:t>
            </a:r>
            <a:r>
              <a:rPr sz="2000" spc="-10" dirty="0">
                <a:latin typeface="Times New Roman"/>
                <a:cs typeface="Times New Roman"/>
              </a:rPr>
              <a:t>will </a:t>
            </a:r>
            <a:r>
              <a:rPr sz="2000" spc="-5" dirty="0">
                <a:latin typeface="Times New Roman"/>
                <a:cs typeface="Times New Roman"/>
              </a:rPr>
              <a:t>sink given the </a:t>
            </a:r>
            <a:r>
              <a:rPr sz="2000" spc="-484" dirty="0">
                <a:latin typeface="Times New Roman"/>
                <a:cs typeface="Times New Roman"/>
              </a:rPr>
              <a:t> </a:t>
            </a:r>
            <a:r>
              <a:rPr sz="2000" spc="-15" dirty="0">
                <a:latin typeface="Times New Roman"/>
                <a:cs typeface="Times New Roman"/>
              </a:rPr>
              <a:t>opportunity.</a:t>
            </a:r>
            <a:r>
              <a:rPr sz="2000" dirty="0">
                <a:latin typeface="Times New Roman"/>
                <a:cs typeface="Times New Roman"/>
              </a:rPr>
              <a:t> 4.</a:t>
            </a:r>
          </a:p>
        </p:txBody>
      </p:sp>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23</a:t>
            </a:r>
            <a:endParaRPr sz="2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39" y="152377"/>
            <a:ext cx="9109608" cy="6553222"/>
          </a:xfrm>
          <a:prstGeom prst="rect">
            <a:avLst/>
          </a:prstGeom>
        </p:spPr>
      </p:pic>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24</a:t>
            </a:r>
            <a:endParaRPr sz="24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44423" y="2057571"/>
            <a:ext cx="8612405" cy="4675459"/>
          </a:xfrm>
          <a:prstGeom prst="rect">
            <a:avLst/>
          </a:prstGeom>
        </p:spPr>
      </p:pic>
      <p:sp>
        <p:nvSpPr>
          <p:cNvPr id="3" name="object 3"/>
          <p:cNvSpPr txBox="1">
            <a:spLocks noGrp="1"/>
          </p:cNvSpPr>
          <p:nvPr>
            <p:ph type="title"/>
          </p:nvPr>
        </p:nvSpPr>
        <p:spPr>
          <a:xfrm>
            <a:off x="307340" y="328930"/>
            <a:ext cx="8611235" cy="1243965"/>
          </a:xfrm>
          <a:prstGeom prst="rect">
            <a:avLst/>
          </a:prstGeom>
        </p:spPr>
        <p:txBody>
          <a:bodyPr vert="horz" wrap="square" lIns="0" tIns="11430" rIns="0" bIns="0" rtlCol="0">
            <a:spAutoFit/>
          </a:bodyPr>
          <a:lstStyle/>
          <a:p>
            <a:pPr marL="12700" marR="5080" algn="just">
              <a:lnSpc>
                <a:spcPct val="100000"/>
              </a:lnSpc>
              <a:spcBef>
                <a:spcPts val="90"/>
              </a:spcBef>
            </a:pPr>
            <a:r>
              <a:rPr dirty="0"/>
              <a:t>In parts of </a:t>
            </a:r>
            <a:r>
              <a:rPr spc="-10" dirty="0"/>
              <a:t>the </a:t>
            </a:r>
            <a:r>
              <a:rPr spc="-25" dirty="0"/>
              <a:t>Western </a:t>
            </a:r>
            <a:r>
              <a:rPr spc="-5" dirty="0"/>
              <a:t>Pacific </a:t>
            </a:r>
            <a:r>
              <a:rPr spc="-10" dirty="0"/>
              <a:t>some </a:t>
            </a:r>
            <a:r>
              <a:rPr spc="-5" dirty="0"/>
              <a:t>oceanic lithosphere </a:t>
            </a:r>
            <a:r>
              <a:rPr spc="-10" dirty="0"/>
              <a:t>is </a:t>
            </a:r>
            <a:r>
              <a:rPr dirty="0"/>
              <a:t>older </a:t>
            </a:r>
            <a:r>
              <a:rPr spc="-10" dirty="0"/>
              <a:t>than </a:t>
            </a:r>
            <a:r>
              <a:rPr dirty="0"/>
              <a:t>160 </a:t>
            </a:r>
            <a:r>
              <a:rPr spc="-10" dirty="0"/>
              <a:t>million </a:t>
            </a:r>
            <a:r>
              <a:rPr spc="-5" dirty="0"/>
              <a:t> years.</a:t>
            </a:r>
            <a:r>
              <a:rPr spc="225" dirty="0"/>
              <a:t> </a:t>
            </a:r>
            <a:r>
              <a:rPr spc="-5" dirty="0"/>
              <a:t>This</a:t>
            </a:r>
            <a:r>
              <a:rPr spc="210" dirty="0"/>
              <a:t> </a:t>
            </a:r>
            <a:r>
              <a:rPr spc="-5" dirty="0"/>
              <a:t>is</a:t>
            </a:r>
            <a:r>
              <a:rPr spc="210" dirty="0"/>
              <a:t> </a:t>
            </a:r>
            <a:r>
              <a:rPr spc="-5" dirty="0"/>
              <a:t>the</a:t>
            </a:r>
            <a:r>
              <a:rPr spc="229" dirty="0"/>
              <a:t> </a:t>
            </a:r>
            <a:r>
              <a:rPr spc="-5" dirty="0"/>
              <a:t>thickest</a:t>
            </a:r>
            <a:r>
              <a:rPr spc="215" dirty="0"/>
              <a:t> </a:t>
            </a:r>
            <a:r>
              <a:rPr spc="5" dirty="0"/>
              <a:t>and</a:t>
            </a:r>
            <a:r>
              <a:rPr spc="235" dirty="0"/>
              <a:t> </a:t>
            </a:r>
            <a:r>
              <a:rPr spc="-5" dirty="0"/>
              <a:t>densest</a:t>
            </a:r>
            <a:r>
              <a:rPr spc="215" dirty="0"/>
              <a:t> </a:t>
            </a:r>
            <a:r>
              <a:rPr spc="-5" dirty="0"/>
              <a:t>in</a:t>
            </a:r>
            <a:r>
              <a:rPr spc="235" dirty="0"/>
              <a:t> </a:t>
            </a:r>
            <a:r>
              <a:rPr spc="-5" dirty="0"/>
              <a:t>today's</a:t>
            </a:r>
            <a:r>
              <a:rPr spc="220" dirty="0"/>
              <a:t> </a:t>
            </a:r>
            <a:r>
              <a:rPr spc="-5" dirty="0"/>
              <a:t>oceans.</a:t>
            </a:r>
            <a:r>
              <a:rPr spc="245" dirty="0"/>
              <a:t> </a:t>
            </a:r>
            <a:r>
              <a:rPr dirty="0"/>
              <a:t>The</a:t>
            </a:r>
            <a:r>
              <a:rPr spc="229" dirty="0"/>
              <a:t> </a:t>
            </a:r>
            <a:r>
              <a:rPr spc="-5" dirty="0"/>
              <a:t>subduction</a:t>
            </a:r>
            <a:r>
              <a:rPr spc="215" dirty="0"/>
              <a:t> </a:t>
            </a:r>
            <a:r>
              <a:rPr spc="-5" dirty="0"/>
              <a:t>plates</a:t>
            </a:r>
            <a:r>
              <a:rPr spc="215" dirty="0"/>
              <a:t> </a:t>
            </a:r>
            <a:r>
              <a:rPr spc="15" dirty="0"/>
              <a:t>in </a:t>
            </a:r>
            <a:r>
              <a:rPr spc="-484" dirty="0"/>
              <a:t> </a:t>
            </a:r>
            <a:r>
              <a:rPr spc="-10" dirty="0"/>
              <a:t>this </a:t>
            </a:r>
            <a:r>
              <a:rPr spc="-5" dirty="0"/>
              <a:t>region typically descend</a:t>
            </a:r>
            <a:r>
              <a:rPr dirty="0"/>
              <a:t> </a:t>
            </a:r>
            <a:r>
              <a:rPr spc="-10" dirty="0"/>
              <a:t>into</a:t>
            </a:r>
            <a:r>
              <a:rPr spc="-5" dirty="0"/>
              <a:t> </a:t>
            </a:r>
            <a:r>
              <a:rPr spc="-10" dirty="0"/>
              <a:t>the</a:t>
            </a:r>
            <a:r>
              <a:rPr spc="-5" dirty="0"/>
              <a:t> </a:t>
            </a:r>
            <a:r>
              <a:rPr spc="-10" dirty="0"/>
              <a:t>mantle</a:t>
            </a:r>
            <a:r>
              <a:rPr spc="-5" dirty="0"/>
              <a:t> at </a:t>
            </a:r>
            <a:r>
              <a:rPr spc="-10" dirty="0"/>
              <a:t>angles </a:t>
            </a:r>
            <a:r>
              <a:rPr spc="-5" dirty="0"/>
              <a:t>approaching </a:t>
            </a:r>
            <a:r>
              <a:rPr dirty="0"/>
              <a:t>90 </a:t>
            </a:r>
            <a:r>
              <a:rPr spc="-5" dirty="0"/>
              <a:t>degrees. </a:t>
            </a:r>
            <a:r>
              <a:rPr dirty="0"/>
              <a:t> </a:t>
            </a:r>
            <a:r>
              <a:rPr spc="-5" dirty="0"/>
              <a:t>(Figure.10.20).</a:t>
            </a: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25</a:t>
            </a:r>
            <a:endParaRPr sz="2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52730"/>
            <a:ext cx="8452485" cy="939165"/>
          </a:xfrm>
          <a:prstGeom prst="rect">
            <a:avLst/>
          </a:prstGeom>
        </p:spPr>
        <p:txBody>
          <a:bodyPr vert="horz" wrap="square" lIns="0" tIns="11430" rIns="0" bIns="0" rtlCol="0">
            <a:spAutoFit/>
          </a:bodyPr>
          <a:lstStyle/>
          <a:p>
            <a:pPr marL="12700" marR="5080" algn="just">
              <a:lnSpc>
                <a:spcPct val="100000"/>
              </a:lnSpc>
              <a:spcBef>
                <a:spcPts val="90"/>
              </a:spcBef>
            </a:pPr>
            <a:r>
              <a:rPr dirty="0"/>
              <a:t>It </a:t>
            </a:r>
            <a:r>
              <a:rPr spc="-10" dirty="0"/>
              <a:t>is important to </a:t>
            </a:r>
            <a:r>
              <a:rPr spc="-5" dirty="0"/>
              <a:t>realize </a:t>
            </a:r>
            <a:r>
              <a:rPr spc="-10" dirty="0"/>
              <a:t>that </a:t>
            </a:r>
            <a:r>
              <a:rPr spc="-5" dirty="0"/>
              <a:t>a subducting plate </a:t>
            </a:r>
            <a:r>
              <a:rPr dirty="0"/>
              <a:t>does </a:t>
            </a:r>
            <a:r>
              <a:rPr spc="-10" dirty="0"/>
              <a:t>not </a:t>
            </a:r>
            <a:r>
              <a:rPr dirty="0"/>
              <a:t>follow </a:t>
            </a:r>
            <a:r>
              <a:rPr spc="-5" dirty="0"/>
              <a:t>a </a:t>
            </a:r>
            <a:r>
              <a:rPr spc="-10" dirty="0"/>
              <a:t>fixed</a:t>
            </a:r>
            <a:r>
              <a:rPr spc="480" dirty="0"/>
              <a:t> </a:t>
            </a:r>
            <a:r>
              <a:rPr spc="-5" dirty="0"/>
              <a:t>path into </a:t>
            </a:r>
            <a:r>
              <a:rPr dirty="0"/>
              <a:t> </a:t>
            </a:r>
            <a:r>
              <a:rPr spc="-10" dirty="0"/>
              <a:t>the</a:t>
            </a:r>
            <a:r>
              <a:rPr spc="-5" dirty="0"/>
              <a:t> </a:t>
            </a:r>
            <a:r>
              <a:rPr spc="-10" dirty="0"/>
              <a:t>mantle.</a:t>
            </a:r>
            <a:r>
              <a:rPr spc="-5" dirty="0"/>
              <a:t> </a:t>
            </a:r>
            <a:r>
              <a:rPr spc="-15" dirty="0"/>
              <a:t>Rather,</a:t>
            </a:r>
            <a:r>
              <a:rPr spc="-10" dirty="0"/>
              <a:t> </a:t>
            </a:r>
            <a:r>
              <a:rPr spc="-5" dirty="0"/>
              <a:t>it</a:t>
            </a:r>
            <a:r>
              <a:rPr dirty="0"/>
              <a:t> </a:t>
            </a:r>
            <a:r>
              <a:rPr spc="-5" dirty="0"/>
              <a:t>sinks</a:t>
            </a:r>
            <a:r>
              <a:rPr dirty="0"/>
              <a:t> </a:t>
            </a:r>
            <a:r>
              <a:rPr spc="-5" dirty="0"/>
              <a:t>vertically</a:t>
            </a:r>
            <a:r>
              <a:rPr dirty="0"/>
              <a:t> as</a:t>
            </a:r>
            <a:r>
              <a:rPr spc="5" dirty="0"/>
              <a:t> </a:t>
            </a:r>
            <a:r>
              <a:rPr spc="-5" dirty="0"/>
              <a:t>it</a:t>
            </a:r>
            <a:r>
              <a:rPr dirty="0"/>
              <a:t> </a:t>
            </a:r>
            <a:r>
              <a:rPr spc="-5" dirty="0"/>
              <a:t>descends,</a:t>
            </a:r>
            <a:r>
              <a:rPr dirty="0"/>
              <a:t> </a:t>
            </a:r>
            <a:r>
              <a:rPr spc="-5" dirty="0"/>
              <a:t>causing</a:t>
            </a:r>
            <a:r>
              <a:rPr dirty="0"/>
              <a:t> </a:t>
            </a:r>
            <a:r>
              <a:rPr spc="-5" dirty="0"/>
              <a:t>the</a:t>
            </a:r>
            <a:r>
              <a:rPr dirty="0"/>
              <a:t> </a:t>
            </a:r>
            <a:r>
              <a:rPr b="1" spc="-10" dirty="0">
                <a:latin typeface="Times New Roman"/>
                <a:cs typeface="Times New Roman"/>
              </a:rPr>
              <a:t>trench</a:t>
            </a:r>
            <a:r>
              <a:rPr spc="-10" dirty="0"/>
              <a:t>. </a:t>
            </a:r>
            <a:r>
              <a:rPr spc="-5" dirty="0"/>
              <a:t> (Figure.10.21).</a:t>
            </a:r>
          </a:p>
        </p:txBody>
      </p:sp>
      <p:pic>
        <p:nvPicPr>
          <p:cNvPr id="3" name="object 3"/>
          <p:cNvPicPr/>
          <p:nvPr/>
        </p:nvPicPr>
        <p:blipFill>
          <a:blip r:embed="rId2" cstate="print"/>
          <a:stretch>
            <a:fillRect/>
          </a:stretch>
        </p:blipFill>
        <p:spPr>
          <a:xfrm>
            <a:off x="304800" y="1295400"/>
            <a:ext cx="8610600" cy="5361432"/>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26</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2730"/>
            <a:ext cx="8534400" cy="2768600"/>
          </a:xfrm>
          <a:prstGeom prst="rect">
            <a:avLst/>
          </a:prstGeom>
        </p:spPr>
        <p:txBody>
          <a:bodyPr vert="horz" wrap="square" lIns="0" tIns="11430" rIns="0" bIns="0" rtlCol="0">
            <a:spAutoFit/>
          </a:bodyPr>
          <a:lstStyle/>
          <a:p>
            <a:pPr marL="12700" marR="5080" algn="just">
              <a:lnSpc>
                <a:spcPct val="100000"/>
              </a:lnSpc>
              <a:spcBef>
                <a:spcPts val="90"/>
              </a:spcBef>
            </a:pPr>
            <a:r>
              <a:rPr sz="2000" spc="-5" dirty="0">
                <a:latin typeface="Times New Roman"/>
                <a:cs typeface="Times New Roman"/>
              </a:rPr>
              <a:t>When the subduction plate </a:t>
            </a:r>
            <a:r>
              <a:rPr sz="2000" spc="-10" dirty="0">
                <a:latin typeface="Times New Roman"/>
                <a:cs typeface="Times New Roman"/>
              </a:rPr>
              <a:t>sinks, </a:t>
            </a:r>
            <a:r>
              <a:rPr sz="2000" spc="-5" dirty="0">
                <a:latin typeface="Times New Roman"/>
                <a:cs typeface="Times New Roman"/>
              </a:rPr>
              <a:t>it creates a flow </a:t>
            </a:r>
            <a:r>
              <a:rPr sz="2000" spc="5" dirty="0">
                <a:latin typeface="Times New Roman"/>
                <a:cs typeface="Times New Roman"/>
              </a:rPr>
              <a:t>in </a:t>
            </a:r>
            <a:r>
              <a:rPr sz="2000" spc="-5" dirty="0">
                <a:latin typeface="Times New Roman"/>
                <a:cs typeface="Times New Roman"/>
              </a:rPr>
              <a:t>the asthenosphere </a:t>
            </a:r>
            <a:r>
              <a:rPr sz="2000" spc="-10" dirty="0">
                <a:latin typeface="Times New Roman"/>
                <a:cs typeface="Times New Roman"/>
              </a:rPr>
              <a:t>that </a:t>
            </a:r>
            <a:r>
              <a:rPr sz="2000" spc="-5" dirty="0">
                <a:latin typeface="Times New Roman"/>
                <a:cs typeface="Times New Roman"/>
              </a:rPr>
              <a:t>"pulls" </a:t>
            </a:r>
            <a:r>
              <a:rPr sz="2000" dirty="0">
                <a:latin typeface="Times New Roman"/>
                <a:cs typeface="Times New Roman"/>
              </a:rPr>
              <a:t> </a:t>
            </a:r>
            <a:r>
              <a:rPr sz="2000" spc="-10" dirty="0">
                <a:latin typeface="Times New Roman"/>
                <a:cs typeface="Times New Roman"/>
              </a:rPr>
              <a:t>the </a:t>
            </a:r>
            <a:r>
              <a:rPr sz="2000" spc="-5" dirty="0">
                <a:latin typeface="Times New Roman"/>
                <a:cs typeface="Times New Roman"/>
              </a:rPr>
              <a:t>overriding plate </a:t>
            </a:r>
            <a:r>
              <a:rPr sz="2000" spc="-10" dirty="0">
                <a:latin typeface="Times New Roman"/>
                <a:cs typeface="Times New Roman"/>
              </a:rPr>
              <a:t>toward </a:t>
            </a:r>
            <a:r>
              <a:rPr sz="2000" spc="-5" dirty="0">
                <a:latin typeface="Times New Roman"/>
                <a:cs typeface="Times New Roman"/>
              </a:rPr>
              <a:t>the </a:t>
            </a:r>
            <a:r>
              <a:rPr sz="2000" b="1" spc="-15" dirty="0">
                <a:latin typeface="Times New Roman"/>
                <a:cs typeface="Times New Roman"/>
              </a:rPr>
              <a:t>retreating </a:t>
            </a:r>
            <a:r>
              <a:rPr sz="2000" b="1" spc="-10" dirty="0">
                <a:latin typeface="Times New Roman"/>
                <a:cs typeface="Times New Roman"/>
              </a:rPr>
              <a:t>trench</a:t>
            </a:r>
            <a:r>
              <a:rPr sz="2000" spc="-10" dirty="0">
                <a:latin typeface="Times New Roman"/>
                <a:cs typeface="Times New Roman"/>
              </a:rPr>
              <a:t>. (Imagine </a:t>
            </a:r>
            <a:r>
              <a:rPr sz="2000" spc="-15" dirty="0">
                <a:latin typeface="Times New Roman"/>
                <a:cs typeface="Times New Roman"/>
              </a:rPr>
              <a:t>what </a:t>
            </a:r>
            <a:r>
              <a:rPr sz="2000" spc="-10" dirty="0">
                <a:latin typeface="Times New Roman"/>
                <a:cs typeface="Times New Roman"/>
              </a:rPr>
              <a:t>would </a:t>
            </a:r>
            <a:r>
              <a:rPr sz="2000" spc="-5" dirty="0">
                <a:latin typeface="Times New Roman"/>
                <a:cs typeface="Times New Roman"/>
              </a:rPr>
              <a:t>happen </a:t>
            </a:r>
            <a:r>
              <a:rPr sz="2000" spc="15" dirty="0">
                <a:latin typeface="Times New Roman"/>
                <a:cs typeface="Times New Roman"/>
              </a:rPr>
              <a:t>if </a:t>
            </a:r>
            <a:r>
              <a:rPr sz="2000" spc="20" dirty="0">
                <a:latin typeface="Times New Roman"/>
                <a:cs typeface="Times New Roman"/>
              </a:rPr>
              <a:t> </a:t>
            </a:r>
            <a:r>
              <a:rPr sz="2000" spc="-15" dirty="0">
                <a:latin typeface="Times New Roman"/>
                <a:cs typeface="Times New Roman"/>
              </a:rPr>
              <a:t>you</a:t>
            </a:r>
            <a:r>
              <a:rPr sz="2000" spc="40" dirty="0">
                <a:latin typeface="Times New Roman"/>
                <a:cs typeface="Times New Roman"/>
              </a:rPr>
              <a:t> </a:t>
            </a:r>
            <a:r>
              <a:rPr sz="2000" spc="-15" dirty="0">
                <a:latin typeface="Times New Roman"/>
                <a:cs typeface="Times New Roman"/>
              </a:rPr>
              <a:t>were</a:t>
            </a:r>
            <a:r>
              <a:rPr sz="2000" spc="65" dirty="0">
                <a:latin typeface="Times New Roman"/>
                <a:cs typeface="Times New Roman"/>
              </a:rPr>
              <a:t> </a:t>
            </a:r>
            <a:r>
              <a:rPr sz="2000" spc="-10" dirty="0">
                <a:latin typeface="Times New Roman"/>
                <a:cs typeface="Times New Roman"/>
              </a:rPr>
              <a:t>sitting</a:t>
            </a:r>
            <a:r>
              <a:rPr sz="2000" spc="20" dirty="0">
                <a:latin typeface="Times New Roman"/>
                <a:cs typeface="Times New Roman"/>
              </a:rPr>
              <a:t> </a:t>
            </a:r>
            <a:r>
              <a:rPr sz="2000" spc="-10" dirty="0">
                <a:latin typeface="Times New Roman"/>
                <a:cs typeface="Times New Roman"/>
              </a:rPr>
              <a:t>in</a:t>
            </a:r>
            <a:r>
              <a:rPr sz="2000" spc="-5" dirty="0">
                <a:latin typeface="Times New Roman"/>
                <a:cs typeface="Times New Roman"/>
              </a:rPr>
              <a:t> a</a:t>
            </a:r>
            <a:r>
              <a:rPr sz="2000" spc="10" dirty="0">
                <a:latin typeface="Times New Roman"/>
                <a:cs typeface="Times New Roman"/>
              </a:rPr>
              <a:t> </a:t>
            </a:r>
            <a:r>
              <a:rPr sz="2000" spc="-5" dirty="0">
                <a:latin typeface="Times New Roman"/>
                <a:cs typeface="Times New Roman"/>
              </a:rPr>
              <a:t>lifeboat</a:t>
            </a:r>
            <a:r>
              <a:rPr sz="2000" spc="-15" dirty="0">
                <a:latin typeface="Times New Roman"/>
                <a:cs typeface="Times New Roman"/>
              </a:rPr>
              <a:t> </a:t>
            </a:r>
            <a:r>
              <a:rPr sz="2000" spc="-10" dirty="0">
                <a:latin typeface="Times New Roman"/>
                <a:cs typeface="Times New Roman"/>
              </a:rPr>
              <a:t>near</a:t>
            </a:r>
            <a:r>
              <a:rPr sz="2000" spc="40" dirty="0">
                <a:latin typeface="Times New Roman"/>
                <a:cs typeface="Times New Roman"/>
              </a:rPr>
              <a:t> </a:t>
            </a:r>
            <a:r>
              <a:rPr sz="2000" spc="-10" dirty="0">
                <a:latin typeface="Times New Roman"/>
                <a:cs typeface="Times New Roman"/>
              </a:rPr>
              <a:t>the</a:t>
            </a:r>
            <a:r>
              <a:rPr sz="2000" spc="15" dirty="0">
                <a:latin typeface="Times New Roman"/>
                <a:cs typeface="Times New Roman"/>
              </a:rPr>
              <a:t> </a:t>
            </a:r>
            <a:r>
              <a:rPr sz="2000" b="1" spc="-5" dirty="0">
                <a:latin typeface="Times New Roman"/>
                <a:cs typeface="Times New Roman"/>
              </a:rPr>
              <a:t>titanic</a:t>
            </a:r>
            <a:r>
              <a:rPr sz="2000" b="1" spc="-10" dirty="0">
                <a:latin typeface="Times New Roman"/>
                <a:cs typeface="Times New Roman"/>
              </a:rPr>
              <a:t> </a:t>
            </a:r>
            <a:r>
              <a:rPr sz="2000" spc="-5" dirty="0">
                <a:latin typeface="Times New Roman"/>
                <a:cs typeface="Times New Roman"/>
              </a:rPr>
              <a:t>as</a:t>
            </a:r>
            <a:r>
              <a:rPr sz="2000" dirty="0">
                <a:latin typeface="Times New Roman"/>
                <a:cs typeface="Times New Roman"/>
              </a:rPr>
              <a:t> </a:t>
            </a:r>
            <a:r>
              <a:rPr sz="2000" spc="-5" dirty="0">
                <a:latin typeface="Times New Roman"/>
                <a:cs typeface="Times New Roman"/>
              </a:rPr>
              <a:t>it</a:t>
            </a:r>
            <a:r>
              <a:rPr sz="2000" dirty="0">
                <a:latin typeface="Times New Roman"/>
                <a:cs typeface="Times New Roman"/>
              </a:rPr>
              <a:t> </a:t>
            </a:r>
            <a:r>
              <a:rPr sz="2000" spc="-10" dirty="0">
                <a:latin typeface="Times New Roman"/>
                <a:cs typeface="Times New Roman"/>
              </a:rPr>
              <a:t>is</a:t>
            </a:r>
            <a:r>
              <a:rPr sz="2000" dirty="0">
                <a:latin typeface="Times New Roman"/>
                <a:cs typeface="Times New Roman"/>
              </a:rPr>
              <a:t> </a:t>
            </a:r>
            <a:r>
              <a:rPr sz="2000" spc="-15" dirty="0">
                <a:latin typeface="Times New Roman"/>
                <a:cs typeface="Times New Roman"/>
              </a:rPr>
              <a:t>sank!)</a:t>
            </a:r>
            <a:r>
              <a:rPr sz="2000" spc="35" dirty="0">
                <a:latin typeface="Times New Roman"/>
                <a:cs typeface="Times New Roman"/>
              </a:rPr>
              <a:t> </a:t>
            </a:r>
            <a:r>
              <a:rPr sz="2000" spc="-5" dirty="0">
                <a:latin typeface="Times New Roman"/>
                <a:cs typeface="Times New Roman"/>
              </a:rPr>
              <a:t>(Figure.10.22)</a:t>
            </a:r>
            <a:r>
              <a:rPr sz="2000" spc="-10" dirty="0">
                <a:latin typeface="Times New Roman"/>
                <a:cs typeface="Times New Roman"/>
              </a:rPr>
              <a:t> </a:t>
            </a:r>
            <a:r>
              <a:rPr sz="2000" dirty="0">
                <a:latin typeface="Times New Roman"/>
                <a:cs typeface="Times New Roman"/>
              </a:rPr>
              <a:t>1.</a:t>
            </a:r>
          </a:p>
          <a:p>
            <a:pPr marL="12700" algn="just">
              <a:lnSpc>
                <a:spcPct val="100000"/>
              </a:lnSpc>
              <a:spcBef>
                <a:spcPts val="5"/>
              </a:spcBef>
            </a:pPr>
            <a:r>
              <a:rPr sz="2000" spc="-10" dirty="0">
                <a:latin typeface="Times New Roman"/>
                <a:cs typeface="Times New Roman"/>
              </a:rPr>
              <a:t>Convergent</a:t>
            </a:r>
            <a:r>
              <a:rPr sz="2000" spc="45" dirty="0">
                <a:latin typeface="Times New Roman"/>
                <a:cs typeface="Times New Roman"/>
              </a:rPr>
              <a:t> </a:t>
            </a:r>
            <a:r>
              <a:rPr sz="2000" spc="-5" dirty="0">
                <a:latin typeface="Times New Roman"/>
                <a:cs typeface="Times New Roman"/>
              </a:rPr>
              <a:t>plate</a:t>
            </a:r>
            <a:r>
              <a:rPr sz="2000" spc="-25" dirty="0">
                <a:latin typeface="Times New Roman"/>
                <a:cs typeface="Times New Roman"/>
              </a:rPr>
              <a:t> </a:t>
            </a:r>
            <a:r>
              <a:rPr sz="2000" spc="-5" dirty="0">
                <a:latin typeface="Times New Roman"/>
                <a:cs typeface="Times New Roman"/>
              </a:rPr>
              <a:t>boundaries</a:t>
            </a:r>
            <a:r>
              <a:rPr sz="2000" spc="-15" dirty="0">
                <a:latin typeface="Times New Roman"/>
                <a:cs typeface="Times New Roman"/>
              </a:rPr>
              <a:t> form:</a:t>
            </a:r>
            <a:endParaRPr sz="2000" dirty="0">
              <a:latin typeface="Times New Roman"/>
              <a:cs typeface="Times New Roman"/>
            </a:endParaRPr>
          </a:p>
          <a:p>
            <a:pPr marL="12700" marR="3709035">
              <a:lnSpc>
                <a:spcPct val="100000"/>
              </a:lnSpc>
            </a:pPr>
            <a:r>
              <a:rPr sz="2000" spc="-15" dirty="0">
                <a:latin typeface="Times New Roman"/>
                <a:cs typeface="Times New Roman"/>
              </a:rPr>
              <a:t>A-Continental</a:t>
            </a:r>
            <a:r>
              <a:rPr sz="2000" spc="100" dirty="0">
                <a:latin typeface="Times New Roman"/>
                <a:cs typeface="Times New Roman"/>
              </a:rPr>
              <a:t> </a:t>
            </a:r>
            <a:r>
              <a:rPr sz="2000" spc="-5" dirty="0">
                <a:latin typeface="Times New Roman"/>
                <a:cs typeface="Times New Roman"/>
              </a:rPr>
              <a:t>lithosphere</a:t>
            </a:r>
            <a:r>
              <a:rPr sz="2000" spc="15" dirty="0">
                <a:latin typeface="Times New Roman"/>
                <a:cs typeface="Times New Roman"/>
              </a:rPr>
              <a:t> </a:t>
            </a:r>
            <a:r>
              <a:rPr sz="2000" dirty="0">
                <a:latin typeface="Times New Roman"/>
                <a:cs typeface="Times New Roman"/>
              </a:rPr>
              <a:t>overrides</a:t>
            </a:r>
            <a:r>
              <a:rPr sz="2000" spc="-30" dirty="0">
                <a:latin typeface="Times New Roman"/>
                <a:cs typeface="Times New Roman"/>
              </a:rPr>
              <a:t> </a:t>
            </a:r>
            <a:r>
              <a:rPr sz="2000" spc="-5" dirty="0">
                <a:latin typeface="Times New Roman"/>
                <a:cs typeface="Times New Roman"/>
              </a:rPr>
              <a:t>oceanic.</a:t>
            </a:r>
            <a:r>
              <a:rPr sz="2000" spc="10" dirty="0">
                <a:latin typeface="Times New Roman"/>
                <a:cs typeface="Times New Roman"/>
              </a:rPr>
              <a:t> </a:t>
            </a:r>
            <a:r>
              <a:rPr sz="2000" dirty="0">
                <a:latin typeface="Times New Roman"/>
                <a:cs typeface="Times New Roman"/>
              </a:rPr>
              <a:t>2. </a:t>
            </a:r>
            <a:r>
              <a:rPr sz="2000" spc="-484" dirty="0">
                <a:latin typeface="Times New Roman"/>
                <a:cs typeface="Times New Roman"/>
              </a:rPr>
              <a:t> </a:t>
            </a:r>
            <a:r>
              <a:rPr sz="2000" spc="-5" dirty="0">
                <a:latin typeface="Times New Roman"/>
                <a:cs typeface="Times New Roman"/>
              </a:rPr>
              <a:t>B-Plate</a:t>
            </a:r>
            <a:r>
              <a:rPr sz="2000" spc="-20"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oceanic</a:t>
            </a:r>
            <a:r>
              <a:rPr sz="2000" spc="10" dirty="0">
                <a:latin typeface="Times New Roman"/>
                <a:cs typeface="Times New Roman"/>
              </a:rPr>
              <a:t> </a:t>
            </a:r>
            <a:r>
              <a:rPr sz="2000" spc="-5" dirty="0">
                <a:latin typeface="Times New Roman"/>
                <a:cs typeface="Times New Roman"/>
              </a:rPr>
              <a:t>lithosphere</a:t>
            </a:r>
            <a:r>
              <a:rPr sz="2000" spc="40" dirty="0">
                <a:latin typeface="Times New Roman"/>
                <a:cs typeface="Times New Roman"/>
              </a:rPr>
              <a:t> </a:t>
            </a:r>
            <a:r>
              <a:rPr sz="2000" spc="-10" dirty="0">
                <a:latin typeface="Times New Roman"/>
                <a:cs typeface="Times New Roman"/>
              </a:rPr>
              <a:t>is</a:t>
            </a:r>
            <a:r>
              <a:rPr sz="2000" spc="-5" dirty="0">
                <a:latin typeface="Times New Roman"/>
                <a:cs typeface="Times New Roman"/>
              </a:rPr>
              <a:t> </a:t>
            </a:r>
            <a:r>
              <a:rPr sz="2000" spc="-10" dirty="0">
                <a:latin typeface="Times New Roman"/>
                <a:cs typeface="Times New Roman"/>
              </a:rPr>
              <a:t>subducted </a:t>
            </a:r>
            <a:r>
              <a:rPr sz="2000" spc="-5" dirty="0">
                <a:latin typeface="Times New Roman"/>
                <a:cs typeface="Times New Roman"/>
              </a:rPr>
              <a:t> beneath</a:t>
            </a:r>
            <a:r>
              <a:rPr sz="2000" dirty="0">
                <a:latin typeface="Times New Roman"/>
                <a:cs typeface="Times New Roman"/>
              </a:rPr>
              <a:t> </a:t>
            </a:r>
            <a:r>
              <a:rPr sz="2000" spc="-20" dirty="0">
                <a:latin typeface="Times New Roman"/>
                <a:cs typeface="Times New Roman"/>
              </a:rPr>
              <a:t>another.</a:t>
            </a:r>
            <a:r>
              <a:rPr sz="2000" spc="10" dirty="0">
                <a:latin typeface="Times New Roman"/>
                <a:cs typeface="Times New Roman"/>
              </a:rPr>
              <a:t> </a:t>
            </a:r>
            <a:r>
              <a:rPr sz="2000" dirty="0">
                <a:latin typeface="Times New Roman"/>
                <a:cs typeface="Times New Roman"/>
              </a:rPr>
              <a:t>3.</a:t>
            </a:r>
          </a:p>
          <a:p>
            <a:pPr marL="12700">
              <a:lnSpc>
                <a:spcPct val="100000"/>
              </a:lnSpc>
              <a:spcBef>
                <a:spcPts val="5"/>
              </a:spcBef>
            </a:pPr>
            <a:r>
              <a:rPr sz="2000" spc="-45" dirty="0">
                <a:latin typeface="Times New Roman"/>
                <a:cs typeface="Times New Roman"/>
              </a:rPr>
              <a:t>C-Two</a:t>
            </a:r>
            <a:r>
              <a:rPr sz="2000" spc="55" dirty="0">
                <a:latin typeface="Times New Roman"/>
                <a:cs typeface="Times New Roman"/>
              </a:rPr>
              <a:t> </a:t>
            </a:r>
            <a:r>
              <a:rPr sz="2000" spc="-5" dirty="0">
                <a:latin typeface="Times New Roman"/>
                <a:cs typeface="Times New Roman"/>
              </a:rPr>
              <a:t>plates</a:t>
            </a:r>
            <a:r>
              <a:rPr sz="2000" dirty="0">
                <a:latin typeface="Times New Roman"/>
                <a:cs typeface="Times New Roman"/>
              </a:rPr>
              <a:t> of</a:t>
            </a:r>
            <a:r>
              <a:rPr sz="2000" spc="-20" dirty="0">
                <a:latin typeface="Times New Roman"/>
                <a:cs typeface="Times New Roman"/>
              </a:rPr>
              <a:t> </a:t>
            </a:r>
            <a:r>
              <a:rPr sz="2000" spc="-10" dirty="0">
                <a:latin typeface="Times New Roman"/>
                <a:cs typeface="Times New Roman"/>
              </a:rPr>
              <a:t>continental</a:t>
            </a:r>
            <a:r>
              <a:rPr sz="2000" spc="30" dirty="0">
                <a:latin typeface="Times New Roman"/>
                <a:cs typeface="Times New Roman"/>
              </a:rPr>
              <a:t> </a:t>
            </a:r>
            <a:r>
              <a:rPr sz="2000" spc="-5" dirty="0">
                <a:latin typeface="Times New Roman"/>
                <a:cs typeface="Times New Roman"/>
              </a:rPr>
              <a:t>lithosphere</a:t>
            </a:r>
            <a:endParaRPr sz="2000" dirty="0">
              <a:latin typeface="Times New Roman"/>
              <a:cs typeface="Times New Roman"/>
            </a:endParaRPr>
          </a:p>
          <a:p>
            <a:pPr marL="12700">
              <a:lnSpc>
                <a:spcPct val="100000"/>
              </a:lnSpc>
            </a:pPr>
            <a:r>
              <a:rPr sz="2000" spc="-10" dirty="0">
                <a:latin typeface="Times New Roman"/>
                <a:cs typeface="Times New Roman"/>
              </a:rPr>
              <a:t>converge</a:t>
            </a:r>
            <a:r>
              <a:rPr sz="2000" spc="40" dirty="0">
                <a:latin typeface="Times New Roman"/>
                <a:cs typeface="Times New Roman"/>
              </a:rPr>
              <a:t> </a:t>
            </a:r>
            <a:r>
              <a:rPr sz="2000" spc="-10" dirty="0">
                <a:latin typeface="Times New Roman"/>
                <a:cs typeface="Times New Roman"/>
              </a:rPr>
              <a:t>and</a:t>
            </a:r>
            <a:r>
              <a:rPr sz="2000" spc="10" dirty="0">
                <a:latin typeface="Times New Roman"/>
                <a:cs typeface="Times New Roman"/>
              </a:rPr>
              <a:t> </a:t>
            </a:r>
            <a:r>
              <a:rPr sz="2000" spc="-10" dirty="0">
                <a:latin typeface="Times New Roman"/>
                <a:cs typeface="Times New Roman"/>
              </a:rPr>
              <a:t>eventually</a:t>
            </a:r>
            <a:r>
              <a:rPr sz="2000" spc="35" dirty="0">
                <a:latin typeface="Times New Roman"/>
                <a:cs typeface="Times New Roman"/>
              </a:rPr>
              <a:t> </a:t>
            </a:r>
            <a:r>
              <a:rPr sz="2000" spc="-5" dirty="0">
                <a:latin typeface="Times New Roman"/>
                <a:cs typeface="Times New Roman"/>
              </a:rPr>
              <a:t>collide.</a:t>
            </a:r>
            <a:r>
              <a:rPr sz="2000" spc="-15" dirty="0">
                <a:latin typeface="Times New Roman"/>
                <a:cs typeface="Times New Roman"/>
              </a:rPr>
              <a:t> </a:t>
            </a:r>
            <a:r>
              <a:rPr sz="2000" dirty="0">
                <a:latin typeface="Times New Roman"/>
                <a:cs typeface="Times New Roman"/>
              </a:rPr>
              <a:t>4.</a:t>
            </a:r>
          </a:p>
        </p:txBody>
      </p:sp>
      <p:pic>
        <p:nvPicPr>
          <p:cNvPr id="3" name="object 3"/>
          <p:cNvPicPr/>
          <p:nvPr/>
        </p:nvPicPr>
        <p:blipFill>
          <a:blip r:embed="rId2" cstate="print"/>
          <a:stretch>
            <a:fillRect/>
          </a:stretch>
        </p:blipFill>
        <p:spPr>
          <a:xfrm>
            <a:off x="268223" y="3124205"/>
            <a:ext cx="8604310" cy="3733761"/>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27</a:t>
            </a:r>
            <a:endParaRPr sz="2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46660"/>
            <a:ext cx="8979478" cy="5306539"/>
          </a:xfrm>
          <a:prstGeom prst="rect">
            <a:avLst/>
          </a:prstGeom>
        </p:spPr>
      </p:pic>
      <p:sp>
        <p:nvSpPr>
          <p:cNvPr id="3" name="object 3"/>
          <p:cNvSpPr txBox="1"/>
          <p:nvPr/>
        </p:nvSpPr>
        <p:spPr>
          <a:xfrm>
            <a:off x="307340" y="179578"/>
            <a:ext cx="8402320" cy="574040"/>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MT"/>
                <a:cs typeface="Arial MT"/>
              </a:rPr>
              <a:t>The</a:t>
            </a:r>
            <a:r>
              <a:rPr sz="1800" spc="20" dirty="0">
                <a:latin typeface="Arial MT"/>
                <a:cs typeface="Arial MT"/>
              </a:rPr>
              <a:t> </a:t>
            </a:r>
            <a:r>
              <a:rPr sz="1800" dirty="0">
                <a:latin typeface="Arial MT"/>
                <a:cs typeface="Arial MT"/>
              </a:rPr>
              <a:t>spreading,</a:t>
            </a:r>
            <a:r>
              <a:rPr sz="1800" spc="-50" dirty="0">
                <a:latin typeface="Arial MT"/>
                <a:cs typeface="Arial MT"/>
              </a:rPr>
              <a:t> </a:t>
            </a:r>
            <a:r>
              <a:rPr sz="1800" dirty="0">
                <a:latin typeface="Arial MT"/>
                <a:cs typeface="Arial MT"/>
              </a:rPr>
              <a:t>Collision,</a:t>
            </a:r>
            <a:r>
              <a:rPr sz="1800" spc="-50" dirty="0">
                <a:latin typeface="Arial MT"/>
                <a:cs typeface="Arial MT"/>
              </a:rPr>
              <a:t> </a:t>
            </a:r>
            <a:r>
              <a:rPr sz="1800" dirty="0">
                <a:latin typeface="Arial MT"/>
                <a:cs typeface="Arial MT"/>
              </a:rPr>
              <a:t>Subduction</a:t>
            </a:r>
            <a:r>
              <a:rPr sz="1800" spc="-35" dirty="0">
                <a:latin typeface="Arial MT"/>
                <a:cs typeface="Arial MT"/>
              </a:rPr>
              <a:t> </a:t>
            </a:r>
            <a:r>
              <a:rPr sz="1800" spc="-5" dirty="0">
                <a:latin typeface="Arial MT"/>
                <a:cs typeface="Arial MT"/>
              </a:rPr>
              <a:t>zone</a:t>
            </a:r>
            <a:r>
              <a:rPr sz="1800" dirty="0">
                <a:latin typeface="Arial MT"/>
                <a:cs typeface="Arial MT"/>
              </a:rPr>
              <a:t> and</a:t>
            </a:r>
            <a:r>
              <a:rPr sz="1800" spc="5" dirty="0">
                <a:latin typeface="Arial MT"/>
                <a:cs typeface="Arial MT"/>
              </a:rPr>
              <a:t> </a:t>
            </a:r>
            <a:r>
              <a:rPr sz="1800" dirty="0">
                <a:latin typeface="Arial MT"/>
                <a:cs typeface="Arial MT"/>
              </a:rPr>
              <a:t>trench</a:t>
            </a:r>
            <a:r>
              <a:rPr sz="1800" spc="-30" dirty="0">
                <a:latin typeface="Arial MT"/>
                <a:cs typeface="Arial MT"/>
              </a:rPr>
              <a:t> </a:t>
            </a:r>
            <a:r>
              <a:rPr sz="1800" dirty="0">
                <a:latin typeface="Arial MT"/>
                <a:cs typeface="Arial MT"/>
              </a:rPr>
              <a:t>of</a:t>
            </a:r>
            <a:r>
              <a:rPr sz="1800" spc="-30" dirty="0">
                <a:latin typeface="Arial MT"/>
                <a:cs typeface="Arial MT"/>
              </a:rPr>
              <a:t> </a:t>
            </a:r>
            <a:r>
              <a:rPr sz="1800" spc="-25" dirty="0">
                <a:latin typeface="Arial MT"/>
                <a:cs typeface="Arial MT"/>
              </a:rPr>
              <a:t>Tectonic</a:t>
            </a:r>
            <a:r>
              <a:rPr sz="1800" spc="-20" dirty="0">
                <a:latin typeface="Arial MT"/>
                <a:cs typeface="Arial MT"/>
              </a:rPr>
              <a:t> </a:t>
            </a:r>
            <a:r>
              <a:rPr sz="1800" dirty="0">
                <a:latin typeface="Arial MT"/>
                <a:cs typeface="Arial MT"/>
              </a:rPr>
              <a:t>plates</a:t>
            </a:r>
            <a:r>
              <a:rPr sz="1800" spc="-20" dirty="0">
                <a:latin typeface="Arial MT"/>
                <a:cs typeface="Arial MT"/>
              </a:rPr>
              <a:t> </a:t>
            </a:r>
            <a:r>
              <a:rPr sz="1800" dirty="0">
                <a:latin typeface="Arial MT"/>
                <a:cs typeface="Arial MT"/>
              </a:rPr>
              <a:t>is</a:t>
            </a:r>
            <a:r>
              <a:rPr sz="1800" spc="10" dirty="0">
                <a:latin typeface="Arial MT"/>
                <a:cs typeface="Arial MT"/>
              </a:rPr>
              <a:t> </a:t>
            </a:r>
            <a:r>
              <a:rPr sz="1800" spc="-5" dirty="0">
                <a:latin typeface="Arial MT"/>
                <a:cs typeface="Arial MT"/>
              </a:rPr>
              <a:t>showing </a:t>
            </a:r>
            <a:r>
              <a:rPr sz="1800" spc="-484" dirty="0">
                <a:latin typeface="Arial MT"/>
                <a:cs typeface="Arial MT"/>
              </a:rPr>
              <a:t> </a:t>
            </a:r>
            <a:r>
              <a:rPr sz="1800" dirty="0">
                <a:latin typeface="Arial MT"/>
                <a:cs typeface="Arial MT"/>
              </a:rPr>
              <a:t>in</a:t>
            </a:r>
            <a:r>
              <a:rPr sz="1800" spc="-20" dirty="0">
                <a:latin typeface="Arial MT"/>
                <a:cs typeface="Arial MT"/>
              </a:rPr>
              <a:t> </a:t>
            </a:r>
            <a:r>
              <a:rPr sz="1800" dirty="0">
                <a:latin typeface="Arial MT"/>
                <a:cs typeface="Arial MT"/>
              </a:rPr>
              <a:t>(Figure.10.23).</a:t>
            </a:r>
            <a:endParaRPr sz="1800">
              <a:latin typeface="Arial MT"/>
              <a:cs typeface="Arial MT"/>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28</a:t>
            </a:r>
            <a:endParaRPr sz="24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2730"/>
            <a:ext cx="8532495" cy="2159000"/>
          </a:xfrm>
          <a:prstGeom prst="rect">
            <a:avLst/>
          </a:prstGeom>
        </p:spPr>
        <p:txBody>
          <a:bodyPr vert="horz" wrap="square" lIns="0" tIns="11430" rIns="0" bIns="0" rtlCol="0">
            <a:spAutoFit/>
          </a:bodyPr>
          <a:lstStyle/>
          <a:p>
            <a:pPr marL="12700" algn="just">
              <a:lnSpc>
                <a:spcPct val="100000"/>
              </a:lnSpc>
              <a:spcBef>
                <a:spcPts val="90"/>
              </a:spcBef>
            </a:pPr>
            <a:r>
              <a:rPr sz="2000" b="1" spc="-5" dirty="0">
                <a:latin typeface="Times New Roman"/>
                <a:cs typeface="Times New Roman"/>
              </a:rPr>
              <a:t>A.</a:t>
            </a:r>
            <a:r>
              <a:rPr sz="2000" b="1" spc="15" dirty="0">
                <a:latin typeface="Times New Roman"/>
                <a:cs typeface="Times New Roman"/>
              </a:rPr>
              <a:t> </a:t>
            </a:r>
            <a:r>
              <a:rPr sz="2000" b="1" spc="-5" dirty="0">
                <a:latin typeface="Times New Roman"/>
                <a:cs typeface="Times New Roman"/>
              </a:rPr>
              <a:t>Continental</a:t>
            </a:r>
            <a:r>
              <a:rPr sz="2000" b="1" spc="15" dirty="0">
                <a:latin typeface="Times New Roman"/>
                <a:cs typeface="Times New Roman"/>
              </a:rPr>
              <a:t> </a:t>
            </a:r>
            <a:r>
              <a:rPr sz="2000" b="1" spc="-10" dirty="0">
                <a:latin typeface="Times New Roman"/>
                <a:cs typeface="Times New Roman"/>
              </a:rPr>
              <a:t>lithosphere</a:t>
            </a:r>
            <a:r>
              <a:rPr sz="2000" b="1" spc="20" dirty="0">
                <a:latin typeface="Times New Roman"/>
                <a:cs typeface="Times New Roman"/>
              </a:rPr>
              <a:t> </a:t>
            </a:r>
            <a:r>
              <a:rPr sz="2000" b="1" spc="-5" dirty="0">
                <a:latin typeface="Times New Roman"/>
                <a:cs typeface="Times New Roman"/>
              </a:rPr>
              <a:t>overrides</a:t>
            </a:r>
            <a:r>
              <a:rPr sz="2000" b="1" spc="10" dirty="0">
                <a:latin typeface="Times New Roman"/>
                <a:cs typeface="Times New Roman"/>
              </a:rPr>
              <a:t> </a:t>
            </a:r>
            <a:r>
              <a:rPr sz="2000" b="1" spc="-5" dirty="0">
                <a:latin typeface="Times New Roman"/>
                <a:cs typeface="Times New Roman"/>
              </a:rPr>
              <a:t>Oceanic:</a:t>
            </a:r>
            <a:endParaRPr sz="2000">
              <a:latin typeface="Times New Roman"/>
              <a:cs typeface="Times New Roman"/>
            </a:endParaRPr>
          </a:p>
          <a:p>
            <a:pPr marL="12700" marR="5080" algn="just">
              <a:lnSpc>
                <a:spcPct val="100000"/>
              </a:lnSpc>
            </a:pPr>
            <a:r>
              <a:rPr sz="2000" spc="-10" dirty="0">
                <a:latin typeface="Times New Roman"/>
                <a:cs typeface="Times New Roman"/>
              </a:rPr>
              <a:t>Let's </a:t>
            </a:r>
            <a:r>
              <a:rPr sz="2000" spc="-5" dirty="0">
                <a:latin typeface="Times New Roman"/>
                <a:cs typeface="Times New Roman"/>
              </a:rPr>
              <a:t>take a </a:t>
            </a:r>
            <a:r>
              <a:rPr sz="2000" dirty="0">
                <a:latin typeface="Times New Roman"/>
                <a:cs typeface="Times New Roman"/>
              </a:rPr>
              <a:t>look </a:t>
            </a:r>
            <a:r>
              <a:rPr sz="2000" spc="-5" dirty="0">
                <a:latin typeface="Times New Roman"/>
                <a:cs typeface="Times New Roman"/>
              </a:rPr>
              <a:t>at </a:t>
            </a:r>
            <a:r>
              <a:rPr sz="2000" spc="-15" dirty="0">
                <a:latin typeface="Times New Roman"/>
                <a:cs typeface="Times New Roman"/>
              </a:rPr>
              <a:t>what </a:t>
            </a:r>
            <a:r>
              <a:rPr sz="2000" spc="-5" dirty="0">
                <a:latin typeface="Times New Roman"/>
                <a:cs typeface="Times New Roman"/>
              </a:rPr>
              <a:t>happens when an oceanic plate </a:t>
            </a:r>
            <a:r>
              <a:rPr sz="2000" spc="-10" dirty="0">
                <a:latin typeface="Times New Roman"/>
                <a:cs typeface="Times New Roman"/>
              </a:rPr>
              <a:t>converges with </a:t>
            </a:r>
            <a:r>
              <a:rPr sz="2000" spc="-5" dirty="0">
                <a:latin typeface="Times New Roman"/>
                <a:cs typeface="Times New Roman"/>
              </a:rPr>
              <a:t>continental </a:t>
            </a:r>
            <a:r>
              <a:rPr sz="2000" dirty="0">
                <a:latin typeface="Times New Roman"/>
                <a:cs typeface="Times New Roman"/>
              </a:rPr>
              <a:t> </a:t>
            </a:r>
            <a:r>
              <a:rPr sz="2000" spc="-5" dirty="0">
                <a:latin typeface="Times New Roman"/>
                <a:cs typeface="Times New Roman"/>
              </a:rPr>
              <a:t>lithosphere. Whenever a plate </a:t>
            </a:r>
            <a:r>
              <a:rPr sz="2000" dirty="0">
                <a:latin typeface="Times New Roman"/>
                <a:cs typeface="Times New Roman"/>
              </a:rPr>
              <a:t>capped </a:t>
            </a:r>
            <a:r>
              <a:rPr sz="2000" spc="-20" dirty="0">
                <a:latin typeface="Times New Roman"/>
                <a:cs typeface="Times New Roman"/>
              </a:rPr>
              <a:t>with </a:t>
            </a:r>
            <a:r>
              <a:rPr sz="2000" spc="-5" dirty="0">
                <a:latin typeface="Times New Roman"/>
                <a:cs typeface="Times New Roman"/>
              </a:rPr>
              <a:t>continental </a:t>
            </a:r>
            <a:r>
              <a:rPr sz="2000" spc="-10" dirty="0">
                <a:latin typeface="Times New Roman"/>
                <a:cs typeface="Times New Roman"/>
              </a:rPr>
              <a:t>crust converges with </a:t>
            </a:r>
            <a:r>
              <a:rPr sz="2000" spc="-5" dirty="0">
                <a:latin typeface="Times New Roman"/>
                <a:cs typeface="Times New Roman"/>
              </a:rPr>
              <a:t>a plate </a:t>
            </a:r>
            <a:r>
              <a:rPr sz="2000" dirty="0">
                <a:latin typeface="Times New Roman"/>
                <a:cs typeface="Times New Roman"/>
              </a:rPr>
              <a:t> of </a:t>
            </a:r>
            <a:r>
              <a:rPr sz="2000" spc="-5" dirty="0">
                <a:latin typeface="Times New Roman"/>
                <a:cs typeface="Times New Roman"/>
              </a:rPr>
              <a:t>oceanic </a:t>
            </a:r>
            <a:r>
              <a:rPr sz="2000" spc="-10" dirty="0">
                <a:latin typeface="Times New Roman"/>
                <a:cs typeface="Times New Roman"/>
              </a:rPr>
              <a:t>lithosphere, the buoyant </a:t>
            </a:r>
            <a:r>
              <a:rPr sz="2000" spc="-5" dirty="0">
                <a:latin typeface="Times New Roman"/>
                <a:cs typeface="Times New Roman"/>
              </a:rPr>
              <a:t>continental plate remains </a:t>
            </a:r>
            <a:r>
              <a:rPr sz="2000" spc="-10" dirty="0">
                <a:latin typeface="Times New Roman"/>
                <a:cs typeface="Times New Roman"/>
              </a:rPr>
              <a:t>"floating" </a:t>
            </a:r>
            <a:r>
              <a:rPr sz="2000" spc="-15" dirty="0">
                <a:latin typeface="Times New Roman"/>
                <a:cs typeface="Times New Roman"/>
              </a:rPr>
              <a:t>while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denser oceanic plats descends </a:t>
            </a:r>
            <a:r>
              <a:rPr sz="2000" spc="-10" dirty="0">
                <a:latin typeface="Times New Roman"/>
                <a:cs typeface="Times New Roman"/>
              </a:rPr>
              <a:t>into the mantle. When the </a:t>
            </a:r>
            <a:r>
              <a:rPr sz="2000" spc="-5" dirty="0">
                <a:latin typeface="Times New Roman"/>
                <a:cs typeface="Times New Roman"/>
              </a:rPr>
              <a:t>descending oceanic plate </a:t>
            </a:r>
            <a:r>
              <a:rPr sz="2000" dirty="0">
                <a:latin typeface="Times New Roman"/>
                <a:cs typeface="Times New Roman"/>
              </a:rPr>
              <a:t> </a:t>
            </a:r>
            <a:r>
              <a:rPr sz="2000" spc="-5" dirty="0">
                <a:latin typeface="Times New Roman"/>
                <a:cs typeface="Times New Roman"/>
              </a:rPr>
              <a:t>reaches</a:t>
            </a:r>
            <a:r>
              <a:rPr sz="2000" dirty="0">
                <a:latin typeface="Times New Roman"/>
                <a:cs typeface="Times New Roman"/>
              </a:rPr>
              <a:t> </a:t>
            </a:r>
            <a:r>
              <a:rPr sz="2000" spc="-5" dirty="0">
                <a:latin typeface="Times New Roman"/>
                <a:cs typeface="Times New Roman"/>
              </a:rPr>
              <a:t>a</a:t>
            </a:r>
            <a:r>
              <a:rPr sz="2000" dirty="0">
                <a:latin typeface="Times New Roman"/>
                <a:cs typeface="Times New Roman"/>
              </a:rPr>
              <a:t> depth</a:t>
            </a:r>
            <a:r>
              <a:rPr sz="2000" spc="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5" dirty="0">
                <a:latin typeface="Times New Roman"/>
                <a:cs typeface="Times New Roman"/>
              </a:rPr>
              <a:t>roughly</a:t>
            </a:r>
            <a:r>
              <a:rPr sz="2000" dirty="0">
                <a:latin typeface="Times New Roman"/>
                <a:cs typeface="Times New Roman"/>
              </a:rPr>
              <a:t> 100</a:t>
            </a:r>
            <a:r>
              <a:rPr sz="2000" spc="5" dirty="0">
                <a:latin typeface="Times New Roman"/>
                <a:cs typeface="Times New Roman"/>
              </a:rPr>
              <a:t> </a:t>
            </a:r>
            <a:r>
              <a:rPr sz="2000" spc="-10" dirty="0">
                <a:latin typeface="Times New Roman"/>
                <a:cs typeface="Times New Roman"/>
              </a:rPr>
              <a:t>killiometers,</a:t>
            </a:r>
            <a:r>
              <a:rPr sz="2000" spc="-5" dirty="0">
                <a:latin typeface="Times New Roman"/>
                <a:cs typeface="Times New Roman"/>
              </a:rPr>
              <a:t> </a:t>
            </a:r>
            <a:r>
              <a:rPr sz="2000" spc="-10" dirty="0">
                <a:latin typeface="Times New Roman"/>
                <a:cs typeface="Times New Roman"/>
              </a:rPr>
              <a:t>melting</a:t>
            </a:r>
            <a:r>
              <a:rPr sz="2000" spc="-5" dirty="0">
                <a:latin typeface="Times New Roman"/>
                <a:cs typeface="Times New Roman"/>
              </a:rPr>
              <a:t> </a:t>
            </a:r>
            <a:r>
              <a:rPr sz="2000" spc="-10" dirty="0">
                <a:latin typeface="Times New Roman"/>
                <a:cs typeface="Times New Roman"/>
              </a:rPr>
              <a:t>is</a:t>
            </a:r>
            <a:r>
              <a:rPr sz="2000" spc="-5" dirty="0">
                <a:latin typeface="Times New Roman"/>
                <a:cs typeface="Times New Roman"/>
              </a:rPr>
              <a:t> </a:t>
            </a:r>
            <a:r>
              <a:rPr sz="2000" spc="-10" dirty="0">
                <a:latin typeface="Times New Roman"/>
                <a:cs typeface="Times New Roman"/>
              </a:rPr>
              <a:t>caused</a:t>
            </a:r>
            <a:r>
              <a:rPr sz="2000" spc="-5" dirty="0">
                <a:latin typeface="Times New Roman"/>
                <a:cs typeface="Times New Roman"/>
              </a:rPr>
              <a:t> </a:t>
            </a:r>
            <a:r>
              <a:rPr sz="2000" spc="-10" dirty="0">
                <a:latin typeface="Times New Roman"/>
                <a:cs typeface="Times New Roman"/>
              </a:rPr>
              <a:t>within</a:t>
            </a:r>
            <a:r>
              <a:rPr sz="2000" spc="-5" dirty="0">
                <a:latin typeface="Times New Roman"/>
                <a:cs typeface="Times New Roman"/>
              </a:rPr>
              <a:t> the</a:t>
            </a:r>
            <a:r>
              <a:rPr sz="2000" dirty="0">
                <a:latin typeface="Times New Roman"/>
                <a:cs typeface="Times New Roman"/>
              </a:rPr>
              <a:t> </a:t>
            </a:r>
            <a:r>
              <a:rPr sz="2000" spc="-10" dirty="0">
                <a:latin typeface="Times New Roman"/>
                <a:cs typeface="Times New Roman"/>
              </a:rPr>
              <a:t>hot </a:t>
            </a:r>
            <a:r>
              <a:rPr sz="2000" spc="-484" dirty="0">
                <a:latin typeface="Times New Roman"/>
                <a:cs typeface="Times New Roman"/>
              </a:rPr>
              <a:t> </a:t>
            </a:r>
            <a:r>
              <a:rPr sz="2000" spc="-5" dirty="0">
                <a:latin typeface="Times New Roman"/>
                <a:cs typeface="Times New Roman"/>
              </a:rPr>
              <a:t>asthenosphere</a:t>
            </a:r>
            <a:r>
              <a:rPr sz="2000" spc="15" dirty="0">
                <a:latin typeface="Times New Roman"/>
                <a:cs typeface="Times New Roman"/>
              </a:rPr>
              <a:t> </a:t>
            </a:r>
            <a:r>
              <a:rPr sz="2000" spc="-10" dirty="0">
                <a:latin typeface="Times New Roman"/>
                <a:cs typeface="Times New Roman"/>
              </a:rPr>
              <a:t>that</a:t>
            </a:r>
            <a:r>
              <a:rPr sz="2000" spc="30" dirty="0">
                <a:latin typeface="Times New Roman"/>
                <a:cs typeface="Times New Roman"/>
              </a:rPr>
              <a:t> </a:t>
            </a:r>
            <a:r>
              <a:rPr sz="2000" spc="-5" dirty="0">
                <a:latin typeface="Times New Roman"/>
                <a:cs typeface="Times New Roman"/>
              </a:rPr>
              <a:t>lies</a:t>
            </a:r>
            <a:r>
              <a:rPr sz="2000" spc="-30" dirty="0">
                <a:latin typeface="Times New Roman"/>
                <a:cs typeface="Times New Roman"/>
              </a:rPr>
              <a:t> </a:t>
            </a:r>
            <a:r>
              <a:rPr sz="2000" spc="-5" dirty="0">
                <a:latin typeface="Times New Roman"/>
                <a:cs typeface="Times New Roman"/>
              </a:rPr>
              <a:t>above</a:t>
            </a:r>
            <a:r>
              <a:rPr sz="2000" spc="10" dirty="0">
                <a:latin typeface="Times New Roman"/>
                <a:cs typeface="Times New Roman"/>
              </a:rPr>
              <a:t> </a:t>
            </a:r>
            <a:r>
              <a:rPr sz="2000" spc="-10" dirty="0">
                <a:latin typeface="Times New Roman"/>
                <a:cs typeface="Times New Roman"/>
              </a:rPr>
              <a:t>it.</a:t>
            </a:r>
            <a:r>
              <a:rPr sz="2000" spc="10" dirty="0">
                <a:latin typeface="Times New Roman"/>
                <a:cs typeface="Times New Roman"/>
              </a:rPr>
              <a:t> </a:t>
            </a:r>
            <a:r>
              <a:rPr sz="2000" spc="-5" dirty="0">
                <a:latin typeface="Times New Roman"/>
                <a:cs typeface="Times New Roman"/>
              </a:rPr>
              <a:t>(Figure.10.24).</a:t>
            </a:r>
            <a:endParaRPr sz="2000">
              <a:latin typeface="Times New Roman"/>
              <a:cs typeface="Times New Roman"/>
            </a:endParaRPr>
          </a:p>
        </p:txBody>
      </p:sp>
      <p:pic>
        <p:nvPicPr>
          <p:cNvPr id="3" name="object 3"/>
          <p:cNvPicPr/>
          <p:nvPr/>
        </p:nvPicPr>
        <p:blipFill>
          <a:blip r:embed="rId2" cstate="print"/>
          <a:stretch>
            <a:fillRect/>
          </a:stretch>
        </p:blipFill>
        <p:spPr>
          <a:xfrm>
            <a:off x="246888" y="2514600"/>
            <a:ext cx="8650224" cy="4157472"/>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29</a:t>
            </a:r>
            <a:endParaRPr sz="2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268224"/>
            <a:ext cx="8839200" cy="6324600"/>
          </a:xfrm>
          <a:prstGeom prst="rect">
            <a:avLst/>
          </a:prstGeom>
        </p:spPr>
      </p:pic>
      <p:sp>
        <p:nvSpPr>
          <p:cNvPr id="3" name="object 3"/>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3</a:t>
            </a:r>
            <a:endParaRPr sz="24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1905000"/>
            <a:ext cx="8839200" cy="4648200"/>
          </a:xfrm>
          <a:prstGeom prst="rect">
            <a:avLst/>
          </a:prstGeom>
        </p:spPr>
      </p:pic>
      <p:sp>
        <p:nvSpPr>
          <p:cNvPr id="3" name="object 3"/>
          <p:cNvSpPr txBox="1"/>
          <p:nvPr/>
        </p:nvSpPr>
        <p:spPr>
          <a:xfrm>
            <a:off x="231140" y="252730"/>
            <a:ext cx="8528685" cy="1549400"/>
          </a:xfrm>
          <a:prstGeom prst="rect">
            <a:avLst/>
          </a:prstGeom>
        </p:spPr>
        <p:txBody>
          <a:bodyPr vert="horz" wrap="square" lIns="0" tIns="11430" rIns="0" bIns="0" rtlCol="0">
            <a:spAutoFit/>
          </a:bodyPr>
          <a:lstStyle/>
          <a:p>
            <a:pPr marL="12700">
              <a:lnSpc>
                <a:spcPct val="100000"/>
              </a:lnSpc>
              <a:spcBef>
                <a:spcPts val="90"/>
              </a:spcBef>
            </a:pPr>
            <a:r>
              <a:rPr sz="2000" spc="-10" dirty="0">
                <a:latin typeface="Times New Roman"/>
                <a:cs typeface="Times New Roman"/>
              </a:rPr>
              <a:t>But</a:t>
            </a:r>
            <a:r>
              <a:rPr sz="2000" spc="125" dirty="0">
                <a:latin typeface="Times New Roman"/>
                <a:cs typeface="Times New Roman"/>
              </a:rPr>
              <a:t> </a:t>
            </a:r>
            <a:r>
              <a:rPr sz="2000" dirty="0">
                <a:latin typeface="Times New Roman"/>
                <a:cs typeface="Times New Roman"/>
              </a:rPr>
              <a:t>how</a:t>
            </a:r>
            <a:r>
              <a:rPr sz="2000" spc="100" dirty="0">
                <a:latin typeface="Times New Roman"/>
                <a:cs typeface="Times New Roman"/>
              </a:rPr>
              <a:t> </a:t>
            </a:r>
            <a:r>
              <a:rPr sz="2000" spc="-10" dirty="0">
                <a:latin typeface="Times New Roman"/>
                <a:cs typeface="Times New Roman"/>
              </a:rPr>
              <a:t>the</a:t>
            </a:r>
            <a:r>
              <a:rPr sz="2000" spc="150" dirty="0">
                <a:latin typeface="Times New Roman"/>
                <a:cs typeface="Times New Roman"/>
              </a:rPr>
              <a:t> </a:t>
            </a:r>
            <a:r>
              <a:rPr sz="2000" spc="-5" dirty="0">
                <a:latin typeface="Times New Roman"/>
                <a:cs typeface="Times New Roman"/>
              </a:rPr>
              <a:t>subduction</a:t>
            </a:r>
            <a:r>
              <a:rPr sz="2000" spc="114" dirty="0">
                <a:latin typeface="Times New Roman"/>
                <a:cs typeface="Times New Roman"/>
              </a:rPr>
              <a:t> </a:t>
            </a:r>
            <a:r>
              <a:rPr sz="2000" spc="10" dirty="0">
                <a:latin typeface="Times New Roman"/>
                <a:cs typeface="Times New Roman"/>
              </a:rPr>
              <a:t>of</a:t>
            </a:r>
            <a:r>
              <a:rPr sz="2000" spc="110" dirty="0">
                <a:latin typeface="Times New Roman"/>
                <a:cs typeface="Times New Roman"/>
              </a:rPr>
              <a:t> </a:t>
            </a:r>
            <a:r>
              <a:rPr sz="2000" dirty="0">
                <a:latin typeface="Times New Roman"/>
                <a:cs typeface="Times New Roman"/>
              </a:rPr>
              <a:t>cool</a:t>
            </a:r>
            <a:r>
              <a:rPr sz="2000" spc="125" dirty="0">
                <a:latin typeface="Times New Roman"/>
                <a:cs typeface="Times New Roman"/>
              </a:rPr>
              <a:t> </a:t>
            </a:r>
            <a:r>
              <a:rPr sz="2000" spc="-5" dirty="0">
                <a:latin typeface="Times New Roman"/>
                <a:cs typeface="Times New Roman"/>
              </a:rPr>
              <a:t>plate</a:t>
            </a:r>
            <a:r>
              <a:rPr sz="2000" spc="105" dirty="0">
                <a:latin typeface="Times New Roman"/>
                <a:cs typeface="Times New Roman"/>
              </a:rPr>
              <a:t> </a:t>
            </a:r>
            <a:r>
              <a:rPr sz="2000" dirty="0">
                <a:latin typeface="Times New Roman"/>
                <a:cs typeface="Times New Roman"/>
              </a:rPr>
              <a:t>of</a:t>
            </a:r>
            <a:r>
              <a:rPr sz="2000" spc="105" dirty="0">
                <a:latin typeface="Times New Roman"/>
                <a:cs typeface="Times New Roman"/>
              </a:rPr>
              <a:t> </a:t>
            </a:r>
            <a:r>
              <a:rPr sz="2000" spc="-5" dirty="0">
                <a:latin typeface="Times New Roman"/>
                <a:cs typeface="Times New Roman"/>
              </a:rPr>
              <a:t>oceanic</a:t>
            </a:r>
            <a:r>
              <a:rPr sz="2000" spc="130" dirty="0">
                <a:latin typeface="Times New Roman"/>
                <a:cs typeface="Times New Roman"/>
              </a:rPr>
              <a:t> </a:t>
            </a:r>
            <a:r>
              <a:rPr sz="2000" spc="-5" dirty="0">
                <a:latin typeface="Times New Roman"/>
                <a:cs typeface="Times New Roman"/>
              </a:rPr>
              <a:t>lithosphere</a:t>
            </a:r>
            <a:r>
              <a:rPr sz="2000" spc="140" dirty="0">
                <a:latin typeface="Times New Roman"/>
                <a:cs typeface="Times New Roman"/>
              </a:rPr>
              <a:t> </a:t>
            </a:r>
            <a:r>
              <a:rPr sz="2000" spc="-5" dirty="0">
                <a:latin typeface="Times New Roman"/>
                <a:cs typeface="Times New Roman"/>
              </a:rPr>
              <a:t>causes</a:t>
            </a:r>
            <a:r>
              <a:rPr sz="2000" spc="135" dirty="0">
                <a:latin typeface="Times New Roman"/>
                <a:cs typeface="Times New Roman"/>
              </a:rPr>
              <a:t> </a:t>
            </a:r>
            <a:r>
              <a:rPr sz="2000" spc="-10" dirty="0">
                <a:latin typeface="Times New Roman"/>
                <a:cs typeface="Times New Roman"/>
              </a:rPr>
              <a:t>mantle</a:t>
            </a:r>
            <a:r>
              <a:rPr sz="2000" spc="125" dirty="0">
                <a:latin typeface="Times New Roman"/>
                <a:cs typeface="Times New Roman"/>
              </a:rPr>
              <a:t> </a:t>
            </a:r>
            <a:r>
              <a:rPr sz="2000" dirty="0">
                <a:latin typeface="Times New Roman"/>
                <a:cs typeface="Times New Roman"/>
              </a:rPr>
              <a:t>rock</a:t>
            </a:r>
            <a:r>
              <a:rPr sz="2000" spc="120" dirty="0">
                <a:latin typeface="Times New Roman"/>
                <a:cs typeface="Times New Roman"/>
              </a:rPr>
              <a:t> </a:t>
            </a:r>
            <a:r>
              <a:rPr sz="2000" spc="-10" dirty="0">
                <a:latin typeface="Times New Roman"/>
                <a:cs typeface="Times New Roman"/>
              </a:rPr>
              <a:t>to</a:t>
            </a:r>
            <a:endParaRPr sz="2000">
              <a:latin typeface="Times New Roman"/>
              <a:cs typeface="Times New Roman"/>
            </a:endParaRPr>
          </a:p>
          <a:p>
            <a:pPr marL="12700">
              <a:lnSpc>
                <a:spcPct val="100000"/>
              </a:lnSpc>
            </a:pPr>
            <a:r>
              <a:rPr sz="2000" spc="-15" dirty="0">
                <a:latin typeface="Times New Roman"/>
                <a:cs typeface="Times New Roman"/>
              </a:rPr>
              <a:t>melt?</a:t>
            </a:r>
            <a:endParaRPr sz="2000">
              <a:latin typeface="Times New Roman"/>
              <a:cs typeface="Times New Roman"/>
            </a:endParaRPr>
          </a:p>
          <a:p>
            <a:pPr marL="12700" marR="5080" algn="just">
              <a:lnSpc>
                <a:spcPct val="100000"/>
              </a:lnSpc>
              <a:spcBef>
                <a:spcPts val="5"/>
              </a:spcBef>
            </a:pPr>
            <a:r>
              <a:rPr sz="2000" dirty="0">
                <a:latin typeface="Times New Roman"/>
                <a:cs typeface="Times New Roman"/>
              </a:rPr>
              <a:t>The </a:t>
            </a:r>
            <a:r>
              <a:rPr sz="2000" spc="-10" dirty="0">
                <a:latin typeface="Times New Roman"/>
                <a:cs typeface="Times New Roman"/>
              </a:rPr>
              <a:t>answer </a:t>
            </a:r>
            <a:r>
              <a:rPr sz="2000" spc="-5" dirty="0">
                <a:latin typeface="Times New Roman"/>
                <a:cs typeface="Times New Roman"/>
              </a:rPr>
              <a:t>lies </a:t>
            </a:r>
            <a:r>
              <a:rPr sz="2000" spc="-10" dirty="0">
                <a:latin typeface="Times New Roman"/>
                <a:cs typeface="Times New Roman"/>
              </a:rPr>
              <a:t>in </a:t>
            </a:r>
            <a:r>
              <a:rPr sz="2000" spc="-5" dirty="0">
                <a:latin typeface="Times New Roman"/>
                <a:cs typeface="Times New Roman"/>
              </a:rPr>
              <a:t>the </a:t>
            </a:r>
            <a:r>
              <a:rPr sz="2000" spc="-10" dirty="0">
                <a:latin typeface="Times New Roman"/>
                <a:cs typeface="Times New Roman"/>
              </a:rPr>
              <a:t>fact </a:t>
            </a:r>
            <a:r>
              <a:rPr sz="2000" dirty="0">
                <a:latin typeface="Times New Roman"/>
                <a:cs typeface="Times New Roman"/>
              </a:rPr>
              <a:t>that </a:t>
            </a:r>
            <a:r>
              <a:rPr sz="2000" spc="-15" dirty="0">
                <a:latin typeface="Times New Roman"/>
                <a:cs typeface="Times New Roman"/>
              </a:rPr>
              <a:t>water </a:t>
            </a:r>
            <a:r>
              <a:rPr sz="2000" spc="-5" dirty="0">
                <a:latin typeface="Times New Roman"/>
                <a:cs typeface="Times New Roman"/>
              </a:rPr>
              <a:t>acts </a:t>
            </a:r>
            <a:r>
              <a:rPr sz="2000" spc="-10" dirty="0">
                <a:latin typeface="Times New Roman"/>
                <a:cs typeface="Times New Roman"/>
              </a:rPr>
              <a:t>like salt </a:t>
            </a:r>
            <a:r>
              <a:rPr sz="2000" dirty="0">
                <a:latin typeface="Times New Roman"/>
                <a:cs typeface="Times New Roman"/>
              </a:rPr>
              <a:t>does </a:t>
            </a:r>
            <a:r>
              <a:rPr sz="2000" spc="-10" dirty="0">
                <a:latin typeface="Times New Roman"/>
                <a:cs typeface="Times New Roman"/>
              </a:rPr>
              <a:t>to melt </a:t>
            </a:r>
            <a:r>
              <a:rPr sz="2000" spc="-5" dirty="0">
                <a:latin typeface="Times New Roman"/>
                <a:cs typeface="Times New Roman"/>
              </a:rPr>
              <a:t>ice. </a:t>
            </a:r>
            <a:r>
              <a:rPr sz="2000" dirty="0">
                <a:latin typeface="Times New Roman"/>
                <a:cs typeface="Times New Roman"/>
              </a:rPr>
              <a:t>That </a:t>
            </a:r>
            <a:r>
              <a:rPr sz="2000" spc="-10" dirty="0">
                <a:latin typeface="Times New Roman"/>
                <a:cs typeface="Times New Roman"/>
              </a:rPr>
              <a:t>is, </a:t>
            </a:r>
            <a:r>
              <a:rPr sz="2000" spc="-5" dirty="0">
                <a:latin typeface="Times New Roman"/>
                <a:cs typeface="Times New Roman"/>
              </a:rPr>
              <a:t>"wet" </a:t>
            </a:r>
            <a:r>
              <a:rPr sz="2000" dirty="0">
                <a:latin typeface="Times New Roman"/>
                <a:cs typeface="Times New Roman"/>
              </a:rPr>
              <a:t> </a:t>
            </a:r>
            <a:r>
              <a:rPr sz="2000" spc="-5" dirty="0">
                <a:latin typeface="Times New Roman"/>
                <a:cs typeface="Times New Roman"/>
              </a:rPr>
              <a:t>rock, in a high temperature </a:t>
            </a:r>
            <a:r>
              <a:rPr sz="2000" spc="-10" dirty="0">
                <a:latin typeface="Times New Roman"/>
                <a:cs typeface="Times New Roman"/>
              </a:rPr>
              <a:t>environment, melts </a:t>
            </a:r>
            <a:r>
              <a:rPr sz="2000" spc="-5" dirty="0">
                <a:latin typeface="Times New Roman"/>
                <a:cs typeface="Times New Roman"/>
              </a:rPr>
              <a:t>at a lower </a:t>
            </a:r>
            <a:r>
              <a:rPr sz="2000" spc="-10" dirty="0">
                <a:latin typeface="Times New Roman"/>
                <a:cs typeface="Times New Roman"/>
              </a:rPr>
              <a:t>temperature </a:t>
            </a:r>
            <a:r>
              <a:rPr sz="2000" spc="-5" dirty="0">
                <a:latin typeface="Times New Roman"/>
                <a:cs typeface="Times New Roman"/>
              </a:rPr>
              <a:t>than "dry" </a:t>
            </a:r>
            <a:r>
              <a:rPr sz="2000" dirty="0">
                <a:latin typeface="Times New Roman"/>
                <a:cs typeface="Times New Roman"/>
              </a:rPr>
              <a:t> </a:t>
            </a:r>
            <a:r>
              <a:rPr sz="2000" spc="-5" dirty="0">
                <a:latin typeface="Times New Roman"/>
                <a:cs typeface="Times New Roman"/>
              </a:rPr>
              <a:t>rock.</a:t>
            </a:r>
            <a:r>
              <a:rPr sz="2000" spc="5" dirty="0">
                <a:latin typeface="Times New Roman"/>
                <a:cs typeface="Times New Roman"/>
              </a:rPr>
              <a:t> </a:t>
            </a:r>
            <a:r>
              <a:rPr sz="2000" spc="-5" dirty="0">
                <a:latin typeface="Times New Roman"/>
                <a:cs typeface="Times New Roman"/>
              </a:rPr>
              <a:t>(Figure.10.25).</a:t>
            </a:r>
            <a:endParaRPr sz="2000">
              <a:latin typeface="Times New Roman"/>
              <a:cs typeface="Times New Roman"/>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30</a:t>
            </a:r>
            <a:endParaRPr sz="24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0044" y="252730"/>
            <a:ext cx="8381365" cy="5208270"/>
          </a:xfrm>
          <a:prstGeom prst="rect">
            <a:avLst/>
          </a:prstGeom>
        </p:spPr>
        <p:txBody>
          <a:bodyPr vert="horz" wrap="square" lIns="0" tIns="11430" rIns="0" bIns="0" rtlCol="0">
            <a:spAutoFit/>
          </a:bodyPr>
          <a:lstStyle/>
          <a:p>
            <a:pPr marL="12700" algn="just">
              <a:lnSpc>
                <a:spcPct val="100000"/>
              </a:lnSpc>
              <a:spcBef>
                <a:spcPts val="90"/>
              </a:spcBef>
            </a:pPr>
            <a:r>
              <a:rPr sz="2000" spc="-10" dirty="0">
                <a:latin typeface="Times New Roman"/>
                <a:cs typeface="Times New Roman"/>
              </a:rPr>
              <a:t>Sediments</a:t>
            </a:r>
            <a:r>
              <a:rPr sz="2000" spc="175" dirty="0">
                <a:latin typeface="Times New Roman"/>
                <a:cs typeface="Times New Roman"/>
              </a:rPr>
              <a:t> </a:t>
            </a:r>
            <a:r>
              <a:rPr sz="2000" spc="-10" dirty="0">
                <a:latin typeface="Times New Roman"/>
                <a:cs typeface="Times New Roman"/>
              </a:rPr>
              <a:t>and</a:t>
            </a:r>
            <a:r>
              <a:rPr sz="2000" spc="160" dirty="0">
                <a:latin typeface="Times New Roman"/>
                <a:cs typeface="Times New Roman"/>
              </a:rPr>
              <a:t> </a:t>
            </a:r>
            <a:r>
              <a:rPr sz="2000" spc="-5" dirty="0">
                <a:latin typeface="Times New Roman"/>
                <a:cs typeface="Times New Roman"/>
              </a:rPr>
              <a:t>oceanic</a:t>
            </a:r>
            <a:r>
              <a:rPr sz="2000" spc="160" dirty="0">
                <a:latin typeface="Times New Roman"/>
                <a:cs typeface="Times New Roman"/>
              </a:rPr>
              <a:t> </a:t>
            </a:r>
            <a:r>
              <a:rPr sz="2000" spc="-5" dirty="0">
                <a:latin typeface="Times New Roman"/>
                <a:cs typeface="Times New Roman"/>
              </a:rPr>
              <a:t>crust</a:t>
            </a:r>
            <a:r>
              <a:rPr sz="2000" spc="180" dirty="0">
                <a:latin typeface="Times New Roman"/>
                <a:cs typeface="Times New Roman"/>
              </a:rPr>
              <a:t> </a:t>
            </a:r>
            <a:r>
              <a:rPr sz="2000" spc="-5" dirty="0">
                <a:latin typeface="Times New Roman"/>
                <a:cs typeface="Times New Roman"/>
              </a:rPr>
              <a:t>contain</a:t>
            </a:r>
            <a:r>
              <a:rPr sz="2000" spc="145" dirty="0">
                <a:latin typeface="Times New Roman"/>
                <a:cs typeface="Times New Roman"/>
              </a:rPr>
              <a:t> </a:t>
            </a:r>
            <a:r>
              <a:rPr sz="2000" spc="-5" dirty="0">
                <a:latin typeface="Times New Roman"/>
                <a:cs typeface="Times New Roman"/>
              </a:rPr>
              <a:t>a</a:t>
            </a:r>
            <a:r>
              <a:rPr sz="2000" spc="155" dirty="0">
                <a:latin typeface="Times New Roman"/>
                <a:cs typeface="Times New Roman"/>
              </a:rPr>
              <a:t> </a:t>
            </a:r>
            <a:r>
              <a:rPr sz="2000" spc="-10" dirty="0">
                <a:latin typeface="Times New Roman"/>
                <a:cs typeface="Times New Roman"/>
              </a:rPr>
              <a:t>large</a:t>
            </a:r>
            <a:r>
              <a:rPr sz="2000" spc="155" dirty="0">
                <a:latin typeface="Times New Roman"/>
                <a:cs typeface="Times New Roman"/>
              </a:rPr>
              <a:t> </a:t>
            </a:r>
            <a:r>
              <a:rPr sz="2000" spc="-10" dirty="0">
                <a:latin typeface="Times New Roman"/>
                <a:cs typeface="Times New Roman"/>
              </a:rPr>
              <a:t>amount</a:t>
            </a:r>
            <a:r>
              <a:rPr sz="2000" spc="180" dirty="0">
                <a:latin typeface="Times New Roman"/>
                <a:cs typeface="Times New Roman"/>
              </a:rPr>
              <a:t> </a:t>
            </a:r>
            <a:r>
              <a:rPr sz="2000" dirty="0">
                <a:latin typeface="Times New Roman"/>
                <a:cs typeface="Times New Roman"/>
              </a:rPr>
              <a:t>of</a:t>
            </a:r>
            <a:r>
              <a:rPr sz="2000" spc="160" dirty="0">
                <a:latin typeface="Times New Roman"/>
                <a:cs typeface="Times New Roman"/>
              </a:rPr>
              <a:t> </a:t>
            </a:r>
            <a:r>
              <a:rPr sz="2000" spc="-5" dirty="0">
                <a:latin typeface="Times New Roman"/>
                <a:cs typeface="Times New Roman"/>
              </a:rPr>
              <a:t>water</a:t>
            </a:r>
            <a:r>
              <a:rPr sz="2000" spc="190" dirty="0">
                <a:latin typeface="Times New Roman"/>
                <a:cs typeface="Times New Roman"/>
              </a:rPr>
              <a:t> </a:t>
            </a:r>
            <a:r>
              <a:rPr sz="2000" spc="-15" dirty="0">
                <a:latin typeface="Times New Roman"/>
                <a:cs typeface="Times New Roman"/>
              </a:rPr>
              <a:t>which</a:t>
            </a:r>
            <a:r>
              <a:rPr sz="2000" spc="165" dirty="0">
                <a:latin typeface="Times New Roman"/>
                <a:cs typeface="Times New Roman"/>
              </a:rPr>
              <a:t> </a:t>
            </a:r>
            <a:r>
              <a:rPr sz="2000" spc="-10" dirty="0">
                <a:latin typeface="Times New Roman"/>
                <a:cs typeface="Times New Roman"/>
              </a:rPr>
              <a:t>is</a:t>
            </a:r>
            <a:r>
              <a:rPr sz="2000" spc="145" dirty="0">
                <a:latin typeface="Times New Roman"/>
                <a:cs typeface="Times New Roman"/>
              </a:rPr>
              <a:t> </a:t>
            </a:r>
            <a:r>
              <a:rPr sz="2000" spc="-5" dirty="0">
                <a:latin typeface="Times New Roman"/>
                <a:cs typeface="Times New Roman"/>
              </a:rPr>
              <a:t>carried</a:t>
            </a:r>
            <a:r>
              <a:rPr sz="2000" spc="175" dirty="0">
                <a:latin typeface="Times New Roman"/>
                <a:cs typeface="Times New Roman"/>
              </a:rPr>
              <a:t> </a:t>
            </a:r>
            <a:r>
              <a:rPr sz="2000" spc="-10" dirty="0">
                <a:latin typeface="Times New Roman"/>
                <a:cs typeface="Times New Roman"/>
              </a:rPr>
              <a:t>to</a:t>
            </a:r>
            <a:endParaRPr sz="2000">
              <a:latin typeface="Times New Roman"/>
              <a:cs typeface="Times New Roman"/>
            </a:endParaRPr>
          </a:p>
          <a:p>
            <a:pPr marL="12700" algn="just">
              <a:lnSpc>
                <a:spcPct val="100000"/>
              </a:lnSpc>
            </a:pPr>
            <a:r>
              <a:rPr sz="2000" spc="-5" dirty="0">
                <a:latin typeface="Times New Roman"/>
                <a:cs typeface="Times New Roman"/>
              </a:rPr>
              <a:t>great depths</a:t>
            </a:r>
            <a:r>
              <a:rPr sz="2000" spc="-10" dirty="0">
                <a:latin typeface="Times New Roman"/>
                <a:cs typeface="Times New Roman"/>
              </a:rPr>
              <a:t> </a:t>
            </a:r>
            <a:r>
              <a:rPr sz="2000" dirty="0">
                <a:latin typeface="Times New Roman"/>
                <a:cs typeface="Times New Roman"/>
              </a:rPr>
              <a:t>by</a:t>
            </a:r>
            <a:r>
              <a:rPr sz="2000" spc="-20" dirty="0">
                <a:latin typeface="Times New Roman"/>
                <a:cs typeface="Times New Roman"/>
              </a:rPr>
              <a:t> </a:t>
            </a:r>
            <a:r>
              <a:rPr sz="2000" spc="-5" dirty="0">
                <a:latin typeface="Times New Roman"/>
                <a:cs typeface="Times New Roman"/>
              </a:rPr>
              <a:t>a subduction</a:t>
            </a:r>
            <a:r>
              <a:rPr sz="2000" spc="20" dirty="0">
                <a:latin typeface="Times New Roman"/>
                <a:cs typeface="Times New Roman"/>
              </a:rPr>
              <a:t> </a:t>
            </a:r>
            <a:r>
              <a:rPr sz="2000" spc="-5" dirty="0">
                <a:latin typeface="Times New Roman"/>
                <a:cs typeface="Times New Roman"/>
              </a:rPr>
              <a:t>plate.</a:t>
            </a:r>
            <a:endParaRPr sz="2000">
              <a:latin typeface="Times New Roman"/>
              <a:cs typeface="Times New Roman"/>
            </a:endParaRPr>
          </a:p>
          <a:p>
            <a:pPr marL="12700" algn="just">
              <a:lnSpc>
                <a:spcPct val="100000"/>
              </a:lnSpc>
              <a:spcBef>
                <a:spcPts val="5"/>
              </a:spcBef>
            </a:pPr>
            <a:r>
              <a:rPr sz="2000" spc="-10" dirty="0">
                <a:latin typeface="Times New Roman"/>
                <a:cs typeface="Times New Roman"/>
              </a:rPr>
              <a:t>When</a:t>
            </a:r>
            <a:r>
              <a:rPr sz="2000" spc="450" dirty="0">
                <a:latin typeface="Times New Roman"/>
                <a:cs typeface="Times New Roman"/>
              </a:rPr>
              <a:t> </a:t>
            </a:r>
            <a:r>
              <a:rPr sz="2000" spc="-10" dirty="0">
                <a:latin typeface="Times New Roman"/>
                <a:cs typeface="Times New Roman"/>
              </a:rPr>
              <a:t>the</a:t>
            </a:r>
            <a:r>
              <a:rPr sz="2000" spc="465" dirty="0">
                <a:latin typeface="Times New Roman"/>
                <a:cs typeface="Times New Roman"/>
              </a:rPr>
              <a:t> </a:t>
            </a:r>
            <a:r>
              <a:rPr sz="2000" spc="-5" dirty="0">
                <a:latin typeface="Times New Roman"/>
                <a:cs typeface="Times New Roman"/>
              </a:rPr>
              <a:t>plate</a:t>
            </a:r>
            <a:r>
              <a:rPr sz="2000" spc="470" dirty="0">
                <a:latin typeface="Times New Roman"/>
                <a:cs typeface="Times New Roman"/>
              </a:rPr>
              <a:t> </a:t>
            </a:r>
            <a:r>
              <a:rPr sz="2000" spc="-5" dirty="0">
                <a:latin typeface="Times New Roman"/>
                <a:cs typeface="Times New Roman"/>
              </a:rPr>
              <a:t>plunges</a:t>
            </a:r>
            <a:r>
              <a:rPr sz="2000" spc="465" dirty="0">
                <a:latin typeface="Times New Roman"/>
                <a:cs typeface="Times New Roman"/>
              </a:rPr>
              <a:t> </a:t>
            </a:r>
            <a:r>
              <a:rPr sz="2000" spc="-5" dirty="0">
                <a:latin typeface="Times New Roman"/>
                <a:cs typeface="Times New Roman"/>
              </a:rPr>
              <a:t>downward,</a:t>
            </a:r>
            <a:r>
              <a:rPr sz="2000" spc="505" dirty="0">
                <a:latin typeface="Times New Roman"/>
                <a:cs typeface="Times New Roman"/>
              </a:rPr>
              <a:t> </a:t>
            </a:r>
            <a:r>
              <a:rPr sz="2000" spc="-15" dirty="0">
                <a:latin typeface="Times New Roman"/>
                <a:cs typeface="Times New Roman"/>
              </a:rPr>
              <a:t>water</a:t>
            </a:r>
            <a:r>
              <a:rPr sz="2000" spc="480" dirty="0">
                <a:latin typeface="Times New Roman"/>
                <a:cs typeface="Times New Roman"/>
              </a:rPr>
              <a:t> </a:t>
            </a:r>
            <a:r>
              <a:rPr sz="2000" spc="-10" dirty="0">
                <a:latin typeface="Times New Roman"/>
                <a:cs typeface="Times New Roman"/>
              </a:rPr>
              <a:t>is</a:t>
            </a:r>
            <a:r>
              <a:rPr sz="2000" spc="455" dirty="0">
                <a:latin typeface="Times New Roman"/>
                <a:cs typeface="Times New Roman"/>
              </a:rPr>
              <a:t> </a:t>
            </a:r>
            <a:r>
              <a:rPr sz="2000" spc="-5" dirty="0">
                <a:latin typeface="Times New Roman"/>
                <a:cs typeface="Times New Roman"/>
              </a:rPr>
              <a:t>"squeezed"</a:t>
            </a:r>
            <a:r>
              <a:rPr sz="2000" spc="475" dirty="0">
                <a:latin typeface="Times New Roman"/>
                <a:cs typeface="Times New Roman"/>
              </a:rPr>
              <a:t> </a:t>
            </a:r>
            <a:r>
              <a:rPr sz="2000" spc="-10" dirty="0">
                <a:latin typeface="Times New Roman"/>
                <a:cs typeface="Times New Roman"/>
              </a:rPr>
              <a:t>from</a:t>
            </a:r>
            <a:r>
              <a:rPr sz="2000" spc="425" dirty="0">
                <a:latin typeface="Times New Roman"/>
                <a:cs typeface="Times New Roman"/>
              </a:rPr>
              <a:t> </a:t>
            </a:r>
            <a:r>
              <a:rPr sz="2000" dirty="0">
                <a:latin typeface="Times New Roman"/>
                <a:cs typeface="Times New Roman"/>
              </a:rPr>
              <a:t>pore</a:t>
            </a:r>
            <a:r>
              <a:rPr sz="2000" spc="475" dirty="0">
                <a:latin typeface="Times New Roman"/>
                <a:cs typeface="Times New Roman"/>
              </a:rPr>
              <a:t> </a:t>
            </a:r>
            <a:r>
              <a:rPr sz="2000" spc="-5" dirty="0">
                <a:latin typeface="Times New Roman"/>
                <a:cs typeface="Times New Roman"/>
              </a:rPr>
              <a:t>spaces</a:t>
            </a:r>
            <a:r>
              <a:rPr sz="2000" spc="465" dirty="0">
                <a:latin typeface="Times New Roman"/>
                <a:cs typeface="Times New Roman"/>
              </a:rPr>
              <a:t> </a:t>
            </a:r>
            <a:r>
              <a:rPr sz="2000" spc="-5" dirty="0">
                <a:latin typeface="Times New Roman"/>
                <a:cs typeface="Times New Roman"/>
              </a:rPr>
              <a:t>as</a:t>
            </a:r>
            <a:endParaRPr sz="2000">
              <a:latin typeface="Times New Roman"/>
              <a:cs typeface="Times New Roman"/>
            </a:endParaRPr>
          </a:p>
          <a:p>
            <a:pPr marL="12700" algn="just">
              <a:lnSpc>
                <a:spcPct val="100000"/>
              </a:lnSpc>
            </a:pPr>
            <a:r>
              <a:rPr sz="2000" b="1" spc="-5" dirty="0">
                <a:latin typeface="Times New Roman"/>
                <a:cs typeface="Times New Roman"/>
              </a:rPr>
              <a:t>confining </a:t>
            </a:r>
            <a:r>
              <a:rPr sz="2000" b="1" spc="-20" dirty="0">
                <a:latin typeface="Times New Roman"/>
                <a:cs typeface="Times New Roman"/>
              </a:rPr>
              <a:t>pressure</a:t>
            </a:r>
            <a:r>
              <a:rPr sz="2000" b="1" spc="40" dirty="0">
                <a:latin typeface="Times New Roman"/>
                <a:cs typeface="Times New Roman"/>
              </a:rPr>
              <a:t> </a:t>
            </a:r>
            <a:r>
              <a:rPr sz="2000" spc="-5" dirty="0">
                <a:latin typeface="Times New Roman"/>
                <a:cs typeface="Times New Roman"/>
              </a:rPr>
              <a:t>increases.</a:t>
            </a:r>
            <a:endParaRPr sz="2000">
              <a:latin typeface="Times New Roman"/>
              <a:cs typeface="Times New Roman"/>
            </a:endParaRPr>
          </a:p>
          <a:p>
            <a:pPr marL="12700" marR="9525" algn="just">
              <a:lnSpc>
                <a:spcPct val="100000"/>
              </a:lnSpc>
            </a:pPr>
            <a:r>
              <a:rPr sz="2000" spc="-20" dirty="0">
                <a:latin typeface="Times New Roman"/>
                <a:cs typeface="Times New Roman"/>
              </a:rPr>
              <a:t>At</a:t>
            </a:r>
            <a:r>
              <a:rPr sz="2000" spc="-15" dirty="0">
                <a:latin typeface="Times New Roman"/>
                <a:cs typeface="Times New Roman"/>
              </a:rPr>
              <a:t> </a:t>
            </a:r>
            <a:r>
              <a:rPr sz="2000" spc="-5" dirty="0">
                <a:latin typeface="Times New Roman"/>
                <a:cs typeface="Times New Roman"/>
              </a:rPr>
              <a:t>greater</a:t>
            </a:r>
            <a:r>
              <a:rPr sz="2000" dirty="0">
                <a:latin typeface="Times New Roman"/>
                <a:cs typeface="Times New Roman"/>
              </a:rPr>
              <a:t> </a:t>
            </a:r>
            <a:r>
              <a:rPr sz="2000" spc="-5" dirty="0">
                <a:latin typeface="Times New Roman"/>
                <a:cs typeface="Times New Roman"/>
              </a:rPr>
              <a:t>depths,</a:t>
            </a:r>
            <a:r>
              <a:rPr sz="2000" dirty="0">
                <a:latin typeface="Times New Roman"/>
                <a:cs typeface="Times New Roman"/>
              </a:rPr>
              <a:t> </a:t>
            </a:r>
            <a:r>
              <a:rPr sz="2000" spc="-10" dirty="0">
                <a:latin typeface="Times New Roman"/>
                <a:cs typeface="Times New Roman"/>
              </a:rPr>
              <a:t>heat</a:t>
            </a:r>
            <a:r>
              <a:rPr sz="2000" spc="-5" dirty="0">
                <a:latin typeface="Times New Roman"/>
                <a:cs typeface="Times New Roman"/>
              </a:rPr>
              <a:t> </a:t>
            </a:r>
            <a:r>
              <a:rPr sz="2000" spc="-10" dirty="0">
                <a:latin typeface="Times New Roman"/>
                <a:cs typeface="Times New Roman"/>
              </a:rPr>
              <a:t>and</a:t>
            </a:r>
            <a:r>
              <a:rPr sz="2000" spc="-5" dirty="0">
                <a:latin typeface="Times New Roman"/>
                <a:cs typeface="Times New Roman"/>
              </a:rPr>
              <a:t> pressure</a:t>
            </a:r>
            <a:r>
              <a:rPr sz="2000" dirty="0">
                <a:latin typeface="Times New Roman"/>
                <a:cs typeface="Times New Roman"/>
              </a:rPr>
              <a:t> </a:t>
            </a:r>
            <a:r>
              <a:rPr sz="2000" spc="-5" dirty="0">
                <a:latin typeface="Times New Roman"/>
                <a:cs typeface="Times New Roman"/>
              </a:rPr>
              <a:t>drive</a:t>
            </a:r>
            <a:r>
              <a:rPr sz="2000" dirty="0">
                <a:latin typeface="Times New Roman"/>
                <a:cs typeface="Times New Roman"/>
              </a:rPr>
              <a:t> </a:t>
            </a:r>
            <a:r>
              <a:rPr sz="2000" spc="-15" dirty="0">
                <a:latin typeface="Times New Roman"/>
                <a:cs typeface="Times New Roman"/>
              </a:rPr>
              <a:t>water</a:t>
            </a:r>
            <a:r>
              <a:rPr sz="2000" spc="-10" dirty="0">
                <a:latin typeface="Times New Roman"/>
                <a:cs typeface="Times New Roman"/>
              </a:rPr>
              <a:t> from</a:t>
            </a:r>
            <a:r>
              <a:rPr sz="2000" spc="-5" dirty="0">
                <a:latin typeface="Times New Roman"/>
                <a:cs typeface="Times New Roman"/>
              </a:rPr>
              <a:t> hydrated</a:t>
            </a:r>
            <a:r>
              <a:rPr sz="2000" dirty="0">
                <a:latin typeface="Times New Roman"/>
                <a:cs typeface="Times New Roman"/>
              </a:rPr>
              <a:t> </a:t>
            </a:r>
            <a:r>
              <a:rPr sz="2000" spc="-10" dirty="0">
                <a:latin typeface="Times New Roman"/>
                <a:cs typeface="Times New Roman"/>
              </a:rPr>
              <a:t>(water-rich) </a:t>
            </a:r>
            <a:r>
              <a:rPr sz="2000" spc="-5" dirty="0">
                <a:latin typeface="Times New Roman"/>
                <a:cs typeface="Times New Roman"/>
              </a:rPr>
              <a:t> </a:t>
            </a:r>
            <a:r>
              <a:rPr sz="2000" spc="-10" dirty="0">
                <a:latin typeface="Times New Roman"/>
                <a:cs typeface="Times New Roman"/>
              </a:rPr>
              <a:t>minerals</a:t>
            </a:r>
            <a:r>
              <a:rPr sz="2000" spc="50" dirty="0">
                <a:latin typeface="Times New Roman"/>
                <a:cs typeface="Times New Roman"/>
              </a:rPr>
              <a:t> </a:t>
            </a:r>
            <a:r>
              <a:rPr sz="2000" spc="-10" dirty="0">
                <a:latin typeface="Times New Roman"/>
                <a:cs typeface="Times New Roman"/>
              </a:rPr>
              <a:t>such</a:t>
            </a:r>
            <a:r>
              <a:rPr sz="2000" spc="15" dirty="0">
                <a:latin typeface="Times New Roman"/>
                <a:cs typeface="Times New Roman"/>
              </a:rPr>
              <a:t> </a:t>
            </a:r>
            <a:r>
              <a:rPr sz="2000" spc="-5" dirty="0">
                <a:latin typeface="Times New Roman"/>
                <a:cs typeface="Times New Roman"/>
              </a:rPr>
              <a:t>as </a:t>
            </a:r>
            <a:r>
              <a:rPr sz="2000" spc="-10" dirty="0">
                <a:latin typeface="Times New Roman"/>
                <a:cs typeface="Times New Roman"/>
              </a:rPr>
              <a:t>amphiboles.</a:t>
            </a:r>
            <a:r>
              <a:rPr sz="2000" spc="30" dirty="0">
                <a:latin typeface="Times New Roman"/>
                <a:cs typeface="Times New Roman"/>
              </a:rPr>
              <a:t> </a:t>
            </a:r>
            <a:r>
              <a:rPr sz="2000" spc="-5" dirty="0">
                <a:latin typeface="Times New Roman"/>
                <a:cs typeface="Times New Roman"/>
              </a:rPr>
              <a:t>(Figuure.10.26).</a:t>
            </a:r>
            <a:r>
              <a:rPr sz="2000" spc="-15" dirty="0">
                <a:latin typeface="Times New Roman"/>
                <a:cs typeface="Times New Roman"/>
              </a:rPr>
              <a:t> </a:t>
            </a:r>
            <a:r>
              <a:rPr sz="2000" dirty="0">
                <a:latin typeface="Times New Roman"/>
                <a:cs typeface="Times New Roman"/>
              </a:rPr>
              <a:t>1.</a:t>
            </a:r>
            <a:endParaRPr sz="2000">
              <a:latin typeface="Times New Roman"/>
              <a:cs typeface="Times New Roman"/>
            </a:endParaRPr>
          </a:p>
          <a:p>
            <a:pPr marL="12700" marR="8890" algn="just">
              <a:lnSpc>
                <a:spcPct val="100000"/>
              </a:lnSpc>
              <a:spcBef>
                <a:spcPts val="5"/>
              </a:spcBef>
            </a:pPr>
            <a:r>
              <a:rPr sz="2000" spc="-20" dirty="0">
                <a:latin typeface="Times New Roman"/>
                <a:cs typeface="Times New Roman"/>
              </a:rPr>
              <a:t>At </a:t>
            </a:r>
            <a:r>
              <a:rPr sz="2000" spc="-5" dirty="0">
                <a:latin typeface="Times New Roman"/>
                <a:cs typeface="Times New Roman"/>
              </a:rPr>
              <a:t>a </a:t>
            </a:r>
            <a:r>
              <a:rPr sz="2000" dirty="0">
                <a:latin typeface="Times New Roman"/>
                <a:cs typeface="Times New Roman"/>
              </a:rPr>
              <a:t>depth of roughly 100 </a:t>
            </a:r>
            <a:r>
              <a:rPr sz="2000" spc="-10" dirty="0">
                <a:latin typeface="Times New Roman"/>
                <a:cs typeface="Times New Roman"/>
              </a:rPr>
              <a:t>kilometers, </a:t>
            </a:r>
            <a:r>
              <a:rPr sz="2000" spc="-5" dirty="0">
                <a:latin typeface="Times New Roman"/>
                <a:cs typeface="Times New Roman"/>
              </a:rPr>
              <a:t>the asthenosphere </a:t>
            </a:r>
            <a:r>
              <a:rPr sz="2000" spc="-10" dirty="0">
                <a:latin typeface="Times New Roman"/>
                <a:cs typeface="Times New Roman"/>
              </a:rPr>
              <a:t>is sufficiently hot </a:t>
            </a:r>
            <a:r>
              <a:rPr sz="2000" spc="-5" dirty="0">
                <a:latin typeface="Times New Roman"/>
                <a:cs typeface="Times New Roman"/>
              </a:rPr>
              <a:t>that </a:t>
            </a:r>
            <a:r>
              <a:rPr sz="2000" dirty="0">
                <a:latin typeface="Times New Roman"/>
                <a:cs typeface="Times New Roman"/>
              </a:rPr>
              <a:t> </a:t>
            </a:r>
            <a:r>
              <a:rPr sz="2000" spc="-5" dirty="0">
                <a:latin typeface="Times New Roman"/>
                <a:cs typeface="Times New Roman"/>
              </a:rPr>
              <a:t>introduction</a:t>
            </a:r>
            <a:r>
              <a:rPr sz="2000" dirty="0">
                <a:latin typeface="Times New Roman"/>
                <a:cs typeface="Times New Roman"/>
              </a:rPr>
              <a:t> of</a:t>
            </a:r>
            <a:r>
              <a:rPr sz="2000" spc="-15" dirty="0">
                <a:latin typeface="Times New Roman"/>
                <a:cs typeface="Times New Roman"/>
              </a:rPr>
              <a:t> water</a:t>
            </a:r>
            <a:r>
              <a:rPr sz="2000" spc="65" dirty="0">
                <a:latin typeface="Times New Roman"/>
                <a:cs typeface="Times New Roman"/>
              </a:rPr>
              <a:t> </a:t>
            </a:r>
            <a:r>
              <a:rPr sz="2000" spc="-10" dirty="0">
                <a:latin typeface="Times New Roman"/>
                <a:cs typeface="Times New Roman"/>
              </a:rPr>
              <a:t>typically</a:t>
            </a:r>
            <a:r>
              <a:rPr sz="2000" spc="20" dirty="0">
                <a:latin typeface="Times New Roman"/>
                <a:cs typeface="Times New Roman"/>
              </a:rPr>
              <a:t> </a:t>
            </a:r>
            <a:r>
              <a:rPr sz="2000" spc="-5" dirty="0">
                <a:latin typeface="Times New Roman"/>
                <a:cs typeface="Times New Roman"/>
              </a:rPr>
              <a:t>leads</a:t>
            </a:r>
            <a:r>
              <a:rPr sz="2000" spc="5" dirty="0">
                <a:latin typeface="Times New Roman"/>
                <a:cs typeface="Times New Roman"/>
              </a:rPr>
              <a:t> </a:t>
            </a:r>
            <a:r>
              <a:rPr sz="2000" spc="-10" dirty="0">
                <a:latin typeface="Times New Roman"/>
                <a:cs typeface="Times New Roman"/>
              </a:rPr>
              <a:t>to </a:t>
            </a:r>
            <a:r>
              <a:rPr sz="2000" b="1" spc="-5" dirty="0">
                <a:latin typeface="Times New Roman"/>
                <a:cs typeface="Times New Roman"/>
              </a:rPr>
              <a:t>partial</a:t>
            </a:r>
            <a:r>
              <a:rPr sz="2000" b="1" spc="-15" dirty="0">
                <a:latin typeface="Times New Roman"/>
                <a:cs typeface="Times New Roman"/>
              </a:rPr>
              <a:t> </a:t>
            </a:r>
            <a:r>
              <a:rPr sz="2000" b="1" spc="-10" dirty="0">
                <a:latin typeface="Times New Roman"/>
                <a:cs typeface="Times New Roman"/>
              </a:rPr>
              <a:t>melting</a:t>
            </a:r>
            <a:r>
              <a:rPr sz="2000" spc="-10" dirty="0">
                <a:latin typeface="Times New Roman"/>
                <a:cs typeface="Times New Roman"/>
              </a:rPr>
              <a:t>.</a:t>
            </a:r>
            <a:r>
              <a:rPr sz="2000" spc="55" dirty="0">
                <a:latin typeface="Times New Roman"/>
                <a:cs typeface="Times New Roman"/>
              </a:rPr>
              <a:t> </a:t>
            </a:r>
            <a:r>
              <a:rPr sz="2000" dirty="0">
                <a:latin typeface="Times New Roman"/>
                <a:cs typeface="Times New Roman"/>
              </a:rPr>
              <a:t>2.</a:t>
            </a:r>
            <a:endParaRPr sz="2000">
              <a:latin typeface="Times New Roman"/>
              <a:cs typeface="Times New Roman"/>
            </a:endParaRPr>
          </a:p>
          <a:p>
            <a:pPr marL="12700" marR="5080" algn="just">
              <a:lnSpc>
                <a:spcPct val="100000"/>
              </a:lnSpc>
            </a:pPr>
            <a:r>
              <a:rPr sz="2000" dirty="0">
                <a:latin typeface="Times New Roman"/>
                <a:cs typeface="Times New Roman"/>
              </a:rPr>
              <a:t>The </a:t>
            </a:r>
            <a:r>
              <a:rPr sz="2000" spc="-10" dirty="0">
                <a:latin typeface="Times New Roman"/>
                <a:cs typeface="Times New Roman"/>
              </a:rPr>
              <a:t>semi-molten </a:t>
            </a:r>
            <a:r>
              <a:rPr sz="2000" dirty="0">
                <a:latin typeface="Times New Roman"/>
                <a:cs typeface="Times New Roman"/>
              </a:rPr>
              <a:t>rock </a:t>
            </a:r>
            <a:r>
              <a:rPr sz="2000" spc="-5" dirty="0">
                <a:latin typeface="Times New Roman"/>
                <a:cs typeface="Times New Roman"/>
              </a:rPr>
              <a:t>generated </a:t>
            </a:r>
            <a:r>
              <a:rPr sz="2000" dirty="0">
                <a:latin typeface="Times New Roman"/>
                <a:cs typeface="Times New Roman"/>
              </a:rPr>
              <a:t>by </a:t>
            </a:r>
            <a:r>
              <a:rPr sz="2000" spc="-10" dirty="0">
                <a:latin typeface="Times New Roman"/>
                <a:cs typeface="Times New Roman"/>
              </a:rPr>
              <a:t>this </a:t>
            </a:r>
            <a:r>
              <a:rPr sz="2000" dirty="0">
                <a:latin typeface="Times New Roman"/>
                <a:cs typeface="Times New Roman"/>
              </a:rPr>
              <a:t>process </a:t>
            </a:r>
            <a:r>
              <a:rPr sz="2000" spc="-10" dirty="0">
                <a:latin typeface="Times New Roman"/>
                <a:cs typeface="Times New Roman"/>
              </a:rPr>
              <a:t>contains </a:t>
            </a:r>
            <a:r>
              <a:rPr sz="2000" dirty="0">
                <a:latin typeface="Times New Roman"/>
                <a:cs typeface="Times New Roman"/>
              </a:rPr>
              <a:t>as </a:t>
            </a:r>
            <a:r>
              <a:rPr sz="2000" spc="-10" dirty="0">
                <a:latin typeface="Times New Roman"/>
                <a:cs typeface="Times New Roman"/>
              </a:rPr>
              <a:t>little </a:t>
            </a:r>
            <a:r>
              <a:rPr sz="2000" dirty="0">
                <a:latin typeface="Times New Roman"/>
                <a:cs typeface="Times New Roman"/>
              </a:rPr>
              <a:t>as </a:t>
            </a:r>
            <a:r>
              <a:rPr sz="2000" b="1" dirty="0">
                <a:latin typeface="Times New Roman"/>
                <a:cs typeface="Times New Roman"/>
              </a:rPr>
              <a:t>10 </a:t>
            </a:r>
            <a:r>
              <a:rPr sz="2000" b="1" spc="-10" dirty="0">
                <a:latin typeface="Times New Roman"/>
                <a:cs typeface="Times New Roman"/>
              </a:rPr>
              <a:t>percent </a:t>
            </a:r>
            <a:r>
              <a:rPr sz="2000" b="1" spc="-5" dirty="0">
                <a:latin typeface="Times New Roman"/>
                <a:cs typeface="Times New Roman"/>
              </a:rPr>
              <a:t> </a:t>
            </a:r>
            <a:r>
              <a:rPr sz="2000" b="1" spc="-10" dirty="0">
                <a:latin typeface="Times New Roman"/>
                <a:cs typeface="Times New Roman"/>
              </a:rPr>
              <a:t>melt</a:t>
            </a:r>
            <a:r>
              <a:rPr sz="2000" spc="-10" dirty="0">
                <a:latin typeface="Times New Roman"/>
                <a:cs typeface="Times New Roman"/>
              </a:rPr>
              <a:t>,</a:t>
            </a:r>
            <a:r>
              <a:rPr sz="2000" spc="-5" dirty="0">
                <a:latin typeface="Times New Roman"/>
                <a:cs typeface="Times New Roman"/>
              </a:rPr>
              <a:t> </a:t>
            </a:r>
            <a:r>
              <a:rPr sz="2000" spc="-10" dirty="0">
                <a:latin typeface="Times New Roman"/>
                <a:cs typeface="Times New Roman"/>
              </a:rPr>
              <a:t>which</a:t>
            </a:r>
            <a:r>
              <a:rPr sz="2000" spc="-5" dirty="0">
                <a:latin typeface="Times New Roman"/>
                <a:cs typeface="Times New Roman"/>
              </a:rPr>
              <a:t> </a:t>
            </a:r>
            <a:r>
              <a:rPr sz="2000" spc="-10" dirty="0">
                <a:latin typeface="Times New Roman"/>
                <a:cs typeface="Times New Roman"/>
              </a:rPr>
              <a:t>is</a:t>
            </a:r>
            <a:r>
              <a:rPr sz="2000" spc="-5" dirty="0">
                <a:latin typeface="Times New Roman"/>
                <a:cs typeface="Times New Roman"/>
              </a:rPr>
              <a:t> </a:t>
            </a:r>
            <a:r>
              <a:rPr sz="2000" spc="-10" dirty="0">
                <a:latin typeface="Times New Roman"/>
                <a:cs typeface="Times New Roman"/>
              </a:rPr>
              <a:t>mixed</a:t>
            </a:r>
            <a:r>
              <a:rPr sz="2000" spc="-5" dirty="0">
                <a:latin typeface="Times New Roman"/>
                <a:cs typeface="Times New Roman"/>
              </a:rPr>
              <a:t> </a:t>
            </a:r>
            <a:r>
              <a:rPr sz="2000" spc="-15" dirty="0">
                <a:latin typeface="Times New Roman"/>
                <a:cs typeface="Times New Roman"/>
              </a:rPr>
              <a:t>with</a:t>
            </a:r>
            <a:r>
              <a:rPr sz="2000" spc="-10" dirty="0">
                <a:latin typeface="Times New Roman"/>
                <a:cs typeface="Times New Roman"/>
              </a:rPr>
              <a:t> unmelted</a:t>
            </a:r>
            <a:r>
              <a:rPr sz="2000" spc="-5" dirty="0">
                <a:latin typeface="Times New Roman"/>
                <a:cs typeface="Times New Roman"/>
              </a:rPr>
              <a:t> </a:t>
            </a:r>
            <a:r>
              <a:rPr sz="2000" spc="-10" dirty="0">
                <a:latin typeface="Times New Roman"/>
                <a:cs typeface="Times New Roman"/>
              </a:rPr>
              <a:t>mantle</a:t>
            </a:r>
            <a:r>
              <a:rPr sz="2000" spc="-5" dirty="0">
                <a:latin typeface="Times New Roman"/>
                <a:cs typeface="Times New Roman"/>
              </a:rPr>
              <a:t> rock.</a:t>
            </a:r>
            <a:r>
              <a:rPr sz="2000" dirty="0">
                <a:latin typeface="Times New Roman"/>
                <a:cs typeface="Times New Roman"/>
              </a:rPr>
              <a:t> </a:t>
            </a:r>
            <a:r>
              <a:rPr sz="2000" spc="-5" dirty="0">
                <a:latin typeface="Times New Roman"/>
                <a:cs typeface="Times New Roman"/>
              </a:rPr>
              <a:t>Being</a:t>
            </a:r>
            <a:r>
              <a:rPr sz="2000" dirty="0">
                <a:latin typeface="Times New Roman"/>
                <a:cs typeface="Times New Roman"/>
              </a:rPr>
              <a:t> </a:t>
            </a:r>
            <a:r>
              <a:rPr sz="2000" spc="-5" dirty="0">
                <a:latin typeface="Times New Roman"/>
                <a:cs typeface="Times New Roman"/>
              </a:rPr>
              <a:t>less</a:t>
            </a:r>
            <a:r>
              <a:rPr sz="2000" dirty="0">
                <a:latin typeface="Times New Roman"/>
                <a:cs typeface="Times New Roman"/>
              </a:rPr>
              <a:t> </a:t>
            </a:r>
            <a:r>
              <a:rPr sz="2000" spc="-10" dirty="0">
                <a:latin typeface="Times New Roman"/>
                <a:cs typeface="Times New Roman"/>
              </a:rPr>
              <a:t>dense</a:t>
            </a:r>
            <a:r>
              <a:rPr sz="2000" spc="-5" dirty="0">
                <a:latin typeface="Times New Roman"/>
                <a:cs typeface="Times New Roman"/>
              </a:rPr>
              <a:t> </a:t>
            </a:r>
            <a:r>
              <a:rPr sz="2000" spc="-10" dirty="0">
                <a:latin typeface="Times New Roman"/>
                <a:cs typeface="Times New Roman"/>
              </a:rPr>
              <a:t>than</a:t>
            </a:r>
            <a:r>
              <a:rPr sz="2000" spc="-5" dirty="0">
                <a:latin typeface="Times New Roman"/>
                <a:cs typeface="Times New Roman"/>
              </a:rPr>
              <a:t> the </a:t>
            </a:r>
            <a:r>
              <a:rPr sz="2000" spc="-484" dirty="0">
                <a:latin typeface="Times New Roman"/>
                <a:cs typeface="Times New Roman"/>
              </a:rPr>
              <a:t> </a:t>
            </a:r>
            <a:r>
              <a:rPr sz="2000" spc="-10" dirty="0">
                <a:latin typeface="Times New Roman"/>
                <a:cs typeface="Times New Roman"/>
              </a:rPr>
              <a:t>surrounding </a:t>
            </a:r>
            <a:r>
              <a:rPr sz="2000" spc="-5" dirty="0">
                <a:latin typeface="Times New Roman"/>
                <a:cs typeface="Times New Roman"/>
              </a:rPr>
              <a:t>mantle, </a:t>
            </a:r>
            <a:r>
              <a:rPr sz="2000" spc="-10" dirty="0">
                <a:latin typeface="Times New Roman"/>
                <a:cs typeface="Times New Roman"/>
              </a:rPr>
              <a:t>this </a:t>
            </a:r>
            <a:r>
              <a:rPr sz="2000" spc="-5" dirty="0">
                <a:latin typeface="Times New Roman"/>
                <a:cs typeface="Times New Roman"/>
              </a:rPr>
              <a:t>hot </a:t>
            </a:r>
            <a:r>
              <a:rPr sz="2000" spc="-10" dirty="0">
                <a:latin typeface="Times New Roman"/>
                <a:cs typeface="Times New Roman"/>
              </a:rPr>
              <a:t>mobile mixture </a:t>
            </a:r>
            <a:r>
              <a:rPr sz="2000" spc="-5" dirty="0">
                <a:latin typeface="Times New Roman"/>
                <a:cs typeface="Times New Roman"/>
              </a:rPr>
              <a:t>gradually </a:t>
            </a:r>
            <a:r>
              <a:rPr sz="2000" dirty="0">
                <a:latin typeface="Times New Roman"/>
                <a:cs typeface="Times New Roman"/>
              </a:rPr>
              <a:t>rises </a:t>
            </a:r>
            <a:r>
              <a:rPr sz="2000" spc="-5" dirty="0">
                <a:latin typeface="Times New Roman"/>
                <a:cs typeface="Times New Roman"/>
              </a:rPr>
              <a:t>toward </a:t>
            </a:r>
            <a:r>
              <a:rPr sz="2000" spc="-10" dirty="0">
                <a:latin typeface="Times New Roman"/>
                <a:cs typeface="Times New Roman"/>
              </a:rPr>
              <a:t>the surface </a:t>
            </a:r>
            <a:r>
              <a:rPr sz="2000" spc="20" dirty="0">
                <a:latin typeface="Times New Roman"/>
                <a:cs typeface="Times New Roman"/>
              </a:rPr>
              <a:t>as </a:t>
            </a:r>
            <a:r>
              <a:rPr sz="2000" spc="25" dirty="0">
                <a:latin typeface="Times New Roman"/>
                <a:cs typeface="Times New Roman"/>
              </a:rPr>
              <a:t> </a:t>
            </a:r>
            <a:r>
              <a:rPr sz="2000" spc="-10" dirty="0">
                <a:latin typeface="Times New Roman"/>
                <a:cs typeface="Times New Roman"/>
              </a:rPr>
              <a:t>tear-drop</a:t>
            </a:r>
            <a:r>
              <a:rPr sz="2000" dirty="0">
                <a:latin typeface="Times New Roman"/>
                <a:cs typeface="Times New Roman"/>
              </a:rPr>
              <a:t> </a:t>
            </a:r>
            <a:r>
              <a:rPr sz="2000" spc="-10" dirty="0">
                <a:latin typeface="Times New Roman"/>
                <a:cs typeface="Times New Roman"/>
              </a:rPr>
              <a:t>shaped</a:t>
            </a:r>
            <a:r>
              <a:rPr sz="2000" spc="20" dirty="0">
                <a:latin typeface="Times New Roman"/>
                <a:cs typeface="Times New Roman"/>
              </a:rPr>
              <a:t> </a:t>
            </a:r>
            <a:r>
              <a:rPr sz="2000" spc="-10" dirty="0">
                <a:latin typeface="Times New Roman"/>
                <a:cs typeface="Times New Roman"/>
              </a:rPr>
              <a:t>structures.</a:t>
            </a:r>
            <a:r>
              <a:rPr sz="2000" spc="30" dirty="0">
                <a:latin typeface="Times New Roman"/>
                <a:cs typeface="Times New Roman"/>
              </a:rPr>
              <a:t> </a:t>
            </a:r>
            <a:r>
              <a:rPr sz="2000" dirty="0">
                <a:latin typeface="Times New Roman"/>
                <a:cs typeface="Times New Roman"/>
              </a:rPr>
              <a:t>3.</a:t>
            </a:r>
            <a:endParaRPr sz="2000">
              <a:latin typeface="Times New Roman"/>
              <a:cs typeface="Times New Roman"/>
            </a:endParaRPr>
          </a:p>
          <a:p>
            <a:pPr marL="12700" marR="7620" algn="just">
              <a:lnSpc>
                <a:spcPct val="100000"/>
              </a:lnSpc>
            </a:pPr>
            <a:r>
              <a:rPr sz="2000" spc="-5" dirty="0">
                <a:latin typeface="Times New Roman"/>
                <a:cs typeface="Times New Roman"/>
              </a:rPr>
              <a:t>When </a:t>
            </a:r>
            <a:r>
              <a:rPr sz="2000" spc="-10" dirty="0">
                <a:latin typeface="Times New Roman"/>
                <a:cs typeface="Times New Roman"/>
              </a:rPr>
              <a:t>this </a:t>
            </a:r>
            <a:r>
              <a:rPr sz="2000" spc="-5" dirty="0">
                <a:latin typeface="Times New Roman"/>
                <a:cs typeface="Times New Roman"/>
              </a:rPr>
              <a:t>partially </a:t>
            </a:r>
            <a:r>
              <a:rPr sz="2000" spc="-10" dirty="0">
                <a:latin typeface="Times New Roman"/>
                <a:cs typeface="Times New Roman"/>
              </a:rPr>
              <a:t>molten </a:t>
            </a:r>
            <a:r>
              <a:rPr sz="2000" spc="-5" dirty="0">
                <a:latin typeface="Times New Roman"/>
                <a:cs typeface="Times New Roman"/>
              </a:rPr>
              <a:t>material reaches </a:t>
            </a:r>
            <a:r>
              <a:rPr sz="2000" spc="-10" dirty="0">
                <a:latin typeface="Times New Roman"/>
                <a:cs typeface="Times New Roman"/>
              </a:rPr>
              <a:t>the </a:t>
            </a:r>
            <a:r>
              <a:rPr sz="2000" spc="-5" dirty="0">
                <a:latin typeface="Times New Roman"/>
                <a:cs typeface="Times New Roman"/>
              </a:rPr>
              <a:t>base </a:t>
            </a:r>
            <a:r>
              <a:rPr sz="2000" dirty="0">
                <a:latin typeface="Times New Roman"/>
                <a:cs typeface="Times New Roman"/>
              </a:rPr>
              <a:t>of </a:t>
            </a:r>
            <a:r>
              <a:rPr sz="2000" spc="-10" dirty="0">
                <a:latin typeface="Times New Roman"/>
                <a:cs typeface="Times New Roman"/>
              </a:rPr>
              <a:t>the crust, </a:t>
            </a:r>
            <a:r>
              <a:rPr sz="2000" spc="-5" dirty="0">
                <a:latin typeface="Times New Roman"/>
                <a:cs typeface="Times New Roman"/>
              </a:rPr>
              <a:t>it is </a:t>
            </a:r>
            <a:r>
              <a:rPr sz="2000" spc="-15" dirty="0">
                <a:latin typeface="Times New Roman"/>
                <a:cs typeface="Times New Roman"/>
              </a:rPr>
              <a:t>thought </a:t>
            </a:r>
            <a:r>
              <a:rPr sz="2000" spc="-10" dirty="0">
                <a:latin typeface="Times New Roman"/>
                <a:cs typeface="Times New Roman"/>
              </a:rPr>
              <a:t>to </a:t>
            </a:r>
            <a:r>
              <a:rPr sz="2000" spc="-5" dirty="0">
                <a:latin typeface="Times New Roman"/>
                <a:cs typeface="Times New Roman"/>
              </a:rPr>
              <a:t> "pond"beneath </a:t>
            </a:r>
            <a:r>
              <a:rPr sz="2000" spc="-10" dirty="0">
                <a:latin typeface="Times New Roman"/>
                <a:cs typeface="Times New Roman"/>
              </a:rPr>
              <a:t>the somewhat </a:t>
            </a:r>
            <a:r>
              <a:rPr sz="2000" spc="-5" dirty="0">
                <a:latin typeface="Times New Roman"/>
                <a:cs typeface="Times New Roman"/>
              </a:rPr>
              <a:t>less </a:t>
            </a:r>
            <a:r>
              <a:rPr sz="2000" spc="-10" dirty="0">
                <a:latin typeface="Times New Roman"/>
                <a:cs typeface="Times New Roman"/>
              </a:rPr>
              <a:t>dense </a:t>
            </a:r>
            <a:r>
              <a:rPr sz="2000" spc="-5" dirty="0">
                <a:latin typeface="Times New Roman"/>
                <a:cs typeface="Times New Roman"/>
              </a:rPr>
              <a:t>continental </a:t>
            </a:r>
            <a:r>
              <a:rPr sz="2000" dirty="0">
                <a:latin typeface="Times New Roman"/>
                <a:cs typeface="Times New Roman"/>
              </a:rPr>
              <a:t>rocks. </a:t>
            </a:r>
            <a:r>
              <a:rPr sz="2000" spc="-5" dirty="0">
                <a:latin typeface="Times New Roman"/>
                <a:cs typeface="Times New Roman"/>
              </a:rPr>
              <a:t>Here </a:t>
            </a:r>
            <a:r>
              <a:rPr sz="2000" spc="-10" dirty="0">
                <a:latin typeface="Times New Roman"/>
                <a:cs typeface="Times New Roman"/>
              </a:rPr>
              <a:t>fluid </a:t>
            </a:r>
            <a:r>
              <a:rPr sz="2000" b="1" spc="-5" dirty="0">
                <a:latin typeface="Times New Roman"/>
                <a:cs typeface="Times New Roman"/>
              </a:rPr>
              <a:t>basaltic </a:t>
            </a:r>
            <a:r>
              <a:rPr sz="2000" b="1" dirty="0">
                <a:latin typeface="Times New Roman"/>
                <a:cs typeface="Times New Roman"/>
              </a:rPr>
              <a:t> </a:t>
            </a:r>
            <a:r>
              <a:rPr sz="2000" b="1" spc="-25" dirty="0">
                <a:latin typeface="Times New Roman"/>
                <a:cs typeface="Times New Roman"/>
              </a:rPr>
              <a:t>magma</a:t>
            </a:r>
            <a:r>
              <a:rPr sz="2000" b="1" spc="95" dirty="0">
                <a:latin typeface="Times New Roman"/>
                <a:cs typeface="Times New Roman"/>
              </a:rPr>
              <a:t> </a:t>
            </a:r>
            <a:r>
              <a:rPr sz="2000" spc="-5" dirty="0">
                <a:latin typeface="Times New Roman"/>
                <a:cs typeface="Times New Roman"/>
              </a:rPr>
              <a:t>separates</a:t>
            </a:r>
            <a:r>
              <a:rPr sz="2000" spc="10" dirty="0">
                <a:latin typeface="Times New Roman"/>
                <a:cs typeface="Times New Roman"/>
              </a:rPr>
              <a:t> </a:t>
            </a:r>
            <a:r>
              <a:rPr sz="2000" spc="-10" dirty="0">
                <a:latin typeface="Times New Roman"/>
                <a:cs typeface="Times New Roman"/>
              </a:rPr>
              <a:t>from</a:t>
            </a:r>
            <a:r>
              <a:rPr sz="2000" spc="-5"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spc="-15" dirty="0">
                <a:latin typeface="Times New Roman"/>
                <a:cs typeface="Times New Roman"/>
              </a:rPr>
              <a:t>unmelted</a:t>
            </a:r>
            <a:r>
              <a:rPr sz="2000" spc="70" dirty="0">
                <a:latin typeface="Times New Roman"/>
                <a:cs typeface="Times New Roman"/>
              </a:rPr>
              <a:t> </a:t>
            </a:r>
            <a:r>
              <a:rPr sz="2000" spc="-10" dirty="0">
                <a:latin typeface="Times New Roman"/>
                <a:cs typeface="Times New Roman"/>
              </a:rPr>
              <a:t>components</a:t>
            </a:r>
            <a:r>
              <a:rPr sz="2000" spc="55" dirty="0">
                <a:latin typeface="Times New Roman"/>
                <a:cs typeface="Times New Roman"/>
              </a:rPr>
              <a:t> </a:t>
            </a:r>
            <a:r>
              <a:rPr sz="2000" spc="-10" dirty="0">
                <a:latin typeface="Times New Roman"/>
                <a:cs typeface="Times New Roman"/>
              </a:rPr>
              <a:t>and</a:t>
            </a:r>
            <a:r>
              <a:rPr sz="2000" spc="20" dirty="0">
                <a:latin typeface="Times New Roman"/>
                <a:cs typeface="Times New Roman"/>
              </a:rPr>
              <a:t> </a:t>
            </a:r>
            <a:r>
              <a:rPr sz="2000" spc="-10" dirty="0">
                <a:latin typeface="Times New Roman"/>
                <a:cs typeface="Times New Roman"/>
              </a:rPr>
              <a:t>continues</a:t>
            </a:r>
            <a:r>
              <a:rPr sz="2000" spc="30" dirty="0">
                <a:latin typeface="Times New Roman"/>
                <a:cs typeface="Times New Roman"/>
              </a:rPr>
              <a:t> </a:t>
            </a:r>
            <a:r>
              <a:rPr sz="2000" spc="-10" dirty="0">
                <a:latin typeface="Times New Roman"/>
                <a:cs typeface="Times New Roman"/>
              </a:rPr>
              <a:t>its</a:t>
            </a:r>
            <a:r>
              <a:rPr sz="2000" spc="-5" dirty="0">
                <a:latin typeface="Times New Roman"/>
                <a:cs typeface="Times New Roman"/>
              </a:rPr>
              <a:t> ascent.</a:t>
            </a:r>
            <a:r>
              <a:rPr sz="2000" spc="35" dirty="0">
                <a:latin typeface="Times New Roman"/>
                <a:cs typeface="Times New Roman"/>
              </a:rPr>
              <a:t> </a:t>
            </a:r>
            <a:r>
              <a:rPr sz="2000" dirty="0">
                <a:latin typeface="Times New Roman"/>
                <a:cs typeface="Times New Roman"/>
              </a:rPr>
              <a:t>4.</a:t>
            </a:r>
            <a:endParaRPr sz="2000">
              <a:latin typeface="Times New Roman"/>
              <a:cs typeface="Times New Roman"/>
            </a:endParaRPr>
          </a:p>
          <a:p>
            <a:pPr marL="12700" algn="just">
              <a:lnSpc>
                <a:spcPct val="100000"/>
              </a:lnSpc>
              <a:spcBef>
                <a:spcPts val="5"/>
              </a:spcBef>
            </a:pPr>
            <a:r>
              <a:rPr sz="2000" spc="-5" dirty="0">
                <a:latin typeface="Times New Roman"/>
                <a:cs typeface="Times New Roman"/>
              </a:rPr>
              <a:t>Depending</a:t>
            </a:r>
            <a:r>
              <a:rPr sz="2000" spc="20" dirty="0">
                <a:latin typeface="Times New Roman"/>
                <a:cs typeface="Times New Roman"/>
              </a:rPr>
              <a:t> </a:t>
            </a:r>
            <a:r>
              <a:rPr sz="2000" dirty="0">
                <a:latin typeface="Times New Roman"/>
                <a:cs typeface="Times New Roman"/>
              </a:rPr>
              <a:t>on</a:t>
            </a:r>
            <a:r>
              <a:rPr sz="2000" spc="15"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spc="-5" dirty="0">
                <a:latin typeface="Times New Roman"/>
                <a:cs typeface="Times New Roman"/>
              </a:rPr>
              <a:t>environment,</a:t>
            </a:r>
            <a:r>
              <a:rPr sz="2000" spc="45" dirty="0">
                <a:latin typeface="Times New Roman"/>
                <a:cs typeface="Times New Roman"/>
              </a:rPr>
              <a:t> </a:t>
            </a:r>
            <a:r>
              <a:rPr sz="2000" spc="-5" dirty="0">
                <a:latin typeface="Times New Roman"/>
                <a:cs typeface="Times New Roman"/>
              </a:rPr>
              <a:t>Mantle-derived,</a:t>
            </a:r>
            <a:r>
              <a:rPr sz="2000" spc="45" dirty="0">
                <a:latin typeface="Times New Roman"/>
                <a:cs typeface="Times New Roman"/>
              </a:rPr>
              <a:t> </a:t>
            </a:r>
            <a:r>
              <a:rPr sz="2000" spc="-5" dirty="0">
                <a:latin typeface="Times New Roman"/>
                <a:cs typeface="Times New Roman"/>
              </a:rPr>
              <a:t>basaltic</a:t>
            </a:r>
            <a:r>
              <a:rPr sz="2000" spc="5" dirty="0">
                <a:latin typeface="Times New Roman"/>
                <a:cs typeface="Times New Roman"/>
              </a:rPr>
              <a:t> </a:t>
            </a:r>
            <a:r>
              <a:rPr sz="2000" spc="-15" dirty="0">
                <a:latin typeface="Times New Roman"/>
                <a:cs typeface="Times New Roman"/>
              </a:rPr>
              <a:t>magma</a:t>
            </a:r>
            <a:r>
              <a:rPr sz="2000" spc="60" dirty="0">
                <a:latin typeface="Times New Roman"/>
                <a:cs typeface="Times New Roman"/>
              </a:rPr>
              <a:t> </a:t>
            </a:r>
            <a:r>
              <a:rPr sz="2000" spc="-10" dirty="0">
                <a:latin typeface="Times New Roman"/>
                <a:cs typeface="Times New Roman"/>
              </a:rPr>
              <a:t>may</a:t>
            </a:r>
            <a:r>
              <a:rPr sz="2000" spc="25" dirty="0">
                <a:latin typeface="Times New Roman"/>
                <a:cs typeface="Times New Roman"/>
              </a:rPr>
              <a:t> </a:t>
            </a:r>
            <a:r>
              <a:rPr sz="2000" spc="-5" dirty="0">
                <a:latin typeface="Times New Roman"/>
                <a:cs typeface="Times New Roman"/>
              </a:rPr>
              <a:t>rise</a:t>
            </a:r>
            <a:r>
              <a:rPr sz="2000" spc="30" dirty="0">
                <a:latin typeface="Times New Roman"/>
                <a:cs typeface="Times New Roman"/>
              </a:rPr>
              <a:t> </a:t>
            </a:r>
            <a:r>
              <a:rPr sz="2000" spc="-5" dirty="0">
                <a:latin typeface="Times New Roman"/>
                <a:cs typeface="Times New Roman"/>
              </a:rPr>
              <a:t>through</a:t>
            </a:r>
            <a:endParaRPr sz="2000">
              <a:latin typeface="Times New Roman"/>
              <a:cs typeface="Times New Roman"/>
            </a:endParaRPr>
          </a:p>
          <a:p>
            <a:pPr marL="12700" algn="just">
              <a:lnSpc>
                <a:spcPct val="100000"/>
              </a:lnSpc>
            </a:pPr>
            <a:r>
              <a:rPr sz="2000" spc="-10" dirty="0">
                <a:latin typeface="Times New Roman"/>
                <a:cs typeface="Times New Roman"/>
              </a:rPr>
              <a:t>the</a:t>
            </a:r>
            <a:r>
              <a:rPr sz="2000" spc="5" dirty="0">
                <a:latin typeface="Times New Roman"/>
                <a:cs typeface="Times New Roman"/>
              </a:rPr>
              <a:t> </a:t>
            </a:r>
            <a:r>
              <a:rPr sz="2000" spc="-10" dirty="0">
                <a:latin typeface="Times New Roman"/>
                <a:cs typeface="Times New Roman"/>
              </a:rPr>
              <a:t>crust</a:t>
            </a:r>
            <a:r>
              <a:rPr sz="2000" spc="30" dirty="0">
                <a:latin typeface="Times New Roman"/>
                <a:cs typeface="Times New Roman"/>
              </a:rPr>
              <a:t> </a:t>
            </a:r>
            <a:r>
              <a:rPr sz="2000" spc="-5" dirty="0">
                <a:latin typeface="Times New Roman"/>
                <a:cs typeface="Times New Roman"/>
              </a:rPr>
              <a:t>to</a:t>
            </a:r>
            <a:r>
              <a:rPr sz="2000" spc="-10" dirty="0">
                <a:latin typeface="Times New Roman"/>
                <a:cs typeface="Times New Roman"/>
              </a:rPr>
              <a:t> feed</a:t>
            </a:r>
            <a:r>
              <a:rPr sz="2000" spc="15" dirty="0">
                <a:latin typeface="Times New Roman"/>
                <a:cs typeface="Times New Roman"/>
              </a:rPr>
              <a:t> </a:t>
            </a:r>
            <a:r>
              <a:rPr sz="2000" spc="-5" dirty="0">
                <a:latin typeface="Times New Roman"/>
                <a:cs typeface="Times New Roman"/>
              </a:rPr>
              <a:t>volcanic</a:t>
            </a:r>
            <a:r>
              <a:rPr sz="2000" spc="20" dirty="0">
                <a:latin typeface="Times New Roman"/>
                <a:cs typeface="Times New Roman"/>
              </a:rPr>
              <a:t> </a:t>
            </a:r>
            <a:r>
              <a:rPr sz="2000" spc="-5" dirty="0">
                <a:latin typeface="Times New Roman"/>
                <a:cs typeface="Times New Roman"/>
              </a:rPr>
              <a:t>eruption</a:t>
            </a:r>
            <a:r>
              <a:rPr sz="2000" dirty="0">
                <a:latin typeface="Times New Roman"/>
                <a:cs typeface="Times New Roman"/>
              </a:rPr>
              <a:t> </a:t>
            </a:r>
            <a:r>
              <a:rPr sz="2000" spc="-5" dirty="0">
                <a:latin typeface="Times New Roman"/>
                <a:cs typeface="Times New Roman"/>
              </a:rPr>
              <a:t>at</a:t>
            </a:r>
            <a:r>
              <a:rPr sz="2000" spc="-25"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spc="-10" dirty="0">
                <a:latin typeface="Times New Roman"/>
                <a:cs typeface="Times New Roman"/>
              </a:rPr>
              <a:t>surface.</a:t>
            </a:r>
            <a:endParaRPr sz="2000">
              <a:latin typeface="Times New Roman"/>
              <a:cs typeface="Times New Roman"/>
            </a:endParaRPr>
          </a:p>
        </p:txBody>
      </p:sp>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31</a:t>
            </a:r>
            <a:endParaRPr sz="24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04800"/>
            <a:ext cx="9144000" cy="6324600"/>
          </a:xfrm>
          <a:prstGeom prst="rect">
            <a:avLst/>
          </a:prstGeom>
        </p:spPr>
      </p:pic>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32</a:t>
            </a:r>
            <a:endParaRPr sz="24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2167126"/>
            <a:ext cx="8839200" cy="4629912"/>
          </a:xfrm>
          <a:prstGeom prst="rect">
            <a:avLst/>
          </a:prstGeom>
        </p:spPr>
      </p:pic>
      <p:sp>
        <p:nvSpPr>
          <p:cNvPr id="3" name="object 3"/>
          <p:cNvSpPr txBox="1">
            <a:spLocks noGrp="1"/>
          </p:cNvSpPr>
          <p:nvPr>
            <p:ph type="title"/>
          </p:nvPr>
        </p:nvSpPr>
        <p:spPr>
          <a:xfrm>
            <a:off x="231140" y="252730"/>
            <a:ext cx="8685530" cy="1549400"/>
          </a:xfrm>
          <a:prstGeom prst="rect">
            <a:avLst/>
          </a:prstGeom>
        </p:spPr>
        <p:txBody>
          <a:bodyPr vert="horz" wrap="square" lIns="0" tIns="11430" rIns="0" bIns="0" rtlCol="0">
            <a:spAutoFit/>
          </a:bodyPr>
          <a:lstStyle/>
          <a:p>
            <a:pPr marL="12700" marR="5080" algn="just">
              <a:lnSpc>
                <a:spcPct val="100000"/>
              </a:lnSpc>
              <a:spcBef>
                <a:spcPts val="90"/>
              </a:spcBef>
            </a:pPr>
            <a:r>
              <a:rPr spc="-5" dirty="0"/>
              <a:t>In a </a:t>
            </a:r>
            <a:r>
              <a:rPr spc="-10" dirty="0"/>
              <a:t>continental setting, </a:t>
            </a:r>
            <a:r>
              <a:rPr dirty="0"/>
              <a:t>basaltic </a:t>
            </a:r>
            <a:r>
              <a:rPr spc="-10" dirty="0"/>
              <a:t>magma </a:t>
            </a:r>
            <a:r>
              <a:rPr spc="-5" dirty="0"/>
              <a:t>typically </a:t>
            </a:r>
            <a:r>
              <a:rPr spc="-10" dirty="0"/>
              <a:t>melts and assimilates some </a:t>
            </a:r>
            <a:r>
              <a:rPr dirty="0"/>
              <a:t>of </a:t>
            </a:r>
            <a:r>
              <a:rPr spc="-5" dirty="0"/>
              <a:t>the </a:t>
            </a:r>
            <a:r>
              <a:rPr dirty="0"/>
              <a:t> </a:t>
            </a:r>
            <a:r>
              <a:rPr spc="-5" dirty="0"/>
              <a:t>crustal rocks </a:t>
            </a:r>
            <a:r>
              <a:rPr spc="-10" dirty="0"/>
              <a:t>through which </a:t>
            </a:r>
            <a:r>
              <a:rPr spc="-5" dirty="0"/>
              <a:t>it ascends. </a:t>
            </a:r>
            <a:r>
              <a:rPr dirty="0"/>
              <a:t>The </a:t>
            </a:r>
            <a:r>
              <a:rPr spc="-5" dirty="0"/>
              <a:t>result is </a:t>
            </a:r>
            <a:r>
              <a:rPr spc="-10" dirty="0"/>
              <a:t>the formation </a:t>
            </a:r>
            <a:r>
              <a:rPr dirty="0"/>
              <a:t>of </a:t>
            </a:r>
            <a:r>
              <a:rPr spc="-10" dirty="0"/>
              <a:t>the </a:t>
            </a:r>
            <a:r>
              <a:rPr b="1" spc="-5" dirty="0">
                <a:latin typeface="Times New Roman"/>
                <a:cs typeface="Times New Roman"/>
              </a:rPr>
              <a:t>silica-rich </a:t>
            </a:r>
            <a:r>
              <a:rPr b="1" dirty="0">
                <a:latin typeface="Times New Roman"/>
                <a:cs typeface="Times New Roman"/>
              </a:rPr>
              <a:t> </a:t>
            </a:r>
            <a:r>
              <a:rPr b="1" spc="-10" dirty="0">
                <a:latin typeface="Times New Roman"/>
                <a:cs typeface="Times New Roman"/>
              </a:rPr>
              <a:t>magmas </a:t>
            </a:r>
            <a:r>
              <a:rPr spc="-5" dirty="0"/>
              <a:t>having </a:t>
            </a:r>
            <a:r>
              <a:rPr spc="5" dirty="0"/>
              <a:t>an </a:t>
            </a:r>
            <a:r>
              <a:rPr b="1" spc="-5" dirty="0">
                <a:latin typeface="Times New Roman"/>
                <a:cs typeface="Times New Roman"/>
              </a:rPr>
              <a:t>andesitic </a:t>
            </a:r>
            <a:r>
              <a:rPr spc="-10" dirty="0"/>
              <a:t>composition, </a:t>
            </a:r>
            <a:r>
              <a:rPr dirty="0"/>
              <a:t>or </a:t>
            </a:r>
            <a:r>
              <a:rPr spc="-5" dirty="0"/>
              <a:t>less </a:t>
            </a:r>
            <a:r>
              <a:rPr spc="-10" dirty="0"/>
              <a:t>often, </a:t>
            </a:r>
            <a:r>
              <a:rPr spc="-5" dirty="0"/>
              <a:t>a </a:t>
            </a:r>
            <a:r>
              <a:rPr b="1" dirty="0">
                <a:latin typeface="Times New Roman"/>
                <a:cs typeface="Times New Roman"/>
              </a:rPr>
              <a:t>rhyolitic </a:t>
            </a:r>
            <a:r>
              <a:rPr spc="-10" dirty="0"/>
              <a:t>composition. </a:t>
            </a:r>
            <a:r>
              <a:rPr spc="-5" dirty="0"/>
              <a:t> </a:t>
            </a:r>
            <a:r>
              <a:rPr dirty="0"/>
              <a:t>(Figure.10.27). 1. </a:t>
            </a:r>
            <a:r>
              <a:rPr spc="-5" dirty="0"/>
              <a:t>On occasions </a:t>
            </a:r>
            <a:r>
              <a:rPr spc="-10" dirty="0"/>
              <a:t>when </a:t>
            </a:r>
            <a:r>
              <a:rPr spc="-5" dirty="0"/>
              <a:t>andesitic </a:t>
            </a:r>
            <a:r>
              <a:rPr spc="-10" dirty="0"/>
              <a:t>magmas </a:t>
            </a:r>
            <a:r>
              <a:rPr spc="-5" dirty="0"/>
              <a:t>reach </a:t>
            </a:r>
            <a:r>
              <a:rPr spc="-10" dirty="0"/>
              <a:t>the </a:t>
            </a:r>
            <a:r>
              <a:rPr spc="-5" dirty="0"/>
              <a:t>surface, they often </a:t>
            </a:r>
            <a:r>
              <a:rPr dirty="0"/>
              <a:t> </a:t>
            </a:r>
            <a:r>
              <a:rPr spc="-5" dirty="0"/>
              <a:t>erupt</a:t>
            </a:r>
            <a:r>
              <a:rPr spc="5" dirty="0"/>
              <a:t> </a:t>
            </a:r>
            <a:r>
              <a:rPr spc="-20" dirty="0"/>
              <a:t>explosively,</a:t>
            </a:r>
            <a:r>
              <a:rPr spc="40" dirty="0"/>
              <a:t> </a:t>
            </a:r>
            <a:r>
              <a:rPr spc="-5" dirty="0"/>
              <a:t>generating</a:t>
            </a:r>
            <a:r>
              <a:rPr spc="35" dirty="0"/>
              <a:t> </a:t>
            </a:r>
            <a:r>
              <a:rPr spc="-15" dirty="0"/>
              <a:t>large</a:t>
            </a:r>
            <a:r>
              <a:rPr spc="30" dirty="0"/>
              <a:t> </a:t>
            </a:r>
            <a:r>
              <a:rPr spc="-15" dirty="0"/>
              <a:t>columns</a:t>
            </a:r>
            <a:r>
              <a:rPr spc="50" dirty="0"/>
              <a:t> </a:t>
            </a:r>
            <a:r>
              <a:rPr dirty="0"/>
              <a:t>of</a:t>
            </a:r>
            <a:r>
              <a:rPr spc="-10" dirty="0"/>
              <a:t> volcanic</a:t>
            </a:r>
            <a:r>
              <a:rPr spc="35" dirty="0"/>
              <a:t> </a:t>
            </a:r>
            <a:r>
              <a:rPr spc="-10" dirty="0"/>
              <a:t>ash,</a:t>
            </a:r>
            <a:r>
              <a:rPr spc="30" dirty="0"/>
              <a:t> </a:t>
            </a:r>
            <a:r>
              <a:rPr spc="-15" dirty="0"/>
              <a:t>pumice</a:t>
            </a:r>
            <a:r>
              <a:rPr spc="40" dirty="0"/>
              <a:t> </a:t>
            </a:r>
            <a:r>
              <a:rPr spc="-10" dirty="0"/>
              <a:t>and</a:t>
            </a:r>
            <a:r>
              <a:rPr spc="20" dirty="0"/>
              <a:t> </a:t>
            </a:r>
            <a:r>
              <a:rPr spc="-10" dirty="0"/>
              <a:t>gases.</a:t>
            </a:r>
            <a:r>
              <a:rPr spc="35" dirty="0"/>
              <a:t> </a:t>
            </a:r>
            <a:r>
              <a:rPr dirty="0"/>
              <a:t>2.</a:t>
            </a: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33</a:t>
            </a:r>
            <a:endParaRPr sz="24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2730"/>
            <a:ext cx="8608060" cy="1549400"/>
          </a:xfrm>
          <a:prstGeom prst="rect">
            <a:avLst/>
          </a:prstGeom>
        </p:spPr>
        <p:txBody>
          <a:bodyPr vert="horz" wrap="square" lIns="0" tIns="11430" rIns="0" bIns="0" rtlCol="0">
            <a:spAutoFit/>
          </a:bodyPr>
          <a:lstStyle/>
          <a:p>
            <a:pPr marL="12700" algn="just">
              <a:lnSpc>
                <a:spcPct val="100000"/>
              </a:lnSpc>
              <a:spcBef>
                <a:spcPts val="90"/>
              </a:spcBef>
            </a:pPr>
            <a:r>
              <a:rPr sz="2000" dirty="0">
                <a:latin typeface="Times New Roman"/>
                <a:cs typeface="Times New Roman"/>
              </a:rPr>
              <a:t>The</a:t>
            </a:r>
            <a:r>
              <a:rPr sz="2000" spc="175" dirty="0">
                <a:latin typeface="Times New Roman"/>
                <a:cs typeface="Times New Roman"/>
              </a:rPr>
              <a:t> </a:t>
            </a:r>
            <a:r>
              <a:rPr sz="2000" spc="-5" dirty="0">
                <a:latin typeface="Times New Roman"/>
                <a:cs typeface="Times New Roman"/>
              </a:rPr>
              <a:t>volcanoes</a:t>
            </a:r>
            <a:r>
              <a:rPr sz="2000" spc="175" dirty="0">
                <a:latin typeface="Times New Roman"/>
                <a:cs typeface="Times New Roman"/>
              </a:rPr>
              <a:t> </a:t>
            </a:r>
            <a:r>
              <a:rPr sz="2000" dirty="0">
                <a:latin typeface="Times New Roman"/>
                <a:cs typeface="Times New Roman"/>
              </a:rPr>
              <a:t>of</a:t>
            </a:r>
            <a:r>
              <a:rPr sz="2000" spc="160" dirty="0">
                <a:latin typeface="Times New Roman"/>
                <a:cs typeface="Times New Roman"/>
              </a:rPr>
              <a:t> </a:t>
            </a:r>
            <a:r>
              <a:rPr sz="2000" spc="-10" dirty="0">
                <a:latin typeface="Times New Roman"/>
                <a:cs typeface="Times New Roman"/>
              </a:rPr>
              <a:t>the</a:t>
            </a:r>
            <a:r>
              <a:rPr sz="2000" spc="175" dirty="0">
                <a:latin typeface="Times New Roman"/>
                <a:cs typeface="Times New Roman"/>
              </a:rPr>
              <a:t> </a:t>
            </a:r>
            <a:r>
              <a:rPr sz="2000" spc="-5" dirty="0">
                <a:latin typeface="Times New Roman"/>
                <a:cs typeface="Times New Roman"/>
              </a:rPr>
              <a:t>towering</a:t>
            </a:r>
            <a:r>
              <a:rPr sz="2000" spc="195" dirty="0">
                <a:latin typeface="Times New Roman"/>
                <a:cs typeface="Times New Roman"/>
              </a:rPr>
              <a:t> </a:t>
            </a:r>
            <a:r>
              <a:rPr sz="2000" spc="-15" dirty="0">
                <a:latin typeface="Times New Roman"/>
                <a:cs typeface="Times New Roman"/>
              </a:rPr>
              <a:t>Andes</a:t>
            </a:r>
            <a:r>
              <a:rPr sz="2000" spc="170" dirty="0">
                <a:latin typeface="Times New Roman"/>
                <a:cs typeface="Times New Roman"/>
              </a:rPr>
              <a:t> </a:t>
            </a:r>
            <a:r>
              <a:rPr sz="2000" dirty="0">
                <a:latin typeface="Times New Roman"/>
                <a:cs typeface="Times New Roman"/>
              </a:rPr>
              <a:t>are</a:t>
            </a:r>
            <a:r>
              <a:rPr sz="2000" spc="180" dirty="0">
                <a:latin typeface="Times New Roman"/>
                <a:cs typeface="Times New Roman"/>
              </a:rPr>
              <a:t> </a:t>
            </a:r>
            <a:r>
              <a:rPr sz="2000" spc="-10" dirty="0">
                <a:latin typeface="Times New Roman"/>
                <a:cs typeface="Times New Roman"/>
              </a:rPr>
              <a:t>the</a:t>
            </a:r>
            <a:r>
              <a:rPr sz="2000" spc="175" dirty="0">
                <a:latin typeface="Times New Roman"/>
                <a:cs typeface="Times New Roman"/>
              </a:rPr>
              <a:t> </a:t>
            </a:r>
            <a:r>
              <a:rPr sz="2000" spc="-5" dirty="0">
                <a:latin typeface="Times New Roman"/>
                <a:cs typeface="Times New Roman"/>
              </a:rPr>
              <a:t>products</a:t>
            </a:r>
            <a:r>
              <a:rPr sz="2000" spc="180" dirty="0">
                <a:latin typeface="Times New Roman"/>
                <a:cs typeface="Times New Roman"/>
              </a:rPr>
              <a:t> </a:t>
            </a:r>
            <a:r>
              <a:rPr sz="2000" dirty="0">
                <a:latin typeface="Times New Roman"/>
                <a:cs typeface="Times New Roman"/>
              </a:rPr>
              <a:t>of</a:t>
            </a:r>
            <a:r>
              <a:rPr sz="2000" spc="155" dirty="0">
                <a:latin typeface="Times New Roman"/>
                <a:cs typeface="Times New Roman"/>
              </a:rPr>
              <a:t> </a:t>
            </a:r>
            <a:r>
              <a:rPr sz="2000" spc="-10" dirty="0">
                <a:latin typeface="Times New Roman"/>
                <a:cs typeface="Times New Roman"/>
              </a:rPr>
              <a:t>magma</a:t>
            </a:r>
            <a:r>
              <a:rPr sz="2000" spc="185" dirty="0">
                <a:latin typeface="Times New Roman"/>
                <a:cs typeface="Times New Roman"/>
              </a:rPr>
              <a:t> </a:t>
            </a:r>
            <a:r>
              <a:rPr sz="2000" spc="-5" dirty="0">
                <a:latin typeface="Times New Roman"/>
                <a:cs typeface="Times New Roman"/>
              </a:rPr>
              <a:t>generated</a:t>
            </a:r>
            <a:r>
              <a:rPr sz="2000" spc="195" dirty="0">
                <a:latin typeface="Times New Roman"/>
                <a:cs typeface="Times New Roman"/>
              </a:rPr>
              <a:t> </a:t>
            </a:r>
            <a:r>
              <a:rPr sz="2000" dirty="0">
                <a:latin typeface="Times New Roman"/>
                <a:cs typeface="Times New Roman"/>
              </a:rPr>
              <a:t>by</a:t>
            </a:r>
            <a:r>
              <a:rPr sz="2000" spc="140" dirty="0">
                <a:latin typeface="Times New Roman"/>
                <a:cs typeface="Times New Roman"/>
              </a:rPr>
              <a:t> </a:t>
            </a:r>
            <a:r>
              <a:rPr sz="2000" spc="-5" dirty="0">
                <a:latin typeface="Times New Roman"/>
                <a:cs typeface="Times New Roman"/>
              </a:rPr>
              <a:t>the</a:t>
            </a:r>
            <a:endParaRPr sz="2000">
              <a:latin typeface="Times New Roman"/>
              <a:cs typeface="Times New Roman"/>
            </a:endParaRPr>
          </a:p>
          <a:p>
            <a:pPr marL="12700" algn="just">
              <a:lnSpc>
                <a:spcPct val="100000"/>
              </a:lnSpc>
            </a:pPr>
            <a:r>
              <a:rPr sz="2000" spc="-5" dirty="0">
                <a:latin typeface="Times New Roman"/>
                <a:cs typeface="Times New Roman"/>
              </a:rPr>
              <a:t>subduction</a:t>
            </a:r>
            <a:r>
              <a:rPr sz="2000" spc="1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10" dirty="0">
                <a:latin typeface="Times New Roman"/>
                <a:cs typeface="Times New Roman"/>
              </a:rPr>
              <a:t>the</a:t>
            </a:r>
            <a:r>
              <a:rPr sz="2000" spc="15" dirty="0">
                <a:latin typeface="Times New Roman"/>
                <a:cs typeface="Times New Roman"/>
              </a:rPr>
              <a:t> </a:t>
            </a:r>
            <a:r>
              <a:rPr sz="2000" spc="-5" dirty="0">
                <a:latin typeface="Times New Roman"/>
                <a:cs typeface="Times New Roman"/>
              </a:rPr>
              <a:t>oceanic</a:t>
            </a:r>
            <a:r>
              <a:rPr sz="2000" dirty="0">
                <a:latin typeface="Times New Roman"/>
                <a:cs typeface="Times New Roman"/>
              </a:rPr>
              <a:t> </a:t>
            </a:r>
            <a:r>
              <a:rPr sz="2000" spc="-5" dirty="0">
                <a:latin typeface="Times New Roman"/>
                <a:cs typeface="Times New Roman"/>
              </a:rPr>
              <a:t>Nazca</a:t>
            </a:r>
            <a:r>
              <a:rPr sz="2000" spc="35" dirty="0">
                <a:latin typeface="Times New Roman"/>
                <a:cs typeface="Times New Roman"/>
              </a:rPr>
              <a:t> </a:t>
            </a:r>
            <a:r>
              <a:rPr sz="2000" spc="-5" dirty="0">
                <a:latin typeface="Times New Roman"/>
                <a:cs typeface="Times New Roman"/>
              </a:rPr>
              <a:t>plate beneath</a:t>
            </a:r>
            <a:r>
              <a:rPr sz="2000" spc="25" dirty="0">
                <a:latin typeface="Times New Roman"/>
                <a:cs typeface="Times New Roman"/>
              </a:rPr>
              <a:t> </a:t>
            </a:r>
            <a:r>
              <a:rPr sz="2000" spc="-10" dirty="0">
                <a:latin typeface="Times New Roman"/>
                <a:cs typeface="Times New Roman"/>
              </a:rPr>
              <a:t>the</a:t>
            </a:r>
            <a:r>
              <a:rPr sz="2000" spc="15" dirty="0">
                <a:latin typeface="Times New Roman"/>
                <a:cs typeface="Times New Roman"/>
              </a:rPr>
              <a:t> </a:t>
            </a:r>
            <a:r>
              <a:rPr sz="2000" spc="-5" dirty="0">
                <a:latin typeface="Times New Roman"/>
                <a:cs typeface="Times New Roman"/>
              </a:rPr>
              <a:t>South</a:t>
            </a:r>
            <a:r>
              <a:rPr sz="2000" spc="-95" dirty="0">
                <a:latin typeface="Times New Roman"/>
                <a:cs typeface="Times New Roman"/>
              </a:rPr>
              <a:t> </a:t>
            </a:r>
            <a:r>
              <a:rPr sz="2000" spc="-15" dirty="0">
                <a:latin typeface="Times New Roman"/>
                <a:cs typeface="Times New Roman"/>
              </a:rPr>
              <a:t>American</a:t>
            </a:r>
            <a:r>
              <a:rPr sz="2000" spc="80" dirty="0">
                <a:latin typeface="Times New Roman"/>
                <a:cs typeface="Times New Roman"/>
              </a:rPr>
              <a:t> </a:t>
            </a:r>
            <a:r>
              <a:rPr sz="2000" spc="-10" dirty="0">
                <a:latin typeface="Times New Roman"/>
                <a:cs typeface="Times New Roman"/>
              </a:rPr>
              <a:t>continent.</a:t>
            </a:r>
            <a:endParaRPr sz="2000">
              <a:latin typeface="Times New Roman"/>
              <a:cs typeface="Times New Roman"/>
            </a:endParaRPr>
          </a:p>
          <a:p>
            <a:pPr marL="12700" marR="5080" algn="just">
              <a:lnSpc>
                <a:spcPct val="100000"/>
              </a:lnSpc>
              <a:spcBef>
                <a:spcPts val="5"/>
              </a:spcBef>
            </a:pPr>
            <a:r>
              <a:rPr sz="2000" dirty="0">
                <a:latin typeface="Times New Roman"/>
                <a:cs typeface="Times New Roman"/>
              </a:rPr>
              <a:t>This </a:t>
            </a:r>
            <a:r>
              <a:rPr sz="2000" spc="-10" dirty="0">
                <a:latin typeface="Times New Roman"/>
                <a:cs typeface="Times New Roman"/>
              </a:rPr>
              <a:t>chain </a:t>
            </a:r>
            <a:r>
              <a:rPr sz="2000" dirty="0">
                <a:latin typeface="Times New Roman"/>
                <a:cs typeface="Times New Roman"/>
              </a:rPr>
              <a:t>of </a:t>
            </a:r>
            <a:r>
              <a:rPr sz="2000" spc="-10" dirty="0">
                <a:latin typeface="Times New Roman"/>
                <a:cs typeface="Times New Roman"/>
              </a:rPr>
              <a:t>volcanic</a:t>
            </a:r>
            <a:r>
              <a:rPr sz="2000" spc="-5" dirty="0">
                <a:latin typeface="Times New Roman"/>
                <a:cs typeface="Times New Roman"/>
              </a:rPr>
              <a:t> peaks, </a:t>
            </a:r>
            <a:r>
              <a:rPr sz="2000" spc="-10" dirty="0">
                <a:latin typeface="Times New Roman"/>
                <a:cs typeface="Times New Roman"/>
              </a:rPr>
              <a:t>termed</a:t>
            </a:r>
            <a:r>
              <a:rPr sz="2000" spc="-5" dirty="0">
                <a:latin typeface="Times New Roman"/>
                <a:cs typeface="Times New Roman"/>
              </a:rPr>
              <a:t> a </a:t>
            </a:r>
            <a:r>
              <a:rPr sz="2000" b="1" spc="-5" dirty="0">
                <a:latin typeface="Times New Roman"/>
                <a:cs typeface="Times New Roman"/>
              </a:rPr>
              <a:t>continental </a:t>
            </a:r>
            <a:r>
              <a:rPr sz="2000" b="1" spc="-10" dirty="0">
                <a:latin typeface="Times New Roman"/>
                <a:cs typeface="Times New Roman"/>
              </a:rPr>
              <a:t>volcanic</a:t>
            </a:r>
            <a:r>
              <a:rPr sz="2000" b="1" spc="-5" dirty="0">
                <a:latin typeface="Times New Roman"/>
                <a:cs typeface="Times New Roman"/>
              </a:rPr>
              <a:t> </a:t>
            </a:r>
            <a:r>
              <a:rPr sz="2000" b="1" spc="-15" dirty="0">
                <a:latin typeface="Times New Roman"/>
                <a:cs typeface="Times New Roman"/>
              </a:rPr>
              <a:t>arc</a:t>
            </a:r>
            <a:r>
              <a:rPr sz="2000" spc="-15" dirty="0">
                <a:latin typeface="Times New Roman"/>
                <a:cs typeface="Times New Roman"/>
              </a:rPr>
              <a:t>,</a:t>
            </a:r>
            <a:r>
              <a:rPr sz="2000" spc="470" dirty="0">
                <a:latin typeface="Times New Roman"/>
                <a:cs typeface="Times New Roman"/>
              </a:rPr>
              <a:t> </a:t>
            </a:r>
            <a:r>
              <a:rPr sz="2000" spc="-10" dirty="0">
                <a:latin typeface="Times New Roman"/>
                <a:cs typeface="Times New Roman"/>
              </a:rPr>
              <a:t>identifies the </a:t>
            </a:r>
            <a:r>
              <a:rPr sz="2000" spc="-5" dirty="0">
                <a:latin typeface="Times New Roman"/>
                <a:cs typeface="Times New Roman"/>
              </a:rPr>
              <a:t> region</a:t>
            </a:r>
            <a:r>
              <a:rPr sz="2000" dirty="0">
                <a:latin typeface="Times New Roman"/>
                <a:cs typeface="Times New Roman"/>
              </a:rPr>
              <a:t> of</a:t>
            </a:r>
            <a:r>
              <a:rPr sz="2000" spc="5" dirty="0">
                <a:latin typeface="Times New Roman"/>
                <a:cs typeface="Times New Roman"/>
              </a:rPr>
              <a:t> </a:t>
            </a:r>
            <a:r>
              <a:rPr sz="2000" spc="-10" dirty="0">
                <a:latin typeface="Times New Roman"/>
                <a:cs typeface="Times New Roman"/>
              </a:rPr>
              <a:t>intrusive</a:t>
            </a:r>
            <a:r>
              <a:rPr sz="2000" spc="-5" dirty="0">
                <a:latin typeface="Times New Roman"/>
                <a:cs typeface="Times New Roman"/>
              </a:rPr>
              <a:t> and</a:t>
            </a:r>
            <a:r>
              <a:rPr sz="2000" dirty="0">
                <a:latin typeface="Times New Roman"/>
                <a:cs typeface="Times New Roman"/>
              </a:rPr>
              <a:t> </a:t>
            </a:r>
            <a:r>
              <a:rPr sz="2000" spc="-5" dirty="0">
                <a:latin typeface="Times New Roman"/>
                <a:cs typeface="Times New Roman"/>
              </a:rPr>
              <a:t>extrusive</a:t>
            </a:r>
            <a:r>
              <a:rPr sz="2000" dirty="0">
                <a:latin typeface="Times New Roman"/>
                <a:cs typeface="Times New Roman"/>
              </a:rPr>
              <a:t> </a:t>
            </a:r>
            <a:r>
              <a:rPr sz="2000" spc="-5" dirty="0">
                <a:latin typeface="Times New Roman"/>
                <a:cs typeface="Times New Roman"/>
              </a:rPr>
              <a:t>igneous</a:t>
            </a:r>
            <a:r>
              <a:rPr sz="2000" dirty="0">
                <a:latin typeface="Times New Roman"/>
                <a:cs typeface="Times New Roman"/>
              </a:rPr>
              <a:t> activity</a:t>
            </a:r>
            <a:r>
              <a:rPr sz="2000" spc="5" dirty="0">
                <a:latin typeface="Times New Roman"/>
                <a:cs typeface="Times New Roman"/>
              </a:rPr>
              <a:t> </a:t>
            </a:r>
            <a:r>
              <a:rPr sz="2000" spc="-5" dirty="0">
                <a:latin typeface="Times New Roman"/>
                <a:cs typeface="Times New Roman"/>
              </a:rPr>
              <a:t>associated</a:t>
            </a:r>
            <a:r>
              <a:rPr sz="2000" dirty="0">
                <a:latin typeface="Times New Roman"/>
                <a:cs typeface="Times New Roman"/>
              </a:rPr>
              <a:t> </a:t>
            </a:r>
            <a:r>
              <a:rPr sz="2000" spc="-20" dirty="0">
                <a:latin typeface="Times New Roman"/>
                <a:cs typeface="Times New Roman"/>
              </a:rPr>
              <a:t>with</a:t>
            </a:r>
            <a:r>
              <a:rPr sz="2000" spc="-15" dirty="0">
                <a:latin typeface="Times New Roman"/>
                <a:cs typeface="Times New Roman"/>
              </a:rPr>
              <a:t> </a:t>
            </a:r>
            <a:r>
              <a:rPr sz="2000" spc="5" dirty="0">
                <a:latin typeface="Times New Roman"/>
                <a:cs typeface="Times New Roman"/>
              </a:rPr>
              <a:t>an</a:t>
            </a:r>
            <a:r>
              <a:rPr sz="2000" spc="10" dirty="0">
                <a:latin typeface="Times New Roman"/>
                <a:cs typeface="Times New Roman"/>
              </a:rPr>
              <a:t> </a:t>
            </a:r>
            <a:r>
              <a:rPr sz="2000" dirty="0">
                <a:latin typeface="Times New Roman"/>
                <a:cs typeface="Times New Roman"/>
              </a:rPr>
              <a:t>oceanic- </a:t>
            </a:r>
            <a:r>
              <a:rPr sz="2000" spc="5" dirty="0">
                <a:latin typeface="Times New Roman"/>
                <a:cs typeface="Times New Roman"/>
              </a:rPr>
              <a:t> </a:t>
            </a:r>
            <a:r>
              <a:rPr sz="2000" spc="-5" dirty="0">
                <a:latin typeface="Times New Roman"/>
                <a:cs typeface="Times New Roman"/>
              </a:rPr>
              <a:t>continental</a:t>
            </a:r>
            <a:r>
              <a:rPr sz="2000" spc="15" dirty="0">
                <a:latin typeface="Times New Roman"/>
                <a:cs typeface="Times New Roman"/>
              </a:rPr>
              <a:t> </a:t>
            </a:r>
            <a:r>
              <a:rPr sz="2000" spc="-15" dirty="0">
                <a:latin typeface="Times New Roman"/>
                <a:cs typeface="Times New Roman"/>
              </a:rPr>
              <a:t>convergent</a:t>
            </a:r>
            <a:r>
              <a:rPr sz="2000" spc="50" dirty="0">
                <a:latin typeface="Times New Roman"/>
                <a:cs typeface="Times New Roman"/>
              </a:rPr>
              <a:t> </a:t>
            </a:r>
            <a:r>
              <a:rPr sz="2000" spc="-20" dirty="0">
                <a:latin typeface="Times New Roman"/>
                <a:cs typeface="Times New Roman"/>
              </a:rPr>
              <a:t>boundary.</a:t>
            </a:r>
            <a:r>
              <a:rPr sz="2000" spc="30" dirty="0">
                <a:latin typeface="Times New Roman"/>
                <a:cs typeface="Times New Roman"/>
              </a:rPr>
              <a:t> </a:t>
            </a:r>
            <a:r>
              <a:rPr sz="2000" spc="-5" dirty="0">
                <a:latin typeface="Times New Roman"/>
                <a:cs typeface="Times New Roman"/>
              </a:rPr>
              <a:t>(Figure.10.28).</a:t>
            </a:r>
            <a:endParaRPr sz="2000">
              <a:latin typeface="Times New Roman"/>
              <a:cs typeface="Times New Roman"/>
            </a:endParaRPr>
          </a:p>
        </p:txBody>
      </p:sp>
      <p:pic>
        <p:nvPicPr>
          <p:cNvPr id="3" name="object 3"/>
          <p:cNvPicPr/>
          <p:nvPr/>
        </p:nvPicPr>
        <p:blipFill>
          <a:blip r:embed="rId2" cstate="print"/>
          <a:stretch>
            <a:fillRect/>
          </a:stretch>
        </p:blipFill>
        <p:spPr>
          <a:xfrm>
            <a:off x="228600" y="2286000"/>
            <a:ext cx="8610600" cy="4209288"/>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34</a:t>
            </a:r>
            <a:endParaRPr sz="24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2730"/>
            <a:ext cx="8606790" cy="2768600"/>
          </a:xfrm>
          <a:prstGeom prst="rect">
            <a:avLst/>
          </a:prstGeom>
        </p:spPr>
        <p:txBody>
          <a:bodyPr vert="horz" wrap="square" lIns="0" tIns="11430" rIns="0" bIns="0" rtlCol="0">
            <a:spAutoFit/>
          </a:bodyPr>
          <a:lstStyle/>
          <a:p>
            <a:pPr marL="12700">
              <a:lnSpc>
                <a:spcPct val="100000"/>
              </a:lnSpc>
              <a:spcBef>
                <a:spcPts val="90"/>
              </a:spcBef>
            </a:pPr>
            <a:r>
              <a:rPr sz="2000" b="1" spc="-5" dirty="0">
                <a:latin typeface="Times New Roman"/>
                <a:cs typeface="Times New Roman"/>
              </a:rPr>
              <a:t>A-</a:t>
            </a:r>
            <a:r>
              <a:rPr sz="2000" b="1" spc="5" dirty="0">
                <a:latin typeface="Times New Roman"/>
                <a:cs typeface="Times New Roman"/>
              </a:rPr>
              <a:t> </a:t>
            </a:r>
            <a:r>
              <a:rPr sz="2000" b="1" spc="-5" dirty="0">
                <a:latin typeface="Times New Roman"/>
                <a:cs typeface="Times New Roman"/>
              </a:rPr>
              <a:t>Plate</a:t>
            </a:r>
            <a:r>
              <a:rPr sz="2000" b="1" spc="-10" dirty="0">
                <a:latin typeface="Times New Roman"/>
                <a:cs typeface="Times New Roman"/>
              </a:rPr>
              <a:t> </a:t>
            </a:r>
            <a:r>
              <a:rPr sz="2000" b="1" dirty="0">
                <a:latin typeface="Times New Roman"/>
                <a:cs typeface="Times New Roman"/>
              </a:rPr>
              <a:t>of</a:t>
            </a:r>
            <a:r>
              <a:rPr sz="2000" b="1" spc="-15" dirty="0">
                <a:latin typeface="Times New Roman"/>
                <a:cs typeface="Times New Roman"/>
              </a:rPr>
              <a:t> </a:t>
            </a:r>
            <a:r>
              <a:rPr sz="2000" b="1" spc="-5" dirty="0">
                <a:latin typeface="Times New Roman"/>
                <a:cs typeface="Times New Roman"/>
              </a:rPr>
              <a:t>oceanic</a:t>
            </a:r>
            <a:r>
              <a:rPr sz="2000" b="1" spc="-20" dirty="0">
                <a:latin typeface="Times New Roman"/>
                <a:cs typeface="Times New Roman"/>
              </a:rPr>
              <a:t> </a:t>
            </a:r>
            <a:r>
              <a:rPr sz="2000" b="1" spc="-10" dirty="0">
                <a:latin typeface="Times New Roman"/>
                <a:cs typeface="Times New Roman"/>
              </a:rPr>
              <a:t>lithosphere</a:t>
            </a:r>
            <a:r>
              <a:rPr sz="2000" b="1" spc="35" dirty="0">
                <a:latin typeface="Times New Roman"/>
                <a:cs typeface="Times New Roman"/>
              </a:rPr>
              <a:t> </a:t>
            </a:r>
            <a:r>
              <a:rPr sz="2000" b="1" spc="-10" dirty="0">
                <a:latin typeface="Times New Roman"/>
                <a:cs typeface="Times New Roman"/>
              </a:rPr>
              <a:t>is</a:t>
            </a:r>
            <a:r>
              <a:rPr sz="2000" b="1" spc="-5" dirty="0">
                <a:latin typeface="Times New Roman"/>
                <a:cs typeface="Times New Roman"/>
              </a:rPr>
              <a:t> subducted</a:t>
            </a:r>
            <a:endParaRPr sz="2000">
              <a:latin typeface="Times New Roman"/>
              <a:cs typeface="Times New Roman"/>
            </a:endParaRPr>
          </a:p>
          <a:p>
            <a:pPr marL="12700">
              <a:lnSpc>
                <a:spcPct val="100000"/>
              </a:lnSpc>
            </a:pPr>
            <a:r>
              <a:rPr sz="2000" b="1" dirty="0">
                <a:latin typeface="Times New Roman"/>
                <a:cs typeface="Times New Roman"/>
              </a:rPr>
              <a:t>beneath</a:t>
            </a:r>
            <a:r>
              <a:rPr sz="2000" b="1" spc="-40" dirty="0">
                <a:latin typeface="Times New Roman"/>
                <a:cs typeface="Times New Roman"/>
              </a:rPr>
              <a:t> </a:t>
            </a:r>
            <a:r>
              <a:rPr sz="2000" b="1" spc="-5" dirty="0">
                <a:latin typeface="Times New Roman"/>
                <a:cs typeface="Times New Roman"/>
              </a:rPr>
              <a:t>another</a:t>
            </a:r>
            <a:r>
              <a:rPr sz="2000" spc="-5" dirty="0">
                <a:latin typeface="Times New Roman"/>
                <a:cs typeface="Times New Roman"/>
              </a:rPr>
              <a:t>:</a:t>
            </a:r>
            <a:endParaRPr sz="2000">
              <a:latin typeface="Times New Roman"/>
              <a:cs typeface="Times New Roman"/>
            </a:endParaRPr>
          </a:p>
          <a:p>
            <a:pPr marL="12700">
              <a:lnSpc>
                <a:spcPct val="100000"/>
              </a:lnSpc>
              <a:spcBef>
                <a:spcPts val="5"/>
              </a:spcBef>
            </a:pPr>
            <a:r>
              <a:rPr sz="2000" spc="-5" dirty="0">
                <a:latin typeface="Times New Roman"/>
                <a:cs typeface="Times New Roman"/>
              </a:rPr>
              <a:t>Now </a:t>
            </a:r>
            <a:r>
              <a:rPr sz="2000" spc="-10" dirty="0">
                <a:latin typeface="Times New Roman"/>
                <a:cs typeface="Times New Roman"/>
              </a:rPr>
              <a:t>let's</a:t>
            </a:r>
            <a:r>
              <a:rPr sz="2000" spc="10" dirty="0">
                <a:latin typeface="Times New Roman"/>
                <a:cs typeface="Times New Roman"/>
              </a:rPr>
              <a:t> </a:t>
            </a:r>
            <a:r>
              <a:rPr sz="2000" dirty="0">
                <a:latin typeface="Times New Roman"/>
                <a:cs typeface="Times New Roman"/>
              </a:rPr>
              <a:t>look</a:t>
            </a:r>
            <a:r>
              <a:rPr sz="2000" spc="-15" dirty="0">
                <a:latin typeface="Times New Roman"/>
                <a:cs typeface="Times New Roman"/>
              </a:rPr>
              <a:t> </a:t>
            </a:r>
            <a:r>
              <a:rPr sz="2000" spc="-5" dirty="0">
                <a:latin typeface="Times New Roman"/>
                <a:cs typeface="Times New Roman"/>
              </a:rPr>
              <a:t>at</a:t>
            </a:r>
            <a:r>
              <a:rPr sz="2000" spc="-10" dirty="0">
                <a:latin typeface="Times New Roman"/>
                <a:cs typeface="Times New Roman"/>
              </a:rPr>
              <a:t> </a:t>
            </a:r>
            <a:r>
              <a:rPr sz="2000" spc="-20" dirty="0">
                <a:latin typeface="Times New Roman"/>
                <a:cs typeface="Times New Roman"/>
              </a:rPr>
              <a:t>what</a:t>
            </a:r>
            <a:r>
              <a:rPr sz="2000" spc="65" dirty="0">
                <a:latin typeface="Times New Roman"/>
                <a:cs typeface="Times New Roman"/>
              </a:rPr>
              <a:t> </a:t>
            </a:r>
            <a:r>
              <a:rPr sz="2000" spc="-5" dirty="0">
                <a:latin typeface="Times New Roman"/>
                <a:cs typeface="Times New Roman"/>
              </a:rPr>
              <a:t>happens:</a:t>
            </a:r>
            <a:endParaRPr sz="2000">
              <a:latin typeface="Times New Roman"/>
              <a:cs typeface="Times New Roman"/>
            </a:endParaRPr>
          </a:p>
          <a:p>
            <a:pPr marL="12700">
              <a:lnSpc>
                <a:spcPct val="100000"/>
              </a:lnSpc>
            </a:pPr>
            <a:r>
              <a:rPr sz="2000" spc="-20" dirty="0">
                <a:latin typeface="Times New Roman"/>
                <a:cs typeface="Times New Roman"/>
              </a:rPr>
              <a:t>when</a:t>
            </a:r>
            <a:r>
              <a:rPr sz="2000" spc="90" dirty="0">
                <a:latin typeface="Times New Roman"/>
                <a:cs typeface="Times New Roman"/>
              </a:rPr>
              <a:t> </a:t>
            </a:r>
            <a:r>
              <a:rPr sz="2000" spc="-20" dirty="0">
                <a:latin typeface="Times New Roman"/>
                <a:cs typeface="Times New Roman"/>
              </a:rPr>
              <a:t>two</a:t>
            </a:r>
            <a:r>
              <a:rPr sz="2000" spc="50" dirty="0">
                <a:latin typeface="Times New Roman"/>
                <a:cs typeface="Times New Roman"/>
              </a:rPr>
              <a:t> </a:t>
            </a:r>
            <a:r>
              <a:rPr sz="2000" spc="-5" dirty="0">
                <a:latin typeface="Times New Roman"/>
                <a:cs typeface="Times New Roman"/>
              </a:rPr>
              <a:t>plates</a:t>
            </a:r>
            <a:r>
              <a:rPr sz="2000" spc="5" dirty="0">
                <a:latin typeface="Times New Roman"/>
                <a:cs typeface="Times New Roman"/>
              </a:rPr>
              <a:t> </a:t>
            </a:r>
            <a:r>
              <a:rPr sz="2000" spc="-10" dirty="0">
                <a:latin typeface="Times New Roman"/>
                <a:cs typeface="Times New Roman"/>
              </a:rPr>
              <a:t>composed</a:t>
            </a:r>
            <a:r>
              <a:rPr sz="2000" spc="30" dirty="0">
                <a:latin typeface="Times New Roman"/>
                <a:cs typeface="Times New Roman"/>
              </a:rPr>
              <a:t> </a:t>
            </a:r>
            <a:r>
              <a:rPr sz="2000" dirty="0">
                <a:latin typeface="Times New Roman"/>
                <a:cs typeface="Times New Roman"/>
              </a:rPr>
              <a:t>of</a:t>
            </a:r>
            <a:r>
              <a:rPr sz="2000" spc="-5" dirty="0">
                <a:latin typeface="Times New Roman"/>
                <a:cs typeface="Times New Roman"/>
              </a:rPr>
              <a:t> oceanic</a:t>
            </a:r>
            <a:r>
              <a:rPr sz="2000" spc="15" dirty="0">
                <a:latin typeface="Times New Roman"/>
                <a:cs typeface="Times New Roman"/>
              </a:rPr>
              <a:t> </a:t>
            </a:r>
            <a:r>
              <a:rPr sz="2000" spc="-10" dirty="0">
                <a:latin typeface="Times New Roman"/>
                <a:cs typeface="Times New Roman"/>
              </a:rPr>
              <a:t>lithosphere</a:t>
            </a:r>
            <a:r>
              <a:rPr sz="2000" spc="50" dirty="0">
                <a:latin typeface="Times New Roman"/>
                <a:cs typeface="Times New Roman"/>
              </a:rPr>
              <a:t> </a:t>
            </a:r>
            <a:r>
              <a:rPr sz="2000" spc="-15" dirty="0">
                <a:latin typeface="Times New Roman"/>
                <a:cs typeface="Times New Roman"/>
              </a:rPr>
              <a:t>converge.</a:t>
            </a:r>
            <a:endParaRPr sz="2000">
              <a:latin typeface="Times New Roman"/>
              <a:cs typeface="Times New Roman"/>
            </a:endParaRPr>
          </a:p>
          <a:p>
            <a:pPr marL="12700" marR="5080">
              <a:lnSpc>
                <a:spcPct val="100000"/>
              </a:lnSpc>
              <a:tabLst>
                <a:tab pos="368935" algn="l"/>
                <a:tab pos="878205" algn="l"/>
                <a:tab pos="1762760" algn="l"/>
                <a:tab pos="2277745" algn="l"/>
                <a:tab pos="3201670" algn="l"/>
                <a:tab pos="3842385" algn="l"/>
                <a:tab pos="4902835" algn="l"/>
                <a:tab pos="5836285" algn="l"/>
                <a:tab pos="6293485" algn="l"/>
                <a:tab pos="7016115" algn="l"/>
                <a:tab pos="7680959" algn="l"/>
              </a:tabLst>
            </a:pPr>
            <a:r>
              <a:rPr sz="2000" spc="5" dirty="0">
                <a:latin typeface="Times New Roman"/>
                <a:cs typeface="Times New Roman"/>
              </a:rPr>
              <a:t>I</a:t>
            </a:r>
            <a:r>
              <a:rPr sz="2000" spc="-5" dirty="0">
                <a:latin typeface="Times New Roman"/>
                <a:cs typeface="Times New Roman"/>
              </a:rPr>
              <a:t>n</a:t>
            </a:r>
            <a:r>
              <a:rPr sz="2000" dirty="0">
                <a:latin typeface="Times New Roman"/>
                <a:cs typeface="Times New Roman"/>
              </a:rPr>
              <a:t>	</a:t>
            </a:r>
            <a:r>
              <a:rPr sz="2000" spc="-5" dirty="0">
                <a:latin typeface="Times New Roman"/>
                <a:cs typeface="Times New Roman"/>
              </a:rPr>
              <a:t>t</a:t>
            </a:r>
            <a:r>
              <a:rPr sz="2000" spc="-20" dirty="0">
                <a:latin typeface="Times New Roman"/>
                <a:cs typeface="Times New Roman"/>
              </a:rPr>
              <a:t>h</a:t>
            </a:r>
            <a:r>
              <a:rPr sz="2000" spc="-5" dirty="0">
                <a:latin typeface="Times New Roman"/>
                <a:cs typeface="Times New Roman"/>
              </a:rPr>
              <a:t>is</a:t>
            </a:r>
            <a:r>
              <a:rPr sz="2000" dirty="0">
                <a:latin typeface="Times New Roman"/>
                <a:cs typeface="Times New Roman"/>
              </a:rPr>
              <a:t>	</a:t>
            </a:r>
            <a:r>
              <a:rPr sz="2000" spc="-15" dirty="0">
                <a:latin typeface="Times New Roman"/>
                <a:cs typeface="Times New Roman"/>
              </a:rPr>
              <a:t>s</a:t>
            </a:r>
            <a:r>
              <a:rPr sz="2000" spc="-5" dirty="0">
                <a:latin typeface="Times New Roman"/>
                <a:cs typeface="Times New Roman"/>
              </a:rPr>
              <a:t>ett</a:t>
            </a:r>
            <a:r>
              <a:rPr sz="2000" spc="15" dirty="0">
                <a:latin typeface="Times New Roman"/>
                <a:cs typeface="Times New Roman"/>
              </a:rPr>
              <a:t>i</a:t>
            </a:r>
            <a:r>
              <a:rPr sz="2000" spc="-20" dirty="0">
                <a:latin typeface="Times New Roman"/>
                <a:cs typeface="Times New Roman"/>
              </a:rPr>
              <a:t>ng</a:t>
            </a:r>
            <a:r>
              <a:rPr sz="2000" spc="-5" dirty="0">
                <a:latin typeface="Times New Roman"/>
                <a:cs typeface="Times New Roman"/>
              </a:rPr>
              <a:t>,</a:t>
            </a:r>
            <a:r>
              <a:rPr sz="2000" dirty="0">
                <a:latin typeface="Times New Roman"/>
                <a:cs typeface="Times New Roman"/>
              </a:rPr>
              <a:t>	</a:t>
            </a:r>
            <a:r>
              <a:rPr sz="2000" spc="25" dirty="0">
                <a:latin typeface="Times New Roman"/>
                <a:cs typeface="Times New Roman"/>
              </a:rPr>
              <a:t>o</a:t>
            </a:r>
            <a:r>
              <a:rPr sz="2000" spc="-20" dirty="0">
                <a:latin typeface="Times New Roman"/>
                <a:cs typeface="Times New Roman"/>
              </a:rPr>
              <a:t>n</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o</a:t>
            </a:r>
            <a:r>
              <a:rPr sz="2000" spc="-5" dirty="0">
                <a:latin typeface="Times New Roman"/>
                <a:cs typeface="Times New Roman"/>
              </a:rPr>
              <a:t>c</a:t>
            </a:r>
            <a:r>
              <a:rPr sz="2000" dirty="0">
                <a:latin typeface="Times New Roman"/>
                <a:cs typeface="Times New Roman"/>
              </a:rPr>
              <a:t>e</a:t>
            </a:r>
            <a:r>
              <a:rPr sz="2000" spc="-5" dirty="0">
                <a:latin typeface="Times New Roman"/>
                <a:cs typeface="Times New Roman"/>
              </a:rPr>
              <a:t>a</a:t>
            </a:r>
            <a:r>
              <a:rPr sz="2000" spc="-15" dirty="0">
                <a:latin typeface="Times New Roman"/>
                <a:cs typeface="Times New Roman"/>
              </a:rPr>
              <a:t>n</a:t>
            </a:r>
            <a:r>
              <a:rPr sz="2000" spc="-5" dirty="0">
                <a:latin typeface="Times New Roman"/>
                <a:cs typeface="Times New Roman"/>
              </a:rPr>
              <a:t>ic</a:t>
            </a:r>
            <a:r>
              <a:rPr sz="2000" dirty="0">
                <a:latin typeface="Times New Roman"/>
                <a:cs typeface="Times New Roman"/>
              </a:rPr>
              <a:t>	</a:t>
            </a:r>
            <a:r>
              <a:rPr sz="2000" spc="5" dirty="0">
                <a:latin typeface="Times New Roman"/>
                <a:cs typeface="Times New Roman"/>
              </a:rPr>
              <a:t>p</a:t>
            </a:r>
            <a:r>
              <a:rPr sz="2000" spc="-5" dirty="0">
                <a:latin typeface="Times New Roman"/>
                <a:cs typeface="Times New Roman"/>
              </a:rPr>
              <a:t>late</a:t>
            </a:r>
            <a:r>
              <a:rPr sz="2000" dirty="0">
                <a:latin typeface="Times New Roman"/>
                <a:cs typeface="Times New Roman"/>
              </a:rPr>
              <a:t>	</a:t>
            </a:r>
            <a:r>
              <a:rPr sz="2000" spc="5" dirty="0">
                <a:latin typeface="Times New Roman"/>
                <a:cs typeface="Times New Roman"/>
              </a:rPr>
              <a:t>d</a:t>
            </a:r>
            <a:r>
              <a:rPr sz="2000" spc="-5" dirty="0">
                <a:latin typeface="Times New Roman"/>
                <a:cs typeface="Times New Roman"/>
              </a:rPr>
              <a:t>esce</a:t>
            </a:r>
            <a:r>
              <a:rPr sz="2000" spc="-15" dirty="0">
                <a:latin typeface="Times New Roman"/>
                <a:cs typeface="Times New Roman"/>
              </a:rPr>
              <a:t>n</a:t>
            </a:r>
            <a:r>
              <a:rPr sz="2000" spc="5" dirty="0">
                <a:latin typeface="Times New Roman"/>
                <a:cs typeface="Times New Roman"/>
              </a:rPr>
              <a:t>d</a:t>
            </a:r>
            <a:r>
              <a:rPr sz="2000" spc="-5" dirty="0">
                <a:latin typeface="Times New Roman"/>
                <a:cs typeface="Times New Roman"/>
              </a:rPr>
              <a:t>s</a:t>
            </a:r>
            <a:r>
              <a:rPr sz="2000" dirty="0">
                <a:latin typeface="Times New Roman"/>
                <a:cs typeface="Times New Roman"/>
              </a:rPr>
              <a:t>	</a:t>
            </a:r>
            <a:r>
              <a:rPr sz="2000" spc="5" dirty="0">
                <a:latin typeface="Times New Roman"/>
                <a:cs typeface="Times New Roman"/>
              </a:rPr>
              <a:t>b</a:t>
            </a:r>
            <a:r>
              <a:rPr sz="2000" spc="-5" dirty="0">
                <a:latin typeface="Times New Roman"/>
                <a:cs typeface="Times New Roman"/>
              </a:rPr>
              <a:t>e</a:t>
            </a:r>
            <a:r>
              <a:rPr sz="2000" spc="-15" dirty="0">
                <a:latin typeface="Times New Roman"/>
                <a:cs typeface="Times New Roman"/>
              </a:rPr>
              <a:t>n</a:t>
            </a:r>
            <a:r>
              <a:rPr sz="2000" spc="-5" dirty="0">
                <a:latin typeface="Times New Roman"/>
                <a:cs typeface="Times New Roman"/>
              </a:rPr>
              <a:t>e</a:t>
            </a:r>
            <a:r>
              <a:rPr sz="2000" dirty="0">
                <a:latin typeface="Times New Roman"/>
                <a:cs typeface="Times New Roman"/>
              </a:rPr>
              <a:t>a</a:t>
            </a:r>
            <a:r>
              <a:rPr sz="2000" spc="-5" dirty="0">
                <a:latin typeface="Times New Roman"/>
                <a:cs typeface="Times New Roman"/>
              </a:rPr>
              <a:t>th</a:t>
            </a:r>
            <a:r>
              <a:rPr sz="2000" dirty="0">
                <a:latin typeface="Times New Roman"/>
                <a:cs typeface="Times New Roman"/>
              </a:rPr>
              <a:t>	</a:t>
            </a:r>
            <a:r>
              <a:rPr sz="2000" spc="-5" dirty="0">
                <a:latin typeface="Times New Roman"/>
                <a:cs typeface="Times New Roman"/>
              </a:rPr>
              <a:t>t</a:t>
            </a:r>
            <a:r>
              <a:rPr sz="2000" spc="-20" dirty="0">
                <a:latin typeface="Times New Roman"/>
                <a:cs typeface="Times New Roman"/>
              </a:rPr>
              <a:t>h</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o</a:t>
            </a:r>
            <a:r>
              <a:rPr sz="2000" spc="-5" dirty="0">
                <a:latin typeface="Times New Roman"/>
                <a:cs typeface="Times New Roman"/>
              </a:rPr>
              <a:t>t</a:t>
            </a:r>
            <a:r>
              <a:rPr sz="2000" spc="-20" dirty="0">
                <a:latin typeface="Times New Roman"/>
                <a:cs typeface="Times New Roman"/>
              </a:rPr>
              <a:t>h</a:t>
            </a:r>
            <a:r>
              <a:rPr sz="2000" spc="-5" dirty="0">
                <a:latin typeface="Times New Roman"/>
                <a:cs typeface="Times New Roman"/>
              </a:rPr>
              <a:t>e</a:t>
            </a:r>
            <a:r>
              <a:rPr sz="2000" spc="-65" dirty="0">
                <a:latin typeface="Times New Roman"/>
                <a:cs typeface="Times New Roman"/>
              </a:rPr>
              <a:t>r</a:t>
            </a:r>
            <a:r>
              <a:rPr sz="2000" spc="-5" dirty="0">
                <a:latin typeface="Times New Roman"/>
                <a:cs typeface="Times New Roman"/>
              </a:rPr>
              <a:t>,</a:t>
            </a:r>
            <a:r>
              <a:rPr sz="2000" dirty="0">
                <a:latin typeface="Times New Roman"/>
                <a:cs typeface="Times New Roman"/>
              </a:rPr>
              <a:t>	</a:t>
            </a:r>
            <a:r>
              <a:rPr sz="2000" spc="5" dirty="0">
                <a:latin typeface="Times New Roman"/>
                <a:cs typeface="Times New Roman"/>
              </a:rPr>
              <a:t>o</a:t>
            </a:r>
            <a:r>
              <a:rPr sz="2000" spc="-25" dirty="0">
                <a:latin typeface="Times New Roman"/>
                <a:cs typeface="Times New Roman"/>
              </a:rPr>
              <a:t>f</a:t>
            </a:r>
            <a:r>
              <a:rPr sz="2000" spc="-5" dirty="0">
                <a:latin typeface="Times New Roman"/>
                <a:cs typeface="Times New Roman"/>
              </a:rPr>
              <a:t>ten</a:t>
            </a:r>
            <a:r>
              <a:rPr sz="2000" dirty="0">
                <a:latin typeface="Times New Roman"/>
                <a:cs typeface="Times New Roman"/>
              </a:rPr>
              <a:t>	</a:t>
            </a:r>
            <a:r>
              <a:rPr sz="2000" spc="-5" dirty="0">
                <a:latin typeface="Times New Roman"/>
                <a:cs typeface="Times New Roman"/>
              </a:rPr>
              <a:t>i</a:t>
            </a:r>
            <a:r>
              <a:rPr sz="2000" spc="-20" dirty="0">
                <a:latin typeface="Times New Roman"/>
                <a:cs typeface="Times New Roman"/>
              </a:rPr>
              <a:t>n</a:t>
            </a:r>
            <a:r>
              <a:rPr sz="2000" spc="-5" dirty="0">
                <a:latin typeface="Times New Roman"/>
                <a:cs typeface="Times New Roman"/>
              </a:rPr>
              <a:t>itiating  volcanic</a:t>
            </a:r>
            <a:r>
              <a:rPr sz="2000" spc="20" dirty="0">
                <a:latin typeface="Times New Roman"/>
                <a:cs typeface="Times New Roman"/>
              </a:rPr>
              <a:t> </a:t>
            </a:r>
            <a:r>
              <a:rPr sz="2000" spc="-5" dirty="0">
                <a:latin typeface="Times New Roman"/>
                <a:cs typeface="Times New Roman"/>
              </a:rPr>
              <a:t>activity</a:t>
            </a:r>
            <a:r>
              <a:rPr sz="2000" spc="-20" dirty="0">
                <a:latin typeface="Times New Roman"/>
                <a:cs typeface="Times New Roman"/>
              </a:rPr>
              <a:t> </a:t>
            </a:r>
            <a:r>
              <a:rPr sz="2000" spc="-5" dirty="0">
                <a:latin typeface="Times New Roman"/>
                <a:cs typeface="Times New Roman"/>
              </a:rPr>
              <a:t>at</a:t>
            </a:r>
            <a:r>
              <a:rPr sz="2000" dirty="0">
                <a:latin typeface="Times New Roman"/>
                <a:cs typeface="Times New Roman"/>
              </a:rPr>
              <a:t> </a:t>
            </a:r>
            <a:r>
              <a:rPr sz="2000" spc="-10" dirty="0">
                <a:latin typeface="Times New Roman"/>
                <a:cs typeface="Times New Roman"/>
              </a:rPr>
              <a:t>the</a:t>
            </a:r>
            <a:r>
              <a:rPr sz="2000" spc="30" dirty="0">
                <a:latin typeface="Times New Roman"/>
                <a:cs typeface="Times New Roman"/>
              </a:rPr>
              <a:t> </a:t>
            </a:r>
            <a:r>
              <a:rPr sz="2000" spc="-10" dirty="0">
                <a:latin typeface="Times New Roman"/>
                <a:cs typeface="Times New Roman"/>
              </a:rPr>
              <a:t>surface.</a:t>
            </a:r>
            <a:endParaRPr sz="2000">
              <a:latin typeface="Times New Roman"/>
              <a:cs typeface="Times New Roman"/>
            </a:endParaRPr>
          </a:p>
          <a:p>
            <a:pPr marL="12700" marR="5080" algn="just">
              <a:lnSpc>
                <a:spcPct val="100000"/>
              </a:lnSpc>
              <a:spcBef>
                <a:spcPts val="5"/>
              </a:spcBef>
            </a:pPr>
            <a:r>
              <a:rPr sz="2000" spc="-5" dirty="0">
                <a:latin typeface="Times New Roman"/>
                <a:cs typeface="Times New Roman"/>
              </a:rPr>
              <a:t>Here,</a:t>
            </a:r>
            <a:r>
              <a:rPr sz="2000" spc="225" dirty="0">
                <a:latin typeface="Times New Roman"/>
                <a:cs typeface="Times New Roman"/>
              </a:rPr>
              <a:t> </a:t>
            </a:r>
            <a:r>
              <a:rPr sz="2000" spc="-5" dirty="0">
                <a:latin typeface="Times New Roman"/>
                <a:cs typeface="Times New Roman"/>
              </a:rPr>
              <a:t>volcanoes</a:t>
            </a:r>
            <a:r>
              <a:rPr sz="2000" spc="225" dirty="0">
                <a:latin typeface="Times New Roman"/>
                <a:cs typeface="Times New Roman"/>
              </a:rPr>
              <a:t> </a:t>
            </a:r>
            <a:r>
              <a:rPr sz="2000" dirty="0">
                <a:latin typeface="Times New Roman"/>
                <a:cs typeface="Times New Roman"/>
              </a:rPr>
              <a:t>grow</a:t>
            </a:r>
            <a:r>
              <a:rPr sz="2000" spc="175" dirty="0">
                <a:latin typeface="Times New Roman"/>
                <a:cs typeface="Times New Roman"/>
              </a:rPr>
              <a:t> </a:t>
            </a:r>
            <a:r>
              <a:rPr sz="2000" spc="-15" dirty="0">
                <a:latin typeface="Times New Roman"/>
                <a:cs typeface="Times New Roman"/>
              </a:rPr>
              <a:t>up</a:t>
            </a:r>
            <a:r>
              <a:rPr sz="2000" spc="235" dirty="0">
                <a:latin typeface="Times New Roman"/>
                <a:cs typeface="Times New Roman"/>
              </a:rPr>
              <a:t> </a:t>
            </a:r>
            <a:r>
              <a:rPr sz="2000" dirty="0">
                <a:latin typeface="Times New Roman"/>
                <a:cs typeface="Times New Roman"/>
              </a:rPr>
              <a:t>from</a:t>
            </a:r>
            <a:r>
              <a:rPr sz="2000" spc="185" dirty="0">
                <a:latin typeface="Times New Roman"/>
                <a:cs typeface="Times New Roman"/>
              </a:rPr>
              <a:t> </a:t>
            </a:r>
            <a:r>
              <a:rPr sz="2000" spc="-5" dirty="0">
                <a:latin typeface="Times New Roman"/>
                <a:cs typeface="Times New Roman"/>
              </a:rPr>
              <a:t>the</a:t>
            </a:r>
            <a:r>
              <a:rPr sz="2000" spc="229" dirty="0">
                <a:latin typeface="Times New Roman"/>
                <a:cs typeface="Times New Roman"/>
              </a:rPr>
              <a:t> </a:t>
            </a:r>
            <a:r>
              <a:rPr sz="2000" spc="-5" dirty="0">
                <a:latin typeface="Times New Roman"/>
                <a:cs typeface="Times New Roman"/>
              </a:rPr>
              <a:t>ocean</a:t>
            </a:r>
            <a:r>
              <a:rPr sz="2000" spc="220" dirty="0">
                <a:latin typeface="Times New Roman"/>
                <a:cs typeface="Times New Roman"/>
              </a:rPr>
              <a:t> </a:t>
            </a:r>
            <a:r>
              <a:rPr sz="2000" spc="-15" dirty="0">
                <a:latin typeface="Times New Roman"/>
                <a:cs typeface="Times New Roman"/>
              </a:rPr>
              <a:t>floor,</a:t>
            </a:r>
            <a:r>
              <a:rPr sz="2000" spc="210" dirty="0">
                <a:latin typeface="Times New Roman"/>
                <a:cs typeface="Times New Roman"/>
              </a:rPr>
              <a:t> </a:t>
            </a:r>
            <a:r>
              <a:rPr sz="2000" spc="-5" dirty="0">
                <a:latin typeface="Times New Roman"/>
                <a:cs typeface="Times New Roman"/>
              </a:rPr>
              <a:t>rather</a:t>
            </a:r>
            <a:r>
              <a:rPr sz="2000" spc="240" dirty="0">
                <a:latin typeface="Times New Roman"/>
                <a:cs typeface="Times New Roman"/>
              </a:rPr>
              <a:t> </a:t>
            </a:r>
            <a:r>
              <a:rPr sz="2000" spc="-10" dirty="0">
                <a:latin typeface="Times New Roman"/>
                <a:cs typeface="Times New Roman"/>
              </a:rPr>
              <a:t>than</a:t>
            </a:r>
            <a:r>
              <a:rPr sz="2000" spc="215" dirty="0">
                <a:latin typeface="Times New Roman"/>
                <a:cs typeface="Times New Roman"/>
              </a:rPr>
              <a:t> </a:t>
            </a:r>
            <a:r>
              <a:rPr sz="2000" dirty="0">
                <a:latin typeface="Times New Roman"/>
                <a:cs typeface="Times New Roman"/>
              </a:rPr>
              <a:t>on</a:t>
            </a:r>
            <a:r>
              <a:rPr sz="2000" spc="204" dirty="0">
                <a:latin typeface="Times New Roman"/>
                <a:cs typeface="Times New Roman"/>
              </a:rPr>
              <a:t> </a:t>
            </a:r>
            <a:r>
              <a:rPr sz="2000" spc="-5" dirty="0">
                <a:latin typeface="Times New Roman"/>
                <a:cs typeface="Times New Roman"/>
              </a:rPr>
              <a:t>a</a:t>
            </a:r>
            <a:r>
              <a:rPr sz="2000" spc="225" dirty="0">
                <a:latin typeface="Times New Roman"/>
                <a:cs typeface="Times New Roman"/>
              </a:rPr>
              <a:t> </a:t>
            </a:r>
            <a:r>
              <a:rPr sz="2000" spc="-10" dirty="0">
                <a:latin typeface="Times New Roman"/>
                <a:cs typeface="Times New Roman"/>
              </a:rPr>
              <a:t>continent.</a:t>
            </a:r>
            <a:r>
              <a:rPr sz="2000" spc="229" dirty="0">
                <a:latin typeface="Times New Roman"/>
                <a:cs typeface="Times New Roman"/>
              </a:rPr>
              <a:t> </a:t>
            </a:r>
            <a:r>
              <a:rPr sz="2000" spc="-5" dirty="0">
                <a:latin typeface="Times New Roman"/>
                <a:cs typeface="Times New Roman"/>
              </a:rPr>
              <a:t>Should </a:t>
            </a:r>
            <a:r>
              <a:rPr sz="2000" spc="-484" dirty="0">
                <a:latin typeface="Times New Roman"/>
                <a:cs typeface="Times New Roman"/>
              </a:rPr>
              <a:t> </a:t>
            </a:r>
            <a:r>
              <a:rPr sz="2000" spc="-10" dirty="0">
                <a:latin typeface="Times New Roman"/>
                <a:cs typeface="Times New Roman"/>
              </a:rPr>
              <a:t>the </a:t>
            </a:r>
            <a:r>
              <a:rPr sz="2000" spc="-5" dirty="0">
                <a:latin typeface="Times New Roman"/>
                <a:cs typeface="Times New Roman"/>
              </a:rPr>
              <a:t>volcanoes </a:t>
            </a:r>
            <a:r>
              <a:rPr sz="2000" spc="-10" dirty="0">
                <a:latin typeface="Times New Roman"/>
                <a:cs typeface="Times New Roman"/>
              </a:rPr>
              <a:t>continue to </a:t>
            </a:r>
            <a:r>
              <a:rPr sz="2000" spc="-30" dirty="0">
                <a:latin typeface="Times New Roman"/>
                <a:cs typeface="Times New Roman"/>
              </a:rPr>
              <a:t>grow, </a:t>
            </a:r>
            <a:r>
              <a:rPr sz="2000" spc="-5" dirty="0">
                <a:latin typeface="Times New Roman"/>
                <a:cs typeface="Times New Roman"/>
              </a:rPr>
              <a:t>they </a:t>
            </a:r>
            <a:r>
              <a:rPr sz="2000" spc="-10" dirty="0">
                <a:latin typeface="Times New Roman"/>
                <a:cs typeface="Times New Roman"/>
              </a:rPr>
              <a:t>will </a:t>
            </a:r>
            <a:r>
              <a:rPr sz="2000" spc="-5" dirty="0">
                <a:latin typeface="Times New Roman"/>
                <a:cs typeface="Times New Roman"/>
              </a:rPr>
              <a:t>eventually </a:t>
            </a:r>
            <a:r>
              <a:rPr sz="2000" dirty="0">
                <a:latin typeface="Times New Roman"/>
                <a:cs typeface="Times New Roman"/>
              </a:rPr>
              <a:t>reach </a:t>
            </a:r>
            <a:r>
              <a:rPr sz="2000" spc="-10" dirty="0">
                <a:latin typeface="Times New Roman"/>
                <a:cs typeface="Times New Roman"/>
              </a:rPr>
              <a:t>the </a:t>
            </a:r>
            <a:r>
              <a:rPr sz="2000" spc="-5" dirty="0">
                <a:latin typeface="Times New Roman"/>
                <a:cs typeface="Times New Roman"/>
              </a:rPr>
              <a:t>surface </a:t>
            </a:r>
            <a:r>
              <a:rPr sz="2000" spc="-10" dirty="0">
                <a:latin typeface="Times New Roman"/>
                <a:cs typeface="Times New Roman"/>
              </a:rPr>
              <a:t>to form </a:t>
            </a:r>
            <a:r>
              <a:rPr sz="2000" spc="-5" dirty="0">
                <a:latin typeface="Times New Roman"/>
                <a:cs typeface="Times New Roman"/>
              </a:rPr>
              <a:t>a </a:t>
            </a:r>
            <a:r>
              <a:rPr sz="2000" dirty="0">
                <a:latin typeface="Times New Roman"/>
                <a:cs typeface="Times New Roman"/>
              </a:rPr>
              <a:t> </a:t>
            </a:r>
            <a:r>
              <a:rPr sz="2000" b="1" dirty="0">
                <a:latin typeface="Times New Roman"/>
                <a:cs typeface="Times New Roman"/>
              </a:rPr>
              <a:t>volcanic</a:t>
            </a:r>
            <a:r>
              <a:rPr sz="2000" b="1" spc="-35" dirty="0">
                <a:latin typeface="Times New Roman"/>
                <a:cs typeface="Times New Roman"/>
              </a:rPr>
              <a:t> </a:t>
            </a:r>
            <a:r>
              <a:rPr sz="2000" b="1" spc="-5" dirty="0">
                <a:latin typeface="Times New Roman"/>
                <a:cs typeface="Times New Roman"/>
              </a:rPr>
              <a:t>island</a:t>
            </a:r>
            <a:r>
              <a:rPr sz="2000" b="1" spc="-15" dirty="0">
                <a:latin typeface="Times New Roman"/>
                <a:cs typeface="Times New Roman"/>
              </a:rPr>
              <a:t> arc</a:t>
            </a:r>
            <a:r>
              <a:rPr sz="2000" spc="-15" dirty="0">
                <a:latin typeface="Times New Roman"/>
                <a:cs typeface="Times New Roman"/>
              </a:rPr>
              <a:t>,</a:t>
            </a:r>
            <a:r>
              <a:rPr sz="2000" spc="5" dirty="0">
                <a:latin typeface="Times New Roman"/>
                <a:cs typeface="Times New Roman"/>
              </a:rPr>
              <a:t> </a:t>
            </a:r>
            <a:r>
              <a:rPr sz="2000" dirty="0">
                <a:latin typeface="Times New Roman"/>
                <a:cs typeface="Times New Roman"/>
              </a:rPr>
              <a:t>or</a:t>
            </a:r>
            <a:r>
              <a:rPr sz="2000" spc="-15" dirty="0">
                <a:latin typeface="Times New Roman"/>
                <a:cs typeface="Times New Roman"/>
              </a:rPr>
              <a:t> </a:t>
            </a:r>
            <a:r>
              <a:rPr sz="2000" spc="-35" dirty="0">
                <a:latin typeface="Times New Roman"/>
                <a:cs typeface="Times New Roman"/>
              </a:rPr>
              <a:t>simply,</a:t>
            </a:r>
            <a:r>
              <a:rPr sz="2000" spc="85" dirty="0">
                <a:latin typeface="Times New Roman"/>
                <a:cs typeface="Times New Roman"/>
              </a:rPr>
              <a:t> </a:t>
            </a:r>
            <a:r>
              <a:rPr sz="2000" spc="-5" dirty="0">
                <a:latin typeface="Times New Roman"/>
                <a:cs typeface="Times New Roman"/>
              </a:rPr>
              <a:t>an</a:t>
            </a:r>
            <a:r>
              <a:rPr sz="2000" spc="-10" dirty="0">
                <a:latin typeface="Times New Roman"/>
                <a:cs typeface="Times New Roman"/>
              </a:rPr>
              <a:t> </a:t>
            </a:r>
            <a:r>
              <a:rPr sz="2000" b="1" spc="-5" dirty="0">
                <a:latin typeface="Times New Roman"/>
                <a:cs typeface="Times New Roman"/>
              </a:rPr>
              <a:t>island </a:t>
            </a:r>
            <a:r>
              <a:rPr sz="2000" b="1" spc="-15" dirty="0">
                <a:latin typeface="Times New Roman"/>
                <a:cs typeface="Times New Roman"/>
              </a:rPr>
              <a:t>arc</a:t>
            </a:r>
            <a:r>
              <a:rPr sz="2000" spc="-15" dirty="0">
                <a:latin typeface="Times New Roman"/>
                <a:cs typeface="Times New Roman"/>
              </a:rPr>
              <a:t>.</a:t>
            </a:r>
            <a:r>
              <a:rPr sz="2000" spc="5" dirty="0">
                <a:latin typeface="Times New Roman"/>
                <a:cs typeface="Times New Roman"/>
              </a:rPr>
              <a:t> </a:t>
            </a:r>
            <a:r>
              <a:rPr sz="2000" dirty="0">
                <a:latin typeface="Times New Roman"/>
                <a:cs typeface="Times New Roman"/>
              </a:rPr>
              <a:t>(Figure.10.29).</a:t>
            </a:r>
            <a:endParaRPr sz="2000">
              <a:latin typeface="Times New Roman"/>
              <a:cs typeface="Times New Roman"/>
            </a:endParaRPr>
          </a:p>
        </p:txBody>
      </p:sp>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35</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2984" y="396454"/>
            <a:ext cx="8628423" cy="6065305"/>
          </a:xfrm>
          <a:prstGeom prst="rect">
            <a:avLst/>
          </a:prstGeom>
        </p:spPr>
      </p:pic>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36</a:t>
            </a:r>
            <a:endParaRPr sz="24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1828799"/>
            <a:ext cx="8839200" cy="4645152"/>
          </a:xfrm>
          <a:prstGeom prst="rect">
            <a:avLst/>
          </a:prstGeom>
        </p:spPr>
      </p:pic>
      <p:sp>
        <p:nvSpPr>
          <p:cNvPr id="3" name="object 3"/>
          <p:cNvSpPr txBox="1"/>
          <p:nvPr/>
        </p:nvSpPr>
        <p:spPr>
          <a:xfrm>
            <a:off x="307340" y="328930"/>
            <a:ext cx="8609330" cy="1243965"/>
          </a:xfrm>
          <a:prstGeom prst="rect">
            <a:avLst/>
          </a:prstGeom>
        </p:spPr>
        <p:txBody>
          <a:bodyPr vert="horz" wrap="square" lIns="0" tIns="11430" rIns="0" bIns="0" rtlCol="0">
            <a:spAutoFit/>
          </a:bodyPr>
          <a:lstStyle/>
          <a:p>
            <a:pPr marL="12700">
              <a:lnSpc>
                <a:spcPct val="100000"/>
              </a:lnSpc>
              <a:spcBef>
                <a:spcPts val="90"/>
              </a:spcBef>
            </a:pPr>
            <a:r>
              <a:rPr sz="2000" dirty="0">
                <a:latin typeface="Times New Roman"/>
                <a:cs typeface="Times New Roman"/>
              </a:rPr>
              <a:t>The</a:t>
            </a:r>
            <a:r>
              <a:rPr sz="2000" spc="434" dirty="0">
                <a:latin typeface="Times New Roman"/>
                <a:cs typeface="Times New Roman"/>
              </a:rPr>
              <a:t> </a:t>
            </a:r>
            <a:r>
              <a:rPr sz="2000" spc="-10" dirty="0">
                <a:latin typeface="Times New Roman"/>
                <a:cs typeface="Times New Roman"/>
              </a:rPr>
              <a:t>image</a:t>
            </a:r>
            <a:r>
              <a:rPr sz="2000" spc="440" dirty="0">
                <a:latin typeface="Times New Roman"/>
                <a:cs typeface="Times New Roman"/>
              </a:rPr>
              <a:t> </a:t>
            </a:r>
            <a:r>
              <a:rPr sz="2000" spc="5" dirty="0">
                <a:latin typeface="Times New Roman"/>
                <a:cs typeface="Times New Roman"/>
              </a:rPr>
              <a:t>below</a:t>
            </a:r>
            <a:r>
              <a:rPr sz="2000" spc="415" dirty="0">
                <a:latin typeface="Times New Roman"/>
                <a:cs typeface="Times New Roman"/>
              </a:rPr>
              <a:t> </a:t>
            </a:r>
            <a:r>
              <a:rPr sz="2000" dirty="0">
                <a:latin typeface="Times New Roman"/>
                <a:cs typeface="Times New Roman"/>
              </a:rPr>
              <a:t>(Figure.10.30).</a:t>
            </a:r>
            <a:r>
              <a:rPr sz="2000" spc="420" dirty="0">
                <a:latin typeface="Times New Roman"/>
                <a:cs typeface="Times New Roman"/>
              </a:rPr>
              <a:t> </a:t>
            </a:r>
            <a:r>
              <a:rPr sz="2000" dirty="0">
                <a:latin typeface="Times New Roman"/>
                <a:cs typeface="Times New Roman"/>
              </a:rPr>
              <a:t>1,</a:t>
            </a:r>
            <a:r>
              <a:rPr sz="2000" spc="445" dirty="0">
                <a:latin typeface="Times New Roman"/>
                <a:cs typeface="Times New Roman"/>
              </a:rPr>
              <a:t> </a:t>
            </a:r>
            <a:r>
              <a:rPr sz="2000" spc="-10" dirty="0">
                <a:latin typeface="Times New Roman"/>
                <a:cs typeface="Times New Roman"/>
              </a:rPr>
              <a:t>shows</a:t>
            </a:r>
            <a:r>
              <a:rPr sz="2000" spc="430" dirty="0">
                <a:latin typeface="Times New Roman"/>
                <a:cs typeface="Times New Roman"/>
              </a:rPr>
              <a:t> </a:t>
            </a:r>
            <a:r>
              <a:rPr sz="2000" spc="-5" dirty="0">
                <a:latin typeface="Times New Roman"/>
                <a:cs typeface="Times New Roman"/>
              </a:rPr>
              <a:t>a</a:t>
            </a:r>
            <a:r>
              <a:rPr sz="2000" spc="459" dirty="0">
                <a:latin typeface="Times New Roman"/>
                <a:cs typeface="Times New Roman"/>
              </a:rPr>
              <a:t> </a:t>
            </a:r>
            <a:r>
              <a:rPr sz="2000" spc="-10" dirty="0">
                <a:latin typeface="Times New Roman"/>
                <a:cs typeface="Times New Roman"/>
              </a:rPr>
              <a:t>volcanic</a:t>
            </a:r>
            <a:r>
              <a:rPr sz="2000" spc="440" dirty="0">
                <a:latin typeface="Times New Roman"/>
                <a:cs typeface="Times New Roman"/>
              </a:rPr>
              <a:t> </a:t>
            </a:r>
            <a:r>
              <a:rPr sz="2000" spc="-5" dirty="0">
                <a:latin typeface="Times New Roman"/>
                <a:cs typeface="Times New Roman"/>
              </a:rPr>
              <a:t>island</a:t>
            </a:r>
            <a:r>
              <a:rPr sz="2000" spc="455" dirty="0">
                <a:latin typeface="Times New Roman"/>
                <a:cs typeface="Times New Roman"/>
              </a:rPr>
              <a:t> </a:t>
            </a:r>
            <a:r>
              <a:rPr sz="2000" dirty="0">
                <a:latin typeface="Times New Roman"/>
                <a:cs typeface="Times New Roman"/>
              </a:rPr>
              <a:t>arc</a:t>
            </a:r>
            <a:r>
              <a:rPr sz="2000" spc="440" dirty="0">
                <a:latin typeface="Times New Roman"/>
                <a:cs typeface="Times New Roman"/>
              </a:rPr>
              <a:t> </a:t>
            </a:r>
            <a:r>
              <a:rPr sz="2000" spc="-10" dirty="0">
                <a:latin typeface="Times New Roman"/>
                <a:cs typeface="Times New Roman"/>
              </a:rPr>
              <a:t>that</a:t>
            </a:r>
            <a:r>
              <a:rPr sz="2000" spc="434" dirty="0">
                <a:latin typeface="Times New Roman"/>
                <a:cs typeface="Times New Roman"/>
              </a:rPr>
              <a:t> </a:t>
            </a:r>
            <a:r>
              <a:rPr sz="2000" spc="-10" dirty="0">
                <a:latin typeface="Times New Roman"/>
                <a:cs typeface="Times New Roman"/>
              </a:rPr>
              <a:t>is</a:t>
            </a:r>
            <a:r>
              <a:rPr sz="2000" spc="425" dirty="0">
                <a:latin typeface="Times New Roman"/>
                <a:cs typeface="Times New Roman"/>
              </a:rPr>
              <a:t> </a:t>
            </a:r>
            <a:r>
              <a:rPr sz="2000" dirty="0">
                <a:latin typeface="Times New Roman"/>
                <a:cs typeface="Times New Roman"/>
              </a:rPr>
              <a:t>part</a:t>
            </a:r>
            <a:r>
              <a:rPr sz="2000" spc="445" dirty="0">
                <a:latin typeface="Times New Roman"/>
                <a:cs typeface="Times New Roman"/>
              </a:rPr>
              <a:t> </a:t>
            </a:r>
            <a:r>
              <a:rPr sz="2000" spc="5" dirty="0">
                <a:latin typeface="Times New Roman"/>
                <a:cs typeface="Times New Roman"/>
              </a:rPr>
              <a:t>of</a:t>
            </a:r>
            <a:endParaRPr sz="2000">
              <a:latin typeface="Times New Roman"/>
              <a:cs typeface="Times New Roman"/>
            </a:endParaRPr>
          </a:p>
          <a:p>
            <a:pPr marL="12700">
              <a:lnSpc>
                <a:spcPct val="100000"/>
              </a:lnSpc>
            </a:pPr>
            <a:r>
              <a:rPr sz="2000" spc="-5" dirty="0">
                <a:latin typeface="Times New Roman"/>
                <a:cs typeface="Times New Roman"/>
              </a:rPr>
              <a:t>Indonesia.</a:t>
            </a:r>
            <a:endParaRPr sz="2000">
              <a:latin typeface="Times New Roman"/>
              <a:cs typeface="Times New Roman"/>
            </a:endParaRPr>
          </a:p>
          <a:p>
            <a:pPr marL="12700">
              <a:lnSpc>
                <a:spcPct val="100000"/>
              </a:lnSpc>
              <a:spcBef>
                <a:spcPts val="5"/>
              </a:spcBef>
            </a:pPr>
            <a:r>
              <a:rPr sz="2000" spc="-5" dirty="0">
                <a:latin typeface="Times New Roman"/>
                <a:cs typeface="Times New Roman"/>
              </a:rPr>
              <a:t>Most</a:t>
            </a:r>
            <a:r>
              <a:rPr sz="2000" spc="30" dirty="0">
                <a:latin typeface="Times New Roman"/>
                <a:cs typeface="Times New Roman"/>
              </a:rPr>
              <a:t> </a:t>
            </a:r>
            <a:r>
              <a:rPr sz="2000" spc="-10" dirty="0">
                <a:latin typeface="Times New Roman"/>
                <a:cs typeface="Times New Roman"/>
              </a:rPr>
              <a:t>volcanic</a:t>
            </a:r>
            <a:r>
              <a:rPr sz="2000" spc="40" dirty="0">
                <a:latin typeface="Times New Roman"/>
                <a:cs typeface="Times New Roman"/>
              </a:rPr>
              <a:t> </a:t>
            </a:r>
            <a:r>
              <a:rPr sz="2000" spc="-10" dirty="0">
                <a:latin typeface="Times New Roman"/>
                <a:cs typeface="Times New Roman"/>
              </a:rPr>
              <a:t>island</a:t>
            </a:r>
            <a:r>
              <a:rPr sz="2000" spc="50" dirty="0">
                <a:latin typeface="Times New Roman"/>
                <a:cs typeface="Times New Roman"/>
              </a:rPr>
              <a:t> </a:t>
            </a:r>
            <a:r>
              <a:rPr sz="2000" spc="-5" dirty="0">
                <a:latin typeface="Times New Roman"/>
                <a:cs typeface="Times New Roman"/>
              </a:rPr>
              <a:t>arcs</a:t>
            </a:r>
            <a:r>
              <a:rPr sz="2000" spc="35" dirty="0">
                <a:latin typeface="Times New Roman"/>
                <a:cs typeface="Times New Roman"/>
              </a:rPr>
              <a:t> </a:t>
            </a:r>
            <a:r>
              <a:rPr sz="2000" spc="-10" dirty="0">
                <a:latin typeface="Times New Roman"/>
                <a:cs typeface="Times New Roman"/>
              </a:rPr>
              <a:t>located</a:t>
            </a:r>
            <a:r>
              <a:rPr sz="2000" spc="50" dirty="0">
                <a:latin typeface="Times New Roman"/>
                <a:cs typeface="Times New Roman"/>
              </a:rPr>
              <a:t> </a:t>
            </a:r>
            <a:r>
              <a:rPr sz="2000" spc="-10" dirty="0">
                <a:latin typeface="Times New Roman"/>
                <a:cs typeface="Times New Roman"/>
              </a:rPr>
              <a:t>in</a:t>
            </a:r>
            <a:r>
              <a:rPr sz="2000" spc="25" dirty="0">
                <a:latin typeface="Times New Roman"/>
                <a:cs typeface="Times New Roman"/>
              </a:rPr>
              <a:t> </a:t>
            </a:r>
            <a:r>
              <a:rPr sz="2000" spc="-10" dirty="0">
                <a:latin typeface="Times New Roman"/>
                <a:cs typeface="Times New Roman"/>
              </a:rPr>
              <a:t>the</a:t>
            </a:r>
            <a:r>
              <a:rPr sz="2000" spc="40" dirty="0">
                <a:latin typeface="Times New Roman"/>
                <a:cs typeface="Times New Roman"/>
              </a:rPr>
              <a:t> </a:t>
            </a:r>
            <a:r>
              <a:rPr sz="2000" spc="-30" dirty="0">
                <a:latin typeface="Times New Roman"/>
                <a:cs typeface="Times New Roman"/>
              </a:rPr>
              <a:t>Western</a:t>
            </a:r>
            <a:r>
              <a:rPr sz="2000" spc="5" dirty="0">
                <a:latin typeface="Times New Roman"/>
                <a:cs typeface="Times New Roman"/>
              </a:rPr>
              <a:t> </a:t>
            </a:r>
            <a:r>
              <a:rPr sz="2000" spc="-5" dirty="0">
                <a:latin typeface="Times New Roman"/>
                <a:cs typeface="Times New Roman"/>
              </a:rPr>
              <a:t>Pacific,</a:t>
            </a:r>
            <a:r>
              <a:rPr sz="2000" spc="75" dirty="0">
                <a:latin typeface="Times New Roman"/>
                <a:cs typeface="Times New Roman"/>
              </a:rPr>
              <a:t> </a:t>
            </a:r>
            <a:r>
              <a:rPr sz="2000" spc="-10" dirty="0">
                <a:latin typeface="Times New Roman"/>
                <a:cs typeface="Times New Roman"/>
              </a:rPr>
              <a:t>where</a:t>
            </a:r>
            <a:r>
              <a:rPr sz="2000" spc="45" dirty="0">
                <a:latin typeface="Times New Roman"/>
                <a:cs typeface="Times New Roman"/>
              </a:rPr>
              <a:t> </a:t>
            </a:r>
            <a:r>
              <a:rPr sz="2000" spc="-10" dirty="0">
                <a:latin typeface="Times New Roman"/>
                <a:cs typeface="Times New Roman"/>
              </a:rPr>
              <a:t>they</a:t>
            </a:r>
            <a:r>
              <a:rPr sz="2000" spc="5" dirty="0">
                <a:latin typeface="Times New Roman"/>
                <a:cs typeface="Times New Roman"/>
              </a:rPr>
              <a:t> </a:t>
            </a:r>
            <a:r>
              <a:rPr sz="2000" spc="-5" dirty="0">
                <a:latin typeface="Times New Roman"/>
                <a:cs typeface="Times New Roman"/>
              </a:rPr>
              <a:t>form</a:t>
            </a:r>
            <a:r>
              <a:rPr sz="2000" spc="5" dirty="0">
                <a:latin typeface="Times New Roman"/>
                <a:cs typeface="Times New Roman"/>
              </a:rPr>
              <a:t> </a:t>
            </a:r>
            <a:r>
              <a:rPr sz="2000" spc="-5" dirty="0">
                <a:latin typeface="Times New Roman"/>
                <a:cs typeface="Times New Roman"/>
              </a:rPr>
              <a:t>parallel</a:t>
            </a:r>
            <a:r>
              <a:rPr sz="2000" spc="45" dirty="0">
                <a:latin typeface="Times New Roman"/>
                <a:cs typeface="Times New Roman"/>
              </a:rPr>
              <a:t> </a:t>
            </a:r>
            <a:r>
              <a:rPr sz="2000" spc="-10" dirty="0">
                <a:latin typeface="Times New Roman"/>
                <a:cs typeface="Times New Roman"/>
              </a:rPr>
              <a:t>to</a:t>
            </a:r>
            <a:endParaRPr sz="2000">
              <a:latin typeface="Times New Roman"/>
              <a:cs typeface="Times New Roman"/>
            </a:endParaRPr>
          </a:p>
          <a:p>
            <a:pPr marL="12700">
              <a:lnSpc>
                <a:spcPct val="100000"/>
              </a:lnSpc>
            </a:pPr>
            <a:r>
              <a:rPr sz="2000" spc="-5" dirty="0">
                <a:latin typeface="Times New Roman"/>
                <a:cs typeface="Times New Roman"/>
              </a:rPr>
              <a:t>a deep-oceanic</a:t>
            </a:r>
            <a:r>
              <a:rPr sz="2000" spc="5" dirty="0">
                <a:latin typeface="Times New Roman"/>
                <a:cs typeface="Times New Roman"/>
              </a:rPr>
              <a:t> </a:t>
            </a:r>
            <a:r>
              <a:rPr sz="2000" spc="-10" dirty="0">
                <a:latin typeface="Times New Roman"/>
                <a:cs typeface="Times New Roman"/>
              </a:rPr>
              <a:t>trench.</a:t>
            </a:r>
            <a:r>
              <a:rPr sz="2000" spc="-5" dirty="0">
                <a:latin typeface="Times New Roman"/>
                <a:cs typeface="Times New Roman"/>
              </a:rPr>
              <a:t> </a:t>
            </a:r>
            <a:r>
              <a:rPr sz="2000" dirty="0">
                <a:latin typeface="Times New Roman"/>
                <a:cs typeface="Times New Roman"/>
              </a:rPr>
              <a:t>2.</a:t>
            </a:r>
            <a:endParaRPr sz="2000">
              <a:latin typeface="Times New Roman"/>
              <a:cs typeface="Times New Roman"/>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37</a:t>
            </a:r>
            <a:endParaRPr sz="2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76530"/>
            <a:ext cx="8608060" cy="1981312"/>
          </a:xfrm>
          <a:prstGeom prst="rect">
            <a:avLst/>
          </a:prstGeom>
        </p:spPr>
        <p:txBody>
          <a:bodyPr vert="horz" wrap="square" lIns="0" tIns="11430" rIns="0" bIns="0" rtlCol="0">
            <a:spAutoFit/>
          </a:bodyPr>
          <a:lstStyle/>
          <a:p>
            <a:pPr marL="12700" algn="just">
              <a:lnSpc>
                <a:spcPct val="100000"/>
              </a:lnSpc>
              <a:spcBef>
                <a:spcPts val="90"/>
              </a:spcBef>
            </a:pPr>
            <a:r>
              <a:rPr lang="en-US" sz="2800" dirty="0">
                <a:latin typeface="Times New Roman"/>
                <a:cs typeface="Times New Roman"/>
              </a:rPr>
              <a:t>c</a:t>
            </a:r>
            <a:r>
              <a:rPr sz="2800" dirty="0">
                <a:latin typeface="Times New Roman"/>
                <a:cs typeface="Times New Roman"/>
              </a:rPr>
              <a:t>-</a:t>
            </a:r>
            <a:r>
              <a:rPr sz="2800" spc="-45" dirty="0">
                <a:latin typeface="Times New Roman"/>
                <a:cs typeface="Times New Roman"/>
              </a:rPr>
              <a:t> </a:t>
            </a:r>
            <a:r>
              <a:rPr sz="2000" b="1" spc="-55" dirty="0">
                <a:latin typeface="Times New Roman"/>
                <a:cs typeface="Times New Roman"/>
              </a:rPr>
              <a:t>Two</a:t>
            </a:r>
            <a:r>
              <a:rPr sz="2000" b="1" spc="-10" dirty="0">
                <a:latin typeface="Times New Roman"/>
                <a:cs typeface="Times New Roman"/>
              </a:rPr>
              <a:t> </a:t>
            </a:r>
            <a:r>
              <a:rPr sz="2000" b="1" spc="-5" dirty="0">
                <a:latin typeface="Times New Roman"/>
                <a:cs typeface="Times New Roman"/>
              </a:rPr>
              <a:t>plate</a:t>
            </a:r>
            <a:r>
              <a:rPr sz="2000" b="1" spc="-10" dirty="0">
                <a:latin typeface="Times New Roman"/>
                <a:cs typeface="Times New Roman"/>
              </a:rPr>
              <a:t> </a:t>
            </a:r>
            <a:r>
              <a:rPr sz="2000" b="1" dirty="0">
                <a:latin typeface="Times New Roman"/>
                <a:cs typeface="Times New Roman"/>
              </a:rPr>
              <a:t>of</a:t>
            </a:r>
            <a:r>
              <a:rPr sz="2000" b="1" spc="10" dirty="0">
                <a:latin typeface="Times New Roman"/>
                <a:cs typeface="Times New Roman"/>
              </a:rPr>
              <a:t> </a:t>
            </a:r>
            <a:r>
              <a:rPr sz="2000" b="1" spc="-5" dirty="0">
                <a:latin typeface="Times New Roman"/>
                <a:cs typeface="Times New Roman"/>
              </a:rPr>
              <a:t>continental</a:t>
            </a:r>
            <a:r>
              <a:rPr sz="2000" b="1" spc="-10" dirty="0">
                <a:latin typeface="Times New Roman"/>
                <a:cs typeface="Times New Roman"/>
              </a:rPr>
              <a:t> lithosphere</a:t>
            </a:r>
            <a:endParaRPr sz="2000" dirty="0">
              <a:latin typeface="Times New Roman"/>
              <a:cs typeface="Times New Roman"/>
            </a:endParaRPr>
          </a:p>
          <a:p>
            <a:pPr marL="12700" algn="just">
              <a:lnSpc>
                <a:spcPct val="100000"/>
              </a:lnSpc>
            </a:pPr>
            <a:r>
              <a:rPr sz="2000" b="1" dirty="0">
                <a:latin typeface="Times New Roman"/>
                <a:cs typeface="Times New Roman"/>
              </a:rPr>
              <a:t>converge</a:t>
            </a:r>
            <a:r>
              <a:rPr sz="2000" b="1" spc="-20" dirty="0">
                <a:latin typeface="Times New Roman"/>
                <a:cs typeface="Times New Roman"/>
              </a:rPr>
              <a:t> </a:t>
            </a:r>
            <a:r>
              <a:rPr sz="2000" b="1" dirty="0">
                <a:latin typeface="Times New Roman"/>
                <a:cs typeface="Times New Roman"/>
              </a:rPr>
              <a:t>and</a:t>
            </a:r>
            <a:r>
              <a:rPr sz="2000" b="1" spc="-10" dirty="0">
                <a:latin typeface="Times New Roman"/>
                <a:cs typeface="Times New Roman"/>
              </a:rPr>
              <a:t> </a:t>
            </a:r>
            <a:r>
              <a:rPr sz="2000" b="1" spc="-5" dirty="0">
                <a:latin typeface="Times New Roman"/>
                <a:cs typeface="Times New Roman"/>
              </a:rPr>
              <a:t>eventually</a:t>
            </a:r>
            <a:r>
              <a:rPr sz="2000" b="1" spc="-20" dirty="0">
                <a:latin typeface="Times New Roman"/>
                <a:cs typeface="Times New Roman"/>
              </a:rPr>
              <a:t> </a:t>
            </a:r>
            <a:r>
              <a:rPr sz="2000" b="1" spc="-5" dirty="0">
                <a:latin typeface="Times New Roman"/>
                <a:cs typeface="Times New Roman"/>
              </a:rPr>
              <a:t>collide:</a:t>
            </a:r>
            <a:endParaRPr sz="2000" dirty="0">
              <a:latin typeface="Times New Roman"/>
              <a:cs typeface="Times New Roman"/>
            </a:endParaRPr>
          </a:p>
          <a:p>
            <a:pPr marL="12700" marR="5080" algn="just">
              <a:lnSpc>
                <a:spcPct val="100000"/>
              </a:lnSpc>
              <a:spcBef>
                <a:spcPts val="5"/>
              </a:spcBef>
            </a:pPr>
            <a:r>
              <a:rPr sz="2000" dirty="0">
                <a:latin typeface="Times New Roman"/>
                <a:cs typeface="Times New Roman"/>
              </a:rPr>
              <a:t>The </a:t>
            </a:r>
            <a:r>
              <a:rPr sz="2000" spc="-10" dirty="0">
                <a:latin typeface="Times New Roman"/>
                <a:cs typeface="Times New Roman"/>
              </a:rPr>
              <a:t>third </a:t>
            </a:r>
            <a:r>
              <a:rPr sz="2000" spc="-15" dirty="0">
                <a:latin typeface="Times New Roman"/>
                <a:cs typeface="Times New Roman"/>
              </a:rPr>
              <a:t>type </a:t>
            </a:r>
            <a:r>
              <a:rPr sz="2000" dirty="0">
                <a:latin typeface="Times New Roman"/>
                <a:cs typeface="Times New Roman"/>
              </a:rPr>
              <a:t>of </a:t>
            </a:r>
            <a:r>
              <a:rPr sz="2000" spc="-10" dirty="0">
                <a:latin typeface="Times New Roman"/>
                <a:cs typeface="Times New Roman"/>
              </a:rPr>
              <a:t>convergent </a:t>
            </a:r>
            <a:r>
              <a:rPr sz="2000" spc="-5" dirty="0">
                <a:latin typeface="Times New Roman"/>
                <a:cs typeface="Times New Roman"/>
              </a:rPr>
              <a:t>plate boundary exists </a:t>
            </a:r>
            <a:r>
              <a:rPr sz="2000" spc="-10" dirty="0">
                <a:latin typeface="Times New Roman"/>
                <a:cs typeface="Times New Roman"/>
              </a:rPr>
              <a:t>where </a:t>
            </a:r>
            <a:r>
              <a:rPr sz="2000" spc="-15" dirty="0">
                <a:latin typeface="Times New Roman"/>
                <a:cs typeface="Times New Roman"/>
              </a:rPr>
              <a:t>two </a:t>
            </a:r>
            <a:r>
              <a:rPr sz="2000" spc="-5" dirty="0">
                <a:latin typeface="Times New Roman"/>
                <a:cs typeface="Times New Roman"/>
              </a:rPr>
              <a:t>lithospheric plates, </a:t>
            </a:r>
            <a:r>
              <a:rPr sz="2000" dirty="0">
                <a:latin typeface="Times New Roman"/>
                <a:cs typeface="Times New Roman"/>
              </a:rPr>
              <a:t> </a:t>
            </a:r>
            <a:r>
              <a:rPr sz="2000" spc="-5" dirty="0">
                <a:latin typeface="Times New Roman"/>
                <a:cs typeface="Times New Roman"/>
              </a:rPr>
              <a:t>each</a:t>
            </a:r>
            <a:r>
              <a:rPr sz="2000" dirty="0">
                <a:latin typeface="Times New Roman"/>
                <a:cs typeface="Times New Roman"/>
              </a:rPr>
              <a:t> </a:t>
            </a:r>
            <a:r>
              <a:rPr sz="2000" spc="-5" dirty="0">
                <a:latin typeface="Times New Roman"/>
                <a:cs typeface="Times New Roman"/>
              </a:rPr>
              <a:t>carrying</a:t>
            </a:r>
            <a:r>
              <a:rPr sz="2000" dirty="0">
                <a:latin typeface="Times New Roman"/>
                <a:cs typeface="Times New Roman"/>
              </a:rPr>
              <a:t> </a:t>
            </a:r>
            <a:r>
              <a:rPr sz="2000" spc="-5" dirty="0">
                <a:latin typeface="Times New Roman"/>
                <a:cs typeface="Times New Roman"/>
              </a:rPr>
              <a:t>continental</a:t>
            </a:r>
            <a:r>
              <a:rPr sz="2000" dirty="0">
                <a:latin typeface="Times New Roman"/>
                <a:cs typeface="Times New Roman"/>
              </a:rPr>
              <a:t> </a:t>
            </a:r>
            <a:r>
              <a:rPr sz="2000" spc="-10" dirty="0">
                <a:latin typeface="Times New Roman"/>
                <a:cs typeface="Times New Roman"/>
              </a:rPr>
              <a:t>crust,</a:t>
            </a:r>
            <a:r>
              <a:rPr sz="2000" spc="-5" dirty="0">
                <a:latin typeface="Times New Roman"/>
                <a:cs typeface="Times New Roman"/>
              </a:rPr>
              <a:t> collide.</a:t>
            </a:r>
            <a:r>
              <a:rPr sz="2000" dirty="0">
                <a:latin typeface="Times New Roman"/>
                <a:cs typeface="Times New Roman"/>
              </a:rPr>
              <a:t> If</a:t>
            </a:r>
            <a:r>
              <a:rPr sz="2000" spc="5" dirty="0">
                <a:latin typeface="Times New Roman"/>
                <a:cs typeface="Times New Roman"/>
              </a:rPr>
              <a:t> </a:t>
            </a:r>
            <a:r>
              <a:rPr sz="2000" spc="-10" dirty="0">
                <a:latin typeface="Times New Roman"/>
                <a:cs typeface="Times New Roman"/>
              </a:rPr>
              <a:t>the</a:t>
            </a:r>
            <a:r>
              <a:rPr sz="2000" spc="-5" dirty="0">
                <a:latin typeface="Times New Roman"/>
                <a:cs typeface="Times New Roman"/>
              </a:rPr>
              <a:t> subduction</a:t>
            </a:r>
            <a:r>
              <a:rPr sz="2000" dirty="0">
                <a:latin typeface="Times New Roman"/>
                <a:cs typeface="Times New Roman"/>
              </a:rPr>
              <a:t> </a:t>
            </a:r>
            <a:r>
              <a:rPr sz="2000" spc="-5" dirty="0">
                <a:latin typeface="Times New Roman"/>
                <a:cs typeface="Times New Roman"/>
              </a:rPr>
              <a:t>plate</a:t>
            </a:r>
            <a:r>
              <a:rPr sz="2000" dirty="0">
                <a:latin typeface="Times New Roman"/>
                <a:cs typeface="Times New Roman"/>
              </a:rPr>
              <a:t> </a:t>
            </a:r>
            <a:r>
              <a:rPr sz="2000" spc="-5" dirty="0">
                <a:latin typeface="Times New Roman"/>
                <a:cs typeface="Times New Roman"/>
              </a:rPr>
              <a:t>also</a:t>
            </a:r>
            <a:r>
              <a:rPr sz="2000" dirty="0">
                <a:latin typeface="Times New Roman"/>
                <a:cs typeface="Times New Roman"/>
              </a:rPr>
              <a:t> </a:t>
            </a:r>
            <a:r>
              <a:rPr sz="2000" spc="-5" dirty="0">
                <a:latin typeface="Times New Roman"/>
                <a:cs typeface="Times New Roman"/>
              </a:rPr>
              <a:t>contains </a:t>
            </a:r>
            <a:r>
              <a:rPr sz="2000" dirty="0">
                <a:latin typeface="Times New Roman"/>
                <a:cs typeface="Times New Roman"/>
              </a:rPr>
              <a:t> </a:t>
            </a:r>
            <a:r>
              <a:rPr sz="2000" spc="-10" dirty="0">
                <a:latin typeface="Times New Roman"/>
                <a:cs typeface="Times New Roman"/>
              </a:rPr>
              <a:t>continental </a:t>
            </a:r>
            <a:r>
              <a:rPr sz="2000" spc="-5" dirty="0">
                <a:latin typeface="Times New Roman"/>
                <a:cs typeface="Times New Roman"/>
              </a:rPr>
              <a:t>lithosphere, </a:t>
            </a:r>
            <a:r>
              <a:rPr sz="2000" spc="-10" dirty="0">
                <a:latin typeface="Times New Roman"/>
                <a:cs typeface="Times New Roman"/>
              </a:rPr>
              <a:t>continued </a:t>
            </a:r>
            <a:r>
              <a:rPr sz="2000" spc="-5" dirty="0">
                <a:latin typeface="Times New Roman"/>
                <a:cs typeface="Times New Roman"/>
              </a:rPr>
              <a:t>subduction eventually brings the </a:t>
            </a:r>
            <a:r>
              <a:rPr sz="2000" spc="-10" dirty="0">
                <a:latin typeface="Times New Roman"/>
                <a:cs typeface="Times New Roman"/>
              </a:rPr>
              <a:t>two </a:t>
            </a:r>
            <a:r>
              <a:rPr sz="2000" spc="-5" dirty="0">
                <a:latin typeface="Times New Roman"/>
                <a:cs typeface="Times New Roman"/>
              </a:rPr>
              <a:t>continents </a:t>
            </a:r>
            <a:r>
              <a:rPr sz="2000" dirty="0">
                <a:latin typeface="Times New Roman"/>
                <a:cs typeface="Times New Roman"/>
              </a:rPr>
              <a:t> </a:t>
            </a:r>
            <a:r>
              <a:rPr sz="2000" spc="-20" dirty="0">
                <a:latin typeface="Times New Roman"/>
                <a:cs typeface="Times New Roman"/>
              </a:rPr>
              <a:t>together.</a:t>
            </a:r>
            <a:r>
              <a:rPr sz="2000" spc="10" dirty="0">
                <a:latin typeface="Times New Roman"/>
                <a:cs typeface="Times New Roman"/>
              </a:rPr>
              <a:t> </a:t>
            </a:r>
            <a:r>
              <a:rPr sz="2000" spc="-5" dirty="0">
                <a:latin typeface="Times New Roman"/>
                <a:cs typeface="Times New Roman"/>
              </a:rPr>
              <a:t>(Figure.10.31).</a:t>
            </a:r>
            <a:r>
              <a:rPr sz="2000" spc="-15" dirty="0">
                <a:latin typeface="Times New Roman"/>
                <a:cs typeface="Times New Roman"/>
              </a:rPr>
              <a:t> </a:t>
            </a:r>
            <a:r>
              <a:rPr sz="2000" spc="-5" dirty="0">
                <a:latin typeface="Times New Roman"/>
                <a:cs typeface="Times New Roman"/>
              </a:rPr>
              <a:t>1</a:t>
            </a:r>
            <a:r>
              <a:rPr sz="2000" spc="-10" dirty="0">
                <a:latin typeface="Times New Roman"/>
                <a:cs typeface="Times New Roman"/>
              </a:rPr>
              <a:t> …</a:t>
            </a:r>
            <a:r>
              <a:rPr sz="2000" spc="30" dirty="0">
                <a:latin typeface="Times New Roman"/>
                <a:cs typeface="Times New Roman"/>
              </a:rPr>
              <a:t> </a:t>
            </a:r>
            <a:r>
              <a:rPr sz="2000" dirty="0">
                <a:latin typeface="Times New Roman"/>
                <a:cs typeface="Times New Roman"/>
              </a:rPr>
              <a:t>4.</a:t>
            </a:r>
          </a:p>
        </p:txBody>
      </p:sp>
      <p:pic>
        <p:nvPicPr>
          <p:cNvPr id="3" name="object 3"/>
          <p:cNvPicPr/>
          <p:nvPr/>
        </p:nvPicPr>
        <p:blipFill>
          <a:blip r:embed="rId2" cstate="print"/>
          <a:stretch>
            <a:fillRect/>
          </a:stretch>
        </p:blipFill>
        <p:spPr>
          <a:xfrm>
            <a:off x="228599" y="2286048"/>
            <a:ext cx="8667011" cy="4209171"/>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38</a:t>
            </a:r>
            <a:endParaRPr sz="24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2023" y="1249680"/>
            <a:ext cx="8836152" cy="4800600"/>
          </a:xfrm>
          <a:prstGeom prst="rect">
            <a:avLst/>
          </a:prstGeom>
        </p:spPr>
      </p:pic>
      <p:sp>
        <p:nvSpPr>
          <p:cNvPr id="3" name="object 3"/>
          <p:cNvSpPr txBox="1"/>
          <p:nvPr/>
        </p:nvSpPr>
        <p:spPr>
          <a:xfrm>
            <a:off x="307340" y="252730"/>
            <a:ext cx="8608695" cy="634365"/>
          </a:xfrm>
          <a:prstGeom prst="rect">
            <a:avLst/>
          </a:prstGeom>
        </p:spPr>
        <p:txBody>
          <a:bodyPr vert="horz" wrap="square" lIns="0" tIns="11430" rIns="0" bIns="0" rtlCol="0">
            <a:spAutoFit/>
          </a:bodyPr>
          <a:lstStyle/>
          <a:p>
            <a:pPr marL="12700">
              <a:lnSpc>
                <a:spcPct val="100000"/>
              </a:lnSpc>
              <a:spcBef>
                <a:spcPts val="90"/>
              </a:spcBef>
              <a:tabLst>
                <a:tab pos="991235" algn="l"/>
                <a:tab pos="2250440" algn="l"/>
                <a:tab pos="2875915" algn="l"/>
                <a:tab pos="3177540" algn="l"/>
                <a:tab pos="3634740" algn="l"/>
                <a:tab pos="4580255" algn="l"/>
                <a:tab pos="4912360" algn="l"/>
                <a:tab pos="5872480" algn="l"/>
                <a:tab pos="7174865" algn="l"/>
                <a:tab pos="8482965" algn="l"/>
              </a:tabLst>
            </a:pPr>
            <a:r>
              <a:rPr sz="2000" spc="5" dirty="0">
                <a:latin typeface="Times New Roman"/>
                <a:cs typeface="Times New Roman"/>
              </a:rPr>
              <a:t>B</a:t>
            </a:r>
            <a:r>
              <a:rPr sz="2000" spc="-5" dirty="0">
                <a:latin typeface="Times New Roman"/>
                <a:cs typeface="Times New Roman"/>
              </a:rPr>
              <a:t>e</a:t>
            </a:r>
            <a:r>
              <a:rPr sz="2000" spc="5" dirty="0">
                <a:latin typeface="Times New Roman"/>
                <a:cs typeface="Times New Roman"/>
              </a:rPr>
              <a:t>c</a:t>
            </a:r>
            <a:r>
              <a:rPr sz="2000" spc="-5" dirty="0">
                <a:latin typeface="Times New Roman"/>
                <a:cs typeface="Times New Roman"/>
              </a:rPr>
              <a:t>au</a:t>
            </a:r>
            <a:r>
              <a:rPr sz="2000" spc="-15" dirty="0">
                <a:latin typeface="Times New Roman"/>
                <a:cs typeface="Times New Roman"/>
              </a:rPr>
              <a:t>s</a:t>
            </a:r>
            <a:r>
              <a:rPr sz="2000" spc="-5" dirty="0">
                <a:latin typeface="Times New Roman"/>
                <a:cs typeface="Times New Roman"/>
              </a:rPr>
              <a:t>e</a:t>
            </a:r>
            <a:r>
              <a:rPr sz="2000" dirty="0">
                <a:latin typeface="Times New Roman"/>
                <a:cs typeface="Times New Roman"/>
              </a:rPr>
              <a:t>	</a:t>
            </a:r>
            <a:r>
              <a:rPr sz="2000" spc="-5" dirty="0">
                <a:latin typeface="Times New Roman"/>
                <a:cs typeface="Times New Roman"/>
              </a:rPr>
              <a:t>c</a:t>
            </a:r>
            <a:r>
              <a:rPr sz="2000" spc="5" dirty="0">
                <a:latin typeface="Times New Roman"/>
                <a:cs typeface="Times New Roman"/>
              </a:rPr>
              <a:t>o</a:t>
            </a:r>
            <a:r>
              <a:rPr sz="2000" spc="-20" dirty="0">
                <a:latin typeface="Times New Roman"/>
                <a:cs typeface="Times New Roman"/>
              </a:rPr>
              <a:t>n</a:t>
            </a:r>
            <a:r>
              <a:rPr sz="2000" spc="-5" dirty="0">
                <a:latin typeface="Times New Roman"/>
                <a:cs typeface="Times New Roman"/>
              </a:rPr>
              <a:t>ti</a:t>
            </a:r>
            <a:r>
              <a:rPr sz="2000" spc="-25" dirty="0">
                <a:latin typeface="Times New Roman"/>
                <a:cs typeface="Times New Roman"/>
              </a:rPr>
              <a:t>n</a:t>
            </a:r>
            <a:r>
              <a:rPr sz="2000" spc="20" dirty="0">
                <a:latin typeface="Times New Roman"/>
                <a:cs typeface="Times New Roman"/>
              </a:rPr>
              <a:t>e</a:t>
            </a:r>
            <a:r>
              <a:rPr sz="2000" spc="-20" dirty="0">
                <a:latin typeface="Times New Roman"/>
                <a:cs typeface="Times New Roman"/>
              </a:rPr>
              <a:t>n</a:t>
            </a:r>
            <a:r>
              <a:rPr sz="2000" spc="-5" dirty="0">
                <a:latin typeface="Times New Roman"/>
                <a:cs typeface="Times New Roman"/>
              </a:rPr>
              <a:t>tal</a:t>
            </a:r>
            <a:r>
              <a:rPr sz="2000" dirty="0">
                <a:latin typeface="Times New Roman"/>
                <a:cs typeface="Times New Roman"/>
              </a:rPr>
              <a:t>	</a:t>
            </a:r>
            <a:r>
              <a:rPr sz="2000" spc="-5" dirty="0">
                <a:latin typeface="Times New Roman"/>
                <a:cs typeface="Times New Roman"/>
              </a:rPr>
              <a:t>c</a:t>
            </a:r>
            <a:r>
              <a:rPr sz="2000" spc="5" dirty="0">
                <a:latin typeface="Times New Roman"/>
                <a:cs typeface="Times New Roman"/>
              </a:rPr>
              <a:t>r</a:t>
            </a:r>
            <a:r>
              <a:rPr sz="2000" spc="-20" dirty="0">
                <a:latin typeface="Times New Roman"/>
                <a:cs typeface="Times New Roman"/>
              </a:rPr>
              <a:t>u</a:t>
            </a:r>
            <a:r>
              <a:rPr sz="2000" spc="-15" dirty="0">
                <a:latin typeface="Times New Roman"/>
                <a:cs typeface="Times New Roman"/>
              </a:rPr>
              <a:t>s</a:t>
            </a:r>
            <a:r>
              <a:rPr sz="2000" spc="-5" dirty="0">
                <a:latin typeface="Times New Roman"/>
                <a:cs typeface="Times New Roman"/>
              </a:rPr>
              <a:t>t</a:t>
            </a:r>
            <a:r>
              <a:rPr sz="2000" dirty="0">
                <a:latin typeface="Times New Roman"/>
                <a:cs typeface="Times New Roman"/>
              </a:rPr>
              <a:t>	</a:t>
            </a:r>
            <a:r>
              <a:rPr sz="2000" spc="-10" dirty="0">
                <a:latin typeface="Times New Roman"/>
                <a:cs typeface="Times New Roman"/>
              </a:rPr>
              <a:t>i</a:t>
            </a:r>
            <a:r>
              <a:rPr sz="2000" spc="-5" dirty="0">
                <a:latin typeface="Times New Roman"/>
                <a:cs typeface="Times New Roman"/>
              </a:rPr>
              <a:t>s</a:t>
            </a:r>
            <a:r>
              <a:rPr sz="2000" dirty="0">
                <a:latin typeface="Times New Roman"/>
                <a:cs typeface="Times New Roman"/>
              </a:rPr>
              <a:t>	</a:t>
            </a:r>
            <a:r>
              <a:rPr sz="2000" spc="-5" dirty="0">
                <a:latin typeface="Times New Roman"/>
                <a:cs typeface="Times New Roman"/>
              </a:rPr>
              <a:t>t</a:t>
            </a:r>
            <a:r>
              <a:rPr sz="2000" dirty="0">
                <a:latin typeface="Times New Roman"/>
                <a:cs typeface="Times New Roman"/>
              </a:rPr>
              <a:t>o</a:t>
            </a:r>
            <a:r>
              <a:rPr sz="2000" spc="-5" dirty="0">
                <a:latin typeface="Times New Roman"/>
                <a:cs typeface="Times New Roman"/>
              </a:rPr>
              <a:t>o</a:t>
            </a:r>
            <a:r>
              <a:rPr sz="2000" dirty="0">
                <a:latin typeface="Times New Roman"/>
                <a:cs typeface="Times New Roman"/>
              </a:rPr>
              <a:t>	</a:t>
            </a:r>
            <a:r>
              <a:rPr sz="2000" spc="5" dirty="0">
                <a:latin typeface="Times New Roman"/>
                <a:cs typeface="Times New Roman"/>
              </a:rPr>
              <a:t>b</a:t>
            </a:r>
            <a:r>
              <a:rPr sz="2000" spc="-15" dirty="0">
                <a:latin typeface="Times New Roman"/>
                <a:cs typeface="Times New Roman"/>
              </a:rPr>
              <a:t>u</a:t>
            </a:r>
            <a:r>
              <a:rPr sz="2000" spc="5" dirty="0">
                <a:latin typeface="Times New Roman"/>
                <a:cs typeface="Times New Roman"/>
              </a:rPr>
              <a:t>o</a:t>
            </a:r>
            <a:r>
              <a:rPr sz="2000" spc="-40" dirty="0">
                <a:latin typeface="Times New Roman"/>
                <a:cs typeface="Times New Roman"/>
              </a:rPr>
              <a:t>y</a:t>
            </a:r>
            <a:r>
              <a:rPr sz="2000" spc="-5" dirty="0">
                <a:latin typeface="Times New Roman"/>
                <a:cs typeface="Times New Roman"/>
              </a:rPr>
              <a:t>ant</a:t>
            </a:r>
            <a:r>
              <a:rPr sz="2000" dirty="0">
                <a:latin typeface="Times New Roman"/>
                <a:cs typeface="Times New Roman"/>
              </a:rPr>
              <a:t>	</a:t>
            </a:r>
            <a:r>
              <a:rPr sz="2000" spc="-10" dirty="0">
                <a:latin typeface="Times New Roman"/>
                <a:cs typeface="Times New Roman"/>
              </a:rPr>
              <a:t>t</a:t>
            </a:r>
            <a:r>
              <a:rPr sz="2000" spc="-5" dirty="0">
                <a:latin typeface="Times New Roman"/>
                <a:cs typeface="Times New Roman"/>
              </a:rPr>
              <a:t>o</a:t>
            </a:r>
            <a:r>
              <a:rPr sz="2000" dirty="0">
                <a:latin typeface="Times New Roman"/>
                <a:cs typeface="Times New Roman"/>
              </a:rPr>
              <a:t>	</a:t>
            </a:r>
            <a:r>
              <a:rPr sz="2000" spc="-20" dirty="0">
                <a:latin typeface="Times New Roman"/>
                <a:cs typeface="Times New Roman"/>
              </a:rPr>
              <a:t>un</a:t>
            </a:r>
            <a:r>
              <a:rPr sz="2000" spc="5" dirty="0">
                <a:latin typeface="Times New Roman"/>
                <a:cs typeface="Times New Roman"/>
              </a:rPr>
              <a:t>d</a:t>
            </a:r>
            <a:r>
              <a:rPr sz="2000" spc="-5" dirty="0">
                <a:latin typeface="Times New Roman"/>
                <a:cs typeface="Times New Roman"/>
              </a:rPr>
              <a:t>e</a:t>
            </a:r>
            <a:r>
              <a:rPr sz="2000" spc="-20" dirty="0">
                <a:latin typeface="Times New Roman"/>
                <a:cs typeface="Times New Roman"/>
              </a:rPr>
              <a:t>rg</a:t>
            </a:r>
            <a:r>
              <a:rPr sz="2000" spc="-5" dirty="0">
                <a:latin typeface="Times New Roman"/>
                <a:cs typeface="Times New Roman"/>
              </a:rPr>
              <a:t>o</a:t>
            </a:r>
            <a:r>
              <a:rPr sz="2000" dirty="0">
                <a:latin typeface="Times New Roman"/>
                <a:cs typeface="Times New Roman"/>
              </a:rPr>
              <a:t>	</a:t>
            </a:r>
            <a:r>
              <a:rPr sz="2000" spc="-5" dirty="0">
                <a:latin typeface="Times New Roman"/>
                <a:cs typeface="Times New Roman"/>
              </a:rPr>
              <a:t>a</a:t>
            </a:r>
            <a:r>
              <a:rPr sz="2000" spc="-15" dirty="0">
                <a:latin typeface="Times New Roman"/>
                <a:cs typeface="Times New Roman"/>
              </a:rPr>
              <a:t>p</a:t>
            </a:r>
            <a:r>
              <a:rPr sz="2000" spc="5" dirty="0">
                <a:latin typeface="Times New Roman"/>
                <a:cs typeface="Times New Roman"/>
              </a:rPr>
              <a:t>p</a:t>
            </a:r>
            <a:r>
              <a:rPr sz="2000" dirty="0">
                <a:latin typeface="Times New Roman"/>
                <a:cs typeface="Times New Roman"/>
              </a:rPr>
              <a:t>r</a:t>
            </a:r>
            <a:r>
              <a:rPr sz="2000" spc="-5" dirty="0">
                <a:latin typeface="Times New Roman"/>
                <a:cs typeface="Times New Roman"/>
              </a:rPr>
              <a:t>e</a:t>
            </a:r>
            <a:r>
              <a:rPr sz="2000" dirty="0">
                <a:latin typeface="Times New Roman"/>
                <a:cs typeface="Times New Roman"/>
              </a:rPr>
              <a:t>c</a:t>
            </a:r>
            <a:r>
              <a:rPr sz="2000" spc="-5" dirty="0">
                <a:latin typeface="Times New Roman"/>
                <a:cs typeface="Times New Roman"/>
              </a:rPr>
              <a:t>ia</a:t>
            </a:r>
            <a:r>
              <a:rPr sz="2000" spc="5" dirty="0">
                <a:latin typeface="Times New Roman"/>
                <a:cs typeface="Times New Roman"/>
              </a:rPr>
              <a:t>b</a:t>
            </a:r>
            <a:r>
              <a:rPr sz="2000" spc="-5" dirty="0">
                <a:latin typeface="Times New Roman"/>
                <a:cs typeface="Times New Roman"/>
              </a:rPr>
              <a:t>le</a:t>
            </a:r>
            <a:r>
              <a:rPr sz="2000" dirty="0">
                <a:latin typeface="Times New Roman"/>
                <a:cs typeface="Times New Roman"/>
              </a:rPr>
              <a:t>	</a:t>
            </a:r>
            <a:r>
              <a:rPr sz="2000" spc="-15" dirty="0">
                <a:latin typeface="Times New Roman"/>
                <a:cs typeface="Times New Roman"/>
              </a:rPr>
              <a:t>s</a:t>
            </a:r>
            <a:r>
              <a:rPr sz="2000" spc="-20" dirty="0">
                <a:latin typeface="Times New Roman"/>
                <a:cs typeface="Times New Roman"/>
              </a:rPr>
              <a:t>u</a:t>
            </a:r>
            <a:r>
              <a:rPr sz="2000" spc="5" dirty="0">
                <a:latin typeface="Times New Roman"/>
                <a:cs typeface="Times New Roman"/>
              </a:rPr>
              <a:t>bd</a:t>
            </a:r>
            <a:r>
              <a:rPr sz="2000" spc="-20" dirty="0">
                <a:latin typeface="Times New Roman"/>
                <a:cs typeface="Times New Roman"/>
              </a:rPr>
              <a:t>u</a:t>
            </a:r>
            <a:r>
              <a:rPr sz="2000" spc="-5" dirty="0">
                <a:latin typeface="Times New Roman"/>
                <a:cs typeface="Times New Roman"/>
              </a:rPr>
              <a:t>cti</a:t>
            </a:r>
            <a:r>
              <a:rPr sz="2000" spc="5" dirty="0">
                <a:latin typeface="Times New Roman"/>
                <a:cs typeface="Times New Roman"/>
              </a:rPr>
              <a:t>o</a:t>
            </a:r>
            <a:r>
              <a:rPr sz="2000" spc="-10" dirty="0">
                <a:latin typeface="Times New Roman"/>
                <a:cs typeface="Times New Roman"/>
              </a:rPr>
              <a:t>n</a:t>
            </a:r>
            <a:r>
              <a:rPr sz="2000" spc="-5" dirty="0">
                <a:latin typeface="Times New Roman"/>
                <a:cs typeface="Times New Roman"/>
              </a:rPr>
              <a:t>,</a:t>
            </a:r>
            <a:r>
              <a:rPr sz="2000" dirty="0">
                <a:latin typeface="Times New Roman"/>
                <a:cs typeface="Times New Roman"/>
              </a:rPr>
              <a:t>	</a:t>
            </a:r>
            <a:r>
              <a:rPr sz="2000" spc="-5" dirty="0">
                <a:latin typeface="Times New Roman"/>
                <a:cs typeface="Times New Roman"/>
              </a:rPr>
              <a:t>a</a:t>
            </a:r>
            <a:endParaRPr sz="2000">
              <a:latin typeface="Times New Roman"/>
              <a:cs typeface="Times New Roman"/>
            </a:endParaRPr>
          </a:p>
          <a:p>
            <a:pPr marL="12700">
              <a:lnSpc>
                <a:spcPct val="100000"/>
              </a:lnSpc>
            </a:pPr>
            <a:r>
              <a:rPr sz="2000" spc="-5" dirty="0">
                <a:latin typeface="Times New Roman"/>
                <a:cs typeface="Times New Roman"/>
              </a:rPr>
              <a:t>collision</a:t>
            </a:r>
            <a:r>
              <a:rPr sz="2000" spc="-10" dirty="0">
                <a:latin typeface="Times New Roman"/>
                <a:cs typeface="Times New Roman"/>
              </a:rPr>
              <a:t> between</a:t>
            </a:r>
            <a:r>
              <a:rPr sz="2000" spc="35"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spc="-10" dirty="0">
                <a:latin typeface="Times New Roman"/>
                <a:cs typeface="Times New Roman"/>
              </a:rPr>
              <a:t>continental</a:t>
            </a:r>
            <a:r>
              <a:rPr sz="2000" spc="40" dirty="0">
                <a:latin typeface="Times New Roman"/>
                <a:cs typeface="Times New Roman"/>
              </a:rPr>
              <a:t> </a:t>
            </a:r>
            <a:r>
              <a:rPr sz="2000" spc="-5" dirty="0">
                <a:latin typeface="Times New Roman"/>
                <a:cs typeface="Times New Roman"/>
              </a:rPr>
              <a:t>plates</a:t>
            </a:r>
            <a:r>
              <a:rPr sz="2000" spc="-15" dirty="0">
                <a:latin typeface="Times New Roman"/>
                <a:cs typeface="Times New Roman"/>
              </a:rPr>
              <a:t> </a:t>
            </a:r>
            <a:r>
              <a:rPr sz="2000" spc="-10" dirty="0">
                <a:latin typeface="Times New Roman"/>
                <a:cs typeface="Times New Roman"/>
              </a:rPr>
              <a:t>results.</a:t>
            </a:r>
            <a:r>
              <a:rPr sz="2000" spc="40" dirty="0">
                <a:latin typeface="Times New Roman"/>
                <a:cs typeface="Times New Roman"/>
              </a:rPr>
              <a:t> </a:t>
            </a:r>
            <a:r>
              <a:rPr sz="2000" dirty="0">
                <a:latin typeface="Times New Roman"/>
                <a:cs typeface="Times New Roman"/>
              </a:rPr>
              <a:t>(Figure.10.32).</a:t>
            </a:r>
            <a:r>
              <a:rPr sz="2000" spc="-35" dirty="0">
                <a:latin typeface="Times New Roman"/>
                <a:cs typeface="Times New Roman"/>
              </a:rPr>
              <a:t> </a:t>
            </a:r>
            <a:r>
              <a:rPr sz="2000" spc="-5" dirty="0">
                <a:latin typeface="Times New Roman"/>
                <a:cs typeface="Times New Roman"/>
              </a:rPr>
              <a:t>1</a:t>
            </a:r>
            <a:r>
              <a:rPr sz="2000" spc="20" dirty="0">
                <a:latin typeface="Times New Roman"/>
                <a:cs typeface="Times New Roman"/>
              </a:rPr>
              <a:t> </a:t>
            </a:r>
            <a:r>
              <a:rPr sz="2000" spc="-10" dirty="0">
                <a:latin typeface="Times New Roman"/>
                <a:cs typeface="Times New Roman"/>
              </a:rPr>
              <a:t>…</a:t>
            </a:r>
            <a:r>
              <a:rPr sz="2000" spc="10" dirty="0">
                <a:latin typeface="Times New Roman"/>
                <a:cs typeface="Times New Roman"/>
              </a:rPr>
              <a:t> </a:t>
            </a:r>
            <a:r>
              <a:rPr sz="2000" dirty="0">
                <a:latin typeface="Times New Roman"/>
                <a:cs typeface="Times New Roman"/>
              </a:rPr>
              <a:t>4.</a:t>
            </a:r>
            <a:endParaRPr sz="2000">
              <a:latin typeface="Times New Roman"/>
              <a:cs typeface="Times New Roman"/>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39</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52730"/>
            <a:ext cx="8531225" cy="1854200"/>
          </a:xfrm>
          <a:prstGeom prst="rect">
            <a:avLst/>
          </a:prstGeom>
        </p:spPr>
        <p:txBody>
          <a:bodyPr vert="horz" wrap="square" lIns="0" tIns="11430" rIns="0" bIns="0" rtlCol="0">
            <a:spAutoFit/>
          </a:bodyPr>
          <a:lstStyle/>
          <a:p>
            <a:pPr marL="299085" indent="-287020">
              <a:lnSpc>
                <a:spcPct val="100000"/>
              </a:lnSpc>
              <a:spcBef>
                <a:spcPts val="90"/>
              </a:spcBef>
              <a:buFont typeface="Wingdings"/>
              <a:buChar char=""/>
              <a:tabLst>
                <a:tab pos="299720" algn="l"/>
                <a:tab pos="3546475" algn="l"/>
                <a:tab pos="5790565" algn="l"/>
              </a:tabLst>
            </a:pPr>
            <a:r>
              <a:rPr sz="2000" dirty="0">
                <a:latin typeface="Times New Roman"/>
                <a:cs typeface="Times New Roman"/>
              </a:rPr>
              <a:t>The</a:t>
            </a:r>
            <a:r>
              <a:rPr sz="2000" spc="509" dirty="0">
                <a:latin typeface="Times New Roman"/>
                <a:cs typeface="Times New Roman"/>
              </a:rPr>
              <a:t> </a:t>
            </a:r>
            <a:r>
              <a:rPr sz="2000" spc="-10" dirty="0">
                <a:latin typeface="Times New Roman"/>
                <a:cs typeface="Times New Roman"/>
              </a:rPr>
              <a:t>modern</a:t>
            </a:r>
            <a:r>
              <a:rPr sz="2000" spc="509" dirty="0">
                <a:latin typeface="Times New Roman"/>
                <a:cs typeface="Times New Roman"/>
              </a:rPr>
              <a:t> </a:t>
            </a:r>
            <a:r>
              <a:rPr sz="2000" spc="-10" dirty="0">
                <a:latin typeface="Times New Roman"/>
                <a:cs typeface="Times New Roman"/>
              </a:rPr>
              <a:t>scientific</a:t>
            </a:r>
            <a:r>
              <a:rPr sz="2000" spc="520" dirty="0">
                <a:latin typeface="Times New Roman"/>
                <a:cs typeface="Times New Roman"/>
              </a:rPr>
              <a:t> </a:t>
            </a:r>
            <a:r>
              <a:rPr sz="2000" spc="-5" dirty="0">
                <a:latin typeface="Times New Roman"/>
                <a:cs typeface="Times New Roman"/>
              </a:rPr>
              <a:t>theory	</a:t>
            </a:r>
            <a:r>
              <a:rPr sz="2000" spc="-10" dirty="0">
                <a:latin typeface="Times New Roman"/>
                <a:cs typeface="Times New Roman"/>
              </a:rPr>
              <a:t>which</a:t>
            </a:r>
            <a:r>
              <a:rPr sz="2000" spc="484" dirty="0">
                <a:latin typeface="Times New Roman"/>
                <a:cs typeface="Times New Roman"/>
              </a:rPr>
              <a:t> </a:t>
            </a:r>
            <a:r>
              <a:rPr sz="2000" spc="-5" dirty="0">
                <a:latin typeface="Times New Roman"/>
                <a:cs typeface="Times New Roman"/>
              </a:rPr>
              <a:t>describes</a:t>
            </a:r>
            <a:r>
              <a:rPr sz="2000" spc="505" dirty="0">
                <a:latin typeface="Times New Roman"/>
                <a:cs typeface="Times New Roman"/>
              </a:rPr>
              <a:t> </a:t>
            </a:r>
            <a:r>
              <a:rPr sz="2000" spc="-10" dirty="0">
                <a:latin typeface="Times New Roman"/>
                <a:cs typeface="Times New Roman"/>
              </a:rPr>
              <a:t>the	movement</a:t>
            </a:r>
            <a:r>
              <a:rPr sz="2000" spc="470" dirty="0">
                <a:latin typeface="Times New Roman"/>
                <a:cs typeface="Times New Roman"/>
              </a:rPr>
              <a:t> </a:t>
            </a:r>
            <a:r>
              <a:rPr sz="2000" dirty="0">
                <a:latin typeface="Times New Roman"/>
                <a:cs typeface="Times New Roman"/>
              </a:rPr>
              <a:t>of</a:t>
            </a:r>
            <a:r>
              <a:rPr sz="2000" spc="459" dirty="0">
                <a:latin typeface="Times New Roman"/>
                <a:cs typeface="Times New Roman"/>
              </a:rPr>
              <a:t> </a:t>
            </a:r>
            <a:r>
              <a:rPr sz="2000" spc="-5" dirty="0">
                <a:latin typeface="Times New Roman"/>
                <a:cs typeface="Times New Roman"/>
              </a:rPr>
              <a:t>earth'</a:t>
            </a:r>
            <a:r>
              <a:rPr sz="2000" spc="450" dirty="0">
                <a:latin typeface="Times New Roman"/>
                <a:cs typeface="Times New Roman"/>
              </a:rPr>
              <a:t> </a:t>
            </a:r>
            <a:r>
              <a:rPr sz="2000" dirty="0">
                <a:latin typeface="Times New Roman"/>
                <a:cs typeface="Times New Roman"/>
              </a:rPr>
              <a:t>outer</a:t>
            </a:r>
            <a:endParaRPr sz="2000">
              <a:latin typeface="Times New Roman"/>
              <a:cs typeface="Times New Roman"/>
            </a:endParaRPr>
          </a:p>
          <a:p>
            <a:pPr marL="299085">
              <a:lnSpc>
                <a:spcPct val="100000"/>
              </a:lnSpc>
            </a:pPr>
            <a:r>
              <a:rPr sz="2000" spc="-10" dirty="0">
                <a:latin typeface="Times New Roman"/>
                <a:cs typeface="Times New Roman"/>
              </a:rPr>
              <a:t>layers</a:t>
            </a:r>
            <a:r>
              <a:rPr sz="2000" spc="15" dirty="0">
                <a:latin typeface="Times New Roman"/>
                <a:cs typeface="Times New Roman"/>
              </a:rPr>
              <a:t> </a:t>
            </a:r>
            <a:r>
              <a:rPr sz="2000" spc="-5" dirty="0">
                <a:latin typeface="Times New Roman"/>
                <a:cs typeface="Times New Roman"/>
              </a:rPr>
              <a:t>is called</a:t>
            </a:r>
            <a:r>
              <a:rPr sz="2000" spc="15" dirty="0">
                <a:latin typeface="Times New Roman"/>
                <a:cs typeface="Times New Roman"/>
              </a:rPr>
              <a:t> </a:t>
            </a:r>
            <a:r>
              <a:rPr sz="2000" b="1" spc="-5" dirty="0">
                <a:latin typeface="Times New Roman"/>
                <a:cs typeface="Times New Roman"/>
              </a:rPr>
              <a:t>plate</a:t>
            </a:r>
            <a:r>
              <a:rPr sz="2000" b="1" spc="-20" dirty="0">
                <a:latin typeface="Times New Roman"/>
                <a:cs typeface="Times New Roman"/>
              </a:rPr>
              <a:t> </a:t>
            </a:r>
            <a:r>
              <a:rPr sz="2000" b="1" spc="-5" dirty="0">
                <a:latin typeface="Times New Roman"/>
                <a:cs typeface="Times New Roman"/>
              </a:rPr>
              <a:t>tectonics</a:t>
            </a:r>
            <a:r>
              <a:rPr sz="2000" spc="-5" dirty="0">
                <a:latin typeface="Times New Roman"/>
                <a:cs typeface="Times New Roman"/>
              </a:rPr>
              <a:t>.</a:t>
            </a:r>
            <a:endParaRPr sz="2000">
              <a:latin typeface="Times New Roman"/>
              <a:cs typeface="Times New Roman"/>
            </a:endParaRPr>
          </a:p>
          <a:p>
            <a:pPr marL="299085" indent="-287020">
              <a:lnSpc>
                <a:spcPct val="100000"/>
              </a:lnSpc>
              <a:spcBef>
                <a:spcPts val="5"/>
              </a:spcBef>
              <a:buFont typeface="Wingdings"/>
              <a:buChar char=""/>
              <a:tabLst>
                <a:tab pos="299720" algn="l"/>
              </a:tabLst>
            </a:pPr>
            <a:r>
              <a:rPr sz="2000" spc="-5" dirty="0">
                <a:latin typeface="Times New Roman"/>
                <a:cs typeface="Times New Roman"/>
              </a:rPr>
              <a:t>According</a:t>
            </a:r>
            <a:r>
              <a:rPr sz="2000" spc="170" dirty="0">
                <a:latin typeface="Times New Roman"/>
                <a:cs typeface="Times New Roman"/>
              </a:rPr>
              <a:t> </a:t>
            </a:r>
            <a:r>
              <a:rPr sz="2000" spc="-10" dirty="0">
                <a:latin typeface="Times New Roman"/>
                <a:cs typeface="Times New Roman"/>
              </a:rPr>
              <a:t>to</a:t>
            </a:r>
            <a:r>
              <a:rPr sz="2000" spc="185" dirty="0">
                <a:latin typeface="Times New Roman"/>
                <a:cs typeface="Times New Roman"/>
              </a:rPr>
              <a:t> </a:t>
            </a:r>
            <a:r>
              <a:rPr sz="2000" spc="-10" dirty="0">
                <a:latin typeface="Times New Roman"/>
                <a:cs typeface="Times New Roman"/>
              </a:rPr>
              <a:t>the</a:t>
            </a:r>
            <a:r>
              <a:rPr sz="2000" spc="180" dirty="0">
                <a:latin typeface="Times New Roman"/>
                <a:cs typeface="Times New Roman"/>
              </a:rPr>
              <a:t> </a:t>
            </a:r>
            <a:r>
              <a:rPr sz="2000" spc="-5" dirty="0">
                <a:latin typeface="Times New Roman"/>
                <a:cs typeface="Times New Roman"/>
              </a:rPr>
              <a:t>plate</a:t>
            </a:r>
            <a:r>
              <a:rPr sz="2000" spc="180" dirty="0">
                <a:latin typeface="Times New Roman"/>
                <a:cs typeface="Times New Roman"/>
              </a:rPr>
              <a:t> </a:t>
            </a:r>
            <a:r>
              <a:rPr sz="2000" spc="-5" dirty="0">
                <a:latin typeface="Times New Roman"/>
                <a:cs typeface="Times New Roman"/>
              </a:rPr>
              <a:t>tectonics</a:t>
            </a:r>
            <a:r>
              <a:rPr sz="2000" spc="165" dirty="0">
                <a:latin typeface="Times New Roman"/>
                <a:cs typeface="Times New Roman"/>
              </a:rPr>
              <a:t> </a:t>
            </a:r>
            <a:r>
              <a:rPr sz="2000" spc="-30" dirty="0">
                <a:latin typeface="Times New Roman"/>
                <a:cs typeface="Times New Roman"/>
              </a:rPr>
              <a:t>theory,</a:t>
            </a:r>
            <a:r>
              <a:rPr sz="2000" spc="180" dirty="0">
                <a:latin typeface="Times New Roman"/>
                <a:cs typeface="Times New Roman"/>
              </a:rPr>
              <a:t> </a:t>
            </a:r>
            <a:r>
              <a:rPr sz="2000" dirty="0">
                <a:latin typeface="Times New Roman"/>
                <a:cs typeface="Times New Roman"/>
              </a:rPr>
              <a:t>the</a:t>
            </a:r>
            <a:r>
              <a:rPr sz="2000" spc="180" dirty="0">
                <a:latin typeface="Times New Roman"/>
                <a:cs typeface="Times New Roman"/>
              </a:rPr>
              <a:t> </a:t>
            </a:r>
            <a:r>
              <a:rPr sz="2000" b="1" spc="-5" dirty="0">
                <a:latin typeface="Times New Roman"/>
                <a:cs typeface="Times New Roman"/>
              </a:rPr>
              <a:t>uppermost</a:t>
            </a:r>
            <a:r>
              <a:rPr sz="2000" b="1" spc="215" dirty="0">
                <a:latin typeface="Times New Roman"/>
                <a:cs typeface="Times New Roman"/>
              </a:rPr>
              <a:t> </a:t>
            </a:r>
            <a:r>
              <a:rPr sz="2000" b="1" spc="-5" dirty="0">
                <a:latin typeface="Times New Roman"/>
                <a:cs typeface="Times New Roman"/>
              </a:rPr>
              <a:t>mantle</a:t>
            </a:r>
            <a:r>
              <a:rPr sz="2000" spc="-5" dirty="0">
                <a:latin typeface="Times New Roman"/>
                <a:cs typeface="Times New Roman"/>
              </a:rPr>
              <a:t>,</a:t>
            </a:r>
            <a:r>
              <a:rPr sz="2000" spc="180" dirty="0">
                <a:latin typeface="Times New Roman"/>
                <a:cs typeface="Times New Roman"/>
              </a:rPr>
              <a:t> </a:t>
            </a:r>
            <a:r>
              <a:rPr sz="2000" spc="-5" dirty="0">
                <a:latin typeface="Times New Roman"/>
                <a:cs typeface="Times New Roman"/>
              </a:rPr>
              <a:t>along</a:t>
            </a:r>
            <a:r>
              <a:rPr sz="2000" spc="190" dirty="0">
                <a:latin typeface="Times New Roman"/>
                <a:cs typeface="Times New Roman"/>
              </a:rPr>
              <a:t> </a:t>
            </a:r>
            <a:r>
              <a:rPr sz="2000" spc="-10" dirty="0">
                <a:latin typeface="Times New Roman"/>
                <a:cs typeface="Times New Roman"/>
              </a:rPr>
              <a:t>with</a:t>
            </a:r>
            <a:r>
              <a:rPr sz="2000" spc="165" dirty="0">
                <a:latin typeface="Times New Roman"/>
                <a:cs typeface="Times New Roman"/>
              </a:rPr>
              <a:t> </a:t>
            </a:r>
            <a:r>
              <a:rPr sz="2000" spc="-10" dirty="0">
                <a:latin typeface="Times New Roman"/>
                <a:cs typeface="Times New Roman"/>
              </a:rPr>
              <a:t>the</a:t>
            </a:r>
            <a:endParaRPr sz="2000">
              <a:latin typeface="Times New Roman"/>
              <a:cs typeface="Times New Roman"/>
            </a:endParaRPr>
          </a:p>
          <a:p>
            <a:pPr marL="299085">
              <a:lnSpc>
                <a:spcPct val="100000"/>
              </a:lnSpc>
            </a:pPr>
            <a:r>
              <a:rPr sz="2000" spc="-10" dirty="0">
                <a:latin typeface="Times New Roman"/>
                <a:cs typeface="Times New Roman"/>
              </a:rPr>
              <a:t>overlying</a:t>
            </a:r>
            <a:r>
              <a:rPr sz="2000" spc="75" dirty="0">
                <a:latin typeface="Times New Roman"/>
                <a:cs typeface="Times New Roman"/>
              </a:rPr>
              <a:t> </a:t>
            </a:r>
            <a:r>
              <a:rPr sz="2000" spc="-10" dirty="0">
                <a:latin typeface="Times New Roman"/>
                <a:cs typeface="Times New Roman"/>
              </a:rPr>
              <a:t>crust,</a:t>
            </a:r>
            <a:r>
              <a:rPr sz="2000" spc="15" dirty="0">
                <a:latin typeface="Times New Roman"/>
                <a:cs typeface="Times New Roman"/>
              </a:rPr>
              <a:t> </a:t>
            </a:r>
            <a:r>
              <a:rPr sz="2000" spc="-10" dirty="0">
                <a:latin typeface="Times New Roman"/>
                <a:cs typeface="Times New Roman"/>
              </a:rPr>
              <a:t>behave</a:t>
            </a:r>
            <a:r>
              <a:rPr sz="2000" spc="10" dirty="0">
                <a:latin typeface="Times New Roman"/>
                <a:cs typeface="Times New Roman"/>
              </a:rPr>
              <a:t> </a:t>
            </a:r>
            <a:r>
              <a:rPr sz="2000" dirty="0">
                <a:latin typeface="Times New Roman"/>
                <a:cs typeface="Times New Roman"/>
              </a:rPr>
              <a:t>as</a:t>
            </a:r>
            <a:r>
              <a:rPr sz="2000" spc="25" dirty="0">
                <a:latin typeface="Times New Roman"/>
                <a:cs typeface="Times New Roman"/>
              </a:rPr>
              <a:t> </a:t>
            </a:r>
            <a:r>
              <a:rPr sz="2000" spc="-5" dirty="0">
                <a:latin typeface="Times New Roman"/>
                <a:cs typeface="Times New Roman"/>
              </a:rPr>
              <a:t>a</a:t>
            </a:r>
            <a:r>
              <a:rPr sz="2000" spc="-10" dirty="0">
                <a:latin typeface="Times New Roman"/>
                <a:cs typeface="Times New Roman"/>
              </a:rPr>
              <a:t> strong,</a:t>
            </a:r>
            <a:r>
              <a:rPr sz="2000" spc="40" dirty="0">
                <a:latin typeface="Times New Roman"/>
                <a:cs typeface="Times New Roman"/>
              </a:rPr>
              <a:t> </a:t>
            </a:r>
            <a:r>
              <a:rPr sz="2000" spc="-10" dirty="0">
                <a:latin typeface="Times New Roman"/>
                <a:cs typeface="Times New Roman"/>
              </a:rPr>
              <a:t>rigid</a:t>
            </a:r>
            <a:r>
              <a:rPr sz="2000" spc="-5" dirty="0">
                <a:latin typeface="Times New Roman"/>
                <a:cs typeface="Times New Roman"/>
              </a:rPr>
              <a:t> </a:t>
            </a:r>
            <a:r>
              <a:rPr sz="2000" spc="-10" dirty="0">
                <a:latin typeface="Times New Roman"/>
                <a:cs typeface="Times New Roman"/>
              </a:rPr>
              <a:t>layer</a:t>
            </a:r>
            <a:r>
              <a:rPr sz="2000" spc="35" dirty="0">
                <a:latin typeface="Times New Roman"/>
                <a:cs typeface="Times New Roman"/>
              </a:rPr>
              <a:t> </a:t>
            </a:r>
            <a:r>
              <a:rPr sz="2000" spc="-20" dirty="0">
                <a:latin typeface="Times New Roman"/>
                <a:cs typeface="Times New Roman"/>
              </a:rPr>
              <a:t>known</a:t>
            </a:r>
            <a:r>
              <a:rPr sz="2000" spc="100" dirty="0">
                <a:latin typeface="Times New Roman"/>
                <a:cs typeface="Times New Roman"/>
              </a:rPr>
              <a:t> </a:t>
            </a:r>
            <a:r>
              <a:rPr sz="2000" spc="-5" dirty="0">
                <a:latin typeface="Times New Roman"/>
                <a:cs typeface="Times New Roman"/>
              </a:rPr>
              <a:t>as</a:t>
            </a:r>
            <a:r>
              <a:rPr sz="2000" dirty="0">
                <a:latin typeface="Times New Roman"/>
                <a:cs typeface="Times New Roman"/>
              </a:rPr>
              <a:t> </a:t>
            </a:r>
            <a:r>
              <a:rPr sz="2000" spc="-10" dirty="0">
                <a:latin typeface="Times New Roman"/>
                <a:cs typeface="Times New Roman"/>
              </a:rPr>
              <a:t>the</a:t>
            </a:r>
            <a:r>
              <a:rPr sz="2000" spc="35" dirty="0">
                <a:latin typeface="Times New Roman"/>
                <a:cs typeface="Times New Roman"/>
              </a:rPr>
              <a:t> </a:t>
            </a:r>
            <a:r>
              <a:rPr sz="2000" b="1" spc="-10" dirty="0">
                <a:latin typeface="Times New Roman"/>
                <a:cs typeface="Times New Roman"/>
              </a:rPr>
              <a:t>lithosphere</a:t>
            </a:r>
            <a:r>
              <a:rPr sz="2000" spc="-10" dirty="0">
                <a:latin typeface="Times New Roman"/>
                <a:cs typeface="Times New Roman"/>
              </a:rPr>
              <a:t>.</a:t>
            </a:r>
            <a:r>
              <a:rPr sz="2000" spc="10" dirty="0">
                <a:latin typeface="Times New Roman"/>
                <a:cs typeface="Times New Roman"/>
              </a:rPr>
              <a:t> </a:t>
            </a:r>
            <a:r>
              <a:rPr sz="2000" spc="-10" dirty="0">
                <a:latin typeface="Times New Roman"/>
                <a:cs typeface="Times New Roman"/>
              </a:rPr>
              <a:t>So</a:t>
            </a:r>
            <a:endParaRPr sz="2000">
              <a:latin typeface="Times New Roman"/>
              <a:cs typeface="Times New Roman"/>
            </a:endParaRPr>
          </a:p>
          <a:p>
            <a:pPr marL="299085" indent="-287020">
              <a:lnSpc>
                <a:spcPct val="100000"/>
              </a:lnSpc>
              <a:buFont typeface="Wingdings"/>
              <a:buChar char=""/>
              <a:tabLst>
                <a:tab pos="299720" algn="l"/>
              </a:tabLst>
            </a:pPr>
            <a:r>
              <a:rPr sz="2000" b="1" spc="-15" dirty="0">
                <a:latin typeface="Times New Roman"/>
                <a:cs typeface="Times New Roman"/>
              </a:rPr>
              <a:t>Lithosphere</a:t>
            </a:r>
            <a:r>
              <a:rPr sz="2000" b="1" spc="50" dirty="0">
                <a:latin typeface="Times New Roman"/>
                <a:cs typeface="Times New Roman"/>
              </a:rPr>
              <a:t> </a:t>
            </a:r>
            <a:r>
              <a:rPr sz="2000" b="1" spc="-5" dirty="0">
                <a:latin typeface="Times New Roman"/>
                <a:cs typeface="Times New Roman"/>
              </a:rPr>
              <a:t>=</a:t>
            </a:r>
            <a:r>
              <a:rPr sz="2000" b="1" spc="-10" dirty="0">
                <a:latin typeface="Times New Roman"/>
                <a:cs typeface="Times New Roman"/>
              </a:rPr>
              <a:t> </a:t>
            </a:r>
            <a:r>
              <a:rPr sz="2000" b="1" spc="-5" dirty="0">
                <a:latin typeface="Times New Roman"/>
                <a:cs typeface="Times New Roman"/>
              </a:rPr>
              <a:t>Upper</a:t>
            </a:r>
            <a:r>
              <a:rPr sz="2000" b="1" spc="-25" dirty="0">
                <a:latin typeface="Times New Roman"/>
                <a:cs typeface="Times New Roman"/>
              </a:rPr>
              <a:t> </a:t>
            </a:r>
            <a:r>
              <a:rPr sz="2000" b="1" spc="-10" dirty="0">
                <a:latin typeface="Times New Roman"/>
                <a:cs typeface="Times New Roman"/>
              </a:rPr>
              <a:t>mantle</a:t>
            </a:r>
            <a:r>
              <a:rPr sz="2000" b="1" spc="50" dirty="0">
                <a:latin typeface="Times New Roman"/>
                <a:cs typeface="Times New Roman"/>
              </a:rPr>
              <a:t> </a:t>
            </a:r>
            <a:r>
              <a:rPr sz="2000" b="1" spc="-5" dirty="0">
                <a:latin typeface="Times New Roman"/>
                <a:cs typeface="Times New Roman"/>
              </a:rPr>
              <a:t>+</a:t>
            </a:r>
            <a:r>
              <a:rPr sz="2000" b="1" spc="-10" dirty="0">
                <a:latin typeface="Times New Roman"/>
                <a:cs typeface="Times New Roman"/>
              </a:rPr>
              <a:t> </a:t>
            </a:r>
            <a:r>
              <a:rPr sz="2000" b="1" dirty="0">
                <a:latin typeface="Times New Roman"/>
                <a:cs typeface="Times New Roman"/>
              </a:rPr>
              <a:t>earth</a:t>
            </a:r>
            <a:r>
              <a:rPr sz="2000" b="1" spc="-25" dirty="0">
                <a:latin typeface="Times New Roman"/>
                <a:cs typeface="Times New Roman"/>
              </a:rPr>
              <a:t> </a:t>
            </a:r>
            <a:r>
              <a:rPr sz="2000" b="1" spc="-5" dirty="0">
                <a:latin typeface="Times New Roman"/>
                <a:cs typeface="Times New Roman"/>
              </a:rPr>
              <a:t>crust</a:t>
            </a:r>
            <a:endParaRPr sz="2000">
              <a:latin typeface="Times New Roman"/>
              <a:cs typeface="Times New Roman"/>
            </a:endParaRPr>
          </a:p>
          <a:p>
            <a:pPr marL="12700">
              <a:lnSpc>
                <a:spcPct val="100000"/>
              </a:lnSpc>
            </a:pPr>
            <a:r>
              <a:rPr sz="2000" spc="-5" dirty="0">
                <a:latin typeface="Times New Roman"/>
                <a:cs typeface="Times New Roman"/>
              </a:rPr>
              <a:t>(Figure.10.2).</a:t>
            </a:r>
            <a:endParaRPr sz="2000">
              <a:latin typeface="Times New Roman"/>
              <a:cs typeface="Times New Roman"/>
            </a:endParaRPr>
          </a:p>
        </p:txBody>
      </p:sp>
      <p:pic>
        <p:nvPicPr>
          <p:cNvPr id="3" name="object 3"/>
          <p:cNvPicPr/>
          <p:nvPr/>
        </p:nvPicPr>
        <p:blipFill>
          <a:blip r:embed="rId2" cstate="print"/>
          <a:stretch>
            <a:fillRect/>
          </a:stretch>
        </p:blipFill>
        <p:spPr>
          <a:xfrm>
            <a:off x="152399" y="2167258"/>
            <a:ext cx="8741636" cy="4385908"/>
          </a:xfrm>
          <a:prstGeom prst="rect">
            <a:avLst/>
          </a:prstGeom>
        </p:spPr>
      </p:pic>
      <p:sp>
        <p:nvSpPr>
          <p:cNvPr id="4" name="object 4"/>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4</a:t>
            </a:r>
            <a:endParaRPr sz="24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 y="2133600"/>
            <a:ext cx="9067800" cy="4392168"/>
          </a:xfrm>
          <a:prstGeom prst="rect">
            <a:avLst/>
          </a:prstGeom>
        </p:spPr>
      </p:pic>
      <p:sp>
        <p:nvSpPr>
          <p:cNvPr id="3" name="object 3"/>
          <p:cNvSpPr txBox="1"/>
          <p:nvPr/>
        </p:nvSpPr>
        <p:spPr>
          <a:xfrm>
            <a:off x="307340" y="252730"/>
            <a:ext cx="8608060" cy="1549400"/>
          </a:xfrm>
          <a:prstGeom prst="rect">
            <a:avLst/>
          </a:prstGeom>
        </p:spPr>
        <p:txBody>
          <a:bodyPr vert="horz" wrap="square" lIns="0" tIns="11430" rIns="0" bIns="0" rtlCol="0">
            <a:spAutoFit/>
          </a:bodyPr>
          <a:lstStyle/>
          <a:p>
            <a:pPr marL="12700" marR="5080" algn="just">
              <a:lnSpc>
                <a:spcPct val="100000"/>
              </a:lnSpc>
              <a:spcBef>
                <a:spcPts val="90"/>
              </a:spcBef>
            </a:pPr>
            <a:r>
              <a:rPr sz="2000" spc="-5" dirty="0">
                <a:latin typeface="Times New Roman"/>
                <a:cs typeface="Times New Roman"/>
              </a:rPr>
              <a:t>Such</a:t>
            </a:r>
            <a:r>
              <a:rPr sz="2000" dirty="0">
                <a:latin typeface="Times New Roman"/>
                <a:cs typeface="Times New Roman"/>
              </a:rPr>
              <a:t> </a:t>
            </a:r>
            <a:r>
              <a:rPr sz="2000" spc="-5" dirty="0">
                <a:latin typeface="Times New Roman"/>
                <a:cs typeface="Times New Roman"/>
              </a:rPr>
              <a:t>a</a:t>
            </a:r>
            <a:r>
              <a:rPr sz="2000" dirty="0">
                <a:latin typeface="Times New Roman"/>
                <a:cs typeface="Times New Roman"/>
              </a:rPr>
              <a:t> </a:t>
            </a:r>
            <a:r>
              <a:rPr sz="2000" spc="-5" dirty="0">
                <a:latin typeface="Times New Roman"/>
                <a:cs typeface="Times New Roman"/>
              </a:rPr>
              <a:t>collision</a:t>
            </a:r>
            <a:r>
              <a:rPr sz="2000" dirty="0">
                <a:latin typeface="Times New Roman"/>
                <a:cs typeface="Times New Roman"/>
              </a:rPr>
              <a:t> </a:t>
            </a:r>
            <a:r>
              <a:rPr sz="2000" spc="-5" dirty="0">
                <a:latin typeface="Times New Roman"/>
                <a:cs typeface="Times New Roman"/>
              </a:rPr>
              <a:t>occurred</a:t>
            </a:r>
            <a:r>
              <a:rPr sz="2000" dirty="0">
                <a:latin typeface="Times New Roman"/>
                <a:cs typeface="Times New Roman"/>
              </a:rPr>
              <a:t> </a:t>
            </a:r>
            <a:r>
              <a:rPr sz="2000" spc="-5" dirty="0">
                <a:latin typeface="Times New Roman"/>
                <a:cs typeface="Times New Roman"/>
              </a:rPr>
              <a:t>when</a:t>
            </a:r>
            <a:r>
              <a:rPr sz="2000" dirty="0">
                <a:latin typeface="Times New Roman"/>
                <a:cs typeface="Times New Roman"/>
              </a:rPr>
              <a:t> </a:t>
            </a:r>
            <a:r>
              <a:rPr sz="2000" spc="-5" dirty="0">
                <a:latin typeface="Times New Roman"/>
                <a:cs typeface="Times New Roman"/>
              </a:rPr>
              <a:t>India</a:t>
            </a:r>
            <a:r>
              <a:rPr sz="2000" dirty="0">
                <a:latin typeface="Times New Roman"/>
                <a:cs typeface="Times New Roman"/>
              </a:rPr>
              <a:t> </a:t>
            </a:r>
            <a:r>
              <a:rPr sz="2000" spc="-10" dirty="0">
                <a:latin typeface="Times New Roman"/>
                <a:cs typeface="Times New Roman"/>
              </a:rPr>
              <a:t>"rammed"</a:t>
            </a:r>
            <a:r>
              <a:rPr sz="2000" spc="-5" dirty="0">
                <a:latin typeface="Times New Roman"/>
                <a:cs typeface="Times New Roman"/>
              </a:rPr>
              <a:t> </a:t>
            </a:r>
            <a:r>
              <a:rPr sz="2000" spc="-10" dirty="0">
                <a:latin typeface="Times New Roman"/>
                <a:cs typeface="Times New Roman"/>
              </a:rPr>
              <a:t>into</a:t>
            </a:r>
            <a:r>
              <a:rPr sz="2000" spc="-5" dirty="0">
                <a:latin typeface="Times New Roman"/>
                <a:cs typeface="Times New Roman"/>
              </a:rPr>
              <a:t> Asia</a:t>
            </a:r>
            <a:r>
              <a:rPr sz="2000" dirty="0">
                <a:latin typeface="Times New Roman"/>
                <a:cs typeface="Times New Roman"/>
              </a:rPr>
              <a:t> </a:t>
            </a:r>
            <a:r>
              <a:rPr sz="2000" spc="-10" dirty="0">
                <a:latin typeface="Times New Roman"/>
                <a:cs typeface="Times New Roman"/>
              </a:rPr>
              <a:t>and</a:t>
            </a:r>
            <a:r>
              <a:rPr sz="2000" spc="-5" dirty="0">
                <a:latin typeface="Times New Roman"/>
                <a:cs typeface="Times New Roman"/>
              </a:rPr>
              <a:t> produce</a:t>
            </a:r>
            <a:r>
              <a:rPr sz="2000" dirty="0">
                <a:latin typeface="Times New Roman"/>
                <a:cs typeface="Times New Roman"/>
              </a:rPr>
              <a:t> </a:t>
            </a:r>
            <a:r>
              <a:rPr sz="2000" spc="-10" dirty="0">
                <a:latin typeface="Times New Roman"/>
                <a:cs typeface="Times New Roman"/>
              </a:rPr>
              <a:t>the </a:t>
            </a:r>
            <a:r>
              <a:rPr sz="2000" spc="-5" dirty="0">
                <a:latin typeface="Times New Roman"/>
                <a:cs typeface="Times New Roman"/>
              </a:rPr>
              <a:t> Himalayas-the </a:t>
            </a:r>
            <a:r>
              <a:rPr sz="2000" spc="-10" dirty="0">
                <a:latin typeface="Times New Roman"/>
                <a:cs typeface="Times New Roman"/>
              </a:rPr>
              <a:t>most </a:t>
            </a:r>
            <a:r>
              <a:rPr sz="2000" spc="-5" dirty="0">
                <a:latin typeface="Times New Roman"/>
                <a:cs typeface="Times New Roman"/>
              </a:rPr>
              <a:t>spectacular </a:t>
            </a:r>
            <a:r>
              <a:rPr sz="2000" spc="-10" dirty="0">
                <a:latin typeface="Times New Roman"/>
                <a:cs typeface="Times New Roman"/>
              </a:rPr>
              <a:t>mountain </a:t>
            </a:r>
            <a:r>
              <a:rPr sz="2000" spc="-5" dirty="0">
                <a:latin typeface="Times New Roman"/>
                <a:cs typeface="Times New Roman"/>
              </a:rPr>
              <a:t>range </a:t>
            </a:r>
            <a:r>
              <a:rPr sz="2000" spc="10" dirty="0">
                <a:latin typeface="Times New Roman"/>
                <a:cs typeface="Times New Roman"/>
              </a:rPr>
              <a:t>on </a:t>
            </a:r>
            <a:r>
              <a:rPr sz="2000" spc="-5" dirty="0">
                <a:latin typeface="Times New Roman"/>
                <a:cs typeface="Times New Roman"/>
              </a:rPr>
              <a:t>Earth and </a:t>
            </a:r>
            <a:r>
              <a:rPr sz="2000" spc="-10" dirty="0">
                <a:latin typeface="Times New Roman"/>
                <a:cs typeface="Times New Roman"/>
              </a:rPr>
              <a:t>the Tibetan </a:t>
            </a:r>
            <a:r>
              <a:rPr sz="2000" spc="-5" dirty="0">
                <a:latin typeface="Times New Roman"/>
                <a:cs typeface="Times New Roman"/>
              </a:rPr>
              <a:t>Plateau. </a:t>
            </a:r>
            <a:r>
              <a:rPr sz="2000" dirty="0">
                <a:latin typeface="Times New Roman"/>
                <a:cs typeface="Times New Roman"/>
              </a:rPr>
              <a:t> </a:t>
            </a:r>
            <a:r>
              <a:rPr sz="2000" spc="-5" dirty="0">
                <a:latin typeface="Times New Roman"/>
                <a:cs typeface="Times New Roman"/>
              </a:rPr>
              <a:t>(Figure.10.33).</a:t>
            </a:r>
            <a:r>
              <a:rPr sz="2000" spc="-45" dirty="0">
                <a:latin typeface="Times New Roman"/>
                <a:cs typeface="Times New Roman"/>
              </a:rPr>
              <a:t> </a:t>
            </a:r>
            <a:r>
              <a:rPr sz="2000" spc="-5" dirty="0">
                <a:latin typeface="Times New Roman"/>
                <a:cs typeface="Times New Roman"/>
              </a:rPr>
              <a:t>1</a:t>
            </a:r>
            <a:r>
              <a:rPr sz="2000" spc="15" dirty="0">
                <a:latin typeface="Times New Roman"/>
                <a:cs typeface="Times New Roman"/>
              </a:rPr>
              <a:t> </a:t>
            </a:r>
            <a:r>
              <a:rPr sz="2000" spc="-5" dirty="0">
                <a:latin typeface="Times New Roman"/>
                <a:cs typeface="Times New Roman"/>
              </a:rPr>
              <a:t>and</a:t>
            </a:r>
            <a:r>
              <a:rPr sz="2000" spc="5" dirty="0">
                <a:latin typeface="Times New Roman"/>
                <a:cs typeface="Times New Roman"/>
              </a:rPr>
              <a:t> </a:t>
            </a:r>
            <a:r>
              <a:rPr sz="2000" dirty="0">
                <a:latin typeface="Times New Roman"/>
                <a:cs typeface="Times New Roman"/>
              </a:rPr>
              <a:t>2.</a:t>
            </a:r>
            <a:endParaRPr sz="2000">
              <a:latin typeface="Times New Roman"/>
              <a:cs typeface="Times New Roman"/>
            </a:endParaRPr>
          </a:p>
          <a:p>
            <a:pPr marL="12700" algn="just">
              <a:lnSpc>
                <a:spcPct val="100000"/>
              </a:lnSpc>
              <a:spcBef>
                <a:spcPts val="5"/>
              </a:spcBef>
            </a:pPr>
            <a:r>
              <a:rPr sz="2000" spc="-5" dirty="0">
                <a:latin typeface="Times New Roman"/>
                <a:cs typeface="Times New Roman"/>
              </a:rPr>
              <a:t>Other</a:t>
            </a:r>
            <a:r>
              <a:rPr sz="2000" spc="155" dirty="0">
                <a:latin typeface="Times New Roman"/>
                <a:cs typeface="Times New Roman"/>
              </a:rPr>
              <a:t> </a:t>
            </a:r>
            <a:r>
              <a:rPr sz="2000" spc="-5" dirty="0">
                <a:latin typeface="Times New Roman"/>
                <a:cs typeface="Times New Roman"/>
              </a:rPr>
              <a:t>examples</a:t>
            </a:r>
            <a:r>
              <a:rPr sz="2000" spc="150" dirty="0">
                <a:latin typeface="Times New Roman"/>
                <a:cs typeface="Times New Roman"/>
              </a:rPr>
              <a:t> </a:t>
            </a:r>
            <a:r>
              <a:rPr sz="2000" spc="-5" dirty="0">
                <a:latin typeface="Times New Roman"/>
                <a:cs typeface="Times New Roman"/>
              </a:rPr>
              <a:t>are</a:t>
            </a:r>
            <a:r>
              <a:rPr sz="2000" spc="160" dirty="0">
                <a:latin typeface="Times New Roman"/>
                <a:cs typeface="Times New Roman"/>
              </a:rPr>
              <a:t> </a:t>
            </a:r>
            <a:r>
              <a:rPr sz="2000" spc="-10" dirty="0">
                <a:latin typeface="Times New Roman"/>
                <a:cs typeface="Times New Roman"/>
              </a:rPr>
              <a:t>the</a:t>
            </a:r>
            <a:r>
              <a:rPr sz="2000" spc="175" dirty="0">
                <a:latin typeface="Times New Roman"/>
                <a:cs typeface="Times New Roman"/>
              </a:rPr>
              <a:t> </a:t>
            </a:r>
            <a:r>
              <a:rPr sz="2000" spc="-5" dirty="0">
                <a:latin typeface="Times New Roman"/>
                <a:cs typeface="Times New Roman"/>
              </a:rPr>
              <a:t>Urals,</a:t>
            </a:r>
            <a:r>
              <a:rPr sz="2000" spc="160" dirty="0">
                <a:latin typeface="Times New Roman"/>
                <a:cs typeface="Times New Roman"/>
              </a:rPr>
              <a:t> </a:t>
            </a:r>
            <a:r>
              <a:rPr sz="2000" spc="-5" dirty="0">
                <a:latin typeface="Times New Roman"/>
                <a:cs typeface="Times New Roman"/>
              </a:rPr>
              <a:t>Caucasus,</a:t>
            </a:r>
            <a:r>
              <a:rPr sz="2000" spc="165" dirty="0">
                <a:latin typeface="Times New Roman"/>
                <a:cs typeface="Times New Roman"/>
              </a:rPr>
              <a:t> </a:t>
            </a:r>
            <a:r>
              <a:rPr sz="2000" spc="-5" dirty="0">
                <a:latin typeface="Times New Roman"/>
                <a:cs typeface="Times New Roman"/>
              </a:rPr>
              <a:t>Pyrenees,</a:t>
            </a:r>
            <a:r>
              <a:rPr sz="2000" spc="180" dirty="0">
                <a:latin typeface="Times New Roman"/>
                <a:cs typeface="Times New Roman"/>
              </a:rPr>
              <a:t> </a:t>
            </a:r>
            <a:r>
              <a:rPr sz="2000" spc="-5" dirty="0">
                <a:latin typeface="Times New Roman"/>
                <a:cs typeface="Times New Roman"/>
              </a:rPr>
              <a:t>Caledonians,</a:t>
            </a:r>
            <a:r>
              <a:rPr sz="2000" spc="160" dirty="0">
                <a:latin typeface="Times New Roman"/>
                <a:cs typeface="Times New Roman"/>
              </a:rPr>
              <a:t> </a:t>
            </a:r>
            <a:r>
              <a:rPr sz="2000" spc="-5" dirty="0">
                <a:latin typeface="Times New Roman"/>
                <a:cs typeface="Times New Roman"/>
              </a:rPr>
              <a:t>Appalachians</a:t>
            </a:r>
            <a:r>
              <a:rPr sz="2000" spc="155" dirty="0">
                <a:latin typeface="Times New Roman"/>
                <a:cs typeface="Times New Roman"/>
              </a:rPr>
              <a:t> </a:t>
            </a:r>
            <a:r>
              <a:rPr sz="2000" spc="-5" dirty="0">
                <a:latin typeface="Times New Roman"/>
                <a:cs typeface="Times New Roman"/>
              </a:rPr>
              <a:t>and</a:t>
            </a:r>
            <a:endParaRPr sz="2000">
              <a:latin typeface="Times New Roman"/>
              <a:cs typeface="Times New Roman"/>
            </a:endParaRPr>
          </a:p>
          <a:p>
            <a:pPr marL="12700">
              <a:lnSpc>
                <a:spcPct val="100000"/>
              </a:lnSpc>
            </a:pPr>
            <a:r>
              <a:rPr sz="2000" spc="-10" dirty="0">
                <a:latin typeface="Times New Roman"/>
                <a:cs typeface="Times New Roman"/>
              </a:rPr>
              <a:t>Alps.</a:t>
            </a:r>
            <a:endParaRPr sz="2000">
              <a:latin typeface="Times New Roman"/>
              <a:cs typeface="Times New Roman"/>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40</a:t>
            </a:r>
            <a:endParaRPr sz="24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28930"/>
            <a:ext cx="8457565" cy="1854200"/>
          </a:xfrm>
          <a:prstGeom prst="rect">
            <a:avLst/>
          </a:prstGeom>
        </p:spPr>
        <p:txBody>
          <a:bodyPr vert="horz" wrap="square" lIns="0" tIns="11430" rIns="0" bIns="0" rtlCol="0">
            <a:spAutoFit/>
          </a:bodyPr>
          <a:lstStyle/>
          <a:p>
            <a:pPr marL="12700" algn="just">
              <a:lnSpc>
                <a:spcPct val="100000"/>
              </a:lnSpc>
              <a:spcBef>
                <a:spcPts val="90"/>
              </a:spcBef>
            </a:pPr>
            <a:r>
              <a:rPr sz="2000" b="1" dirty="0">
                <a:latin typeface="Times New Roman"/>
                <a:cs typeface="Times New Roman"/>
              </a:rPr>
              <a:t>3-</a:t>
            </a:r>
            <a:r>
              <a:rPr sz="2000" b="1" spc="-55" dirty="0">
                <a:latin typeface="Times New Roman"/>
                <a:cs typeface="Times New Roman"/>
              </a:rPr>
              <a:t> </a:t>
            </a:r>
            <a:r>
              <a:rPr sz="2000" b="1" spc="-20" dirty="0">
                <a:latin typeface="Times New Roman"/>
                <a:cs typeface="Times New Roman"/>
              </a:rPr>
              <a:t>Transform</a:t>
            </a:r>
            <a:r>
              <a:rPr sz="2000" b="1" dirty="0">
                <a:latin typeface="Times New Roman"/>
                <a:cs typeface="Times New Roman"/>
              </a:rPr>
              <a:t> </a:t>
            </a:r>
            <a:r>
              <a:rPr sz="2000" b="1" spc="-5" dirty="0">
                <a:latin typeface="Times New Roman"/>
                <a:cs typeface="Times New Roman"/>
              </a:rPr>
              <a:t>fault</a:t>
            </a:r>
            <a:r>
              <a:rPr sz="2000" b="1" spc="-25" dirty="0">
                <a:latin typeface="Times New Roman"/>
                <a:cs typeface="Times New Roman"/>
              </a:rPr>
              <a:t> </a:t>
            </a:r>
            <a:r>
              <a:rPr sz="2000" b="1" spc="-5" dirty="0">
                <a:latin typeface="Times New Roman"/>
                <a:cs typeface="Times New Roman"/>
              </a:rPr>
              <a:t>boundaries:</a:t>
            </a:r>
            <a:endParaRPr sz="2000">
              <a:latin typeface="Times New Roman"/>
              <a:cs typeface="Times New Roman"/>
            </a:endParaRPr>
          </a:p>
          <a:p>
            <a:pPr marL="12700" marR="5080" algn="just">
              <a:lnSpc>
                <a:spcPct val="100000"/>
              </a:lnSpc>
            </a:pPr>
            <a:r>
              <a:rPr sz="2000" dirty="0">
                <a:latin typeface="Times New Roman"/>
                <a:cs typeface="Times New Roman"/>
              </a:rPr>
              <a:t>The </a:t>
            </a:r>
            <a:r>
              <a:rPr sz="2000" spc="-10" dirty="0">
                <a:latin typeface="Times New Roman"/>
                <a:cs typeface="Times New Roman"/>
              </a:rPr>
              <a:t>third </a:t>
            </a:r>
            <a:r>
              <a:rPr sz="2000" spc="-15" dirty="0">
                <a:latin typeface="Times New Roman"/>
                <a:cs typeface="Times New Roman"/>
              </a:rPr>
              <a:t>type </a:t>
            </a:r>
            <a:r>
              <a:rPr sz="2000" dirty="0">
                <a:latin typeface="Times New Roman"/>
                <a:cs typeface="Times New Roman"/>
              </a:rPr>
              <a:t>of </a:t>
            </a:r>
            <a:r>
              <a:rPr sz="2000" spc="-5" dirty="0">
                <a:latin typeface="Times New Roman"/>
                <a:cs typeface="Times New Roman"/>
              </a:rPr>
              <a:t>plate boundary is called a </a:t>
            </a:r>
            <a:r>
              <a:rPr sz="2000" b="1" dirty="0">
                <a:latin typeface="Times New Roman"/>
                <a:cs typeface="Times New Roman"/>
              </a:rPr>
              <a:t>transform fault</a:t>
            </a:r>
            <a:r>
              <a:rPr sz="2000" dirty="0">
                <a:latin typeface="Times New Roman"/>
                <a:cs typeface="Times New Roman"/>
              </a:rPr>
              <a:t>. It </a:t>
            </a:r>
            <a:r>
              <a:rPr sz="2000" spc="-5" dirty="0">
                <a:latin typeface="Times New Roman"/>
                <a:cs typeface="Times New Roman"/>
              </a:rPr>
              <a:t>is </a:t>
            </a:r>
            <a:r>
              <a:rPr sz="2000" spc="-15" dirty="0">
                <a:latin typeface="Times New Roman"/>
                <a:cs typeface="Times New Roman"/>
              </a:rPr>
              <a:t>found </a:t>
            </a:r>
            <a:r>
              <a:rPr sz="2000" spc="-10" dirty="0">
                <a:latin typeface="Times New Roman"/>
                <a:cs typeface="Times New Roman"/>
              </a:rPr>
              <a:t>where </a:t>
            </a:r>
            <a:r>
              <a:rPr sz="2000" spc="-5" dirty="0">
                <a:latin typeface="Times New Roman"/>
                <a:cs typeface="Times New Roman"/>
              </a:rPr>
              <a:t> plates slide </a:t>
            </a:r>
            <a:r>
              <a:rPr sz="2000" spc="-10" dirty="0">
                <a:latin typeface="Times New Roman"/>
                <a:cs typeface="Times New Roman"/>
              </a:rPr>
              <a:t>horizontally </a:t>
            </a:r>
            <a:r>
              <a:rPr sz="2000" spc="-5" dirty="0">
                <a:latin typeface="Times New Roman"/>
                <a:cs typeface="Times New Roman"/>
              </a:rPr>
              <a:t>past </a:t>
            </a:r>
            <a:r>
              <a:rPr sz="2000" spc="-10" dirty="0">
                <a:latin typeface="Times New Roman"/>
                <a:cs typeface="Times New Roman"/>
              </a:rPr>
              <a:t>one another without </a:t>
            </a:r>
            <a:r>
              <a:rPr sz="2000" spc="-5" dirty="0">
                <a:latin typeface="Times New Roman"/>
                <a:cs typeface="Times New Roman"/>
              </a:rPr>
              <a:t>generating new lithosphere </a:t>
            </a:r>
            <a:r>
              <a:rPr sz="2000" spc="20" dirty="0">
                <a:latin typeface="Times New Roman"/>
                <a:cs typeface="Times New Roman"/>
              </a:rPr>
              <a:t>as </a:t>
            </a:r>
            <a:r>
              <a:rPr sz="2000" spc="25" dirty="0">
                <a:latin typeface="Times New Roman"/>
                <a:cs typeface="Times New Roman"/>
              </a:rPr>
              <a:t> </a:t>
            </a:r>
            <a:r>
              <a:rPr sz="2000" spc="-5" dirty="0">
                <a:latin typeface="Times New Roman"/>
                <a:cs typeface="Times New Roman"/>
              </a:rPr>
              <a:t>occurs along </a:t>
            </a:r>
            <a:r>
              <a:rPr sz="2000" spc="-10" dirty="0">
                <a:latin typeface="Times New Roman"/>
                <a:cs typeface="Times New Roman"/>
              </a:rPr>
              <a:t>divergent </a:t>
            </a:r>
            <a:r>
              <a:rPr sz="2000" spc="-5" dirty="0">
                <a:latin typeface="Times New Roman"/>
                <a:cs typeface="Times New Roman"/>
              </a:rPr>
              <a:t>plate boundaries </a:t>
            </a:r>
            <a:r>
              <a:rPr sz="2000" spc="-10" dirty="0">
                <a:latin typeface="Times New Roman"/>
                <a:cs typeface="Times New Roman"/>
              </a:rPr>
              <a:t>and without the </a:t>
            </a:r>
            <a:r>
              <a:rPr sz="2000" spc="-5" dirty="0">
                <a:latin typeface="Times New Roman"/>
                <a:cs typeface="Times New Roman"/>
              </a:rPr>
              <a:t>destruction </a:t>
            </a:r>
            <a:r>
              <a:rPr sz="2000" dirty="0">
                <a:latin typeface="Times New Roman"/>
                <a:cs typeface="Times New Roman"/>
              </a:rPr>
              <a:t>of </a:t>
            </a:r>
            <a:r>
              <a:rPr sz="2000" spc="-10" dirty="0">
                <a:latin typeface="Times New Roman"/>
                <a:cs typeface="Times New Roman"/>
              </a:rPr>
              <a:t>lithosphere </a:t>
            </a:r>
            <a:r>
              <a:rPr sz="2000" spc="-5" dirty="0">
                <a:latin typeface="Times New Roman"/>
                <a:cs typeface="Times New Roman"/>
              </a:rPr>
              <a:t> as occurs</a:t>
            </a:r>
            <a:r>
              <a:rPr sz="2000" dirty="0">
                <a:latin typeface="Times New Roman"/>
                <a:cs typeface="Times New Roman"/>
              </a:rPr>
              <a:t> along </a:t>
            </a:r>
            <a:r>
              <a:rPr sz="2000" spc="-5" dirty="0">
                <a:latin typeface="Times New Roman"/>
                <a:cs typeface="Times New Roman"/>
              </a:rPr>
              <a:t>convergent zones.</a:t>
            </a:r>
            <a:r>
              <a:rPr sz="2000" dirty="0">
                <a:latin typeface="Times New Roman"/>
                <a:cs typeface="Times New Roman"/>
              </a:rPr>
              <a:t> </a:t>
            </a:r>
            <a:r>
              <a:rPr sz="2000" spc="-5" dirty="0">
                <a:latin typeface="Times New Roman"/>
                <a:cs typeface="Times New Roman"/>
              </a:rPr>
              <a:t>(Figure.10.34).</a:t>
            </a:r>
            <a:r>
              <a:rPr sz="2000" dirty="0">
                <a:latin typeface="Times New Roman"/>
                <a:cs typeface="Times New Roman"/>
              </a:rPr>
              <a:t> 1.</a:t>
            </a:r>
            <a:r>
              <a:rPr sz="2000" spc="5" dirty="0">
                <a:latin typeface="Times New Roman"/>
                <a:cs typeface="Times New Roman"/>
              </a:rPr>
              <a:t> </a:t>
            </a:r>
            <a:r>
              <a:rPr sz="2000" spc="-5" dirty="0">
                <a:latin typeface="Times New Roman"/>
                <a:cs typeface="Times New Roman"/>
              </a:rPr>
              <a:t>Most transform</a:t>
            </a:r>
            <a:r>
              <a:rPr sz="2000" spc="490" dirty="0">
                <a:latin typeface="Times New Roman"/>
                <a:cs typeface="Times New Roman"/>
              </a:rPr>
              <a:t> </a:t>
            </a:r>
            <a:r>
              <a:rPr sz="2000" spc="-5" dirty="0">
                <a:latin typeface="Times New Roman"/>
                <a:cs typeface="Times New Roman"/>
              </a:rPr>
              <a:t>faults</a:t>
            </a:r>
            <a:r>
              <a:rPr sz="2000" spc="490" dirty="0">
                <a:latin typeface="Times New Roman"/>
                <a:cs typeface="Times New Roman"/>
              </a:rPr>
              <a:t> </a:t>
            </a:r>
            <a:r>
              <a:rPr sz="2000" dirty="0">
                <a:latin typeface="Times New Roman"/>
                <a:cs typeface="Times New Roman"/>
              </a:rPr>
              <a:t>join </a:t>
            </a:r>
            <a:r>
              <a:rPr sz="2000" spc="-484" dirty="0">
                <a:latin typeface="Times New Roman"/>
                <a:cs typeface="Times New Roman"/>
              </a:rPr>
              <a:t> </a:t>
            </a:r>
            <a:r>
              <a:rPr sz="2000" spc="-20" dirty="0">
                <a:latin typeface="Times New Roman"/>
                <a:cs typeface="Times New Roman"/>
              </a:rPr>
              <a:t>two</a:t>
            </a:r>
            <a:r>
              <a:rPr sz="2000" spc="60" dirty="0">
                <a:latin typeface="Times New Roman"/>
                <a:cs typeface="Times New Roman"/>
              </a:rPr>
              <a:t> </a:t>
            </a:r>
            <a:r>
              <a:rPr sz="2000" spc="-15" dirty="0">
                <a:latin typeface="Times New Roman"/>
                <a:cs typeface="Times New Roman"/>
              </a:rPr>
              <a:t>segments</a:t>
            </a:r>
            <a:r>
              <a:rPr sz="2000" spc="65"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0" dirty="0">
                <a:latin typeface="Times New Roman"/>
                <a:cs typeface="Times New Roman"/>
              </a:rPr>
              <a:t>the</a:t>
            </a:r>
            <a:r>
              <a:rPr sz="2000" spc="30" dirty="0">
                <a:latin typeface="Times New Roman"/>
                <a:cs typeface="Times New Roman"/>
              </a:rPr>
              <a:t> </a:t>
            </a:r>
            <a:r>
              <a:rPr sz="2000" spc="-5" dirty="0">
                <a:latin typeface="Times New Roman"/>
                <a:cs typeface="Times New Roman"/>
              </a:rPr>
              <a:t>oceanic</a:t>
            </a:r>
            <a:r>
              <a:rPr sz="2000" spc="10" dirty="0">
                <a:latin typeface="Times New Roman"/>
                <a:cs typeface="Times New Roman"/>
              </a:rPr>
              <a:t> </a:t>
            </a:r>
            <a:r>
              <a:rPr sz="2000" spc="-5" dirty="0">
                <a:latin typeface="Times New Roman"/>
                <a:cs typeface="Times New Roman"/>
              </a:rPr>
              <a:t>ridge</a:t>
            </a:r>
            <a:r>
              <a:rPr sz="2000" spc="-15" dirty="0">
                <a:latin typeface="Times New Roman"/>
                <a:cs typeface="Times New Roman"/>
              </a:rPr>
              <a:t> </a:t>
            </a:r>
            <a:r>
              <a:rPr sz="2000" spc="-20" dirty="0">
                <a:latin typeface="Times New Roman"/>
                <a:cs typeface="Times New Roman"/>
              </a:rPr>
              <a:t>system.</a:t>
            </a:r>
            <a:r>
              <a:rPr sz="2000" spc="105" dirty="0">
                <a:latin typeface="Times New Roman"/>
                <a:cs typeface="Times New Roman"/>
              </a:rPr>
              <a:t> </a:t>
            </a:r>
            <a:r>
              <a:rPr sz="2000" dirty="0">
                <a:latin typeface="Times New Roman"/>
                <a:cs typeface="Times New Roman"/>
              </a:rPr>
              <a:t>2.</a:t>
            </a:r>
            <a:endParaRPr sz="2000">
              <a:latin typeface="Times New Roman"/>
              <a:cs typeface="Times New Roman"/>
            </a:endParaRPr>
          </a:p>
        </p:txBody>
      </p:sp>
      <p:pic>
        <p:nvPicPr>
          <p:cNvPr id="3" name="object 3"/>
          <p:cNvPicPr/>
          <p:nvPr/>
        </p:nvPicPr>
        <p:blipFill>
          <a:blip r:embed="rId2" cstate="print"/>
          <a:stretch>
            <a:fillRect/>
          </a:stretch>
        </p:blipFill>
        <p:spPr>
          <a:xfrm>
            <a:off x="533400" y="2362200"/>
            <a:ext cx="7876032" cy="4191000"/>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41</a:t>
            </a:r>
            <a:endParaRPr sz="24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252730"/>
            <a:ext cx="8545830" cy="634365"/>
          </a:xfrm>
          <a:prstGeom prst="rect">
            <a:avLst/>
          </a:prstGeom>
        </p:spPr>
        <p:txBody>
          <a:bodyPr vert="horz" wrap="square" lIns="0" tIns="11430" rIns="0" bIns="0" rtlCol="0">
            <a:spAutoFit/>
          </a:bodyPr>
          <a:lstStyle/>
          <a:p>
            <a:pPr marL="12700">
              <a:lnSpc>
                <a:spcPct val="100000"/>
              </a:lnSpc>
              <a:spcBef>
                <a:spcPts val="90"/>
              </a:spcBef>
            </a:pPr>
            <a:r>
              <a:rPr sz="2000" spc="-10" dirty="0">
                <a:latin typeface="Times New Roman"/>
                <a:cs typeface="Times New Roman"/>
              </a:rPr>
              <a:t>Transform</a:t>
            </a:r>
            <a:r>
              <a:rPr sz="2000" spc="290" dirty="0">
                <a:latin typeface="Times New Roman"/>
                <a:cs typeface="Times New Roman"/>
              </a:rPr>
              <a:t> </a:t>
            </a:r>
            <a:r>
              <a:rPr sz="2000" spc="-10" dirty="0">
                <a:latin typeface="Times New Roman"/>
                <a:cs typeface="Times New Roman"/>
              </a:rPr>
              <a:t>faults</a:t>
            </a:r>
            <a:r>
              <a:rPr sz="2000" spc="320" dirty="0">
                <a:latin typeface="Times New Roman"/>
                <a:cs typeface="Times New Roman"/>
              </a:rPr>
              <a:t> </a:t>
            </a:r>
            <a:r>
              <a:rPr sz="2000" dirty="0">
                <a:latin typeface="Times New Roman"/>
                <a:cs typeface="Times New Roman"/>
              </a:rPr>
              <a:t>join</a:t>
            </a:r>
            <a:r>
              <a:rPr sz="2000" spc="315" dirty="0">
                <a:latin typeface="Times New Roman"/>
                <a:cs typeface="Times New Roman"/>
              </a:rPr>
              <a:t> </a:t>
            </a:r>
            <a:r>
              <a:rPr sz="2000" spc="-10" dirty="0">
                <a:latin typeface="Times New Roman"/>
                <a:cs typeface="Times New Roman"/>
              </a:rPr>
              <a:t>the</a:t>
            </a:r>
            <a:r>
              <a:rPr sz="2000" spc="355" dirty="0">
                <a:latin typeface="Times New Roman"/>
                <a:cs typeface="Times New Roman"/>
              </a:rPr>
              <a:t> </a:t>
            </a:r>
            <a:r>
              <a:rPr sz="2000" spc="-5" dirty="0">
                <a:latin typeface="Times New Roman"/>
                <a:cs typeface="Times New Roman"/>
              </a:rPr>
              <a:t>globe's</a:t>
            </a:r>
            <a:r>
              <a:rPr sz="2000" spc="320" dirty="0">
                <a:latin typeface="Times New Roman"/>
                <a:cs typeface="Times New Roman"/>
              </a:rPr>
              <a:t> </a:t>
            </a:r>
            <a:r>
              <a:rPr sz="2000" spc="-5" dirty="0">
                <a:latin typeface="Times New Roman"/>
                <a:cs typeface="Times New Roman"/>
              </a:rPr>
              <a:t>active</a:t>
            </a:r>
            <a:r>
              <a:rPr sz="2000" spc="330" dirty="0">
                <a:latin typeface="Times New Roman"/>
                <a:cs typeface="Times New Roman"/>
              </a:rPr>
              <a:t> </a:t>
            </a:r>
            <a:r>
              <a:rPr sz="2000" spc="-5" dirty="0">
                <a:latin typeface="Times New Roman"/>
                <a:cs typeface="Times New Roman"/>
              </a:rPr>
              <a:t>belts</a:t>
            </a:r>
            <a:r>
              <a:rPr sz="2000" spc="350" dirty="0">
                <a:latin typeface="Times New Roman"/>
                <a:cs typeface="Times New Roman"/>
              </a:rPr>
              <a:t> </a:t>
            </a:r>
            <a:r>
              <a:rPr sz="2000" spc="-10" dirty="0">
                <a:latin typeface="Times New Roman"/>
                <a:cs typeface="Times New Roman"/>
              </a:rPr>
              <a:t>(convergent</a:t>
            </a:r>
            <a:r>
              <a:rPr sz="2000" spc="320" dirty="0">
                <a:latin typeface="Times New Roman"/>
                <a:cs typeface="Times New Roman"/>
              </a:rPr>
              <a:t> </a:t>
            </a:r>
            <a:r>
              <a:rPr sz="2000" spc="-5" dirty="0">
                <a:latin typeface="Times New Roman"/>
                <a:cs typeface="Times New Roman"/>
              </a:rPr>
              <a:t>and</a:t>
            </a:r>
            <a:r>
              <a:rPr sz="2000" spc="330" dirty="0">
                <a:latin typeface="Times New Roman"/>
                <a:cs typeface="Times New Roman"/>
              </a:rPr>
              <a:t> </a:t>
            </a:r>
            <a:r>
              <a:rPr sz="2000" spc="-5" dirty="0">
                <a:latin typeface="Times New Roman"/>
                <a:cs typeface="Times New Roman"/>
              </a:rPr>
              <a:t>spreading</a:t>
            </a:r>
            <a:r>
              <a:rPr sz="2000" spc="340" dirty="0">
                <a:latin typeface="Times New Roman"/>
                <a:cs typeface="Times New Roman"/>
              </a:rPr>
              <a:t> </a:t>
            </a:r>
            <a:r>
              <a:rPr sz="2000" spc="-5" dirty="0">
                <a:latin typeface="Times New Roman"/>
                <a:cs typeface="Times New Roman"/>
              </a:rPr>
              <a:t>centers)</a:t>
            </a:r>
            <a:endParaRPr sz="2000">
              <a:latin typeface="Times New Roman"/>
              <a:cs typeface="Times New Roman"/>
            </a:endParaRPr>
          </a:p>
          <a:p>
            <a:pPr marL="12700">
              <a:lnSpc>
                <a:spcPct val="100000"/>
              </a:lnSpc>
            </a:pPr>
            <a:r>
              <a:rPr sz="2000" spc="-5" dirty="0">
                <a:latin typeface="Times New Roman"/>
                <a:cs typeface="Times New Roman"/>
              </a:rPr>
              <a:t>into</a:t>
            </a:r>
            <a:r>
              <a:rPr sz="2000" spc="5" dirty="0">
                <a:latin typeface="Times New Roman"/>
                <a:cs typeface="Times New Roman"/>
              </a:rPr>
              <a:t> </a:t>
            </a:r>
            <a:r>
              <a:rPr sz="2000" spc="-5" dirty="0">
                <a:latin typeface="Times New Roman"/>
                <a:cs typeface="Times New Roman"/>
              </a:rPr>
              <a:t>a continuous</a:t>
            </a:r>
            <a:r>
              <a:rPr sz="2000" spc="35" dirty="0">
                <a:latin typeface="Times New Roman"/>
                <a:cs typeface="Times New Roman"/>
              </a:rPr>
              <a:t> </a:t>
            </a:r>
            <a:r>
              <a:rPr sz="2000" spc="-10" dirty="0">
                <a:latin typeface="Times New Roman"/>
                <a:cs typeface="Times New Roman"/>
              </a:rPr>
              <a:t>network.</a:t>
            </a:r>
            <a:r>
              <a:rPr sz="2000" spc="50" dirty="0">
                <a:latin typeface="Times New Roman"/>
                <a:cs typeface="Times New Roman"/>
              </a:rPr>
              <a:t> </a:t>
            </a:r>
            <a:r>
              <a:rPr sz="2000" spc="-5" dirty="0">
                <a:latin typeface="Times New Roman"/>
                <a:cs typeface="Times New Roman"/>
              </a:rPr>
              <a:t>(Figure.10.35).</a:t>
            </a:r>
            <a:endParaRPr sz="2000">
              <a:latin typeface="Times New Roman"/>
              <a:cs typeface="Times New Roman"/>
            </a:endParaRPr>
          </a:p>
        </p:txBody>
      </p:sp>
      <p:pic>
        <p:nvPicPr>
          <p:cNvPr id="3" name="object 3"/>
          <p:cNvPicPr/>
          <p:nvPr/>
        </p:nvPicPr>
        <p:blipFill>
          <a:blip r:embed="rId2" cstate="print"/>
          <a:stretch>
            <a:fillRect/>
          </a:stretch>
        </p:blipFill>
        <p:spPr>
          <a:xfrm>
            <a:off x="240791" y="1124574"/>
            <a:ext cx="8668319" cy="5733422"/>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42</a:t>
            </a:r>
            <a:endParaRPr sz="2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37159" y="1243547"/>
            <a:ext cx="8850507" cy="5370411"/>
          </a:xfrm>
          <a:prstGeom prst="rect">
            <a:avLst/>
          </a:prstGeom>
        </p:spPr>
      </p:pic>
      <p:sp>
        <p:nvSpPr>
          <p:cNvPr id="3" name="object 3"/>
          <p:cNvSpPr txBox="1"/>
          <p:nvPr/>
        </p:nvSpPr>
        <p:spPr>
          <a:xfrm>
            <a:off x="307340" y="252730"/>
            <a:ext cx="8469630" cy="634365"/>
          </a:xfrm>
          <a:prstGeom prst="rect">
            <a:avLst/>
          </a:prstGeom>
        </p:spPr>
        <p:txBody>
          <a:bodyPr vert="horz" wrap="square" lIns="0" tIns="11430" rIns="0" bIns="0" rtlCol="0">
            <a:spAutoFit/>
          </a:bodyPr>
          <a:lstStyle/>
          <a:p>
            <a:pPr marL="12700">
              <a:lnSpc>
                <a:spcPct val="100000"/>
              </a:lnSpc>
              <a:spcBef>
                <a:spcPts val="90"/>
              </a:spcBef>
            </a:pPr>
            <a:r>
              <a:rPr sz="2000" dirty="0">
                <a:latin typeface="Times New Roman"/>
                <a:cs typeface="Times New Roman"/>
              </a:rPr>
              <a:t>The</a:t>
            </a:r>
            <a:r>
              <a:rPr sz="2000" spc="10" dirty="0">
                <a:latin typeface="Times New Roman"/>
                <a:cs typeface="Times New Roman"/>
              </a:rPr>
              <a:t> </a:t>
            </a:r>
            <a:r>
              <a:rPr sz="2000" dirty="0">
                <a:latin typeface="Times New Roman"/>
                <a:cs typeface="Times New Roman"/>
              </a:rPr>
              <a:t>adjacent</a:t>
            </a:r>
            <a:r>
              <a:rPr sz="2000" spc="-45" dirty="0">
                <a:latin typeface="Times New Roman"/>
                <a:cs typeface="Times New Roman"/>
              </a:rPr>
              <a:t> </a:t>
            </a:r>
            <a:r>
              <a:rPr sz="2000" spc="-5" dirty="0">
                <a:latin typeface="Times New Roman"/>
                <a:cs typeface="Times New Roman"/>
              </a:rPr>
              <a:t>plates</a:t>
            </a:r>
            <a:r>
              <a:rPr sz="2000" dirty="0">
                <a:latin typeface="Times New Roman"/>
                <a:cs typeface="Times New Roman"/>
              </a:rPr>
              <a:t> of</a:t>
            </a:r>
            <a:r>
              <a:rPr sz="2000" spc="-5" dirty="0">
                <a:latin typeface="Times New Roman"/>
                <a:cs typeface="Times New Roman"/>
              </a:rPr>
              <a:t> oceanic</a:t>
            </a:r>
            <a:r>
              <a:rPr sz="2000" spc="5" dirty="0">
                <a:latin typeface="Times New Roman"/>
                <a:cs typeface="Times New Roman"/>
              </a:rPr>
              <a:t> </a:t>
            </a:r>
            <a:r>
              <a:rPr sz="2000" spc="-5" dirty="0">
                <a:latin typeface="Times New Roman"/>
                <a:cs typeface="Times New Roman"/>
              </a:rPr>
              <a:t>crust</a:t>
            </a:r>
            <a:r>
              <a:rPr sz="2000" dirty="0">
                <a:latin typeface="Times New Roman"/>
                <a:cs typeface="Times New Roman"/>
              </a:rPr>
              <a:t> </a:t>
            </a:r>
            <a:r>
              <a:rPr sz="2000" spc="-10" dirty="0">
                <a:latin typeface="Times New Roman"/>
                <a:cs typeface="Times New Roman"/>
              </a:rPr>
              <a:t>grind</a:t>
            </a:r>
            <a:r>
              <a:rPr sz="2000" spc="45" dirty="0">
                <a:latin typeface="Times New Roman"/>
                <a:cs typeface="Times New Roman"/>
              </a:rPr>
              <a:t> </a:t>
            </a:r>
            <a:r>
              <a:rPr sz="2000" spc="-5" dirty="0">
                <a:latin typeface="Times New Roman"/>
                <a:cs typeface="Times New Roman"/>
              </a:rPr>
              <a:t>past</a:t>
            </a:r>
            <a:r>
              <a:rPr sz="2000" spc="-15" dirty="0">
                <a:latin typeface="Times New Roman"/>
                <a:cs typeface="Times New Roman"/>
              </a:rPr>
              <a:t> </a:t>
            </a:r>
            <a:r>
              <a:rPr sz="2000" spc="-5" dirty="0">
                <a:latin typeface="Times New Roman"/>
                <a:cs typeface="Times New Roman"/>
              </a:rPr>
              <a:t>one</a:t>
            </a:r>
            <a:r>
              <a:rPr sz="2000" spc="35" dirty="0">
                <a:latin typeface="Times New Roman"/>
                <a:cs typeface="Times New Roman"/>
              </a:rPr>
              <a:t> </a:t>
            </a:r>
            <a:r>
              <a:rPr sz="2000" spc="-15" dirty="0">
                <a:latin typeface="Times New Roman"/>
                <a:cs typeface="Times New Roman"/>
              </a:rPr>
              <a:t>another,</a:t>
            </a:r>
            <a:r>
              <a:rPr sz="2000" spc="-10" dirty="0">
                <a:latin typeface="Times New Roman"/>
                <a:cs typeface="Times New Roman"/>
              </a:rPr>
              <a:t> </a:t>
            </a:r>
            <a:r>
              <a:rPr sz="2000" dirty="0">
                <a:latin typeface="Times New Roman"/>
                <a:cs typeface="Times New Roman"/>
              </a:rPr>
              <a:t>sporadically</a:t>
            </a:r>
            <a:r>
              <a:rPr sz="2000" spc="-10" dirty="0">
                <a:latin typeface="Times New Roman"/>
                <a:cs typeface="Times New Roman"/>
              </a:rPr>
              <a:t> </a:t>
            </a:r>
            <a:r>
              <a:rPr sz="2000" spc="-5" dirty="0">
                <a:latin typeface="Times New Roman"/>
                <a:cs typeface="Times New Roman"/>
              </a:rPr>
              <a:t>generating</a:t>
            </a:r>
            <a:endParaRPr sz="2000">
              <a:latin typeface="Times New Roman"/>
              <a:cs typeface="Times New Roman"/>
            </a:endParaRPr>
          </a:p>
          <a:p>
            <a:pPr marL="12700">
              <a:lnSpc>
                <a:spcPct val="100000"/>
              </a:lnSpc>
            </a:pPr>
            <a:r>
              <a:rPr sz="2000" spc="-5" dirty="0">
                <a:latin typeface="Times New Roman"/>
                <a:cs typeface="Times New Roman"/>
              </a:rPr>
              <a:t>earthquakes.</a:t>
            </a:r>
            <a:r>
              <a:rPr sz="2000" spc="20" dirty="0">
                <a:latin typeface="Times New Roman"/>
                <a:cs typeface="Times New Roman"/>
              </a:rPr>
              <a:t> </a:t>
            </a:r>
            <a:r>
              <a:rPr sz="2000" spc="-5" dirty="0">
                <a:latin typeface="Times New Roman"/>
                <a:cs typeface="Times New Roman"/>
              </a:rPr>
              <a:t>(Figure.10.36).</a:t>
            </a:r>
            <a:endParaRPr sz="2000">
              <a:latin typeface="Times New Roman"/>
              <a:cs typeface="Times New Roman"/>
            </a:endParaRPr>
          </a:p>
        </p:txBody>
      </p:sp>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43</a:t>
            </a:r>
            <a:endParaRPr sz="24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44" y="405130"/>
            <a:ext cx="8376284" cy="1854200"/>
          </a:xfrm>
          <a:prstGeom prst="rect">
            <a:avLst/>
          </a:prstGeom>
        </p:spPr>
        <p:txBody>
          <a:bodyPr vert="horz" wrap="square" lIns="0" tIns="11430" rIns="0" bIns="0" rtlCol="0">
            <a:spAutoFit/>
          </a:bodyPr>
          <a:lstStyle/>
          <a:p>
            <a:pPr marL="12700" marR="5080">
              <a:lnSpc>
                <a:spcPct val="100000"/>
              </a:lnSpc>
              <a:spcBef>
                <a:spcPts val="90"/>
              </a:spcBef>
            </a:pPr>
            <a:r>
              <a:rPr sz="2000" spc="-5" dirty="0">
                <a:latin typeface="Times New Roman"/>
                <a:cs typeface="Times New Roman"/>
              </a:rPr>
              <a:t>Although</a:t>
            </a:r>
            <a:r>
              <a:rPr sz="2000" spc="215" dirty="0">
                <a:latin typeface="Times New Roman"/>
                <a:cs typeface="Times New Roman"/>
              </a:rPr>
              <a:t> </a:t>
            </a:r>
            <a:r>
              <a:rPr sz="2000" spc="-15" dirty="0">
                <a:latin typeface="Times New Roman"/>
                <a:cs typeface="Times New Roman"/>
              </a:rPr>
              <a:t>most</a:t>
            </a:r>
            <a:r>
              <a:rPr sz="2000" spc="200" dirty="0">
                <a:latin typeface="Times New Roman"/>
                <a:cs typeface="Times New Roman"/>
              </a:rPr>
              <a:t> </a:t>
            </a:r>
            <a:r>
              <a:rPr sz="2000" dirty="0">
                <a:latin typeface="Times New Roman"/>
                <a:cs typeface="Times New Roman"/>
              </a:rPr>
              <a:t>transform</a:t>
            </a:r>
            <a:r>
              <a:rPr sz="2000" spc="150" dirty="0">
                <a:latin typeface="Times New Roman"/>
                <a:cs typeface="Times New Roman"/>
              </a:rPr>
              <a:t> </a:t>
            </a:r>
            <a:r>
              <a:rPr sz="2000" spc="-5" dirty="0">
                <a:latin typeface="Times New Roman"/>
                <a:cs typeface="Times New Roman"/>
              </a:rPr>
              <a:t>faults</a:t>
            </a:r>
            <a:r>
              <a:rPr sz="2000" spc="195" dirty="0">
                <a:latin typeface="Times New Roman"/>
                <a:cs typeface="Times New Roman"/>
              </a:rPr>
              <a:t> </a:t>
            </a:r>
            <a:r>
              <a:rPr sz="2000" dirty="0">
                <a:latin typeface="Times New Roman"/>
                <a:cs typeface="Times New Roman"/>
              </a:rPr>
              <a:t>are</a:t>
            </a:r>
            <a:r>
              <a:rPr sz="2000" spc="200" dirty="0">
                <a:latin typeface="Times New Roman"/>
                <a:cs typeface="Times New Roman"/>
              </a:rPr>
              <a:t> </a:t>
            </a:r>
            <a:r>
              <a:rPr sz="2000" spc="-5" dirty="0">
                <a:latin typeface="Times New Roman"/>
                <a:cs typeface="Times New Roman"/>
              </a:rPr>
              <a:t>associated</a:t>
            </a:r>
            <a:r>
              <a:rPr sz="2000" spc="210" dirty="0">
                <a:latin typeface="Times New Roman"/>
                <a:cs typeface="Times New Roman"/>
              </a:rPr>
              <a:t> </a:t>
            </a:r>
            <a:r>
              <a:rPr sz="2000" spc="-15" dirty="0">
                <a:latin typeface="Times New Roman"/>
                <a:cs typeface="Times New Roman"/>
              </a:rPr>
              <a:t>with</a:t>
            </a:r>
            <a:r>
              <a:rPr sz="2000" spc="190" dirty="0">
                <a:latin typeface="Times New Roman"/>
                <a:cs typeface="Times New Roman"/>
              </a:rPr>
              <a:t> </a:t>
            </a:r>
            <a:r>
              <a:rPr sz="2000" spc="-5" dirty="0">
                <a:latin typeface="Times New Roman"/>
                <a:cs typeface="Times New Roman"/>
              </a:rPr>
              <a:t>oceanic</a:t>
            </a:r>
            <a:r>
              <a:rPr sz="2000" spc="225" dirty="0">
                <a:latin typeface="Times New Roman"/>
                <a:cs typeface="Times New Roman"/>
              </a:rPr>
              <a:t> </a:t>
            </a:r>
            <a:r>
              <a:rPr sz="2000" spc="-5" dirty="0">
                <a:latin typeface="Times New Roman"/>
                <a:cs typeface="Times New Roman"/>
              </a:rPr>
              <a:t>ridge,</a:t>
            </a:r>
            <a:r>
              <a:rPr sz="2000" spc="215" dirty="0">
                <a:latin typeface="Times New Roman"/>
                <a:cs typeface="Times New Roman"/>
              </a:rPr>
              <a:t> </a:t>
            </a:r>
            <a:r>
              <a:rPr sz="2000" spc="-15" dirty="0">
                <a:latin typeface="Times New Roman"/>
                <a:cs typeface="Times New Roman"/>
              </a:rPr>
              <a:t>some</a:t>
            </a:r>
            <a:r>
              <a:rPr sz="2000" spc="204" dirty="0">
                <a:latin typeface="Times New Roman"/>
                <a:cs typeface="Times New Roman"/>
              </a:rPr>
              <a:t> </a:t>
            </a:r>
            <a:r>
              <a:rPr sz="2000" spc="-10" dirty="0">
                <a:latin typeface="Times New Roman"/>
                <a:cs typeface="Times New Roman"/>
              </a:rPr>
              <a:t>like</a:t>
            </a:r>
            <a:r>
              <a:rPr sz="2000" spc="200" dirty="0">
                <a:latin typeface="Times New Roman"/>
                <a:cs typeface="Times New Roman"/>
              </a:rPr>
              <a:t> </a:t>
            </a:r>
            <a:r>
              <a:rPr sz="2000" spc="-5" dirty="0">
                <a:latin typeface="Times New Roman"/>
                <a:cs typeface="Times New Roman"/>
              </a:rPr>
              <a:t>the </a:t>
            </a:r>
            <a:r>
              <a:rPr sz="2000" spc="-484" dirty="0">
                <a:latin typeface="Times New Roman"/>
                <a:cs typeface="Times New Roman"/>
              </a:rPr>
              <a:t> </a:t>
            </a:r>
            <a:r>
              <a:rPr sz="2000" spc="-10" dirty="0">
                <a:latin typeface="Times New Roman"/>
                <a:cs typeface="Times New Roman"/>
              </a:rPr>
              <a:t>Andreas</a:t>
            </a:r>
            <a:r>
              <a:rPr sz="2000" spc="25" dirty="0">
                <a:latin typeface="Times New Roman"/>
                <a:cs typeface="Times New Roman"/>
              </a:rPr>
              <a:t> </a:t>
            </a:r>
            <a:r>
              <a:rPr sz="2000" spc="-10" dirty="0">
                <a:latin typeface="Times New Roman"/>
                <a:cs typeface="Times New Roman"/>
              </a:rPr>
              <a:t>Fault</a:t>
            </a:r>
            <a:r>
              <a:rPr sz="2000" spc="30" dirty="0">
                <a:latin typeface="Times New Roman"/>
                <a:cs typeface="Times New Roman"/>
              </a:rPr>
              <a:t> </a:t>
            </a:r>
            <a:r>
              <a:rPr sz="2000" spc="-10" dirty="0">
                <a:latin typeface="Times New Roman"/>
                <a:cs typeface="Times New Roman"/>
              </a:rPr>
              <a:t>in</a:t>
            </a:r>
            <a:r>
              <a:rPr sz="2000" spc="20" dirty="0">
                <a:latin typeface="Times New Roman"/>
                <a:cs typeface="Times New Roman"/>
              </a:rPr>
              <a:t> </a:t>
            </a:r>
            <a:r>
              <a:rPr sz="2000" spc="-10" dirty="0">
                <a:latin typeface="Times New Roman"/>
                <a:cs typeface="Times New Roman"/>
              </a:rPr>
              <a:t>California,</a:t>
            </a:r>
            <a:r>
              <a:rPr sz="2000" spc="25" dirty="0">
                <a:latin typeface="Times New Roman"/>
                <a:cs typeface="Times New Roman"/>
              </a:rPr>
              <a:t> </a:t>
            </a:r>
            <a:r>
              <a:rPr sz="2000" spc="-10" dirty="0">
                <a:latin typeface="Times New Roman"/>
                <a:cs typeface="Times New Roman"/>
              </a:rPr>
              <a:t>cut</a:t>
            </a:r>
            <a:r>
              <a:rPr sz="2000" spc="30" dirty="0">
                <a:latin typeface="Times New Roman"/>
                <a:cs typeface="Times New Roman"/>
              </a:rPr>
              <a:t> </a:t>
            </a:r>
            <a:r>
              <a:rPr sz="2000" spc="-10" dirty="0">
                <a:latin typeface="Times New Roman"/>
                <a:cs typeface="Times New Roman"/>
              </a:rPr>
              <a:t>through</a:t>
            </a:r>
            <a:r>
              <a:rPr sz="2000" spc="25" dirty="0">
                <a:latin typeface="Times New Roman"/>
                <a:cs typeface="Times New Roman"/>
              </a:rPr>
              <a:t> </a:t>
            </a:r>
            <a:r>
              <a:rPr sz="2000" spc="-10" dirty="0">
                <a:latin typeface="Times New Roman"/>
                <a:cs typeface="Times New Roman"/>
              </a:rPr>
              <a:t>continental</a:t>
            </a:r>
            <a:r>
              <a:rPr sz="2000" spc="40" dirty="0">
                <a:latin typeface="Times New Roman"/>
                <a:cs typeface="Times New Roman"/>
              </a:rPr>
              <a:t> </a:t>
            </a:r>
            <a:r>
              <a:rPr sz="2000" spc="-10" dirty="0">
                <a:latin typeface="Times New Roman"/>
                <a:cs typeface="Times New Roman"/>
              </a:rPr>
              <a:t>crust.</a:t>
            </a:r>
            <a:r>
              <a:rPr sz="2000" spc="15" dirty="0">
                <a:latin typeface="Times New Roman"/>
                <a:cs typeface="Times New Roman"/>
              </a:rPr>
              <a:t> </a:t>
            </a:r>
            <a:r>
              <a:rPr sz="2000" dirty="0">
                <a:latin typeface="Times New Roman"/>
                <a:cs typeface="Times New Roman"/>
              </a:rPr>
              <a:t>(Figure.10.37).</a:t>
            </a:r>
            <a:r>
              <a:rPr sz="2000" spc="-10" dirty="0">
                <a:latin typeface="Times New Roman"/>
                <a:cs typeface="Times New Roman"/>
              </a:rPr>
              <a:t> </a:t>
            </a:r>
            <a:r>
              <a:rPr sz="2000" dirty="0">
                <a:latin typeface="Times New Roman"/>
                <a:cs typeface="Times New Roman"/>
              </a:rPr>
              <a:t>1.</a:t>
            </a:r>
            <a:endParaRPr sz="2000">
              <a:latin typeface="Times New Roman"/>
              <a:cs typeface="Times New Roman"/>
            </a:endParaRPr>
          </a:p>
          <a:p>
            <a:pPr marL="12700">
              <a:lnSpc>
                <a:spcPct val="100000"/>
              </a:lnSpc>
              <a:spcBef>
                <a:spcPts val="5"/>
              </a:spcBef>
            </a:pPr>
            <a:r>
              <a:rPr sz="2000" spc="-5" dirty="0">
                <a:latin typeface="Times New Roman"/>
                <a:cs typeface="Times New Roman"/>
              </a:rPr>
              <a:t>Such</a:t>
            </a:r>
            <a:r>
              <a:rPr sz="2000" spc="235" dirty="0">
                <a:latin typeface="Times New Roman"/>
                <a:cs typeface="Times New Roman"/>
              </a:rPr>
              <a:t> </a:t>
            </a:r>
            <a:r>
              <a:rPr sz="2000" spc="-5" dirty="0">
                <a:latin typeface="Times New Roman"/>
                <a:cs typeface="Times New Roman"/>
              </a:rPr>
              <a:t>situations</a:t>
            </a:r>
            <a:r>
              <a:rPr sz="2000" spc="254" dirty="0">
                <a:latin typeface="Times New Roman"/>
                <a:cs typeface="Times New Roman"/>
              </a:rPr>
              <a:t> </a:t>
            </a:r>
            <a:r>
              <a:rPr sz="2000" spc="-5" dirty="0">
                <a:latin typeface="Times New Roman"/>
                <a:cs typeface="Times New Roman"/>
              </a:rPr>
              <a:t>provide</a:t>
            </a:r>
            <a:r>
              <a:rPr sz="2000" spc="260" dirty="0">
                <a:latin typeface="Times New Roman"/>
                <a:cs typeface="Times New Roman"/>
              </a:rPr>
              <a:t> </a:t>
            </a:r>
            <a:r>
              <a:rPr sz="2000" spc="-10" dirty="0">
                <a:latin typeface="Times New Roman"/>
                <a:cs typeface="Times New Roman"/>
              </a:rPr>
              <a:t>geologists</a:t>
            </a:r>
            <a:r>
              <a:rPr sz="2000" spc="250" dirty="0">
                <a:latin typeface="Times New Roman"/>
                <a:cs typeface="Times New Roman"/>
              </a:rPr>
              <a:t> </a:t>
            </a:r>
            <a:r>
              <a:rPr sz="2000" spc="5" dirty="0">
                <a:latin typeface="Times New Roman"/>
                <a:cs typeface="Times New Roman"/>
              </a:rPr>
              <a:t>an</a:t>
            </a:r>
            <a:r>
              <a:rPr sz="2000" spc="235" dirty="0">
                <a:latin typeface="Times New Roman"/>
                <a:cs typeface="Times New Roman"/>
              </a:rPr>
              <a:t> </a:t>
            </a:r>
            <a:r>
              <a:rPr sz="2000" spc="-5" dirty="0">
                <a:latin typeface="Times New Roman"/>
                <a:cs typeface="Times New Roman"/>
              </a:rPr>
              <a:t>opportunity</a:t>
            </a:r>
            <a:r>
              <a:rPr sz="2000" spc="235" dirty="0">
                <a:latin typeface="Times New Roman"/>
                <a:cs typeface="Times New Roman"/>
              </a:rPr>
              <a:t> </a:t>
            </a:r>
            <a:r>
              <a:rPr sz="2000" spc="-10" dirty="0">
                <a:latin typeface="Times New Roman"/>
                <a:cs typeface="Times New Roman"/>
              </a:rPr>
              <a:t>to</a:t>
            </a:r>
            <a:r>
              <a:rPr sz="2000" spc="260" dirty="0">
                <a:latin typeface="Times New Roman"/>
                <a:cs typeface="Times New Roman"/>
              </a:rPr>
              <a:t> </a:t>
            </a:r>
            <a:r>
              <a:rPr sz="2000" dirty="0">
                <a:latin typeface="Times New Roman"/>
                <a:cs typeface="Times New Roman"/>
              </a:rPr>
              <a:t>study</a:t>
            </a:r>
            <a:r>
              <a:rPr sz="2000" spc="245" dirty="0">
                <a:latin typeface="Times New Roman"/>
                <a:cs typeface="Times New Roman"/>
              </a:rPr>
              <a:t> </a:t>
            </a:r>
            <a:r>
              <a:rPr sz="2000" spc="-5" dirty="0">
                <a:latin typeface="Times New Roman"/>
                <a:cs typeface="Times New Roman"/>
              </a:rPr>
              <a:t>transform</a:t>
            </a:r>
            <a:r>
              <a:rPr sz="2000" spc="245" dirty="0">
                <a:latin typeface="Times New Roman"/>
                <a:cs typeface="Times New Roman"/>
              </a:rPr>
              <a:t> </a:t>
            </a:r>
            <a:r>
              <a:rPr sz="2000" spc="-10" dirty="0">
                <a:latin typeface="Times New Roman"/>
                <a:cs typeface="Times New Roman"/>
              </a:rPr>
              <a:t>faults</a:t>
            </a:r>
            <a:r>
              <a:rPr sz="2000" spc="270" dirty="0">
                <a:latin typeface="Times New Roman"/>
                <a:cs typeface="Times New Roman"/>
              </a:rPr>
              <a:t> </a:t>
            </a:r>
            <a:r>
              <a:rPr sz="2000" spc="-5" dirty="0">
                <a:latin typeface="Times New Roman"/>
                <a:cs typeface="Times New Roman"/>
              </a:rPr>
              <a:t>first</a:t>
            </a:r>
            <a:endParaRPr sz="2000">
              <a:latin typeface="Times New Roman"/>
              <a:cs typeface="Times New Roman"/>
            </a:endParaRPr>
          </a:p>
          <a:p>
            <a:pPr marL="12700">
              <a:lnSpc>
                <a:spcPct val="100000"/>
              </a:lnSpc>
            </a:pPr>
            <a:r>
              <a:rPr sz="2000" spc="-10" dirty="0">
                <a:latin typeface="Times New Roman"/>
                <a:cs typeface="Times New Roman"/>
              </a:rPr>
              <a:t>hand.</a:t>
            </a:r>
            <a:r>
              <a:rPr sz="2000" spc="-5" dirty="0">
                <a:latin typeface="Times New Roman"/>
                <a:cs typeface="Times New Roman"/>
              </a:rPr>
              <a:t> </a:t>
            </a:r>
            <a:r>
              <a:rPr sz="2000" dirty="0">
                <a:latin typeface="Times New Roman"/>
                <a:cs typeface="Times New Roman"/>
              </a:rPr>
              <a:t>2.</a:t>
            </a:r>
            <a:endParaRPr sz="2000">
              <a:latin typeface="Times New Roman"/>
              <a:cs typeface="Times New Roman"/>
            </a:endParaRPr>
          </a:p>
          <a:p>
            <a:pPr marL="12700">
              <a:lnSpc>
                <a:spcPct val="100000"/>
              </a:lnSpc>
            </a:pPr>
            <a:r>
              <a:rPr sz="2000" spc="-10" dirty="0">
                <a:latin typeface="Times New Roman"/>
                <a:cs typeface="Times New Roman"/>
              </a:rPr>
              <a:t>Along</a:t>
            </a:r>
            <a:r>
              <a:rPr sz="2000" spc="210" dirty="0">
                <a:latin typeface="Times New Roman"/>
                <a:cs typeface="Times New Roman"/>
              </a:rPr>
              <a:t> </a:t>
            </a:r>
            <a:r>
              <a:rPr sz="2000" spc="-10" dirty="0">
                <a:latin typeface="Times New Roman"/>
                <a:cs typeface="Times New Roman"/>
              </a:rPr>
              <a:t>the</a:t>
            </a:r>
            <a:r>
              <a:rPr sz="2000" spc="229" dirty="0">
                <a:latin typeface="Times New Roman"/>
                <a:cs typeface="Times New Roman"/>
              </a:rPr>
              <a:t> </a:t>
            </a:r>
            <a:r>
              <a:rPr sz="2000" spc="-5" dirty="0">
                <a:latin typeface="Times New Roman"/>
                <a:cs typeface="Times New Roman"/>
              </a:rPr>
              <a:t>San</a:t>
            </a:r>
            <a:r>
              <a:rPr sz="2000" spc="235" dirty="0">
                <a:latin typeface="Times New Roman"/>
                <a:cs typeface="Times New Roman"/>
              </a:rPr>
              <a:t> </a:t>
            </a:r>
            <a:r>
              <a:rPr sz="2000" spc="-5" dirty="0">
                <a:latin typeface="Times New Roman"/>
                <a:cs typeface="Times New Roman"/>
              </a:rPr>
              <a:t>Andreas</a:t>
            </a:r>
            <a:r>
              <a:rPr sz="2000" spc="190" dirty="0">
                <a:latin typeface="Times New Roman"/>
                <a:cs typeface="Times New Roman"/>
              </a:rPr>
              <a:t> </a:t>
            </a:r>
            <a:r>
              <a:rPr sz="2000" spc="-10" dirty="0">
                <a:latin typeface="Times New Roman"/>
                <a:cs typeface="Times New Roman"/>
              </a:rPr>
              <a:t>Fault,</a:t>
            </a:r>
            <a:r>
              <a:rPr sz="2000" spc="225" dirty="0">
                <a:latin typeface="Times New Roman"/>
                <a:cs typeface="Times New Roman"/>
              </a:rPr>
              <a:t> </a:t>
            </a:r>
            <a:r>
              <a:rPr sz="2000" spc="-10" dirty="0">
                <a:latin typeface="Times New Roman"/>
                <a:cs typeface="Times New Roman"/>
              </a:rPr>
              <a:t>the</a:t>
            </a:r>
            <a:r>
              <a:rPr sz="2000" spc="210" dirty="0">
                <a:latin typeface="Times New Roman"/>
                <a:cs typeface="Times New Roman"/>
              </a:rPr>
              <a:t> </a:t>
            </a:r>
            <a:r>
              <a:rPr sz="2000" spc="-5" dirty="0">
                <a:latin typeface="Times New Roman"/>
                <a:cs typeface="Times New Roman"/>
              </a:rPr>
              <a:t>Pacific</a:t>
            </a:r>
            <a:r>
              <a:rPr sz="2000" spc="210" dirty="0">
                <a:latin typeface="Times New Roman"/>
                <a:cs typeface="Times New Roman"/>
              </a:rPr>
              <a:t> </a:t>
            </a:r>
            <a:r>
              <a:rPr sz="2000" spc="-5" dirty="0">
                <a:latin typeface="Times New Roman"/>
                <a:cs typeface="Times New Roman"/>
              </a:rPr>
              <a:t>plate</a:t>
            </a:r>
            <a:r>
              <a:rPr sz="2000" spc="204" dirty="0">
                <a:latin typeface="Times New Roman"/>
                <a:cs typeface="Times New Roman"/>
              </a:rPr>
              <a:t> </a:t>
            </a:r>
            <a:r>
              <a:rPr sz="2000" spc="-10" dirty="0">
                <a:latin typeface="Times New Roman"/>
                <a:cs typeface="Times New Roman"/>
              </a:rPr>
              <a:t>is</a:t>
            </a:r>
            <a:r>
              <a:rPr sz="2000" spc="225" dirty="0">
                <a:latin typeface="Times New Roman"/>
                <a:cs typeface="Times New Roman"/>
              </a:rPr>
              <a:t> </a:t>
            </a:r>
            <a:r>
              <a:rPr sz="2000" spc="-10" dirty="0">
                <a:latin typeface="Times New Roman"/>
                <a:cs typeface="Times New Roman"/>
              </a:rPr>
              <a:t>moving</a:t>
            </a:r>
            <a:r>
              <a:rPr sz="2000" spc="195" dirty="0">
                <a:latin typeface="Times New Roman"/>
                <a:cs typeface="Times New Roman"/>
              </a:rPr>
              <a:t> </a:t>
            </a:r>
            <a:r>
              <a:rPr sz="2000" spc="-5" dirty="0">
                <a:latin typeface="Times New Roman"/>
                <a:cs typeface="Times New Roman"/>
              </a:rPr>
              <a:t>toward</a:t>
            </a:r>
            <a:r>
              <a:rPr sz="2000" spc="220" dirty="0">
                <a:latin typeface="Times New Roman"/>
                <a:cs typeface="Times New Roman"/>
              </a:rPr>
              <a:t> </a:t>
            </a:r>
            <a:r>
              <a:rPr sz="2000" spc="-10" dirty="0">
                <a:latin typeface="Times New Roman"/>
                <a:cs typeface="Times New Roman"/>
              </a:rPr>
              <a:t>the</a:t>
            </a:r>
            <a:r>
              <a:rPr sz="2000" spc="225" dirty="0">
                <a:latin typeface="Times New Roman"/>
                <a:cs typeface="Times New Roman"/>
              </a:rPr>
              <a:t> </a:t>
            </a:r>
            <a:r>
              <a:rPr sz="2000" spc="-5" dirty="0">
                <a:latin typeface="Times New Roman"/>
                <a:cs typeface="Times New Roman"/>
              </a:rPr>
              <a:t>northwest,</a:t>
            </a:r>
            <a:endParaRPr sz="2000">
              <a:latin typeface="Times New Roman"/>
              <a:cs typeface="Times New Roman"/>
            </a:endParaRPr>
          </a:p>
          <a:p>
            <a:pPr marL="12700">
              <a:lnSpc>
                <a:spcPct val="100000"/>
              </a:lnSpc>
            </a:pPr>
            <a:r>
              <a:rPr sz="2000" spc="-5" dirty="0">
                <a:latin typeface="Times New Roman"/>
                <a:cs typeface="Times New Roman"/>
              </a:rPr>
              <a:t>past </a:t>
            </a:r>
            <a:r>
              <a:rPr sz="2000" spc="-10" dirty="0">
                <a:latin typeface="Times New Roman"/>
                <a:cs typeface="Times New Roman"/>
              </a:rPr>
              <a:t>the</a:t>
            </a:r>
            <a:r>
              <a:rPr sz="2000" spc="5" dirty="0">
                <a:latin typeface="Times New Roman"/>
                <a:cs typeface="Times New Roman"/>
              </a:rPr>
              <a:t> </a:t>
            </a:r>
            <a:r>
              <a:rPr sz="2000" spc="-5" dirty="0">
                <a:latin typeface="Times New Roman"/>
                <a:cs typeface="Times New Roman"/>
              </a:rPr>
              <a:t>North</a:t>
            </a:r>
            <a:r>
              <a:rPr sz="2000" spc="-105" dirty="0">
                <a:latin typeface="Times New Roman"/>
                <a:cs typeface="Times New Roman"/>
              </a:rPr>
              <a:t> </a:t>
            </a:r>
            <a:r>
              <a:rPr sz="2000" spc="-15" dirty="0">
                <a:latin typeface="Times New Roman"/>
                <a:cs typeface="Times New Roman"/>
              </a:rPr>
              <a:t>American</a:t>
            </a:r>
            <a:r>
              <a:rPr sz="2000" spc="65" dirty="0">
                <a:latin typeface="Times New Roman"/>
                <a:cs typeface="Times New Roman"/>
              </a:rPr>
              <a:t> </a:t>
            </a:r>
            <a:r>
              <a:rPr sz="2000" spc="-5" dirty="0">
                <a:latin typeface="Times New Roman"/>
                <a:cs typeface="Times New Roman"/>
              </a:rPr>
              <a:t>plate.</a:t>
            </a:r>
            <a:endParaRPr sz="2000">
              <a:latin typeface="Times New Roman"/>
              <a:cs typeface="Times New Roman"/>
            </a:endParaRPr>
          </a:p>
        </p:txBody>
      </p:sp>
      <p:pic>
        <p:nvPicPr>
          <p:cNvPr id="3" name="object 3"/>
          <p:cNvPicPr/>
          <p:nvPr/>
        </p:nvPicPr>
        <p:blipFill>
          <a:blip r:embed="rId2" cstate="print"/>
          <a:stretch>
            <a:fillRect/>
          </a:stretch>
        </p:blipFill>
        <p:spPr>
          <a:xfrm>
            <a:off x="783335" y="2285998"/>
            <a:ext cx="7866190" cy="4407354"/>
          </a:xfrm>
          <a:prstGeom prst="rect">
            <a:avLst/>
          </a:prstGeom>
        </p:spPr>
      </p:pic>
      <p:sp>
        <p:nvSpPr>
          <p:cNvPr id="4" name="object 4"/>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44</a:t>
            </a:r>
            <a:endParaRPr sz="24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444" y="328929"/>
            <a:ext cx="7735570" cy="5880735"/>
          </a:xfrm>
          <a:prstGeom prst="rect">
            <a:avLst/>
          </a:prstGeom>
        </p:spPr>
        <p:txBody>
          <a:bodyPr vert="horz" wrap="square" lIns="0" tIns="12700" rIns="0" bIns="0" rtlCol="0">
            <a:spAutoFit/>
          </a:bodyPr>
          <a:lstStyle/>
          <a:p>
            <a:pPr marL="12700">
              <a:lnSpc>
                <a:spcPct val="100000"/>
              </a:lnSpc>
              <a:spcBef>
                <a:spcPts val="100"/>
              </a:spcBef>
            </a:pPr>
            <a:r>
              <a:rPr sz="2400" spc="-50" dirty="0">
                <a:latin typeface="Times New Roman"/>
                <a:cs typeface="Times New Roman"/>
              </a:rPr>
              <a:t>Test</a:t>
            </a:r>
            <a:r>
              <a:rPr sz="2400" spc="-20" dirty="0">
                <a:latin typeface="Times New Roman"/>
                <a:cs typeface="Times New Roman"/>
              </a:rPr>
              <a:t> your</a:t>
            </a:r>
            <a:r>
              <a:rPr sz="2400" spc="45" dirty="0">
                <a:latin typeface="Times New Roman"/>
                <a:cs typeface="Times New Roman"/>
              </a:rPr>
              <a:t> </a:t>
            </a:r>
            <a:r>
              <a:rPr sz="2400" spc="-5" dirty="0">
                <a:latin typeface="Times New Roman"/>
                <a:cs typeface="Times New Roman"/>
              </a:rPr>
              <a:t>knowledge</a:t>
            </a:r>
            <a:endParaRPr sz="2400">
              <a:latin typeface="Times New Roman"/>
              <a:cs typeface="Times New Roman"/>
            </a:endParaRPr>
          </a:p>
          <a:p>
            <a:pPr marL="12700" marR="118110">
              <a:lnSpc>
                <a:spcPct val="100000"/>
              </a:lnSpc>
            </a:pPr>
            <a:r>
              <a:rPr sz="2400" dirty="0">
                <a:latin typeface="Arial MT"/>
                <a:cs typeface="Arial MT"/>
              </a:rPr>
              <a:t>1. Earth's </a:t>
            </a:r>
            <a:r>
              <a:rPr sz="2400" spc="-10" dirty="0">
                <a:latin typeface="Arial MT"/>
                <a:cs typeface="Arial MT"/>
              </a:rPr>
              <a:t>rigid </a:t>
            </a:r>
            <a:r>
              <a:rPr sz="2400" dirty="0">
                <a:latin typeface="Arial MT"/>
                <a:cs typeface="Arial MT"/>
              </a:rPr>
              <a:t>outer </a:t>
            </a:r>
            <a:r>
              <a:rPr sz="2400" spc="-5" dirty="0">
                <a:latin typeface="Arial MT"/>
                <a:cs typeface="Arial MT"/>
              </a:rPr>
              <a:t>layer overlies a zone </a:t>
            </a:r>
            <a:r>
              <a:rPr sz="2400" spc="5" dirty="0">
                <a:latin typeface="Arial MT"/>
                <a:cs typeface="Arial MT"/>
              </a:rPr>
              <a:t>of </a:t>
            </a:r>
            <a:r>
              <a:rPr sz="2400" spc="-5" dirty="0">
                <a:latin typeface="Arial MT"/>
                <a:cs typeface="Arial MT"/>
              </a:rPr>
              <a:t>weaker </a:t>
            </a:r>
            <a:r>
              <a:rPr sz="2400" dirty="0">
                <a:latin typeface="Arial MT"/>
                <a:cs typeface="Arial MT"/>
              </a:rPr>
              <a:t>and </a:t>
            </a:r>
            <a:r>
              <a:rPr sz="2400" spc="-655" dirty="0">
                <a:latin typeface="Arial MT"/>
                <a:cs typeface="Arial MT"/>
              </a:rPr>
              <a:t> </a:t>
            </a:r>
            <a:r>
              <a:rPr sz="2400" dirty="0">
                <a:latin typeface="Arial MT"/>
                <a:cs typeface="Arial MT"/>
              </a:rPr>
              <a:t>hotter</a:t>
            </a:r>
            <a:r>
              <a:rPr sz="2400" spc="-55" dirty="0">
                <a:latin typeface="Arial MT"/>
                <a:cs typeface="Arial MT"/>
              </a:rPr>
              <a:t> </a:t>
            </a:r>
            <a:r>
              <a:rPr sz="2400" dirty="0">
                <a:latin typeface="Arial MT"/>
                <a:cs typeface="Arial MT"/>
              </a:rPr>
              <a:t>material</a:t>
            </a:r>
            <a:r>
              <a:rPr sz="2400" spc="-25" dirty="0">
                <a:latin typeface="Arial MT"/>
                <a:cs typeface="Arial MT"/>
              </a:rPr>
              <a:t> </a:t>
            </a:r>
            <a:r>
              <a:rPr sz="2400" spc="-5" dirty="0">
                <a:latin typeface="Arial MT"/>
                <a:cs typeface="Arial MT"/>
              </a:rPr>
              <a:t>known</a:t>
            </a:r>
            <a:r>
              <a:rPr sz="2400" spc="5" dirty="0">
                <a:latin typeface="Arial MT"/>
                <a:cs typeface="Arial MT"/>
              </a:rPr>
              <a:t> </a:t>
            </a:r>
            <a:r>
              <a:rPr sz="2400" dirty="0">
                <a:latin typeface="Arial MT"/>
                <a:cs typeface="Arial MT"/>
              </a:rPr>
              <a:t>as the</a:t>
            </a:r>
            <a:r>
              <a:rPr sz="2400" spc="-45" dirty="0">
                <a:latin typeface="Arial MT"/>
                <a:cs typeface="Arial MT"/>
              </a:rPr>
              <a:t> </a:t>
            </a:r>
            <a:r>
              <a:rPr sz="2400" dirty="0">
                <a:latin typeface="Arial MT"/>
                <a:cs typeface="Arial MT"/>
              </a:rPr>
              <a:t>:</a:t>
            </a:r>
            <a:endParaRPr sz="2400">
              <a:latin typeface="Arial MT"/>
              <a:cs typeface="Arial MT"/>
            </a:endParaRPr>
          </a:p>
          <a:p>
            <a:pPr marL="368935" indent="-356870">
              <a:lnSpc>
                <a:spcPct val="100000"/>
              </a:lnSpc>
              <a:spcBef>
                <a:spcPts val="5"/>
              </a:spcBef>
              <a:buAutoNum type="alphaLcPeriod"/>
              <a:tabLst>
                <a:tab pos="369570" algn="l"/>
              </a:tabLst>
            </a:pPr>
            <a:r>
              <a:rPr sz="2400" dirty="0">
                <a:latin typeface="Arial MT"/>
                <a:cs typeface="Arial MT"/>
              </a:rPr>
              <a:t>cry</a:t>
            </a:r>
            <a:r>
              <a:rPr sz="2400" spc="-45" dirty="0">
                <a:latin typeface="Arial MT"/>
                <a:cs typeface="Arial MT"/>
              </a:rPr>
              <a:t> </a:t>
            </a:r>
            <a:r>
              <a:rPr sz="2400" dirty="0">
                <a:latin typeface="Arial MT"/>
                <a:cs typeface="Arial MT"/>
              </a:rPr>
              <a:t>sphere.</a:t>
            </a:r>
            <a:endParaRPr sz="2400">
              <a:latin typeface="Arial MT"/>
              <a:cs typeface="Arial MT"/>
            </a:endParaRPr>
          </a:p>
          <a:p>
            <a:pPr marL="368935" indent="-356870">
              <a:lnSpc>
                <a:spcPct val="100000"/>
              </a:lnSpc>
              <a:buAutoNum type="alphaLcPeriod"/>
              <a:tabLst>
                <a:tab pos="369570" algn="l"/>
              </a:tabLst>
            </a:pPr>
            <a:r>
              <a:rPr sz="2400" dirty="0">
                <a:latin typeface="Arial MT"/>
                <a:cs typeface="Arial MT"/>
              </a:rPr>
              <a:t>lithosphere.</a:t>
            </a:r>
            <a:endParaRPr sz="2400">
              <a:latin typeface="Arial MT"/>
              <a:cs typeface="Arial MT"/>
            </a:endParaRPr>
          </a:p>
          <a:p>
            <a:pPr marL="350520" indent="-338455">
              <a:lnSpc>
                <a:spcPct val="100000"/>
              </a:lnSpc>
              <a:buAutoNum type="alphaLcPeriod"/>
              <a:tabLst>
                <a:tab pos="351155" algn="l"/>
              </a:tabLst>
            </a:pPr>
            <a:r>
              <a:rPr sz="2400" dirty="0">
                <a:latin typeface="Arial MT"/>
                <a:cs typeface="Arial MT"/>
              </a:rPr>
              <a:t>asthenosphere.</a:t>
            </a:r>
            <a:endParaRPr sz="2400">
              <a:latin typeface="Arial MT"/>
              <a:cs typeface="Arial MT"/>
            </a:endParaRPr>
          </a:p>
          <a:p>
            <a:pPr marL="368935" indent="-356870">
              <a:lnSpc>
                <a:spcPct val="100000"/>
              </a:lnSpc>
              <a:buAutoNum type="alphaLcPeriod"/>
              <a:tabLst>
                <a:tab pos="369570" algn="l"/>
              </a:tabLst>
            </a:pPr>
            <a:r>
              <a:rPr sz="2400" dirty="0">
                <a:latin typeface="Arial MT"/>
                <a:cs typeface="Arial MT"/>
              </a:rPr>
              <a:t>mesosphere.</a:t>
            </a:r>
            <a:endParaRPr sz="2400">
              <a:latin typeface="Arial MT"/>
              <a:cs typeface="Arial MT"/>
            </a:endParaRPr>
          </a:p>
          <a:p>
            <a:pPr marL="12700" marR="5080">
              <a:lnSpc>
                <a:spcPct val="100000"/>
              </a:lnSpc>
              <a:spcBef>
                <a:spcPts val="5"/>
              </a:spcBef>
              <a:buAutoNum type="arabicPlain" startAt="2"/>
              <a:tabLst>
                <a:tab pos="369570" algn="l"/>
              </a:tabLst>
            </a:pPr>
            <a:r>
              <a:rPr sz="2400" dirty="0">
                <a:latin typeface="Arial MT"/>
                <a:cs typeface="Arial MT"/>
              </a:rPr>
              <a:t>Great</a:t>
            </a:r>
            <a:r>
              <a:rPr sz="2400" spc="-45" dirty="0">
                <a:latin typeface="Arial MT"/>
                <a:cs typeface="Arial MT"/>
              </a:rPr>
              <a:t> </a:t>
            </a:r>
            <a:r>
              <a:rPr sz="2400" dirty="0">
                <a:latin typeface="Arial MT"/>
                <a:cs typeface="Arial MT"/>
              </a:rPr>
              <a:t>earthquakes</a:t>
            </a:r>
            <a:r>
              <a:rPr sz="2400" spc="-25" dirty="0">
                <a:latin typeface="Arial MT"/>
                <a:cs typeface="Arial MT"/>
              </a:rPr>
              <a:t> </a:t>
            </a:r>
            <a:r>
              <a:rPr sz="2400" dirty="0">
                <a:latin typeface="Arial MT"/>
                <a:cs typeface="Arial MT"/>
              </a:rPr>
              <a:t>can</a:t>
            </a:r>
            <a:r>
              <a:rPr sz="2400" spc="-15" dirty="0">
                <a:latin typeface="Arial MT"/>
                <a:cs typeface="Arial MT"/>
              </a:rPr>
              <a:t> </a:t>
            </a:r>
            <a:r>
              <a:rPr sz="2400" dirty="0">
                <a:latin typeface="Arial MT"/>
                <a:cs typeface="Arial MT"/>
              </a:rPr>
              <a:t>be</a:t>
            </a:r>
            <a:r>
              <a:rPr sz="2400" spc="-20" dirty="0">
                <a:latin typeface="Arial MT"/>
                <a:cs typeface="Arial MT"/>
              </a:rPr>
              <a:t> </a:t>
            </a:r>
            <a:r>
              <a:rPr sz="2400" dirty="0">
                <a:latin typeface="Arial MT"/>
                <a:cs typeface="Arial MT"/>
              </a:rPr>
              <a:t>generated</a:t>
            </a:r>
            <a:r>
              <a:rPr sz="2400" spc="-20" dirty="0">
                <a:latin typeface="Arial MT"/>
                <a:cs typeface="Arial MT"/>
              </a:rPr>
              <a:t> </a:t>
            </a:r>
            <a:r>
              <a:rPr sz="2400" dirty="0">
                <a:latin typeface="Arial MT"/>
                <a:cs typeface="Arial MT"/>
              </a:rPr>
              <a:t>at</a:t>
            </a:r>
            <a:r>
              <a:rPr sz="2400" spc="-15" dirty="0">
                <a:latin typeface="Arial MT"/>
                <a:cs typeface="Arial MT"/>
              </a:rPr>
              <a:t> </a:t>
            </a:r>
            <a:r>
              <a:rPr sz="2400" dirty="0">
                <a:latin typeface="Arial MT"/>
                <a:cs typeface="Arial MT"/>
              </a:rPr>
              <a:t>transform</a:t>
            </a:r>
            <a:r>
              <a:rPr sz="2400" spc="-65" dirty="0">
                <a:latin typeface="Arial MT"/>
                <a:cs typeface="Arial MT"/>
              </a:rPr>
              <a:t> </a:t>
            </a:r>
            <a:r>
              <a:rPr sz="2400" spc="5" dirty="0">
                <a:latin typeface="Arial MT"/>
                <a:cs typeface="Arial MT"/>
              </a:rPr>
              <a:t>fault </a:t>
            </a:r>
            <a:r>
              <a:rPr sz="2400" spc="-650" dirty="0">
                <a:latin typeface="Arial MT"/>
                <a:cs typeface="Arial MT"/>
              </a:rPr>
              <a:t> </a:t>
            </a:r>
            <a:r>
              <a:rPr sz="2400" dirty="0">
                <a:latin typeface="Arial MT"/>
                <a:cs typeface="Arial MT"/>
              </a:rPr>
              <a:t>boundaries.</a:t>
            </a:r>
            <a:endParaRPr sz="2400">
              <a:latin typeface="Arial MT"/>
              <a:cs typeface="Arial MT"/>
            </a:endParaRPr>
          </a:p>
          <a:p>
            <a:pPr marL="368935" lvl="1" indent="-356870">
              <a:lnSpc>
                <a:spcPct val="100000"/>
              </a:lnSpc>
              <a:buAutoNum type="alphaLcPeriod"/>
              <a:tabLst>
                <a:tab pos="369570" algn="l"/>
              </a:tabLst>
            </a:pPr>
            <a:r>
              <a:rPr sz="2400" dirty="0">
                <a:latin typeface="Arial MT"/>
                <a:cs typeface="Arial MT"/>
              </a:rPr>
              <a:t>true.</a:t>
            </a:r>
            <a:endParaRPr sz="2400">
              <a:latin typeface="Arial MT"/>
              <a:cs typeface="Arial MT"/>
            </a:endParaRPr>
          </a:p>
          <a:p>
            <a:pPr marL="368935" lvl="1" indent="-356870">
              <a:lnSpc>
                <a:spcPct val="100000"/>
              </a:lnSpc>
              <a:spcBef>
                <a:spcPts val="5"/>
              </a:spcBef>
              <a:buAutoNum type="alphaLcPeriod"/>
              <a:tabLst>
                <a:tab pos="369570" algn="l"/>
              </a:tabLst>
            </a:pPr>
            <a:r>
              <a:rPr sz="2400" dirty="0">
                <a:latin typeface="Arial MT"/>
                <a:cs typeface="Arial MT"/>
              </a:rPr>
              <a:t>false.</a:t>
            </a:r>
            <a:endParaRPr sz="2400">
              <a:latin typeface="Arial MT"/>
              <a:cs typeface="Arial MT"/>
            </a:endParaRPr>
          </a:p>
          <a:p>
            <a:pPr marL="368935" indent="-356870">
              <a:lnSpc>
                <a:spcPct val="100000"/>
              </a:lnSpc>
              <a:buAutoNum type="arabicPlain" startAt="3"/>
              <a:tabLst>
                <a:tab pos="369570" algn="l"/>
              </a:tabLst>
            </a:pPr>
            <a:r>
              <a:rPr sz="2400" spc="-5" dirty="0">
                <a:latin typeface="Arial MT"/>
                <a:cs typeface="Arial MT"/>
              </a:rPr>
              <a:t>Most</a:t>
            </a:r>
            <a:r>
              <a:rPr sz="2400" spc="-15" dirty="0">
                <a:latin typeface="Arial MT"/>
                <a:cs typeface="Arial MT"/>
              </a:rPr>
              <a:t> </a:t>
            </a:r>
            <a:r>
              <a:rPr sz="2400" spc="-5" dirty="0">
                <a:latin typeface="Arial MT"/>
                <a:cs typeface="Arial MT"/>
              </a:rPr>
              <a:t>volcanic</a:t>
            </a:r>
            <a:r>
              <a:rPr sz="2400" spc="25" dirty="0">
                <a:latin typeface="Arial MT"/>
                <a:cs typeface="Arial MT"/>
              </a:rPr>
              <a:t> </a:t>
            </a:r>
            <a:r>
              <a:rPr sz="2400" spc="-5" dirty="0">
                <a:latin typeface="Arial MT"/>
                <a:cs typeface="Arial MT"/>
              </a:rPr>
              <a:t>island</a:t>
            </a:r>
            <a:r>
              <a:rPr sz="2400" spc="-10" dirty="0">
                <a:latin typeface="Arial MT"/>
                <a:cs typeface="Arial MT"/>
              </a:rPr>
              <a:t> </a:t>
            </a:r>
            <a:r>
              <a:rPr sz="2400" spc="-5" dirty="0">
                <a:latin typeface="Arial MT"/>
                <a:cs typeface="Arial MT"/>
              </a:rPr>
              <a:t>arcs</a:t>
            </a:r>
            <a:r>
              <a:rPr sz="2400" spc="5" dirty="0">
                <a:latin typeface="Arial MT"/>
                <a:cs typeface="Arial MT"/>
              </a:rPr>
              <a:t> </a:t>
            </a:r>
            <a:r>
              <a:rPr sz="2400" dirty="0">
                <a:latin typeface="Arial MT"/>
                <a:cs typeface="Arial MT"/>
              </a:rPr>
              <a:t>located</a:t>
            </a:r>
            <a:r>
              <a:rPr sz="2400" spc="-30" dirty="0">
                <a:latin typeface="Arial MT"/>
                <a:cs typeface="Arial MT"/>
              </a:rPr>
              <a:t> </a:t>
            </a:r>
            <a:r>
              <a:rPr sz="2400" dirty="0">
                <a:latin typeface="Arial MT"/>
                <a:cs typeface="Arial MT"/>
              </a:rPr>
              <a:t>in</a:t>
            </a:r>
            <a:r>
              <a:rPr sz="2400" spc="5" dirty="0">
                <a:latin typeface="Arial MT"/>
                <a:cs typeface="Arial MT"/>
              </a:rPr>
              <a:t> </a:t>
            </a:r>
            <a:r>
              <a:rPr sz="2400" dirty="0">
                <a:latin typeface="Arial MT"/>
                <a:cs typeface="Arial MT"/>
              </a:rPr>
              <a:t>the</a:t>
            </a:r>
            <a:r>
              <a:rPr sz="2400" spc="45" dirty="0">
                <a:latin typeface="Arial MT"/>
                <a:cs typeface="Arial MT"/>
              </a:rPr>
              <a:t> </a:t>
            </a:r>
            <a:r>
              <a:rPr sz="2400" spc="-10" dirty="0">
                <a:latin typeface="Arial MT"/>
                <a:cs typeface="Arial MT"/>
              </a:rPr>
              <a:t>------------------.</a:t>
            </a:r>
            <a:endParaRPr sz="2400">
              <a:latin typeface="Arial MT"/>
              <a:cs typeface="Arial MT"/>
            </a:endParaRPr>
          </a:p>
          <a:p>
            <a:pPr marL="368935" lvl="1" indent="-356870">
              <a:lnSpc>
                <a:spcPct val="100000"/>
              </a:lnSpc>
              <a:buAutoNum type="alphaLcPeriod"/>
              <a:tabLst>
                <a:tab pos="369570" algn="l"/>
              </a:tabLst>
            </a:pPr>
            <a:r>
              <a:rPr sz="2400" spc="-5" dirty="0">
                <a:latin typeface="Arial MT"/>
                <a:cs typeface="Arial MT"/>
              </a:rPr>
              <a:t>western</a:t>
            </a:r>
            <a:r>
              <a:rPr sz="2400" spc="-25" dirty="0">
                <a:latin typeface="Arial MT"/>
                <a:cs typeface="Arial MT"/>
              </a:rPr>
              <a:t> </a:t>
            </a:r>
            <a:r>
              <a:rPr sz="2400" dirty="0">
                <a:latin typeface="Arial MT"/>
                <a:cs typeface="Arial MT"/>
              </a:rPr>
              <a:t>pacific.</a:t>
            </a:r>
            <a:endParaRPr sz="2400">
              <a:latin typeface="Arial MT"/>
              <a:cs typeface="Arial MT"/>
            </a:endParaRPr>
          </a:p>
          <a:p>
            <a:pPr marL="368935" lvl="1" indent="-356870">
              <a:lnSpc>
                <a:spcPct val="100000"/>
              </a:lnSpc>
              <a:buAutoNum type="alphaLcPeriod"/>
              <a:tabLst>
                <a:tab pos="369570" algn="l"/>
              </a:tabLst>
            </a:pPr>
            <a:r>
              <a:rPr sz="2400" dirty="0">
                <a:latin typeface="Arial MT"/>
                <a:cs typeface="Arial MT"/>
              </a:rPr>
              <a:t>Gulf</a:t>
            </a:r>
            <a:r>
              <a:rPr sz="2400" spc="-50" dirty="0">
                <a:latin typeface="Arial MT"/>
                <a:cs typeface="Arial MT"/>
              </a:rPr>
              <a:t> </a:t>
            </a:r>
            <a:r>
              <a:rPr sz="2400" dirty="0">
                <a:latin typeface="Arial MT"/>
                <a:cs typeface="Arial MT"/>
              </a:rPr>
              <a:t>of</a:t>
            </a:r>
            <a:r>
              <a:rPr sz="2400" spc="-45" dirty="0">
                <a:latin typeface="Arial MT"/>
                <a:cs typeface="Arial MT"/>
              </a:rPr>
              <a:t> </a:t>
            </a:r>
            <a:r>
              <a:rPr sz="2400" spc="-5" dirty="0">
                <a:latin typeface="Arial MT"/>
                <a:cs typeface="Arial MT"/>
              </a:rPr>
              <a:t>Mexico.</a:t>
            </a:r>
            <a:endParaRPr sz="2400">
              <a:latin typeface="Arial MT"/>
              <a:cs typeface="Arial MT"/>
            </a:endParaRPr>
          </a:p>
          <a:p>
            <a:pPr marL="350520" lvl="1" indent="-338455">
              <a:lnSpc>
                <a:spcPct val="100000"/>
              </a:lnSpc>
              <a:spcBef>
                <a:spcPts val="5"/>
              </a:spcBef>
              <a:buAutoNum type="alphaLcPeriod"/>
              <a:tabLst>
                <a:tab pos="351155" algn="l"/>
              </a:tabLst>
            </a:pPr>
            <a:r>
              <a:rPr sz="2400" dirty="0">
                <a:latin typeface="Arial MT"/>
                <a:cs typeface="Arial MT"/>
              </a:rPr>
              <a:t>Caribbean</a:t>
            </a:r>
            <a:r>
              <a:rPr sz="2400" spc="-55" dirty="0">
                <a:latin typeface="Arial MT"/>
                <a:cs typeface="Arial MT"/>
              </a:rPr>
              <a:t> </a:t>
            </a:r>
            <a:r>
              <a:rPr sz="2400" dirty="0">
                <a:latin typeface="Arial MT"/>
                <a:cs typeface="Arial MT"/>
              </a:rPr>
              <a:t>Sea.</a:t>
            </a:r>
            <a:endParaRPr sz="2400">
              <a:latin typeface="Arial MT"/>
              <a:cs typeface="Arial MT"/>
            </a:endParaRPr>
          </a:p>
          <a:p>
            <a:pPr marL="368935" lvl="1" indent="-356870">
              <a:lnSpc>
                <a:spcPct val="100000"/>
              </a:lnSpc>
              <a:buAutoNum type="alphaLcPeriod"/>
              <a:tabLst>
                <a:tab pos="369570" algn="l"/>
              </a:tabLst>
            </a:pPr>
            <a:r>
              <a:rPr sz="2400" dirty="0">
                <a:latin typeface="Arial MT"/>
                <a:cs typeface="Arial MT"/>
              </a:rPr>
              <a:t>S</a:t>
            </a:r>
            <a:r>
              <a:rPr sz="2400" spc="10" dirty="0">
                <a:latin typeface="Arial MT"/>
                <a:cs typeface="Arial MT"/>
              </a:rPr>
              <a:t>o</a:t>
            </a:r>
            <a:r>
              <a:rPr sz="2400" dirty="0">
                <a:latin typeface="Arial MT"/>
                <a:cs typeface="Arial MT"/>
              </a:rPr>
              <a:t>uth</a:t>
            </a:r>
            <a:r>
              <a:rPr sz="2400" spc="-180" dirty="0">
                <a:latin typeface="Arial MT"/>
                <a:cs typeface="Arial MT"/>
              </a:rPr>
              <a:t> </a:t>
            </a:r>
            <a:r>
              <a:rPr sz="2400" dirty="0">
                <a:latin typeface="Arial MT"/>
                <a:cs typeface="Arial MT"/>
              </a:rPr>
              <a:t>A</a:t>
            </a:r>
            <a:r>
              <a:rPr sz="2400" spc="5" dirty="0">
                <a:latin typeface="Arial MT"/>
                <a:cs typeface="Arial MT"/>
              </a:rPr>
              <a:t>t</a:t>
            </a:r>
            <a:r>
              <a:rPr sz="2400" dirty="0">
                <a:latin typeface="Arial MT"/>
                <a:cs typeface="Arial MT"/>
              </a:rPr>
              <a:t>la</a:t>
            </a:r>
            <a:r>
              <a:rPr sz="2400" spc="5" dirty="0">
                <a:latin typeface="Arial MT"/>
                <a:cs typeface="Arial MT"/>
              </a:rPr>
              <a:t>n</a:t>
            </a:r>
            <a:r>
              <a:rPr sz="2400" dirty="0">
                <a:latin typeface="Arial MT"/>
                <a:cs typeface="Arial MT"/>
              </a:rPr>
              <a:t>tic.</a:t>
            </a:r>
            <a:endParaRPr sz="2400">
              <a:latin typeface="Arial MT"/>
              <a:cs typeface="Arial MT"/>
            </a:endParaRPr>
          </a:p>
        </p:txBody>
      </p:sp>
      <p:sp>
        <p:nvSpPr>
          <p:cNvPr id="3" name="object 3"/>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45</a:t>
            </a:r>
            <a:endParaRPr sz="24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12094" y="6282935"/>
            <a:ext cx="366395" cy="367665"/>
          </a:xfrm>
          <a:prstGeom prst="rect">
            <a:avLst/>
          </a:prstGeom>
        </p:spPr>
        <p:txBody>
          <a:bodyPr vert="vert270" wrap="square" lIns="0" tIns="0" rIns="0" bIns="0" rtlCol="0">
            <a:spAutoFit/>
          </a:bodyPr>
          <a:lstStyle/>
          <a:p>
            <a:pPr marL="12700">
              <a:lnSpc>
                <a:spcPts val="2755"/>
              </a:lnSpc>
            </a:pPr>
            <a:r>
              <a:rPr sz="2400" b="1" spc="10" dirty="0">
                <a:solidFill>
                  <a:srgbClr val="D1282D"/>
                </a:solidFill>
                <a:latin typeface="Arial"/>
                <a:cs typeface="Arial"/>
              </a:rPr>
              <a:t>46</a:t>
            </a:r>
            <a:endParaRPr sz="2400">
              <a:latin typeface="Arial"/>
              <a:cs typeface="Arial"/>
            </a:endParaRPr>
          </a:p>
        </p:txBody>
      </p:sp>
      <p:pic>
        <p:nvPicPr>
          <p:cNvPr id="3" name="object 3"/>
          <p:cNvPicPr/>
          <p:nvPr/>
        </p:nvPicPr>
        <p:blipFill>
          <a:blip r:embed="rId2" cstate="print"/>
          <a:stretch>
            <a:fillRect/>
          </a:stretch>
        </p:blipFill>
        <p:spPr>
          <a:xfrm>
            <a:off x="76200" y="228600"/>
            <a:ext cx="8915400" cy="609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3943" y="0"/>
            <a:ext cx="8830310" cy="6858000"/>
            <a:chOff x="313943" y="0"/>
            <a:chExt cx="8830310" cy="6858000"/>
          </a:xfrm>
        </p:grpSpPr>
        <p:pic>
          <p:nvPicPr>
            <p:cNvPr id="3" name="object 3"/>
            <p:cNvPicPr/>
            <p:nvPr/>
          </p:nvPicPr>
          <p:blipFill>
            <a:blip r:embed="rId2" cstate="print"/>
            <a:stretch>
              <a:fillRect/>
            </a:stretch>
          </p:blipFill>
          <p:spPr>
            <a:xfrm>
              <a:off x="313943" y="2319591"/>
              <a:ext cx="8794750" cy="4350766"/>
            </a:xfrm>
            <a:prstGeom prst="rect">
              <a:avLst/>
            </a:prstGeom>
          </p:spPr>
        </p:pic>
        <p:pic>
          <p:nvPicPr>
            <p:cNvPr id="4" name="object 4"/>
            <p:cNvPicPr/>
            <p:nvPr/>
          </p:nvPicPr>
          <p:blipFill>
            <a:blip r:embed="rId3" cstate="print"/>
            <a:stretch>
              <a:fillRect/>
            </a:stretch>
          </p:blipFill>
          <p:spPr>
            <a:xfrm>
              <a:off x="380999" y="2386539"/>
              <a:ext cx="8586883" cy="4166645"/>
            </a:xfrm>
            <a:prstGeom prst="rect">
              <a:avLst/>
            </a:prstGeom>
          </p:spPr>
        </p:pic>
        <p:sp>
          <p:nvSpPr>
            <p:cNvPr id="5" name="object 5"/>
            <p:cNvSpPr/>
            <p:nvPr/>
          </p:nvSpPr>
          <p:spPr>
            <a:xfrm>
              <a:off x="361187" y="2366772"/>
              <a:ext cx="8650605" cy="4206240"/>
            </a:xfrm>
            <a:custGeom>
              <a:avLst/>
              <a:gdLst/>
              <a:ahLst/>
              <a:cxnLst/>
              <a:rect l="l" t="t" r="r" b="b"/>
              <a:pathLst>
                <a:path w="8650605" h="4206240">
                  <a:moveTo>
                    <a:pt x="0" y="4206240"/>
                  </a:moveTo>
                  <a:lnTo>
                    <a:pt x="8650224" y="4206240"/>
                  </a:lnTo>
                  <a:lnTo>
                    <a:pt x="8650224" y="0"/>
                  </a:lnTo>
                  <a:lnTo>
                    <a:pt x="0" y="0"/>
                  </a:lnTo>
                  <a:lnTo>
                    <a:pt x="0" y="4206240"/>
                  </a:lnTo>
                  <a:close/>
                </a:path>
              </a:pathLst>
            </a:custGeom>
            <a:ln w="39624">
              <a:solidFill>
                <a:srgbClr val="000000"/>
              </a:solidFill>
            </a:ln>
          </p:spPr>
          <p:txBody>
            <a:bodyPr wrap="square" lIns="0" tIns="0" rIns="0" bIns="0" rtlCol="0"/>
            <a:lstStyle/>
            <a:p>
              <a:endParaRPr/>
            </a:p>
          </p:txBody>
        </p:sp>
      </p:grpSp>
      <p:sp>
        <p:nvSpPr>
          <p:cNvPr id="6" name="object 6"/>
          <p:cNvSpPr txBox="1"/>
          <p:nvPr/>
        </p:nvSpPr>
        <p:spPr>
          <a:xfrm>
            <a:off x="231140" y="292988"/>
            <a:ext cx="8686165" cy="1854200"/>
          </a:xfrm>
          <a:prstGeom prst="rect">
            <a:avLst/>
          </a:prstGeom>
        </p:spPr>
        <p:txBody>
          <a:bodyPr vert="horz" wrap="square" lIns="0" tIns="11430" rIns="0" bIns="0" rtlCol="0">
            <a:spAutoFit/>
          </a:bodyPr>
          <a:lstStyle/>
          <a:p>
            <a:pPr marL="12700" marR="5080" algn="just">
              <a:lnSpc>
                <a:spcPct val="100000"/>
              </a:lnSpc>
              <a:spcBef>
                <a:spcPts val="90"/>
              </a:spcBef>
            </a:pPr>
            <a:r>
              <a:rPr sz="2000" b="1" spc="-10" dirty="0">
                <a:latin typeface="Times New Roman"/>
                <a:cs typeface="Times New Roman"/>
              </a:rPr>
              <a:t>Lithosphere</a:t>
            </a:r>
            <a:r>
              <a:rPr sz="2000" b="1" spc="114" dirty="0">
                <a:latin typeface="Times New Roman"/>
                <a:cs typeface="Times New Roman"/>
              </a:rPr>
              <a:t> </a:t>
            </a:r>
            <a:r>
              <a:rPr sz="2000" spc="-10" dirty="0">
                <a:latin typeface="Times New Roman"/>
                <a:cs typeface="Times New Roman"/>
              </a:rPr>
              <a:t>is</a:t>
            </a:r>
            <a:r>
              <a:rPr sz="2000" spc="95" dirty="0">
                <a:latin typeface="Times New Roman"/>
                <a:cs typeface="Times New Roman"/>
              </a:rPr>
              <a:t> </a:t>
            </a:r>
            <a:r>
              <a:rPr sz="2000" b="1" spc="-10" dirty="0">
                <a:latin typeface="Times New Roman"/>
                <a:cs typeface="Times New Roman"/>
              </a:rPr>
              <a:t>thinnest</a:t>
            </a:r>
            <a:r>
              <a:rPr sz="2000" b="1" spc="120" dirty="0">
                <a:latin typeface="Times New Roman"/>
                <a:cs typeface="Times New Roman"/>
              </a:rPr>
              <a:t> </a:t>
            </a:r>
            <a:r>
              <a:rPr sz="2000" spc="-10" dirty="0">
                <a:latin typeface="Times New Roman"/>
                <a:cs typeface="Times New Roman"/>
              </a:rPr>
              <a:t>in</a:t>
            </a:r>
            <a:r>
              <a:rPr sz="2000" spc="95" dirty="0">
                <a:latin typeface="Times New Roman"/>
                <a:cs typeface="Times New Roman"/>
              </a:rPr>
              <a:t> </a:t>
            </a:r>
            <a:r>
              <a:rPr sz="2000" spc="-10" dirty="0">
                <a:latin typeface="Times New Roman"/>
                <a:cs typeface="Times New Roman"/>
              </a:rPr>
              <a:t>the</a:t>
            </a:r>
            <a:r>
              <a:rPr sz="2000" spc="110" dirty="0">
                <a:latin typeface="Times New Roman"/>
                <a:cs typeface="Times New Roman"/>
              </a:rPr>
              <a:t> </a:t>
            </a:r>
            <a:r>
              <a:rPr sz="2000" spc="-5" dirty="0">
                <a:latin typeface="Times New Roman"/>
                <a:cs typeface="Times New Roman"/>
              </a:rPr>
              <a:t>oceans</a:t>
            </a:r>
            <a:r>
              <a:rPr sz="2000" spc="125" dirty="0">
                <a:latin typeface="Times New Roman"/>
                <a:cs typeface="Times New Roman"/>
              </a:rPr>
              <a:t> </a:t>
            </a:r>
            <a:r>
              <a:rPr sz="2000" spc="-10" dirty="0">
                <a:latin typeface="Times New Roman"/>
                <a:cs typeface="Times New Roman"/>
              </a:rPr>
              <a:t>where</a:t>
            </a:r>
            <a:r>
              <a:rPr sz="2000" spc="110" dirty="0">
                <a:latin typeface="Times New Roman"/>
                <a:cs typeface="Times New Roman"/>
              </a:rPr>
              <a:t> </a:t>
            </a:r>
            <a:r>
              <a:rPr sz="2000" spc="-10" dirty="0">
                <a:latin typeface="Times New Roman"/>
                <a:cs typeface="Times New Roman"/>
              </a:rPr>
              <a:t>its</a:t>
            </a:r>
            <a:r>
              <a:rPr sz="2000" spc="100" dirty="0">
                <a:latin typeface="Times New Roman"/>
                <a:cs typeface="Times New Roman"/>
              </a:rPr>
              <a:t> </a:t>
            </a:r>
            <a:r>
              <a:rPr sz="2000" spc="-10" dirty="0">
                <a:latin typeface="Times New Roman"/>
                <a:cs typeface="Times New Roman"/>
              </a:rPr>
              <a:t>thickness</a:t>
            </a:r>
            <a:r>
              <a:rPr sz="2000" spc="100" dirty="0">
                <a:latin typeface="Times New Roman"/>
                <a:cs typeface="Times New Roman"/>
              </a:rPr>
              <a:t> </a:t>
            </a:r>
            <a:r>
              <a:rPr sz="2000" spc="-5" dirty="0">
                <a:latin typeface="Times New Roman"/>
                <a:cs typeface="Times New Roman"/>
              </a:rPr>
              <a:t>may</a:t>
            </a:r>
            <a:r>
              <a:rPr sz="2000" spc="75" dirty="0">
                <a:latin typeface="Times New Roman"/>
                <a:cs typeface="Times New Roman"/>
              </a:rPr>
              <a:t> </a:t>
            </a:r>
            <a:r>
              <a:rPr sz="2000" dirty="0">
                <a:latin typeface="Times New Roman"/>
                <a:cs typeface="Times New Roman"/>
              </a:rPr>
              <a:t>vary</a:t>
            </a:r>
            <a:r>
              <a:rPr sz="2000" spc="95" dirty="0">
                <a:latin typeface="Times New Roman"/>
                <a:cs typeface="Times New Roman"/>
              </a:rPr>
              <a:t> </a:t>
            </a:r>
            <a:r>
              <a:rPr sz="2000" spc="-5" dirty="0">
                <a:latin typeface="Times New Roman"/>
                <a:cs typeface="Times New Roman"/>
              </a:rPr>
              <a:t>from</a:t>
            </a:r>
            <a:r>
              <a:rPr sz="2000" spc="75" dirty="0">
                <a:latin typeface="Times New Roman"/>
                <a:cs typeface="Times New Roman"/>
              </a:rPr>
              <a:t> </a:t>
            </a:r>
            <a:r>
              <a:rPr sz="2000" spc="-5" dirty="0">
                <a:latin typeface="Times New Roman"/>
                <a:cs typeface="Times New Roman"/>
              </a:rPr>
              <a:t>as</a:t>
            </a:r>
            <a:r>
              <a:rPr sz="2000" spc="100" dirty="0">
                <a:latin typeface="Times New Roman"/>
                <a:cs typeface="Times New Roman"/>
              </a:rPr>
              <a:t> </a:t>
            </a:r>
            <a:r>
              <a:rPr sz="2000" spc="-10" dirty="0">
                <a:latin typeface="Times New Roman"/>
                <a:cs typeface="Times New Roman"/>
              </a:rPr>
              <a:t>little</a:t>
            </a:r>
            <a:r>
              <a:rPr sz="2000" spc="110" dirty="0">
                <a:latin typeface="Times New Roman"/>
                <a:cs typeface="Times New Roman"/>
              </a:rPr>
              <a:t> </a:t>
            </a:r>
            <a:r>
              <a:rPr sz="2000" spc="-5" dirty="0">
                <a:latin typeface="Times New Roman"/>
                <a:cs typeface="Times New Roman"/>
              </a:rPr>
              <a:t>as </a:t>
            </a:r>
            <a:r>
              <a:rPr sz="2000" spc="-490" dirty="0">
                <a:latin typeface="Times New Roman"/>
                <a:cs typeface="Times New Roman"/>
              </a:rPr>
              <a:t> </a:t>
            </a:r>
            <a:r>
              <a:rPr sz="2000" spc="-5" dirty="0">
                <a:latin typeface="Times New Roman"/>
                <a:cs typeface="Times New Roman"/>
              </a:rPr>
              <a:t>a few kilometers at </a:t>
            </a:r>
            <a:r>
              <a:rPr sz="2000" spc="-10" dirty="0">
                <a:latin typeface="Times New Roman"/>
                <a:cs typeface="Times New Roman"/>
              </a:rPr>
              <a:t>the </a:t>
            </a:r>
            <a:r>
              <a:rPr sz="2000" b="1" spc="-5" dirty="0">
                <a:latin typeface="Times New Roman"/>
                <a:cs typeface="Times New Roman"/>
              </a:rPr>
              <a:t>oceanic ridge </a:t>
            </a:r>
            <a:r>
              <a:rPr sz="2000" spc="-10" dirty="0">
                <a:latin typeface="Times New Roman"/>
                <a:cs typeface="Times New Roman"/>
              </a:rPr>
              <a:t>to </a:t>
            </a:r>
            <a:r>
              <a:rPr sz="2000" dirty="0">
                <a:latin typeface="Times New Roman"/>
                <a:cs typeface="Times New Roman"/>
              </a:rPr>
              <a:t>100 </a:t>
            </a:r>
            <a:r>
              <a:rPr sz="2000" spc="-10" dirty="0">
                <a:latin typeface="Times New Roman"/>
                <a:cs typeface="Times New Roman"/>
              </a:rPr>
              <a:t>kilometers in the </a:t>
            </a:r>
            <a:r>
              <a:rPr sz="2000" spc="-5" dirty="0">
                <a:latin typeface="Times New Roman"/>
                <a:cs typeface="Times New Roman"/>
              </a:rPr>
              <a:t>deep-ocean </a:t>
            </a:r>
            <a:r>
              <a:rPr sz="2000" dirty="0">
                <a:latin typeface="Times New Roman"/>
                <a:cs typeface="Times New Roman"/>
              </a:rPr>
              <a:t>basins. </a:t>
            </a:r>
            <a:r>
              <a:rPr sz="2000" spc="5" dirty="0">
                <a:latin typeface="Times New Roman"/>
                <a:cs typeface="Times New Roman"/>
              </a:rPr>
              <a:t> </a:t>
            </a:r>
            <a:r>
              <a:rPr sz="2000" spc="-5" dirty="0">
                <a:latin typeface="Times New Roman"/>
                <a:cs typeface="Times New Roman"/>
              </a:rPr>
              <a:t>(Figure.10.3).</a:t>
            </a:r>
            <a:r>
              <a:rPr sz="2000" dirty="0">
                <a:latin typeface="Times New Roman"/>
                <a:cs typeface="Times New Roman"/>
              </a:rPr>
              <a:t> 1.</a:t>
            </a:r>
            <a:r>
              <a:rPr sz="2000" spc="5" dirty="0">
                <a:latin typeface="Times New Roman"/>
                <a:cs typeface="Times New Roman"/>
              </a:rPr>
              <a:t> </a:t>
            </a:r>
            <a:r>
              <a:rPr sz="2000" dirty="0">
                <a:latin typeface="Times New Roman"/>
                <a:cs typeface="Times New Roman"/>
              </a:rPr>
              <a:t>By</a:t>
            </a:r>
            <a:r>
              <a:rPr sz="2000" spc="5" dirty="0">
                <a:latin typeface="Times New Roman"/>
                <a:cs typeface="Times New Roman"/>
              </a:rPr>
              <a:t> </a:t>
            </a:r>
            <a:r>
              <a:rPr sz="2000" spc="-5" dirty="0">
                <a:latin typeface="Times New Roman"/>
                <a:cs typeface="Times New Roman"/>
              </a:rPr>
              <a:t>contrast,</a:t>
            </a:r>
            <a:r>
              <a:rPr sz="2000" dirty="0">
                <a:latin typeface="Times New Roman"/>
                <a:cs typeface="Times New Roman"/>
              </a:rPr>
              <a:t> </a:t>
            </a:r>
            <a:r>
              <a:rPr sz="2000" b="1" spc="-5" dirty="0">
                <a:latin typeface="Times New Roman"/>
                <a:cs typeface="Times New Roman"/>
              </a:rPr>
              <a:t>continental</a:t>
            </a:r>
            <a:r>
              <a:rPr sz="2000" b="1" dirty="0">
                <a:latin typeface="Times New Roman"/>
                <a:cs typeface="Times New Roman"/>
              </a:rPr>
              <a:t> </a:t>
            </a:r>
            <a:r>
              <a:rPr sz="2000" b="1" spc="-10" dirty="0">
                <a:latin typeface="Times New Roman"/>
                <a:cs typeface="Times New Roman"/>
              </a:rPr>
              <a:t>lithosphere</a:t>
            </a:r>
            <a:r>
              <a:rPr sz="2000" b="1" spc="-5" dirty="0">
                <a:latin typeface="Times New Roman"/>
                <a:cs typeface="Times New Roman"/>
              </a:rPr>
              <a:t> </a:t>
            </a:r>
            <a:r>
              <a:rPr sz="2000" spc="-5" dirty="0">
                <a:latin typeface="Times New Roman"/>
                <a:cs typeface="Times New Roman"/>
              </a:rPr>
              <a:t>is</a:t>
            </a:r>
            <a:r>
              <a:rPr sz="2000" dirty="0">
                <a:latin typeface="Times New Roman"/>
                <a:cs typeface="Times New Roman"/>
              </a:rPr>
              <a:t> </a:t>
            </a:r>
            <a:r>
              <a:rPr sz="2000" spc="-5" dirty="0">
                <a:latin typeface="Times New Roman"/>
                <a:cs typeface="Times New Roman"/>
              </a:rPr>
              <a:t>generally</a:t>
            </a:r>
            <a:r>
              <a:rPr sz="2000" dirty="0">
                <a:latin typeface="Times New Roman"/>
                <a:cs typeface="Times New Roman"/>
              </a:rPr>
              <a:t> 100-150 </a:t>
            </a:r>
            <a:r>
              <a:rPr sz="2000" spc="-484" dirty="0">
                <a:latin typeface="Times New Roman"/>
                <a:cs typeface="Times New Roman"/>
              </a:rPr>
              <a:t> </a:t>
            </a:r>
            <a:r>
              <a:rPr sz="2000" spc="-5" dirty="0">
                <a:latin typeface="Times New Roman"/>
                <a:cs typeface="Times New Roman"/>
              </a:rPr>
              <a:t>kilometers thick </a:t>
            </a:r>
            <a:r>
              <a:rPr sz="2000" spc="-10" dirty="0">
                <a:latin typeface="Times New Roman"/>
                <a:cs typeface="Times New Roman"/>
              </a:rPr>
              <a:t>but may </a:t>
            </a:r>
            <a:r>
              <a:rPr sz="2000" dirty="0">
                <a:latin typeface="Times New Roman"/>
                <a:cs typeface="Times New Roman"/>
              </a:rPr>
              <a:t>be </a:t>
            </a:r>
            <a:r>
              <a:rPr sz="2000" spc="-15" dirty="0">
                <a:latin typeface="Times New Roman"/>
                <a:cs typeface="Times New Roman"/>
              </a:rPr>
              <a:t>more </a:t>
            </a:r>
            <a:r>
              <a:rPr sz="2000" spc="-5" dirty="0">
                <a:latin typeface="Times New Roman"/>
                <a:cs typeface="Times New Roman"/>
              </a:rPr>
              <a:t>than </a:t>
            </a:r>
            <a:r>
              <a:rPr sz="2000" dirty="0">
                <a:latin typeface="Times New Roman"/>
                <a:cs typeface="Times New Roman"/>
              </a:rPr>
              <a:t>250 </a:t>
            </a:r>
            <a:r>
              <a:rPr sz="2000" spc="-10" dirty="0">
                <a:latin typeface="Times New Roman"/>
                <a:cs typeface="Times New Roman"/>
              </a:rPr>
              <a:t>kilometers </a:t>
            </a:r>
            <a:r>
              <a:rPr sz="2000" spc="-5" dirty="0">
                <a:latin typeface="Times New Roman"/>
                <a:cs typeface="Times New Roman"/>
              </a:rPr>
              <a:t>thick </a:t>
            </a:r>
            <a:r>
              <a:rPr sz="2000" spc="5" dirty="0">
                <a:latin typeface="Times New Roman"/>
                <a:cs typeface="Times New Roman"/>
              </a:rPr>
              <a:t>below </a:t>
            </a:r>
            <a:r>
              <a:rPr sz="2000" spc="-5" dirty="0">
                <a:latin typeface="Times New Roman"/>
                <a:cs typeface="Times New Roman"/>
              </a:rPr>
              <a:t>older </a:t>
            </a:r>
            <a:r>
              <a:rPr sz="2000" spc="-10" dirty="0">
                <a:latin typeface="Times New Roman"/>
                <a:cs typeface="Times New Roman"/>
              </a:rPr>
              <a:t>portions </a:t>
            </a:r>
            <a:r>
              <a:rPr sz="2000" spc="5" dirty="0">
                <a:latin typeface="Times New Roman"/>
                <a:cs typeface="Times New Roman"/>
              </a:rPr>
              <a:t>of </a:t>
            </a:r>
            <a:r>
              <a:rPr sz="2000" spc="10" dirty="0">
                <a:latin typeface="Times New Roman"/>
                <a:cs typeface="Times New Roman"/>
              </a:rPr>
              <a:t> </a:t>
            </a:r>
            <a:r>
              <a:rPr sz="2000" spc="-10" dirty="0">
                <a:latin typeface="Times New Roman"/>
                <a:cs typeface="Times New Roman"/>
              </a:rPr>
              <a:t>the </a:t>
            </a:r>
            <a:r>
              <a:rPr sz="2000" spc="-5" dirty="0">
                <a:latin typeface="Times New Roman"/>
                <a:cs typeface="Times New Roman"/>
              </a:rPr>
              <a:t>continents. </a:t>
            </a:r>
            <a:r>
              <a:rPr sz="2000" dirty="0">
                <a:latin typeface="Times New Roman"/>
                <a:cs typeface="Times New Roman"/>
              </a:rPr>
              <a:t>2. This </a:t>
            </a:r>
            <a:r>
              <a:rPr sz="2000" spc="-5" dirty="0">
                <a:latin typeface="Times New Roman"/>
                <a:cs typeface="Times New Roman"/>
              </a:rPr>
              <a:t>rigid </a:t>
            </a:r>
            <a:r>
              <a:rPr sz="2000" dirty="0">
                <a:latin typeface="Times New Roman"/>
                <a:cs typeface="Times New Roman"/>
              </a:rPr>
              <a:t>outer </a:t>
            </a:r>
            <a:r>
              <a:rPr sz="2000" spc="-10" dirty="0">
                <a:latin typeface="Times New Roman"/>
                <a:cs typeface="Times New Roman"/>
              </a:rPr>
              <a:t>shell </a:t>
            </a:r>
            <a:r>
              <a:rPr sz="2000" spc="-5" dirty="0">
                <a:latin typeface="Times New Roman"/>
                <a:cs typeface="Times New Roman"/>
              </a:rPr>
              <a:t>(lithosphere) overlies a </a:t>
            </a:r>
            <a:r>
              <a:rPr sz="2000" spc="-15" dirty="0">
                <a:latin typeface="Times New Roman"/>
                <a:cs typeface="Times New Roman"/>
              </a:rPr>
              <a:t>hotter, weaker </a:t>
            </a:r>
            <a:r>
              <a:rPr sz="2000" spc="-5" dirty="0">
                <a:latin typeface="Times New Roman"/>
                <a:cs typeface="Times New Roman"/>
              </a:rPr>
              <a:t>layer </a:t>
            </a:r>
            <a:r>
              <a:rPr sz="2000" spc="-10" dirty="0">
                <a:latin typeface="Times New Roman"/>
                <a:cs typeface="Times New Roman"/>
              </a:rPr>
              <a:t>in </a:t>
            </a:r>
            <a:r>
              <a:rPr sz="2000" spc="-484" dirty="0">
                <a:latin typeface="Times New Roman"/>
                <a:cs typeface="Times New Roman"/>
              </a:rPr>
              <a:t> </a:t>
            </a:r>
            <a:r>
              <a:rPr sz="2000" spc="-10" dirty="0">
                <a:latin typeface="Times New Roman"/>
                <a:cs typeface="Times New Roman"/>
              </a:rPr>
              <a:t>the</a:t>
            </a:r>
            <a:r>
              <a:rPr sz="2000" spc="5" dirty="0">
                <a:latin typeface="Times New Roman"/>
                <a:cs typeface="Times New Roman"/>
              </a:rPr>
              <a:t> </a:t>
            </a:r>
            <a:r>
              <a:rPr sz="2000" spc="-5" dirty="0">
                <a:latin typeface="Times New Roman"/>
                <a:cs typeface="Times New Roman"/>
              </a:rPr>
              <a:t>upper</a:t>
            </a:r>
            <a:r>
              <a:rPr sz="2000" spc="20" dirty="0">
                <a:latin typeface="Times New Roman"/>
                <a:cs typeface="Times New Roman"/>
              </a:rPr>
              <a:t> </a:t>
            </a:r>
            <a:r>
              <a:rPr sz="2000" spc="-15" dirty="0">
                <a:latin typeface="Times New Roman"/>
                <a:cs typeface="Times New Roman"/>
              </a:rPr>
              <a:t>mantle</a:t>
            </a:r>
            <a:r>
              <a:rPr sz="2000" spc="45" dirty="0">
                <a:latin typeface="Times New Roman"/>
                <a:cs typeface="Times New Roman"/>
              </a:rPr>
              <a:t> </a:t>
            </a:r>
            <a:r>
              <a:rPr sz="2000" spc="-20" dirty="0">
                <a:latin typeface="Times New Roman"/>
                <a:cs typeface="Times New Roman"/>
              </a:rPr>
              <a:t>known</a:t>
            </a:r>
            <a:r>
              <a:rPr sz="2000" spc="90" dirty="0">
                <a:latin typeface="Times New Roman"/>
                <a:cs typeface="Times New Roman"/>
              </a:rPr>
              <a:t> </a:t>
            </a:r>
            <a:r>
              <a:rPr sz="2000" spc="-5" dirty="0">
                <a:latin typeface="Times New Roman"/>
                <a:cs typeface="Times New Roman"/>
              </a:rPr>
              <a:t>as </a:t>
            </a:r>
            <a:r>
              <a:rPr sz="2000" spc="-10" dirty="0">
                <a:latin typeface="Times New Roman"/>
                <a:cs typeface="Times New Roman"/>
              </a:rPr>
              <a:t>the</a:t>
            </a:r>
            <a:r>
              <a:rPr sz="2000" dirty="0">
                <a:latin typeface="Times New Roman"/>
                <a:cs typeface="Times New Roman"/>
              </a:rPr>
              <a:t> </a:t>
            </a:r>
            <a:r>
              <a:rPr sz="2000" b="1" spc="-10" dirty="0">
                <a:latin typeface="Times New Roman"/>
                <a:cs typeface="Times New Roman"/>
              </a:rPr>
              <a:t>asthenosphere.</a:t>
            </a:r>
            <a:r>
              <a:rPr sz="2000" b="1" spc="30" dirty="0">
                <a:latin typeface="Times New Roman"/>
                <a:cs typeface="Times New Roman"/>
              </a:rPr>
              <a:t> </a:t>
            </a:r>
            <a:r>
              <a:rPr sz="2000" spc="-5" dirty="0">
                <a:latin typeface="Times New Roman"/>
                <a:cs typeface="Times New Roman"/>
              </a:rPr>
              <a:t>1</a:t>
            </a:r>
            <a:r>
              <a:rPr sz="2000" spc="10" dirty="0">
                <a:latin typeface="Times New Roman"/>
                <a:cs typeface="Times New Roman"/>
              </a:rPr>
              <a:t> </a:t>
            </a:r>
            <a:r>
              <a:rPr sz="2000" spc="-10" dirty="0">
                <a:latin typeface="Times New Roman"/>
                <a:cs typeface="Times New Roman"/>
              </a:rPr>
              <a:t>and</a:t>
            </a:r>
            <a:r>
              <a:rPr sz="2000" spc="15" dirty="0">
                <a:latin typeface="Times New Roman"/>
                <a:cs typeface="Times New Roman"/>
              </a:rPr>
              <a:t> </a:t>
            </a:r>
            <a:r>
              <a:rPr sz="2000" dirty="0">
                <a:latin typeface="Times New Roman"/>
                <a:cs typeface="Times New Roman"/>
              </a:rPr>
              <a:t>2.</a:t>
            </a:r>
            <a:endParaRPr sz="2000">
              <a:latin typeface="Times New Roman"/>
              <a:cs typeface="Times New Roman"/>
            </a:endParaRPr>
          </a:p>
        </p:txBody>
      </p:sp>
      <p:sp>
        <p:nvSpPr>
          <p:cNvPr id="7" name="object 7"/>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5</a:t>
            </a:r>
            <a:endParaRPr sz="2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360044"/>
            <a:ext cx="8455660" cy="5513070"/>
          </a:xfrm>
          <a:prstGeom prst="rect">
            <a:avLst/>
          </a:prstGeom>
        </p:spPr>
        <p:txBody>
          <a:bodyPr vert="horz" wrap="square" lIns="0" tIns="11430" rIns="0" bIns="0" rtlCol="0">
            <a:spAutoFit/>
          </a:bodyPr>
          <a:lstStyle/>
          <a:p>
            <a:pPr marL="12700">
              <a:lnSpc>
                <a:spcPct val="100000"/>
              </a:lnSpc>
              <a:spcBef>
                <a:spcPts val="90"/>
              </a:spcBef>
            </a:pPr>
            <a:r>
              <a:rPr sz="2000" spc="-5" dirty="0">
                <a:latin typeface="Times New Roman"/>
                <a:cs typeface="Times New Roman"/>
              </a:rPr>
              <a:t>Scientists</a:t>
            </a:r>
            <a:r>
              <a:rPr sz="2000" spc="245" dirty="0">
                <a:latin typeface="Times New Roman"/>
                <a:cs typeface="Times New Roman"/>
              </a:rPr>
              <a:t> </a:t>
            </a:r>
            <a:r>
              <a:rPr sz="2000" spc="-5" dirty="0">
                <a:latin typeface="Times New Roman"/>
                <a:cs typeface="Times New Roman"/>
              </a:rPr>
              <a:t>think</a:t>
            </a:r>
            <a:r>
              <a:rPr sz="2000" spc="265" dirty="0">
                <a:latin typeface="Times New Roman"/>
                <a:cs typeface="Times New Roman"/>
              </a:rPr>
              <a:t> </a:t>
            </a:r>
            <a:r>
              <a:rPr sz="2000" spc="-5" dirty="0">
                <a:latin typeface="Times New Roman"/>
                <a:cs typeface="Times New Roman"/>
              </a:rPr>
              <a:t>that</a:t>
            </a:r>
            <a:r>
              <a:rPr sz="2000" spc="275" dirty="0">
                <a:latin typeface="Times New Roman"/>
                <a:cs typeface="Times New Roman"/>
              </a:rPr>
              <a:t> </a:t>
            </a:r>
            <a:r>
              <a:rPr sz="2000" spc="-10" dirty="0">
                <a:latin typeface="Times New Roman"/>
                <a:cs typeface="Times New Roman"/>
              </a:rPr>
              <a:t>the</a:t>
            </a:r>
            <a:r>
              <a:rPr sz="2000" spc="330" dirty="0">
                <a:latin typeface="Times New Roman"/>
                <a:cs typeface="Times New Roman"/>
              </a:rPr>
              <a:t> </a:t>
            </a:r>
            <a:r>
              <a:rPr sz="2000" spc="-10" dirty="0">
                <a:latin typeface="Times New Roman"/>
                <a:cs typeface="Times New Roman"/>
              </a:rPr>
              <a:t>weak</a:t>
            </a:r>
            <a:r>
              <a:rPr sz="2000" spc="280" dirty="0">
                <a:latin typeface="Times New Roman"/>
                <a:cs typeface="Times New Roman"/>
              </a:rPr>
              <a:t> </a:t>
            </a:r>
            <a:r>
              <a:rPr sz="2000" dirty="0">
                <a:latin typeface="Times New Roman"/>
                <a:cs typeface="Times New Roman"/>
              </a:rPr>
              <a:t>rock</a:t>
            </a:r>
            <a:r>
              <a:rPr sz="2000" spc="295" dirty="0">
                <a:latin typeface="Times New Roman"/>
                <a:cs typeface="Times New Roman"/>
              </a:rPr>
              <a:t> </a:t>
            </a:r>
            <a:r>
              <a:rPr sz="2000" spc="-10" dirty="0">
                <a:latin typeface="Times New Roman"/>
                <a:cs typeface="Times New Roman"/>
              </a:rPr>
              <a:t>within</a:t>
            </a:r>
            <a:r>
              <a:rPr sz="2000" spc="270" dirty="0">
                <a:latin typeface="Times New Roman"/>
                <a:cs typeface="Times New Roman"/>
              </a:rPr>
              <a:t> </a:t>
            </a:r>
            <a:r>
              <a:rPr sz="2000" spc="-10" dirty="0">
                <a:latin typeface="Times New Roman"/>
                <a:cs typeface="Times New Roman"/>
              </a:rPr>
              <a:t>the</a:t>
            </a:r>
            <a:r>
              <a:rPr sz="2000" spc="275" dirty="0">
                <a:latin typeface="Times New Roman"/>
                <a:cs typeface="Times New Roman"/>
              </a:rPr>
              <a:t> </a:t>
            </a:r>
            <a:r>
              <a:rPr sz="2000" spc="-5" dirty="0">
                <a:latin typeface="Times New Roman"/>
                <a:cs typeface="Times New Roman"/>
              </a:rPr>
              <a:t>asthenosphere</a:t>
            </a:r>
            <a:r>
              <a:rPr sz="2000" spc="290" dirty="0">
                <a:latin typeface="Times New Roman"/>
                <a:cs typeface="Times New Roman"/>
              </a:rPr>
              <a:t> </a:t>
            </a:r>
            <a:r>
              <a:rPr sz="2000" spc="-10" dirty="0">
                <a:latin typeface="Times New Roman"/>
                <a:cs typeface="Times New Roman"/>
              </a:rPr>
              <a:t>allows</a:t>
            </a:r>
            <a:r>
              <a:rPr sz="2000" spc="275" dirty="0">
                <a:latin typeface="Times New Roman"/>
                <a:cs typeface="Times New Roman"/>
              </a:rPr>
              <a:t> </a:t>
            </a:r>
            <a:r>
              <a:rPr sz="2000" spc="-5" dirty="0">
                <a:latin typeface="Times New Roman"/>
                <a:cs typeface="Times New Roman"/>
              </a:rPr>
              <a:t>earth's</a:t>
            </a:r>
            <a:r>
              <a:rPr sz="2000" spc="295" dirty="0">
                <a:latin typeface="Times New Roman"/>
                <a:cs typeface="Times New Roman"/>
              </a:rPr>
              <a:t> </a:t>
            </a:r>
            <a:r>
              <a:rPr sz="2000" spc="-5" dirty="0">
                <a:latin typeface="Times New Roman"/>
                <a:cs typeface="Times New Roman"/>
              </a:rPr>
              <a:t>rigid</a:t>
            </a:r>
            <a:endParaRPr sz="2000">
              <a:latin typeface="Times New Roman"/>
              <a:cs typeface="Times New Roman"/>
            </a:endParaRPr>
          </a:p>
          <a:p>
            <a:pPr marL="12700">
              <a:lnSpc>
                <a:spcPct val="100000"/>
              </a:lnSpc>
            </a:pPr>
            <a:r>
              <a:rPr sz="2000" spc="-5" dirty="0">
                <a:latin typeface="Times New Roman"/>
                <a:cs typeface="Times New Roman"/>
              </a:rPr>
              <a:t>outer </a:t>
            </a:r>
            <a:r>
              <a:rPr sz="2000" spc="-10" dirty="0">
                <a:latin typeface="Times New Roman"/>
                <a:cs typeface="Times New Roman"/>
              </a:rPr>
              <a:t>shell </a:t>
            </a:r>
            <a:r>
              <a:rPr sz="2000" spc="-5" dirty="0">
                <a:latin typeface="Times New Roman"/>
                <a:cs typeface="Times New Roman"/>
              </a:rPr>
              <a:t>to</a:t>
            </a:r>
            <a:r>
              <a:rPr sz="2000" spc="5" dirty="0">
                <a:latin typeface="Times New Roman"/>
                <a:cs typeface="Times New Roman"/>
              </a:rPr>
              <a:t> </a:t>
            </a:r>
            <a:r>
              <a:rPr sz="2000" spc="-15" dirty="0">
                <a:latin typeface="Times New Roman"/>
                <a:cs typeface="Times New Roman"/>
              </a:rPr>
              <a:t>move.</a:t>
            </a:r>
            <a:endParaRPr sz="2000">
              <a:latin typeface="Times New Roman"/>
              <a:cs typeface="Times New Roman"/>
            </a:endParaRPr>
          </a:p>
          <a:p>
            <a:pPr marL="12700">
              <a:lnSpc>
                <a:spcPct val="100000"/>
              </a:lnSpc>
              <a:spcBef>
                <a:spcPts val="5"/>
              </a:spcBef>
            </a:pPr>
            <a:r>
              <a:rPr sz="2000" spc="-15" dirty="0">
                <a:latin typeface="Times New Roman"/>
                <a:cs typeface="Times New Roman"/>
              </a:rPr>
              <a:t>Further,</a:t>
            </a:r>
            <a:r>
              <a:rPr sz="2000" spc="455" dirty="0">
                <a:latin typeface="Times New Roman"/>
                <a:cs typeface="Times New Roman"/>
              </a:rPr>
              <a:t> </a:t>
            </a:r>
            <a:r>
              <a:rPr sz="2000" spc="-10" dirty="0">
                <a:latin typeface="Times New Roman"/>
                <a:cs typeface="Times New Roman"/>
              </a:rPr>
              <a:t>the</a:t>
            </a:r>
            <a:r>
              <a:rPr sz="2000" spc="465" dirty="0">
                <a:latin typeface="Times New Roman"/>
                <a:cs typeface="Times New Roman"/>
              </a:rPr>
              <a:t> </a:t>
            </a:r>
            <a:r>
              <a:rPr sz="2000" spc="-5" dirty="0">
                <a:latin typeface="Times New Roman"/>
                <a:cs typeface="Times New Roman"/>
              </a:rPr>
              <a:t>lithosphere</a:t>
            </a:r>
            <a:r>
              <a:rPr sz="2000" spc="475" dirty="0">
                <a:latin typeface="Times New Roman"/>
                <a:cs typeface="Times New Roman"/>
              </a:rPr>
              <a:t> </a:t>
            </a:r>
            <a:r>
              <a:rPr sz="2000" spc="-10" dirty="0">
                <a:latin typeface="Times New Roman"/>
                <a:cs typeface="Times New Roman"/>
              </a:rPr>
              <a:t>is</a:t>
            </a:r>
            <a:r>
              <a:rPr sz="2000" spc="459" dirty="0">
                <a:latin typeface="Times New Roman"/>
                <a:cs typeface="Times New Roman"/>
              </a:rPr>
              <a:t> </a:t>
            </a:r>
            <a:r>
              <a:rPr sz="2000" spc="-10" dirty="0">
                <a:latin typeface="Times New Roman"/>
                <a:cs typeface="Times New Roman"/>
              </a:rPr>
              <a:t>broken</a:t>
            </a:r>
            <a:r>
              <a:rPr sz="2000" spc="455" dirty="0">
                <a:latin typeface="Times New Roman"/>
                <a:cs typeface="Times New Roman"/>
              </a:rPr>
              <a:t> </a:t>
            </a:r>
            <a:r>
              <a:rPr sz="2000" spc="-10" dirty="0">
                <a:latin typeface="Times New Roman"/>
                <a:cs typeface="Times New Roman"/>
              </a:rPr>
              <a:t>into</a:t>
            </a:r>
            <a:r>
              <a:rPr sz="2000" spc="475" dirty="0">
                <a:latin typeface="Times New Roman"/>
                <a:cs typeface="Times New Roman"/>
              </a:rPr>
              <a:t> </a:t>
            </a:r>
            <a:r>
              <a:rPr sz="2000" spc="-5" dirty="0">
                <a:latin typeface="Times New Roman"/>
                <a:cs typeface="Times New Roman"/>
              </a:rPr>
              <a:t>numerous</a:t>
            </a:r>
            <a:r>
              <a:rPr sz="2000" spc="465" dirty="0">
                <a:latin typeface="Times New Roman"/>
                <a:cs typeface="Times New Roman"/>
              </a:rPr>
              <a:t> </a:t>
            </a:r>
            <a:r>
              <a:rPr sz="2000" spc="-5" dirty="0">
                <a:latin typeface="Times New Roman"/>
                <a:cs typeface="Times New Roman"/>
              </a:rPr>
              <a:t>segments,</a:t>
            </a:r>
            <a:r>
              <a:rPr sz="2000" spc="475" dirty="0">
                <a:latin typeface="Times New Roman"/>
                <a:cs typeface="Times New Roman"/>
              </a:rPr>
              <a:t> </a:t>
            </a:r>
            <a:r>
              <a:rPr sz="2000" spc="-5" dirty="0">
                <a:latin typeface="Times New Roman"/>
                <a:cs typeface="Times New Roman"/>
              </a:rPr>
              <a:t>called</a:t>
            </a:r>
            <a:r>
              <a:rPr sz="2000" spc="475" dirty="0">
                <a:latin typeface="Times New Roman"/>
                <a:cs typeface="Times New Roman"/>
              </a:rPr>
              <a:t> </a:t>
            </a:r>
            <a:r>
              <a:rPr sz="2000" spc="-5" dirty="0">
                <a:latin typeface="Times New Roman"/>
                <a:cs typeface="Times New Roman"/>
              </a:rPr>
              <a:t>lithospheres</a:t>
            </a:r>
            <a:endParaRPr sz="2000">
              <a:latin typeface="Times New Roman"/>
              <a:cs typeface="Times New Roman"/>
            </a:endParaRPr>
          </a:p>
          <a:p>
            <a:pPr marL="12700">
              <a:lnSpc>
                <a:spcPct val="100000"/>
              </a:lnSpc>
            </a:pPr>
            <a:r>
              <a:rPr sz="2000" dirty="0">
                <a:latin typeface="Times New Roman"/>
                <a:cs typeface="Times New Roman"/>
              </a:rPr>
              <a:t>plates,</a:t>
            </a:r>
            <a:r>
              <a:rPr sz="2000" spc="-40" dirty="0">
                <a:latin typeface="Times New Roman"/>
                <a:cs typeface="Times New Roman"/>
              </a:rPr>
              <a:t> </a:t>
            </a:r>
            <a:r>
              <a:rPr sz="2000" dirty="0">
                <a:latin typeface="Times New Roman"/>
                <a:cs typeface="Times New Roman"/>
              </a:rPr>
              <a:t>or</a:t>
            </a:r>
            <a:r>
              <a:rPr sz="2000" spc="5" dirty="0">
                <a:latin typeface="Times New Roman"/>
                <a:cs typeface="Times New Roman"/>
              </a:rPr>
              <a:t> </a:t>
            </a:r>
            <a:r>
              <a:rPr sz="2000" spc="-15" dirty="0">
                <a:latin typeface="Times New Roman"/>
                <a:cs typeface="Times New Roman"/>
              </a:rPr>
              <a:t>simply</a:t>
            </a:r>
            <a:r>
              <a:rPr sz="2000" spc="5" dirty="0">
                <a:latin typeface="Times New Roman"/>
                <a:cs typeface="Times New Roman"/>
              </a:rPr>
              <a:t> </a:t>
            </a:r>
            <a:r>
              <a:rPr sz="2000" b="1" spc="-5" dirty="0">
                <a:latin typeface="Times New Roman"/>
                <a:cs typeface="Times New Roman"/>
              </a:rPr>
              <a:t>plates</a:t>
            </a:r>
            <a:r>
              <a:rPr sz="2000" b="1" spc="-10" dirty="0">
                <a:latin typeface="Times New Roman"/>
                <a:cs typeface="Times New Roman"/>
              </a:rPr>
              <a:t> </a:t>
            </a:r>
            <a:r>
              <a:rPr sz="2000" spc="-5" dirty="0">
                <a:latin typeface="Times New Roman"/>
                <a:cs typeface="Times New Roman"/>
              </a:rPr>
              <a:t>into:</a:t>
            </a:r>
            <a:endParaRPr sz="2000">
              <a:latin typeface="Times New Roman"/>
              <a:cs typeface="Times New Roman"/>
            </a:endParaRPr>
          </a:p>
          <a:p>
            <a:pPr marL="12700">
              <a:lnSpc>
                <a:spcPct val="100000"/>
              </a:lnSpc>
            </a:pPr>
            <a:r>
              <a:rPr sz="2000" b="1" spc="-5" dirty="0">
                <a:latin typeface="Times New Roman"/>
                <a:cs typeface="Times New Roman"/>
              </a:rPr>
              <a:t>A-Seven</a:t>
            </a:r>
            <a:r>
              <a:rPr sz="2000" b="1" spc="5" dirty="0">
                <a:latin typeface="Times New Roman"/>
                <a:cs typeface="Times New Roman"/>
              </a:rPr>
              <a:t> </a:t>
            </a:r>
            <a:r>
              <a:rPr sz="2000" b="1" spc="-15" dirty="0">
                <a:latin typeface="Times New Roman"/>
                <a:cs typeface="Times New Roman"/>
              </a:rPr>
              <a:t>major</a:t>
            </a:r>
            <a:r>
              <a:rPr sz="2000" b="1" spc="20" dirty="0">
                <a:latin typeface="Times New Roman"/>
                <a:cs typeface="Times New Roman"/>
              </a:rPr>
              <a:t> </a:t>
            </a:r>
            <a:r>
              <a:rPr sz="2000" b="1" spc="-5" dirty="0">
                <a:latin typeface="Times New Roman"/>
                <a:cs typeface="Times New Roman"/>
              </a:rPr>
              <a:t>lithospheric</a:t>
            </a:r>
            <a:r>
              <a:rPr sz="2000" b="1" dirty="0">
                <a:latin typeface="Times New Roman"/>
                <a:cs typeface="Times New Roman"/>
              </a:rPr>
              <a:t> </a:t>
            </a:r>
            <a:r>
              <a:rPr sz="2000" b="1" spc="-5" dirty="0">
                <a:latin typeface="Times New Roman"/>
                <a:cs typeface="Times New Roman"/>
              </a:rPr>
              <a:t>plates</a:t>
            </a:r>
            <a:r>
              <a:rPr sz="2000" b="1" spc="10" dirty="0">
                <a:latin typeface="Times New Roman"/>
                <a:cs typeface="Times New Roman"/>
              </a:rPr>
              <a:t> </a:t>
            </a:r>
            <a:r>
              <a:rPr sz="2000" b="1" spc="-20" dirty="0">
                <a:latin typeface="Times New Roman"/>
                <a:cs typeface="Times New Roman"/>
              </a:rPr>
              <a:t>are</a:t>
            </a:r>
            <a:r>
              <a:rPr sz="2000" b="1" spc="-10" dirty="0">
                <a:latin typeface="Times New Roman"/>
                <a:cs typeface="Times New Roman"/>
              </a:rPr>
              <a:t> </a:t>
            </a:r>
            <a:r>
              <a:rPr sz="2000" b="1" spc="-5" dirty="0">
                <a:latin typeface="Times New Roman"/>
                <a:cs typeface="Times New Roman"/>
              </a:rPr>
              <a:t>recognized.</a:t>
            </a:r>
            <a:r>
              <a:rPr sz="2000" b="1" spc="-10" dirty="0">
                <a:latin typeface="Times New Roman"/>
                <a:cs typeface="Times New Roman"/>
              </a:rPr>
              <a:t> They</a:t>
            </a:r>
            <a:r>
              <a:rPr sz="2000" b="1" spc="40" dirty="0">
                <a:latin typeface="Times New Roman"/>
                <a:cs typeface="Times New Roman"/>
              </a:rPr>
              <a:t> </a:t>
            </a:r>
            <a:r>
              <a:rPr sz="2000" b="1" spc="-15" dirty="0">
                <a:latin typeface="Times New Roman"/>
                <a:cs typeface="Times New Roman"/>
              </a:rPr>
              <a:t>are:</a:t>
            </a:r>
            <a:endParaRPr sz="2000">
              <a:latin typeface="Times New Roman"/>
              <a:cs typeface="Times New Roman"/>
            </a:endParaRPr>
          </a:p>
          <a:p>
            <a:pPr marL="12700">
              <a:lnSpc>
                <a:spcPct val="100000"/>
              </a:lnSpc>
            </a:pPr>
            <a:r>
              <a:rPr sz="2000" b="1" dirty="0">
                <a:latin typeface="Times New Roman"/>
                <a:cs typeface="Times New Roman"/>
              </a:rPr>
              <a:t>1-South</a:t>
            </a:r>
            <a:r>
              <a:rPr sz="2000" b="1" spc="-125" dirty="0">
                <a:latin typeface="Times New Roman"/>
                <a:cs typeface="Times New Roman"/>
              </a:rPr>
              <a:t> </a:t>
            </a:r>
            <a:r>
              <a:rPr sz="2000" b="1" spc="-10" dirty="0">
                <a:latin typeface="Times New Roman"/>
                <a:cs typeface="Times New Roman"/>
              </a:rPr>
              <a:t>American</a:t>
            </a:r>
            <a:r>
              <a:rPr sz="2000" b="1" spc="25" dirty="0">
                <a:latin typeface="Times New Roman"/>
                <a:cs typeface="Times New Roman"/>
              </a:rPr>
              <a:t> </a:t>
            </a:r>
            <a:r>
              <a:rPr sz="2000" b="1" spc="-5" dirty="0">
                <a:latin typeface="Times New Roman"/>
                <a:cs typeface="Times New Roman"/>
              </a:rPr>
              <a:t>plate.</a:t>
            </a:r>
            <a:r>
              <a:rPr sz="2000" b="1" spc="-20" dirty="0">
                <a:latin typeface="Times New Roman"/>
                <a:cs typeface="Times New Roman"/>
              </a:rPr>
              <a:t> </a:t>
            </a:r>
            <a:r>
              <a:rPr sz="2000" b="1" dirty="0">
                <a:latin typeface="Times New Roman"/>
                <a:cs typeface="Times New Roman"/>
              </a:rPr>
              <a:t>2-North</a:t>
            </a:r>
            <a:r>
              <a:rPr sz="2000" b="1" spc="-120" dirty="0">
                <a:latin typeface="Times New Roman"/>
                <a:cs typeface="Times New Roman"/>
              </a:rPr>
              <a:t> </a:t>
            </a:r>
            <a:r>
              <a:rPr sz="2000" b="1" spc="-10" dirty="0">
                <a:latin typeface="Times New Roman"/>
                <a:cs typeface="Times New Roman"/>
              </a:rPr>
              <a:t>American.</a:t>
            </a:r>
            <a:endParaRPr sz="2000">
              <a:latin typeface="Times New Roman"/>
              <a:cs typeface="Times New Roman"/>
            </a:endParaRPr>
          </a:p>
          <a:p>
            <a:pPr marL="12700" marR="4447540">
              <a:lnSpc>
                <a:spcPct val="100000"/>
              </a:lnSpc>
              <a:spcBef>
                <a:spcPts val="5"/>
              </a:spcBef>
            </a:pPr>
            <a:r>
              <a:rPr sz="2000" b="1" dirty="0">
                <a:latin typeface="Times New Roman"/>
                <a:cs typeface="Times New Roman"/>
              </a:rPr>
              <a:t>3-Pacific</a:t>
            </a:r>
            <a:r>
              <a:rPr sz="2000" b="1" spc="-50" dirty="0">
                <a:latin typeface="Times New Roman"/>
                <a:cs typeface="Times New Roman"/>
              </a:rPr>
              <a:t> </a:t>
            </a:r>
            <a:r>
              <a:rPr sz="2000" b="1" spc="-5" dirty="0">
                <a:latin typeface="Times New Roman"/>
                <a:cs typeface="Times New Roman"/>
              </a:rPr>
              <a:t>plate.</a:t>
            </a:r>
            <a:r>
              <a:rPr sz="2000" b="1" spc="-25" dirty="0">
                <a:latin typeface="Times New Roman"/>
                <a:cs typeface="Times New Roman"/>
              </a:rPr>
              <a:t> </a:t>
            </a:r>
            <a:r>
              <a:rPr sz="2000" b="1" spc="-5" dirty="0">
                <a:latin typeface="Times New Roman"/>
                <a:cs typeface="Times New Roman"/>
              </a:rPr>
              <a:t>4-Austtralian-Indian. </a:t>
            </a:r>
            <a:r>
              <a:rPr sz="2000" b="1" spc="-484" dirty="0">
                <a:latin typeface="Times New Roman"/>
                <a:cs typeface="Times New Roman"/>
              </a:rPr>
              <a:t> </a:t>
            </a:r>
            <a:r>
              <a:rPr sz="2000" b="1" dirty="0">
                <a:latin typeface="Times New Roman"/>
                <a:cs typeface="Times New Roman"/>
              </a:rPr>
              <a:t>5-Antaractic.</a:t>
            </a:r>
            <a:r>
              <a:rPr sz="2000" b="1" spc="-45" dirty="0">
                <a:latin typeface="Times New Roman"/>
                <a:cs typeface="Times New Roman"/>
              </a:rPr>
              <a:t> </a:t>
            </a:r>
            <a:r>
              <a:rPr sz="2000" b="1" spc="-5" dirty="0">
                <a:latin typeface="Times New Roman"/>
                <a:cs typeface="Times New Roman"/>
              </a:rPr>
              <a:t>6-Eurasian</a:t>
            </a:r>
            <a:endParaRPr sz="2000">
              <a:latin typeface="Times New Roman"/>
              <a:cs typeface="Times New Roman"/>
            </a:endParaRPr>
          </a:p>
          <a:p>
            <a:pPr marL="12700">
              <a:lnSpc>
                <a:spcPct val="100000"/>
              </a:lnSpc>
            </a:pPr>
            <a:r>
              <a:rPr sz="2000" b="1" dirty="0">
                <a:latin typeface="Times New Roman"/>
                <a:cs typeface="Times New Roman"/>
              </a:rPr>
              <a:t>7-African</a:t>
            </a:r>
            <a:r>
              <a:rPr sz="2000" b="1" spc="-30" dirty="0">
                <a:latin typeface="Times New Roman"/>
                <a:cs typeface="Times New Roman"/>
              </a:rPr>
              <a:t> </a:t>
            </a:r>
            <a:r>
              <a:rPr sz="2000" b="1" spc="-5" dirty="0">
                <a:latin typeface="Times New Roman"/>
                <a:cs typeface="Times New Roman"/>
              </a:rPr>
              <a:t>plate.</a:t>
            </a:r>
            <a:r>
              <a:rPr sz="2000" b="1" spc="-20" dirty="0">
                <a:latin typeface="Times New Roman"/>
                <a:cs typeface="Times New Roman"/>
              </a:rPr>
              <a:t> </a:t>
            </a:r>
            <a:r>
              <a:rPr sz="2000" spc="-5" dirty="0">
                <a:latin typeface="Times New Roman"/>
                <a:cs typeface="Times New Roman"/>
              </a:rPr>
              <a:t>(Figure.10.4).</a:t>
            </a:r>
            <a:endParaRPr sz="2000">
              <a:latin typeface="Times New Roman"/>
              <a:cs typeface="Times New Roman"/>
            </a:endParaRPr>
          </a:p>
          <a:p>
            <a:pPr marL="12700">
              <a:lnSpc>
                <a:spcPct val="100000"/>
              </a:lnSpc>
            </a:pPr>
            <a:r>
              <a:rPr sz="2000" dirty="0">
                <a:latin typeface="Times New Roman"/>
                <a:cs typeface="Times New Roman"/>
              </a:rPr>
              <a:t>The</a:t>
            </a:r>
            <a:r>
              <a:rPr sz="2000" spc="300" dirty="0">
                <a:latin typeface="Times New Roman"/>
                <a:cs typeface="Times New Roman"/>
              </a:rPr>
              <a:t> </a:t>
            </a:r>
            <a:r>
              <a:rPr sz="2000" spc="-15" dirty="0">
                <a:latin typeface="Times New Roman"/>
                <a:cs typeface="Times New Roman"/>
              </a:rPr>
              <a:t>largest</a:t>
            </a:r>
            <a:r>
              <a:rPr sz="2000" spc="300" dirty="0">
                <a:latin typeface="Times New Roman"/>
                <a:cs typeface="Times New Roman"/>
              </a:rPr>
              <a:t> </a:t>
            </a:r>
            <a:r>
              <a:rPr sz="2000" spc="-10" dirty="0">
                <a:latin typeface="Times New Roman"/>
                <a:cs typeface="Times New Roman"/>
              </a:rPr>
              <a:t>is</a:t>
            </a:r>
            <a:r>
              <a:rPr sz="2000" spc="290" dirty="0">
                <a:latin typeface="Times New Roman"/>
                <a:cs typeface="Times New Roman"/>
              </a:rPr>
              <a:t> </a:t>
            </a:r>
            <a:r>
              <a:rPr sz="2000" spc="-10" dirty="0">
                <a:latin typeface="Times New Roman"/>
                <a:cs typeface="Times New Roman"/>
              </a:rPr>
              <a:t>the</a:t>
            </a:r>
            <a:r>
              <a:rPr sz="2000" spc="305" dirty="0">
                <a:latin typeface="Times New Roman"/>
                <a:cs typeface="Times New Roman"/>
              </a:rPr>
              <a:t> </a:t>
            </a:r>
            <a:r>
              <a:rPr sz="2000" b="1" spc="-5" dirty="0">
                <a:latin typeface="Times New Roman"/>
                <a:cs typeface="Times New Roman"/>
              </a:rPr>
              <a:t>pacific</a:t>
            </a:r>
            <a:r>
              <a:rPr sz="2000" b="1" spc="280" dirty="0">
                <a:latin typeface="Times New Roman"/>
                <a:cs typeface="Times New Roman"/>
              </a:rPr>
              <a:t> </a:t>
            </a:r>
            <a:r>
              <a:rPr sz="2000" b="1" spc="-5" dirty="0">
                <a:latin typeface="Times New Roman"/>
                <a:cs typeface="Times New Roman"/>
              </a:rPr>
              <a:t>plate</a:t>
            </a:r>
            <a:r>
              <a:rPr sz="2000" spc="-5" dirty="0">
                <a:latin typeface="Times New Roman"/>
                <a:cs typeface="Times New Roman"/>
              </a:rPr>
              <a:t>,</a:t>
            </a:r>
            <a:r>
              <a:rPr sz="2000" spc="305" dirty="0">
                <a:latin typeface="Times New Roman"/>
                <a:cs typeface="Times New Roman"/>
              </a:rPr>
              <a:t> </a:t>
            </a:r>
            <a:r>
              <a:rPr sz="2000" spc="-5" dirty="0">
                <a:latin typeface="Times New Roman"/>
                <a:cs typeface="Times New Roman"/>
              </a:rPr>
              <a:t>which</a:t>
            </a:r>
            <a:r>
              <a:rPr sz="2000" spc="280" dirty="0">
                <a:latin typeface="Times New Roman"/>
                <a:cs typeface="Times New Roman"/>
              </a:rPr>
              <a:t> </a:t>
            </a:r>
            <a:r>
              <a:rPr sz="2000" spc="-10" dirty="0">
                <a:latin typeface="Times New Roman"/>
                <a:cs typeface="Times New Roman"/>
              </a:rPr>
              <a:t>encompasses</a:t>
            </a:r>
            <a:r>
              <a:rPr sz="2000" spc="305" dirty="0">
                <a:latin typeface="Times New Roman"/>
                <a:cs typeface="Times New Roman"/>
              </a:rPr>
              <a:t> </a:t>
            </a:r>
            <a:r>
              <a:rPr sz="2000" spc="-5" dirty="0">
                <a:latin typeface="Times New Roman"/>
                <a:cs typeface="Times New Roman"/>
              </a:rPr>
              <a:t>a</a:t>
            </a:r>
            <a:r>
              <a:rPr sz="2000" spc="300" dirty="0">
                <a:latin typeface="Times New Roman"/>
                <a:cs typeface="Times New Roman"/>
              </a:rPr>
              <a:t> </a:t>
            </a:r>
            <a:r>
              <a:rPr sz="2000" spc="-10" dirty="0">
                <a:latin typeface="Times New Roman"/>
                <a:cs typeface="Times New Roman"/>
              </a:rPr>
              <a:t>significant</a:t>
            </a:r>
            <a:r>
              <a:rPr sz="2000" spc="305" dirty="0">
                <a:latin typeface="Times New Roman"/>
                <a:cs typeface="Times New Roman"/>
              </a:rPr>
              <a:t> </a:t>
            </a:r>
            <a:r>
              <a:rPr sz="2000" dirty="0">
                <a:latin typeface="Times New Roman"/>
                <a:cs typeface="Times New Roman"/>
              </a:rPr>
              <a:t>portion</a:t>
            </a:r>
            <a:r>
              <a:rPr sz="2000" spc="260" dirty="0">
                <a:latin typeface="Times New Roman"/>
                <a:cs typeface="Times New Roman"/>
              </a:rPr>
              <a:t> </a:t>
            </a:r>
            <a:r>
              <a:rPr sz="2000" dirty="0">
                <a:latin typeface="Times New Roman"/>
                <a:cs typeface="Times New Roman"/>
              </a:rPr>
              <a:t>of</a:t>
            </a:r>
            <a:r>
              <a:rPr sz="2000" spc="285" dirty="0">
                <a:latin typeface="Times New Roman"/>
                <a:cs typeface="Times New Roman"/>
              </a:rPr>
              <a:t> </a:t>
            </a:r>
            <a:r>
              <a:rPr sz="2000" spc="-10" dirty="0">
                <a:latin typeface="Times New Roman"/>
                <a:cs typeface="Times New Roman"/>
              </a:rPr>
              <a:t>the</a:t>
            </a:r>
            <a:endParaRPr sz="2000">
              <a:latin typeface="Times New Roman"/>
              <a:cs typeface="Times New Roman"/>
            </a:endParaRPr>
          </a:p>
          <a:p>
            <a:pPr marL="12700">
              <a:lnSpc>
                <a:spcPct val="100000"/>
              </a:lnSpc>
            </a:pPr>
            <a:r>
              <a:rPr sz="2000" spc="-5" dirty="0">
                <a:latin typeface="Times New Roman"/>
                <a:cs typeface="Times New Roman"/>
              </a:rPr>
              <a:t>pacific</a:t>
            </a:r>
            <a:r>
              <a:rPr sz="2000" spc="-25" dirty="0">
                <a:latin typeface="Times New Roman"/>
                <a:cs typeface="Times New Roman"/>
              </a:rPr>
              <a:t> </a:t>
            </a:r>
            <a:r>
              <a:rPr sz="2000" spc="-5" dirty="0">
                <a:latin typeface="Times New Roman"/>
                <a:cs typeface="Times New Roman"/>
              </a:rPr>
              <a:t>ocean</a:t>
            </a:r>
            <a:r>
              <a:rPr sz="2000" spc="-20" dirty="0">
                <a:latin typeface="Times New Roman"/>
                <a:cs typeface="Times New Roman"/>
              </a:rPr>
              <a:t> </a:t>
            </a:r>
            <a:r>
              <a:rPr sz="2000" spc="-5" dirty="0">
                <a:latin typeface="Times New Roman"/>
                <a:cs typeface="Times New Roman"/>
              </a:rPr>
              <a:t>basin.</a:t>
            </a:r>
            <a:endParaRPr sz="2000">
              <a:latin typeface="Times New Roman"/>
              <a:cs typeface="Times New Roman"/>
            </a:endParaRPr>
          </a:p>
          <a:p>
            <a:pPr marL="12700">
              <a:lnSpc>
                <a:spcPct val="100000"/>
              </a:lnSpc>
              <a:spcBef>
                <a:spcPts val="5"/>
              </a:spcBef>
            </a:pPr>
            <a:r>
              <a:rPr sz="2000" spc="-5" dirty="0">
                <a:latin typeface="Times New Roman"/>
                <a:cs typeface="Times New Roman"/>
              </a:rPr>
              <a:t>Notice</a:t>
            </a:r>
            <a:r>
              <a:rPr sz="2000" spc="145" dirty="0">
                <a:latin typeface="Times New Roman"/>
                <a:cs typeface="Times New Roman"/>
              </a:rPr>
              <a:t> </a:t>
            </a:r>
            <a:r>
              <a:rPr sz="2000" spc="-10" dirty="0">
                <a:latin typeface="Times New Roman"/>
                <a:cs typeface="Times New Roman"/>
              </a:rPr>
              <a:t>that</a:t>
            </a:r>
            <a:r>
              <a:rPr sz="2000" spc="155" dirty="0">
                <a:latin typeface="Times New Roman"/>
                <a:cs typeface="Times New Roman"/>
              </a:rPr>
              <a:t> </a:t>
            </a:r>
            <a:r>
              <a:rPr sz="2000" spc="-15" dirty="0">
                <a:latin typeface="Times New Roman"/>
                <a:cs typeface="Times New Roman"/>
              </a:rPr>
              <a:t>most</a:t>
            </a:r>
            <a:r>
              <a:rPr sz="2000" spc="145" dirty="0">
                <a:latin typeface="Times New Roman"/>
                <a:cs typeface="Times New Roman"/>
              </a:rPr>
              <a:t> </a:t>
            </a:r>
            <a:r>
              <a:rPr sz="2000" dirty="0">
                <a:latin typeface="Times New Roman"/>
                <a:cs typeface="Times New Roman"/>
              </a:rPr>
              <a:t>of</a:t>
            </a:r>
            <a:r>
              <a:rPr sz="2000" spc="135" dirty="0">
                <a:latin typeface="Times New Roman"/>
                <a:cs typeface="Times New Roman"/>
              </a:rPr>
              <a:t> </a:t>
            </a:r>
            <a:r>
              <a:rPr sz="2000" spc="-10" dirty="0">
                <a:latin typeface="Times New Roman"/>
                <a:cs typeface="Times New Roman"/>
              </a:rPr>
              <a:t>the</a:t>
            </a:r>
            <a:r>
              <a:rPr sz="2000" spc="150" dirty="0">
                <a:latin typeface="Times New Roman"/>
                <a:cs typeface="Times New Roman"/>
              </a:rPr>
              <a:t> </a:t>
            </a:r>
            <a:r>
              <a:rPr sz="2000" spc="-10" dirty="0">
                <a:latin typeface="Times New Roman"/>
                <a:cs typeface="Times New Roman"/>
              </a:rPr>
              <a:t>largest</a:t>
            </a:r>
            <a:r>
              <a:rPr sz="2000" spc="155" dirty="0">
                <a:latin typeface="Times New Roman"/>
                <a:cs typeface="Times New Roman"/>
              </a:rPr>
              <a:t> </a:t>
            </a:r>
            <a:r>
              <a:rPr sz="2000" spc="-5" dirty="0">
                <a:latin typeface="Times New Roman"/>
                <a:cs typeface="Times New Roman"/>
              </a:rPr>
              <a:t>plates</a:t>
            </a:r>
            <a:r>
              <a:rPr sz="2000" spc="150" dirty="0">
                <a:latin typeface="Times New Roman"/>
                <a:cs typeface="Times New Roman"/>
              </a:rPr>
              <a:t> </a:t>
            </a:r>
            <a:r>
              <a:rPr sz="2000" spc="-10" dirty="0">
                <a:latin typeface="Times New Roman"/>
                <a:cs typeface="Times New Roman"/>
              </a:rPr>
              <a:t>include</a:t>
            </a:r>
            <a:r>
              <a:rPr sz="2000" spc="155" dirty="0">
                <a:latin typeface="Times New Roman"/>
                <a:cs typeface="Times New Roman"/>
              </a:rPr>
              <a:t> </a:t>
            </a:r>
            <a:r>
              <a:rPr sz="2000" spc="-5" dirty="0">
                <a:latin typeface="Times New Roman"/>
                <a:cs typeface="Times New Roman"/>
              </a:rPr>
              <a:t>an</a:t>
            </a:r>
            <a:r>
              <a:rPr sz="2000" spc="140" dirty="0">
                <a:latin typeface="Times New Roman"/>
                <a:cs typeface="Times New Roman"/>
              </a:rPr>
              <a:t> </a:t>
            </a:r>
            <a:r>
              <a:rPr sz="2000" spc="-5" dirty="0">
                <a:latin typeface="Times New Roman"/>
                <a:cs typeface="Times New Roman"/>
              </a:rPr>
              <a:t>entire</a:t>
            </a:r>
            <a:r>
              <a:rPr sz="2000" spc="160" dirty="0">
                <a:latin typeface="Times New Roman"/>
                <a:cs typeface="Times New Roman"/>
              </a:rPr>
              <a:t> </a:t>
            </a:r>
            <a:r>
              <a:rPr sz="2000" spc="-10" dirty="0">
                <a:latin typeface="Times New Roman"/>
                <a:cs typeface="Times New Roman"/>
              </a:rPr>
              <a:t>continent</a:t>
            </a:r>
            <a:r>
              <a:rPr sz="2000" spc="150" dirty="0">
                <a:latin typeface="Times New Roman"/>
                <a:cs typeface="Times New Roman"/>
              </a:rPr>
              <a:t> </a:t>
            </a:r>
            <a:r>
              <a:rPr sz="2000" spc="-5" dirty="0">
                <a:latin typeface="Times New Roman"/>
                <a:cs typeface="Times New Roman"/>
              </a:rPr>
              <a:t>plus</a:t>
            </a:r>
            <a:r>
              <a:rPr sz="2000" spc="150" dirty="0">
                <a:latin typeface="Times New Roman"/>
                <a:cs typeface="Times New Roman"/>
              </a:rPr>
              <a:t> </a:t>
            </a:r>
            <a:r>
              <a:rPr sz="2000" spc="-5" dirty="0">
                <a:latin typeface="Times New Roman"/>
                <a:cs typeface="Times New Roman"/>
              </a:rPr>
              <a:t>a</a:t>
            </a:r>
            <a:r>
              <a:rPr sz="2000" spc="150" dirty="0">
                <a:latin typeface="Times New Roman"/>
                <a:cs typeface="Times New Roman"/>
              </a:rPr>
              <a:t> </a:t>
            </a:r>
            <a:r>
              <a:rPr sz="2000" spc="-15" dirty="0">
                <a:latin typeface="Times New Roman"/>
                <a:cs typeface="Times New Roman"/>
              </a:rPr>
              <a:t>large</a:t>
            </a:r>
            <a:r>
              <a:rPr sz="2000" spc="155" dirty="0">
                <a:latin typeface="Times New Roman"/>
                <a:cs typeface="Times New Roman"/>
              </a:rPr>
              <a:t> </a:t>
            </a:r>
            <a:r>
              <a:rPr sz="2000" spc="-5" dirty="0">
                <a:latin typeface="Times New Roman"/>
                <a:cs typeface="Times New Roman"/>
              </a:rPr>
              <a:t>area</a:t>
            </a:r>
            <a:endParaRPr sz="2000">
              <a:latin typeface="Times New Roman"/>
              <a:cs typeface="Times New Roman"/>
            </a:endParaRPr>
          </a:p>
          <a:p>
            <a:pPr marL="12700">
              <a:lnSpc>
                <a:spcPct val="100000"/>
              </a:lnSpc>
            </a:pPr>
            <a:r>
              <a:rPr sz="2000" dirty="0">
                <a:latin typeface="Times New Roman"/>
                <a:cs typeface="Times New Roman"/>
              </a:rPr>
              <a:t>of</a:t>
            </a:r>
            <a:r>
              <a:rPr sz="2000" spc="-35" dirty="0">
                <a:latin typeface="Times New Roman"/>
                <a:cs typeface="Times New Roman"/>
              </a:rPr>
              <a:t> </a:t>
            </a:r>
            <a:r>
              <a:rPr sz="2000" spc="-5" dirty="0">
                <a:latin typeface="Times New Roman"/>
                <a:cs typeface="Times New Roman"/>
              </a:rPr>
              <a:t>ocean</a:t>
            </a:r>
            <a:r>
              <a:rPr sz="2000" spc="-20" dirty="0">
                <a:latin typeface="Times New Roman"/>
                <a:cs typeface="Times New Roman"/>
              </a:rPr>
              <a:t> </a:t>
            </a:r>
            <a:r>
              <a:rPr sz="2000" spc="-25" dirty="0">
                <a:latin typeface="Times New Roman"/>
                <a:cs typeface="Times New Roman"/>
              </a:rPr>
              <a:t>floor.</a:t>
            </a:r>
            <a:endParaRPr sz="2000">
              <a:latin typeface="Times New Roman"/>
              <a:cs typeface="Times New Roman"/>
            </a:endParaRPr>
          </a:p>
          <a:p>
            <a:pPr marL="12700">
              <a:lnSpc>
                <a:spcPct val="100000"/>
              </a:lnSpc>
            </a:pPr>
            <a:r>
              <a:rPr sz="2000" dirty="0">
                <a:latin typeface="Times New Roman"/>
                <a:cs typeface="Times New Roman"/>
              </a:rPr>
              <a:t>B-</a:t>
            </a:r>
            <a:r>
              <a:rPr sz="2000" spc="-20" dirty="0">
                <a:latin typeface="Times New Roman"/>
                <a:cs typeface="Times New Roman"/>
              </a:rPr>
              <a:t> </a:t>
            </a:r>
            <a:r>
              <a:rPr sz="2000" spc="-10" dirty="0">
                <a:latin typeface="Times New Roman"/>
                <a:cs typeface="Times New Roman"/>
              </a:rPr>
              <a:t>Intermediate-size</a:t>
            </a:r>
            <a:r>
              <a:rPr sz="2000" spc="55" dirty="0">
                <a:latin typeface="Times New Roman"/>
                <a:cs typeface="Times New Roman"/>
              </a:rPr>
              <a:t> </a:t>
            </a:r>
            <a:r>
              <a:rPr sz="2000" spc="-5" dirty="0">
                <a:latin typeface="Times New Roman"/>
                <a:cs typeface="Times New Roman"/>
              </a:rPr>
              <a:t>plates</a:t>
            </a:r>
            <a:r>
              <a:rPr sz="2000" spc="-25" dirty="0">
                <a:latin typeface="Times New Roman"/>
                <a:cs typeface="Times New Roman"/>
              </a:rPr>
              <a:t> </a:t>
            </a:r>
            <a:r>
              <a:rPr sz="2000" spc="-5" dirty="0">
                <a:latin typeface="Times New Roman"/>
                <a:cs typeface="Times New Roman"/>
              </a:rPr>
              <a:t>include:</a:t>
            </a:r>
            <a:endParaRPr sz="2000">
              <a:latin typeface="Times New Roman"/>
              <a:cs typeface="Times New Roman"/>
            </a:endParaRPr>
          </a:p>
          <a:p>
            <a:pPr marL="12700">
              <a:lnSpc>
                <a:spcPct val="100000"/>
              </a:lnSpc>
            </a:pPr>
            <a:r>
              <a:rPr sz="2000" spc="-5" dirty="0">
                <a:latin typeface="Times New Roman"/>
                <a:cs typeface="Times New Roman"/>
              </a:rPr>
              <a:t>1-Philippine</a:t>
            </a:r>
            <a:r>
              <a:rPr sz="2000" spc="5" dirty="0">
                <a:latin typeface="Times New Roman"/>
                <a:cs typeface="Times New Roman"/>
              </a:rPr>
              <a:t> </a:t>
            </a:r>
            <a:r>
              <a:rPr sz="2000" spc="-5" dirty="0">
                <a:latin typeface="Times New Roman"/>
                <a:cs typeface="Times New Roman"/>
              </a:rPr>
              <a:t>plate.</a:t>
            </a:r>
            <a:r>
              <a:rPr sz="2000" spc="-20" dirty="0">
                <a:latin typeface="Times New Roman"/>
                <a:cs typeface="Times New Roman"/>
              </a:rPr>
              <a:t> </a:t>
            </a:r>
            <a:r>
              <a:rPr sz="2000" spc="-10" dirty="0">
                <a:latin typeface="Times New Roman"/>
                <a:cs typeface="Times New Roman"/>
              </a:rPr>
              <a:t>2-Arabian.</a:t>
            </a:r>
            <a:endParaRPr sz="2000">
              <a:latin typeface="Times New Roman"/>
              <a:cs typeface="Times New Roman"/>
            </a:endParaRPr>
          </a:p>
          <a:p>
            <a:pPr marL="12700">
              <a:lnSpc>
                <a:spcPct val="100000"/>
              </a:lnSpc>
              <a:spcBef>
                <a:spcPts val="5"/>
              </a:spcBef>
            </a:pPr>
            <a:r>
              <a:rPr sz="2000" spc="-5" dirty="0">
                <a:latin typeface="Times New Roman"/>
                <a:cs typeface="Times New Roman"/>
              </a:rPr>
              <a:t>3-Scotia.</a:t>
            </a:r>
            <a:r>
              <a:rPr sz="2000" spc="-20" dirty="0">
                <a:latin typeface="Times New Roman"/>
                <a:cs typeface="Times New Roman"/>
              </a:rPr>
              <a:t> </a:t>
            </a:r>
            <a:r>
              <a:rPr sz="2000" spc="-5" dirty="0">
                <a:latin typeface="Times New Roman"/>
                <a:cs typeface="Times New Roman"/>
              </a:rPr>
              <a:t>4-Caribbian</a:t>
            </a:r>
            <a:endParaRPr sz="2000">
              <a:latin typeface="Times New Roman"/>
              <a:cs typeface="Times New Roman"/>
            </a:endParaRPr>
          </a:p>
          <a:p>
            <a:pPr marL="12700">
              <a:lnSpc>
                <a:spcPct val="100000"/>
              </a:lnSpc>
            </a:pPr>
            <a:r>
              <a:rPr sz="2000" spc="-5" dirty="0">
                <a:latin typeface="Times New Roman"/>
                <a:cs typeface="Times New Roman"/>
              </a:rPr>
              <a:t>5-Nazca.</a:t>
            </a:r>
            <a:r>
              <a:rPr sz="2000" spc="-20" dirty="0">
                <a:latin typeface="Times New Roman"/>
                <a:cs typeface="Times New Roman"/>
              </a:rPr>
              <a:t> </a:t>
            </a:r>
            <a:r>
              <a:rPr sz="2000" spc="-5" dirty="0">
                <a:latin typeface="Times New Roman"/>
                <a:cs typeface="Times New Roman"/>
              </a:rPr>
              <a:t>6-Cocos</a:t>
            </a:r>
            <a:endParaRPr sz="2000">
              <a:latin typeface="Times New Roman"/>
              <a:cs typeface="Times New Roman"/>
            </a:endParaRPr>
          </a:p>
          <a:p>
            <a:pPr marL="12700">
              <a:lnSpc>
                <a:spcPct val="100000"/>
              </a:lnSpc>
            </a:pPr>
            <a:r>
              <a:rPr sz="2000" spc="-10" dirty="0">
                <a:latin typeface="Times New Roman"/>
                <a:cs typeface="Times New Roman"/>
              </a:rPr>
              <a:t>7-Juan</a:t>
            </a:r>
            <a:r>
              <a:rPr sz="2000" spc="20" dirty="0">
                <a:latin typeface="Times New Roman"/>
                <a:cs typeface="Times New Roman"/>
              </a:rPr>
              <a:t> </a:t>
            </a:r>
            <a:r>
              <a:rPr sz="2000" dirty="0">
                <a:latin typeface="Times New Roman"/>
                <a:cs typeface="Times New Roman"/>
              </a:rPr>
              <a:t>de</a:t>
            </a:r>
            <a:r>
              <a:rPr sz="2000" spc="-15" dirty="0">
                <a:latin typeface="Times New Roman"/>
                <a:cs typeface="Times New Roman"/>
              </a:rPr>
              <a:t> </a:t>
            </a:r>
            <a:r>
              <a:rPr sz="2000" spc="-10" dirty="0">
                <a:latin typeface="Times New Roman"/>
                <a:cs typeface="Times New Roman"/>
              </a:rPr>
              <a:t>Fuca</a:t>
            </a:r>
            <a:r>
              <a:rPr sz="2000" spc="35" dirty="0">
                <a:latin typeface="Times New Roman"/>
                <a:cs typeface="Times New Roman"/>
              </a:rPr>
              <a:t> </a:t>
            </a:r>
            <a:r>
              <a:rPr sz="2000" spc="-5" dirty="0">
                <a:latin typeface="Times New Roman"/>
                <a:cs typeface="Times New Roman"/>
              </a:rPr>
              <a:t>plate.</a:t>
            </a:r>
            <a:r>
              <a:rPr sz="2000" spc="-10" dirty="0">
                <a:latin typeface="Times New Roman"/>
                <a:cs typeface="Times New Roman"/>
              </a:rPr>
              <a:t> </a:t>
            </a:r>
            <a:r>
              <a:rPr sz="2000" spc="-5" dirty="0">
                <a:latin typeface="Times New Roman"/>
                <a:cs typeface="Times New Roman"/>
              </a:rPr>
              <a:t>(Figute.10.4).</a:t>
            </a:r>
            <a:endParaRPr sz="2000">
              <a:latin typeface="Times New Roman"/>
              <a:cs typeface="Times New Roman"/>
            </a:endParaRPr>
          </a:p>
        </p:txBody>
      </p:sp>
      <p:sp>
        <p:nvSpPr>
          <p:cNvPr id="3" name="object 3"/>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6</a:t>
            </a:r>
            <a:endParaRPr sz="24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4695" y="170626"/>
            <a:ext cx="8646281" cy="6516685"/>
          </a:xfrm>
          <a:prstGeom prst="rect">
            <a:avLst/>
          </a:prstGeom>
        </p:spPr>
      </p:pic>
      <p:sp>
        <p:nvSpPr>
          <p:cNvPr id="3" name="object 3"/>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7</a:t>
            </a:r>
            <a:endParaRPr sz="24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252730"/>
            <a:ext cx="8608695" cy="2159000"/>
          </a:xfrm>
          <a:prstGeom prst="rect">
            <a:avLst/>
          </a:prstGeom>
        </p:spPr>
        <p:txBody>
          <a:bodyPr vert="horz" wrap="square" lIns="0" tIns="11430" rIns="0" bIns="0" rtlCol="0">
            <a:spAutoFit/>
          </a:bodyPr>
          <a:lstStyle/>
          <a:p>
            <a:pPr marL="12700" marR="5080" algn="just">
              <a:lnSpc>
                <a:spcPct val="100000"/>
              </a:lnSpc>
              <a:spcBef>
                <a:spcPts val="90"/>
              </a:spcBef>
            </a:pPr>
            <a:r>
              <a:rPr sz="2000" spc="-5" dirty="0">
                <a:latin typeface="Times New Roman"/>
                <a:cs typeface="Times New Roman"/>
              </a:rPr>
              <a:t>Each plate </a:t>
            </a:r>
            <a:r>
              <a:rPr sz="2000" spc="-10" dirty="0">
                <a:latin typeface="Times New Roman"/>
                <a:cs typeface="Times New Roman"/>
              </a:rPr>
              <a:t>is in </a:t>
            </a:r>
            <a:r>
              <a:rPr sz="2000" spc="-5" dirty="0">
                <a:latin typeface="Times New Roman"/>
                <a:cs typeface="Times New Roman"/>
              </a:rPr>
              <a:t>constant motion relative </a:t>
            </a:r>
            <a:r>
              <a:rPr sz="2000" spc="-10" dirty="0">
                <a:latin typeface="Times New Roman"/>
                <a:cs typeface="Times New Roman"/>
              </a:rPr>
              <a:t>to </a:t>
            </a:r>
            <a:r>
              <a:rPr sz="2000" spc="-5" dirty="0">
                <a:latin typeface="Times New Roman"/>
                <a:cs typeface="Times New Roman"/>
              </a:rPr>
              <a:t>all other plates. As </a:t>
            </a:r>
            <a:r>
              <a:rPr sz="2000" spc="-10" dirty="0">
                <a:latin typeface="Times New Roman"/>
                <a:cs typeface="Times New Roman"/>
              </a:rPr>
              <a:t>the </a:t>
            </a:r>
            <a:r>
              <a:rPr sz="2000" spc="-5" dirty="0">
                <a:latin typeface="Times New Roman"/>
                <a:cs typeface="Times New Roman"/>
              </a:rPr>
              <a:t>plates </a:t>
            </a:r>
            <a:r>
              <a:rPr sz="2000" spc="-15" dirty="0">
                <a:latin typeface="Times New Roman"/>
                <a:cs typeface="Times New Roman"/>
              </a:rPr>
              <a:t>move, </a:t>
            </a:r>
            <a:r>
              <a:rPr sz="2000" spc="-5" dirty="0">
                <a:latin typeface="Times New Roman"/>
                <a:cs typeface="Times New Roman"/>
              </a:rPr>
              <a:t>the </a:t>
            </a:r>
            <a:r>
              <a:rPr sz="2000" dirty="0">
                <a:latin typeface="Times New Roman"/>
                <a:cs typeface="Times New Roman"/>
              </a:rPr>
              <a:t> </a:t>
            </a:r>
            <a:r>
              <a:rPr sz="2000" spc="-5" dirty="0">
                <a:latin typeface="Times New Roman"/>
                <a:cs typeface="Times New Roman"/>
              </a:rPr>
              <a:t>distance between two locations </a:t>
            </a:r>
            <a:r>
              <a:rPr sz="2000" dirty="0">
                <a:latin typeface="Times New Roman"/>
                <a:cs typeface="Times New Roman"/>
              </a:rPr>
              <a:t>on </a:t>
            </a:r>
            <a:r>
              <a:rPr sz="2000" spc="-5" dirty="0">
                <a:latin typeface="Times New Roman"/>
                <a:cs typeface="Times New Roman"/>
              </a:rPr>
              <a:t>the </a:t>
            </a:r>
            <a:r>
              <a:rPr sz="2000" spc="-10" dirty="0">
                <a:latin typeface="Times New Roman"/>
                <a:cs typeface="Times New Roman"/>
              </a:rPr>
              <a:t>same </a:t>
            </a:r>
            <a:r>
              <a:rPr sz="2000" spc="-5" dirty="0">
                <a:latin typeface="Times New Roman"/>
                <a:cs typeface="Times New Roman"/>
              </a:rPr>
              <a:t>plate remains constant whereas the </a:t>
            </a:r>
            <a:r>
              <a:rPr sz="2000" dirty="0">
                <a:latin typeface="Times New Roman"/>
                <a:cs typeface="Times New Roman"/>
              </a:rPr>
              <a:t> </a:t>
            </a:r>
            <a:r>
              <a:rPr sz="2000" spc="-5" dirty="0">
                <a:latin typeface="Times New Roman"/>
                <a:cs typeface="Times New Roman"/>
              </a:rPr>
              <a:t>distance between sites </a:t>
            </a:r>
            <a:r>
              <a:rPr sz="2000" dirty="0">
                <a:latin typeface="Times New Roman"/>
                <a:cs typeface="Times New Roman"/>
              </a:rPr>
              <a:t>on </a:t>
            </a:r>
            <a:r>
              <a:rPr sz="2000" spc="-10" dirty="0">
                <a:latin typeface="Times New Roman"/>
                <a:cs typeface="Times New Roman"/>
              </a:rPr>
              <a:t>different</a:t>
            </a:r>
            <a:r>
              <a:rPr sz="2000" spc="-5" dirty="0">
                <a:latin typeface="Times New Roman"/>
                <a:cs typeface="Times New Roman"/>
              </a:rPr>
              <a:t> planets</a:t>
            </a:r>
            <a:r>
              <a:rPr sz="2000" dirty="0">
                <a:latin typeface="Times New Roman"/>
                <a:cs typeface="Times New Roman"/>
              </a:rPr>
              <a:t> </a:t>
            </a:r>
            <a:r>
              <a:rPr sz="2000" spc="-5" dirty="0">
                <a:latin typeface="Times New Roman"/>
                <a:cs typeface="Times New Roman"/>
              </a:rPr>
              <a:t>gradually changes. Most interactions </a:t>
            </a:r>
            <a:r>
              <a:rPr sz="2000" dirty="0">
                <a:latin typeface="Times New Roman"/>
                <a:cs typeface="Times New Roman"/>
              </a:rPr>
              <a:t> </a:t>
            </a:r>
            <a:r>
              <a:rPr sz="2000" spc="-5" dirty="0">
                <a:latin typeface="Times New Roman"/>
                <a:cs typeface="Times New Roman"/>
              </a:rPr>
              <a:t>occur</a:t>
            </a:r>
            <a:r>
              <a:rPr sz="2000" dirty="0">
                <a:latin typeface="Times New Roman"/>
                <a:cs typeface="Times New Roman"/>
              </a:rPr>
              <a:t> </a:t>
            </a:r>
            <a:r>
              <a:rPr sz="2000" spc="-5" dirty="0">
                <a:latin typeface="Times New Roman"/>
                <a:cs typeface="Times New Roman"/>
              </a:rPr>
              <a:t>at</a:t>
            </a:r>
            <a:r>
              <a:rPr sz="2000" dirty="0">
                <a:latin typeface="Times New Roman"/>
                <a:cs typeface="Times New Roman"/>
              </a:rPr>
              <a:t> </a:t>
            </a:r>
            <a:r>
              <a:rPr sz="2000" spc="-10" dirty="0">
                <a:latin typeface="Times New Roman"/>
                <a:cs typeface="Times New Roman"/>
              </a:rPr>
              <a:t>the</a:t>
            </a:r>
            <a:r>
              <a:rPr sz="2000" spc="-5" dirty="0">
                <a:latin typeface="Times New Roman"/>
                <a:cs typeface="Times New Roman"/>
              </a:rPr>
              <a:t> </a:t>
            </a:r>
            <a:r>
              <a:rPr sz="2000" spc="-15" dirty="0">
                <a:latin typeface="Times New Roman"/>
                <a:cs typeface="Times New Roman"/>
              </a:rPr>
              <a:t>margins</a:t>
            </a:r>
            <a:r>
              <a:rPr sz="2000" spc="-10" dirty="0">
                <a:latin typeface="Times New Roman"/>
                <a:cs typeface="Times New Roman"/>
              </a:rPr>
              <a:t> </a:t>
            </a:r>
            <a:r>
              <a:rPr sz="2000" spc="-5" dirty="0">
                <a:latin typeface="Times New Roman"/>
                <a:cs typeface="Times New Roman"/>
              </a:rPr>
              <a:t>(edges)</a:t>
            </a:r>
            <a:r>
              <a:rPr sz="2000" dirty="0">
                <a:latin typeface="Times New Roman"/>
                <a:cs typeface="Times New Roman"/>
              </a:rPr>
              <a:t> of</a:t>
            </a:r>
            <a:r>
              <a:rPr sz="2000" spc="5" dirty="0">
                <a:latin typeface="Times New Roman"/>
                <a:cs typeface="Times New Roman"/>
              </a:rPr>
              <a:t> </a:t>
            </a:r>
            <a:r>
              <a:rPr sz="2000" spc="-5" dirty="0">
                <a:latin typeface="Times New Roman"/>
                <a:cs typeface="Times New Roman"/>
              </a:rPr>
              <a:t>planets.</a:t>
            </a:r>
            <a:r>
              <a:rPr sz="2000" dirty="0">
                <a:latin typeface="Times New Roman"/>
                <a:cs typeface="Times New Roman"/>
              </a:rPr>
              <a:t> </a:t>
            </a:r>
            <a:r>
              <a:rPr sz="2000" spc="-5" dirty="0">
                <a:latin typeface="Times New Roman"/>
                <a:cs typeface="Times New Roman"/>
              </a:rPr>
              <a:t>For</a:t>
            </a:r>
            <a:r>
              <a:rPr sz="2000" dirty="0">
                <a:latin typeface="Times New Roman"/>
                <a:cs typeface="Times New Roman"/>
              </a:rPr>
              <a:t> </a:t>
            </a:r>
            <a:r>
              <a:rPr sz="2000" spc="-10" dirty="0">
                <a:latin typeface="Times New Roman"/>
                <a:cs typeface="Times New Roman"/>
              </a:rPr>
              <a:t>example,</a:t>
            </a:r>
            <a:r>
              <a:rPr sz="2000" spc="-5" dirty="0">
                <a:latin typeface="Times New Roman"/>
                <a:cs typeface="Times New Roman"/>
              </a:rPr>
              <a:t> </a:t>
            </a:r>
            <a:r>
              <a:rPr sz="2000" spc="-15" dirty="0">
                <a:latin typeface="Times New Roman"/>
                <a:cs typeface="Times New Roman"/>
              </a:rPr>
              <a:t>most</a:t>
            </a:r>
            <a:r>
              <a:rPr sz="2000" spc="-10"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spc="-10" dirty="0">
                <a:latin typeface="Times New Roman"/>
                <a:cs typeface="Times New Roman"/>
              </a:rPr>
              <a:t>our</a:t>
            </a:r>
            <a:r>
              <a:rPr sz="2000" spc="-5" dirty="0">
                <a:latin typeface="Times New Roman"/>
                <a:cs typeface="Times New Roman"/>
              </a:rPr>
              <a:t> planet's </a:t>
            </a:r>
            <a:r>
              <a:rPr sz="2000" dirty="0">
                <a:latin typeface="Times New Roman"/>
                <a:cs typeface="Times New Roman"/>
              </a:rPr>
              <a:t> </a:t>
            </a:r>
            <a:r>
              <a:rPr sz="2000" spc="-5" dirty="0">
                <a:latin typeface="Times New Roman"/>
                <a:cs typeface="Times New Roman"/>
              </a:rPr>
              <a:t>earthquakes, volcanoes and </a:t>
            </a:r>
            <a:r>
              <a:rPr sz="2000" spc="-10" dirty="0">
                <a:latin typeface="Times New Roman"/>
                <a:cs typeface="Times New Roman"/>
              </a:rPr>
              <a:t>mountain </a:t>
            </a:r>
            <a:r>
              <a:rPr sz="2000" spc="-5" dirty="0">
                <a:latin typeface="Times New Roman"/>
                <a:cs typeface="Times New Roman"/>
              </a:rPr>
              <a:t>building occur </a:t>
            </a:r>
            <a:r>
              <a:rPr sz="2000" b="1" dirty="0">
                <a:latin typeface="Times New Roman"/>
                <a:cs typeface="Times New Roman"/>
              </a:rPr>
              <a:t>along </a:t>
            </a:r>
            <a:r>
              <a:rPr sz="2000" b="1" spc="-5" dirty="0">
                <a:latin typeface="Times New Roman"/>
                <a:cs typeface="Times New Roman"/>
              </a:rPr>
              <a:t>boundaries</a:t>
            </a:r>
            <a:r>
              <a:rPr sz="2000" spc="-5" dirty="0">
                <a:latin typeface="Times New Roman"/>
                <a:cs typeface="Times New Roman"/>
              </a:rPr>
              <a:t>. Notice </a:t>
            </a:r>
            <a:r>
              <a:rPr sz="2000" dirty="0">
                <a:latin typeface="Times New Roman"/>
                <a:cs typeface="Times New Roman"/>
              </a:rPr>
              <a:t>how </a:t>
            </a:r>
            <a:r>
              <a:rPr sz="2000" spc="-484" dirty="0">
                <a:latin typeface="Times New Roman"/>
                <a:cs typeface="Times New Roman"/>
              </a:rPr>
              <a:t> </a:t>
            </a:r>
            <a:r>
              <a:rPr sz="2000" spc="-10" dirty="0">
                <a:latin typeface="Times New Roman"/>
                <a:cs typeface="Times New Roman"/>
              </a:rPr>
              <a:t>the </a:t>
            </a:r>
            <a:r>
              <a:rPr sz="2000" spc="-5" dirty="0">
                <a:latin typeface="Times New Roman"/>
                <a:cs typeface="Times New Roman"/>
              </a:rPr>
              <a:t>distribution </a:t>
            </a:r>
            <a:r>
              <a:rPr sz="2000" dirty="0">
                <a:latin typeface="Times New Roman"/>
                <a:cs typeface="Times New Roman"/>
              </a:rPr>
              <a:t>of </a:t>
            </a:r>
            <a:r>
              <a:rPr sz="2000" spc="-5" dirty="0">
                <a:latin typeface="Times New Roman"/>
                <a:cs typeface="Times New Roman"/>
              </a:rPr>
              <a:t>moderate </a:t>
            </a:r>
            <a:r>
              <a:rPr sz="2000" spc="-10" dirty="0">
                <a:latin typeface="Times New Roman"/>
                <a:cs typeface="Times New Roman"/>
              </a:rPr>
              <a:t>to strong </a:t>
            </a:r>
            <a:r>
              <a:rPr sz="2000" spc="-5" dirty="0">
                <a:latin typeface="Times New Roman"/>
                <a:cs typeface="Times New Roman"/>
              </a:rPr>
              <a:t>earthquakes is related </a:t>
            </a:r>
            <a:r>
              <a:rPr sz="2000" spc="-10" dirty="0">
                <a:latin typeface="Times New Roman"/>
                <a:cs typeface="Times New Roman"/>
              </a:rPr>
              <a:t>to plate </a:t>
            </a:r>
            <a:r>
              <a:rPr sz="2000" spc="-5" dirty="0">
                <a:latin typeface="Times New Roman"/>
                <a:cs typeface="Times New Roman"/>
              </a:rPr>
              <a:t>boundaries. </a:t>
            </a:r>
            <a:r>
              <a:rPr sz="2000" dirty="0">
                <a:latin typeface="Times New Roman"/>
                <a:cs typeface="Times New Roman"/>
              </a:rPr>
              <a:t> </a:t>
            </a:r>
            <a:r>
              <a:rPr sz="2000" spc="-5" dirty="0">
                <a:latin typeface="Times New Roman"/>
                <a:cs typeface="Times New Roman"/>
              </a:rPr>
              <a:t>(Figure.10.5).</a:t>
            </a:r>
            <a:r>
              <a:rPr sz="2000" spc="-15" dirty="0">
                <a:latin typeface="Times New Roman"/>
                <a:cs typeface="Times New Roman"/>
              </a:rPr>
              <a:t> </a:t>
            </a:r>
            <a:r>
              <a:rPr sz="2000" dirty="0">
                <a:latin typeface="Times New Roman"/>
                <a:cs typeface="Times New Roman"/>
              </a:rPr>
              <a:t>1.</a:t>
            </a:r>
            <a:r>
              <a:rPr sz="2000" spc="-35" dirty="0">
                <a:latin typeface="Times New Roman"/>
                <a:cs typeface="Times New Roman"/>
              </a:rPr>
              <a:t> Volcanoes</a:t>
            </a:r>
            <a:r>
              <a:rPr sz="2000" spc="5" dirty="0">
                <a:latin typeface="Times New Roman"/>
                <a:cs typeface="Times New Roman"/>
              </a:rPr>
              <a:t> </a:t>
            </a:r>
            <a:r>
              <a:rPr sz="2000" dirty="0">
                <a:latin typeface="Times New Roman"/>
                <a:cs typeface="Times New Roman"/>
              </a:rPr>
              <a:t>are</a:t>
            </a:r>
            <a:r>
              <a:rPr sz="2000" spc="10" dirty="0">
                <a:latin typeface="Times New Roman"/>
                <a:cs typeface="Times New Roman"/>
              </a:rPr>
              <a:t> </a:t>
            </a:r>
            <a:r>
              <a:rPr sz="2000" spc="-5" dirty="0">
                <a:latin typeface="Times New Roman"/>
                <a:cs typeface="Times New Roman"/>
              </a:rPr>
              <a:t>also</a:t>
            </a:r>
            <a:r>
              <a:rPr sz="2000" spc="-15" dirty="0">
                <a:latin typeface="Times New Roman"/>
                <a:cs typeface="Times New Roman"/>
              </a:rPr>
              <a:t> </a:t>
            </a:r>
            <a:r>
              <a:rPr sz="2000" spc="-5" dirty="0">
                <a:latin typeface="Times New Roman"/>
                <a:cs typeface="Times New Roman"/>
              </a:rPr>
              <a:t>associated</a:t>
            </a:r>
            <a:r>
              <a:rPr sz="2000" spc="15" dirty="0">
                <a:latin typeface="Times New Roman"/>
                <a:cs typeface="Times New Roman"/>
              </a:rPr>
              <a:t> </a:t>
            </a:r>
            <a:r>
              <a:rPr sz="2000" spc="-20" dirty="0">
                <a:latin typeface="Times New Roman"/>
                <a:cs typeface="Times New Roman"/>
              </a:rPr>
              <a:t>with</a:t>
            </a:r>
            <a:r>
              <a:rPr sz="2000" spc="65" dirty="0">
                <a:latin typeface="Times New Roman"/>
                <a:cs typeface="Times New Roman"/>
              </a:rPr>
              <a:t> </a:t>
            </a:r>
            <a:r>
              <a:rPr sz="2000" b="1" spc="-5" dirty="0">
                <a:latin typeface="Times New Roman"/>
                <a:cs typeface="Times New Roman"/>
              </a:rPr>
              <a:t>plate</a:t>
            </a:r>
            <a:r>
              <a:rPr sz="2000" b="1" spc="-10" dirty="0">
                <a:latin typeface="Times New Roman"/>
                <a:cs typeface="Times New Roman"/>
              </a:rPr>
              <a:t> </a:t>
            </a:r>
            <a:r>
              <a:rPr sz="2000" b="1" spc="-5" dirty="0">
                <a:latin typeface="Times New Roman"/>
                <a:cs typeface="Times New Roman"/>
              </a:rPr>
              <a:t>boundaries</a:t>
            </a:r>
            <a:r>
              <a:rPr sz="2000" spc="-5" dirty="0">
                <a:latin typeface="Times New Roman"/>
                <a:cs typeface="Times New Roman"/>
              </a:rPr>
              <a:t>.</a:t>
            </a:r>
            <a:r>
              <a:rPr sz="2000" spc="15" dirty="0">
                <a:latin typeface="Times New Roman"/>
                <a:cs typeface="Times New Roman"/>
              </a:rPr>
              <a:t> </a:t>
            </a:r>
            <a:r>
              <a:rPr sz="2000" dirty="0">
                <a:latin typeface="Times New Roman"/>
                <a:cs typeface="Times New Roman"/>
              </a:rPr>
              <a:t>2.</a:t>
            </a:r>
            <a:endParaRPr sz="2000">
              <a:latin typeface="Times New Roman"/>
              <a:cs typeface="Times New Roman"/>
            </a:endParaRPr>
          </a:p>
        </p:txBody>
      </p:sp>
      <p:pic>
        <p:nvPicPr>
          <p:cNvPr id="3" name="object 3"/>
          <p:cNvPicPr/>
          <p:nvPr/>
        </p:nvPicPr>
        <p:blipFill>
          <a:blip r:embed="rId2" cstate="print"/>
          <a:stretch>
            <a:fillRect/>
          </a:stretch>
        </p:blipFill>
        <p:spPr>
          <a:xfrm>
            <a:off x="472439" y="2590801"/>
            <a:ext cx="8122705" cy="3974578"/>
          </a:xfrm>
          <a:prstGeom prst="rect">
            <a:avLst/>
          </a:prstGeom>
        </p:spPr>
      </p:pic>
      <p:sp>
        <p:nvSpPr>
          <p:cNvPr id="4" name="object 4"/>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8</a:t>
            </a:r>
            <a:endParaRPr sz="2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0044" y="252730"/>
            <a:ext cx="8456930" cy="3988435"/>
          </a:xfrm>
          <a:prstGeom prst="rect">
            <a:avLst/>
          </a:prstGeom>
        </p:spPr>
        <p:txBody>
          <a:bodyPr vert="horz" wrap="square" lIns="0" tIns="11430" rIns="0" bIns="0" rtlCol="0">
            <a:spAutoFit/>
          </a:bodyPr>
          <a:lstStyle/>
          <a:p>
            <a:pPr marL="12700">
              <a:lnSpc>
                <a:spcPct val="100000"/>
              </a:lnSpc>
              <a:spcBef>
                <a:spcPts val="90"/>
              </a:spcBef>
            </a:pPr>
            <a:r>
              <a:rPr sz="2000" b="1" spc="-5" dirty="0">
                <a:solidFill>
                  <a:srgbClr val="FF3399"/>
                </a:solidFill>
                <a:latin typeface="Times New Roman"/>
                <a:cs typeface="Times New Roman"/>
              </a:rPr>
              <a:t>types</a:t>
            </a:r>
            <a:r>
              <a:rPr sz="2000" b="1" spc="-15" dirty="0">
                <a:solidFill>
                  <a:srgbClr val="FF3399"/>
                </a:solidFill>
                <a:latin typeface="Times New Roman"/>
                <a:cs typeface="Times New Roman"/>
              </a:rPr>
              <a:t> </a:t>
            </a:r>
            <a:r>
              <a:rPr sz="2000" b="1" dirty="0">
                <a:solidFill>
                  <a:srgbClr val="FF3399"/>
                </a:solidFill>
                <a:latin typeface="Times New Roman"/>
                <a:cs typeface="Times New Roman"/>
              </a:rPr>
              <a:t>of</a:t>
            </a:r>
            <a:r>
              <a:rPr sz="2000" b="1" spc="-20" dirty="0">
                <a:solidFill>
                  <a:srgbClr val="FF3399"/>
                </a:solidFill>
                <a:latin typeface="Times New Roman"/>
                <a:cs typeface="Times New Roman"/>
              </a:rPr>
              <a:t> </a:t>
            </a:r>
            <a:r>
              <a:rPr sz="2000" b="1" spc="-5" dirty="0">
                <a:solidFill>
                  <a:srgbClr val="FF3399"/>
                </a:solidFill>
                <a:latin typeface="Times New Roman"/>
                <a:cs typeface="Times New Roman"/>
              </a:rPr>
              <a:t>plate</a:t>
            </a:r>
            <a:r>
              <a:rPr sz="2000" b="1" spc="-25" dirty="0">
                <a:solidFill>
                  <a:srgbClr val="FF3399"/>
                </a:solidFill>
                <a:latin typeface="Times New Roman"/>
                <a:cs typeface="Times New Roman"/>
              </a:rPr>
              <a:t> </a:t>
            </a:r>
            <a:r>
              <a:rPr sz="2000" b="1" spc="-5" dirty="0">
                <a:solidFill>
                  <a:srgbClr val="FF3399"/>
                </a:solidFill>
                <a:latin typeface="Times New Roman"/>
                <a:cs typeface="Times New Roman"/>
              </a:rPr>
              <a:t>boundaries:</a:t>
            </a:r>
            <a:endParaRPr sz="2000" dirty="0">
              <a:latin typeface="Times New Roman"/>
              <a:cs typeface="Times New Roman"/>
            </a:endParaRPr>
          </a:p>
          <a:p>
            <a:pPr marL="326390" indent="-314325">
              <a:lnSpc>
                <a:spcPct val="100000"/>
              </a:lnSpc>
              <a:buAutoNum type="arabicPlain"/>
              <a:tabLst>
                <a:tab pos="327025" algn="l"/>
              </a:tabLst>
            </a:pPr>
            <a:r>
              <a:rPr sz="2000" b="1" spc="-5" dirty="0">
                <a:latin typeface="Times New Roman"/>
                <a:cs typeface="Times New Roman"/>
              </a:rPr>
              <a:t>Divergent</a:t>
            </a:r>
            <a:r>
              <a:rPr sz="2000" b="1" spc="305" dirty="0">
                <a:latin typeface="Times New Roman"/>
                <a:cs typeface="Times New Roman"/>
              </a:rPr>
              <a:t> </a:t>
            </a:r>
            <a:r>
              <a:rPr sz="2000" b="1" spc="-10" dirty="0">
                <a:latin typeface="Times New Roman"/>
                <a:cs typeface="Times New Roman"/>
              </a:rPr>
              <a:t>plate</a:t>
            </a:r>
            <a:r>
              <a:rPr sz="2000" b="1" spc="275" dirty="0">
                <a:latin typeface="Times New Roman"/>
                <a:cs typeface="Times New Roman"/>
              </a:rPr>
              <a:t> </a:t>
            </a:r>
            <a:r>
              <a:rPr sz="2000" b="1" spc="-5" dirty="0">
                <a:latin typeface="Times New Roman"/>
                <a:cs typeface="Times New Roman"/>
              </a:rPr>
              <a:t>boundaries</a:t>
            </a:r>
            <a:r>
              <a:rPr sz="2000" spc="-5" dirty="0">
                <a:latin typeface="Times New Roman"/>
                <a:cs typeface="Times New Roman"/>
              </a:rPr>
              <a:t>:</a:t>
            </a:r>
            <a:r>
              <a:rPr sz="2000" spc="295" dirty="0">
                <a:latin typeface="Times New Roman"/>
                <a:cs typeface="Times New Roman"/>
              </a:rPr>
              <a:t> </a:t>
            </a:r>
            <a:r>
              <a:rPr sz="2000" spc="-5" dirty="0">
                <a:latin typeface="Times New Roman"/>
                <a:cs typeface="Times New Roman"/>
              </a:rPr>
              <a:t>Occur</a:t>
            </a:r>
            <a:r>
              <a:rPr sz="2000" spc="320" dirty="0">
                <a:latin typeface="Times New Roman"/>
                <a:cs typeface="Times New Roman"/>
              </a:rPr>
              <a:t> </a:t>
            </a:r>
            <a:r>
              <a:rPr sz="2000" spc="-10" dirty="0">
                <a:latin typeface="Times New Roman"/>
                <a:cs typeface="Times New Roman"/>
              </a:rPr>
              <a:t>where</a:t>
            </a:r>
            <a:r>
              <a:rPr sz="2000" spc="300" dirty="0">
                <a:latin typeface="Times New Roman"/>
                <a:cs typeface="Times New Roman"/>
              </a:rPr>
              <a:t> </a:t>
            </a:r>
            <a:r>
              <a:rPr sz="2000" spc="-15" dirty="0">
                <a:latin typeface="Times New Roman"/>
                <a:cs typeface="Times New Roman"/>
              </a:rPr>
              <a:t>two</a:t>
            </a:r>
            <a:r>
              <a:rPr sz="2000" spc="305" dirty="0">
                <a:latin typeface="Times New Roman"/>
                <a:cs typeface="Times New Roman"/>
              </a:rPr>
              <a:t> </a:t>
            </a:r>
            <a:r>
              <a:rPr sz="2000" spc="-5" dirty="0">
                <a:latin typeface="Times New Roman"/>
                <a:cs typeface="Times New Roman"/>
              </a:rPr>
              <a:t>plates</a:t>
            </a:r>
            <a:r>
              <a:rPr sz="2000" spc="265" dirty="0">
                <a:latin typeface="Times New Roman"/>
                <a:cs typeface="Times New Roman"/>
              </a:rPr>
              <a:t> </a:t>
            </a:r>
            <a:r>
              <a:rPr sz="2000" spc="-10" dirty="0">
                <a:latin typeface="Times New Roman"/>
                <a:cs typeface="Times New Roman"/>
              </a:rPr>
              <a:t>move</a:t>
            </a:r>
            <a:r>
              <a:rPr sz="2000" spc="290" dirty="0">
                <a:latin typeface="Times New Roman"/>
                <a:cs typeface="Times New Roman"/>
              </a:rPr>
              <a:t> </a:t>
            </a:r>
            <a:r>
              <a:rPr sz="2000" dirty="0">
                <a:latin typeface="Times New Roman"/>
                <a:cs typeface="Times New Roman"/>
              </a:rPr>
              <a:t>apart</a:t>
            </a:r>
            <a:r>
              <a:rPr sz="2000" spc="300" dirty="0">
                <a:latin typeface="Times New Roman"/>
                <a:cs typeface="Times New Roman"/>
              </a:rPr>
              <a:t> </a:t>
            </a:r>
            <a:r>
              <a:rPr sz="2000" spc="-10" dirty="0">
                <a:latin typeface="Times New Roman"/>
                <a:cs typeface="Times New Roman"/>
              </a:rPr>
              <a:t>from</a:t>
            </a:r>
            <a:r>
              <a:rPr sz="2000" spc="254" dirty="0">
                <a:latin typeface="Times New Roman"/>
                <a:cs typeface="Times New Roman"/>
              </a:rPr>
              <a:t> </a:t>
            </a:r>
            <a:r>
              <a:rPr sz="2000" spc="-5" dirty="0">
                <a:latin typeface="Times New Roman"/>
                <a:cs typeface="Times New Roman"/>
              </a:rPr>
              <a:t>each</a:t>
            </a:r>
            <a:endParaRPr sz="2000" dirty="0">
              <a:latin typeface="Times New Roman"/>
              <a:cs typeface="Times New Roman"/>
            </a:endParaRPr>
          </a:p>
          <a:p>
            <a:pPr marL="12700">
              <a:lnSpc>
                <a:spcPct val="100000"/>
              </a:lnSpc>
              <a:spcBef>
                <a:spcPts val="5"/>
              </a:spcBef>
            </a:pPr>
            <a:r>
              <a:rPr sz="2000" spc="-25" dirty="0">
                <a:latin typeface="Times New Roman"/>
                <a:cs typeface="Times New Roman"/>
              </a:rPr>
              <a:t>other.</a:t>
            </a:r>
            <a:endParaRPr sz="2000" dirty="0">
              <a:latin typeface="Times New Roman"/>
              <a:cs typeface="Times New Roman"/>
            </a:endParaRPr>
          </a:p>
          <a:p>
            <a:pPr marL="287020" indent="-274320">
              <a:lnSpc>
                <a:spcPct val="100000"/>
              </a:lnSpc>
              <a:buAutoNum type="arabicPlain" startAt="2"/>
              <a:tabLst>
                <a:tab pos="287020" algn="l"/>
              </a:tabLst>
            </a:pPr>
            <a:r>
              <a:rPr sz="2000" b="1" spc="-5" dirty="0">
                <a:latin typeface="Times New Roman"/>
                <a:cs typeface="Times New Roman"/>
              </a:rPr>
              <a:t>Convergent</a:t>
            </a:r>
            <a:r>
              <a:rPr sz="2000" b="1" spc="20" dirty="0">
                <a:latin typeface="Times New Roman"/>
                <a:cs typeface="Times New Roman"/>
              </a:rPr>
              <a:t> </a:t>
            </a:r>
            <a:r>
              <a:rPr sz="2000" b="1" spc="-5" dirty="0">
                <a:latin typeface="Times New Roman"/>
                <a:cs typeface="Times New Roman"/>
              </a:rPr>
              <a:t>plate</a:t>
            </a:r>
            <a:r>
              <a:rPr sz="2000" b="1" spc="-10" dirty="0">
                <a:latin typeface="Times New Roman"/>
                <a:cs typeface="Times New Roman"/>
              </a:rPr>
              <a:t> </a:t>
            </a:r>
            <a:r>
              <a:rPr sz="2000" b="1" spc="-5" dirty="0">
                <a:latin typeface="Times New Roman"/>
                <a:cs typeface="Times New Roman"/>
              </a:rPr>
              <a:t>boundaries:</a:t>
            </a:r>
            <a:r>
              <a:rPr sz="2000" b="1" spc="20" dirty="0">
                <a:latin typeface="Times New Roman"/>
                <a:cs typeface="Times New Roman"/>
              </a:rPr>
              <a:t> </a:t>
            </a:r>
            <a:r>
              <a:rPr sz="2000" spc="-60" dirty="0">
                <a:latin typeface="Times New Roman"/>
                <a:cs typeface="Times New Roman"/>
              </a:rPr>
              <a:t>Two</a:t>
            </a:r>
            <a:r>
              <a:rPr sz="2000" spc="45" dirty="0">
                <a:latin typeface="Times New Roman"/>
                <a:cs typeface="Times New Roman"/>
              </a:rPr>
              <a:t> </a:t>
            </a:r>
            <a:r>
              <a:rPr sz="2000" spc="-5" dirty="0">
                <a:latin typeface="Times New Roman"/>
                <a:cs typeface="Times New Roman"/>
              </a:rPr>
              <a:t>plates</a:t>
            </a:r>
            <a:r>
              <a:rPr sz="2000" spc="10" dirty="0">
                <a:latin typeface="Times New Roman"/>
                <a:cs typeface="Times New Roman"/>
              </a:rPr>
              <a:t> </a:t>
            </a:r>
            <a:r>
              <a:rPr sz="2000" spc="-20" dirty="0">
                <a:latin typeface="Times New Roman"/>
                <a:cs typeface="Times New Roman"/>
              </a:rPr>
              <a:t>move</a:t>
            </a:r>
            <a:r>
              <a:rPr sz="2000" spc="70" dirty="0">
                <a:latin typeface="Times New Roman"/>
                <a:cs typeface="Times New Roman"/>
              </a:rPr>
              <a:t> </a:t>
            </a:r>
            <a:r>
              <a:rPr sz="2000" spc="-10" dirty="0">
                <a:latin typeface="Times New Roman"/>
                <a:cs typeface="Times New Roman"/>
              </a:rPr>
              <a:t>together</a:t>
            </a:r>
            <a:r>
              <a:rPr sz="2000" spc="25" dirty="0">
                <a:latin typeface="Times New Roman"/>
                <a:cs typeface="Times New Roman"/>
              </a:rPr>
              <a:t> </a:t>
            </a:r>
            <a:r>
              <a:rPr sz="2000" spc="-10" dirty="0">
                <a:latin typeface="Times New Roman"/>
                <a:cs typeface="Times New Roman"/>
              </a:rPr>
              <a:t>toward</a:t>
            </a:r>
            <a:r>
              <a:rPr sz="2000" spc="55" dirty="0">
                <a:latin typeface="Times New Roman"/>
                <a:cs typeface="Times New Roman"/>
              </a:rPr>
              <a:t> </a:t>
            </a:r>
            <a:r>
              <a:rPr sz="2000" spc="-5" dirty="0">
                <a:latin typeface="Times New Roman"/>
                <a:cs typeface="Times New Roman"/>
              </a:rPr>
              <a:t>each</a:t>
            </a:r>
            <a:r>
              <a:rPr sz="2000" spc="25" dirty="0">
                <a:latin typeface="Times New Roman"/>
                <a:cs typeface="Times New Roman"/>
              </a:rPr>
              <a:t> </a:t>
            </a:r>
            <a:r>
              <a:rPr sz="2000" spc="-25" dirty="0">
                <a:latin typeface="Times New Roman"/>
                <a:cs typeface="Times New Roman"/>
              </a:rPr>
              <a:t>other.</a:t>
            </a:r>
            <a:endParaRPr sz="2000" dirty="0">
              <a:latin typeface="Times New Roman"/>
              <a:cs typeface="Times New Roman"/>
            </a:endParaRPr>
          </a:p>
          <a:p>
            <a:pPr marL="12700" marR="579755">
              <a:lnSpc>
                <a:spcPct val="100000"/>
              </a:lnSpc>
              <a:buAutoNum type="arabicPlain" startAt="2"/>
              <a:tabLst>
                <a:tab pos="284480" algn="l"/>
              </a:tabLst>
            </a:pPr>
            <a:r>
              <a:rPr sz="2000" b="1" spc="-20" dirty="0">
                <a:latin typeface="Times New Roman"/>
                <a:cs typeface="Times New Roman"/>
              </a:rPr>
              <a:t>Transform</a:t>
            </a:r>
            <a:r>
              <a:rPr sz="2000" b="1" spc="10" dirty="0">
                <a:latin typeface="Times New Roman"/>
                <a:cs typeface="Times New Roman"/>
              </a:rPr>
              <a:t> </a:t>
            </a:r>
            <a:r>
              <a:rPr sz="2000" b="1" spc="-5" dirty="0">
                <a:latin typeface="Times New Roman"/>
                <a:cs typeface="Times New Roman"/>
              </a:rPr>
              <a:t>fault</a:t>
            </a:r>
            <a:r>
              <a:rPr sz="2000" b="1" spc="-10" dirty="0">
                <a:latin typeface="Times New Roman"/>
                <a:cs typeface="Times New Roman"/>
              </a:rPr>
              <a:t> </a:t>
            </a:r>
            <a:r>
              <a:rPr sz="2000" b="1" spc="-5" dirty="0">
                <a:latin typeface="Times New Roman"/>
                <a:cs typeface="Times New Roman"/>
              </a:rPr>
              <a:t>boundaries:</a:t>
            </a:r>
            <a:r>
              <a:rPr sz="2000" b="1" spc="15" dirty="0">
                <a:latin typeface="Times New Roman"/>
                <a:cs typeface="Times New Roman"/>
              </a:rPr>
              <a:t> </a:t>
            </a:r>
            <a:r>
              <a:rPr sz="2000" spc="-5" dirty="0">
                <a:latin typeface="Times New Roman"/>
                <a:cs typeface="Times New Roman"/>
              </a:rPr>
              <a:t>Occur</a:t>
            </a:r>
            <a:r>
              <a:rPr sz="2000" spc="30" dirty="0">
                <a:latin typeface="Times New Roman"/>
                <a:cs typeface="Times New Roman"/>
              </a:rPr>
              <a:t> </a:t>
            </a:r>
            <a:r>
              <a:rPr sz="2000" spc="-15" dirty="0">
                <a:latin typeface="Times New Roman"/>
                <a:cs typeface="Times New Roman"/>
              </a:rPr>
              <a:t>where</a:t>
            </a:r>
            <a:r>
              <a:rPr sz="2000" spc="55" dirty="0">
                <a:latin typeface="Times New Roman"/>
                <a:cs typeface="Times New Roman"/>
              </a:rPr>
              <a:t> </a:t>
            </a:r>
            <a:r>
              <a:rPr sz="2000" spc="-25" dirty="0">
                <a:latin typeface="Times New Roman"/>
                <a:cs typeface="Times New Roman"/>
              </a:rPr>
              <a:t>two</a:t>
            </a:r>
            <a:r>
              <a:rPr sz="2000" spc="70" dirty="0">
                <a:latin typeface="Times New Roman"/>
                <a:cs typeface="Times New Roman"/>
              </a:rPr>
              <a:t> </a:t>
            </a:r>
            <a:r>
              <a:rPr sz="2000" spc="-5" dirty="0">
                <a:latin typeface="Times New Roman"/>
                <a:cs typeface="Times New Roman"/>
              </a:rPr>
              <a:t>plates</a:t>
            </a:r>
            <a:r>
              <a:rPr sz="2000" dirty="0">
                <a:latin typeface="Times New Roman"/>
                <a:cs typeface="Times New Roman"/>
              </a:rPr>
              <a:t> </a:t>
            </a:r>
            <a:r>
              <a:rPr sz="2000" spc="-10" dirty="0">
                <a:latin typeface="Times New Roman"/>
                <a:cs typeface="Times New Roman"/>
              </a:rPr>
              <a:t>grind</a:t>
            </a:r>
            <a:r>
              <a:rPr sz="2000" spc="25" dirty="0">
                <a:latin typeface="Times New Roman"/>
                <a:cs typeface="Times New Roman"/>
              </a:rPr>
              <a:t> </a:t>
            </a:r>
            <a:r>
              <a:rPr sz="2000" spc="-10" dirty="0">
                <a:latin typeface="Times New Roman"/>
                <a:cs typeface="Times New Roman"/>
              </a:rPr>
              <a:t>to </a:t>
            </a:r>
            <a:r>
              <a:rPr sz="2000" spc="-5" dirty="0">
                <a:latin typeface="Times New Roman"/>
                <a:cs typeface="Times New Roman"/>
              </a:rPr>
              <a:t>each</a:t>
            </a:r>
            <a:r>
              <a:rPr sz="2000" spc="20" dirty="0">
                <a:latin typeface="Times New Roman"/>
                <a:cs typeface="Times New Roman"/>
              </a:rPr>
              <a:t> </a:t>
            </a:r>
            <a:r>
              <a:rPr sz="2000" spc="-25" dirty="0">
                <a:latin typeface="Times New Roman"/>
                <a:cs typeface="Times New Roman"/>
              </a:rPr>
              <a:t>other. </a:t>
            </a:r>
            <a:r>
              <a:rPr sz="2000" spc="-484" dirty="0">
                <a:latin typeface="Times New Roman"/>
                <a:cs typeface="Times New Roman"/>
              </a:rPr>
              <a:t> </a:t>
            </a:r>
            <a:r>
              <a:rPr sz="2000" spc="-35" dirty="0">
                <a:latin typeface="Times New Roman"/>
                <a:cs typeface="Times New Roman"/>
              </a:rPr>
              <a:t>Typically,</a:t>
            </a:r>
            <a:r>
              <a:rPr sz="2000" spc="35" dirty="0">
                <a:latin typeface="Times New Roman"/>
                <a:cs typeface="Times New Roman"/>
              </a:rPr>
              <a:t> </a:t>
            </a:r>
            <a:r>
              <a:rPr sz="2000" spc="-5" dirty="0">
                <a:latin typeface="Times New Roman"/>
                <a:cs typeface="Times New Roman"/>
              </a:rPr>
              <a:t>all</a:t>
            </a:r>
            <a:r>
              <a:rPr sz="2000" spc="5" dirty="0">
                <a:latin typeface="Times New Roman"/>
                <a:cs typeface="Times New Roman"/>
              </a:rPr>
              <a:t> </a:t>
            </a:r>
            <a:r>
              <a:rPr sz="2000" spc="-10" dirty="0">
                <a:latin typeface="Times New Roman"/>
                <a:cs typeface="Times New Roman"/>
              </a:rPr>
              <a:t>three</a:t>
            </a:r>
            <a:r>
              <a:rPr sz="2000" spc="20" dirty="0">
                <a:latin typeface="Times New Roman"/>
                <a:cs typeface="Times New Roman"/>
              </a:rPr>
              <a:t> </a:t>
            </a:r>
            <a:r>
              <a:rPr sz="2000" spc="-10" dirty="0">
                <a:latin typeface="Times New Roman"/>
                <a:cs typeface="Times New Roman"/>
              </a:rPr>
              <a:t>types</a:t>
            </a:r>
            <a:r>
              <a:rPr sz="2000" spc="25" dirty="0">
                <a:latin typeface="Times New Roman"/>
                <a:cs typeface="Times New Roman"/>
              </a:rPr>
              <a:t> </a:t>
            </a:r>
            <a:r>
              <a:rPr sz="2000" dirty="0">
                <a:latin typeface="Times New Roman"/>
                <a:cs typeface="Times New Roman"/>
              </a:rPr>
              <a:t>of</a:t>
            </a:r>
            <a:r>
              <a:rPr sz="2000" spc="-10" dirty="0">
                <a:latin typeface="Times New Roman"/>
                <a:cs typeface="Times New Roman"/>
              </a:rPr>
              <a:t> </a:t>
            </a:r>
            <a:r>
              <a:rPr sz="2000" spc="-5" dirty="0">
                <a:latin typeface="Times New Roman"/>
                <a:cs typeface="Times New Roman"/>
              </a:rPr>
              <a:t>boundaries</a:t>
            </a:r>
            <a:r>
              <a:rPr sz="2000" spc="10" dirty="0">
                <a:latin typeface="Times New Roman"/>
                <a:cs typeface="Times New Roman"/>
              </a:rPr>
              <a:t> </a:t>
            </a:r>
            <a:r>
              <a:rPr sz="2000" spc="-5" dirty="0">
                <a:latin typeface="Times New Roman"/>
                <a:cs typeface="Times New Roman"/>
              </a:rPr>
              <a:t>can</a:t>
            </a:r>
            <a:r>
              <a:rPr sz="2000" spc="15" dirty="0">
                <a:latin typeface="Times New Roman"/>
                <a:cs typeface="Times New Roman"/>
              </a:rPr>
              <a:t> </a:t>
            </a:r>
            <a:r>
              <a:rPr sz="2000" dirty="0">
                <a:latin typeface="Times New Roman"/>
                <a:cs typeface="Times New Roman"/>
              </a:rPr>
              <a:t>be</a:t>
            </a:r>
            <a:r>
              <a:rPr sz="2000" spc="-15" dirty="0">
                <a:latin typeface="Times New Roman"/>
                <a:cs typeface="Times New Roman"/>
              </a:rPr>
              <a:t> found</a:t>
            </a:r>
            <a:r>
              <a:rPr sz="2000" spc="50" dirty="0">
                <a:latin typeface="Times New Roman"/>
                <a:cs typeface="Times New Roman"/>
              </a:rPr>
              <a:t> </a:t>
            </a:r>
            <a:r>
              <a:rPr sz="2000" spc="-10" dirty="0">
                <a:latin typeface="Times New Roman"/>
                <a:cs typeface="Times New Roman"/>
              </a:rPr>
              <a:t>surrounding</a:t>
            </a:r>
            <a:r>
              <a:rPr sz="2000" spc="50" dirty="0">
                <a:latin typeface="Times New Roman"/>
                <a:cs typeface="Times New Roman"/>
              </a:rPr>
              <a:t> </a:t>
            </a:r>
            <a:r>
              <a:rPr sz="2000" spc="-5" dirty="0">
                <a:latin typeface="Times New Roman"/>
                <a:cs typeface="Times New Roman"/>
              </a:rPr>
              <a:t>a</a:t>
            </a:r>
            <a:r>
              <a:rPr sz="2000" spc="10" dirty="0">
                <a:latin typeface="Times New Roman"/>
                <a:cs typeface="Times New Roman"/>
              </a:rPr>
              <a:t> </a:t>
            </a:r>
            <a:r>
              <a:rPr sz="2000" spc="-5" dirty="0">
                <a:latin typeface="Times New Roman"/>
                <a:cs typeface="Times New Roman"/>
              </a:rPr>
              <a:t>plate.</a:t>
            </a:r>
            <a:endParaRPr sz="2000" dirty="0">
              <a:latin typeface="Times New Roman"/>
              <a:cs typeface="Times New Roman"/>
            </a:endParaRPr>
          </a:p>
          <a:p>
            <a:pPr marL="12700">
              <a:lnSpc>
                <a:spcPct val="100000"/>
              </a:lnSpc>
              <a:spcBef>
                <a:spcPts val="5"/>
              </a:spcBef>
            </a:pPr>
            <a:r>
              <a:rPr sz="2000" b="1" dirty="0">
                <a:latin typeface="Times New Roman"/>
                <a:cs typeface="Times New Roman"/>
              </a:rPr>
              <a:t>1-</a:t>
            </a:r>
            <a:r>
              <a:rPr sz="2000" b="1" spc="-30" dirty="0">
                <a:latin typeface="Times New Roman"/>
                <a:cs typeface="Times New Roman"/>
              </a:rPr>
              <a:t> </a:t>
            </a:r>
            <a:r>
              <a:rPr sz="2000" b="1" spc="-5" dirty="0">
                <a:latin typeface="Times New Roman"/>
                <a:cs typeface="Times New Roman"/>
              </a:rPr>
              <a:t>Divergent</a:t>
            </a:r>
            <a:r>
              <a:rPr sz="2000" b="1" spc="5" dirty="0">
                <a:latin typeface="Times New Roman"/>
                <a:cs typeface="Times New Roman"/>
              </a:rPr>
              <a:t> </a:t>
            </a:r>
            <a:r>
              <a:rPr sz="2000" b="1" spc="-5" dirty="0">
                <a:latin typeface="Times New Roman"/>
                <a:cs typeface="Times New Roman"/>
              </a:rPr>
              <a:t>boundaries:</a:t>
            </a:r>
            <a:endParaRPr sz="2000" dirty="0">
              <a:latin typeface="Times New Roman"/>
              <a:cs typeface="Times New Roman"/>
            </a:endParaRPr>
          </a:p>
          <a:p>
            <a:pPr marL="12700">
              <a:lnSpc>
                <a:spcPct val="100000"/>
              </a:lnSpc>
            </a:pPr>
            <a:r>
              <a:rPr sz="2000" spc="-20" dirty="0">
                <a:latin typeface="Times New Roman"/>
                <a:cs typeface="Times New Roman"/>
              </a:rPr>
              <a:t>At</a:t>
            </a:r>
            <a:r>
              <a:rPr sz="2000" spc="30" dirty="0">
                <a:latin typeface="Times New Roman"/>
                <a:cs typeface="Times New Roman"/>
              </a:rPr>
              <a:t> </a:t>
            </a:r>
            <a:r>
              <a:rPr sz="2000" spc="-15" dirty="0">
                <a:latin typeface="Times New Roman"/>
                <a:cs typeface="Times New Roman"/>
              </a:rPr>
              <a:t>divergent</a:t>
            </a:r>
            <a:r>
              <a:rPr sz="2000" spc="65" dirty="0">
                <a:latin typeface="Times New Roman"/>
                <a:cs typeface="Times New Roman"/>
              </a:rPr>
              <a:t> </a:t>
            </a:r>
            <a:r>
              <a:rPr sz="2000" spc="-5" dirty="0">
                <a:latin typeface="Times New Roman"/>
                <a:cs typeface="Times New Roman"/>
              </a:rPr>
              <a:t>plate</a:t>
            </a:r>
            <a:r>
              <a:rPr sz="2000" spc="-10" dirty="0">
                <a:latin typeface="Times New Roman"/>
                <a:cs typeface="Times New Roman"/>
              </a:rPr>
              <a:t> </a:t>
            </a:r>
            <a:r>
              <a:rPr sz="2000" spc="-5" dirty="0">
                <a:latin typeface="Times New Roman"/>
                <a:cs typeface="Times New Roman"/>
              </a:rPr>
              <a:t>boundaries,</a:t>
            </a:r>
            <a:r>
              <a:rPr sz="2000" spc="25" dirty="0">
                <a:latin typeface="Times New Roman"/>
                <a:cs typeface="Times New Roman"/>
              </a:rPr>
              <a:t> </a:t>
            </a:r>
            <a:r>
              <a:rPr sz="2000" spc="-5" dirty="0">
                <a:latin typeface="Times New Roman"/>
                <a:cs typeface="Times New Roman"/>
              </a:rPr>
              <a:t>plates</a:t>
            </a:r>
            <a:r>
              <a:rPr sz="2000" spc="-10" dirty="0">
                <a:latin typeface="Times New Roman"/>
                <a:cs typeface="Times New Roman"/>
              </a:rPr>
              <a:t> </a:t>
            </a:r>
            <a:r>
              <a:rPr sz="2000" spc="-20" dirty="0">
                <a:latin typeface="Times New Roman"/>
                <a:cs typeface="Times New Roman"/>
              </a:rPr>
              <a:t>move</a:t>
            </a:r>
            <a:r>
              <a:rPr sz="2000" spc="70" dirty="0">
                <a:latin typeface="Times New Roman"/>
                <a:cs typeface="Times New Roman"/>
              </a:rPr>
              <a:t> </a:t>
            </a:r>
            <a:r>
              <a:rPr sz="2000" dirty="0">
                <a:latin typeface="Times New Roman"/>
                <a:cs typeface="Times New Roman"/>
              </a:rPr>
              <a:t>apart.</a:t>
            </a:r>
            <a:r>
              <a:rPr sz="2000" spc="-5" dirty="0">
                <a:latin typeface="Times New Roman"/>
                <a:cs typeface="Times New Roman"/>
              </a:rPr>
              <a:t> (Figure.10.6).</a:t>
            </a:r>
            <a:r>
              <a:rPr sz="2000" spc="-30" dirty="0">
                <a:latin typeface="Times New Roman"/>
                <a:cs typeface="Times New Roman"/>
              </a:rPr>
              <a:t> </a:t>
            </a:r>
            <a:r>
              <a:rPr sz="2000" dirty="0">
                <a:latin typeface="Times New Roman"/>
                <a:cs typeface="Times New Roman"/>
              </a:rPr>
              <a:t>1.</a:t>
            </a:r>
          </a:p>
          <a:p>
            <a:pPr marL="12700" marR="7620">
              <a:lnSpc>
                <a:spcPct val="100000"/>
              </a:lnSpc>
            </a:pPr>
            <a:r>
              <a:rPr sz="2000" spc="-5" dirty="0">
                <a:latin typeface="Times New Roman"/>
                <a:cs typeface="Times New Roman"/>
              </a:rPr>
              <a:t>Most</a:t>
            </a:r>
            <a:r>
              <a:rPr sz="2000" spc="65" dirty="0">
                <a:latin typeface="Times New Roman"/>
                <a:cs typeface="Times New Roman"/>
              </a:rPr>
              <a:t> </a:t>
            </a:r>
            <a:r>
              <a:rPr sz="2000" spc="-15" dirty="0">
                <a:latin typeface="Times New Roman"/>
                <a:cs typeface="Times New Roman"/>
              </a:rPr>
              <a:t>divergent</a:t>
            </a:r>
            <a:r>
              <a:rPr sz="2000" spc="95" dirty="0">
                <a:latin typeface="Times New Roman"/>
                <a:cs typeface="Times New Roman"/>
              </a:rPr>
              <a:t> </a:t>
            </a:r>
            <a:r>
              <a:rPr sz="2000" spc="-5" dirty="0">
                <a:latin typeface="Times New Roman"/>
                <a:cs typeface="Times New Roman"/>
              </a:rPr>
              <a:t>plate</a:t>
            </a:r>
            <a:r>
              <a:rPr sz="2000" spc="45" dirty="0">
                <a:latin typeface="Times New Roman"/>
                <a:cs typeface="Times New Roman"/>
              </a:rPr>
              <a:t> </a:t>
            </a:r>
            <a:r>
              <a:rPr sz="2000" spc="-5" dirty="0">
                <a:latin typeface="Times New Roman"/>
                <a:cs typeface="Times New Roman"/>
              </a:rPr>
              <a:t>boundaries</a:t>
            </a:r>
            <a:r>
              <a:rPr sz="2000" spc="75" dirty="0">
                <a:latin typeface="Times New Roman"/>
                <a:cs typeface="Times New Roman"/>
              </a:rPr>
              <a:t> </a:t>
            </a:r>
            <a:r>
              <a:rPr sz="2000" spc="-5" dirty="0">
                <a:latin typeface="Times New Roman"/>
                <a:cs typeface="Times New Roman"/>
              </a:rPr>
              <a:t>are</a:t>
            </a:r>
            <a:r>
              <a:rPr sz="2000" spc="75" dirty="0">
                <a:latin typeface="Times New Roman"/>
                <a:cs typeface="Times New Roman"/>
              </a:rPr>
              <a:t> </a:t>
            </a:r>
            <a:r>
              <a:rPr sz="2000" spc="-5" dirty="0">
                <a:latin typeface="Times New Roman"/>
                <a:cs typeface="Times New Roman"/>
              </a:rPr>
              <a:t>located</a:t>
            </a:r>
            <a:r>
              <a:rPr sz="2000" spc="70" dirty="0">
                <a:latin typeface="Times New Roman"/>
                <a:cs typeface="Times New Roman"/>
              </a:rPr>
              <a:t> </a:t>
            </a:r>
            <a:r>
              <a:rPr sz="2000" spc="-5" dirty="0">
                <a:latin typeface="Times New Roman"/>
                <a:cs typeface="Times New Roman"/>
              </a:rPr>
              <a:t>along</a:t>
            </a:r>
            <a:r>
              <a:rPr sz="2000" spc="55" dirty="0">
                <a:latin typeface="Times New Roman"/>
                <a:cs typeface="Times New Roman"/>
              </a:rPr>
              <a:t> </a:t>
            </a:r>
            <a:r>
              <a:rPr sz="2000" spc="-5" dirty="0">
                <a:latin typeface="Times New Roman"/>
                <a:cs typeface="Times New Roman"/>
              </a:rPr>
              <a:t>crests</a:t>
            </a:r>
            <a:r>
              <a:rPr sz="2000" spc="65" dirty="0">
                <a:latin typeface="Times New Roman"/>
                <a:cs typeface="Times New Roman"/>
              </a:rPr>
              <a:t> </a:t>
            </a:r>
            <a:r>
              <a:rPr sz="2000" dirty="0">
                <a:latin typeface="Times New Roman"/>
                <a:cs typeface="Times New Roman"/>
              </a:rPr>
              <a:t>of</a:t>
            </a:r>
            <a:r>
              <a:rPr sz="2000" spc="50" dirty="0">
                <a:latin typeface="Times New Roman"/>
                <a:cs typeface="Times New Roman"/>
              </a:rPr>
              <a:t> </a:t>
            </a:r>
            <a:r>
              <a:rPr sz="2000" b="1" dirty="0">
                <a:latin typeface="Times New Roman"/>
                <a:cs typeface="Times New Roman"/>
              </a:rPr>
              <a:t>oceanic</a:t>
            </a:r>
            <a:r>
              <a:rPr sz="2000" b="1" spc="60" dirty="0">
                <a:latin typeface="Times New Roman"/>
                <a:cs typeface="Times New Roman"/>
              </a:rPr>
              <a:t> </a:t>
            </a:r>
            <a:r>
              <a:rPr sz="2000" b="1" spc="-5" dirty="0">
                <a:latin typeface="Times New Roman"/>
                <a:cs typeface="Times New Roman"/>
              </a:rPr>
              <a:t>ridges</a:t>
            </a:r>
            <a:r>
              <a:rPr sz="2000" spc="-5" dirty="0">
                <a:latin typeface="Times New Roman"/>
                <a:cs typeface="Times New Roman"/>
              </a:rPr>
              <a:t>.</a:t>
            </a:r>
            <a:r>
              <a:rPr sz="2000" spc="70" dirty="0">
                <a:latin typeface="Times New Roman"/>
                <a:cs typeface="Times New Roman"/>
              </a:rPr>
              <a:t> </a:t>
            </a:r>
            <a:r>
              <a:rPr sz="2000" dirty="0">
                <a:latin typeface="Times New Roman"/>
                <a:cs typeface="Times New Roman"/>
              </a:rPr>
              <a:t>2. </a:t>
            </a:r>
            <a:r>
              <a:rPr sz="2000" spc="5" dirty="0">
                <a:latin typeface="Times New Roman"/>
                <a:cs typeface="Times New Roman"/>
              </a:rPr>
              <a:t> </a:t>
            </a:r>
            <a:r>
              <a:rPr sz="2000" spc="-10" dirty="0">
                <a:latin typeface="Times New Roman"/>
                <a:cs typeface="Times New Roman"/>
              </a:rPr>
              <a:t>Let's</a:t>
            </a:r>
            <a:r>
              <a:rPr sz="2000" spc="385" dirty="0">
                <a:latin typeface="Times New Roman"/>
                <a:cs typeface="Times New Roman"/>
              </a:rPr>
              <a:t> </a:t>
            </a:r>
            <a:r>
              <a:rPr sz="2000" spc="-5" dirty="0">
                <a:latin typeface="Times New Roman"/>
                <a:cs typeface="Times New Roman"/>
              </a:rPr>
              <a:t>examine</a:t>
            </a:r>
            <a:r>
              <a:rPr sz="2000" spc="405" dirty="0">
                <a:latin typeface="Times New Roman"/>
                <a:cs typeface="Times New Roman"/>
              </a:rPr>
              <a:t> </a:t>
            </a:r>
            <a:r>
              <a:rPr sz="2000" spc="-5" dirty="0">
                <a:latin typeface="Times New Roman"/>
                <a:cs typeface="Times New Roman"/>
              </a:rPr>
              <a:t>the</a:t>
            </a:r>
            <a:r>
              <a:rPr sz="2000" spc="405" dirty="0">
                <a:latin typeface="Times New Roman"/>
                <a:cs typeface="Times New Roman"/>
              </a:rPr>
              <a:t> </a:t>
            </a:r>
            <a:r>
              <a:rPr sz="2000" b="1" spc="-5" dirty="0">
                <a:latin typeface="Times New Roman"/>
                <a:cs typeface="Times New Roman"/>
              </a:rPr>
              <a:t>Mid-Atlantic</a:t>
            </a:r>
            <a:r>
              <a:rPr sz="2000" b="1" spc="390" dirty="0">
                <a:latin typeface="Times New Roman"/>
                <a:cs typeface="Times New Roman"/>
              </a:rPr>
              <a:t> </a:t>
            </a:r>
            <a:r>
              <a:rPr sz="2000" b="1" spc="-5" dirty="0">
                <a:latin typeface="Times New Roman"/>
                <a:cs typeface="Times New Roman"/>
              </a:rPr>
              <a:t>ridge</a:t>
            </a:r>
            <a:r>
              <a:rPr sz="2000" b="1" spc="425" dirty="0">
                <a:latin typeface="Times New Roman"/>
                <a:cs typeface="Times New Roman"/>
              </a:rPr>
              <a:t> </a:t>
            </a:r>
            <a:r>
              <a:rPr sz="2000" spc="-15" dirty="0">
                <a:latin typeface="Times New Roman"/>
                <a:cs typeface="Times New Roman"/>
              </a:rPr>
              <a:t>which</a:t>
            </a:r>
            <a:r>
              <a:rPr sz="2000" spc="380" dirty="0">
                <a:latin typeface="Times New Roman"/>
                <a:cs typeface="Times New Roman"/>
              </a:rPr>
              <a:t> </a:t>
            </a:r>
            <a:r>
              <a:rPr sz="2000" dirty="0">
                <a:latin typeface="Times New Roman"/>
                <a:cs typeface="Times New Roman"/>
              </a:rPr>
              <a:t>extends</a:t>
            </a:r>
            <a:r>
              <a:rPr sz="2000" spc="395" dirty="0">
                <a:latin typeface="Times New Roman"/>
                <a:cs typeface="Times New Roman"/>
              </a:rPr>
              <a:t> </a:t>
            </a:r>
            <a:r>
              <a:rPr sz="2000" spc="-5" dirty="0">
                <a:latin typeface="Times New Roman"/>
                <a:cs typeface="Times New Roman"/>
              </a:rPr>
              <a:t>along</a:t>
            </a:r>
            <a:r>
              <a:rPr sz="2000" spc="390" dirty="0">
                <a:latin typeface="Times New Roman"/>
                <a:cs typeface="Times New Roman"/>
              </a:rPr>
              <a:t> </a:t>
            </a:r>
            <a:r>
              <a:rPr sz="2000" spc="-5" dirty="0">
                <a:latin typeface="Times New Roman"/>
                <a:cs typeface="Times New Roman"/>
              </a:rPr>
              <a:t>a</a:t>
            </a:r>
            <a:r>
              <a:rPr sz="2000" spc="420" dirty="0">
                <a:latin typeface="Times New Roman"/>
                <a:cs typeface="Times New Roman"/>
              </a:rPr>
              <a:t> </a:t>
            </a:r>
            <a:r>
              <a:rPr sz="2000" spc="-10" dirty="0">
                <a:latin typeface="Times New Roman"/>
                <a:cs typeface="Times New Roman"/>
              </a:rPr>
              <a:t>north-south</a:t>
            </a:r>
            <a:r>
              <a:rPr sz="2000" spc="385" dirty="0">
                <a:latin typeface="Times New Roman"/>
                <a:cs typeface="Times New Roman"/>
              </a:rPr>
              <a:t> </a:t>
            </a:r>
            <a:r>
              <a:rPr sz="2000" dirty="0">
                <a:latin typeface="Times New Roman"/>
                <a:cs typeface="Times New Roman"/>
              </a:rPr>
              <a:t>path </a:t>
            </a:r>
            <a:r>
              <a:rPr sz="2000" spc="-484" dirty="0">
                <a:latin typeface="Times New Roman"/>
                <a:cs typeface="Times New Roman"/>
              </a:rPr>
              <a:t> </a:t>
            </a:r>
            <a:r>
              <a:rPr sz="2000" spc="-15" dirty="0">
                <a:latin typeface="Times New Roman"/>
                <a:cs typeface="Times New Roman"/>
              </a:rPr>
              <a:t>down</a:t>
            </a:r>
            <a:r>
              <a:rPr sz="2000" spc="35" dirty="0">
                <a:latin typeface="Times New Roman"/>
                <a:cs typeface="Times New Roman"/>
              </a:rPr>
              <a:t> </a:t>
            </a:r>
            <a:r>
              <a:rPr sz="2000" spc="-10" dirty="0">
                <a:latin typeface="Times New Roman"/>
                <a:cs typeface="Times New Roman"/>
              </a:rPr>
              <a:t>the</a:t>
            </a:r>
            <a:r>
              <a:rPr sz="2000" spc="30" dirty="0">
                <a:latin typeface="Times New Roman"/>
                <a:cs typeface="Times New Roman"/>
              </a:rPr>
              <a:t> </a:t>
            </a:r>
            <a:r>
              <a:rPr sz="2000" spc="-5" dirty="0">
                <a:latin typeface="Times New Roman"/>
                <a:cs typeface="Times New Roman"/>
              </a:rPr>
              <a:t>center</a:t>
            </a:r>
            <a:r>
              <a:rPr sz="2000" spc="10" dirty="0">
                <a:latin typeface="Times New Roman"/>
                <a:cs typeface="Times New Roman"/>
              </a:rPr>
              <a:t> </a:t>
            </a:r>
            <a:r>
              <a:rPr sz="2000" dirty="0">
                <a:latin typeface="Times New Roman"/>
                <a:cs typeface="Times New Roman"/>
              </a:rPr>
              <a:t>of</a:t>
            </a:r>
            <a:r>
              <a:rPr sz="2000" spc="-15" dirty="0">
                <a:latin typeface="Times New Roman"/>
                <a:cs typeface="Times New Roman"/>
              </a:rPr>
              <a:t> </a:t>
            </a:r>
            <a:r>
              <a:rPr sz="2000" spc="-10" dirty="0">
                <a:latin typeface="Times New Roman"/>
                <a:cs typeface="Times New Roman"/>
              </a:rPr>
              <a:t>the</a:t>
            </a:r>
            <a:r>
              <a:rPr sz="2000" spc="-90" dirty="0">
                <a:latin typeface="Times New Roman"/>
                <a:cs typeface="Times New Roman"/>
              </a:rPr>
              <a:t> </a:t>
            </a:r>
            <a:r>
              <a:rPr sz="2000" spc="-10" dirty="0">
                <a:latin typeface="Times New Roman"/>
                <a:cs typeface="Times New Roman"/>
              </a:rPr>
              <a:t>Atlantic</a:t>
            </a:r>
            <a:r>
              <a:rPr sz="2000" spc="25" dirty="0">
                <a:latin typeface="Times New Roman"/>
                <a:cs typeface="Times New Roman"/>
              </a:rPr>
              <a:t> </a:t>
            </a:r>
            <a:r>
              <a:rPr sz="2000" spc="-5" dirty="0">
                <a:latin typeface="Times New Roman"/>
                <a:cs typeface="Times New Roman"/>
              </a:rPr>
              <a:t>ocean.</a:t>
            </a:r>
            <a:r>
              <a:rPr sz="2000" spc="5" dirty="0">
                <a:latin typeface="Times New Roman"/>
                <a:cs typeface="Times New Roman"/>
              </a:rPr>
              <a:t> </a:t>
            </a:r>
            <a:r>
              <a:rPr sz="2000" dirty="0">
                <a:latin typeface="Times New Roman"/>
                <a:cs typeface="Times New Roman"/>
              </a:rPr>
              <a:t>3.</a:t>
            </a:r>
          </a:p>
          <a:p>
            <a:pPr marL="12700">
              <a:lnSpc>
                <a:spcPct val="100000"/>
              </a:lnSpc>
            </a:pPr>
            <a:r>
              <a:rPr sz="2000" spc="-5" dirty="0">
                <a:latin typeface="Times New Roman"/>
                <a:cs typeface="Times New Roman"/>
              </a:rPr>
              <a:t>Here</a:t>
            </a:r>
            <a:r>
              <a:rPr sz="2000" spc="105" dirty="0">
                <a:latin typeface="Times New Roman"/>
                <a:cs typeface="Times New Roman"/>
              </a:rPr>
              <a:t> </a:t>
            </a:r>
            <a:r>
              <a:rPr sz="2000" spc="-5" dirty="0">
                <a:latin typeface="Times New Roman"/>
                <a:cs typeface="Times New Roman"/>
              </a:rPr>
              <a:t>as</a:t>
            </a:r>
            <a:r>
              <a:rPr sz="2000" spc="100" dirty="0">
                <a:latin typeface="Times New Roman"/>
                <a:cs typeface="Times New Roman"/>
              </a:rPr>
              <a:t> </a:t>
            </a:r>
            <a:r>
              <a:rPr sz="2000" spc="-5" dirty="0">
                <a:latin typeface="Times New Roman"/>
                <a:cs typeface="Times New Roman"/>
              </a:rPr>
              <a:t>a</a:t>
            </a:r>
            <a:r>
              <a:rPr sz="2000" spc="105" dirty="0">
                <a:latin typeface="Times New Roman"/>
                <a:cs typeface="Times New Roman"/>
              </a:rPr>
              <a:t> </a:t>
            </a:r>
            <a:r>
              <a:rPr sz="2000" spc="-10" dirty="0">
                <a:latin typeface="Times New Roman"/>
                <a:cs typeface="Times New Roman"/>
              </a:rPr>
              <a:t>plates</a:t>
            </a:r>
            <a:r>
              <a:rPr sz="2000" spc="105" dirty="0">
                <a:latin typeface="Times New Roman"/>
                <a:cs typeface="Times New Roman"/>
              </a:rPr>
              <a:t> </a:t>
            </a:r>
            <a:r>
              <a:rPr sz="2000" spc="-20" dirty="0">
                <a:latin typeface="Times New Roman"/>
                <a:cs typeface="Times New Roman"/>
              </a:rPr>
              <a:t>move</a:t>
            </a:r>
            <a:r>
              <a:rPr sz="2000" spc="110" dirty="0">
                <a:latin typeface="Times New Roman"/>
                <a:cs typeface="Times New Roman"/>
              </a:rPr>
              <a:t> </a:t>
            </a:r>
            <a:r>
              <a:rPr sz="2000" dirty="0">
                <a:latin typeface="Times New Roman"/>
                <a:cs typeface="Times New Roman"/>
              </a:rPr>
              <a:t>apart,</a:t>
            </a:r>
            <a:r>
              <a:rPr sz="2000" spc="114" dirty="0">
                <a:latin typeface="Times New Roman"/>
                <a:cs typeface="Times New Roman"/>
              </a:rPr>
              <a:t> </a:t>
            </a:r>
            <a:r>
              <a:rPr sz="2000" spc="-20" dirty="0">
                <a:latin typeface="Times New Roman"/>
                <a:cs typeface="Times New Roman"/>
              </a:rPr>
              <a:t>the</a:t>
            </a:r>
            <a:r>
              <a:rPr sz="2000" spc="105" dirty="0">
                <a:latin typeface="Times New Roman"/>
                <a:cs typeface="Times New Roman"/>
              </a:rPr>
              <a:t> </a:t>
            </a:r>
            <a:r>
              <a:rPr sz="2000" spc="-10" dirty="0">
                <a:latin typeface="Times New Roman"/>
                <a:cs typeface="Times New Roman"/>
              </a:rPr>
              <a:t>gap</a:t>
            </a:r>
            <a:r>
              <a:rPr sz="2000" spc="120" dirty="0">
                <a:latin typeface="Times New Roman"/>
                <a:cs typeface="Times New Roman"/>
              </a:rPr>
              <a:t> </a:t>
            </a:r>
            <a:r>
              <a:rPr sz="2000" spc="-10" dirty="0">
                <a:latin typeface="Times New Roman"/>
                <a:cs typeface="Times New Roman"/>
              </a:rPr>
              <a:t>is</a:t>
            </a:r>
            <a:r>
              <a:rPr sz="2000" spc="95" dirty="0">
                <a:latin typeface="Times New Roman"/>
                <a:cs typeface="Times New Roman"/>
              </a:rPr>
              <a:t> </a:t>
            </a:r>
            <a:r>
              <a:rPr sz="2000" spc="-10" dirty="0">
                <a:latin typeface="Times New Roman"/>
                <a:cs typeface="Times New Roman"/>
              </a:rPr>
              <a:t>filled</a:t>
            </a:r>
            <a:r>
              <a:rPr sz="2000" spc="140" dirty="0">
                <a:latin typeface="Times New Roman"/>
                <a:cs typeface="Times New Roman"/>
              </a:rPr>
              <a:t> </a:t>
            </a:r>
            <a:r>
              <a:rPr sz="2000" spc="-20" dirty="0">
                <a:latin typeface="Times New Roman"/>
                <a:cs typeface="Times New Roman"/>
              </a:rPr>
              <a:t>with</a:t>
            </a:r>
            <a:r>
              <a:rPr sz="2000" spc="110" dirty="0">
                <a:latin typeface="Times New Roman"/>
                <a:cs typeface="Times New Roman"/>
              </a:rPr>
              <a:t> </a:t>
            </a:r>
            <a:r>
              <a:rPr sz="2000" spc="-5" dirty="0">
                <a:latin typeface="Times New Roman"/>
                <a:cs typeface="Times New Roman"/>
              </a:rPr>
              <a:t>molten</a:t>
            </a:r>
            <a:r>
              <a:rPr sz="2000" spc="85" dirty="0">
                <a:latin typeface="Times New Roman"/>
                <a:cs typeface="Times New Roman"/>
              </a:rPr>
              <a:t> </a:t>
            </a:r>
            <a:r>
              <a:rPr sz="2000" dirty="0">
                <a:latin typeface="Times New Roman"/>
                <a:cs typeface="Times New Roman"/>
              </a:rPr>
              <a:t>rock</a:t>
            </a:r>
            <a:r>
              <a:rPr sz="2000" spc="100" dirty="0">
                <a:latin typeface="Times New Roman"/>
                <a:cs typeface="Times New Roman"/>
              </a:rPr>
              <a:t> </a:t>
            </a:r>
            <a:r>
              <a:rPr sz="2000" spc="-10" dirty="0">
                <a:latin typeface="Times New Roman"/>
                <a:cs typeface="Times New Roman"/>
              </a:rPr>
              <a:t>that</a:t>
            </a:r>
            <a:r>
              <a:rPr sz="2000" spc="105" dirty="0">
                <a:latin typeface="Times New Roman"/>
                <a:cs typeface="Times New Roman"/>
              </a:rPr>
              <a:t> </a:t>
            </a:r>
            <a:r>
              <a:rPr sz="2000" dirty="0">
                <a:latin typeface="Times New Roman"/>
                <a:cs typeface="Times New Roman"/>
              </a:rPr>
              <a:t>oozes</a:t>
            </a:r>
            <a:r>
              <a:rPr sz="2000" spc="95" dirty="0">
                <a:latin typeface="Times New Roman"/>
                <a:cs typeface="Times New Roman"/>
              </a:rPr>
              <a:t> </a:t>
            </a:r>
            <a:r>
              <a:rPr sz="2000" spc="-15" dirty="0">
                <a:latin typeface="Times New Roman"/>
                <a:cs typeface="Times New Roman"/>
              </a:rPr>
              <a:t>up</a:t>
            </a:r>
            <a:r>
              <a:rPr sz="2000" spc="114" dirty="0">
                <a:latin typeface="Times New Roman"/>
                <a:cs typeface="Times New Roman"/>
              </a:rPr>
              <a:t> </a:t>
            </a:r>
            <a:r>
              <a:rPr sz="2000" spc="-10" dirty="0">
                <a:latin typeface="Times New Roman"/>
                <a:cs typeface="Times New Roman"/>
              </a:rPr>
              <a:t>from</a:t>
            </a:r>
            <a:endParaRPr sz="2000" dirty="0">
              <a:latin typeface="Times New Roman"/>
              <a:cs typeface="Times New Roman"/>
            </a:endParaRPr>
          </a:p>
          <a:p>
            <a:pPr marL="12700">
              <a:lnSpc>
                <a:spcPct val="100000"/>
              </a:lnSpc>
            </a:pPr>
            <a:r>
              <a:rPr sz="2000" spc="-10" dirty="0">
                <a:latin typeface="Times New Roman"/>
                <a:cs typeface="Times New Roman"/>
              </a:rPr>
              <a:t>the</a:t>
            </a:r>
            <a:r>
              <a:rPr sz="2000" spc="-5" dirty="0">
                <a:latin typeface="Times New Roman"/>
                <a:cs typeface="Times New Roman"/>
              </a:rPr>
              <a:t> </a:t>
            </a:r>
            <a:r>
              <a:rPr sz="2000" spc="-10" dirty="0">
                <a:latin typeface="Times New Roman"/>
                <a:cs typeface="Times New Roman"/>
              </a:rPr>
              <a:t>hot</a:t>
            </a:r>
            <a:r>
              <a:rPr sz="2000" spc="-5" dirty="0">
                <a:latin typeface="Times New Roman"/>
                <a:cs typeface="Times New Roman"/>
              </a:rPr>
              <a:t> </a:t>
            </a:r>
            <a:r>
              <a:rPr sz="2000" spc="-15" dirty="0">
                <a:latin typeface="Times New Roman"/>
                <a:cs typeface="Times New Roman"/>
              </a:rPr>
              <a:t>mantle</a:t>
            </a:r>
            <a:r>
              <a:rPr sz="2000" spc="40" dirty="0">
                <a:latin typeface="Times New Roman"/>
                <a:cs typeface="Times New Roman"/>
              </a:rPr>
              <a:t> </a:t>
            </a:r>
            <a:r>
              <a:rPr sz="2000" spc="-30" dirty="0">
                <a:latin typeface="Times New Roman"/>
                <a:cs typeface="Times New Roman"/>
              </a:rPr>
              <a:t>below.</a:t>
            </a:r>
            <a:r>
              <a:rPr sz="2000" spc="20" dirty="0">
                <a:latin typeface="Times New Roman"/>
                <a:cs typeface="Times New Roman"/>
              </a:rPr>
              <a:t> </a:t>
            </a:r>
            <a:r>
              <a:rPr sz="2000" dirty="0">
                <a:latin typeface="Times New Roman"/>
                <a:cs typeface="Times New Roman"/>
              </a:rPr>
              <a:t>4.</a:t>
            </a:r>
          </a:p>
        </p:txBody>
      </p:sp>
      <p:sp>
        <p:nvSpPr>
          <p:cNvPr id="3" name="object 3"/>
          <p:cNvSpPr txBox="1"/>
          <p:nvPr/>
        </p:nvSpPr>
        <p:spPr>
          <a:xfrm>
            <a:off x="8712094" y="6455291"/>
            <a:ext cx="366395" cy="195580"/>
          </a:xfrm>
          <a:prstGeom prst="rect">
            <a:avLst/>
          </a:prstGeom>
        </p:spPr>
        <p:txBody>
          <a:bodyPr vert="vert270" wrap="square" lIns="0" tIns="0" rIns="0" bIns="0" rtlCol="0">
            <a:spAutoFit/>
          </a:bodyPr>
          <a:lstStyle/>
          <a:p>
            <a:pPr marL="12700">
              <a:lnSpc>
                <a:spcPts val="2755"/>
              </a:lnSpc>
            </a:pPr>
            <a:r>
              <a:rPr sz="2400" b="1" dirty="0">
                <a:solidFill>
                  <a:srgbClr val="D1282D"/>
                </a:solidFill>
                <a:latin typeface="Arial"/>
                <a:cs typeface="Arial"/>
              </a:rPr>
              <a:t>9</a:t>
            </a:r>
            <a:endParaRPr sz="2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2748</Words>
  <Application>Microsoft Office PowerPoint</Application>
  <PresentationFormat>عرض على الشاشة (4:3)</PresentationFormat>
  <Paragraphs>203</Paragraphs>
  <Slides>46</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46</vt:i4>
      </vt:variant>
    </vt:vector>
  </HeadingPairs>
  <TitlesOfParts>
    <vt:vector size="53" baseType="lpstr">
      <vt:lpstr>Arial</vt:lpstr>
      <vt:lpstr>Arial Black</vt:lpstr>
      <vt:lpstr>Arial MT</vt:lpstr>
      <vt:lpstr>Calibri</vt:lpstr>
      <vt:lpstr>Times New Roman</vt:lpstr>
      <vt:lpstr>Wingdings</vt:lpstr>
      <vt:lpstr>Office Theme</vt:lpstr>
      <vt:lpstr>LEC.7 &amp;8</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Gradually, this molten rock, called magma, Cools to make new slivers of sea floor.  (Figure.10.7).</vt:lpstr>
      <vt:lpstr>عرض تقديمي في PowerPoint</vt:lpstr>
      <vt:lpstr>Some of the slowest spreading rates (2 centimeters per year) occur along the Mid-  Atlantic Ridge; whereas rates exceeding 15 centimeters per year have been  recorded along the East Pacific Ridge. (Figure.10.9).</vt:lpstr>
      <vt:lpstr>Although these rates of seafloor spreading seem slow on human time scale, they are  rapid enough to have generated all Earth's ocean basins in the last 200 million years.  Spreading centers can also develop within a continent, in which case the landmass  may split into two or more smaller continents. This is known as continental rifting.  (Figure.10.10). 1 … 4.</vt:lpstr>
      <vt:lpstr>عرض تقديمي في PowerPoint</vt:lpstr>
      <vt:lpstr>عرض تقديمي في PowerPoint</vt:lpstr>
      <vt:lpstr>The East African rift valleys are Examples of such features. (Figure.10.13).</vt:lpstr>
      <vt:lpstr>If spreading continues, it will extend to the plate margin and split the landmass  into two, like South America and Africa did over 100 million years ago.  (Figure.10.14).</vt:lpstr>
      <vt:lpstr>عرض تقديمي في PowerPoint</vt:lpstr>
      <vt:lpstr>The red sea formed as the Arabian peninsula separated from North Africa.  Consequently, the Red sea provides Earth scientists with a view of how the Atlantic  ocean may have looked in its infancy. (Figure.10.16). Continued divergence brings  us back "full-circle" to the development of a spreading center such as the present-  day Mid-Atlantic Ridge.</vt:lpstr>
      <vt:lpstr>عرض تقديمي في PowerPoint</vt:lpstr>
      <vt:lpstr>عرض تقديمي في PowerPoint</vt:lpstr>
      <vt:lpstr>عرض تقديمي في PowerPoint</vt:lpstr>
      <vt:lpstr>عرض تقديمي في PowerPoint</vt:lpstr>
      <vt:lpstr>In parts of the Western Pacific some oceanic lithosphere is older than 160 million  years. This is the thickest and densest in today's oceans. The subduction plates in  this region typically descend into the mantle at angles approaching 90 degrees.  (Figure.10.20).</vt:lpstr>
      <vt:lpstr>It is important to realize that a subducting plate does not follow a fixed path into  the mantle. Rather, it sinks vertically as it descends, causing the trench.  (Figure.10.21).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In a continental setting, basaltic magma typically melts and assimilates some of the  crustal rocks through which it ascends. The result is the formation of the silica-rich  magmas having an andesitic composition, or less often, a rhyolitic composition.  (Figure.10.27). 1. On occasions when andesitic magmas reach the surface, they often  erupt explosively, generating large columns of volcanic ash, pumice and gases. 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 9&amp;10</dc:title>
  <dc:creator>hp</dc:creator>
  <cp:lastModifiedBy>sajad al</cp:lastModifiedBy>
  <cp:revision>2</cp:revision>
  <dcterms:created xsi:type="dcterms:W3CDTF">2021-06-10T09:33:12Z</dcterms:created>
  <dcterms:modified xsi:type="dcterms:W3CDTF">2023-09-10T12:41:52Z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2021-05-30T00:00:00Z</vt:filetime>
  </property>
  <property fmtid="{D5CDD505-2E9C-101B-9397-08002B2CF9AE}" pid="3" name="Creator">
    <vt:lpwstr>Microsoft® PowerPoint® 2016</vt:lpwstr>
  </property>
  <property fmtid="{D5CDD505-2E9C-101B-9397-08002B2CF9AE}" pid="4" name="LastSaved">
    <vt:filetime>2021-06-10T00:00:00Z</vt:filetime>
  </property>
</Properties>
</file>