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55"/>
            <a:ext cx="9143999" cy="102615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98834" y="0"/>
            <a:ext cx="4745164" cy="60006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087904" cy="102057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-813" y="52323"/>
            <a:ext cx="9145575" cy="9018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55"/>
            <a:ext cx="9143999" cy="102615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98834" y="0"/>
            <a:ext cx="4745164" cy="60006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087904" cy="102057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-813" y="52323"/>
            <a:ext cx="9145575" cy="9018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300" y="354279"/>
            <a:ext cx="8152130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798" y="1064702"/>
            <a:ext cx="3925570" cy="4368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52.png"/><Relationship Id="rId5" Type="http://schemas.openxmlformats.org/officeDocument/2006/relationships/image" Target="../media/image4.png"/><Relationship Id="rId10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57.png"/><Relationship Id="rId4" Type="http://schemas.openxmlformats.org/officeDocument/2006/relationships/image" Target="../media/image3.pn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2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g"/><Relationship Id="rId3" Type="http://schemas.openxmlformats.org/officeDocument/2006/relationships/image" Target="../media/image2.png"/><Relationship Id="rId7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image" Target="../media/image2.png"/><Relationship Id="rId7" Type="http://schemas.openxmlformats.org/officeDocument/2006/relationships/image" Target="../media/image70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3.jpg"/><Relationship Id="rId4" Type="http://schemas.openxmlformats.org/officeDocument/2006/relationships/image" Target="../media/image3.png"/><Relationship Id="rId9" Type="http://schemas.openxmlformats.org/officeDocument/2006/relationships/image" Target="../media/image7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6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8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2.jp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7.jp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13" y="0"/>
            <a:ext cx="9145905" cy="6858000"/>
            <a:chOff x="-813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7904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13" y="52323"/>
              <a:ext cx="9145575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607172" y="6335925"/>
            <a:ext cx="1445260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20"/>
              </a:lnSpc>
            </a:pPr>
            <a:r>
              <a:rPr sz="2700" spc="-547" baseline="4629" dirty="0">
                <a:solidFill>
                  <a:srgbClr val="FFFFFF"/>
                </a:solidFill>
                <a:latin typeface="Microsoft Sans Serif"/>
                <a:cs typeface="Microsoft Sans Serif"/>
              </a:rPr>
              <a:t>ي</a:t>
            </a:r>
            <a:r>
              <a:rPr sz="2700" spc="-419" baseline="1543" dirty="0">
                <a:solidFill>
                  <a:srgbClr val="FFFFFF"/>
                </a:solidFill>
                <a:latin typeface="Microsoft Sans Serif"/>
                <a:cs typeface="Microsoft Sans Serif"/>
              </a:rPr>
              <a:t>ر</a:t>
            </a:r>
            <a:r>
              <a:rPr sz="2700" spc="-30" baseline="1543" dirty="0">
                <a:solidFill>
                  <a:srgbClr val="FFFFFF"/>
                </a:solidFill>
                <a:latin typeface="Microsoft Sans Serif"/>
                <a:cs typeface="Microsoft Sans Serif"/>
              </a:rPr>
              <a:t>ا</a:t>
            </a:r>
            <a:r>
              <a:rPr sz="2700" spc="-1650" baseline="1543" dirty="0">
                <a:solidFill>
                  <a:srgbClr val="FFFFFF"/>
                </a:solidFill>
                <a:latin typeface="Microsoft Sans Serif"/>
                <a:cs typeface="Microsoft Sans Serif"/>
              </a:rPr>
              <a:t>ب</a:t>
            </a:r>
            <a:r>
              <a:rPr sz="1800" spc="-265" dirty="0">
                <a:solidFill>
                  <a:srgbClr val="FFFFFF"/>
                </a:solidFill>
                <a:latin typeface="Microsoft Sans Serif"/>
                <a:cs typeface="Microsoft Sans Serif"/>
              </a:rPr>
              <a:t>ز</a:t>
            </a:r>
            <a:r>
              <a:rPr sz="18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832" baseline="1543" dirty="0">
                <a:solidFill>
                  <a:srgbClr val="FFFFFF"/>
                </a:solidFill>
                <a:latin typeface="Microsoft Sans Serif"/>
                <a:cs typeface="Microsoft Sans Serif"/>
              </a:rPr>
              <a:t>ي</a:t>
            </a:r>
            <a:r>
              <a:rPr sz="2700" spc="-622" baseline="1543" dirty="0">
                <a:solidFill>
                  <a:srgbClr val="FFFFFF"/>
                </a:solidFill>
                <a:latin typeface="Microsoft Sans Serif"/>
                <a:cs typeface="Microsoft Sans Serif"/>
              </a:rPr>
              <a:t>ل</a:t>
            </a:r>
            <a:r>
              <a:rPr sz="2700" spc="-315" baseline="1543" dirty="0">
                <a:solidFill>
                  <a:srgbClr val="FFFFFF"/>
                </a:solidFill>
                <a:latin typeface="Microsoft Sans Serif"/>
                <a:cs typeface="Microsoft Sans Serif"/>
              </a:rPr>
              <a:t>ع</a:t>
            </a:r>
            <a:r>
              <a:rPr sz="2700" spc="-292" baseline="1543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330" baseline="1543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2700" spc="37" baseline="1543" dirty="0">
                <a:solidFill>
                  <a:srgbClr val="FFFFFF"/>
                </a:solidFill>
                <a:latin typeface="Microsoft Sans Serif"/>
                <a:cs typeface="Microsoft Sans Serif"/>
              </a:rPr>
              <a:t>د</a:t>
            </a:r>
            <a:r>
              <a:rPr sz="2700" spc="-307" baseline="1543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277" baseline="1543" dirty="0">
                <a:solidFill>
                  <a:srgbClr val="FFFFFF"/>
                </a:solidFill>
                <a:latin typeface="Microsoft Sans Serif"/>
                <a:cs typeface="Microsoft Sans Serif"/>
              </a:rPr>
              <a:t>ت</a:t>
            </a:r>
            <a:r>
              <a:rPr sz="2700" spc="-419" baseline="1543" dirty="0">
                <a:solidFill>
                  <a:srgbClr val="FFFFFF"/>
                </a:solidFill>
                <a:latin typeface="Microsoft Sans Serif"/>
                <a:cs typeface="Microsoft Sans Serif"/>
              </a:rPr>
              <a:t>ار</a:t>
            </a:r>
            <a:r>
              <a:rPr sz="2700" spc="-930" baseline="1543" dirty="0">
                <a:solidFill>
                  <a:srgbClr val="FFFFFF"/>
                </a:solidFill>
                <a:latin typeface="Microsoft Sans Serif"/>
                <a:cs typeface="Microsoft Sans Serif"/>
              </a:rPr>
              <a:t>ض</a:t>
            </a:r>
            <a:r>
              <a:rPr sz="2700" spc="-30" baseline="1543" dirty="0">
                <a:solidFill>
                  <a:srgbClr val="FFFFFF"/>
                </a:solidFill>
                <a:latin typeface="Microsoft Sans Serif"/>
                <a:cs typeface="Microsoft Sans Serif"/>
              </a:rPr>
              <a:t>احم</a:t>
            </a:r>
            <a:endParaRPr sz="2700" baseline="1543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060446"/>
            <a:ext cx="9143999" cy="479755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91639" y="533400"/>
            <a:ext cx="5706618" cy="139979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094992" y="687781"/>
            <a:ext cx="4899025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b="1" spc="-20" dirty="0">
                <a:solidFill>
                  <a:srgbClr val="FF0000"/>
                </a:solidFill>
                <a:latin typeface="Calibri"/>
                <a:cs typeface="Calibri"/>
              </a:rPr>
              <a:t>Reflection</a:t>
            </a:r>
            <a:r>
              <a:rPr sz="50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5000" b="1" spc="-10" dirty="0">
                <a:solidFill>
                  <a:srgbClr val="FF0000"/>
                </a:solidFill>
                <a:latin typeface="Calibri"/>
                <a:cs typeface="Calibri"/>
              </a:rPr>
              <a:t>method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85464" y="1611579"/>
            <a:ext cx="170815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Lecture</a:t>
            </a:r>
            <a:r>
              <a:rPr sz="2800" b="1" spc="-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spc="5" dirty="0" smtClean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r>
              <a:rPr lang="en-US" sz="2800" b="1" spc="5" dirty="0" smtClean="0">
                <a:solidFill>
                  <a:srgbClr val="FFFF00"/>
                </a:solidFill>
                <a:latin typeface="Times New Roman"/>
                <a:cs typeface="Times New Roman"/>
              </a:rPr>
              <a:t>5</a:t>
            </a:r>
            <a:r>
              <a:rPr sz="2800" b="1" spc="5" dirty="0" smtClean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400" y="261569"/>
            <a:ext cx="688657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FF0000"/>
                </a:solidFill>
                <a:latin typeface="Constantia"/>
                <a:cs typeface="Constantia"/>
              </a:rPr>
              <a:t>Seismic</a:t>
            </a:r>
            <a:r>
              <a:rPr sz="3200" b="1" spc="2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3200" b="1" spc="15" dirty="0">
                <a:solidFill>
                  <a:srgbClr val="FF0000"/>
                </a:solidFill>
                <a:latin typeface="Constantia"/>
                <a:cs typeface="Constantia"/>
              </a:rPr>
              <a:t>reflection</a:t>
            </a:r>
            <a:r>
              <a:rPr sz="3200" b="1" spc="2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Constantia"/>
                <a:cs typeface="Constantia"/>
              </a:rPr>
              <a:t>technique</a:t>
            </a:r>
            <a:r>
              <a:rPr sz="3200" b="1" spc="-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Constantia"/>
                <a:cs typeface="Constantia"/>
              </a:rPr>
              <a:t>(Con.)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8144" y="873963"/>
            <a:ext cx="7773034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7505" algn="l"/>
              </a:tabLst>
            </a:pPr>
            <a:r>
              <a:rPr sz="2000" spc="-10" dirty="0">
                <a:latin typeface="Times New Roman"/>
                <a:cs typeface="Times New Roman"/>
              </a:rPr>
              <a:t>Seismic</a:t>
            </a:r>
            <a:r>
              <a:rPr sz="2000" spc="-5" dirty="0">
                <a:latin typeface="Times New Roman"/>
                <a:cs typeface="Times New Roman"/>
              </a:rPr>
              <a:t> reflection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response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direct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result</a:t>
            </a:r>
            <a:r>
              <a:rPr sz="2000" dirty="0">
                <a:latin typeface="Times New Roman"/>
                <a:cs typeface="Times New Roman"/>
              </a:rPr>
              <a:t> of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contrast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 </a:t>
            </a:r>
            <a:r>
              <a:rPr sz="2000" dirty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000" u="sng" spc="-10" dirty="0">
                <a:solidFill>
                  <a:srgbClr val="0E6EC5"/>
                </a:solidFill>
                <a:uFill>
                  <a:solidFill>
                    <a:srgbClr val="0E6EC5"/>
                  </a:solidFill>
                </a:uFill>
                <a:latin typeface="Times New Roman"/>
                <a:cs typeface="Times New Roman"/>
              </a:rPr>
              <a:t>petrophysical </a:t>
            </a:r>
            <a:r>
              <a:rPr sz="2000" u="sng" spc="-5" dirty="0">
                <a:solidFill>
                  <a:srgbClr val="0E6EC5"/>
                </a:solidFill>
                <a:uFill>
                  <a:solidFill>
                    <a:srgbClr val="0E6EC5"/>
                  </a:solidFill>
                </a:uFill>
                <a:latin typeface="Times New Roman"/>
                <a:cs typeface="Times New Roman"/>
              </a:rPr>
              <a:t>properties </a:t>
            </a:r>
            <a:r>
              <a:rPr sz="2000" u="sng" dirty="0">
                <a:solidFill>
                  <a:srgbClr val="0E6EC5"/>
                </a:solidFill>
                <a:uFill>
                  <a:solidFill>
                    <a:srgbClr val="0E6EC5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2000" u="sng" spc="-10" dirty="0">
                <a:solidFill>
                  <a:srgbClr val="0E6EC5"/>
                </a:solidFill>
                <a:uFill>
                  <a:solidFill>
                    <a:srgbClr val="0E6EC5"/>
                  </a:solidFill>
                </a:uFill>
                <a:latin typeface="Times New Roman"/>
                <a:cs typeface="Times New Roman"/>
              </a:rPr>
              <a:t>the sediments.</a:t>
            </a:r>
            <a:r>
              <a:rPr sz="2000" spc="-10" dirty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acoustic </a:t>
            </a:r>
            <a:r>
              <a:rPr sz="2000" spc="-15" dirty="0">
                <a:latin typeface="Times New Roman"/>
                <a:cs typeface="Times New Roman"/>
              </a:rPr>
              <a:t>wave </a:t>
            </a:r>
            <a:r>
              <a:rPr sz="2000" spc="-5" dirty="0">
                <a:latin typeface="Times New Roman"/>
                <a:cs typeface="Times New Roman"/>
              </a:rPr>
              <a:t>properties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completely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define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wave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rock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properties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necessary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for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determining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the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wave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properties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particular </a:t>
            </a:r>
            <a:r>
              <a:rPr sz="2000" dirty="0">
                <a:latin typeface="Times New Roman"/>
                <a:cs typeface="Times New Roman"/>
              </a:rPr>
              <a:t>rock </a:t>
            </a:r>
            <a:r>
              <a:rPr sz="2000" spc="-30" dirty="0">
                <a:latin typeface="Times New Roman"/>
                <a:cs typeface="Times New Roman"/>
              </a:rPr>
              <a:t>layer.</a:t>
            </a:r>
            <a:endParaRPr sz="200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7505" algn="l"/>
              </a:tabLst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source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10" dirty="0">
                <a:latin typeface="Times New Roman"/>
                <a:cs typeface="Times New Roman"/>
              </a:rPr>
              <a:t>information </a:t>
            </a:r>
            <a:r>
              <a:rPr sz="2000" dirty="0">
                <a:latin typeface="Times New Roman"/>
                <a:cs typeface="Times New Roman"/>
              </a:rPr>
              <a:t>on rock </a:t>
            </a:r>
            <a:r>
              <a:rPr sz="2000" spc="-5" dirty="0">
                <a:latin typeface="Times New Roman"/>
                <a:cs typeface="Times New Roman"/>
              </a:rPr>
              <a:t>properties </a:t>
            </a:r>
            <a:r>
              <a:rPr sz="2000" spc="-15" dirty="0">
                <a:latin typeface="Times New Roman"/>
                <a:cs typeface="Times New Roman"/>
              </a:rPr>
              <a:t>comes </a:t>
            </a:r>
            <a:r>
              <a:rPr sz="2000" spc="-5" dirty="0">
                <a:latin typeface="Times New Roman"/>
                <a:cs typeface="Times New Roman"/>
              </a:rPr>
              <a:t>from </a:t>
            </a:r>
            <a:r>
              <a:rPr sz="2000" b="1" dirty="0">
                <a:solidFill>
                  <a:srgbClr val="0FCF9B"/>
                </a:solidFill>
                <a:latin typeface="Times New Roman"/>
                <a:cs typeface="Times New Roman"/>
              </a:rPr>
              <a:t>laboratory </a:t>
            </a:r>
            <a:r>
              <a:rPr sz="2000" b="1" spc="5" dirty="0">
                <a:solidFill>
                  <a:srgbClr val="0FCF9B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FCF9B"/>
                </a:solidFill>
                <a:latin typeface="Times New Roman"/>
                <a:cs typeface="Times New Roman"/>
              </a:rPr>
              <a:t>measurements</a:t>
            </a:r>
            <a:r>
              <a:rPr sz="2000" b="1" spc="-5" dirty="0">
                <a:solidFill>
                  <a:srgbClr val="0FCF9B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rock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samples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various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down-hole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well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measurements</a:t>
            </a:r>
            <a:r>
              <a:rPr sz="2000" spc="-1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3081526"/>
            <a:ext cx="7010400" cy="37002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13" y="0"/>
            <a:ext cx="9145905" cy="6858000"/>
            <a:chOff x="-813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7904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13" y="52323"/>
              <a:ext cx="9145575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6400" y="461263"/>
            <a:ext cx="688657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5" dirty="0">
                <a:solidFill>
                  <a:srgbClr val="FF0000"/>
                </a:solidFill>
                <a:latin typeface="Constantia"/>
                <a:cs typeface="Constantia"/>
              </a:rPr>
              <a:t>Seismic</a:t>
            </a:r>
            <a:r>
              <a:rPr sz="3200" b="1" spc="25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3200" b="1" spc="10" dirty="0">
                <a:solidFill>
                  <a:srgbClr val="FF0000"/>
                </a:solidFill>
                <a:latin typeface="Constantia"/>
                <a:cs typeface="Constantia"/>
              </a:rPr>
              <a:t>reflection</a:t>
            </a:r>
            <a:r>
              <a:rPr sz="3200" b="1" spc="31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Constantia"/>
                <a:cs typeface="Constantia"/>
              </a:rPr>
              <a:t>technique (Con.)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9464" y="1173556"/>
            <a:ext cx="3810000" cy="29546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Those</a:t>
            </a:r>
            <a:r>
              <a:rPr sz="1600" dirty="0">
                <a:latin typeface="Times New Roman"/>
                <a:cs typeface="Times New Roman"/>
              </a:rPr>
              <a:t> seismic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reflections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generated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from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interfaces</a:t>
            </a:r>
            <a:r>
              <a:rPr sz="1600" b="1" u="heavy" spc="4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between</a:t>
            </a:r>
            <a:r>
              <a:rPr sz="1600" b="1" u="heavy" spc="3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rock </a:t>
            </a:r>
            <a:r>
              <a:rPr sz="1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formations</a:t>
            </a:r>
            <a:r>
              <a:rPr sz="16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with</a:t>
            </a:r>
            <a:r>
              <a:rPr sz="16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different</a:t>
            </a:r>
            <a:r>
              <a:rPr sz="16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physical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properties.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The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data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provide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valuable </a:t>
            </a:r>
            <a:r>
              <a:rPr sz="1600" dirty="0">
                <a:latin typeface="Times New Roman"/>
                <a:cs typeface="Times New Roman"/>
              </a:rPr>
              <a:t> information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about</a:t>
            </a:r>
            <a:r>
              <a:rPr sz="1600" spc="-5" dirty="0">
                <a:latin typeface="Times New Roman"/>
                <a:cs typeface="Times New Roman"/>
              </a:rPr>
              <a:t> the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depth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and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arrangement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the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formations,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some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of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which </a:t>
            </a:r>
            <a:r>
              <a:rPr sz="1600" dirty="0">
                <a:latin typeface="Times New Roman"/>
                <a:cs typeface="Times New Roman"/>
              </a:rPr>
              <a:t>contain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oil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or </a:t>
            </a:r>
            <a:r>
              <a:rPr sz="1600" dirty="0">
                <a:latin typeface="Times New Roman"/>
                <a:cs typeface="Times New Roman"/>
              </a:rPr>
              <a:t>gas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deposits.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299085" marR="12065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The reflections from </a:t>
            </a:r>
            <a:r>
              <a:rPr sz="1600" dirty="0">
                <a:latin typeface="Times New Roman"/>
                <a:cs typeface="Times New Roman"/>
              </a:rPr>
              <a:t>seismic </a:t>
            </a:r>
            <a:r>
              <a:rPr sz="1600" spc="-5" dirty="0">
                <a:latin typeface="Times New Roman"/>
                <a:cs typeface="Times New Roman"/>
              </a:rPr>
              <a:t>explosive </a:t>
            </a:r>
            <a:r>
              <a:rPr sz="1600" spc="-15" dirty="0">
                <a:latin typeface="Times New Roman"/>
                <a:cs typeface="Times New Roman"/>
              </a:rPr>
              <a:t>or 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vibratory sources are utilized </a:t>
            </a:r>
            <a:r>
              <a:rPr sz="1600" spc="5" dirty="0">
                <a:latin typeface="Times New Roman"/>
                <a:cs typeface="Times New Roman"/>
              </a:rPr>
              <a:t>to </a:t>
            </a:r>
            <a:r>
              <a:rPr sz="1600" spc="-10" dirty="0">
                <a:latin typeface="Times New Roman"/>
                <a:cs typeface="Times New Roman"/>
              </a:rPr>
              <a:t>develop </a:t>
            </a:r>
            <a:r>
              <a:rPr sz="1600" spc="-5" dirty="0">
                <a:latin typeface="Times New Roman"/>
                <a:cs typeface="Times New Roman"/>
              </a:rPr>
              <a:t> subsurface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models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for</a:t>
            </a:r>
            <a:r>
              <a:rPr sz="1600" spc="-5" dirty="0">
                <a:latin typeface="Times New Roman"/>
                <a:cs typeface="Times New Roman"/>
              </a:rPr>
              <a:t> geologic </a:t>
            </a:r>
            <a:r>
              <a:rPr sz="1600" dirty="0">
                <a:latin typeface="Times New Roman"/>
                <a:cs typeface="Times New Roman"/>
              </a:rPr>
              <a:t> interpretation.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09464" y="4345304"/>
            <a:ext cx="172593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  <a:tab pos="808355" algn="l"/>
              </a:tabLst>
            </a:pPr>
            <a:r>
              <a:rPr sz="1600" b="1" dirty="0">
                <a:solidFill>
                  <a:srgbClr val="6F2F9F"/>
                </a:solidFill>
                <a:latin typeface="Times New Roman"/>
                <a:cs typeface="Times New Roman"/>
              </a:rPr>
              <a:t>The	</a:t>
            </a:r>
            <a:r>
              <a:rPr sz="16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reflections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78522" y="4345304"/>
            <a:ext cx="454659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10" dirty="0">
                <a:solidFill>
                  <a:srgbClr val="6F2F9F"/>
                </a:solidFill>
                <a:latin typeface="Times New Roman"/>
                <a:cs typeface="Times New Roman"/>
              </a:rPr>
              <a:t>f</a:t>
            </a:r>
            <a:r>
              <a:rPr sz="1600" b="1" spc="-45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16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om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96229" y="4588840"/>
            <a:ext cx="197548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988060" algn="l"/>
              </a:tabLst>
            </a:pPr>
            <a:r>
              <a:rPr sz="16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1600" b="1" dirty="0">
                <a:solidFill>
                  <a:srgbClr val="6F2F9F"/>
                </a:solidFill>
                <a:latin typeface="Times New Roman"/>
                <a:cs typeface="Times New Roman"/>
              </a:rPr>
              <a:t>e</a:t>
            </a:r>
            <a:r>
              <a:rPr sz="16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f</a:t>
            </a:r>
            <a:r>
              <a:rPr sz="16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l</a:t>
            </a:r>
            <a:r>
              <a:rPr sz="1600" b="1" dirty="0">
                <a:solidFill>
                  <a:srgbClr val="6F2F9F"/>
                </a:solidFill>
                <a:latin typeface="Times New Roman"/>
                <a:cs typeface="Times New Roman"/>
              </a:rPr>
              <a:t>ec</a:t>
            </a:r>
            <a:r>
              <a:rPr sz="16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t</a:t>
            </a:r>
            <a:r>
              <a:rPr sz="16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i</a:t>
            </a:r>
            <a:r>
              <a:rPr sz="1600" b="1" spc="10" dirty="0">
                <a:solidFill>
                  <a:srgbClr val="6F2F9F"/>
                </a:solidFill>
                <a:latin typeface="Times New Roman"/>
                <a:cs typeface="Times New Roman"/>
              </a:rPr>
              <a:t>o</a:t>
            </a:r>
            <a:r>
              <a:rPr sz="16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n</a:t>
            </a:r>
            <a:r>
              <a:rPr sz="1600" b="1" dirty="0">
                <a:solidFill>
                  <a:srgbClr val="6F2F9F"/>
                </a:solidFill>
                <a:latin typeface="Times New Roman"/>
                <a:cs typeface="Times New Roman"/>
              </a:rPr>
              <a:t>	c</a:t>
            </a:r>
            <a:r>
              <a:rPr sz="16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o</a:t>
            </a:r>
            <a:r>
              <a:rPr sz="1600" b="1" dirty="0">
                <a:solidFill>
                  <a:srgbClr val="6F2F9F"/>
                </a:solidFill>
                <a:latin typeface="Times New Roman"/>
                <a:cs typeface="Times New Roman"/>
              </a:rPr>
              <a:t>e</a:t>
            </a:r>
            <a:r>
              <a:rPr sz="16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f</a:t>
            </a:r>
            <a:r>
              <a:rPr sz="1600" b="1" spc="10" dirty="0">
                <a:solidFill>
                  <a:srgbClr val="6F2F9F"/>
                </a:solidFill>
                <a:latin typeface="Times New Roman"/>
                <a:cs typeface="Times New Roman"/>
              </a:rPr>
              <a:t>f</a:t>
            </a:r>
            <a:r>
              <a:rPr sz="16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i</a:t>
            </a:r>
            <a:r>
              <a:rPr sz="16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c</a:t>
            </a:r>
            <a:r>
              <a:rPr sz="16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i</a:t>
            </a:r>
            <a:r>
              <a:rPr sz="1600" b="1" dirty="0">
                <a:solidFill>
                  <a:srgbClr val="6F2F9F"/>
                </a:solidFill>
                <a:latin typeface="Times New Roman"/>
                <a:cs typeface="Times New Roman"/>
              </a:rPr>
              <a:t>e</a:t>
            </a:r>
            <a:r>
              <a:rPr sz="16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n</a:t>
            </a:r>
            <a:r>
              <a:rPr sz="16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t</a:t>
            </a:r>
            <a:r>
              <a:rPr sz="1600" b="1" dirty="0">
                <a:solidFill>
                  <a:srgbClr val="6F2F9F"/>
                </a:solidFill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99984" y="4345304"/>
            <a:ext cx="1417320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5"/>
              </a:spcBef>
              <a:tabLst>
                <a:tab pos="781050" algn="l"/>
              </a:tabLst>
            </a:pPr>
            <a:r>
              <a:rPr sz="1600" b="1" dirty="0">
                <a:solidFill>
                  <a:srgbClr val="6F2F9F"/>
                </a:solidFill>
                <a:latin typeface="Times New Roman"/>
                <a:cs typeface="Times New Roman"/>
              </a:rPr>
              <a:t>which	</a:t>
            </a:r>
            <a:r>
              <a:rPr sz="16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seismic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31775" algn="l"/>
                <a:tab pos="527685" algn="l"/>
                <a:tab pos="744220" algn="l"/>
                <a:tab pos="1201420" algn="l"/>
              </a:tabLst>
            </a:pPr>
            <a:r>
              <a:rPr sz="1600" b="1" dirty="0">
                <a:solidFill>
                  <a:srgbClr val="6F2F9F"/>
                </a:solidFill>
                <a:latin typeface="Times New Roman"/>
                <a:cs typeface="Times New Roman"/>
              </a:rPr>
              <a:t>(	</a:t>
            </a:r>
            <a:r>
              <a:rPr sz="16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R	</a:t>
            </a:r>
            <a:r>
              <a:rPr sz="1600" b="1" dirty="0">
                <a:solidFill>
                  <a:srgbClr val="6F2F9F"/>
                </a:solidFill>
                <a:latin typeface="Times New Roman"/>
                <a:cs typeface="Times New Roman"/>
              </a:rPr>
              <a:t>)	c</a:t>
            </a:r>
            <a:r>
              <a:rPr sz="16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16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n</a:t>
            </a:r>
            <a:r>
              <a:rPr sz="1600" b="1" dirty="0">
                <a:solidFill>
                  <a:srgbClr val="6F2F9F"/>
                </a:solidFill>
                <a:latin typeface="Times New Roman"/>
                <a:cs typeface="Times New Roman"/>
              </a:rPr>
              <a:t>	</a:t>
            </a:r>
            <a:r>
              <a:rPr sz="16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be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96229" y="4833366"/>
            <a:ext cx="3524885" cy="1734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6F2F9F"/>
                </a:solidFill>
                <a:latin typeface="Times New Roman"/>
                <a:cs typeface="Times New Roman"/>
              </a:rPr>
              <a:t>estimated </a:t>
            </a:r>
            <a:r>
              <a:rPr sz="16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are </a:t>
            </a:r>
            <a:r>
              <a:rPr sz="16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related </a:t>
            </a:r>
            <a:r>
              <a:rPr sz="16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to </a:t>
            </a:r>
            <a:r>
              <a:rPr sz="16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the change </a:t>
            </a:r>
            <a:r>
              <a:rPr sz="16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in </a:t>
            </a:r>
            <a:r>
              <a:rPr sz="1600" b="1" spc="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2F9F"/>
                </a:solidFill>
                <a:latin typeface="Times New Roman"/>
                <a:cs typeface="Times New Roman"/>
              </a:rPr>
              <a:t>rock</a:t>
            </a:r>
            <a:r>
              <a:rPr sz="16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properties</a:t>
            </a:r>
            <a:r>
              <a:rPr sz="1600" b="1" dirty="0">
                <a:solidFill>
                  <a:srgbClr val="6F2F9F"/>
                </a:solidFill>
                <a:latin typeface="Times New Roman"/>
                <a:cs typeface="Times New Roman"/>
              </a:rPr>
              <a:t> across</a:t>
            </a:r>
            <a:r>
              <a:rPr sz="16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16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geologic </a:t>
            </a:r>
            <a:r>
              <a:rPr sz="1600" b="1" dirty="0">
                <a:solidFill>
                  <a:srgbClr val="6F2F9F"/>
                </a:solidFill>
                <a:latin typeface="Times New Roman"/>
                <a:cs typeface="Times New Roman"/>
              </a:rPr>
              <a:t> interface.</a:t>
            </a:r>
            <a:r>
              <a:rPr sz="1600" b="1" spc="3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acoustic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impedance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Z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), </a:t>
            </a:r>
            <a:r>
              <a:rPr sz="1600" spc="-3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</a:t>
            </a:r>
            <a:r>
              <a:rPr sz="1600" spc="-5" dirty="0">
                <a:latin typeface="Times New Roman"/>
                <a:cs typeface="Times New Roman"/>
              </a:rPr>
              <a:t>rock property of </a:t>
            </a:r>
            <a:r>
              <a:rPr sz="1600" spc="5" dirty="0">
                <a:latin typeface="Times New Roman"/>
                <a:cs typeface="Times New Roman"/>
              </a:rPr>
              <a:t>the </a:t>
            </a:r>
            <a:r>
              <a:rPr sz="1600" spc="-20" dirty="0">
                <a:latin typeface="Times New Roman"/>
                <a:cs typeface="Times New Roman"/>
              </a:rPr>
              <a:t>layer, </a:t>
            </a:r>
            <a:r>
              <a:rPr sz="1600" spc="5" dirty="0">
                <a:latin typeface="Times New Roman"/>
                <a:cs typeface="Times New Roman"/>
              </a:rPr>
              <a:t>is </a:t>
            </a:r>
            <a:r>
              <a:rPr sz="1600" spc="-5" dirty="0">
                <a:latin typeface="Times New Roman"/>
                <a:cs typeface="Times New Roman"/>
              </a:rPr>
              <a:t>defined, </a:t>
            </a:r>
            <a:r>
              <a:rPr sz="1600" spc="-10" dirty="0">
                <a:latin typeface="Times New Roman"/>
                <a:cs typeface="Times New Roman"/>
              </a:rPr>
              <a:t>for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vertically incident </a:t>
            </a:r>
            <a:r>
              <a:rPr sz="1600" spc="-10" dirty="0">
                <a:latin typeface="Times New Roman"/>
                <a:cs typeface="Times New Roman"/>
              </a:rPr>
              <a:t>waves,</a:t>
            </a:r>
            <a:r>
              <a:rPr sz="1600" spc="38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by the </a:t>
            </a:r>
            <a:r>
              <a:rPr sz="1600" spc="-5" dirty="0">
                <a:latin typeface="Times New Roman"/>
                <a:cs typeface="Times New Roman"/>
              </a:rPr>
              <a:t>product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 </a:t>
            </a:r>
            <a:r>
              <a:rPr sz="1600" dirty="0">
                <a:latin typeface="Times New Roman"/>
                <a:cs typeface="Times New Roman"/>
              </a:rPr>
              <a:t>interval velocity (V ) </a:t>
            </a:r>
            <a:r>
              <a:rPr sz="1600" spc="5" dirty="0">
                <a:latin typeface="Times New Roman"/>
                <a:cs typeface="Times New Roman"/>
              </a:rPr>
              <a:t>and </a:t>
            </a:r>
            <a:r>
              <a:rPr sz="1600" dirty="0">
                <a:latin typeface="Times New Roman"/>
                <a:cs typeface="Times New Roman"/>
              </a:rPr>
              <a:t>density </a:t>
            </a:r>
            <a:r>
              <a:rPr sz="1600" spc="5" dirty="0">
                <a:latin typeface="Times New Roman"/>
                <a:cs typeface="Times New Roman"/>
              </a:rPr>
              <a:t>of the 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rock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layers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(ρ).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097278"/>
            <a:ext cx="5029199" cy="57607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13" y="0"/>
            <a:ext cx="9145905" cy="6858000"/>
            <a:chOff x="-813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7904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13" y="52323"/>
              <a:ext cx="9145575" cy="90182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4424" y="128013"/>
            <a:ext cx="8418576" cy="672998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13" y="0"/>
            <a:ext cx="9145905" cy="6858000"/>
            <a:chOff x="-813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7904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13" y="52323"/>
              <a:ext cx="9145575" cy="90182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09601" y="889888"/>
            <a:ext cx="8924925" cy="5078730"/>
            <a:chOff x="109601" y="889888"/>
            <a:chExt cx="8924925" cy="507873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776" y="893063"/>
              <a:ext cx="8918448" cy="507187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1188" y="891476"/>
              <a:ext cx="8921750" cy="5075555"/>
            </a:xfrm>
            <a:custGeom>
              <a:avLst/>
              <a:gdLst/>
              <a:ahLst/>
              <a:cxnLst/>
              <a:rect l="l" t="t" r="r" b="b"/>
              <a:pathLst>
                <a:path w="8921750" h="5075555">
                  <a:moveTo>
                    <a:pt x="0" y="5075047"/>
                  </a:moveTo>
                  <a:lnTo>
                    <a:pt x="8921623" y="5075047"/>
                  </a:lnTo>
                  <a:lnTo>
                    <a:pt x="8921623" y="0"/>
                  </a:lnTo>
                  <a:lnTo>
                    <a:pt x="0" y="0"/>
                  </a:lnTo>
                  <a:lnTo>
                    <a:pt x="0" y="50750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83540" y="84200"/>
            <a:ext cx="296862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5" dirty="0">
                <a:solidFill>
                  <a:srgbClr val="FF0000"/>
                </a:solidFill>
                <a:latin typeface="Constantia"/>
                <a:cs typeface="Constantia"/>
              </a:rPr>
              <a:t>Seismic</a:t>
            </a:r>
            <a:r>
              <a:rPr sz="3200" b="1" spc="-1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onstantia"/>
                <a:cs typeface="Constantia"/>
              </a:rPr>
              <a:t>section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13" y="0"/>
            <a:ext cx="9145905" cy="6858000"/>
            <a:chOff x="-813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7904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13" y="52323"/>
              <a:ext cx="9145575" cy="90182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07335" y="2837688"/>
            <a:ext cx="1252727" cy="50292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70176" y="3575303"/>
            <a:ext cx="1344168" cy="65836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59968" y="956416"/>
            <a:ext cx="7931784" cy="225552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75"/>
              </a:spcBef>
            </a:pPr>
            <a:r>
              <a:rPr sz="1800" b="1" spc="-285" dirty="0">
                <a:latin typeface="Arial"/>
                <a:cs typeface="Arial"/>
              </a:rPr>
              <a:t>يلك</a:t>
            </a:r>
            <a:r>
              <a:rPr sz="1800" b="1" spc="90" dirty="0">
                <a:latin typeface="Arial"/>
                <a:cs typeface="Arial"/>
              </a:rPr>
              <a:t>  </a:t>
            </a:r>
            <a:r>
              <a:rPr sz="1800" b="1" spc="-190" dirty="0">
                <a:latin typeface="Arial"/>
                <a:cs typeface="Arial"/>
              </a:rPr>
              <a:t>ساكعنا</a:t>
            </a:r>
            <a:r>
              <a:rPr sz="1800" b="1" spc="675" dirty="0">
                <a:latin typeface="Arial"/>
                <a:cs typeface="Arial"/>
              </a:rPr>
              <a:t> </a:t>
            </a:r>
            <a:r>
              <a:rPr sz="1800" b="1" spc="-180" dirty="0">
                <a:latin typeface="Arial"/>
                <a:cs typeface="Arial"/>
              </a:rPr>
              <a:t>ىلع</a:t>
            </a:r>
            <a:r>
              <a:rPr sz="1800" b="1" spc="690" dirty="0">
                <a:latin typeface="Arial"/>
                <a:cs typeface="Arial"/>
              </a:rPr>
              <a:t> </a:t>
            </a:r>
            <a:r>
              <a:rPr sz="1800" b="1" spc="-290" dirty="0">
                <a:latin typeface="Arial"/>
                <a:cs typeface="Arial"/>
              </a:rPr>
              <a:t>لصحن</a:t>
            </a:r>
            <a:r>
              <a:rPr sz="1800" b="1" spc="85" dirty="0">
                <a:latin typeface="Arial"/>
                <a:cs typeface="Arial"/>
              </a:rPr>
              <a:t>  </a:t>
            </a:r>
            <a:r>
              <a:rPr sz="1800" b="1" spc="-235" dirty="0">
                <a:latin typeface="Arial"/>
                <a:cs typeface="Arial"/>
              </a:rPr>
              <a:t>ذئدنع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spc="1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</a:t>
            </a:r>
            <a:r>
              <a:rPr sz="1400" b="1" spc="-10" dirty="0">
                <a:latin typeface="Arial"/>
                <a:cs typeface="Arial"/>
              </a:rPr>
              <a:t>ic</a:t>
            </a:r>
            <a:r>
              <a:rPr sz="1800" b="1" spc="-10" dirty="0">
                <a:latin typeface="Arial"/>
                <a:cs typeface="Arial"/>
              </a:rPr>
              <a:t>)</a:t>
            </a:r>
            <a:r>
              <a:rPr sz="1800" b="1" spc="680" dirty="0">
                <a:latin typeface="Arial"/>
                <a:cs typeface="Arial"/>
              </a:rPr>
              <a:t> </a:t>
            </a:r>
            <a:r>
              <a:rPr sz="1800" b="1" spc="-125" dirty="0">
                <a:latin typeface="Arial"/>
                <a:cs typeface="Arial"/>
              </a:rPr>
              <a:t>ةجرحلا</a:t>
            </a:r>
            <a:r>
              <a:rPr sz="1800" b="1" spc="665" dirty="0">
                <a:latin typeface="Arial"/>
                <a:cs typeface="Arial"/>
              </a:rPr>
              <a:t> </a:t>
            </a:r>
            <a:r>
              <a:rPr sz="1800" b="1" spc="-305" dirty="0">
                <a:latin typeface="Arial"/>
                <a:cs typeface="Arial"/>
              </a:rPr>
              <a:t>ةيوزا</a:t>
            </a:r>
            <a:r>
              <a:rPr sz="1800" b="1" spc="-140" dirty="0">
                <a:latin typeface="Arial"/>
                <a:cs typeface="Arial"/>
              </a:rPr>
              <a:t> </a:t>
            </a:r>
            <a:r>
              <a:rPr sz="1800" b="1" spc="-195" dirty="0">
                <a:latin typeface="Arial"/>
                <a:cs typeface="Arial"/>
              </a:rPr>
              <a:t>لا</a:t>
            </a:r>
            <a:r>
              <a:rPr sz="1800" b="1" spc="675" dirty="0">
                <a:latin typeface="Arial"/>
                <a:cs typeface="Arial"/>
              </a:rPr>
              <a:t> </a:t>
            </a:r>
            <a:r>
              <a:rPr sz="1800" b="1" spc="50" dirty="0">
                <a:latin typeface="Arial"/>
                <a:cs typeface="Arial"/>
              </a:rPr>
              <a:t>نم </a:t>
            </a:r>
            <a:r>
              <a:rPr sz="1800" b="1" spc="150" dirty="0">
                <a:latin typeface="Arial"/>
                <a:cs typeface="Arial"/>
              </a:rPr>
              <a:t> </a:t>
            </a:r>
            <a:r>
              <a:rPr sz="1800" b="1" spc="-260" dirty="0">
                <a:latin typeface="Arial"/>
                <a:cs typeface="Arial"/>
              </a:rPr>
              <a:t>ربكا</a:t>
            </a:r>
            <a:r>
              <a:rPr sz="1800" b="1" spc="85" dirty="0">
                <a:latin typeface="Arial"/>
                <a:cs typeface="Arial"/>
              </a:rPr>
              <a:t>  </a:t>
            </a:r>
            <a:r>
              <a:rPr sz="1800" b="1" spc="-265" dirty="0">
                <a:latin typeface="Arial"/>
                <a:cs typeface="Arial"/>
              </a:rPr>
              <a:t>طوقسلا</a:t>
            </a:r>
            <a:r>
              <a:rPr sz="1800" b="1" spc="85" dirty="0">
                <a:latin typeface="Arial"/>
                <a:cs typeface="Arial"/>
              </a:rPr>
              <a:t> </a:t>
            </a:r>
            <a:r>
              <a:rPr sz="1800" b="1" spc="90" dirty="0">
                <a:latin typeface="Arial"/>
                <a:cs typeface="Arial"/>
              </a:rPr>
              <a:t> </a:t>
            </a:r>
            <a:r>
              <a:rPr sz="1800" b="1" spc="-305" dirty="0">
                <a:latin typeface="Arial"/>
                <a:cs typeface="Arial"/>
              </a:rPr>
              <a:t>ةيوزا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2700" b="1" spc="-382" baseline="3086" dirty="0">
                <a:latin typeface="Arial"/>
                <a:cs typeface="Arial"/>
              </a:rPr>
              <a:t>ن</a:t>
            </a:r>
            <a:r>
              <a:rPr sz="1800" b="1" spc="-254" dirty="0">
                <a:latin typeface="Arial"/>
                <a:cs typeface="Arial"/>
              </a:rPr>
              <a:t>وكت</a:t>
            </a:r>
            <a:r>
              <a:rPr sz="1800" b="1" spc="85" dirty="0">
                <a:latin typeface="Arial"/>
                <a:cs typeface="Arial"/>
              </a:rPr>
              <a:t>  </a:t>
            </a:r>
            <a:r>
              <a:rPr sz="1800" b="1" spc="-75" dirty="0">
                <a:latin typeface="Arial"/>
                <a:cs typeface="Arial"/>
              </a:rPr>
              <a:t>امدنع</a:t>
            </a: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080"/>
              </a:spcBef>
            </a:pPr>
            <a:r>
              <a:rPr sz="1800" b="1" spc="65" dirty="0">
                <a:latin typeface="Arial"/>
                <a:cs typeface="Arial"/>
              </a:rPr>
              <a:t>نم</a:t>
            </a:r>
            <a:r>
              <a:rPr sz="1800" b="1" spc="190" dirty="0">
                <a:latin typeface="Arial"/>
                <a:cs typeface="Arial"/>
              </a:rPr>
              <a:t> </a:t>
            </a:r>
            <a:r>
              <a:rPr sz="1800" b="1" spc="-185" dirty="0">
                <a:latin typeface="Arial"/>
                <a:cs typeface="Arial"/>
              </a:rPr>
              <a:t>ءزج</a:t>
            </a:r>
            <a:r>
              <a:rPr sz="1800" b="1" spc="165" dirty="0">
                <a:latin typeface="Arial"/>
                <a:cs typeface="Arial"/>
              </a:rPr>
              <a:t> </a:t>
            </a:r>
            <a:r>
              <a:rPr sz="1800" b="1" spc="-215" dirty="0">
                <a:latin typeface="Arial"/>
                <a:cs typeface="Arial"/>
              </a:rPr>
              <a:t>نأب</a:t>
            </a:r>
            <a:r>
              <a:rPr sz="1800" b="1" spc="170" dirty="0">
                <a:latin typeface="Arial"/>
                <a:cs typeface="Arial"/>
              </a:rPr>
              <a:t> </a:t>
            </a:r>
            <a:r>
              <a:rPr sz="1800" b="1" spc="-165" dirty="0">
                <a:latin typeface="Arial"/>
                <a:cs typeface="Arial"/>
              </a:rPr>
              <a:t>ظحلان  </a:t>
            </a:r>
            <a:r>
              <a:rPr sz="1800" b="1" spc="-345" dirty="0">
                <a:latin typeface="Arial"/>
                <a:cs typeface="Arial"/>
              </a:rPr>
              <a:t>اننأف</a:t>
            </a:r>
            <a:r>
              <a:rPr sz="1800" b="1" spc="1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،</a:t>
            </a:r>
            <a:r>
              <a:rPr sz="1800" b="1" spc="175" dirty="0">
                <a:latin typeface="Arial"/>
                <a:cs typeface="Arial"/>
              </a:rPr>
              <a:t> </a:t>
            </a:r>
            <a:r>
              <a:rPr sz="1800" b="1" spc="-125" dirty="0">
                <a:latin typeface="Arial"/>
                <a:cs typeface="Arial"/>
              </a:rPr>
              <a:t>ةجرحلا</a:t>
            </a:r>
            <a:r>
              <a:rPr sz="1800" b="1" spc="195" dirty="0">
                <a:latin typeface="Arial"/>
                <a:cs typeface="Arial"/>
              </a:rPr>
              <a:t> </a:t>
            </a:r>
            <a:r>
              <a:rPr sz="1800" b="1" spc="-305" dirty="0">
                <a:latin typeface="Arial"/>
                <a:cs typeface="Arial"/>
              </a:rPr>
              <a:t>ةيوزا</a:t>
            </a:r>
            <a:r>
              <a:rPr sz="1800" b="1" spc="-150" dirty="0">
                <a:latin typeface="Arial"/>
                <a:cs typeface="Arial"/>
              </a:rPr>
              <a:t> </a:t>
            </a:r>
            <a:r>
              <a:rPr sz="1800" b="1" spc="-195" dirty="0">
                <a:latin typeface="Arial"/>
                <a:cs typeface="Arial"/>
              </a:rPr>
              <a:t>لا</a:t>
            </a:r>
            <a:r>
              <a:rPr sz="1800" b="1" spc="170" dirty="0">
                <a:latin typeface="Arial"/>
                <a:cs typeface="Arial"/>
              </a:rPr>
              <a:t> </a:t>
            </a:r>
            <a:r>
              <a:rPr sz="1800" b="1" spc="55" dirty="0">
                <a:latin typeface="Arial"/>
                <a:cs typeface="Arial"/>
              </a:rPr>
              <a:t>نم</a:t>
            </a:r>
            <a:r>
              <a:rPr sz="1800" b="1" spc="195" dirty="0">
                <a:latin typeface="Arial"/>
                <a:cs typeface="Arial"/>
              </a:rPr>
              <a:t> </a:t>
            </a:r>
            <a:r>
              <a:rPr sz="1800" b="1" spc="-185" dirty="0">
                <a:latin typeface="Arial"/>
                <a:cs typeface="Arial"/>
              </a:rPr>
              <a:t>لقأ</a:t>
            </a:r>
            <a:r>
              <a:rPr sz="1800" b="1" spc="170" dirty="0">
                <a:latin typeface="Arial"/>
                <a:cs typeface="Arial"/>
              </a:rPr>
              <a:t> </a:t>
            </a:r>
            <a:r>
              <a:rPr sz="1800" b="1" spc="-265" dirty="0">
                <a:latin typeface="Arial"/>
                <a:cs typeface="Arial"/>
              </a:rPr>
              <a:t>طوقسلا</a:t>
            </a:r>
            <a:r>
              <a:rPr sz="1800" b="1" spc="170" dirty="0">
                <a:latin typeface="Arial"/>
                <a:cs typeface="Arial"/>
              </a:rPr>
              <a:t> </a:t>
            </a:r>
            <a:r>
              <a:rPr sz="1800" b="1" spc="-305" dirty="0">
                <a:latin typeface="Arial"/>
                <a:cs typeface="Arial"/>
              </a:rPr>
              <a:t>ةيوزا</a:t>
            </a:r>
            <a:r>
              <a:rPr sz="1800" b="1" spc="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2700" b="1" spc="-382" baseline="3086" dirty="0">
                <a:latin typeface="Arial"/>
                <a:cs typeface="Arial"/>
              </a:rPr>
              <a:t>ن</a:t>
            </a:r>
            <a:r>
              <a:rPr sz="1800" b="1" spc="-254" dirty="0">
                <a:latin typeface="Arial"/>
                <a:cs typeface="Arial"/>
              </a:rPr>
              <a:t>وكت</a:t>
            </a:r>
            <a:r>
              <a:rPr sz="1800" b="1" spc="165" dirty="0">
                <a:latin typeface="Arial"/>
                <a:cs typeface="Arial"/>
              </a:rPr>
              <a:t> </a:t>
            </a:r>
            <a:r>
              <a:rPr sz="1800" b="1" spc="-75" dirty="0">
                <a:latin typeface="Arial"/>
                <a:cs typeface="Arial"/>
              </a:rPr>
              <a:t>امدنع</a:t>
            </a:r>
            <a:r>
              <a:rPr sz="1800" b="1" spc="185" dirty="0">
                <a:latin typeface="Arial"/>
                <a:cs typeface="Arial"/>
              </a:rPr>
              <a:t> </a:t>
            </a:r>
            <a:r>
              <a:rPr sz="1800" b="1" spc="-210" dirty="0">
                <a:latin typeface="Arial"/>
                <a:cs typeface="Arial"/>
              </a:rPr>
              <a:t>نكلو</a:t>
            </a:r>
            <a:r>
              <a:rPr sz="1800" b="1" spc="1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،</a:t>
            </a:r>
            <a:r>
              <a:rPr sz="1800" b="1" spc="200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(</a:t>
            </a:r>
            <a:r>
              <a:rPr sz="1400" b="1" spc="-30" dirty="0">
                <a:latin typeface="Arial"/>
                <a:cs typeface="Arial"/>
              </a:rPr>
              <a:t>Total</a:t>
            </a:r>
            <a:r>
              <a:rPr sz="1400" b="1" spc="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Reflection</a:t>
            </a:r>
            <a:r>
              <a:rPr sz="1800" b="1" spc="-5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085"/>
              </a:spcBef>
            </a:pPr>
            <a:r>
              <a:rPr sz="1800" b="1" spc="-5" dirty="0">
                <a:latin typeface="Arial"/>
                <a:cs typeface="Arial"/>
              </a:rPr>
              <a:t>(</a:t>
            </a:r>
            <a:r>
              <a:rPr sz="1400" b="1" spc="-5" dirty="0">
                <a:latin typeface="Arial"/>
                <a:cs typeface="Arial"/>
              </a:rPr>
              <a:t>D1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,</a:t>
            </a:r>
            <a:r>
              <a:rPr sz="1800" b="1" spc="1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D2</a:t>
            </a:r>
            <a:r>
              <a:rPr sz="1800" b="1" spc="-10" dirty="0">
                <a:latin typeface="Arial"/>
                <a:cs typeface="Arial"/>
              </a:rPr>
              <a:t>)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spc="-270" dirty="0">
                <a:latin typeface="Arial"/>
                <a:cs typeface="Arial"/>
              </a:rPr>
              <a:t>امهتفاثك</a:t>
            </a:r>
            <a:r>
              <a:rPr sz="1800" b="1" spc="1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و</a:t>
            </a:r>
            <a:r>
              <a:rPr sz="1800" b="1" spc="125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(</a:t>
            </a:r>
            <a:r>
              <a:rPr sz="1400" b="1" spc="5" dirty="0">
                <a:latin typeface="Arial"/>
                <a:cs typeface="Arial"/>
              </a:rPr>
              <a:t>V</a:t>
            </a:r>
            <a:r>
              <a:rPr sz="1350" b="1" spc="7" baseline="-21604" dirty="0">
                <a:latin typeface="Arial"/>
                <a:cs typeface="Arial"/>
              </a:rPr>
              <a:t>1</a:t>
            </a:r>
            <a:r>
              <a:rPr sz="1400" b="1" spc="5" dirty="0">
                <a:latin typeface="Arial"/>
                <a:cs typeface="Arial"/>
              </a:rPr>
              <a:t>,V</a:t>
            </a:r>
            <a:r>
              <a:rPr sz="1350" b="1" spc="7" baseline="-21604" dirty="0">
                <a:latin typeface="Arial"/>
                <a:cs typeface="Arial"/>
              </a:rPr>
              <a:t>2</a:t>
            </a:r>
            <a:r>
              <a:rPr sz="1800" b="1" spc="5" dirty="0">
                <a:latin typeface="Arial"/>
                <a:cs typeface="Arial"/>
              </a:rPr>
              <a:t>)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spc="-190" dirty="0">
                <a:latin typeface="Arial"/>
                <a:cs typeface="Arial"/>
              </a:rPr>
              <a:t>امهتعرس</a:t>
            </a:r>
            <a:r>
              <a:rPr sz="1800" b="1" spc="135" dirty="0">
                <a:latin typeface="Arial"/>
                <a:cs typeface="Arial"/>
              </a:rPr>
              <a:t> </a:t>
            </a:r>
            <a:r>
              <a:rPr sz="1800" b="1" spc="-270" dirty="0">
                <a:latin typeface="Arial"/>
                <a:cs typeface="Arial"/>
              </a:rPr>
              <a:t>نيطسو</a:t>
            </a:r>
            <a:r>
              <a:rPr sz="1800" b="1" spc="125" dirty="0">
                <a:latin typeface="Arial"/>
                <a:cs typeface="Arial"/>
              </a:rPr>
              <a:t> </a:t>
            </a:r>
            <a:r>
              <a:rPr sz="1800" b="1" spc="-105" dirty="0">
                <a:latin typeface="Arial"/>
                <a:cs typeface="Arial"/>
              </a:rPr>
              <a:t>دوجو</a:t>
            </a:r>
            <a:r>
              <a:rPr sz="1800" b="1" spc="130" dirty="0">
                <a:latin typeface="Arial"/>
                <a:cs typeface="Arial"/>
              </a:rPr>
              <a:t> </a:t>
            </a:r>
            <a:r>
              <a:rPr sz="1800" b="1" spc="-80" dirty="0">
                <a:latin typeface="Arial"/>
                <a:cs typeface="Arial"/>
              </a:rPr>
              <a:t>ةلاح</a:t>
            </a:r>
            <a:r>
              <a:rPr sz="1800" b="1" spc="120" dirty="0">
                <a:latin typeface="Arial"/>
                <a:cs typeface="Arial"/>
              </a:rPr>
              <a:t> </a:t>
            </a:r>
            <a:r>
              <a:rPr sz="1800" b="1" spc="-580" dirty="0">
                <a:latin typeface="Arial"/>
                <a:cs typeface="Arial"/>
              </a:rPr>
              <a:t>يفف</a:t>
            </a:r>
            <a:r>
              <a:rPr sz="1800" b="1" spc="1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،</a:t>
            </a:r>
            <a:r>
              <a:rPr sz="1800" b="1" spc="130" dirty="0">
                <a:latin typeface="Arial"/>
                <a:cs typeface="Arial"/>
              </a:rPr>
              <a:t> </a:t>
            </a:r>
            <a:r>
              <a:rPr sz="1800" b="1" spc="-430" dirty="0">
                <a:latin typeface="Arial"/>
                <a:cs typeface="Arial"/>
              </a:rPr>
              <a:t>رسكنيس</a:t>
            </a:r>
            <a:r>
              <a:rPr sz="1800" b="1" spc="130" dirty="0">
                <a:latin typeface="Arial"/>
                <a:cs typeface="Arial"/>
              </a:rPr>
              <a:t> </a:t>
            </a:r>
            <a:r>
              <a:rPr sz="1800" b="1" spc="-95" dirty="0">
                <a:latin typeface="Arial"/>
                <a:cs typeface="Arial"/>
              </a:rPr>
              <a:t>رخلأا</a:t>
            </a:r>
            <a:r>
              <a:rPr sz="1800" b="1" spc="125" dirty="0">
                <a:latin typeface="Arial"/>
                <a:cs typeface="Arial"/>
              </a:rPr>
              <a:t> </a:t>
            </a:r>
            <a:r>
              <a:rPr sz="1800" b="1" spc="-204" dirty="0">
                <a:latin typeface="Arial"/>
                <a:cs typeface="Arial"/>
              </a:rPr>
              <a:t>ءزجلاو</a:t>
            </a:r>
            <a:r>
              <a:rPr sz="1800" b="1" spc="130" dirty="0">
                <a:latin typeface="Arial"/>
                <a:cs typeface="Arial"/>
              </a:rPr>
              <a:t> </a:t>
            </a:r>
            <a:r>
              <a:rPr sz="1800" b="1" spc="-400" dirty="0">
                <a:latin typeface="Arial"/>
                <a:cs typeface="Arial"/>
              </a:rPr>
              <a:t>سكعنيس</a:t>
            </a:r>
            <a:r>
              <a:rPr sz="1800" b="1" spc="135" dirty="0">
                <a:latin typeface="Arial"/>
                <a:cs typeface="Arial"/>
              </a:rPr>
              <a:t> </a:t>
            </a:r>
            <a:r>
              <a:rPr sz="1800" b="1" spc="-135" dirty="0">
                <a:latin typeface="Arial"/>
                <a:cs typeface="Arial"/>
              </a:rPr>
              <a:t>ةقاطلا</a:t>
            </a:r>
            <a:endParaRPr sz="1800">
              <a:latin typeface="Arial"/>
              <a:cs typeface="Arial"/>
            </a:endParaRPr>
          </a:p>
          <a:p>
            <a:pPr marL="2388870" algn="ctr">
              <a:lnSpc>
                <a:spcPct val="100000"/>
              </a:lnSpc>
              <a:spcBef>
                <a:spcPts val="1080"/>
              </a:spcBef>
            </a:pPr>
            <a:r>
              <a:rPr sz="1800" b="1" spc="-25" dirty="0">
                <a:latin typeface="Arial"/>
                <a:cs typeface="Arial"/>
              </a:rPr>
              <a:t>: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spc="-285" dirty="0">
                <a:latin typeface="Arial"/>
                <a:cs typeface="Arial"/>
              </a:rPr>
              <a:t>ةيلاتلا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254" dirty="0">
                <a:latin typeface="Arial"/>
                <a:cs typeface="Arial"/>
              </a:rPr>
              <a:t>ةقلاعلاب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spc="-335" dirty="0">
                <a:latin typeface="Arial"/>
                <a:cs typeface="Arial"/>
              </a:rPr>
              <a:t>فرعي</a:t>
            </a:r>
            <a:r>
              <a:rPr sz="2700" b="1" spc="-502" baseline="-18518" dirty="0">
                <a:latin typeface="Arial"/>
                <a:cs typeface="Arial"/>
              </a:rPr>
              <a:t>ُ</a:t>
            </a:r>
            <a:r>
              <a:rPr sz="2700" b="1" spc="315" baseline="-18518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</a:t>
            </a:r>
            <a:r>
              <a:rPr sz="1400" b="1" spc="-10" dirty="0">
                <a:latin typeface="Arial"/>
                <a:cs typeface="Arial"/>
              </a:rPr>
              <a:t>Reflection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Coefficient-R</a:t>
            </a:r>
            <a:r>
              <a:rPr sz="1800" b="1" spc="-15" dirty="0">
                <a:latin typeface="Arial"/>
                <a:cs typeface="Arial"/>
              </a:rPr>
              <a:t>)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spc="-175" dirty="0">
                <a:latin typeface="Arial"/>
                <a:cs typeface="Arial"/>
              </a:rPr>
              <a:t>ساكعنلاا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لماعم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260" dirty="0">
                <a:latin typeface="Arial"/>
                <a:cs typeface="Arial"/>
              </a:rPr>
              <a:t>نأف</a:t>
            </a:r>
            <a:endParaRPr sz="1800">
              <a:latin typeface="Arial"/>
              <a:cs typeface="Arial"/>
            </a:endParaRPr>
          </a:p>
          <a:p>
            <a:pPr marL="2424430" algn="ctr">
              <a:lnSpc>
                <a:spcPct val="100000"/>
              </a:lnSpc>
              <a:spcBef>
                <a:spcPts val="2435"/>
              </a:spcBef>
            </a:pPr>
            <a:r>
              <a:rPr sz="1800" spc="-15" dirty="0">
                <a:latin typeface="Constantia"/>
                <a:cs typeface="Constantia"/>
              </a:rPr>
              <a:t>(</a:t>
            </a:r>
            <a:r>
              <a:rPr sz="1400" spc="-15" dirty="0">
                <a:latin typeface="Constantia"/>
                <a:cs typeface="Constantia"/>
              </a:rPr>
              <a:t>Z=VD=Acoustic</a:t>
            </a:r>
            <a:r>
              <a:rPr sz="1400" spc="70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impedance</a:t>
            </a:r>
            <a:r>
              <a:rPr sz="1800" spc="-10" dirty="0">
                <a:latin typeface="Constantia"/>
                <a:cs typeface="Constantia"/>
              </a:rPr>
              <a:t>)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1982" y="4357730"/>
            <a:ext cx="7698740" cy="167195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 marR="30480">
              <a:lnSpc>
                <a:spcPct val="151200"/>
              </a:lnSpc>
              <a:spcBef>
                <a:spcPts val="70"/>
              </a:spcBef>
            </a:pPr>
            <a:r>
              <a:rPr sz="1800" b="1" spc="-85" dirty="0">
                <a:latin typeface="Arial"/>
                <a:cs typeface="Arial"/>
              </a:rPr>
              <a:t>ةدـحو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80" dirty="0">
                <a:latin typeface="Arial"/>
                <a:cs typeface="Arial"/>
              </a:rPr>
              <a:t>ىـلإ</a:t>
            </a:r>
            <a:r>
              <a:rPr sz="1800" b="1" spc="-175" dirty="0">
                <a:latin typeface="Arial"/>
                <a:cs typeface="Arial"/>
              </a:rPr>
              <a:t> </a:t>
            </a:r>
            <a:r>
              <a:rPr sz="1800" b="1" spc="-325" dirty="0">
                <a:latin typeface="Arial"/>
                <a:cs typeface="Arial"/>
              </a:rPr>
              <a:t>لـسرت</a:t>
            </a:r>
            <a:r>
              <a:rPr sz="1800" b="1" spc="-320" dirty="0">
                <a:latin typeface="Arial"/>
                <a:cs typeface="Arial"/>
              </a:rPr>
              <a:t> </a:t>
            </a:r>
            <a:r>
              <a:rPr sz="1800" b="1" spc="-345" dirty="0">
                <a:latin typeface="Arial"/>
                <a:cs typeface="Arial"/>
              </a:rPr>
              <a:t>مث</a:t>
            </a:r>
            <a:r>
              <a:rPr sz="1800" b="1" spc="-340" dirty="0">
                <a:latin typeface="Arial"/>
                <a:cs typeface="Arial"/>
              </a:rPr>
              <a:t> </a:t>
            </a:r>
            <a:r>
              <a:rPr sz="1800" b="1" spc="-95" dirty="0">
                <a:latin typeface="Arial"/>
                <a:cs typeface="Arial"/>
              </a:rPr>
              <a:t>،ضرلأا</a:t>
            </a:r>
            <a:r>
              <a:rPr sz="1800" b="1" spc="310" dirty="0">
                <a:latin typeface="Arial"/>
                <a:cs typeface="Arial"/>
              </a:rPr>
              <a:t> </a:t>
            </a:r>
            <a:r>
              <a:rPr sz="1800" b="1" spc="-190" dirty="0">
                <a:latin typeface="Arial"/>
                <a:cs typeface="Arial"/>
              </a:rPr>
              <a:t>حطس</a:t>
            </a:r>
            <a:r>
              <a:rPr sz="1800" b="1" spc="120" dirty="0">
                <a:latin typeface="Arial"/>
                <a:cs typeface="Arial"/>
              </a:rPr>
              <a:t> </a:t>
            </a:r>
            <a:r>
              <a:rPr sz="1800" b="1" spc="-180" dirty="0">
                <a:latin typeface="Arial"/>
                <a:cs typeface="Arial"/>
              </a:rPr>
              <a:t>ىلع</a:t>
            </a:r>
            <a:r>
              <a:rPr sz="1800" b="1" spc="140" dirty="0">
                <a:latin typeface="Arial"/>
                <a:cs typeface="Arial"/>
              </a:rPr>
              <a:t> </a:t>
            </a:r>
            <a:r>
              <a:rPr sz="1800" b="1" spc="-220" dirty="0">
                <a:latin typeface="Arial"/>
                <a:cs typeface="Arial"/>
              </a:rPr>
              <a:t>ةروشنملا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spc="-145" dirty="0">
                <a:latin typeface="Arial"/>
                <a:cs typeface="Arial"/>
              </a:rPr>
              <a:t>تاطقلالا</a:t>
            </a:r>
            <a:r>
              <a:rPr sz="1800" b="1" spc="210" dirty="0">
                <a:latin typeface="Arial"/>
                <a:cs typeface="Arial"/>
              </a:rPr>
              <a:t> </a:t>
            </a:r>
            <a:r>
              <a:rPr sz="1800" b="1" spc="-229" dirty="0">
                <a:latin typeface="Arial"/>
                <a:cs typeface="Arial"/>
              </a:rPr>
              <a:t>ةطساوب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235" dirty="0">
                <a:latin typeface="Arial"/>
                <a:cs typeface="Arial"/>
              </a:rPr>
              <a:t>ةسكعنملا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350" dirty="0">
                <a:latin typeface="Arial"/>
                <a:cs typeface="Arial"/>
              </a:rPr>
              <a:t>ةيلزا</a:t>
            </a:r>
            <a:r>
              <a:rPr sz="1800" b="1" spc="-195" dirty="0">
                <a:latin typeface="Arial"/>
                <a:cs typeface="Arial"/>
              </a:rPr>
              <a:t> </a:t>
            </a:r>
            <a:r>
              <a:rPr sz="1800" b="1" spc="-260" dirty="0">
                <a:latin typeface="Arial"/>
                <a:cs typeface="Arial"/>
              </a:rPr>
              <a:t>لزلا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80" dirty="0">
                <a:latin typeface="Arial"/>
                <a:cs typeface="Arial"/>
              </a:rPr>
              <a:t>تاجوملا</a:t>
            </a:r>
            <a:r>
              <a:rPr sz="1800" b="1" spc="340" dirty="0">
                <a:latin typeface="Arial"/>
                <a:cs typeface="Arial"/>
              </a:rPr>
              <a:t> </a:t>
            </a:r>
            <a:r>
              <a:rPr sz="1800" b="1" spc="-459" dirty="0">
                <a:latin typeface="Arial"/>
                <a:cs typeface="Arial"/>
              </a:rPr>
              <a:t>طقتلت </a:t>
            </a:r>
            <a:r>
              <a:rPr sz="1800" b="1" spc="-455" dirty="0">
                <a:latin typeface="Arial"/>
                <a:cs typeface="Arial"/>
              </a:rPr>
              <a:t> </a:t>
            </a:r>
            <a:r>
              <a:rPr sz="1800" b="1" spc="-360" dirty="0">
                <a:latin typeface="Arial"/>
                <a:cs typeface="Arial"/>
              </a:rPr>
              <a:t>ةـيوقتل</a:t>
            </a:r>
            <a:r>
              <a:rPr sz="1800" b="1" spc="-355" dirty="0">
                <a:latin typeface="Arial"/>
                <a:cs typeface="Arial"/>
              </a:rPr>
              <a:t> </a:t>
            </a:r>
            <a:r>
              <a:rPr sz="1800" b="1" spc="-175" dirty="0">
                <a:latin typeface="Arial"/>
                <a:cs typeface="Arial"/>
              </a:rPr>
              <a:t>ةـمدقتملاو</a:t>
            </a:r>
            <a:r>
              <a:rPr sz="1800" b="1" spc="-170" dirty="0">
                <a:latin typeface="Arial"/>
                <a:cs typeface="Arial"/>
              </a:rPr>
              <a:t> </a:t>
            </a:r>
            <a:r>
              <a:rPr sz="1800" b="1" spc="-75" dirty="0">
                <a:latin typeface="Arial"/>
                <a:cs typeface="Arial"/>
              </a:rPr>
              <a:t>ةـيدادعوا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25" dirty="0">
                <a:latin typeface="Arial"/>
                <a:cs typeface="Arial"/>
              </a:rPr>
              <a:t>ةـجلاعملا</a:t>
            </a:r>
            <a:r>
              <a:rPr sz="1800" b="1" spc="-120" dirty="0">
                <a:latin typeface="Arial"/>
                <a:cs typeface="Arial"/>
              </a:rPr>
              <a:t> </a:t>
            </a:r>
            <a:r>
              <a:rPr sz="1800" b="1" spc="-160" dirty="0">
                <a:latin typeface="Arial"/>
                <a:cs typeface="Arial"/>
              </a:rPr>
              <a:t>تاـيلمع</a:t>
            </a:r>
            <a:r>
              <a:rPr sz="1800" b="1" spc="180" dirty="0">
                <a:latin typeface="Arial"/>
                <a:cs typeface="Arial"/>
              </a:rPr>
              <a:t> </a:t>
            </a:r>
            <a:r>
              <a:rPr sz="2700" b="1" spc="-419" baseline="4629" dirty="0">
                <a:latin typeface="Arial"/>
                <a:cs typeface="Arial"/>
              </a:rPr>
              <a:t>ى</a:t>
            </a:r>
            <a:r>
              <a:rPr sz="1800" b="1" spc="-280" dirty="0">
                <a:latin typeface="Arial"/>
                <a:cs typeface="Arial"/>
              </a:rPr>
              <a:t>رـجت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325" dirty="0">
                <a:latin typeface="Arial"/>
                <a:cs typeface="Arial"/>
              </a:rPr>
              <a:t>ىـلت</a:t>
            </a:r>
            <a:r>
              <a:rPr sz="1800" b="1" spc="-145" dirty="0">
                <a:latin typeface="Arial"/>
                <a:cs typeface="Arial"/>
              </a:rPr>
              <a:t> </a:t>
            </a:r>
            <a:r>
              <a:rPr sz="1800" b="1" spc="-295" dirty="0">
                <a:latin typeface="Arial"/>
                <a:cs typeface="Arial"/>
              </a:rPr>
              <a:t>دـعب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320" dirty="0">
                <a:latin typeface="Arial"/>
                <a:cs typeface="Arial"/>
              </a:rPr>
              <a:t>،ةيـسي</a:t>
            </a:r>
            <a:r>
              <a:rPr sz="1800" b="1" spc="-135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انام </a:t>
            </a:r>
            <a:r>
              <a:rPr sz="1800" b="1" spc="125" dirty="0">
                <a:latin typeface="Arial"/>
                <a:cs typeface="Arial"/>
              </a:rPr>
              <a:t>ة </a:t>
            </a:r>
            <a:r>
              <a:rPr sz="1800" b="1" spc="35" dirty="0">
                <a:latin typeface="Arial"/>
                <a:cs typeface="Arial"/>
              </a:rPr>
              <a:t>رـرأ </a:t>
            </a:r>
            <a:r>
              <a:rPr sz="1800" b="1" spc="-180" dirty="0">
                <a:latin typeface="Arial"/>
                <a:cs typeface="Arial"/>
              </a:rPr>
              <a:t>ىـلع</a:t>
            </a:r>
            <a:r>
              <a:rPr sz="1800" b="1" spc="140" dirty="0">
                <a:latin typeface="Arial"/>
                <a:cs typeface="Arial"/>
              </a:rPr>
              <a:t> </a:t>
            </a:r>
            <a:r>
              <a:rPr sz="1800" b="1" spc="-295" dirty="0">
                <a:latin typeface="Arial"/>
                <a:cs typeface="Arial"/>
              </a:rPr>
              <a:t>لجست</a:t>
            </a:r>
            <a:r>
              <a:rPr sz="2700" b="1" spc="-442" baseline="-12345" dirty="0">
                <a:latin typeface="Arial"/>
                <a:cs typeface="Arial"/>
              </a:rPr>
              <a:t>ُ</a:t>
            </a:r>
            <a:r>
              <a:rPr sz="1800" b="1" spc="-295" dirty="0">
                <a:latin typeface="Arial"/>
                <a:cs typeface="Arial"/>
              </a:rPr>
              <a:t>و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340" dirty="0">
                <a:latin typeface="Arial"/>
                <a:cs typeface="Arial"/>
              </a:rPr>
              <a:t>ليجستلا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335" dirty="0">
                <a:latin typeface="Arial"/>
                <a:cs typeface="Arial"/>
              </a:rPr>
              <a:t>لكـشب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-120" dirty="0">
                <a:latin typeface="Arial"/>
                <a:cs typeface="Arial"/>
              </a:rPr>
              <a:t>تاـمولعملا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راـهظإو</a:t>
            </a:r>
            <a:r>
              <a:rPr sz="1800" b="1" spc="1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</a:t>
            </a:r>
            <a:r>
              <a:rPr sz="1400" b="1" spc="-10" dirty="0">
                <a:latin typeface="Arial"/>
                <a:cs typeface="Arial"/>
              </a:rPr>
              <a:t>Noise</a:t>
            </a:r>
            <a:r>
              <a:rPr sz="1800" b="1" spc="-10" dirty="0">
                <a:latin typeface="Arial"/>
                <a:cs typeface="Arial"/>
              </a:rPr>
              <a:t>)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spc="-185" dirty="0">
                <a:latin typeface="Arial"/>
                <a:cs typeface="Arial"/>
              </a:rPr>
              <a:t>ةبحاـصملا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114" dirty="0">
                <a:latin typeface="Arial"/>
                <a:cs typeface="Arial"/>
              </a:rPr>
              <a:t>ءاـاوءلا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40" dirty="0">
                <a:latin typeface="Arial"/>
                <a:cs typeface="Arial"/>
              </a:rPr>
              <a:t>ةدـر</a:t>
            </a:r>
            <a:r>
              <a:rPr sz="1800" b="1" spc="8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نـم</a:t>
            </a:r>
            <a:r>
              <a:rPr sz="1800" b="1" spc="85" dirty="0">
                <a:latin typeface="Arial"/>
                <a:cs typeface="Arial"/>
              </a:rPr>
              <a:t> </a:t>
            </a:r>
            <a:r>
              <a:rPr sz="1800" b="1" spc="-345" dirty="0">
                <a:latin typeface="Arial"/>
                <a:cs typeface="Arial"/>
              </a:rPr>
              <a:t>لـيلقتلاو</a:t>
            </a:r>
            <a:r>
              <a:rPr sz="1800" b="1" spc="1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</a:t>
            </a:r>
            <a:r>
              <a:rPr sz="1400" b="1" spc="-10" dirty="0">
                <a:latin typeface="Arial"/>
                <a:cs typeface="Arial"/>
              </a:rPr>
              <a:t>Signals</a:t>
            </a:r>
            <a:r>
              <a:rPr sz="1800" b="1" spc="-10" dirty="0">
                <a:latin typeface="Arial"/>
                <a:cs typeface="Arial"/>
              </a:rPr>
              <a:t>)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240" dirty="0">
                <a:latin typeface="Arial"/>
                <a:cs typeface="Arial"/>
              </a:rPr>
              <a:t>ةدـيفملا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-260" dirty="0">
                <a:latin typeface="Arial"/>
                <a:cs typeface="Arial"/>
              </a:rPr>
              <a:t>ترا</a:t>
            </a:r>
            <a:r>
              <a:rPr sz="1800" b="1" spc="-140" dirty="0">
                <a:latin typeface="Arial"/>
                <a:cs typeface="Arial"/>
              </a:rPr>
              <a:t> </a:t>
            </a:r>
            <a:r>
              <a:rPr sz="1800" b="1" spc="45" dirty="0">
                <a:latin typeface="Arial"/>
                <a:cs typeface="Arial"/>
              </a:rPr>
              <a:t>اـروا</a:t>
            </a:r>
            <a:endParaRPr sz="1800">
              <a:latin typeface="Arial"/>
              <a:cs typeface="Arial"/>
            </a:endParaRPr>
          </a:p>
          <a:p>
            <a:pPr marL="4648835">
              <a:lnSpc>
                <a:spcPct val="100000"/>
              </a:lnSpc>
              <a:spcBef>
                <a:spcPts val="1035"/>
              </a:spcBef>
            </a:pPr>
            <a:r>
              <a:rPr sz="1800" b="1" spc="-380" dirty="0">
                <a:latin typeface="Arial"/>
                <a:cs typeface="Arial"/>
              </a:rPr>
              <a:t>.ريسفتلا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spc="-265" dirty="0">
                <a:latin typeface="Arial"/>
                <a:cs typeface="Arial"/>
              </a:rPr>
              <a:t>ةيلمعل</a:t>
            </a:r>
            <a:r>
              <a:rPr sz="1800" b="1" spc="100" dirty="0">
                <a:latin typeface="Arial"/>
                <a:cs typeface="Arial"/>
              </a:rPr>
              <a:t> </a:t>
            </a:r>
            <a:r>
              <a:rPr sz="1800" b="1" spc="35" dirty="0">
                <a:latin typeface="Arial"/>
                <a:cs typeface="Arial"/>
              </a:rPr>
              <a:t>زهاج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-215" dirty="0">
                <a:latin typeface="Arial"/>
                <a:cs typeface="Arial"/>
              </a:rPr>
              <a:t>يئاهن</a:t>
            </a:r>
            <a:r>
              <a:rPr sz="1800" b="1" spc="90" dirty="0">
                <a:latin typeface="Arial"/>
                <a:cs typeface="Arial"/>
              </a:rPr>
              <a:t> </a:t>
            </a:r>
            <a:r>
              <a:rPr sz="1800" b="1" spc="-330" dirty="0">
                <a:latin typeface="Arial"/>
                <a:cs typeface="Arial"/>
              </a:rPr>
              <a:t>يلزا</a:t>
            </a:r>
            <a:r>
              <a:rPr sz="1800" b="1" spc="-145" dirty="0">
                <a:latin typeface="Arial"/>
                <a:cs typeface="Arial"/>
              </a:rPr>
              <a:t> </a:t>
            </a:r>
            <a:r>
              <a:rPr sz="1800" b="1" spc="-315" dirty="0">
                <a:latin typeface="Arial"/>
                <a:cs typeface="Arial"/>
              </a:rPr>
              <a:t>لز</a:t>
            </a:r>
            <a:r>
              <a:rPr sz="1800" b="1" spc="85" dirty="0">
                <a:latin typeface="Arial"/>
                <a:cs typeface="Arial"/>
              </a:rPr>
              <a:t> </a:t>
            </a:r>
            <a:r>
              <a:rPr sz="1800" b="1" spc="-145" dirty="0">
                <a:latin typeface="Arial"/>
                <a:cs typeface="Arial"/>
              </a:rPr>
              <a:t>عطقم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76995" y="765937"/>
            <a:ext cx="84581" cy="8470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54113" y="679195"/>
            <a:ext cx="1139190" cy="28663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51830" y="688594"/>
            <a:ext cx="1734058" cy="295148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822953" y="81483"/>
            <a:ext cx="46113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:</a:t>
            </a:r>
            <a:r>
              <a:rPr sz="1800" b="1" spc="1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ل</a:t>
            </a:r>
            <a:r>
              <a:rPr sz="1800" b="1" spc="-690" dirty="0">
                <a:latin typeface="Arial"/>
                <a:cs typeface="Arial"/>
              </a:rPr>
              <a:t>ث</a:t>
            </a:r>
            <a:r>
              <a:rPr sz="1800" b="1" spc="95" dirty="0">
                <a:latin typeface="Arial"/>
                <a:cs typeface="Arial"/>
              </a:rPr>
              <a:t>م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ة</a:t>
            </a:r>
            <a:r>
              <a:rPr sz="1800" b="1" dirty="0">
                <a:latin typeface="Arial"/>
                <a:cs typeface="Arial"/>
              </a:rPr>
              <a:t>د</a:t>
            </a:r>
            <a:r>
              <a:rPr sz="1800" b="1" spc="-685" dirty="0">
                <a:latin typeface="Arial"/>
                <a:cs typeface="Arial"/>
              </a:rPr>
              <a:t>ي</a:t>
            </a:r>
            <a:r>
              <a:rPr sz="1800" b="1" dirty="0">
                <a:latin typeface="Arial"/>
                <a:cs typeface="Arial"/>
              </a:rPr>
              <a:t>دع</a:t>
            </a:r>
            <a:r>
              <a:rPr sz="1800" b="1" spc="110" dirty="0">
                <a:latin typeface="Arial"/>
                <a:cs typeface="Arial"/>
              </a:rPr>
              <a:t> </a:t>
            </a:r>
            <a:r>
              <a:rPr sz="1800" b="1" spc="125" dirty="0">
                <a:latin typeface="Arial"/>
                <a:cs typeface="Arial"/>
              </a:rPr>
              <a:t>ة</a:t>
            </a:r>
            <a:r>
              <a:rPr sz="1800" b="1" spc="-860" dirty="0">
                <a:latin typeface="Arial"/>
                <a:cs typeface="Arial"/>
              </a:rPr>
              <a:t>ي</a:t>
            </a:r>
            <a:r>
              <a:rPr sz="1800" b="1" spc="15" dirty="0">
                <a:latin typeface="Arial"/>
                <a:cs typeface="Arial"/>
              </a:rPr>
              <a:t>و</a:t>
            </a:r>
            <a:r>
              <a:rPr sz="1800" b="1" spc="20" dirty="0">
                <a:latin typeface="Arial"/>
                <a:cs typeface="Arial"/>
              </a:rPr>
              <a:t>ا</a:t>
            </a:r>
            <a:r>
              <a:rPr sz="1800" b="1" spc="-880" dirty="0">
                <a:latin typeface="Arial"/>
                <a:cs typeface="Arial"/>
              </a:rPr>
              <a:t>ي</a:t>
            </a:r>
            <a:r>
              <a:rPr sz="1800" b="1" spc="-15" dirty="0">
                <a:latin typeface="Arial"/>
                <a:cs typeface="Arial"/>
              </a:rPr>
              <a:t>ز</a:t>
            </a:r>
            <a:r>
              <a:rPr sz="1800" b="1" spc="-685" dirty="0">
                <a:latin typeface="Arial"/>
                <a:cs typeface="Arial"/>
              </a:rPr>
              <a:t>ي</a:t>
            </a:r>
            <a:r>
              <a:rPr sz="1800" b="1" spc="-815" dirty="0">
                <a:latin typeface="Arial"/>
                <a:cs typeface="Arial"/>
              </a:rPr>
              <a:t>ف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ن</a:t>
            </a:r>
            <a:r>
              <a:rPr sz="1800" b="1" spc="-685" dirty="0">
                <a:latin typeface="Arial"/>
                <a:cs typeface="Arial"/>
              </a:rPr>
              <a:t>ي</a:t>
            </a:r>
            <a:r>
              <a:rPr sz="1800" b="1" spc="-495" dirty="0">
                <a:latin typeface="Arial"/>
                <a:cs typeface="Arial"/>
              </a:rPr>
              <a:t>ن</a:t>
            </a:r>
            <a:r>
              <a:rPr sz="1800" b="1" spc="-270" dirty="0">
                <a:latin typeface="Arial"/>
                <a:cs typeface="Arial"/>
              </a:rPr>
              <a:t>ا</a:t>
            </a:r>
            <a:r>
              <a:rPr sz="1800" b="1" spc="-5" dirty="0">
                <a:latin typeface="Arial"/>
                <a:cs typeface="Arial"/>
              </a:rPr>
              <a:t>و</a:t>
            </a:r>
            <a:r>
              <a:rPr sz="1800" b="1" spc="-675" dirty="0">
                <a:latin typeface="Arial"/>
                <a:cs typeface="Arial"/>
              </a:rPr>
              <a:t>ق</a:t>
            </a:r>
            <a:r>
              <a:rPr sz="1800" b="1" dirty="0">
                <a:latin typeface="Arial"/>
                <a:cs typeface="Arial"/>
              </a:rPr>
              <a:t>و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د</a:t>
            </a:r>
            <a:r>
              <a:rPr sz="1800" b="1" spc="5" dirty="0">
                <a:latin typeface="Arial"/>
                <a:cs typeface="Arial"/>
              </a:rPr>
              <a:t>ع</a:t>
            </a:r>
            <a:r>
              <a:rPr sz="1800" b="1" spc="-270" dirty="0">
                <a:latin typeface="Arial"/>
                <a:cs typeface="Arial"/>
              </a:rPr>
              <a:t>ا</a:t>
            </a:r>
            <a:r>
              <a:rPr sz="1800" b="1" spc="-240" dirty="0">
                <a:latin typeface="Arial"/>
                <a:cs typeface="Arial"/>
              </a:rPr>
              <a:t>و</a:t>
            </a:r>
            <a:r>
              <a:rPr sz="1800" b="1" spc="-320" dirty="0">
                <a:latin typeface="Arial"/>
                <a:cs typeface="Arial"/>
              </a:rPr>
              <a:t>ق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spc="-195" dirty="0">
                <a:latin typeface="Arial"/>
                <a:cs typeface="Arial"/>
              </a:rPr>
              <a:t>ة</a:t>
            </a:r>
            <a:r>
              <a:rPr sz="1800" b="1" spc="-370" dirty="0">
                <a:latin typeface="Arial"/>
                <a:cs typeface="Arial"/>
              </a:rPr>
              <a:t>ي</a:t>
            </a:r>
            <a:r>
              <a:rPr sz="1800" b="1" spc="-520" dirty="0">
                <a:latin typeface="Arial"/>
                <a:cs typeface="Arial"/>
              </a:rPr>
              <a:t>س</a:t>
            </a:r>
            <a:r>
              <a:rPr sz="1800" b="1" spc="35" dirty="0">
                <a:latin typeface="Arial"/>
                <a:cs typeface="Arial"/>
              </a:rPr>
              <a:t>ا</a:t>
            </a:r>
            <a:r>
              <a:rPr sz="1800" b="1" spc="-385" dirty="0">
                <a:latin typeface="Arial"/>
                <a:cs typeface="Arial"/>
              </a:rPr>
              <a:t>كع</a:t>
            </a:r>
            <a:r>
              <a:rPr sz="1800" b="1" spc="-300" dirty="0">
                <a:latin typeface="Arial"/>
                <a:cs typeface="Arial"/>
              </a:rPr>
              <a:t>ن</a:t>
            </a:r>
            <a:r>
              <a:rPr sz="1800" b="1" spc="-220" dirty="0">
                <a:latin typeface="Arial"/>
                <a:cs typeface="Arial"/>
              </a:rPr>
              <a:t>ل</a:t>
            </a:r>
            <a:r>
              <a:rPr sz="1800" b="1" spc="-125" dirty="0">
                <a:latin typeface="Arial"/>
                <a:cs typeface="Arial"/>
              </a:rPr>
              <a:t>ا</a:t>
            </a:r>
            <a:r>
              <a:rPr sz="1800" b="1" dirty="0">
                <a:latin typeface="Arial"/>
                <a:cs typeface="Arial"/>
              </a:rPr>
              <a:t>ا</a:t>
            </a:r>
            <a:r>
              <a:rPr sz="1800" b="1" spc="120" dirty="0">
                <a:latin typeface="Arial"/>
                <a:cs typeface="Arial"/>
              </a:rPr>
              <a:t> </a:t>
            </a:r>
            <a:r>
              <a:rPr sz="1800" b="1" spc="-145" dirty="0">
                <a:latin typeface="Arial"/>
                <a:cs typeface="Arial"/>
              </a:rPr>
              <a:t>ة</a:t>
            </a:r>
            <a:r>
              <a:rPr sz="1800" b="1" spc="-265" dirty="0">
                <a:latin typeface="Arial"/>
                <a:cs typeface="Arial"/>
              </a:rPr>
              <a:t>ق</a:t>
            </a:r>
            <a:r>
              <a:rPr sz="1800" b="1" spc="-880" dirty="0">
                <a:latin typeface="Arial"/>
                <a:cs typeface="Arial"/>
              </a:rPr>
              <a:t>ي</a:t>
            </a:r>
            <a:r>
              <a:rPr sz="1800" b="1" spc="-15" dirty="0">
                <a:latin typeface="Arial"/>
                <a:cs typeface="Arial"/>
              </a:rPr>
              <a:t>ر</a:t>
            </a:r>
            <a:r>
              <a:rPr sz="1800" b="1" spc="-10" dirty="0">
                <a:latin typeface="Arial"/>
                <a:cs typeface="Arial"/>
              </a:rPr>
              <a:t>ط</a:t>
            </a:r>
            <a:r>
              <a:rPr sz="1800" b="1" spc="-385" dirty="0">
                <a:latin typeface="Arial"/>
                <a:cs typeface="Arial"/>
              </a:rPr>
              <a:t>ل</a:t>
            </a:r>
            <a:r>
              <a:rPr sz="1800" b="1" dirty="0">
                <a:latin typeface="Arial"/>
                <a:cs typeface="Arial"/>
              </a:rPr>
              <a:t>ا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-135" dirty="0">
                <a:latin typeface="Arial"/>
                <a:cs typeface="Arial"/>
              </a:rPr>
              <a:t>مك</a:t>
            </a:r>
            <a:r>
              <a:rPr sz="1800" b="1" spc="-175" dirty="0">
                <a:latin typeface="Arial"/>
                <a:cs typeface="Arial"/>
              </a:rPr>
              <a:t>ح</a:t>
            </a:r>
            <a:r>
              <a:rPr sz="1800" b="1" spc="-680" dirty="0">
                <a:latin typeface="Arial"/>
                <a:cs typeface="Arial"/>
              </a:rPr>
              <a:t>ت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7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13" y="0"/>
            <a:ext cx="9145905" cy="6858000"/>
            <a:chOff x="-813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7904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13" y="52323"/>
              <a:ext cx="9145575" cy="90182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48702" y="997585"/>
            <a:ext cx="535940" cy="22783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65873" y="995807"/>
            <a:ext cx="703072" cy="29260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22725" y="1048258"/>
            <a:ext cx="1381760" cy="27660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05703" y="1048130"/>
            <a:ext cx="1273428" cy="28092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845178" y="3699509"/>
            <a:ext cx="14478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B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81988" y="3699509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14294" y="405307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60039" y="3621735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76194" y="3255975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852295" y="3397122"/>
            <a:ext cx="1946275" cy="795020"/>
            <a:chOff x="1852295" y="3397122"/>
            <a:chExt cx="1946275" cy="795020"/>
          </a:xfrm>
        </p:grpSpPr>
        <p:sp>
          <p:nvSpPr>
            <p:cNvPr id="18" name="object 18"/>
            <p:cNvSpPr/>
            <p:nvPr/>
          </p:nvSpPr>
          <p:spPr>
            <a:xfrm>
              <a:off x="2816352" y="3776471"/>
              <a:ext cx="951230" cy="3175"/>
            </a:xfrm>
            <a:custGeom>
              <a:avLst/>
              <a:gdLst/>
              <a:ahLst/>
              <a:cxnLst/>
              <a:rect l="l" t="t" r="r" b="b"/>
              <a:pathLst>
                <a:path w="951229" h="3175">
                  <a:moveTo>
                    <a:pt x="0" y="0"/>
                  </a:moveTo>
                  <a:lnTo>
                    <a:pt x="950976" y="3047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52295" y="3397122"/>
              <a:ext cx="1299845" cy="420370"/>
            </a:xfrm>
            <a:custGeom>
              <a:avLst/>
              <a:gdLst/>
              <a:ahLst/>
              <a:cxnLst/>
              <a:rect l="l" t="t" r="r" b="b"/>
              <a:pathLst>
                <a:path w="1299845" h="420370">
                  <a:moveTo>
                    <a:pt x="1299337" y="52959"/>
                  </a:moveTo>
                  <a:lnTo>
                    <a:pt x="1294688" y="49276"/>
                  </a:lnTo>
                  <a:lnTo>
                    <a:pt x="1232535" y="0"/>
                  </a:lnTo>
                  <a:lnTo>
                    <a:pt x="1226642" y="28130"/>
                  </a:lnTo>
                  <a:lnTo>
                    <a:pt x="1217549" y="26289"/>
                  </a:lnTo>
                  <a:lnTo>
                    <a:pt x="1188212" y="21590"/>
                  </a:lnTo>
                  <a:lnTo>
                    <a:pt x="1187234" y="21463"/>
                  </a:lnTo>
                  <a:lnTo>
                    <a:pt x="1128141" y="13716"/>
                  </a:lnTo>
                  <a:lnTo>
                    <a:pt x="1066292" y="7747"/>
                  </a:lnTo>
                  <a:lnTo>
                    <a:pt x="1003046" y="3937"/>
                  </a:lnTo>
                  <a:lnTo>
                    <a:pt x="938403" y="2413"/>
                  </a:lnTo>
                  <a:lnTo>
                    <a:pt x="872871" y="2921"/>
                  </a:lnTo>
                  <a:lnTo>
                    <a:pt x="806831" y="5715"/>
                  </a:lnTo>
                  <a:lnTo>
                    <a:pt x="764540" y="8509"/>
                  </a:lnTo>
                  <a:lnTo>
                    <a:pt x="722884" y="12319"/>
                  </a:lnTo>
                  <a:lnTo>
                    <a:pt x="681990" y="16764"/>
                  </a:lnTo>
                  <a:lnTo>
                    <a:pt x="641731" y="22098"/>
                  </a:lnTo>
                  <a:lnTo>
                    <a:pt x="602234" y="28067"/>
                  </a:lnTo>
                  <a:lnTo>
                    <a:pt x="563372" y="34925"/>
                  </a:lnTo>
                  <a:lnTo>
                    <a:pt x="525526" y="42291"/>
                  </a:lnTo>
                  <a:lnTo>
                    <a:pt x="452628" y="59309"/>
                  </a:lnTo>
                  <a:lnTo>
                    <a:pt x="383667" y="78740"/>
                  </a:lnTo>
                  <a:lnTo>
                    <a:pt x="319024" y="100584"/>
                  </a:lnTo>
                  <a:lnTo>
                    <a:pt x="259080" y="124714"/>
                  </a:lnTo>
                  <a:lnTo>
                    <a:pt x="204470" y="150749"/>
                  </a:lnTo>
                  <a:lnTo>
                    <a:pt x="155448" y="178562"/>
                  </a:lnTo>
                  <a:lnTo>
                    <a:pt x="112141" y="208153"/>
                  </a:lnTo>
                  <a:lnTo>
                    <a:pt x="75311" y="239268"/>
                  </a:lnTo>
                  <a:lnTo>
                    <a:pt x="45212" y="271780"/>
                  </a:lnTo>
                  <a:lnTo>
                    <a:pt x="22225" y="305689"/>
                  </a:lnTo>
                  <a:lnTo>
                    <a:pt x="6985" y="340868"/>
                  </a:lnTo>
                  <a:lnTo>
                    <a:pt x="0" y="376936"/>
                  </a:lnTo>
                  <a:lnTo>
                    <a:pt x="0" y="395351"/>
                  </a:lnTo>
                  <a:lnTo>
                    <a:pt x="19050" y="395351"/>
                  </a:lnTo>
                  <a:lnTo>
                    <a:pt x="18986" y="388912"/>
                  </a:lnTo>
                  <a:lnTo>
                    <a:pt x="1028026" y="391769"/>
                  </a:lnTo>
                  <a:lnTo>
                    <a:pt x="1027938" y="420243"/>
                  </a:lnTo>
                  <a:lnTo>
                    <a:pt x="1085303" y="391795"/>
                  </a:lnTo>
                  <a:lnTo>
                    <a:pt x="1104265" y="382397"/>
                  </a:lnTo>
                  <a:lnTo>
                    <a:pt x="1028192" y="344043"/>
                  </a:lnTo>
                  <a:lnTo>
                    <a:pt x="1028090" y="372719"/>
                  </a:lnTo>
                  <a:lnTo>
                    <a:pt x="20053" y="369862"/>
                  </a:lnTo>
                  <a:lnTo>
                    <a:pt x="30734" y="331597"/>
                  </a:lnTo>
                  <a:lnTo>
                    <a:pt x="59690" y="284226"/>
                  </a:lnTo>
                  <a:lnTo>
                    <a:pt x="88011" y="253492"/>
                  </a:lnTo>
                  <a:lnTo>
                    <a:pt x="123317" y="223647"/>
                  </a:lnTo>
                  <a:lnTo>
                    <a:pt x="165100" y="194945"/>
                  </a:lnTo>
                  <a:lnTo>
                    <a:pt x="212979" y="167767"/>
                  </a:lnTo>
                  <a:lnTo>
                    <a:pt x="266573" y="142240"/>
                  </a:lnTo>
                  <a:lnTo>
                    <a:pt x="325374" y="118618"/>
                  </a:lnTo>
                  <a:lnTo>
                    <a:pt x="389128" y="97028"/>
                  </a:lnTo>
                  <a:lnTo>
                    <a:pt x="457073" y="77851"/>
                  </a:lnTo>
                  <a:lnTo>
                    <a:pt x="529336" y="61087"/>
                  </a:lnTo>
                  <a:lnTo>
                    <a:pt x="605028" y="46863"/>
                  </a:lnTo>
                  <a:lnTo>
                    <a:pt x="644144" y="40894"/>
                  </a:lnTo>
                  <a:lnTo>
                    <a:pt x="684022" y="35687"/>
                  </a:lnTo>
                  <a:lnTo>
                    <a:pt x="724535" y="31242"/>
                  </a:lnTo>
                  <a:lnTo>
                    <a:pt x="765810" y="27559"/>
                  </a:lnTo>
                  <a:lnTo>
                    <a:pt x="807593" y="24765"/>
                  </a:lnTo>
                  <a:lnTo>
                    <a:pt x="873125" y="21971"/>
                  </a:lnTo>
                  <a:lnTo>
                    <a:pt x="953744" y="21844"/>
                  </a:lnTo>
                  <a:lnTo>
                    <a:pt x="1001903" y="22987"/>
                  </a:lnTo>
                  <a:lnTo>
                    <a:pt x="1064514" y="26670"/>
                  </a:lnTo>
                  <a:lnTo>
                    <a:pt x="1125728" y="32512"/>
                  </a:lnTo>
                  <a:lnTo>
                    <a:pt x="1185164" y="40386"/>
                  </a:lnTo>
                  <a:lnTo>
                    <a:pt x="1222730" y="46824"/>
                  </a:lnTo>
                  <a:lnTo>
                    <a:pt x="1216914" y="74676"/>
                  </a:lnTo>
                  <a:lnTo>
                    <a:pt x="1299337" y="529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44952" y="3441191"/>
              <a:ext cx="724535" cy="356870"/>
            </a:xfrm>
            <a:custGeom>
              <a:avLst/>
              <a:gdLst/>
              <a:ahLst/>
              <a:cxnLst/>
              <a:rect l="l" t="t" r="r" b="b"/>
              <a:pathLst>
                <a:path w="724535" h="356870">
                  <a:moveTo>
                    <a:pt x="0" y="0"/>
                  </a:moveTo>
                  <a:lnTo>
                    <a:pt x="59313" y="20130"/>
                  </a:lnTo>
                  <a:lnTo>
                    <a:pt x="118249" y="40200"/>
                  </a:lnTo>
                  <a:lnTo>
                    <a:pt x="176437" y="60131"/>
                  </a:lnTo>
                  <a:lnTo>
                    <a:pt x="233503" y="79845"/>
                  </a:lnTo>
                  <a:lnTo>
                    <a:pt x="289077" y="99264"/>
                  </a:lnTo>
                  <a:lnTo>
                    <a:pt x="342785" y="118309"/>
                  </a:lnTo>
                  <a:lnTo>
                    <a:pt x="394256" y="136901"/>
                  </a:lnTo>
                  <a:lnTo>
                    <a:pt x="443117" y="154963"/>
                  </a:lnTo>
                  <a:lnTo>
                    <a:pt x="488996" y="172416"/>
                  </a:lnTo>
                  <a:lnTo>
                    <a:pt x="531522" y="189181"/>
                  </a:lnTo>
                  <a:lnTo>
                    <a:pt x="570321" y="205180"/>
                  </a:lnTo>
                  <a:lnTo>
                    <a:pt x="635253" y="234569"/>
                  </a:lnTo>
                  <a:lnTo>
                    <a:pt x="697990" y="275980"/>
                  </a:lnTo>
                  <a:lnTo>
                    <a:pt x="719470" y="310403"/>
                  </a:lnTo>
                  <a:lnTo>
                    <a:pt x="721068" y="337421"/>
                  </a:lnTo>
                  <a:lnTo>
                    <a:pt x="724153" y="356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54962" y="3782694"/>
              <a:ext cx="1318260" cy="409575"/>
            </a:xfrm>
            <a:custGeom>
              <a:avLst/>
              <a:gdLst/>
              <a:ahLst/>
              <a:cxnLst/>
              <a:rect l="l" t="t" r="r" b="b"/>
              <a:pathLst>
                <a:path w="1318260" h="409575">
                  <a:moveTo>
                    <a:pt x="14731" y="0"/>
                  </a:moveTo>
                  <a:lnTo>
                    <a:pt x="0" y="11937"/>
                  </a:lnTo>
                  <a:lnTo>
                    <a:pt x="12826" y="27812"/>
                  </a:lnTo>
                  <a:lnTo>
                    <a:pt x="19812" y="35940"/>
                  </a:lnTo>
                  <a:lnTo>
                    <a:pt x="53975" y="70230"/>
                  </a:lnTo>
                  <a:lnTo>
                    <a:pt x="90296" y="98297"/>
                  </a:lnTo>
                  <a:lnTo>
                    <a:pt x="139954" y="129412"/>
                  </a:lnTo>
                  <a:lnTo>
                    <a:pt x="182244" y="152018"/>
                  </a:lnTo>
                  <a:lnTo>
                    <a:pt x="194437" y="157987"/>
                  </a:lnTo>
                  <a:lnTo>
                    <a:pt x="206756" y="164210"/>
                  </a:lnTo>
                  <a:lnTo>
                    <a:pt x="219963" y="170560"/>
                  </a:lnTo>
                  <a:lnTo>
                    <a:pt x="315213" y="218820"/>
                  </a:lnTo>
                  <a:lnTo>
                    <a:pt x="410971" y="266572"/>
                  </a:lnTo>
                  <a:lnTo>
                    <a:pt x="451993" y="286257"/>
                  </a:lnTo>
                  <a:lnTo>
                    <a:pt x="494030" y="305688"/>
                  </a:lnTo>
                  <a:lnTo>
                    <a:pt x="536575" y="324484"/>
                  </a:lnTo>
                  <a:lnTo>
                    <a:pt x="579501" y="342391"/>
                  </a:lnTo>
                  <a:lnTo>
                    <a:pt x="622173" y="358774"/>
                  </a:lnTo>
                  <a:lnTo>
                    <a:pt x="664337" y="373633"/>
                  </a:lnTo>
                  <a:lnTo>
                    <a:pt x="705865" y="386333"/>
                  </a:lnTo>
                  <a:lnTo>
                    <a:pt x="745870" y="396620"/>
                  </a:lnTo>
                  <a:lnTo>
                    <a:pt x="784225" y="404113"/>
                  </a:lnTo>
                  <a:lnTo>
                    <a:pt x="838581" y="409193"/>
                  </a:lnTo>
                  <a:lnTo>
                    <a:pt x="855852" y="409447"/>
                  </a:lnTo>
                  <a:lnTo>
                    <a:pt x="890015" y="408431"/>
                  </a:lnTo>
                  <a:lnTo>
                    <a:pt x="923670" y="405129"/>
                  </a:lnTo>
                  <a:lnTo>
                    <a:pt x="956690" y="399922"/>
                  </a:lnTo>
                  <a:lnTo>
                    <a:pt x="989202" y="392683"/>
                  </a:lnTo>
                  <a:lnTo>
                    <a:pt x="997674" y="390397"/>
                  </a:lnTo>
                  <a:lnTo>
                    <a:pt x="856233" y="390397"/>
                  </a:lnTo>
                  <a:lnTo>
                    <a:pt x="839469" y="390143"/>
                  </a:lnTo>
                  <a:lnTo>
                    <a:pt x="787654" y="385317"/>
                  </a:lnTo>
                  <a:lnTo>
                    <a:pt x="731012" y="373379"/>
                  </a:lnTo>
                  <a:lnTo>
                    <a:pt x="691007" y="362203"/>
                  </a:lnTo>
                  <a:lnTo>
                    <a:pt x="629031" y="340994"/>
                  </a:lnTo>
                  <a:lnTo>
                    <a:pt x="586867" y="324738"/>
                  </a:lnTo>
                  <a:lnTo>
                    <a:pt x="544321" y="307085"/>
                  </a:lnTo>
                  <a:lnTo>
                    <a:pt x="502031" y="288416"/>
                  </a:lnTo>
                  <a:lnTo>
                    <a:pt x="460248" y="268985"/>
                  </a:lnTo>
                  <a:lnTo>
                    <a:pt x="419354" y="249427"/>
                  </a:lnTo>
                  <a:lnTo>
                    <a:pt x="379856" y="229996"/>
                  </a:lnTo>
                  <a:lnTo>
                    <a:pt x="257301" y="167893"/>
                  </a:lnTo>
                  <a:lnTo>
                    <a:pt x="228345" y="153415"/>
                  </a:lnTo>
                  <a:lnTo>
                    <a:pt x="191135" y="135127"/>
                  </a:lnTo>
                  <a:lnTo>
                    <a:pt x="149606" y="112902"/>
                  </a:lnTo>
                  <a:lnTo>
                    <a:pt x="115824" y="92455"/>
                  </a:lnTo>
                  <a:lnTo>
                    <a:pt x="77088" y="64769"/>
                  </a:lnTo>
                  <a:lnTo>
                    <a:pt x="41401" y="31495"/>
                  </a:lnTo>
                  <a:lnTo>
                    <a:pt x="27558" y="15747"/>
                  </a:lnTo>
                  <a:lnTo>
                    <a:pt x="14731" y="0"/>
                  </a:lnTo>
                  <a:close/>
                </a:path>
                <a:path w="1318260" h="409575">
                  <a:moveTo>
                    <a:pt x="1247101" y="260001"/>
                  </a:moveTo>
                  <a:lnTo>
                    <a:pt x="1196213" y="288162"/>
                  </a:lnTo>
                  <a:lnTo>
                    <a:pt x="1137158" y="318007"/>
                  </a:lnTo>
                  <a:lnTo>
                    <a:pt x="1077340" y="344296"/>
                  </a:lnTo>
                  <a:lnTo>
                    <a:pt x="1016254" y="365632"/>
                  </a:lnTo>
                  <a:lnTo>
                    <a:pt x="953769" y="381126"/>
                  </a:lnTo>
                  <a:lnTo>
                    <a:pt x="889381" y="389381"/>
                  </a:lnTo>
                  <a:lnTo>
                    <a:pt x="856233" y="390397"/>
                  </a:lnTo>
                  <a:lnTo>
                    <a:pt x="997674" y="390397"/>
                  </a:lnTo>
                  <a:lnTo>
                    <a:pt x="1052830" y="373760"/>
                  </a:lnTo>
                  <a:lnTo>
                    <a:pt x="1114679" y="349249"/>
                  </a:lnTo>
                  <a:lnTo>
                    <a:pt x="1175258" y="320547"/>
                  </a:lnTo>
                  <a:lnTo>
                    <a:pt x="1234694" y="288924"/>
                  </a:lnTo>
                  <a:lnTo>
                    <a:pt x="1256624" y="276562"/>
                  </a:lnTo>
                  <a:lnTo>
                    <a:pt x="1247101" y="260001"/>
                  </a:lnTo>
                  <a:close/>
                </a:path>
                <a:path w="1318260" h="409575">
                  <a:moveTo>
                    <a:pt x="1302553" y="253745"/>
                  </a:moveTo>
                  <a:lnTo>
                    <a:pt x="1258189" y="253745"/>
                  </a:lnTo>
                  <a:lnTo>
                    <a:pt x="1267587" y="270382"/>
                  </a:lnTo>
                  <a:lnTo>
                    <a:pt x="1256624" y="276562"/>
                  </a:lnTo>
                  <a:lnTo>
                    <a:pt x="1270889" y="301370"/>
                  </a:lnTo>
                  <a:lnTo>
                    <a:pt x="1302553" y="253745"/>
                  </a:lnTo>
                  <a:close/>
                </a:path>
                <a:path w="1318260" h="409575">
                  <a:moveTo>
                    <a:pt x="1258189" y="253745"/>
                  </a:moveTo>
                  <a:lnTo>
                    <a:pt x="1247101" y="260001"/>
                  </a:lnTo>
                  <a:lnTo>
                    <a:pt x="1256624" y="276562"/>
                  </a:lnTo>
                  <a:lnTo>
                    <a:pt x="1267587" y="270382"/>
                  </a:lnTo>
                  <a:lnTo>
                    <a:pt x="1258189" y="253745"/>
                  </a:lnTo>
                  <a:close/>
                </a:path>
                <a:path w="1318260" h="409575">
                  <a:moveTo>
                    <a:pt x="1318006" y="230504"/>
                  </a:moveTo>
                  <a:lnTo>
                    <a:pt x="1232915" y="235330"/>
                  </a:lnTo>
                  <a:lnTo>
                    <a:pt x="1247101" y="260001"/>
                  </a:lnTo>
                  <a:lnTo>
                    <a:pt x="1258189" y="253745"/>
                  </a:lnTo>
                  <a:lnTo>
                    <a:pt x="1302553" y="253745"/>
                  </a:lnTo>
                  <a:lnTo>
                    <a:pt x="1318006" y="2305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57728" y="3788663"/>
              <a:ext cx="631190" cy="241300"/>
            </a:xfrm>
            <a:custGeom>
              <a:avLst/>
              <a:gdLst/>
              <a:ahLst/>
              <a:cxnLst/>
              <a:rect l="l" t="t" r="r" b="b"/>
              <a:pathLst>
                <a:path w="631189" h="241300">
                  <a:moveTo>
                    <a:pt x="0" y="240792"/>
                  </a:moveTo>
                  <a:lnTo>
                    <a:pt x="6309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730366" y="3144138"/>
            <a:ext cx="1435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99813" y="3752850"/>
            <a:ext cx="1084580" cy="339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">
              <a:lnSpc>
                <a:spcPts val="1235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Least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time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35"/>
              </a:lnSpc>
            </a:pPr>
            <a:r>
              <a:rPr sz="1200" b="1" dirty="0">
                <a:latin typeface="Arial"/>
                <a:cs typeface="Arial"/>
              </a:rPr>
              <a:t>Least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distance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49261" y="3091052"/>
            <a:ext cx="1631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321808" y="3295396"/>
            <a:ext cx="2489200" cy="913130"/>
            <a:chOff x="5321808" y="3295396"/>
            <a:chExt cx="2489200" cy="913130"/>
          </a:xfrm>
        </p:grpSpPr>
        <p:sp>
          <p:nvSpPr>
            <p:cNvPr id="27" name="object 27"/>
            <p:cNvSpPr/>
            <p:nvPr/>
          </p:nvSpPr>
          <p:spPr>
            <a:xfrm>
              <a:off x="7077456" y="3295396"/>
              <a:ext cx="114300" cy="116839"/>
            </a:xfrm>
            <a:custGeom>
              <a:avLst/>
              <a:gdLst/>
              <a:ahLst/>
              <a:cxnLst/>
              <a:rect l="l" t="t" r="r" b="b"/>
              <a:pathLst>
                <a:path w="114300" h="116839">
                  <a:moveTo>
                    <a:pt x="114173" y="0"/>
                  </a:moveTo>
                  <a:lnTo>
                    <a:pt x="0" y="5333"/>
                  </a:lnTo>
                  <a:lnTo>
                    <a:pt x="62484" y="116839"/>
                  </a:lnTo>
                  <a:lnTo>
                    <a:pt x="114173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21808" y="3401568"/>
              <a:ext cx="2487295" cy="0"/>
            </a:xfrm>
            <a:custGeom>
              <a:avLst/>
              <a:gdLst/>
              <a:ahLst/>
              <a:cxnLst/>
              <a:rect l="l" t="t" r="r" b="b"/>
              <a:pathLst>
                <a:path w="2487295">
                  <a:moveTo>
                    <a:pt x="0" y="0"/>
                  </a:moveTo>
                  <a:lnTo>
                    <a:pt x="2487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96153" y="3395345"/>
              <a:ext cx="400685" cy="466725"/>
            </a:xfrm>
            <a:custGeom>
              <a:avLst/>
              <a:gdLst/>
              <a:ahLst/>
              <a:cxnLst/>
              <a:rect l="l" t="t" r="r" b="b"/>
              <a:pathLst>
                <a:path w="400685" h="466725">
                  <a:moveTo>
                    <a:pt x="343652" y="414758"/>
                  </a:moveTo>
                  <a:lnTo>
                    <a:pt x="321945" y="433323"/>
                  </a:lnTo>
                  <a:lnTo>
                    <a:pt x="400431" y="466470"/>
                  </a:lnTo>
                  <a:lnTo>
                    <a:pt x="389970" y="424433"/>
                  </a:lnTo>
                  <a:lnTo>
                    <a:pt x="351917" y="424433"/>
                  </a:lnTo>
                  <a:lnTo>
                    <a:pt x="343652" y="414758"/>
                  </a:lnTo>
                  <a:close/>
                </a:path>
                <a:path w="400685" h="466725">
                  <a:moveTo>
                    <a:pt x="358161" y="402349"/>
                  </a:moveTo>
                  <a:lnTo>
                    <a:pt x="343652" y="414758"/>
                  </a:lnTo>
                  <a:lnTo>
                    <a:pt x="351917" y="424433"/>
                  </a:lnTo>
                  <a:lnTo>
                    <a:pt x="366395" y="411987"/>
                  </a:lnTo>
                  <a:lnTo>
                    <a:pt x="358161" y="402349"/>
                  </a:lnTo>
                  <a:close/>
                </a:path>
                <a:path w="400685" h="466725">
                  <a:moveTo>
                    <a:pt x="379857" y="383793"/>
                  </a:moveTo>
                  <a:lnTo>
                    <a:pt x="358161" y="402349"/>
                  </a:lnTo>
                  <a:lnTo>
                    <a:pt x="366395" y="411987"/>
                  </a:lnTo>
                  <a:lnTo>
                    <a:pt x="351917" y="424433"/>
                  </a:lnTo>
                  <a:lnTo>
                    <a:pt x="389970" y="424433"/>
                  </a:lnTo>
                  <a:lnTo>
                    <a:pt x="379857" y="383793"/>
                  </a:lnTo>
                  <a:close/>
                </a:path>
                <a:path w="400685" h="466725">
                  <a:moveTo>
                    <a:pt x="14477" y="0"/>
                  </a:moveTo>
                  <a:lnTo>
                    <a:pt x="0" y="12445"/>
                  </a:lnTo>
                  <a:lnTo>
                    <a:pt x="343652" y="414758"/>
                  </a:lnTo>
                  <a:lnTo>
                    <a:pt x="358161" y="402349"/>
                  </a:lnTo>
                  <a:lnTo>
                    <a:pt x="144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23332" y="4189476"/>
              <a:ext cx="2487295" cy="0"/>
            </a:xfrm>
            <a:custGeom>
              <a:avLst/>
              <a:gdLst/>
              <a:ahLst/>
              <a:cxnLst/>
              <a:rect l="l" t="t" r="r" b="b"/>
              <a:pathLst>
                <a:path w="2487295">
                  <a:moveTo>
                    <a:pt x="0" y="0"/>
                  </a:moveTo>
                  <a:lnTo>
                    <a:pt x="248716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98108" y="3403092"/>
              <a:ext cx="942340" cy="786765"/>
            </a:xfrm>
            <a:custGeom>
              <a:avLst/>
              <a:gdLst/>
              <a:ahLst/>
              <a:cxnLst/>
              <a:rect l="l" t="t" r="r" b="b"/>
              <a:pathLst>
                <a:path w="942340" h="786764">
                  <a:moveTo>
                    <a:pt x="0" y="460248"/>
                  </a:moveTo>
                  <a:lnTo>
                    <a:pt x="292607" y="786384"/>
                  </a:lnTo>
                </a:path>
                <a:path w="942340" h="786764">
                  <a:moveTo>
                    <a:pt x="573023" y="460248"/>
                  </a:moveTo>
                  <a:lnTo>
                    <a:pt x="941832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81826" y="3758184"/>
              <a:ext cx="364490" cy="436245"/>
            </a:xfrm>
            <a:custGeom>
              <a:avLst/>
              <a:gdLst/>
              <a:ahLst/>
              <a:cxnLst/>
              <a:rect l="l" t="t" r="r" b="b"/>
              <a:pathLst>
                <a:path w="364490" h="436245">
                  <a:moveTo>
                    <a:pt x="308018" y="52540"/>
                  </a:moveTo>
                  <a:lnTo>
                    <a:pt x="0" y="423672"/>
                  </a:lnTo>
                  <a:lnTo>
                    <a:pt x="14732" y="435864"/>
                  </a:lnTo>
                  <a:lnTo>
                    <a:pt x="322666" y="64683"/>
                  </a:lnTo>
                  <a:lnTo>
                    <a:pt x="308018" y="52540"/>
                  </a:lnTo>
                  <a:close/>
                </a:path>
                <a:path w="364490" h="436245">
                  <a:moveTo>
                    <a:pt x="354019" y="42799"/>
                  </a:moveTo>
                  <a:lnTo>
                    <a:pt x="316102" y="42799"/>
                  </a:lnTo>
                  <a:lnTo>
                    <a:pt x="330707" y="54991"/>
                  </a:lnTo>
                  <a:lnTo>
                    <a:pt x="322666" y="64683"/>
                  </a:lnTo>
                  <a:lnTo>
                    <a:pt x="344677" y="82931"/>
                  </a:lnTo>
                  <a:lnTo>
                    <a:pt x="354019" y="42799"/>
                  </a:lnTo>
                  <a:close/>
                </a:path>
                <a:path w="364490" h="436245">
                  <a:moveTo>
                    <a:pt x="316102" y="42799"/>
                  </a:moveTo>
                  <a:lnTo>
                    <a:pt x="308018" y="52540"/>
                  </a:lnTo>
                  <a:lnTo>
                    <a:pt x="322666" y="64683"/>
                  </a:lnTo>
                  <a:lnTo>
                    <a:pt x="330707" y="54991"/>
                  </a:lnTo>
                  <a:lnTo>
                    <a:pt x="316102" y="42799"/>
                  </a:lnTo>
                  <a:close/>
                </a:path>
                <a:path w="364490" h="436245">
                  <a:moveTo>
                    <a:pt x="363981" y="0"/>
                  </a:moveTo>
                  <a:lnTo>
                    <a:pt x="286003" y="34290"/>
                  </a:lnTo>
                  <a:lnTo>
                    <a:pt x="308018" y="52540"/>
                  </a:lnTo>
                  <a:lnTo>
                    <a:pt x="316102" y="42799"/>
                  </a:lnTo>
                  <a:lnTo>
                    <a:pt x="354019" y="42799"/>
                  </a:lnTo>
                  <a:lnTo>
                    <a:pt x="3639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500116" y="3680205"/>
              <a:ext cx="650240" cy="297180"/>
            </a:xfrm>
            <a:custGeom>
              <a:avLst/>
              <a:gdLst/>
              <a:ahLst/>
              <a:cxnLst/>
              <a:rect l="l" t="t" r="r" b="b"/>
              <a:pathLst>
                <a:path w="650239" h="297179">
                  <a:moveTo>
                    <a:pt x="497332" y="12700"/>
                  </a:moveTo>
                  <a:lnTo>
                    <a:pt x="496316" y="0"/>
                  </a:lnTo>
                  <a:lnTo>
                    <a:pt x="495046" y="127"/>
                  </a:lnTo>
                  <a:lnTo>
                    <a:pt x="493141" y="381"/>
                  </a:lnTo>
                  <a:lnTo>
                    <a:pt x="488188" y="635"/>
                  </a:lnTo>
                  <a:lnTo>
                    <a:pt x="481076" y="1270"/>
                  </a:lnTo>
                  <a:lnTo>
                    <a:pt x="462280" y="2667"/>
                  </a:lnTo>
                  <a:lnTo>
                    <a:pt x="439166" y="4699"/>
                  </a:lnTo>
                  <a:lnTo>
                    <a:pt x="389255" y="10033"/>
                  </a:lnTo>
                  <a:lnTo>
                    <a:pt x="348869" y="16891"/>
                  </a:lnTo>
                  <a:lnTo>
                    <a:pt x="298831" y="37084"/>
                  </a:lnTo>
                  <a:lnTo>
                    <a:pt x="257683" y="57785"/>
                  </a:lnTo>
                  <a:lnTo>
                    <a:pt x="217551" y="79502"/>
                  </a:lnTo>
                  <a:lnTo>
                    <a:pt x="177419" y="100711"/>
                  </a:lnTo>
                  <a:lnTo>
                    <a:pt x="136525" y="119761"/>
                  </a:lnTo>
                  <a:lnTo>
                    <a:pt x="93980" y="135255"/>
                  </a:lnTo>
                  <a:lnTo>
                    <a:pt x="74739" y="139280"/>
                  </a:lnTo>
                  <a:lnTo>
                    <a:pt x="71120" y="108839"/>
                  </a:lnTo>
                  <a:lnTo>
                    <a:pt x="0" y="155702"/>
                  </a:lnTo>
                  <a:lnTo>
                    <a:pt x="80137" y="184531"/>
                  </a:lnTo>
                  <a:lnTo>
                    <a:pt x="76542" y="154432"/>
                  </a:lnTo>
                  <a:lnTo>
                    <a:pt x="76238" y="151879"/>
                  </a:lnTo>
                  <a:lnTo>
                    <a:pt x="120142" y="139827"/>
                  </a:lnTo>
                  <a:lnTo>
                    <a:pt x="162687" y="121920"/>
                  </a:lnTo>
                  <a:lnTo>
                    <a:pt x="263525" y="69088"/>
                  </a:lnTo>
                  <a:lnTo>
                    <a:pt x="283718" y="58547"/>
                  </a:lnTo>
                  <a:lnTo>
                    <a:pt x="324866" y="39370"/>
                  </a:lnTo>
                  <a:lnTo>
                    <a:pt x="368681" y="25908"/>
                  </a:lnTo>
                  <a:lnTo>
                    <a:pt x="427990" y="18542"/>
                  </a:lnTo>
                  <a:lnTo>
                    <a:pt x="482092" y="13970"/>
                  </a:lnTo>
                  <a:lnTo>
                    <a:pt x="489077" y="13335"/>
                  </a:lnTo>
                  <a:lnTo>
                    <a:pt x="494538" y="12954"/>
                  </a:lnTo>
                  <a:lnTo>
                    <a:pt x="497332" y="12700"/>
                  </a:lnTo>
                  <a:close/>
                </a:path>
                <a:path w="650239" h="297179">
                  <a:moveTo>
                    <a:pt x="649732" y="122428"/>
                  </a:moveTo>
                  <a:lnTo>
                    <a:pt x="648716" y="109728"/>
                  </a:lnTo>
                  <a:lnTo>
                    <a:pt x="647446" y="109855"/>
                  </a:lnTo>
                  <a:lnTo>
                    <a:pt x="645541" y="110109"/>
                  </a:lnTo>
                  <a:lnTo>
                    <a:pt x="640588" y="110363"/>
                  </a:lnTo>
                  <a:lnTo>
                    <a:pt x="579120" y="115697"/>
                  </a:lnTo>
                  <a:lnTo>
                    <a:pt x="529971" y="121539"/>
                  </a:lnTo>
                  <a:lnTo>
                    <a:pt x="472567" y="137922"/>
                  </a:lnTo>
                  <a:lnTo>
                    <a:pt x="430530" y="157861"/>
                  </a:lnTo>
                  <a:lnTo>
                    <a:pt x="329819" y="212471"/>
                  </a:lnTo>
                  <a:lnTo>
                    <a:pt x="309499" y="222631"/>
                  </a:lnTo>
                  <a:lnTo>
                    <a:pt x="288925" y="231902"/>
                  </a:lnTo>
                  <a:lnTo>
                    <a:pt x="267843" y="240411"/>
                  </a:lnTo>
                  <a:lnTo>
                    <a:pt x="246253" y="247650"/>
                  </a:lnTo>
                  <a:lnTo>
                    <a:pt x="227101" y="251815"/>
                  </a:lnTo>
                  <a:lnTo>
                    <a:pt x="223393" y="221488"/>
                  </a:lnTo>
                  <a:lnTo>
                    <a:pt x="152400" y="268478"/>
                  </a:lnTo>
                  <a:lnTo>
                    <a:pt x="232664" y="297053"/>
                  </a:lnTo>
                  <a:lnTo>
                    <a:pt x="228968" y="266954"/>
                  </a:lnTo>
                  <a:lnTo>
                    <a:pt x="228650" y="264401"/>
                  </a:lnTo>
                  <a:lnTo>
                    <a:pt x="250317" y="259715"/>
                  </a:lnTo>
                  <a:lnTo>
                    <a:pt x="294132" y="243459"/>
                  </a:lnTo>
                  <a:lnTo>
                    <a:pt x="335788" y="223647"/>
                  </a:lnTo>
                  <a:lnTo>
                    <a:pt x="376047" y="201930"/>
                  </a:lnTo>
                  <a:lnTo>
                    <a:pt x="415925" y="179832"/>
                  </a:lnTo>
                  <a:lnTo>
                    <a:pt x="436118" y="169164"/>
                  </a:lnTo>
                  <a:lnTo>
                    <a:pt x="477266" y="149733"/>
                  </a:lnTo>
                  <a:lnTo>
                    <a:pt x="521208" y="135890"/>
                  </a:lnTo>
                  <a:lnTo>
                    <a:pt x="592709" y="127127"/>
                  </a:lnTo>
                  <a:lnTo>
                    <a:pt x="634492" y="123698"/>
                  </a:lnTo>
                  <a:lnTo>
                    <a:pt x="641477" y="123063"/>
                  </a:lnTo>
                  <a:lnTo>
                    <a:pt x="646938" y="122682"/>
                  </a:lnTo>
                  <a:lnTo>
                    <a:pt x="649732" y="12242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75579" y="3399028"/>
              <a:ext cx="450215" cy="549910"/>
            </a:xfrm>
            <a:custGeom>
              <a:avLst/>
              <a:gdLst/>
              <a:ahLst/>
              <a:cxnLst/>
              <a:rect l="l" t="t" r="r" b="b"/>
              <a:pathLst>
                <a:path w="450214" h="549910">
                  <a:moveTo>
                    <a:pt x="396855" y="494612"/>
                  </a:moveTo>
                  <a:lnTo>
                    <a:pt x="372237" y="514731"/>
                  </a:lnTo>
                  <a:lnTo>
                    <a:pt x="449961" y="549656"/>
                  </a:lnTo>
                  <a:lnTo>
                    <a:pt x="439814" y="504444"/>
                  </a:lnTo>
                  <a:lnTo>
                    <a:pt x="404875" y="504444"/>
                  </a:lnTo>
                  <a:lnTo>
                    <a:pt x="396855" y="494612"/>
                  </a:lnTo>
                  <a:close/>
                </a:path>
                <a:path w="450214" h="549910">
                  <a:moveTo>
                    <a:pt x="406716" y="486553"/>
                  </a:moveTo>
                  <a:lnTo>
                    <a:pt x="396855" y="494612"/>
                  </a:lnTo>
                  <a:lnTo>
                    <a:pt x="404875" y="504444"/>
                  </a:lnTo>
                  <a:lnTo>
                    <a:pt x="414782" y="496443"/>
                  </a:lnTo>
                  <a:lnTo>
                    <a:pt x="406716" y="486553"/>
                  </a:lnTo>
                  <a:close/>
                </a:path>
                <a:path w="450214" h="549910">
                  <a:moveTo>
                    <a:pt x="431292" y="466471"/>
                  </a:moveTo>
                  <a:lnTo>
                    <a:pt x="406716" y="486553"/>
                  </a:lnTo>
                  <a:lnTo>
                    <a:pt x="414782" y="496443"/>
                  </a:lnTo>
                  <a:lnTo>
                    <a:pt x="404875" y="504444"/>
                  </a:lnTo>
                  <a:lnTo>
                    <a:pt x="439814" y="504444"/>
                  </a:lnTo>
                  <a:lnTo>
                    <a:pt x="431292" y="466471"/>
                  </a:lnTo>
                  <a:close/>
                </a:path>
                <a:path w="450214" h="549910">
                  <a:moveTo>
                    <a:pt x="9906" y="0"/>
                  </a:moveTo>
                  <a:lnTo>
                    <a:pt x="0" y="8127"/>
                  </a:lnTo>
                  <a:lnTo>
                    <a:pt x="396855" y="494612"/>
                  </a:lnTo>
                  <a:lnTo>
                    <a:pt x="406716" y="486553"/>
                  </a:lnTo>
                  <a:lnTo>
                    <a:pt x="990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22492" y="3948684"/>
              <a:ext cx="268605" cy="241300"/>
            </a:xfrm>
            <a:custGeom>
              <a:avLst/>
              <a:gdLst/>
              <a:ahLst/>
              <a:cxnLst/>
              <a:rect l="l" t="t" r="r" b="b"/>
              <a:pathLst>
                <a:path w="268604" h="241300">
                  <a:moveTo>
                    <a:pt x="0" y="0"/>
                  </a:moveTo>
                  <a:lnTo>
                    <a:pt x="268224" y="240792"/>
                  </a:lnTo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498209" y="3863340"/>
              <a:ext cx="309880" cy="330835"/>
            </a:xfrm>
            <a:custGeom>
              <a:avLst/>
              <a:gdLst/>
              <a:ahLst/>
              <a:cxnLst/>
              <a:rect l="l" t="t" r="r" b="b"/>
              <a:pathLst>
                <a:path w="309879" h="330835">
                  <a:moveTo>
                    <a:pt x="252785" y="51353"/>
                  </a:moveTo>
                  <a:lnTo>
                    <a:pt x="0" y="321818"/>
                  </a:lnTo>
                  <a:lnTo>
                    <a:pt x="9397" y="330454"/>
                  </a:lnTo>
                  <a:lnTo>
                    <a:pt x="262048" y="60002"/>
                  </a:lnTo>
                  <a:lnTo>
                    <a:pt x="252785" y="51353"/>
                  </a:lnTo>
                  <a:close/>
                </a:path>
                <a:path w="309879" h="330835">
                  <a:moveTo>
                    <a:pt x="297012" y="42037"/>
                  </a:moveTo>
                  <a:lnTo>
                    <a:pt x="261492" y="42037"/>
                  </a:lnTo>
                  <a:lnTo>
                    <a:pt x="270763" y="50673"/>
                  </a:lnTo>
                  <a:lnTo>
                    <a:pt x="262048" y="60002"/>
                  </a:lnTo>
                  <a:lnTo>
                    <a:pt x="285241" y="81661"/>
                  </a:lnTo>
                  <a:lnTo>
                    <a:pt x="297012" y="42037"/>
                  </a:lnTo>
                  <a:close/>
                </a:path>
                <a:path w="309879" h="330835">
                  <a:moveTo>
                    <a:pt x="261492" y="42037"/>
                  </a:moveTo>
                  <a:lnTo>
                    <a:pt x="252785" y="51353"/>
                  </a:lnTo>
                  <a:lnTo>
                    <a:pt x="262048" y="60002"/>
                  </a:lnTo>
                  <a:lnTo>
                    <a:pt x="270763" y="50673"/>
                  </a:lnTo>
                  <a:lnTo>
                    <a:pt x="261492" y="42037"/>
                  </a:lnTo>
                  <a:close/>
                </a:path>
                <a:path w="309879" h="330835">
                  <a:moveTo>
                    <a:pt x="309498" y="0"/>
                  </a:moveTo>
                  <a:lnTo>
                    <a:pt x="229615" y="29718"/>
                  </a:lnTo>
                  <a:lnTo>
                    <a:pt x="252785" y="51353"/>
                  </a:lnTo>
                  <a:lnTo>
                    <a:pt x="261492" y="42037"/>
                  </a:lnTo>
                  <a:lnTo>
                    <a:pt x="297012" y="42037"/>
                  </a:lnTo>
                  <a:lnTo>
                    <a:pt x="30949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795516" y="3424428"/>
              <a:ext cx="344805" cy="466725"/>
            </a:xfrm>
            <a:custGeom>
              <a:avLst/>
              <a:gdLst/>
              <a:ahLst/>
              <a:cxnLst/>
              <a:rect l="l" t="t" r="r" b="b"/>
              <a:pathLst>
                <a:path w="344804" h="466725">
                  <a:moveTo>
                    <a:pt x="0" y="466344"/>
                  </a:moveTo>
                  <a:lnTo>
                    <a:pt x="344424" y="0"/>
                  </a:lnTo>
                </a:path>
              </a:pathLst>
            </a:custGeom>
            <a:ln w="95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564591" y="1611629"/>
            <a:ext cx="7682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5" dirty="0">
                <a:latin typeface="Arial"/>
                <a:cs typeface="Arial"/>
              </a:rPr>
              <a:t>ناك</a:t>
            </a:r>
            <a:r>
              <a:rPr sz="1800" b="1" spc="175" dirty="0">
                <a:latin typeface="Arial"/>
                <a:cs typeface="Arial"/>
              </a:rPr>
              <a:t> </a:t>
            </a:r>
            <a:r>
              <a:rPr sz="1800" b="1" spc="-335" dirty="0">
                <a:latin typeface="Arial"/>
                <a:cs typeface="Arial"/>
              </a:rPr>
              <a:t>اتإف</a:t>
            </a:r>
            <a:r>
              <a:rPr sz="1800" b="1" spc="204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(</a:t>
            </a:r>
            <a:r>
              <a:rPr sz="1400" b="1" spc="-15" dirty="0">
                <a:latin typeface="Arial"/>
                <a:cs typeface="Arial"/>
              </a:rPr>
              <a:t>Least</a:t>
            </a:r>
            <a:r>
              <a:rPr sz="1400" b="1" spc="9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time</a:t>
            </a:r>
            <a:r>
              <a:rPr sz="1400" b="1" spc="8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principle</a:t>
            </a:r>
            <a:r>
              <a:rPr sz="1800" b="1" spc="-10" dirty="0">
                <a:latin typeface="Arial"/>
                <a:cs typeface="Arial"/>
              </a:rPr>
              <a:t>)</a:t>
            </a:r>
            <a:r>
              <a:rPr sz="1800" b="1" spc="200" dirty="0">
                <a:latin typeface="Arial"/>
                <a:cs typeface="Arial"/>
              </a:rPr>
              <a:t> </a:t>
            </a:r>
            <a:r>
              <a:rPr sz="1800" b="1" spc="-180" dirty="0">
                <a:latin typeface="Arial"/>
                <a:cs typeface="Arial"/>
              </a:rPr>
              <a:t>لقلأا</a:t>
            </a:r>
            <a:r>
              <a:rPr sz="1800" b="1" spc="175" dirty="0">
                <a:latin typeface="Arial"/>
                <a:cs typeface="Arial"/>
              </a:rPr>
              <a:t> </a:t>
            </a:r>
            <a:r>
              <a:rPr sz="1800" b="1" spc="-105" dirty="0">
                <a:latin typeface="Arial"/>
                <a:cs typeface="Arial"/>
              </a:rPr>
              <a:t>نمزلا</a:t>
            </a:r>
            <a:r>
              <a:rPr sz="1800" b="1" spc="180" dirty="0">
                <a:latin typeface="Arial"/>
                <a:cs typeface="Arial"/>
              </a:rPr>
              <a:t> </a:t>
            </a:r>
            <a:r>
              <a:rPr sz="1800" b="1" spc="-330" dirty="0">
                <a:latin typeface="Arial"/>
                <a:cs typeface="Arial"/>
              </a:rPr>
              <a:t>ةقيرطب</a:t>
            </a:r>
            <a:r>
              <a:rPr sz="1800" b="1" spc="170" dirty="0">
                <a:latin typeface="Arial"/>
                <a:cs typeface="Arial"/>
              </a:rPr>
              <a:t> </a:t>
            </a:r>
            <a:r>
              <a:rPr sz="1800" b="1" spc="-229" dirty="0">
                <a:latin typeface="Arial"/>
                <a:cs typeface="Arial"/>
              </a:rPr>
              <a:t>نيعم</a:t>
            </a:r>
            <a:r>
              <a:rPr sz="1800" b="1" spc="170" dirty="0">
                <a:latin typeface="Arial"/>
                <a:cs typeface="Arial"/>
              </a:rPr>
              <a:t> </a:t>
            </a:r>
            <a:r>
              <a:rPr sz="1800" b="1" spc="-135" dirty="0">
                <a:latin typeface="Arial"/>
                <a:cs typeface="Arial"/>
              </a:rPr>
              <a:t>ةقا</a:t>
            </a:r>
            <a:r>
              <a:rPr sz="1800" b="1" spc="300" dirty="0">
                <a:latin typeface="Arial"/>
                <a:cs typeface="Arial"/>
              </a:rPr>
              <a:t>  </a:t>
            </a:r>
            <a:r>
              <a:rPr sz="1800" b="1" spc="-114" dirty="0">
                <a:latin typeface="Arial"/>
                <a:cs typeface="Arial"/>
              </a:rPr>
              <a:t>ردصم</a:t>
            </a:r>
            <a:r>
              <a:rPr sz="1800" b="1" spc="175" dirty="0">
                <a:latin typeface="Arial"/>
                <a:cs typeface="Arial"/>
              </a:rPr>
              <a:t> </a:t>
            </a:r>
            <a:r>
              <a:rPr sz="1800" b="1" spc="50" dirty="0">
                <a:latin typeface="Arial"/>
                <a:cs typeface="Arial"/>
              </a:rPr>
              <a:t>نم</a:t>
            </a:r>
            <a:r>
              <a:rPr sz="1800" b="1" spc="1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ةددحم</a:t>
            </a:r>
            <a:r>
              <a:rPr sz="1800" b="1" spc="165" dirty="0">
                <a:latin typeface="Arial"/>
                <a:cs typeface="Arial"/>
              </a:rPr>
              <a:t> </a:t>
            </a:r>
            <a:r>
              <a:rPr sz="1800" b="1" spc="-220" dirty="0">
                <a:latin typeface="Arial"/>
                <a:cs typeface="Arial"/>
              </a:rPr>
              <a:t>ةطقن</a:t>
            </a:r>
            <a:r>
              <a:rPr sz="1800" b="1" spc="165" dirty="0">
                <a:latin typeface="Arial"/>
                <a:cs typeface="Arial"/>
              </a:rPr>
              <a:t> </a:t>
            </a:r>
            <a:r>
              <a:rPr sz="1800" b="1" spc="-400" dirty="0">
                <a:latin typeface="Arial"/>
                <a:cs typeface="Arial"/>
              </a:rPr>
              <a:t>لصت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40" dirty="0">
                <a:latin typeface="Arial"/>
                <a:cs typeface="Arial"/>
              </a:rPr>
              <a:t>ةعرلأا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64591" y="1885268"/>
            <a:ext cx="8131809" cy="84963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1185"/>
              </a:spcBef>
            </a:pPr>
            <a:r>
              <a:rPr sz="1800" b="1" spc="-200" dirty="0">
                <a:latin typeface="Arial"/>
                <a:cs typeface="Arial"/>
              </a:rPr>
              <a:t>لقا</a:t>
            </a:r>
            <a:r>
              <a:rPr sz="1800" b="1" spc="160" dirty="0">
                <a:latin typeface="Arial"/>
                <a:cs typeface="Arial"/>
              </a:rPr>
              <a:t> </a:t>
            </a:r>
            <a:r>
              <a:rPr sz="2700" b="1" spc="-457" baseline="3086" dirty="0">
                <a:latin typeface="Arial"/>
                <a:cs typeface="Arial"/>
              </a:rPr>
              <a:t>ن</a:t>
            </a:r>
            <a:r>
              <a:rPr sz="1800" b="1" spc="-305" dirty="0">
                <a:latin typeface="Arial"/>
                <a:cs typeface="Arial"/>
              </a:rPr>
              <a:t>وكيس</a:t>
            </a:r>
            <a:r>
              <a:rPr sz="1800" b="1" spc="180" dirty="0">
                <a:latin typeface="Arial"/>
                <a:cs typeface="Arial"/>
              </a:rPr>
              <a:t> </a:t>
            </a:r>
            <a:r>
              <a:rPr sz="1800" b="1" spc="-204" dirty="0">
                <a:latin typeface="Arial"/>
                <a:cs typeface="Arial"/>
              </a:rPr>
              <a:t>عاعشلا</a:t>
            </a:r>
            <a:r>
              <a:rPr sz="1800" b="1" spc="175" dirty="0">
                <a:latin typeface="Arial"/>
                <a:cs typeface="Arial"/>
              </a:rPr>
              <a:t> </a:t>
            </a:r>
            <a:r>
              <a:rPr sz="1800" b="1" spc="-280" dirty="0">
                <a:latin typeface="Arial"/>
                <a:cs typeface="Arial"/>
              </a:rPr>
              <a:t>هب</a:t>
            </a:r>
            <a:r>
              <a:rPr sz="1800" b="1" spc="165" dirty="0">
                <a:latin typeface="Arial"/>
                <a:cs typeface="Arial"/>
              </a:rPr>
              <a:t> </a:t>
            </a:r>
            <a:r>
              <a:rPr sz="1800" b="1" spc="-195" dirty="0">
                <a:latin typeface="Arial"/>
                <a:cs typeface="Arial"/>
              </a:rPr>
              <a:t>ثدحي</a:t>
            </a:r>
            <a:r>
              <a:rPr sz="1800" b="1" spc="175" dirty="0">
                <a:latin typeface="Arial"/>
                <a:cs typeface="Arial"/>
              </a:rPr>
              <a:t> </a:t>
            </a:r>
            <a:r>
              <a:rPr sz="1800" b="1" spc="-100" dirty="0">
                <a:latin typeface="Arial"/>
                <a:cs typeface="Arial"/>
              </a:rPr>
              <a:t>يذلا</a:t>
            </a:r>
            <a:r>
              <a:rPr sz="1800" b="1" spc="16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نمز</a:t>
            </a:r>
            <a:r>
              <a:rPr sz="1800" b="1" spc="165" dirty="0">
                <a:latin typeface="Arial"/>
                <a:cs typeface="Arial"/>
              </a:rPr>
              <a:t> </a:t>
            </a:r>
            <a:r>
              <a:rPr sz="1800" b="1" spc="-240" dirty="0">
                <a:latin typeface="Arial"/>
                <a:cs typeface="Arial"/>
              </a:rPr>
              <a:t>رصقلأا</a:t>
            </a:r>
            <a:r>
              <a:rPr sz="1800" b="1" spc="170" dirty="0">
                <a:latin typeface="Arial"/>
                <a:cs typeface="Arial"/>
              </a:rPr>
              <a:t> </a:t>
            </a:r>
            <a:r>
              <a:rPr sz="1800" b="1" spc="-229" dirty="0">
                <a:latin typeface="Arial"/>
                <a:cs typeface="Arial"/>
              </a:rPr>
              <a:t>راسملاف</a:t>
            </a:r>
            <a:r>
              <a:rPr sz="1800" b="1" spc="2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(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,</a:t>
            </a:r>
            <a:r>
              <a:rPr sz="1400" b="1" spc="9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B</a:t>
            </a:r>
            <a:r>
              <a:rPr sz="1800" b="1" spc="-5" dirty="0">
                <a:latin typeface="Arial"/>
                <a:cs typeface="Arial"/>
              </a:rPr>
              <a:t>)</a:t>
            </a:r>
            <a:r>
              <a:rPr sz="1800" b="1" spc="150" dirty="0">
                <a:latin typeface="Arial"/>
                <a:cs typeface="Arial"/>
              </a:rPr>
              <a:t> </a:t>
            </a:r>
            <a:r>
              <a:rPr sz="1800" b="1" spc="-395" dirty="0">
                <a:latin typeface="Arial"/>
                <a:cs typeface="Arial"/>
              </a:rPr>
              <a:t>نيتطقنلل</a:t>
            </a:r>
            <a:r>
              <a:rPr sz="1800" b="1" spc="165" dirty="0">
                <a:latin typeface="Arial"/>
                <a:cs typeface="Arial"/>
              </a:rPr>
              <a:t> </a:t>
            </a:r>
            <a:r>
              <a:rPr sz="1800" b="1" spc="-75" dirty="0">
                <a:latin typeface="Arial"/>
                <a:cs typeface="Arial"/>
              </a:rPr>
              <a:t>ةجوملا</a:t>
            </a:r>
            <a:r>
              <a:rPr sz="1800" b="1" spc="165" dirty="0">
                <a:latin typeface="Arial"/>
                <a:cs typeface="Arial"/>
              </a:rPr>
              <a:t> </a:t>
            </a:r>
            <a:r>
              <a:rPr sz="1800" b="1" spc="-160" dirty="0">
                <a:latin typeface="Arial"/>
                <a:cs typeface="Arial"/>
              </a:rPr>
              <a:t>راسمل  </a:t>
            </a:r>
            <a:r>
              <a:rPr sz="1800" b="1" spc="-125" dirty="0">
                <a:latin typeface="Arial"/>
                <a:cs typeface="Arial"/>
              </a:rPr>
              <a:t>تلاامتحا</a:t>
            </a:r>
            <a:r>
              <a:rPr sz="1800" b="1" spc="1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ةدع</a:t>
            </a:r>
            <a:r>
              <a:rPr sz="1800" b="1" spc="160" dirty="0">
                <a:latin typeface="Arial"/>
                <a:cs typeface="Arial"/>
              </a:rPr>
              <a:t> </a:t>
            </a:r>
            <a:r>
              <a:rPr sz="1800" b="1" spc="-310" dirty="0">
                <a:latin typeface="Arial"/>
                <a:cs typeface="Arial"/>
              </a:rPr>
              <a:t>انيدل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080"/>
              </a:spcBef>
            </a:pPr>
            <a:r>
              <a:rPr sz="1800" b="1" spc="70" dirty="0">
                <a:latin typeface="Arial"/>
                <a:cs typeface="Arial"/>
              </a:rPr>
              <a:t>.</a:t>
            </a:r>
            <a:r>
              <a:rPr sz="1800" b="1" spc="125" dirty="0">
                <a:latin typeface="Arial"/>
                <a:cs typeface="Arial"/>
              </a:rPr>
              <a:t> </a:t>
            </a:r>
            <a:r>
              <a:rPr sz="2700" b="1" spc="-630" baseline="4629" dirty="0">
                <a:latin typeface="Arial"/>
                <a:cs typeface="Arial"/>
              </a:rPr>
              <a:t>ى</a:t>
            </a:r>
            <a:r>
              <a:rPr sz="1800" b="1" spc="-15" dirty="0">
                <a:latin typeface="Arial"/>
                <a:cs typeface="Arial"/>
              </a:rPr>
              <a:t>ر</a:t>
            </a:r>
            <a:r>
              <a:rPr sz="1800" b="1" spc="-110" dirty="0">
                <a:latin typeface="Arial"/>
                <a:cs typeface="Arial"/>
              </a:rPr>
              <a:t>خ</a:t>
            </a:r>
            <a:r>
              <a:rPr sz="1800" b="1" spc="-225" dirty="0">
                <a:latin typeface="Arial"/>
                <a:cs typeface="Arial"/>
              </a:rPr>
              <a:t>ل</a:t>
            </a:r>
            <a:r>
              <a:rPr sz="1800" b="1" spc="-125" dirty="0">
                <a:latin typeface="Arial"/>
                <a:cs typeface="Arial"/>
              </a:rPr>
              <a:t>أ</a:t>
            </a:r>
            <a:r>
              <a:rPr sz="1800" b="1" dirty="0">
                <a:latin typeface="Arial"/>
                <a:cs typeface="Arial"/>
              </a:rPr>
              <a:t>ا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ت</a:t>
            </a:r>
            <a:r>
              <a:rPr sz="1800" b="1" spc="-760" dirty="0">
                <a:latin typeface="Arial"/>
                <a:cs typeface="Arial"/>
              </a:rPr>
              <a:t>ر</a:t>
            </a:r>
            <a:r>
              <a:rPr sz="1800" b="1" dirty="0">
                <a:latin typeface="Arial"/>
                <a:cs typeface="Arial"/>
              </a:rPr>
              <a:t>ا</a:t>
            </a:r>
            <a:r>
              <a:rPr sz="1800" b="1" spc="-150" dirty="0">
                <a:latin typeface="Arial"/>
                <a:cs typeface="Arial"/>
              </a:rPr>
              <a:t> </a:t>
            </a:r>
            <a:r>
              <a:rPr sz="1800" b="1" spc="35" dirty="0">
                <a:latin typeface="Arial"/>
                <a:cs typeface="Arial"/>
              </a:rPr>
              <a:t>ا</a:t>
            </a:r>
            <a:r>
              <a:rPr sz="1800" b="1" spc="-520" dirty="0">
                <a:latin typeface="Arial"/>
                <a:cs typeface="Arial"/>
              </a:rPr>
              <a:t>س</a:t>
            </a:r>
            <a:r>
              <a:rPr sz="1800" b="1" spc="-135" dirty="0">
                <a:latin typeface="Arial"/>
                <a:cs typeface="Arial"/>
              </a:rPr>
              <a:t>م</a:t>
            </a:r>
            <a:r>
              <a:rPr sz="1800" b="1" spc="-160" dirty="0">
                <a:latin typeface="Arial"/>
                <a:cs typeface="Arial"/>
              </a:rPr>
              <a:t>ل</a:t>
            </a:r>
            <a:r>
              <a:rPr sz="1800" b="1" dirty="0">
                <a:latin typeface="Arial"/>
                <a:cs typeface="Arial"/>
              </a:rPr>
              <a:t>ا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spc="35" dirty="0">
                <a:latin typeface="Arial"/>
                <a:cs typeface="Arial"/>
              </a:rPr>
              <a:t>ا</a:t>
            </a:r>
            <a:r>
              <a:rPr sz="1800" b="1" spc="-180" dirty="0">
                <a:latin typeface="Arial"/>
                <a:cs typeface="Arial"/>
              </a:rPr>
              <a:t>هك</a:t>
            </a:r>
            <a:r>
              <a:rPr sz="1800" b="1" spc="-170" dirty="0">
                <a:latin typeface="Arial"/>
                <a:cs typeface="Arial"/>
              </a:rPr>
              <a:t>ل</a:t>
            </a:r>
            <a:r>
              <a:rPr sz="1800" b="1" spc="-520" dirty="0">
                <a:latin typeface="Arial"/>
                <a:cs typeface="Arial"/>
              </a:rPr>
              <a:t>س</a:t>
            </a:r>
            <a:r>
              <a:rPr sz="1800" b="1" spc="-685" dirty="0">
                <a:latin typeface="Arial"/>
                <a:cs typeface="Arial"/>
              </a:rPr>
              <a:t>ت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spc="-135" dirty="0">
                <a:latin typeface="Arial"/>
                <a:cs typeface="Arial"/>
              </a:rPr>
              <a:t>ي</a:t>
            </a:r>
            <a:r>
              <a:rPr sz="1800" b="1" spc="-695" dirty="0">
                <a:latin typeface="Arial"/>
                <a:cs typeface="Arial"/>
              </a:rPr>
              <a:t>ت</a:t>
            </a:r>
            <a:r>
              <a:rPr sz="1800" b="1" spc="-390" dirty="0">
                <a:latin typeface="Arial"/>
                <a:cs typeface="Arial"/>
              </a:rPr>
              <a:t>ل</a:t>
            </a:r>
            <a:r>
              <a:rPr sz="1800" b="1" dirty="0">
                <a:latin typeface="Arial"/>
                <a:cs typeface="Arial"/>
              </a:rPr>
              <a:t>ا</a:t>
            </a:r>
            <a:r>
              <a:rPr sz="1800" b="1" spc="114" dirty="0">
                <a:latin typeface="Arial"/>
                <a:cs typeface="Arial"/>
              </a:rPr>
              <a:t> </a:t>
            </a:r>
            <a:r>
              <a:rPr sz="1800" b="1" spc="-145" dirty="0">
                <a:latin typeface="Arial"/>
                <a:cs typeface="Arial"/>
              </a:rPr>
              <a:t>ة</a:t>
            </a:r>
            <a:r>
              <a:rPr sz="1800" b="1" spc="-235" dirty="0">
                <a:latin typeface="Arial"/>
                <a:cs typeface="Arial"/>
              </a:rPr>
              <a:t>ن</a:t>
            </a:r>
            <a:r>
              <a:rPr sz="1800" b="1" spc="-150" dirty="0">
                <a:latin typeface="Arial"/>
                <a:cs typeface="Arial"/>
              </a:rPr>
              <a:t>م</a:t>
            </a:r>
            <a:r>
              <a:rPr sz="1800" b="1" spc="80" dirty="0">
                <a:latin typeface="Arial"/>
                <a:cs typeface="Arial"/>
              </a:rPr>
              <a:t>ز</a:t>
            </a:r>
            <a:r>
              <a:rPr sz="1800" b="1" spc="-225" dirty="0">
                <a:latin typeface="Arial"/>
                <a:cs typeface="Arial"/>
              </a:rPr>
              <a:t>ل</a:t>
            </a:r>
            <a:r>
              <a:rPr sz="1800" b="1" spc="-125" dirty="0">
                <a:latin typeface="Arial"/>
                <a:cs typeface="Arial"/>
              </a:rPr>
              <a:t>أ</a:t>
            </a:r>
            <a:r>
              <a:rPr sz="1800" b="1" dirty="0">
                <a:latin typeface="Arial"/>
                <a:cs typeface="Arial"/>
              </a:rPr>
              <a:t>ا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55" dirty="0">
                <a:latin typeface="Arial"/>
                <a:cs typeface="Arial"/>
              </a:rPr>
              <a:t>نم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9547" y="5722416"/>
            <a:ext cx="17780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Calibri"/>
                <a:cs typeface="Calibri"/>
              </a:rPr>
              <a:t>∆</a:t>
            </a:r>
            <a:r>
              <a:rPr sz="1300" b="1" spc="-5" dirty="0"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5502" y="3512946"/>
            <a:ext cx="5435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Calibri"/>
                <a:cs typeface="Calibri"/>
              </a:rPr>
              <a:t>(t</a:t>
            </a:r>
            <a:r>
              <a:rPr sz="1125" b="1" baseline="-18518" dirty="0">
                <a:latin typeface="Calibri"/>
                <a:cs typeface="Calibri"/>
              </a:rPr>
              <a:t>1</a:t>
            </a:r>
            <a:r>
              <a:rPr sz="1100" b="1" dirty="0">
                <a:latin typeface="Calibri"/>
                <a:cs typeface="Calibri"/>
              </a:rPr>
              <a:t>+∆t)V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8168" y="3966464"/>
            <a:ext cx="2692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latin typeface="Calibri"/>
                <a:cs typeface="Calibri"/>
              </a:rPr>
              <a:t>t</a:t>
            </a:r>
            <a:r>
              <a:rPr sz="1125" b="1" spc="-7" baseline="-18518" dirty="0">
                <a:latin typeface="Calibri"/>
                <a:cs typeface="Calibri"/>
              </a:rPr>
              <a:t>1</a:t>
            </a:r>
            <a:r>
              <a:rPr sz="1100" b="1" spc="-5" dirty="0">
                <a:latin typeface="Calibri"/>
                <a:cs typeface="Calibri"/>
              </a:rPr>
              <a:t>V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949" y="4342003"/>
            <a:ext cx="123189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Calibri"/>
                <a:cs typeface="Calibri"/>
              </a:rPr>
              <a:t>V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3739" y="4027754"/>
            <a:ext cx="10922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60092" y="3664711"/>
            <a:ext cx="1949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300" b="1" spc="10" dirty="0">
                <a:latin typeface="Calibri"/>
                <a:cs typeface="Calibri"/>
              </a:rPr>
              <a:t>t</a:t>
            </a:r>
            <a:r>
              <a:rPr sz="1350" b="1" spc="15" baseline="-21604" dirty="0">
                <a:latin typeface="Calibri"/>
                <a:cs typeface="Calibri"/>
              </a:rPr>
              <a:t>1</a:t>
            </a:r>
            <a:endParaRPr sz="1350" baseline="-21604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7838" y="4429125"/>
            <a:ext cx="18986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latin typeface="Calibri"/>
                <a:cs typeface="Calibri"/>
              </a:rPr>
              <a:t>r</a:t>
            </a:r>
            <a:r>
              <a:rPr sz="1275" b="1" baseline="-19607" dirty="0">
                <a:latin typeface="Calibri"/>
                <a:cs typeface="Calibri"/>
              </a:rPr>
              <a:t>1</a:t>
            </a:r>
            <a:endParaRPr sz="1275" baseline="-19607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07589" y="4744288"/>
            <a:ext cx="19050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Calibri"/>
                <a:cs typeface="Calibri"/>
              </a:rPr>
              <a:t>r</a:t>
            </a:r>
            <a:r>
              <a:rPr sz="1275" b="1" spc="-7" baseline="-19607" dirty="0">
                <a:latin typeface="Calibri"/>
                <a:cs typeface="Calibri"/>
              </a:rPr>
              <a:t>2</a:t>
            </a:r>
            <a:endParaRPr sz="1275" baseline="-19607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61841" y="5345048"/>
            <a:ext cx="208279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300" b="1" spc="5" dirty="0">
                <a:latin typeface="Calibri"/>
                <a:cs typeface="Calibri"/>
              </a:rPr>
              <a:t>F</a:t>
            </a:r>
            <a:r>
              <a:rPr sz="1275" b="1" spc="7" baseline="-19607" dirty="0">
                <a:latin typeface="Calibri"/>
                <a:cs typeface="Calibri"/>
              </a:rPr>
              <a:t>2</a:t>
            </a:r>
            <a:endParaRPr sz="1275" baseline="-19607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00527" y="3969765"/>
            <a:ext cx="208279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300" b="1" spc="5" dirty="0">
                <a:latin typeface="Calibri"/>
                <a:cs typeface="Calibri"/>
              </a:rPr>
              <a:t>F</a:t>
            </a:r>
            <a:r>
              <a:rPr sz="1275" b="1" spc="7" baseline="-19607" dirty="0">
                <a:latin typeface="Calibri"/>
                <a:cs typeface="Calibri"/>
              </a:rPr>
              <a:t>1</a:t>
            </a:r>
            <a:endParaRPr sz="1275" baseline="-19607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7263" y="3742182"/>
            <a:ext cx="3568700" cy="2132965"/>
            <a:chOff x="207263" y="3742182"/>
            <a:chExt cx="3568700" cy="2132965"/>
          </a:xfrm>
        </p:grpSpPr>
        <p:sp>
          <p:nvSpPr>
            <p:cNvPr id="13" name="object 13"/>
            <p:cNvSpPr/>
            <p:nvPr/>
          </p:nvSpPr>
          <p:spPr>
            <a:xfrm>
              <a:off x="1429511" y="5517896"/>
              <a:ext cx="358140" cy="356870"/>
            </a:xfrm>
            <a:custGeom>
              <a:avLst/>
              <a:gdLst/>
              <a:ahLst/>
              <a:cxnLst/>
              <a:rect l="l" t="t" r="r" b="b"/>
              <a:pathLst>
                <a:path w="358139" h="356870">
                  <a:moveTo>
                    <a:pt x="77850" y="280568"/>
                  </a:moveTo>
                  <a:lnTo>
                    <a:pt x="0" y="315213"/>
                  </a:lnTo>
                  <a:lnTo>
                    <a:pt x="74422" y="356692"/>
                  </a:lnTo>
                  <a:lnTo>
                    <a:pt x="75717" y="327939"/>
                  </a:lnTo>
                  <a:lnTo>
                    <a:pt x="63118" y="327583"/>
                  </a:lnTo>
                  <a:lnTo>
                    <a:pt x="63753" y="308546"/>
                  </a:lnTo>
                  <a:lnTo>
                    <a:pt x="76590" y="308546"/>
                  </a:lnTo>
                  <a:lnTo>
                    <a:pt x="77850" y="280568"/>
                  </a:lnTo>
                  <a:close/>
                </a:path>
                <a:path w="358139" h="356870">
                  <a:moveTo>
                    <a:pt x="76567" y="309051"/>
                  </a:moveTo>
                  <a:lnTo>
                    <a:pt x="75717" y="327939"/>
                  </a:lnTo>
                  <a:lnTo>
                    <a:pt x="78866" y="328028"/>
                  </a:lnTo>
                  <a:lnTo>
                    <a:pt x="91566" y="326707"/>
                  </a:lnTo>
                  <a:lnTo>
                    <a:pt x="104140" y="324586"/>
                  </a:lnTo>
                  <a:lnTo>
                    <a:pt x="115950" y="321309"/>
                  </a:lnTo>
                  <a:lnTo>
                    <a:pt x="125475" y="317499"/>
                  </a:lnTo>
                  <a:lnTo>
                    <a:pt x="126110" y="317284"/>
                  </a:lnTo>
                  <a:lnTo>
                    <a:pt x="126618" y="317017"/>
                  </a:lnTo>
                  <a:lnTo>
                    <a:pt x="135762" y="311251"/>
                  </a:lnTo>
                  <a:lnTo>
                    <a:pt x="136271" y="310794"/>
                  </a:lnTo>
                  <a:lnTo>
                    <a:pt x="137977" y="309067"/>
                  </a:lnTo>
                  <a:lnTo>
                    <a:pt x="76962" y="309067"/>
                  </a:lnTo>
                  <a:lnTo>
                    <a:pt x="76567" y="309051"/>
                  </a:lnTo>
                  <a:close/>
                </a:path>
                <a:path w="358139" h="356870">
                  <a:moveTo>
                    <a:pt x="63753" y="308546"/>
                  </a:moveTo>
                  <a:lnTo>
                    <a:pt x="63118" y="327583"/>
                  </a:lnTo>
                  <a:lnTo>
                    <a:pt x="75717" y="327939"/>
                  </a:lnTo>
                  <a:lnTo>
                    <a:pt x="76567" y="309051"/>
                  </a:lnTo>
                  <a:lnTo>
                    <a:pt x="63753" y="308546"/>
                  </a:lnTo>
                  <a:close/>
                </a:path>
                <a:path w="358139" h="356870">
                  <a:moveTo>
                    <a:pt x="117810" y="300052"/>
                  </a:moveTo>
                  <a:lnTo>
                    <a:pt x="108838" y="303593"/>
                  </a:lnTo>
                  <a:lnTo>
                    <a:pt x="99059" y="306222"/>
                  </a:lnTo>
                  <a:lnTo>
                    <a:pt x="88518" y="307911"/>
                  </a:lnTo>
                  <a:lnTo>
                    <a:pt x="76962" y="309067"/>
                  </a:lnTo>
                  <a:lnTo>
                    <a:pt x="137977" y="309067"/>
                  </a:lnTo>
                  <a:lnTo>
                    <a:pt x="143509" y="303466"/>
                  </a:lnTo>
                  <a:lnTo>
                    <a:pt x="144018" y="302869"/>
                  </a:lnTo>
                  <a:lnTo>
                    <a:pt x="145353" y="300583"/>
                  </a:lnTo>
                  <a:lnTo>
                    <a:pt x="116966" y="300583"/>
                  </a:lnTo>
                  <a:lnTo>
                    <a:pt x="117810" y="300052"/>
                  </a:lnTo>
                  <a:close/>
                </a:path>
                <a:path w="358139" h="356870">
                  <a:moveTo>
                    <a:pt x="76590" y="308546"/>
                  </a:moveTo>
                  <a:lnTo>
                    <a:pt x="63753" y="308546"/>
                  </a:lnTo>
                  <a:lnTo>
                    <a:pt x="76567" y="309051"/>
                  </a:lnTo>
                  <a:lnTo>
                    <a:pt x="76590" y="308546"/>
                  </a:lnTo>
                  <a:close/>
                </a:path>
                <a:path w="358139" h="356870">
                  <a:moveTo>
                    <a:pt x="118490" y="299783"/>
                  </a:moveTo>
                  <a:lnTo>
                    <a:pt x="117810" y="300052"/>
                  </a:lnTo>
                  <a:lnTo>
                    <a:pt x="116966" y="300583"/>
                  </a:lnTo>
                  <a:lnTo>
                    <a:pt x="118490" y="299783"/>
                  </a:lnTo>
                  <a:close/>
                </a:path>
                <a:path w="358139" h="356870">
                  <a:moveTo>
                    <a:pt x="145820" y="299783"/>
                  </a:moveTo>
                  <a:lnTo>
                    <a:pt x="118490" y="299783"/>
                  </a:lnTo>
                  <a:lnTo>
                    <a:pt x="116966" y="300583"/>
                  </a:lnTo>
                  <a:lnTo>
                    <a:pt x="145353" y="300583"/>
                  </a:lnTo>
                  <a:lnTo>
                    <a:pt x="145820" y="299783"/>
                  </a:lnTo>
                  <a:close/>
                </a:path>
                <a:path w="358139" h="356870">
                  <a:moveTo>
                    <a:pt x="123850" y="296245"/>
                  </a:moveTo>
                  <a:lnTo>
                    <a:pt x="117810" y="300052"/>
                  </a:lnTo>
                  <a:lnTo>
                    <a:pt x="118490" y="299783"/>
                  </a:lnTo>
                  <a:lnTo>
                    <a:pt x="145820" y="299783"/>
                  </a:lnTo>
                  <a:lnTo>
                    <a:pt x="147193" y="297433"/>
                  </a:lnTo>
                  <a:lnTo>
                    <a:pt x="147404" y="296913"/>
                  </a:lnTo>
                  <a:lnTo>
                    <a:pt x="123190" y="296913"/>
                  </a:lnTo>
                  <a:lnTo>
                    <a:pt x="123850" y="296245"/>
                  </a:lnTo>
                  <a:close/>
                </a:path>
                <a:path w="358139" h="356870">
                  <a:moveTo>
                    <a:pt x="124968" y="295541"/>
                  </a:moveTo>
                  <a:lnTo>
                    <a:pt x="123850" y="296245"/>
                  </a:lnTo>
                  <a:lnTo>
                    <a:pt x="123190" y="296913"/>
                  </a:lnTo>
                  <a:lnTo>
                    <a:pt x="124968" y="295541"/>
                  </a:lnTo>
                  <a:close/>
                </a:path>
                <a:path w="358139" h="356870">
                  <a:moveTo>
                    <a:pt x="147962" y="295541"/>
                  </a:moveTo>
                  <a:lnTo>
                    <a:pt x="124968" y="295541"/>
                  </a:lnTo>
                  <a:lnTo>
                    <a:pt x="123190" y="296913"/>
                  </a:lnTo>
                  <a:lnTo>
                    <a:pt x="147404" y="296913"/>
                  </a:lnTo>
                  <a:lnTo>
                    <a:pt x="147962" y="295541"/>
                  </a:lnTo>
                  <a:close/>
                </a:path>
                <a:path w="358139" h="356870">
                  <a:moveTo>
                    <a:pt x="128747" y="291299"/>
                  </a:moveTo>
                  <a:lnTo>
                    <a:pt x="123850" y="296245"/>
                  </a:lnTo>
                  <a:lnTo>
                    <a:pt x="124968" y="295541"/>
                  </a:lnTo>
                  <a:lnTo>
                    <a:pt x="147962" y="295541"/>
                  </a:lnTo>
                  <a:lnTo>
                    <a:pt x="149097" y="292747"/>
                  </a:lnTo>
                  <a:lnTo>
                    <a:pt x="149223" y="292379"/>
                  </a:lnTo>
                  <a:lnTo>
                    <a:pt x="128015" y="292379"/>
                  </a:lnTo>
                  <a:lnTo>
                    <a:pt x="128747" y="291299"/>
                  </a:lnTo>
                  <a:close/>
                </a:path>
                <a:path w="358139" h="356870">
                  <a:moveTo>
                    <a:pt x="129412" y="290626"/>
                  </a:moveTo>
                  <a:lnTo>
                    <a:pt x="128747" y="291299"/>
                  </a:lnTo>
                  <a:lnTo>
                    <a:pt x="128015" y="292379"/>
                  </a:lnTo>
                  <a:lnTo>
                    <a:pt x="129412" y="290626"/>
                  </a:lnTo>
                  <a:close/>
                </a:path>
                <a:path w="358139" h="356870">
                  <a:moveTo>
                    <a:pt x="149819" y="290626"/>
                  </a:moveTo>
                  <a:lnTo>
                    <a:pt x="129412" y="290626"/>
                  </a:lnTo>
                  <a:lnTo>
                    <a:pt x="128015" y="292379"/>
                  </a:lnTo>
                  <a:lnTo>
                    <a:pt x="149223" y="292379"/>
                  </a:lnTo>
                  <a:lnTo>
                    <a:pt x="149819" y="290626"/>
                  </a:lnTo>
                  <a:close/>
                </a:path>
                <a:path w="358139" h="356870">
                  <a:moveTo>
                    <a:pt x="355219" y="0"/>
                  </a:moveTo>
                  <a:lnTo>
                    <a:pt x="347090" y="1269"/>
                  </a:lnTo>
                  <a:lnTo>
                    <a:pt x="339344" y="1904"/>
                  </a:lnTo>
                  <a:lnTo>
                    <a:pt x="322706" y="2666"/>
                  </a:lnTo>
                  <a:lnTo>
                    <a:pt x="313817" y="3682"/>
                  </a:lnTo>
                  <a:lnTo>
                    <a:pt x="304926" y="5587"/>
                  </a:lnTo>
                  <a:lnTo>
                    <a:pt x="303911" y="5841"/>
                  </a:lnTo>
                  <a:lnTo>
                    <a:pt x="303402" y="6095"/>
                  </a:lnTo>
                  <a:lnTo>
                    <a:pt x="296037" y="9016"/>
                  </a:lnTo>
                  <a:lnTo>
                    <a:pt x="295529" y="9270"/>
                  </a:lnTo>
                  <a:lnTo>
                    <a:pt x="294894" y="9524"/>
                  </a:lnTo>
                  <a:lnTo>
                    <a:pt x="294386" y="9905"/>
                  </a:lnTo>
                  <a:lnTo>
                    <a:pt x="259587" y="40893"/>
                  </a:lnTo>
                  <a:lnTo>
                    <a:pt x="234442" y="71526"/>
                  </a:lnTo>
                  <a:lnTo>
                    <a:pt x="211708" y="105473"/>
                  </a:lnTo>
                  <a:lnTo>
                    <a:pt x="191134" y="141592"/>
                  </a:lnTo>
                  <a:lnTo>
                    <a:pt x="173100" y="178841"/>
                  </a:lnTo>
                  <a:lnTo>
                    <a:pt x="156972" y="216090"/>
                  </a:lnTo>
                  <a:lnTo>
                    <a:pt x="143001" y="252361"/>
                  </a:lnTo>
                  <a:lnTo>
                    <a:pt x="131063" y="286626"/>
                  </a:lnTo>
                  <a:lnTo>
                    <a:pt x="129666" y="289940"/>
                  </a:lnTo>
                  <a:lnTo>
                    <a:pt x="128747" y="291299"/>
                  </a:lnTo>
                  <a:lnTo>
                    <a:pt x="129412" y="290626"/>
                  </a:lnTo>
                  <a:lnTo>
                    <a:pt x="149819" y="290626"/>
                  </a:lnTo>
                  <a:lnTo>
                    <a:pt x="174497" y="223646"/>
                  </a:lnTo>
                  <a:lnTo>
                    <a:pt x="190246" y="187172"/>
                  </a:lnTo>
                  <a:lnTo>
                    <a:pt x="207899" y="150698"/>
                  </a:lnTo>
                  <a:lnTo>
                    <a:pt x="227711" y="115747"/>
                  </a:lnTo>
                  <a:lnTo>
                    <a:pt x="249427" y="83223"/>
                  </a:lnTo>
                  <a:lnTo>
                    <a:pt x="285623" y="41401"/>
                  </a:lnTo>
                  <a:lnTo>
                    <a:pt x="303580" y="26669"/>
                  </a:lnTo>
                  <a:lnTo>
                    <a:pt x="303275" y="26669"/>
                  </a:lnTo>
                  <a:lnTo>
                    <a:pt x="304926" y="25780"/>
                  </a:lnTo>
                  <a:lnTo>
                    <a:pt x="305479" y="25780"/>
                  </a:lnTo>
                  <a:lnTo>
                    <a:pt x="309256" y="24256"/>
                  </a:lnTo>
                  <a:lnTo>
                    <a:pt x="308990" y="24256"/>
                  </a:lnTo>
                  <a:lnTo>
                    <a:pt x="310514" y="23748"/>
                  </a:lnTo>
                  <a:lnTo>
                    <a:pt x="311140" y="23748"/>
                  </a:lnTo>
                  <a:lnTo>
                    <a:pt x="315975" y="22605"/>
                  </a:lnTo>
                  <a:lnTo>
                    <a:pt x="323723" y="21716"/>
                  </a:lnTo>
                  <a:lnTo>
                    <a:pt x="340868" y="20827"/>
                  </a:lnTo>
                  <a:lnTo>
                    <a:pt x="350012" y="20065"/>
                  </a:lnTo>
                  <a:lnTo>
                    <a:pt x="358013" y="18922"/>
                  </a:lnTo>
                  <a:lnTo>
                    <a:pt x="355219" y="0"/>
                  </a:lnTo>
                  <a:close/>
                </a:path>
                <a:path w="358139" h="356870">
                  <a:moveTo>
                    <a:pt x="304926" y="25780"/>
                  </a:moveTo>
                  <a:lnTo>
                    <a:pt x="303275" y="26669"/>
                  </a:lnTo>
                  <a:lnTo>
                    <a:pt x="304059" y="26353"/>
                  </a:lnTo>
                  <a:lnTo>
                    <a:pt x="304926" y="25780"/>
                  </a:lnTo>
                  <a:close/>
                </a:path>
                <a:path w="358139" h="356870">
                  <a:moveTo>
                    <a:pt x="304059" y="26353"/>
                  </a:moveTo>
                  <a:lnTo>
                    <a:pt x="303275" y="26669"/>
                  </a:lnTo>
                  <a:lnTo>
                    <a:pt x="303580" y="26669"/>
                  </a:lnTo>
                  <a:lnTo>
                    <a:pt x="304059" y="26353"/>
                  </a:lnTo>
                  <a:close/>
                </a:path>
                <a:path w="358139" h="356870">
                  <a:moveTo>
                    <a:pt x="305479" y="25780"/>
                  </a:moveTo>
                  <a:lnTo>
                    <a:pt x="304926" y="25780"/>
                  </a:lnTo>
                  <a:lnTo>
                    <a:pt x="304059" y="26353"/>
                  </a:lnTo>
                  <a:lnTo>
                    <a:pt x="305479" y="25780"/>
                  </a:lnTo>
                  <a:close/>
                </a:path>
                <a:path w="358139" h="356870">
                  <a:moveTo>
                    <a:pt x="310514" y="23748"/>
                  </a:moveTo>
                  <a:lnTo>
                    <a:pt x="308990" y="24256"/>
                  </a:lnTo>
                  <a:lnTo>
                    <a:pt x="309630" y="24105"/>
                  </a:lnTo>
                  <a:lnTo>
                    <a:pt x="310514" y="23748"/>
                  </a:lnTo>
                  <a:close/>
                </a:path>
                <a:path w="358139" h="356870">
                  <a:moveTo>
                    <a:pt x="309630" y="24105"/>
                  </a:moveTo>
                  <a:lnTo>
                    <a:pt x="308990" y="24256"/>
                  </a:lnTo>
                  <a:lnTo>
                    <a:pt x="309256" y="24256"/>
                  </a:lnTo>
                  <a:lnTo>
                    <a:pt x="309630" y="24105"/>
                  </a:lnTo>
                  <a:close/>
                </a:path>
                <a:path w="358139" h="356870">
                  <a:moveTo>
                    <a:pt x="311140" y="23748"/>
                  </a:moveTo>
                  <a:lnTo>
                    <a:pt x="310514" y="23748"/>
                  </a:lnTo>
                  <a:lnTo>
                    <a:pt x="309630" y="24105"/>
                  </a:lnTo>
                  <a:lnTo>
                    <a:pt x="311140" y="237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7263" y="4282440"/>
              <a:ext cx="3568700" cy="0"/>
            </a:xfrm>
            <a:custGeom>
              <a:avLst/>
              <a:gdLst/>
              <a:ahLst/>
              <a:cxnLst/>
              <a:rect l="l" t="t" r="r" b="b"/>
              <a:pathLst>
                <a:path w="3568700">
                  <a:moveTo>
                    <a:pt x="0" y="0"/>
                  </a:moveTo>
                  <a:lnTo>
                    <a:pt x="35684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7486" y="3742182"/>
              <a:ext cx="2934665" cy="2017611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89646" y="1163827"/>
            <a:ext cx="1103376" cy="322580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4560823" y="1207897"/>
            <a:ext cx="2917190" cy="295275"/>
            <a:chOff x="4560823" y="1207897"/>
            <a:chExt cx="2917190" cy="295275"/>
          </a:xfrm>
        </p:grpSpPr>
        <p:sp>
          <p:nvSpPr>
            <p:cNvPr id="18" name="object 18"/>
            <p:cNvSpPr/>
            <p:nvPr/>
          </p:nvSpPr>
          <p:spPr>
            <a:xfrm>
              <a:off x="4565395" y="1212469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4">
                  <a:moveTo>
                    <a:pt x="75818" y="0"/>
                  </a:moveTo>
                  <a:lnTo>
                    <a:pt x="47243" y="0"/>
                  </a:lnTo>
                  <a:lnTo>
                    <a:pt x="37842" y="14354"/>
                  </a:lnTo>
                  <a:lnTo>
                    <a:pt x="14731" y="61467"/>
                  </a:lnTo>
                  <a:lnTo>
                    <a:pt x="3698" y="100980"/>
                  </a:lnTo>
                  <a:lnTo>
                    <a:pt x="0" y="142875"/>
                  </a:lnTo>
                  <a:lnTo>
                    <a:pt x="740" y="160353"/>
                  </a:lnTo>
                  <a:lnTo>
                    <a:pt x="11937" y="214502"/>
                  </a:lnTo>
                  <a:lnTo>
                    <a:pt x="26511" y="250920"/>
                  </a:lnTo>
                  <a:lnTo>
                    <a:pt x="46608" y="286003"/>
                  </a:lnTo>
                  <a:lnTo>
                    <a:pt x="75311" y="286003"/>
                  </a:lnTo>
                  <a:lnTo>
                    <a:pt x="64166" y="260889"/>
                  </a:lnTo>
                  <a:lnTo>
                    <a:pt x="60094" y="250821"/>
                  </a:lnTo>
                  <a:lnTo>
                    <a:pt x="47075" y="206367"/>
                  </a:lnTo>
                  <a:lnTo>
                    <a:pt x="41147" y="168433"/>
                  </a:lnTo>
                  <a:lnTo>
                    <a:pt x="40004" y="143763"/>
                  </a:lnTo>
                  <a:lnTo>
                    <a:pt x="40501" y="126285"/>
                  </a:lnTo>
                  <a:lnTo>
                    <a:pt x="47751" y="76707"/>
                  </a:lnTo>
                  <a:lnTo>
                    <a:pt x="66415" y="21665"/>
                  </a:lnTo>
                  <a:lnTo>
                    <a:pt x="7581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65395" y="1212469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4">
                  <a:moveTo>
                    <a:pt x="47243" y="0"/>
                  </a:moveTo>
                  <a:lnTo>
                    <a:pt x="75818" y="0"/>
                  </a:lnTo>
                  <a:lnTo>
                    <a:pt x="66415" y="21665"/>
                  </a:lnTo>
                  <a:lnTo>
                    <a:pt x="58594" y="41687"/>
                  </a:lnTo>
                  <a:lnTo>
                    <a:pt x="44398" y="92757"/>
                  </a:lnTo>
                  <a:lnTo>
                    <a:pt x="40004" y="143763"/>
                  </a:lnTo>
                  <a:lnTo>
                    <a:pt x="40290" y="156027"/>
                  </a:lnTo>
                  <a:lnTo>
                    <a:pt x="47075" y="206367"/>
                  </a:lnTo>
                  <a:lnTo>
                    <a:pt x="60094" y="250821"/>
                  </a:lnTo>
                  <a:lnTo>
                    <a:pt x="75311" y="286003"/>
                  </a:lnTo>
                  <a:lnTo>
                    <a:pt x="46608" y="286003"/>
                  </a:lnTo>
                  <a:lnTo>
                    <a:pt x="26511" y="250920"/>
                  </a:lnTo>
                  <a:lnTo>
                    <a:pt x="11937" y="214502"/>
                  </a:lnTo>
                  <a:lnTo>
                    <a:pt x="740" y="160353"/>
                  </a:lnTo>
                  <a:lnTo>
                    <a:pt x="0" y="142875"/>
                  </a:lnTo>
                  <a:lnTo>
                    <a:pt x="926" y="121636"/>
                  </a:lnTo>
                  <a:lnTo>
                    <a:pt x="8304" y="80920"/>
                  </a:lnTo>
                  <a:lnTo>
                    <a:pt x="21562" y="45112"/>
                  </a:lnTo>
                  <a:lnTo>
                    <a:pt x="37842" y="14354"/>
                  </a:lnTo>
                  <a:lnTo>
                    <a:pt x="47243" y="0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7884" y="1207897"/>
              <a:ext cx="2809620" cy="295148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07004" y="1589608"/>
            <a:ext cx="79736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90" dirty="0">
                <a:latin typeface="Arial"/>
                <a:cs typeface="Arial"/>
              </a:rPr>
              <a:t>سناـجتم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spc="-204" dirty="0">
                <a:latin typeface="Arial"/>
                <a:cs typeface="Arial"/>
              </a:rPr>
              <a:t>طـسو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spc="-370" dirty="0">
                <a:latin typeface="Arial"/>
                <a:cs typeface="Arial"/>
              </a:rPr>
              <a:t>يـف</a:t>
            </a:r>
            <a:r>
              <a:rPr sz="1800" b="1" spc="85" dirty="0">
                <a:latin typeface="Arial"/>
                <a:cs typeface="Arial"/>
              </a:rPr>
              <a:t> </a:t>
            </a:r>
            <a:r>
              <a:rPr sz="1800" b="1" spc="-45" dirty="0">
                <a:latin typeface="Arial"/>
                <a:cs typeface="Arial"/>
              </a:rPr>
              <a:t>ةـجوم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spc="-430" dirty="0">
                <a:latin typeface="Arial"/>
                <a:cs typeface="Arial"/>
              </a:rPr>
              <a:t>لـقتنت</a:t>
            </a:r>
            <a:r>
              <a:rPr sz="1800" b="1" spc="-140" dirty="0">
                <a:latin typeface="Arial"/>
                <a:cs typeface="Arial"/>
              </a:rPr>
              <a:t> </a:t>
            </a:r>
            <a:r>
              <a:rPr sz="1800" b="1" spc="-90" dirty="0">
                <a:latin typeface="Arial"/>
                <a:cs typeface="Arial"/>
              </a:rPr>
              <a:t>امدـنع</a:t>
            </a:r>
            <a:r>
              <a:rPr sz="1800" b="1" spc="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وأ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-140" dirty="0">
                <a:latin typeface="Arial"/>
                <a:cs typeface="Arial"/>
              </a:rPr>
              <a:t>تاـجوملل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spc="-190" dirty="0">
                <a:latin typeface="Arial"/>
                <a:cs typeface="Arial"/>
              </a:rPr>
              <a:t>دـيدج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-125" dirty="0">
                <a:latin typeface="Arial"/>
                <a:cs typeface="Arial"/>
              </a:rPr>
              <a:t>ردـصم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-295" dirty="0">
                <a:latin typeface="Arial"/>
                <a:cs typeface="Arial"/>
              </a:rPr>
              <a:t>دـعت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-75" dirty="0">
                <a:latin typeface="Arial"/>
                <a:cs typeface="Arial"/>
              </a:rPr>
              <a:t>ةجوملا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-305" dirty="0">
                <a:latin typeface="Arial"/>
                <a:cs typeface="Arial"/>
              </a:rPr>
              <a:t>مدقت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-120" dirty="0">
                <a:latin typeface="Arial"/>
                <a:cs typeface="Arial"/>
              </a:rPr>
              <a:t>ةهبج</a:t>
            </a:r>
            <a:r>
              <a:rPr sz="1800" b="1" spc="95" dirty="0">
                <a:latin typeface="Arial"/>
                <a:cs typeface="Arial"/>
              </a:rPr>
              <a:t> </a:t>
            </a:r>
            <a:r>
              <a:rPr sz="1800" b="1" spc="-180" dirty="0">
                <a:latin typeface="Arial"/>
                <a:cs typeface="Arial"/>
              </a:rPr>
              <a:t>ىلع</a:t>
            </a:r>
            <a:r>
              <a:rPr sz="1800" b="1" spc="110" dirty="0">
                <a:latin typeface="Arial"/>
                <a:cs typeface="Arial"/>
              </a:rPr>
              <a:t> </a:t>
            </a:r>
            <a:r>
              <a:rPr sz="1800" b="1" spc="-210" dirty="0">
                <a:latin typeface="Arial"/>
                <a:cs typeface="Arial"/>
              </a:rPr>
              <a:t>ةعقاو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spc="-225" dirty="0">
                <a:latin typeface="Arial"/>
                <a:cs typeface="Arial"/>
              </a:rPr>
              <a:t>ةطقن</a:t>
            </a:r>
            <a:r>
              <a:rPr sz="1800" b="1" spc="95" dirty="0">
                <a:latin typeface="Arial"/>
                <a:cs typeface="Arial"/>
              </a:rPr>
              <a:t> </a:t>
            </a:r>
            <a:r>
              <a:rPr sz="1800" b="1" spc="-170" dirty="0">
                <a:latin typeface="Arial"/>
                <a:cs typeface="Arial"/>
              </a:rPr>
              <a:t>لك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9145" y="1858264"/>
            <a:ext cx="8342630" cy="16846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0005" marR="41910" indent="-2540" algn="just">
              <a:lnSpc>
                <a:spcPct val="151200"/>
              </a:lnSpc>
              <a:spcBef>
                <a:spcPts val="125"/>
              </a:spcBef>
            </a:pPr>
            <a:r>
              <a:rPr sz="2700" b="1" spc="-330" baseline="-7716" dirty="0">
                <a:latin typeface="Arial"/>
                <a:cs typeface="Arial"/>
              </a:rPr>
              <a:t>˝</a:t>
            </a:r>
            <a:r>
              <a:rPr sz="1800" b="1" spc="-220" dirty="0">
                <a:latin typeface="Arial"/>
                <a:cs typeface="Arial"/>
              </a:rPr>
              <a:t>ادـيدج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2700" b="1" spc="-682" baseline="-7716" dirty="0">
                <a:latin typeface="Arial"/>
                <a:cs typeface="Arial"/>
              </a:rPr>
              <a:t>˝</a:t>
            </a:r>
            <a:r>
              <a:rPr sz="1800" b="1" spc="-455" dirty="0">
                <a:latin typeface="Arial"/>
                <a:cs typeface="Arial"/>
              </a:rPr>
              <a:t>را</a:t>
            </a:r>
            <a:r>
              <a:rPr sz="1800" b="1" spc="-360" dirty="0">
                <a:latin typeface="Arial"/>
                <a:cs typeface="Arial"/>
              </a:rPr>
              <a:t> </a:t>
            </a:r>
            <a:r>
              <a:rPr sz="1800" b="1" spc="-150" dirty="0">
                <a:latin typeface="Arial"/>
                <a:cs typeface="Arial"/>
              </a:rPr>
              <a:t>دـصم </a:t>
            </a:r>
            <a:r>
              <a:rPr sz="1800" b="1" spc="-270" dirty="0">
                <a:latin typeface="Arial"/>
                <a:cs typeface="Arial"/>
              </a:rPr>
              <a:t>ةـلقتنملا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90" dirty="0">
                <a:latin typeface="Arial"/>
                <a:cs typeface="Arial"/>
              </a:rPr>
              <a:t>ةـجوملا </a:t>
            </a:r>
            <a:r>
              <a:rPr sz="1800" b="1" spc="-130" dirty="0">
                <a:latin typeface="Arial"/>
                <a:cs typeface="Arial"/>
              </a:rPr>
              <a:t>ةـهبج </a:t>
            </a:r>
            <a:r>
              <a:rPr sz="1800" b="1" spc="-229" dirty="0">
                <a:latin typeface="Arial"/>
                <a:cs typeface="Arial"/>
              </a:rPr>
              <a:t>طاـقن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نـم </a:t>
            </a:r>
            <a:r>
              <a:rPr sz="1800" b="1" spc="-215" dirty="0">
                <a:latin typeface="Arial"/>
                <a:cs typeface="Arial"/>
              </a:rPr>
              <a:t>ةـطقن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-165" dirty="0">
                <a:latin typeface="Arial"/>
                <a:cs typeface="Arial"/>
              </a:rPr>
              <a:t>لـك</a:t>
            </a:r>
            <a:r>
              <a:rPr sz="1800" b="1" spc="170" dirty="0">
                <a:latin typeface="Arial"/>
                <a:cs typeface="Arial"/>
              </a:rPr>
              <a:t> </a:t>
            </a:r>
            <a:r>
              <a:rPr sz="1800" b="1" spc="-55" dirty="0">
                <a:latin typeface="Arial"/>
                <a:cs typeface="Arial"/>
              </a:rPr>
              <a:t>دـع </a:t>
            </a:r>
            <a:r>
              <a:rPr sz="1800" b="1" spc="-100" dirty="0">
                <a:latin typeface="Arial"/>
                <a:cs typeface="Arial"/>
              </a:rPr>
              <a:t>نـكمملا </a:t>
            </a:r>
            <a:r>
              <a:rPr sz="1800" b="1" spc="-20" dirty="0">
                <a:latin typeface="Arial"/>
                <a:cs typeface="Arial"/>
              </a:rPr>
              <a:t>نـم </a:t>
            </a:r>
            <a:r>
              <a:rPr sz="1800" b="1" spc="-235" dirty="0">
                <a:latin typeface="Arial"/>
                <a:cs typeface="Arial"/>
              </a:rPr>
              <a:t>ذئدنع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(Isotropic and </a:t>
            </a:r>
            <a:r>
              <a:rPr sz="1400" b="1" spc="-20" dirty="0">
                <a:latin typeface="Arial"/>
                <a:cs typeface="Arial"/>
              </a:rPr>
              <a:t>homogenous) 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800" b="1" spc="-80" dirty="0">
                <a:latin typeface="Arial"/>
                <a:cs typeface="Arial"/>
              </a:rPr>
              <a:t>اـهل </a:t>
            </a:r>
            <a:r>
              <a:rPr sz="1800" b="1" spc="-105" dirty="0">
                <a:latin typeface="Arial"/>
                <a:cs typeface="Arial"/>
              </a:rPr>
              <a:t>ةرياـa </a:t>
            </a:r>
            <a:r>
              <a:rPr sz="1800" b="1" spc="-50" dirty="0">
                <a:latin typeface="Arial"/>
                <a:cs typeface="Arial"/>
              </a:rPr>
              <a:t>تاـجوم </a:t>
            </a:r>
            <a:r>
              <a:rPr sz="1800" b="1" spc="-350" dirty="0">
                <a:latin typeface="Arial"/>
                <a:cs typeface="Arial"/>
              </a:rPr>
              <a:t>دـيلوتل</a:t>
            </a:r>
            <a:r>
              <a:rPr sz="1800" b="1" spc="-345" dirty="0">
                <a:latin typeface="Arial"/>
                <a:cs typeface="Arial"/>
              </a:rPr>
              <a:t> </a:t>
            </a:r>
            <a:r>
              <a:rPr sz="2700" b="1" spc="-330" baseline="-7716" dirty="0">
                <a:latin typeface="Arial"/>
                <a:cs typeface="Arial"/>
              </a:rPr>
              <a:t>˝</a:t>
            </a:r>
            <a:r>
              <a:rPr sz="1800" b="1" spc="-220" dirty="0">
                <a:latin typeface="Arial"/>
                <a:cs typeface="Arial"/>
              </a:rPr>
              <a:t>ادـيدج</a:t>
            </a:r>
            <a:r>
              <a:rPr sz="1800" b="1" spc="-215" dirty="0">
                <a:latin typeface="Arial"/>
                <a:cs typeface="Arial"/>
              </a:rPr>
              <a:t> </a:t>
            </a:r>
            <a:r>
              <a:rPr sz="2700" b="1" spc="-682" baseline="-7716" dirty="0">
                <a:latin typeface="Arial"/>
                <a:cs typeface="Arial"/>
              </a:rPr>
              <a:t>˝</a:t>
            </a:r>
            <a:r>
              <a:rPr sz="1800" b="1" spc="-455" dirty="0">
                <a:latin typeface="Arial"/>
                <a:cs typeface="Arial"/>
              </a:rPr>
              <a:t>را</a:t>
            </a:r>
            <a:r>
              <a:rPr sz="1800" b="1" spc="-450" dirty="0">
                <a:latin typeface="Arial"/>
                <a:cs typeface="Arial"/>
              </a:rPr>
              <a:t> </a:t>
            </a:r>
            <a:r>
              <a:rPr sz="1800" b="1" spc="-150" dirty="0">
                <a:latin typeface="Arial"/>
                <a:cs typeface="Arial"/>
              </a:rPr>
              <a:t>دـصم </a:t>
            </a:r>
            <a:r>
              <a:rPr sz="1800" b="1" spc="-345" dirty="0">
                <a:latin typeface="Arial"/>
                <a:cs typeface="Arial"/>
              </a:rPr>
              <a:t>دعتـس</a:t>
            </a:r>
            <a:r>
              <a:rPr sz="1800" b="1" spc="-340" dirty="0">
                <a:latin typeface="Arial"/>
                <a:cs typeface="Arial"/>
              </a:rPr>
              <a:t> </a:t>
            </a:r>
            <a:r>
              <a:rPr sz="1800" b="1" spc="-220" dirty="0">
                <a:latin typeface="Arial"/>
                <a:cs typeface="Arial"/>
              </a:rPr>
              <a:t>طاـقنلا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spc="15" dirty="0">
                <a:latin typeface="Arial"/>
                <a:cs typeface="Arial"/>
              </a:rPr>
              <a:t>هذـه </a:t>
            </a:r>
            <a:r>
              <a:rPr sz="1800" b="1" spc="5" dirty="0">
                <a:latin typeface="Arial"/>
                <a:cs typeface="Arial"/>
              </a:rPr>
              <a:t>نا</a:t>
            </a:r>
            <a:r>
              <a:rPr sz="1800" b="1" spc="515" dirty="0">
                <a:latin typeface="Arial"/>
                <a:cs typeface="Arial"/>
              </a:rPr>
              <a:t> </a:t>
            </a:r>
            <a:r>
              <a:rPr sz="1800" b="1" spc="-315" dirty="0">
                <a:latin typeface="Arial"/>
                <a:cs typeface="Arial"/>
              </a:rPr>
              <a:t>ـيح</a:t>
            </a:r>
            <a:r>
              <a:rPr sz="1800" b="1" spc="-1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، </a:t>
            </a:r>
            <a:r>
              <a:rPr sz="1800" b="1" spc="-10" dirty="0">
                <a:latin typeface="Arial"/>
                <a:cs typeface="Arial"/>
              </a:rPr>
              <a:t>)</a:t>
            </a:r>
            <a:r>
              <a:rPr sz="1400" b="1" spc="-10" dirty="0">
                <a:latin typeface="Arial"/>
                <a:cs typeface="Arial"/>
              </a:rPr>
              <a:t>Spherical </a:t>
            </a:r>
            <a:r>
              <a:rPr sz="1400" b="1" spc="-15" dirty="0">
                <a:latin typeface="Arial"/>
                <a:cs typeface="Arial"/>
              </a:rPr>
              <a:t>waves</a:t>
            </a:r>
            <a:r>
              <a:rPr sz="1800" b="1" spc="-15" dirty="0">
                <a:latin typeface="Arial"/>
                <a:cs typeface="Arial"/>
              </a:rPr>
              <a:t>) </a:t>
            </a:r>
            <a:r>
              <a:rPr sz="2700" b="1" spc="-217" baseline="4629" dirty="0">
                <a:latin typeface="Arial"/>
                <a:cs typeface="Arial"/>
              </a:rPr>
              <a:t>ى</a:t>
            </a:r>
            <a:r>
              <a:rPr sz="1800" b="1" spc="-145" dirty="0">
                <a:latin typeface="Arial"/>
                <a:cs typeface="Arial"/>
              </a:rPr>
              <a:t>رـخأ </a:t>
            </a:r>
            <a:r>
              <a:rPr sz="1800" b="1" spc="-220" dirty="0">
                <a:latin typeface="Arial"/>
                <a:cs typeface="Arial"/>
              </a:rPr>
              <a:t>ةـيورك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spc="-90" dirty="0">
                <a:latin typeface="Arial"/>
                <a:cs typeface="Arial"/>
              </a:rPr>
              <a:t>تاجومل 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2700" b="1" spc="-427" baseline="3086" dirty="0">
                <a:latin typeface="Arial"/>
                <a:cs typeface="Arial"/>
              </a:rPr>
              <a:t>ن</a:t>
            </a:r>
            <a:r>
              <a:rPr sz="1800" b="1" spc="-285" dirty="0">
                <a:latin typeface="Arial"/>
                <a:cs typeface="Arial"/>
              </a:rPr>
              <a:t>وكيـس</a:t>
            </a:r>
            <a:r>
              <a:rPr sz="1800" b="1" spc="95" dirty="0">
                <a:latin typeface="Arial"/>
                <a:cs typeface="Arial"/>
              </a:rPr>
              <a:t>  </a:t>
            </a:r>
            <a:r>
              <a:rPr sz="1800" b="1" spc="-10" dirty="0">
                <a:latin typeface="Arial"/>
                <a:cs typeface="Arial"/>
              </a:rPr>
              <a:t>(</a:t>
            </a:r>
            <a:r>
              <a:rPr sz="1400" b="1" spc="-10" dirty="0">
                <a:latin typeface="Arial"/>
                <a:cs typeface="Arial"/>
              </a:rPr>
              <a:t>∆t</a:t>
            </a:r>
            <a:r>
              <a:rPr sz="1800" b="1" spc="-10" dirty="0">
                <a:latin typeface="Arial"/>
                <a:cs typeface="Arial"/>
              </a:rPr>
              <a:t>)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145" dirty="0">
                <a:latin typeface="Arial"/>
                <a:cs typeface="Arial"/>
              </a:rPr>
              <a:t>هرادقم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نمز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spc="-335" dirty="0">
                <a:latin typeface="Arial"/>
                <a:cs typeface="Arial"/>
              </a:rPr>
              <a:t>دعب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spc="-225" dirty="0">
                <a:latin typeface="Arial"/>
                <a:cs typeface="Arial"/>
              </a:rPr>
              <a:t>)ةرياصلا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-75" dirty="0">
                <a:latin typeface="Arial"/>
                <a:cs typeface="Arial"/>
              </a:rPr>
              <a:t>تاجوملا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-305" dirty="0">
                <a:latin typeface="Arial"/>
                <a:cs typeface="Arial"/>
              </a:rPr>
              <a:t>مدقت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-95" dirty="0">
                <a:latin typeface="Arial"/>
                <a:cs typeface="Arial"/>
              </a:rPr>
              <a:t>تاهبج(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spc="-204" dirty="0">
                <a:latin typeface="Arial"/>
                <a:cs typeface="Arial"/>
              </a:rPr>
              <a:t>حوطسلا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هذهل</a:t>
            </a:r>
            <a:r>
              <a:rPr sz="1800" b="1" spc="90" dirty="0">
                <a:latin typeface="Arial"/>
                <a:cs typeface="Arial"/>
              </a:rPr>
              <a:t> </a:t>
            </a:r>
            <a:r>
              <a:rPr sz="1800" b="1" spc="-55" dirty="0">
                <a:latin typeface="Arial"/>
                <a:cs typeface="Arial"/>
              </a:rPr>
              <a:t>ياايرلا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spc="-90" dirty="0">
                <a:latin typeface="Arial"/>
                <a:cs typeface="Arial"/>
              </a:rPr>
              <a:t>فلاالاو</a:t>
            </a:r>
            <a:r>
              <a:rPr sz="1800" b="1" spc="8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،(</a:t>
            </a:r>
            <a:r>
              <a:rPr sz="1400" b="1" spc="-10" dirty="0">
                <a:latin typeface="Arial"/>
                <a:cs typeface="Arial"/>
              </a:rPr>
              <a:t>∆t</a:t>
            </a:r>
            <a:r>
              <a:rPr sz="1800" b="1" spc="-10" dirty="0">
                <a:latin typeface="Arial"/>
                <a:cs typeface="Arial"/>
              </a:rPr>
              <a:t>)</a:t>
            </a:r>
            <a:r>
              <a:rPr sz="1800" b="1" spc="715" dirty="0">
                <a:latin typeface="Arial"/>
                <a:cs typeface="Arial"/>
              </a:rPr>
              <a:t> </a:t>
            </a:r>
            <a:r>
              <a:rPr sz="1800" b="1" spc="-140" dirty="0">
                <a:latin typeface="Arial"/>
                <a:cs typeface="Arial"/>
              </a:rPr>
              <a:t>هرادقم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spc="-45" dirty="0">
                <a:latin typeface="Arial"/>
                <a:cs typeface="Arial"/>
              </a:rPr>
              <a:t>نمز</a:t>
            </a:r>
            <a:endParaRPr sz="1800">
              <a:latin typeface="Arial"/>
              <a:cs typeface="Arial"/>
            </a:endParaRPr>
          </a:p>
          <a:p>
            <a:pPr marL="516255" algn="just">
              <a:lnSpc>
                <a:spcPct val="100000"/>
              </a:lnSpc>
              <a:spcBef>
                <a:spcPts val="1080"/>
              </a:spcBef>
            </a:pPr>
            <a:r>
              <a:rPr sz="1800" b="1" spc="70" dirty="0">
                <a:latin typeface="Arial"/>
                <a:cs typeface="Arial"/>
              </a:rPr>
              <a:t>.</a:t>
            </a:r>
            <a:r>
              <a:rPr sz="1800" b="1" spc="10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(</a:t>
            </a:r>
            <a:r>
              <a:rPr sz="1400" b="1" spc="-15" dirty="0">
                <a:latin typeface="Arial"/>
                <a:cs typeface="Arial"/>
              </a:rPr>
              <a:t>Rays</a:t>
            </a:r>
            <a:r>
              <a:rPr sz="1800" b="1" spc="-15" dirty="0">
                <a:latin typeface="Arial"/>
                <a:cs typeface="Arial"/>
              </a:rPr>
              <a:t>)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125" dirty="0">
                <a:latin typeface="Arial"/>
                <a:cs typeface="Arial"/>
              </a:rPr>
              <a:t>ةعرلأاب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-204" dirty="0">
                <a:latin typeface="Arial"/>
                <a:cs typeface="Arial"/>
              </a:rPr>
              <a:t>ىعدت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-204" dirty="0">
                <a:latin typeface="Arial"/>
                <a:cs typeface="Arial"/>
              </a:rPr>
              <a:t>حوطسلا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75" dirty="0">
                <a:latin typeface="Arial"/>
                <a:cs typeface="Arial"/>
              </a:rPr>
              <a:t>هذه </a:t>
            </a:r>
            <a:r>
              <a:rPr sz="1800" b="1" spc="-180" dirty="0">
                <a:latin typeface="Arial"/>
                <a:cs typeface="Arial"/>
              </a:rPr>
              <a:t>ىلع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2700" b="1" spc="-270" baseline="-7716" dirty="0">
                <a:latin typeface="Arial"/>
                <a:cs typeface="Arial"/>
              </a:rPr>
              <a:t>˝</a:t>
            </a:r>
            <a:r>
              <a:rPr sz="1800" b="1" spc="-180" dirty="0">
                <a:latin typeface="Arial"/>
                <a:cs typeface="Arial"/>
              </a:rPr>
              <a:t>ايدومع</a:t>
            </a:r>
            <a:r>
              <a:rPr sz="1800" b="1" spc="114" dirty="0">
                <a:latin typeface="Arial"/>
                <a:cs typeface="Arial"/>
              </a:rPr>
              <a:t> </a:t>
            </a:r>
            <a:r>
              <a:rPr sz="1800" b="1" spc="-80" dirty="0">
                <a:latin typeface="Arial"/>
                <a:cs typeface="Arial"/>
              </a:rPr>
              <a:t>ةماقملا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طوطخلاو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spc="-280" dirty="0">
                <a:latin typeface="Arial"/>
                <a:cs typeface="Arial"/>
              </a:rPr>
              <a:t>يناثلا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-75" dirty="0">
                <a:latin typeface="Arial"/>
                <a:cs typeface="Arial"/>
              </a:rPr>
              <a:t>ةجوملا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-120" dirty="0">
                <a:latin typeface="Arial"/>
                <a:cs typeface="Arial"/>
              </a:rPr>
              <a:t>ةهبج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-305" dirty="0">
                <a:latin typeface="Arial"/>
                <a:cs typeface="Arial"/>
              </a:rPr>
              <a:t>مدقت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-190" dirty="0">
                <a:latin typeface="Arial"/>
                <a:cs typeface="Arial"/>
              </a:rPr>
              <a:t>حطس</a:t>
            </a:r>
            <a:r>
              <a:rPr sz="1800" b="1" spc="1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</a:t>
            </a:r>
            <a:r>
              <a:rPr sz="1400" b="1" spc="-10" dirty="0">
                <a:latin typeface="Arial"/>
                <a:cs typeface="Arial"/>
              </a:rPr>
              <a:t>F2</a:t>
            </a:r>
            <a:r>
              <a:rPr sz="1800" b="1" spc="-1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13" y="0"/>
            <a:ext cx="9145905" cy="6858000"/>
            <a:chOff x="-813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7904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13" y="52323"/>
              <a:ext cx="9145575" cy="90182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947927"/>
            <a:ext cx="9143999" cy="575767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61110" y="701421"/>
            <a:ext cx="68859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5680" marR="5080" indent="-2253615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onstantia"/>
                <a:cs typeface="Constantia"/>
              </a:rPr>
              <a:t>The</a:t>
            </a:r>
            <a:r>
              <a:rPr b="1" spc="-65" dirty="0">
                <a:latin typeface="Constantia"/>
                <a:cs typeface="Constantia"/>
              </a:rPr>
              <a:t> </a:t>
            </a:r>
            <a:r>
              <a:rPr b="1" spc="-5" dirty="0">
                <a:latin typeface="Constantia"/>
                <a:cs typeface="Constantia"/>
              </a:rPr>
              <a:t>Relationship</a:t>
            </a:r>
            <a:r>
              <a:rPr b="1" spc="-105" dirty="0">
                <a:latin typeface="Constantia"/>
                <a:cs typeface="Constantia"/>
              </a:rPr>
              <a:t> </a:t>
            </a:r>
            <a:r>
              <a:rPr b="1" spc="-10" dirty="0">
                <a:latin typeface="Constantia"/>
                <a:cs typeface="Constantia"/>
              </a:rPr>
              <a:t>between</a:t>
            </a:r>
            <a:r>
              <a:rPr b="1" spc="-45" dirty="0">
                <a:latin typeface="Constantia"/>
                <a:cs typeface="Constantia"/>
              </a:rPr>
              <a:t> </a:t>
            </a:r>
            <a:r>
              <a:rPr b="1" spc="-10" dirty="0">
                <a:latin typeface="Constantia"/>
                <a:cs typeface="Constantia"/>
              </a:rPr>
              <a:t>Direct</a:t>
            </a:r>
            <a:r>
              <a:rPr b="1" spc="-30" dirty="0">
                <a:latin typeface="Constantia"/>
                <a:cs typeface="Constantia"/>
              </a:rPr>
              <a:t> </a:t>
            </a:r>
            <a:r>
              <a:rPr b="1" dirty="0">
                <a:latin typeface="Constantia"/>
                <a:cs typeface="Constantia"/>
              </a:rPr>
              <a:t>,</a:t>
            </a:r>
            <a:r>
              <a:rPr b="1" spc="-15" dirty="0">
                <a:latin typeface="Constantia"/>
                <a:cs typeface="Constantia"/>
              </a:rPr>
              <a:t> </a:t>
            </a:r>
            <a:r>
              <a:rPr b="1" spc="-25" dirty="0">
                <a:latin typeface="Constantia"/>
                <a:cs typeface="Constantia"/>
              </a:rPr>
              <a:t>refracted</a:t>
            </a:r>
            <a:r>
              <a:rPr b="1" spc="-20" dirty="0">
                <a:latin typeface="Constantia"/>
                <a:cs typeface="Constantia"/>
              </a:rPr>
              <a:t> </a:t>
            </a:r>
            <a:r>
              <a:rPr b="1" dirty="0">
                <a:latin typeface="Constantia"/>
                <a:cs typeface="Constantia"/>
              </a:rPr>
              <a:t>and </a:t>
            </a:r>
            <a:r>
              <a:rPr b="1" spc="-555" dirty="0">
                <a:latin typeface="Constantia"/>
                <a:cs typeface="Constantia"/>
              </a:rPr>
              <a:t> </a:t>
            </a:r>
            <a:r>
              <a:rPr b="1" spc="5" dirty="0">
                <a:latin typeface="Constantia"/>
                <a:cs typeface="Constantia"/>
              </a:rPr>
              <a:t>Reflected</a:t>
            </a:r>
            <a:r>
              <a:rPr b="1" spc="-75" dirty="0">
                <a:latin typeface="Constantia"/>
                <a:cs typeface="Constantia"/>
              </a:rPr>
              <a:t> </a:t>
            </a:r>
            <a:r>
              <a:rPr b="1" spc="-25" dirty="0">
                <a:latin typeface="Constantia"/>
                <a:cs typeface="Constantia"/>
              </a:rPr>
              <a:t>waves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1" y="173734"/>
            <a:ext cx="8915400" cy="668426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13" y="0"/>
            <a:ext cx="9145905" cy="6858000"/>
            <a:chOff x="-813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7904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13" y="52323"/>
              <a:ext cx="9145575" cy="90182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954023"/>
            <a:ext cx="9143999" cy="59039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2767" y="320116"/>
            <a:ext cx="62604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65" dirty="0">
                <a:solidFill>
                  <a:srgbClr val="FF0000"/>
                </a:solidFill>
                <a:latin typeface="Times New Roman"/>
                <a:cs typeface="Times New Roman"/>
              </a:rPr>
              <a:t>ةيراسكنلإ</a:t>
            </a:r>
            <a:r>
              <a:rPr sz="3600" b="1" spc="-210" dirty="0">
                <a:solidFill>
                  <a:srgbClr val="FF0000"/>
                </a:solidFill>
                <a:latin typeface="Times New Roman"/>
                <a:cs typeface="Times New Roman"/>
              </a:rPr>
              <a:t>ا</a:t>
            </a:r>
            <a:r>
              <a:rPr sz="36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409" dirty="0">
                <a:solidFill>
                  <a:srgbClr val="FF0000"/>
                </a:solidFill>
                <a:latin typeface="Times New Roman"/>
                <a:cs typeface="Times New Roman"/>
              </a:rPr>
              <a:t>ةيلازلزل</a:t>
            </a:r>
            <a:r>
              <a:rPr sz="3600" b="1" spc="-204" dirty="0">
                <a:solidFill>
                  <a:srgbClr val="FF0000"/>
                </a:solidFill>
                <a:latin typeface="Times New Roman"/>
                <a:cs typeface="Times New Roman"/>
              </a:rPr>
              <a:t>ا</a:t>
            </a:r>
            <a:r>
              <a:rPr sz="3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430" dirty="0">
                <a:solidFill>
                  <a:srgbClr val="FF0000"/>
                </a:solidFill>
                <a:latin typeface="Times New Roman"/>
                <a:cs typeface="Times New Roman"/>
              </a:rPr>
              <a:t>ةقير</a:t>
            </a:r>
            <a:r>
              <a:rPr sz="3600" b="1" spc="-420" dirty="0">
                <a:solidFill>
                  <a:srgbClr val="FF0000"/>
                </a:solidFill>
                <a:latin typeface="Times New Roman"/>
                <a:cs typeface="Times New Roman"/>
              </a:rPr>
              <a:t>ط</a:t>
            </a:r>
            <a:r>
              <a:rPr sz="3600" b="1" spc="-535" dirty="0">
                <a:solidFill>
                  <a:srgbClr val="FF0000"/>
                </a:solidFill>
                <a:latin typeface="Times New Roman"/>
                <a:cs typeface="Times New Roman"/>
              </a:rPr>
              <a:t>ل</a:t>
            </a:r>
            <a:r>
              <a:rPr sz="3600" b="1" spc="-254" dirty="0">
                <a:solidFill>
                  <a:srgbClr val="FF0000"/>
                </a:solidFill>
                <a:latin typeface="Times New Roman"/>
                <a:cs typeface="Times New Roman"/>
              </a:rPr>
              <a:t>ا</a:t>
            </a:r>
            <a:r>
              <a:rPr sz="36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375" dirty="0">
                <a:solidFill>
                  <a:srgbClr val="FF0000"/>
                </a:solidFill>
                <a:latin typeface="Times New Roman"/>
                <a:cs typeface="Times New Roman"/>
              </a:rPr>
              <a:t>ىل</a:t>
            </a:r>
            <a:r>
              <a:rPr sz="3600" b="1" spc="-365" dirty="0">
                <a:solidFill>
                  <a:srgbClr val="FF0000"/>
                </a:solidFill>
                <a:latin typeface="Times New Roman"/>
                <a:cs typeface="Times New Roman"/>
              </a:rPr>
              <a:t>ع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ت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ا</a:t>
            </a:r>
            <a:r>
              <a:rPr sz="3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ظ</a:t>
            </a:r>
            <a:r>
              <a:rPr sz="3600" b="1" spc="-190" dirty="0">
                <a:solidFill>
                  <a:srgbClr val="FF0000"/>
                </a:solidFill>
                <a:latin typeface="Times New Roman"/>
                <a:cs typeface="Times New Roman"/>
              </a:rPr>
              <a:t>ح</a:t>
            </a:r>
            <a:r>
              <a:rPr sz="36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لام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97475" y="2119053"/>
            <a:ext cx="3149600" cy="3039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spc="-15" dirty="0" smtClean="0">
                <a:solidFill>
                  <a:srgbClr val="0AD0D9"/>
                </a:solidFill>
                <a:latin typeface="Constantia"/>
                <a:cs typeface="Constantia"/>
              </a:rPr>
              <a:t>.</a:t>
            </a:r>
            <a:r>
              <a:rPr sz="1900" spc="-15" dirty="0">
                <a:solidFill>
                  <a:srgbClr val="0AD0D9"/>
                </a:solidFill>
                <a:latin typeface="Constantia"/>
                <a:cs typeface="Constantia"/>
              </a:rPr>
              <a:t>1</a:t>
            </a:r>
            <a:endParaRPr sz="1900" dirty="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29885" y="2093417"/>
            <a:ext cx="268478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000" spc="-395" dirty="0" err="1" smtClean="0">
                <a:latin typeface="Microsoft Sans Serif"/>
                <a:cs typeface="Microsoft Sans Serif"/>
              </a:rPr>
              <a:t>ةرشابلما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32244" y="3374516"/>
            <a:ext cx="2404110" cy="3039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spc="-15" dirty="0" smtClean="0">
                <a:solidFill>
                  <a:srgbClr val="0AD0D9"/>
                </a:solidFill>
                <a:latin typeface="Constantia"/>
                <a:cs typeface="Constantia"/>
              </a:rPr>
              <a:t>.</a:t>
            </a:r>
            <a:r>
              <a:rPr sz="1900" spc="-15" dirty="0">
                <a:solidFill>
                  <a:srgbClr val="0AD0D9"/>
                </a:solidFill>
                <a:latin typeface="Constantia"/>
                <a:cs typeface="Constantia"/>
              </a:rPr>
              <a:t>2</a:t>
            </a:r>
            <a:endParaRPr sz="1900" dirty="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88278" y="4576064"/>
            <a:ext cx="3150235" cy="29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220"/>
              </a:lnSpc>
              <a:spcBef>
                <a:spcPts val="90"/>
              </a:spcBef>
            </a:pPr>
            <a:r>
              <a:rPr sz="1900" spc="-15" dirty="0" smtClean="0">
                <a:solidFill>
                  <a:srgbClr val="0AD0D9"/>
                </a:solidFill>
                <a:latin typeface="Constantia"/>
                <a:cs typeface="Constantia"/>
              </a:rPr>
              <a:t>.</a:t>
            </a:r>
            <a:r>
              <a:rPr sz="1900" spc="-15" dirty="0">
                <a:solidFill>
                  <a:srgbClr val="0AD0D9"/>
                </a:solidFill>
                <a:latin typeface="Constantia"/>
                <a:cs typeface="Constantia"/>
              </a:rPr>
              <a:t>3</a:t>
            </a:r>
            <a:endParaRPr sz="1900" dirty="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02932" y="5612384"/>
            <a:ext cx="1717039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225" dirty="0" smtClean="0">
                <a:latin typeface="Microsoft Sans Serif"/>
                <a:cs typeface="Microsoft Sans Serif"/>
              </a:rPr>
              <a:t>.</a:t>
            </a:r>
            <a:endParaRPr sz="2000" dirty="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-12700" y="2340864"/>
            <a:ext cx="5570220" cy="3902075"/>
            <a:chOff x="-12700" y="2340864"/>
            <a:chExt cx="5570220" cy="3902075"/>
          </a:xfrm>
        </p:grpSpPr>
        <p:sp>
          <p:nvSpPr>
            <p:cNvPr id="15" name="object 15"/>
            <p:cNvSpPr/>
            <p:nvPr/>
          </p:nvSpPr>
          <p:spPr>
            <a:xfrm>
              <a:off x="0" y="2743200"/>
              <a:ext cx="5471160" cy="1219200"/>
            </a:xfrm>
            <a:custGeom>
              <a:avLst/>
              <a:gdLst/>
              <a:ahLst/>
              <a:cxnLst/>
              <a:rect l="l" t="t" r="r" b="b"/>
              <a:pathLst>
                <a:path w="5471160" h="1219200">
                  <a:moveTo>
                    <a:pt x="5471160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5471160" y="1219200"/>
                  </a:lnTo>
                  <a:lnTo>
                    <a:pt x="547116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2743200"/>
              <a:ext cx="5471160" cy="1219200"/>
            </a:xfrm>
            <a:custGeom>
              <a:avLst/>
              <a:gdLst/>
              <a:ahLst/>
              <a:cxnLst/>
              <a:rect l="l" t="t" r="r" b="b"/>
              <a:pathLst>
                <a:path w="5471160" h="1219200">
                  <a:moveTo>
                    <a:pt x="0" y="1219200"/>
                  </a:moveTo>
                  <a:lnTo>
                    <a:pt x="5471160" y="1219200"/>
                  </a:lnTo>
                  <a:lnTo>
                    <a:pt x="547116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3962400"/>
              <a:ext cx="5471160" cy="1125220"/>
            </a:xfrm>
            <a:custGeom>
              <a:avLst/>
              <a:gdLst/>
              <a:ahLst/>
              <a:cxnLst/>
              <a:rect l="l" t="t" r="r" b="b"/>
              <a:pathLst>
                <a:path w="5471160" h="1125220">
                  <a:moveTo>
                    <a:pt x="0" y="1124712"/>
                  </a:moveTo>
                  <a:lnTo>
                    <a:pt x="5471160" y="1124712"/>
                  </a:lnTo>
                  <a:lnTo>
                    <a:pt x="5471160" y="0"/>
                  </a:lnTo>
                  <a:lnTo>
                    <a:pt x="0" y="0"/>
                  </a:lnTo>
                  <a:lnTo>
                    <a:pt x="0" y="1124712"/>
                  </a:lnTo>
                  <a:close/>
                </a:path>
              </a:pathLst>
            </a:custGeom>
            <a:solidFill>
              <a:srgbClr val="AFD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3962400"/>
              <a:ext cx="5471160" cy="1143000"/>
            </a:xfrm>
            <a:custGeom>
              <a:avLst/>
              <a:gdLst/>
              <a:ahLst/>
              <a:cxnLst/>
              <a:rect l="l" t="t" r="r" b="b"/>
              <a:pathLst>
                <a:path w="5471160" h="1143000">
                  <a:moveTo>
                    <a:pt x="0" y="1143000"/>
                  </a:moveTo>
                  <a:lnTo>
                    <a:pt x="5471160" y="1143000"/>
                  </a:lnTo>
                  <a:lnTo>
                    <a:pt x="547116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087112"/>
              <a:ext cx="5471160" cy="1143000"/>
            </a:xfrm>
            <a:custGeom>
              <a:avLst/>
              <a:gdLst/>
              <a:ahLst/>
              <a:cxnLst/>
              <a:rect l="l" t="t" r="r" b="b"/>
              <a:pathLst>
                <a:path w="5471160" h="1143000">
                  <a:moveTo>
                    <a:pt x="547116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5471160" y="1143000"/>
                  </a:lnTo>
                  <a:lnTo>
                    <a:pt x="54711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5087112"/>
              <a:ext cx="5471160" cy="1143000"/>
            </a:xfrm>
            <a:custGeom>
              <a:avLst/>
              <a:gdLst/>
              <a:ahLst/>
              <a:cxnLst/>
              <a:rect l="l" t="t" r="r" b="b"/>
              <a:pathLst>
                <a:path w="5471160" h="1143000">
                  <a:moveTo>
                    <a:pt x="0" y="1143000"/>
                  </a:moveTo>
                  <a:lnTo>
                    <a:pt x="5471160" y="1143000"/>
                  </a:lnTo>
                  <a:lnTo>
                    <a:pt x="547116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07" y="2581148"/>
              <a:ext cx="2875280" cy="291795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181600" y="2362200"/>
              <a:ext cx="289560" cy="363220"/>
            </a:xfrm>
            <a:custGeom>
              <a:avLst/>
              <a:gdLst/>
              <a:ahLst/>
              <a:cxnLst/>
              <a:rect l="l" t="t" r="r" b="b"/>
              <a:pathLst>
                <a:path w="289560" h="363219">
                  <a:moveTo>
                    <a:pt x="289560" y="0"/>
                  </a:moveTo>
                  <a:lnTo>
                    <a:pt x="0" y="0"/>
                  </a:lnTo>
                  <a:lnTo>
                    <a:pt x="0" y="362712"/>
                  </a:lnTo>
                  <a:lnTo>
                    <a:pt x="289560" y="362712"/>
                  </a:lnTo>
                  <a:lnTo>
                    <a:pt x="289560" y="0"/>
                  </a:lnTo>
                  <a:close/>
                </a:path>
              </a:pathLst>
            </a:custGeom>
            <a:solidFill>
              <a:srgbClr val="A4C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181600" y="2362200"/>
              <a:ext cx="289560" cy="363220"/>
            </a:xfrm>
            <a:custGeom>
              <a:avLst/>
              <a:gdLst/>
              <a:ahLst/>
              <a:cxnLst/>
              <a:rect l="l" t="t" r="r" b="b"/>
              <a:pathLst>
                <a:path w="289560" h="363219">
                  <a:moveTo>
                    <a:pt x="0" y="362712"/>
                  </a:moveTo>
                  <a:lnTo>
                    <a:pt x="289560" y="362712"/>
                  </a:lnTo>
                  <a:lnTo>
                    <a:pt x="289560" y="0"/>
                  </a:lnTo>
                  <a:lnTo>
                    <a:pt x="0" y="0"/>
                  </a:lnTo>
                  <a:lnTo>
                    <a:pt x="0" y="362712"/>
                  </a:lnTo>
                  <a:close/>
                </a:path>
              </a:pathLst>
            </a:custGeom>
            <a:ln w="25399">
              <a:solidFill>
                <a:srgbClr val="788E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5608" y="2340864"/>
              <a:ext cx="159232" cy="74752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326379" y="2363724"/>
              <a:ext cx="0" cy="609600"/>
            </a:xfrm>
            <a:custGeom>
              <a:avLst/>
              <a:gdLst/>
              <a:ahLst/>
              <a:cxnLst/>
              <a:rect l="l" t="t" r="r" b="b"/>
              <a:pathLst>
                <a:path h="609600">
                  <a:moveTo>
                    <a:pt x="0" y="0"/>
                  </a:moveTo>
                  <a:lnTo>
                    <a:pt x="0" y="6096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0367" y="2666987"/>
              <a:ext cx="4136898" cy="45797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482216" y="2722626"/>
              <a:ext cx="3846195" cy="218440"/>
            </a:xfrm>
            <a:custGeom>
              <a:avLst/>
              <a:gdLst/>
              <a:ahLst/>
              <a:cxnLst/>
              <a:rect l="l" t="t" r="r" b="b"/>
              <a:pathLst>
                <a:path w="3846195" h="218439">
                  <a:moveTo>
                    <a:pt x="3736805" y="152775"/>
                  </a:moveTo>
                  <a:lnTo>
                    <a:pt x="3682492" y="182245"/>
                  </a:lnTo>
                  <a:lnTo>
                    <a:pt x="3676675" y="187132"/>
                  </a:lnTo>
                  <a:lnTo>
                    <a:pt x="3673300" y="193627"/>
                  </a:lnTo>
                  <a:lnTo>
                    <a:pt x="3672615" y="200908"/>
                  </a:lnTo>
                  <a:lnTo>
                    <a:pt x="3674872" y="208152"/>
                  </a:lnTo>
                  <a:lnTo>
                    <a:pt x="3679757" y="213897"/>
                  </a:lnTo>
                  <a:lnTo>
                    <a:pt x="3686238" y="217249"/>
                  </a:lnTo>
                  <a:lnTo>
                    <a:pt x="3693481" y="217957"/>
                  </a:lnTo>
                  <a:lnTo>
                    <a:pt x="3700653" y="215773"/>
                  </a:lnTo>
                  <a:lnTo>
                    <a:pt x="3812703" y="154939"/>
                  </a:lnTo>
                  <a:lnTo>
                    <a:pt x="3807333" y="154939"/>
                  </a:lnTo>
                  <a:lnTo>
                    <a:pt x="3736805" y="152775"/>
                  </a:lnTo>
                  <a:close/>
                </a:path>
                <a:path w="3846195" h="218439">
                  <a:moveTo>
                    <a:pt x="3770111" y="134704"/>
                  </a:moveTo>
                  <a:lnTo>
                    <a:pt x="3736805" y="152775"/>
                  </a:lnTo>
                  <a:lnTo>
                    <a:pt x="3807333" y="154939"/>
                  </a:lnTo>
                  <a:lnTo>
                    <a:pt x="3807420" y="152019"/>
                  </a:lnTo>
                  <a:lnTo>
                    <a:pt x="3797808" y="152019"/>
                  </a:lnTo>
                  <a:lnTo>
                    <a:pt x="3770111" y="134704"/>
                  </a:lnTo>
                  <a:close/>
                </a:path>
                <a:path w="3846195" h="218439">
                  <a:moveTo>
                    <a:pt x="3698734" y="46874"/>
                  </a:moveTo>
                  <a:lnTo>
                    <a:pt x="3691429" y="47148"/>
                  </a:lnTo>
                  <a:lnTo>
                    <a:pt x="3684768" y="50137"/>
                  </a:lnTo>
                  <a:lnTo>
                    <a:pt x="3679571" y="55625"/>
                  </a:lnTo>
                  <a:lnTo>
                    <a:pt x="3676898" y="62698"/>
                  </a:lnTo>
                  <a:lnTo>
                    <a:pt x="3677142" y="70008"/>
                  </a:lnTo>
                  <a:lnTo>
                    <a:pt x="3680124" y="76700"/>
                  </a:lnTo>
                  <a:lnTo>
                    <a:pt x="3685667" y="81914"/>
                  </a:lnTo>
                  <a:lnTo>
                    <a:pt x="3738078" y="114679"/>
                  </a:lnTo>
                  <a:lnTo>
                    <a:pt x="3808476" y="116839"/>
                  </a:lnTo>
                  <a:lnTo>
                    <a:pt x="3807333" y="154939"/>
                  </a:lnTo>
                  <a:lnTo>
                    <a:pt x="3812703" y="154939"/>
                  </a:lnTo>
                  <a:lnTo>
                    <a:pt x="3845687" y="137033"/>
                  </a:lnTo>
                  <a:lnTo>
                    <a:pt x="3705860" y="49529"/>
                  </a:lnTo>
                  <a:lnTo>
                    <a:pt x="3698734" y="46874"/>
                  </a:lnTo>
                  <a:close/>
                </a:path>
                <a:path w="3846195" h="218439">
                  <a:moveTo>
                    <a:pt x="1270" y="0"/>
                  </a:moveTo>
                  <a:lnTo>
                    <a:pt x="0" y="38100"/>
                  </a:lnTo>
                  <a:lnTo>
                    <a:pt x="3736805" y="152775"/>
                  </a:lnTo>
                  <a:lnTo>
                    <a:pt x="3770111" y="134704"/>
                  </a:lnTo>
                  <a:lnTo>
                    <a:pt x="3738078" y="114679"/>
                  </a:lnTo>
                  <a:lnTo>
                    <a:pt x="1270" y="0"/>
                  </a:lnTo>
                  <a:close/>
                </a:path>
                <a:path w="3846195" h="218439">
                  <a:moveTo>
                    <a:pt x="3798824" y="119125"/>
                  </a:moveTo>
                  <a:lnTo>
                    <a:pt x="3770111" y="134704"/>
                  </a:lnTo>
                  <a:lnTo>
                    <a:pt x="3797808" y="152019"/>
                  </a:lnTo>
                  <a:lnTo>
                    <a:pt x="3798824" y="119125"/>
                  </a:lnTo>
                  <a:close/>
                </a:path>
                <a:path w="3846195" h="218439">
                  <a:moveTo>
                    <a:pt x="3808407" y="119125"/>
                  </a:moveTo>
                  <a:lnTo>
                    <a:pt x="3798824" y="119125"/>
                  </a:lnTo>
                  <a:lnTo>
                    <a:pt x="3797808" y="152019"/>
                  </a:lnTo>
                  <a:lnTo>
                    <a:pt x="3807420" y="152019"/>
                  </a:lnTo>
                  <a:lnTo>
                    <a:pt x="3808407" y="119125"/>
                  </a:lnTo>
                  <a:close/>
                </a:path>
                <a:path w="3846195" h="218439">
                  <a:moveTo>
                    <a:pt x="3738078" y="114679"/>
                  </a:moveTo>
                  <a:lnTo>
                    <a:pt x="3770111" y="134704"/>
                  </a:lnTo>
                  <a:lnTo>
                    <a:pt x="3798824" y="119125"/>
                  </a:lnTo>
                  <a:lnTo>
                    <a:pt x="3808407" y="119125"/>
                  </a:lnTo>
                  <a:lnTo>
                    <a:pt x="3808476" y="116839"/>
                  </a:lnTo>
                  <a:lnTo>
                    <a:pt x="3738078" y="11467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0847" y="2700528"/>
              <a:ext cx="2957322" cy="61341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511172" y="2722753"/>
              <a:ext cx="2670175" cy="393065"/>
            </a:xfrm>
            <a:custGeom>
              <a:avLst/>
              <a:gdLst/>
              <a:ahLst/>
              <a:cxnLst/>
              <a:rect l="l" t="t" r="r" b="b"/>
              <a:pathLst>
                <a:path w="2670175" h="393064">
                  <a:moveTo>
                    <a:pt x="2559786" y="331551"/>
                  </a:moveTo>
                  <a:lnTo>
                    <a:pt x="2503297" y="356362"/>
                  </a:lnTo>
                  <a:lnTo>
                    <a:pt x="2497089" y="360755"/>
                  </a:lnTo>
                  <a:lnTo>
                    <a:pt x="2493168" y="366934"/>
                  </a:lnTo>
                  <a:lnTo>
                    <a:pt x="2491866" y="374114"/>
                  </a:lnTo>
                  <a:lnTo>
                    <a:pt x="2493517" y="381508"/>
                  </a:lnTo>
                  <a:lnTo>
                    <a:pt x="2497837" y="387697"/>
                  </a:lnTo>
                  <a:lnTo>
                    <a:pt x="2503979" y="391588"/>
                  </a:lnTo>
                  <a:lnTo>
                    <a:pt x="2511145" y="392884"/>
                  </a:lnTo>
                  <a:lnTo>
                    <a:pt x="2518537" y="391287"/>
                  </a:lnTo>
                  <a:lnTo>
                    <a:pt x="2636372" y="339598"/>
                  </a:lnTo>
                  <a:lnTo>
                    <a:pt x="2629916" y="339598"/>
                  </a:lnTo>
                  <a:lnTo>
                    <a:pt x="2559786" y="331551"/>
                  </a:lnTo>
                  <a:close/>
                </a:path>
                <a:path w="2670175" h="393064">
                  <a:moveTo>
                    <a:pt x="2594459" y="316323"/>
                  </a:moveTo>
                  <a:lnTo>
                    <a:pt x="2559786" y="331551"/>
                  </a:lnTo>
                  <a:lnTo>
                    <a:pt x="2629916" y="339598"/>
                  </a:lnTo>
                  <a:lnTo>
                    <a:pt x="2630336" y="335914"/>
                  </a:lnTo>
                  <a:lnTo>
                    <a:pt x="2620644" y="335914"/>
                  </a:lnTo>
                  <a:lnTo>
                    <a:pt x="2594459" y="316323"/>
                  </a:lnTo>
                  <a:close/>
                </a:path>
                <a:path w="2670175" h="393064">
                  <a:moveTo>
                    <a:pt x="2523363" y="222519"/>
                  </a:moveTo>
                  <a:lnTo>
                    <a:pt x="2516457" y="224918"/>
                  </a:lnTo>
                  <a:lnTo>
                    <a:pt x="2510790" y="229997"/>
                  </a:lnTo>
                  <a:lnTo>
                    <a:pt x="2507583" y="236807"/>
                  </a:lnTo>
                  <a:lnTo>
                    <a:pt x="2507233" y="244094"/>
                  </a:lnTo>
                  <a:lnTo>
                    <a:pt x="2509646" y="250999"/>
                  </a:lnTo>
                  <a:lnTo>
                    <a:pt x="2514727" y="256667"/>
                  </a:lnTo>
                  <a:lnTo>
                    <a:pt x="2564253" y="293722"/>
                  </a:lnTo>
                  <a:lnTo>
                    <a:pt x="2634234" y="301751"/>
                  </a:lnTo>
                  <a:lnTo>
                    <a:pt x="2629916" y="339598"/>
                  </a:lnTo>
                  <a:lnTo>
                    <a:pt x="2636372" y="339598"/>
                  </a:lnTo>
                  <a:lnTo>
                    <a:pt x="2669666" y="324993"/>
                  </a:lnTo>
                  <a:lnTo>
                    <a:pt x="2537460" y="226187"/>
                  </a:lnTo>
                  <a:lnTo>
                    <a:pt x="2530649" y="222906"/>
                  </a:lnTo>
                  <a:lnTo>
                    <a:pt x="2523363" y="222519"/>
                  </a:lnTo>
                  <a:close/>
                </a:path>
                <a:path w="2670175" h="393064">
                  <a:moveTo>
                    <a:pt x="2624454" y="303149"/>
                  </a:moveTo>
                  <a:lnTo>
                    <a:pt x="2594459" y="316323"/>
                  </a:lnTo>
                  <a:lnTo>
                    <a:pt x="2620644" y="335914"/>
                  </a:lnTo>
                  <a:lnTo>
                    <a:pt x="2624454" y="303149"/>
                  </a:lnTo>
                  <a:close/>
                </a:path>
                <a:path w="2670175" h="393064">
                  <a:moveTo>
                    <a:pt x="2634074" y="303149"/>
                  </a:moveTo>
                  <a:lnTo>
                    <a:pt x="2624454" y="303149"/>
                  </a:lnTo>
                  <a:lnTo>
                    <a:pt x="2620644" y="335914"/>
                  </a:lnTo>
                  <a:lnTo>
                    <a:pt x="2630336" y="335914"/>
                  </a:lnTo>
                  <a:lnTo>
                    <a:pt x="2634074" y="303149"/>
                  </a:lnTo>
                  <a:close/>
                </a:path>
                <a:path w="2670175" h="393064">
                  <a:moveTo>
                    <a:pt x="4317" y="0"/>
                  </a:moveTo>
                  <a:lnTo>
                    <a:pt x="0" y="37846"/>
                  </a:lnTo>
                  <a:lnTo>
                    <a:pt x="2559786" y="331551"/>
                  </a:lnTo>
                  <a:lnTo>
                    <a:pt x="2594459" y="316323"/>
                  </a:lnTo>
                  <a:lnTo>
                    <a:pt x="2564253" y="293722"/>
                  </a:lnTo>
                  <a:lnTo>
                    <a:pt x="4317" y="0"/>
                  </a:lnTo>
                  <a:close/>
                </a:path>
                <a:path w="2670175" h="393064">
                  <a:moveTo>
                    <a:pt x="2564253" y="293722"/>
                  </a:moveTo>
                  <a:lnTo>
                    <a:pt x="2594459" y="316323"/>
                  </a:lnTo>
                  <a:lnTo>
                    <a:pt x="2624454" y="303149"/>
                  </a:lnTo>
                  <a:lnTo>
                    <a:pt x="2634074" y="303149"/>
                  </a:lnTo>
                  <a:lnTo>
                    <a:pt x="2634234" y="301751"/>
                  </a:lnTo>
                  <a:lnTo>
                    <a:pt x="2564253" y="29372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7319" y="2700528"/>
              <a:ext cx="2463546" cy="91821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477644" y="2723388"/>
              <a:ext cx="2176145" cy="672465"/>
            </a:xfrm>
            <a:custGeom>
              <a:avLst/>
              <a:gdLst/>
              <a:ahLst/>
              <a:cxnLst/>
              <a:rect l="l" t="t" r="r" b="b"/>
              <a:pathLst>
                <a:path w="2176145" h="672464">
                  <a:moveTo>
                    <a:pt x="2066690" y="619346"/>
                  </a:moveTo>
                  <a:lnTo>
                    <a:pt x="2006727" y="634873"/>
                  </a:lnTo>
                  <a:lnTo>
                    <a:pt x="1999869" y="638127"/>
                  </a:lnTo>
                  <a:lnTo>
                    <a:pt x="1995011" y="643572"/>
                  </a:lnTo>
                  <a:lnTo>
                    <a:pt x="1992582" y="650446"/>
                  </a:lnTo>
                  <a:lnTo>
                    <a:pt x="1993010" y="657987"/>
                  </a:lnTo>
                  <a:lnTo>
                    <a:pt x="1996320" y="664845"/>
                  </a:lnTo>
                  <a:lnTo>
                    <a:pt x="2001774" y="669702"/>
                  </a:lnTo>
                  <a:lnTo>
                    <a:pt x="2008655" y="672131"/>
                  </a:lnTo>
                  <a:lnTo>
                    <a:pt x="2016252" y="671702"/>
                  </a:lnTo>
                  <a:lnTo>
                    <a:pt x="2144945" y="638428"/>
                  </a:lnTo>
                  <a:lnTo>
                    <a:pt x="2134362" y="638428"/>
                  </a:lnTo>
                  <a:lnTo>
                    <a:pt x="2066690" y="619346"/>
                  </a:lnTo>
                  <a:close/>
                </a:path>
                <a:path w="2176145" h="672464">
                  <a:moveTo>
                    <a:pt x="2103208" y="609891"/>
                  </a:moveTo>
                  <a:lnTo>
                    <a:pt x="2066690" y="619346"/>
                  </a:lnTo>
                  <a:lnTo>
                    <a:pt x="2134362" y="638428"/>
                  </a:lnTo>
                  <a:lnTo>
                    <a:pt x="2135803" y="633349"/>
                  </a:lnTo>
                  <a:lnTo>
                    <a:pt x="2125853" y="633349"/>
                  </a:lnTo>
                  <a:lnTo>
                    <a:pt x="2103208" y="609891"/>
                  </a:lnTo>
                  <a:close/>
                </a:path>
                <a:path w="2176145" h="672464">
                  <a:moveTo>
                    <a:pt x="2047922" y="505856"/>
                  </a:moveTo>
                  <a:lnTo>
                    <a:pt x="2040745" y="507128"/>
                  </a:lnTo>
                  <a:lnTo>
                    <a:pt x="2034413" y="511175"/>
                  </a:lnTo>
                  <a:lnTo>
                    <a:pt x="2030100" y="517435"/>
                  </a:lnTo>
                  <a:lnTo>
                    <a:pt x="2028586" y="524589"/>
                  </a:lnTo>
                  <a:lnTo>
                    <a:pt x="2029858" y="531766"/>
                  </a:lnTo>
                  <a:lnTo>
                    <a:pt x="2033905" y="538099"/>
                  </a:lnTo>
                  <a:lnTo>
                    <a:pt x="2076836" y="582572"/>
                  </a:lnTo>
                  <a:lnTo>
                    <a:pt x="2144776" y="601726"/>
                  </a:lnTo>
                  <a:lnTo>
                    <a:pt x="2134362" y="638428"/>
                  </a:lnTo>
                  <a:lnTo>
                    <a:pt x="2144945" y="638428"/>
                  </a:lnTo>
                  <a:lnTo>
                    <a:pt x="2175891" y="630427"/>
                  </a:lnTo>
                  <a:lnTo>
                    <a:pt x="2061337" y="511683"/>
                  </a:lnTo>
                  <a:lnTo>
                    <a:pt x="2055076" y="507370"/>
                  </a:lnTo>
                  <a:lnTo>
                    <a:pt x="2047922" y="505856"/>
                  </a:lnTo>
                  <a:close/>
                </a:path>
                <a:path w="2176145" h="672464">
                  <a:moveTo>
                    <a:pt x="2134743" y="601726"/>
                  </a:moveTo>
                  <a:lnTo>
                    <a:pt x="2103208" y="609891"/>
                  </a:lnTo>
                  <a:lnTo>
                    <a:pt x="2125853" y="633349"/>
                  </a:lnTo>
                  <a:lnTo>
                    <a:pt x="2134743" y="601726"/>
                  </a:lnTo>
                  <a:close/>
                </a:path>
                <a:path w="2176145" h="672464">
                  <a:moveTo>
                    <a:pt x="2144776" y="601726"/>
                  </a:moveTo>
                  <a:lnTo>
                    <a:pt x="2134743" y="601726"/>
                  </a:lnTo>
                  <a:lnTo>
                    <a:pt x="2125853" y="633349"/>
                  </a:lnTo>
                  <a:lnTo>
                    <a:pt x="2135803" y="633349"/>
                  </a:lnTo>
                  <a:lnTo>
                    <a:pt x="2144776" y="601726"/>
                  </a:lnTo>
                  <a:close/>
                </a:path>
                <a:path w="2176145" h="672464">
                  <a:moveTo>
                    <a:pt x="10414" y="0"/>
                  </a:moveTo>
                  <a:lnTo>
                    <a:pt x="0" y="36575"/>
                  </a:lnTo>
                  <a:lnTo>
                    <a:pt x="2066690" y="619346"/>
                  </a:lnTo>
                  <a:lnTo>
                    <a:pt x="2103208" y="609891"/>
                  </a:lnTo>
                  <a:lnTo>
                    <a:pt x="2076836" y="582572"/>
                  </a:lnTo>
                  <a:lnTo>
                    <a:pt x="10414" y="0"/>
                  </a:lnTo>
                  <a:close/>
                </a:path>
                <a:path w="2176145" h="672464">
                  <a:moveTo>
                    <a:pt x="2076836" y="582572"/>
                  </a:moveTo>
                  <a:lnTo>
                    <a:pt x="2103208" y="609891"/>
                  </a:lnTo>
                  <a:lnTo>
                    <a:pt x="2134743" y="601726"/>
                  </a:lnTo>
                  <a:lnTo>
                    <a:pt x="2144776" y="601726"/>
                  </a:lnTo>
                  <a:lnTo>
                    <a:pt x="2076836" y="58257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3896" y="2715768"/>
              <a:ext cx="1847850" cy="99136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514728" y="2739517"/>
              <a:ext cx="1557655" cy="720090"/>
            </a:xfrm>
            <a:custGeom>
              <a:avLst/>
              <a:gdLst/>
              <a:ahLst/>
              <a:cxnLst/>
              <a:rect l="l" t="t" r="r" b="b"/>
              <a:pathLst>
                <a:path w="1557655" h="720089">
                  <a:moveTo>
                    <a:pt x="1450735" y="674867"/>
                  </a:moveTo>
                  <a:lnTo>
                    <a:pt x="1389380" y="681863"/>
                  </a:lnTo>
                  <a:lnTo>
                    <a:pt x="1372489" y="702818"/>
                  </a:lnTo>
                  <a:lnTo>
                    <a:pt x="1374854" y="710064"/>
                  </a:lnTo>
                  <a:lnTo>
                    <a:pt x="1379601" y="715645"/>
                  </a:lnTo>
                  <a:lnTo>
                    <a:pt x="1386062" y="719034"/>
                  </a:lnTo>
                  <a:lnTo>
                    <a:pt x="1393571" y="719709"/>
                  </a:lnTo>
                  <a:lnTo>
                    <a:pt x="1538437" y="703326"/>
                  </a:lnTo>
                  <a:lnTo>
                    <a:pt x="1515237" y="703326"/>
                  </a:lnTo>
                  <a:lnTo>
                    <a:pt x="1450735" y="674867"/>
                  </a:lnTo>
                  <a:close/>
                </a:path>
                <a:path w="1557655" h="720089">
                  <a:moveTo>
                    <a:pt x="1488293" y="670585"/>
                  </a:moveTo>
                  <a:lnTo>
                    <a:pt x="1450735" y="674867"/>
                  </a:lnTo>
                  <a:lnTo>
                    <a:pt x="1515237" y="703326"/>
                  </a:lnTo>
                  <a:lnTo>
                    <a:pt x="1517975" y="697103"/>
                  </a:lnTo>
                  <a:lnTo>
                    <a:pt x="1507490" y="697103"/>
                  </a:lnTo>
                  <a:lnTo>
                    <a:pt x="1488293" y="670585"/>
                  </a:lnTo>
                  <a:close/>
                </a:path>
                <a:path w="1557655" h="720089">
                  <a:moveTo>
                    <a:pt x="1448276" y="559927"/>
                  </a:moveTo>
                  <a:lnTo>
                    <a:pt x="1440965" y="560151"/>
                  </a:lnTo>
                  <a:lnTo>
                    <a:pt x="1434084" y="563245"/>
                  </a:lnTo>
                  <a:lnTo>
                    <a:pt x="1428964" y="568840"/>
                  </a:lnTo>
                  <a:lnTo>
                    <a:pt x="1426464" y="575722"/>
                  </a:lnTo>
                  <a:lnTo>
                    <a:pt x="1426725" y="583033"/>
                  </a:lnTo>
                  <a:lnTo>
                    <a:pt x="1429893" y="589915"/>
                  </a:lnTo>
                  <a:lnTo>
                    <a:pt x="1466116" y="639951"/>
                  </a:lnTo>
                  <a:lnTo>
                    <a:pt x="1530604" y="668401"/>
                  </a:lnTo>
                  <a:lnTo>
                    <a:pt x="1515237" y="703326"/>
                  </a:lnTo>
                  <a:lnTo>
                    <a:pt x="1538437" y="703326"/>
                  </a:lnTo>
                  <a:lnTo>
                    <a:pt x="1557528" y="701167"/>
                  </a:lnTo>
                  <a:lnTo>
                    <a:pt x="1460754" y="567563"/>
                  </a:lnTo>
                  <a:lnTo>
                    <a:pt x="1455158" y="562441"/>
                  </a:lnTo>
                  <a:lnTo>
                    <a:pt x="1448276" y="559927"/>
                  </a:lnTo>
                  <a:close/>
                </a:path>
                <a:path w="1557655" h="720089">
                  <a:moveTo>
                    <a:pt x="1520825" y="666877"/>
                  </a:moveTo>
                  <a:lnTo>
                    <a:pt x="1488293" y="670585"/>
                  </a:lnTo>
                  <a:lnTo>
                    <a:pt x="1507490" y="697103"/>
                  </a:lnTo>
                  <a:lnTo>
                    <a:pt x="1520825" y="666877"/>
                  </a:lnTo>
                  <a:close/>
                </a:path>
                <a:path w="1557655" h="720089">
                  <a:moveTo>
                    <a:pt x="1527149" y="666877"/>
                  </a:moveTo>
                  <a:lnTo>
                    <a:pt x="1520825" y="666877"/>
                  </a:lnTo>
                  <a:lnTo>
                    <a:pt x="1507490" y="697103"/>
                  </a:lnTo>
                  <a:lnTo>
                    <a:pt x="1517975" y="697103"/>
                  </a:lnTo>
                  <a:lnTo>
                    <a:pt x="1530604" y="668401"/>
                  </a:lnTo>
                  <a:lnTo>
                    <a:pt x="1527149" y="666877"/>
                  </a:lnTo>
                  <a:close/>
                </a:path>
                <a:path w="1557655" h="720089">
                  <a:moveTo>
                    <a:pt x="15493" y="0"/>
                  </a:moveTo>
                  <a:lnTo>
                    <a:pt x="0" y="34798"/>
                  </a:lnTo>
                  <a:lnTo>
                    <a:pt x="1450735" y="674867"/>
                  </a:lnTo>
                  <a:lnTo>
                    <a:pt x="1488293" y="670585"/>
                  </a:lnTo>
                  <a:lnTo>
                    <a:pt x="1466116" y="639951"/>
                  </a:lnTo>
                  <a:lnTo>
                    <a:pt x="15493" y="0"/>
                  </a:lnTo>
                  <a:close/>
                </a:path>
                <a:path w="1557655" h="720089">
                  <a:moveTo>
                    <a:pt x="1466116" y="639951"/>
                  </a:moveTo>
                  <a:lnTo>
                    <a:pt x="1488293" y="670585"/>
                  </a:lnTo>
                  <a:lnTo>
                    <a:pt x="1520825" y="666877"/>
                  </a:lnTo>
                  <a:lnTo>
                    <a:pt x="1527149" y="666877"/>
                  </a:lnTo>
                  <a:lnTo>
                    <a:pt x="1466116" y="63995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35608" y="2755392"/>
              <a:ext cx="924305" cy="121386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497583" y="2776728"/>
              <a:ext cx="633095" cy="927100"/>
            </a:xfrm>
            <a:custGeom>
              <a:avLst/>
              <a:gdLst/>
              <a:ahLst/>
              <a:cxnLst/>
              <a:rect l="l" t="t" r="r" b="b"/>
              <a:pathLst>
                <a:path w="633094" h="927100">
                  <a:moveTo>
                    <a:pt x="493343" y="818558"/>
                  </a:moveTo>
                  <a:lnTo>
                    <a:pt x="486124" y="819626"/>
                  </a:lnTo>
                  <a:lnTo>
                    <a:pt x="479809" y="823313"/>
                  </a:lnTo>
                  <a:lnTo>
                    <a:pt x="475234" y="829310"/>
                  </a:lnTo>
                  <a:lnTo>
                    <a:pt x="473354" y="836674"/>
                  </a:lnTo>
                  <a:lnTo>
                    <a:pt x="474392" y="843930"/>
                  </a:lnTo>
                  <a:lnTo>
                    <a:pt x="478073" y="850259"/>
                  </a:lnTo>
                  <a:lnTo>
                    <a:pt x="484123" y="854837"/>
                  </a:lnTo>
                  <a:lnTo>
                    <a:pt x="632714" y="926592"/>
                  </a:lnTo>
                  <a:lnTo>
                    <a:pt x="631373" y="905891"/>
                  </a:lnTo>
                  <a:lnTo>
                    <a:pt x="595757" y="905891"/>
                  </a:lnTo>
                  <a:lnTo>
                    <a:pt x="556327" y="847347"/>
                  </a:lnTo>
                  <a:lnTo>
                    <a:pt x="500634" y="820420"/>
                  </a:lnTo>
                  <a:lnTo>
                    <a:pt x="493343" y="818558"/>
                  </a:lnTo>
                  <a:close/>
                </a:path>
                <a:path w="633094" h="927100">
                  <a:moveTo>
                    <a:pt x="556327" y="847347"/>
                  </a:moveTo>
                  <a:lnTo>
                    <a:pt x="595757" y="905891"/>
                  </a:lnTo>
                  <a:lnTo>
                    <a:pt x="609874" y="896366"/>
                  </a:lnTo>
                  <a:lnTo>
                    <a:pt x="592582" y="896366"/>
                  </a:lnTo>
                  <a:lnTo>
                    <a:pt x="590453" y="863847"/>
                  </a:lnTo>
                  <a:lnTo>
                    <a:pt x="556327" y="847347"/>
                  </a:lnTo>
                  <a:close/>
                </a:path>
                <a:path w="633094" h="927100">
                  <a:moveTo>
                    <a:pt x="601726" y="744093"/>
                  </a:moveTo>
                  <a:lnTo>
                    <a:pt x="594465" y="746107"/>
                  </a:lnTo>
                  <a:lnTo>
                    <a:pt x="588692" y="750585"/>
                  </a:lnTo>
                  <a:lnTo>
                    <a:pt x="584991" y="756898"/>
                  </a:lnTo>
                  <a:lnTo>
                    <a:pt x="583946" y="764413"/>
                  </a:lnTo>
                  <a:lnTo>
                    <a:pt x="587981" y="826069"/>
                  </a:lnTo>
                  <a:lnTo>
                    <a:pt x="627379" y="884555"/>
                  </a:lnTo>
                  <a:lnTo>
                    <a:pt x="595757" y="905891"/>
                  </a:lnTo>
                  <a:lnTo>
                    <a:pt x="631373" y="905891"/>
                  </a:lnTo>
                  <a:lnTo>
                    <a:pt x="622046" y="761873"/>
                  </a:lnTo>
                  <a:lnTo>
                    <a:pt x="620031" y="754612"/>
                  </a:lnTo>
                  <a:lnTo>
                    <a:pt x="615553" y="748839"/>
                  </a:lnTo>
                  <a:lnTo>
                    <a:pt x="609240" y="745138"/>
                  </a:lnTo>
                  <a:lnTo>
                    <a:pt x="601726" y="744093"/>
                  </a:lnTo>
                  <a:close/>
                </a:path>
                <a:path w="633094" h="927100">
                  <a:moveTo>
                    <a:pt x="590453" y="863847"/>
                  </a:moveTo>
                  <a:lnTo>
                    <a:pt x="592582" y="896366"/>
                  </a:lnTo>
                  <a:lnTo>
                    <a:pt x="619886" y="878078"/>
                  </a:lnTo>
                  <a:lnTo>
                    <a:pt x="590453" y="863847"/>
                  </a:lnTo>
                  <a:close/>
                </a:path>
                <a:path w="633094" h="927100">
                  <a:moveTo>
                    <a:pt x="587981" y="826069"/>
                  </a:moveTo>
                  <a:lnTo>
                    <a:pt x="590453" y="863847"/>
                  </a:lnTo>
                  <a:lnTo>
                    <a:pt x="619886" y="878078"/>
                  </a:lnTo>
                  <a:lnTo>
                    <a:pt x="592582" y="896366"/>
                  </a:lnTo>
                  <a:lnTo>
                    <a:pt x="609874" y="896366"/>
                  </a:lnTo>
                  <a:lnTo>
                    <a:pt x="627379" y="884555"/>
                  </a:lnTo>
                  <a:lnTo>
                    <a:pt x="587981" y="826069"/>
                  </a:lnTo>
                  <a:close/>
                </a:path>
                <a:path w="633094" h="927100">
                  <a:moveTo>
                    <a:pt x="31496" y="0"/>
                  </a:moveTo>
                  <a:lnTo>
                    <a:pt x="0" y="21336"/>
                  </a:lnTo>
                  <a:lnTo>
                    <a:pt x="556327" y="847347"/>
                  </a:lnTo>
                  <a:lnTo>
                    <a:pt x="590453" y="863847"/>
                  </a:lnTo>
                  <a:lnTo>
                    <a:pt x="587981" y="826069"/>
                  </a:lnTo>
                  <a:lnTo>
                    <a:pt x="314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704" y="2810256"/>
              <a:ext cx="896874" cy="115900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09777" y="2834513"/>
              <a:ext cx="608330" cy="868044"/>
            </a:xfrm>
            <a:custGeom>
              <a:avLst/>
              <a:gdLst/>
              <a:ahLst/>
              <a:cxnLst/>
              <a:rect l="l" t="t" r="r" b="b"/>
              <a:pathLst>
                <a:path w="608330" h="868045">
                  <a:moveTo>
                    <a:pt x="33070" y="685673"/>
                  </a:moveTo>
                  <a:lnTo>
                    <a:pt x="0" y="867663"/>
                  </a:lnTo>
                  <a:lnTo>
                    <a:pt x="43383" y="847344"/>
                  </a:lnTo>
                  <a:lnTo>
                    <a:pt x="37160" y="847344"/>
                  </a:lnTo>
                  <a:lnTo>
                    <a:pt x="5816" y="825754"/>
                  </a:lnTo>
                  <a:lnTo>
                    <a:pt x="45880" y="767770"/>
                  </a:lnTo>
                  <a:lnTo>
                    <a:pt x="50609" y="706120"/>
                  </a:lnTo>
                  <a:lnTo>
                    <a:pt x="49681" y="698585"/>
                  </a:lnTo>
                  <a:lnTo>
                    <a:pt x="46074" y="692229"/>
                  </a:lnTo>
                  <a:lnTo>
                    <a:pt x="40349" y="687706"/>
                  </a:lnTo>
                  <a:lnTo>
                    <a:pt x="33070" y="685673"/>
                  </a:lnTo>
                  <a:close/>
                </a:path>
                <a:path w="608330" h="868045">
                  <a:moveTo>
                    <a:pt x="45880" y="767770"/>
                  </a:moveTo>
                  <a:lnTo>
                    <a:pt x="5816" y="825754"/>
                  </a:lnTo>
                  <a:lnTo>
                    <a:pt x="37160" y="847344"/>
                  </a:lnTo>
                  <a:lnTo>
                    <a:pt x="43566" y="838073"/>
                  </a:lnTo>
                  <a:lnTo>
                    <a:pt x="40487" y="838073"/>
                  </a:lnTo>
                  <a:lnTo>
                    <a:pt x="13411" y="819276"/>
                  </a:lnTo>
                  <a:lnTo>
                    <a:pt x="42992" y="805419"/>
                  </a:lnTo>
                  <a:lnTo>
                    <a:pt x="45880" y="767770"/>
                  </a:lnTo>
                  <a:close/>
                </a:path>
                <a:path w="608330" h="868045">
                  <a:moveTo>
                    <a:pt x="140584" y="761359"/>
                  </a:moveTo>
                  <a:lnTo>
                    <a:pt x="133235" y="763142"/>
                  </a:lnTo>
                  <a:lnTo>
                    <a:pt x="77204" y="789391"/>
                  </a:lnTo>
                  <a:lnTo>
                    <a:pt x="37160" y="847344"/>
                  </a:lnTo>
                  <a:lnTo>
                    <a:pt x="43383" y="847344"/>
                  </a:lnTo>
                  <a:lnTo>
                    <a:pt x="149402" y="797687"/>
                  </a:lnTo>
                  <a:lnTo>
                    <a:pt x="155480" y="793202"/>
                  </a:lnTo>
                  <a:lnTo>
                    <a:pt x="159231" y="786955"/>
                  </a:lnTo>
                  <a:lnTo>
                    <a:pt x="160359" y="779756"/>
                  </a:lnTo>
                  <a:lnTo>
                    <a:pt x="158572" y="772413"/>
                  </a:lnTo>
                  <a:lnTo>
                    <a:pt x="154066" y="766268"/>
                  </a:lnTo>
                  <a:lnTo>
                    <a:pt x="147799" y="762492"/>
                  </a:lnTo>
                  <a:lnTo>
                    <a:pt x="140584" y="761359"/>
                  </a:lnTo>
                  <a:close/>
                </a:path>
                <a:path w="608330" h="868045">
                  <a:moveTo>
                    <a:pt x="42992" y="805419"/>
                  </a:moveTo>
                  <a:lnTo>
                    <a:pt x="13411" y="819276"/>
                  </a:lnTo>
                  <a:lnTo>
                    <a:pt x="40487" y="838073"/>
                  </a:lnTo>
                  <a:lnTo>
                    <a:pt x="42992" y="805419"/>
                  </a:lnTo>
                  <a:close/>
                </a:path>
                <a:path w="608330" h="868045">
                  <a:moveTo>
                    <a:pt x="77204" y="789391"/>
                  </a:moveTo>
                  <a:lnTo>
                    <a:pt x="42992" y="805419"/>
                  </a:lnTo>
                  <a:lnTo>
                    <a:pt x="40487" y="838073"/>
                  </a:lnTo>
                  <a:lnTo>
                    <a:pt x="43566" y="838073"/>
                  </a:lnTo>
                  <a:lnTo>
                    <a:pt x="77204" y="789391"/>
                  </a:lnTo>
                  <a:close/>
                </a:path>
                <a:path w="608330" h="868045">
                  <a:moveTo>
                    <a:pt x="576376" y="0"/>
                  </a:moveTo>
                  <a:lnTo>
                    <a:pt x="45880" y="767770"/>
                  </a:lnTo>
                  <a:lnTo>
                    <a:pt x="42992" y="805419"/>
                  </a:lnTo>
                  <a:lnTo>
                    <a:pt x="77204" y="789391"/>
                  </a:lnTo>
                  <a:lnTo>
                    <a:pt x="607745" y="21589"/>
                  </a:lnTo>
                  <a:lnTo>
                    <a:pt x="5763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768" y="2718816"/>
              <a:ext cx="1524762" cy="125044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78815" y="2741803"/>
              <a:ext cx="1236980" cy="960755"/>
            </a:xfrm>
            <a:custGeom>
              <a:avLst/>
              <a:gdLst/>
              <a:ahLst/>
              <a:cxnLst/>
              <a:rect l="l" t="t" r="r" b="b"/>
              <a:pathLst>
                <a:path w="1236980" h="960754">
                  <a:moveTo>
                    <a:pt x="79412" y="795662"/>
                  </a:moveTo>
                  <a:lnTo>
                    <a:pt x="72267" y="797178"/>
                  </a:lnTo>
                  <a:lnTo>
                    <a:pt x="66206" y="801266"/>
                  </a:lnTo>
                  <a:lnTo>
                    <a:pt x="62026" y="807593"/>
                  </a:lnTo>
                  <a:lnTo>
                    <a:pt x="0" y="960501"/>
                  </a:lnTo>
                  <a:lnTo>
                    <a:pt x="61355" y="952500"/>
                  </a:lnTo>
                  <a:lnTo>
                    <a:pt x="41567" y="952500"/>
                  </a:lnTo>
                  <a:lnTo>
                    <a:pt x="18300" y="922274"/>
                  </a:lnTo>
                  <a:lnTo>
                    <a:pt x="74082" y="879222"/>
                  </a:lnTo>
                  <a:lnTo>
                    <a:pt x="97332" y="821944"/>
                  </a:lnTo>
                  <a:lnTo>
                    <a:pt x="98736" y="814482"/>
                  </a:lnTo>
                  <a:lnTo>
                    <a:pt x="97231" y="807307"/>
                  </a:lnTo>
                  <a:lnTo>
                    <a:pt x="93153" y="801227"/>
                  </a:lnTo>
                  <a:lnTo>
                    <a:pt x="86842" y="797051"/>
                  </a:lnTo>
                  <a:lnTo>
                    <a:pt x="79412" y="795662"/>
                  </a:lnTo>
                  <a:close/>
                </a:path>
                <a:path w="1236980" h="960754">
                  <a:moveTo>
                    <a:pt x="74082" y="879222"/>
                  </a:moveTo>
                  <a:lnTo>
                    <a:pt x="18300" y="922274"/>
                  </a:lnTo>
                  <a:lnTo>
                    <a:pt x="41567" y="952500"/>
                  </a:lnTo>
                  <a:lnTo>
                    <a:pt x="51933" y="944499"/>
                  </a:lnTo>
                  <a:lnTo>
                    <a:pt x="47586" y="944499"/>
                  </a:lnTo>
                  <a:lnTo>
                    <a:pt x="27482" y="918464"/>
                  </a:lnTo>
                  <a:lnTo>
                    <a:pt x="59859" y="914264"/>
                  </a:lnTo>
                  <a:lnTo>
                    <a:pt x="74082" y="879222"/>
                  </a:lnTo>
                  <a:close/>
                </a:path>
                <a:path w="1236980" h="960754">
                  <a:moveTo>
                    <a:pt x="158699" y="901446"/>
                  </a:moveTo>
                  <a:lnTo>
                    <a:pt x="97419" y="909393"/>
                  </a:lnTo>
                  <a:lnTo>
                    <a:pt x="41567" y="952500"/>
                  </a:lnTo>
                  <a:lnTo>
                    <a:pt x="61355" y="952500"/>
                  </a:lnTo>
                  <a:lnTo>
                    <a:pt x="163614" y="939165"/>
                  </a:lnTo>
                  <a:lnTo>
                    <a:pt x="180047" y="917829"/>
                  </a:lnTo>
                  <a:lnTo>
                    <a:pt x="177606" y="910679"/>
                  </a:lnTo>
                  <a:lnTo>
                    <a:pt x="172778" y="905208"/>
                  </a:lnTo>
                  <a:lnTo>
                    <a:pt x="166247" y="901952"/>
                  </a:lnTo>
                  <a:lnTo>
                    <a:pt x="158699" y="901446"/>
                  </a:lnTo>
                  <a:close/>
                </a:path>
                <a:path w="1236980" h="960754">
                  <a:moveTo>
                    <a:pt x="59859" y="914264"/>
                  </a:moveTo>
                  <a:lnTo>
                    <a:pt x="27482" y="918464"/>
                  </a:lnTo>
                  <a:lnTo>
                    <a:pt x="47586" y="944499"/>
                  </a:lnTo>
                  <a:lnTo>
                    <a:pt x="59859" y="914264"/>
                  </a:lnTo>
                  <a:close/>
                </a:path>
                <a:path w="1236980" h="960754">
                  <a:moveTo>
                    <a:pt x="97419" y="909393"/>
                  </a:moveTo>
                  <a:lnTo>
                    <a:pt x="59859" y="914264"/>
                  </a:lnTo>
                  <a:lnTo>
                    <a:pt x="47586" y="944499"/>
                  </a:lnTo>
                  <a:lnTo>
                    <a:pt x="51933" y="944499"/>
                  </a:lnTo>
                  <a:lnTo>
                    <a:pt x="97419" y="909393"/>
                  </a:lnTo>
                  <a:close/>
                </a:path>
                <a:path w="1236980" h="960754">
                  <a:moveTo>
                    <a:pt x="1213307" y="0"/>
                  </a:moveTo>
                  <a:lnTo>
                    <a:pt x="74082" y="879222"/>
                  </a:lnTo>
                  <a:lnTo>
                    <a:pt x="59859" y="914264"/>
                  </a:lnTo>
                  <a:lnTo>
                    <a:pt x="97419" y="909393"/>
                  </a:lnTo>
                  <a:lnTo>
                    <a:pt x="1236548" y="30225"/>
                  </a:lnTo>
                  <a:lnTo>
                    <a:pt x="121330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98449" y="1805381"/>
            <a:ext cx="370459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1" spc="5" dirty="0">
                <a:solidFill>
                  <a:srgbClr val="FF0000"/>
                </a:solidFill>
                <a:latin typeface="Constantia"/>
                <a:cs typeface="Constantia"/>
              </a:rPr>
              <a:t>(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D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400" b="1" spc="-60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c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t</a:t>
            </a:r>
            <a:r>
              <a:rPr sz="2400" b="1" spc="-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b="1" spc="-160" dirty="0">
                <a:solidFill>
                  <a:srgbClr val="FF0000"/>
                </a:solidFill>
                <a:latin typeface="Constantia"/>
                <a:cs typeface="Constantia"/>
              </a:rPr>
              <a:t>W</a:t>
            </a:r>
            <a:r>
              <a:rPr sz="2800" b="1" spc="-65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800" b="1" spc="-60" dirty="0">
                <a:solidFill>
                  <a:srgbClr val="FF0000"/>
                </a:solidFill>
                <a:latin typeface="Constantia"/>
                <a:cs typeface="Constantia"/>
              </a:rPr>
              <a:t>v</a:t>
            </a:r>
            <a:r>
              <a:rPr sz="2800" b="1" spc="1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) </a:t>
            </a:r>
            <a:r>
              <a:rPr sz="2400" b="1" spc="-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325" dirty="0">
                <a:solidFill>
                  <a:srgbClr val="FF0000"/>
                </a:solidFill>
                <a:latin typeface="Arial"/>
                <a:cs typeface="Arial"/>
              </a:rPr>
              <a:t>ة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ر</a:t>
            </a:r>
            <a:r>
              <a:rPr sz="2400" b="1" spc="-730" dirty="0">
                <a:solidFill>
                  <a:srgbClr val="FF0000"/>
                </a:solidFill>
                <a:latin typeface="Arial"/>
                <a:cs typeface="Arial"/>
              </a:rPr>
              <a:t>ش</a:t>
            </a:r>
            <a:r>
              <a:rPr sz="2400" b="1" spc="50" dirty="0">
                <a:solidFill>
                  <a:srgbClr val="FF0000"/>
                </a:solidFill>
                <a:latin typeface="Arial"/>
                <a:cs typeface="Arial"/>
              </a:rPr>
              <a:t>ا</a:t>
            </a:r>
            <a:r>
              <a:rPr sz="2400" b="1" spc="-915" dirty="0">
                <a:solidFill>
                  <a:srgbClr val="FF0000"/>
                </a:solidFill>
                <a:latin typeface="Arial"/>
                <a:cs typeface="Arial"/>
              </a:rPr>
              <a:t>ب</a:t>
            </a:r>
            <a:r>
              <a:rPr sz="2400" b="1" spc="-370" dirty="0">
                <a:solidFill>
                  <a:srgbClr val="FF0000"/>
                </a:solidFill>
                <a:latin typeface="Arial"/>
                <a:cs typeface="Arial"/>
              </a:rPr>
              <a:t>لما</a:t>
            </a:r>
            <a:r>
              <a:rPr sz="2400" b="1" spc="-3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ت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ا</a:t>
            </a:r>
            <a:r>
              <a:rPr sz="2400" b="1" spc="-285" dirty="0">
                <a:solidFill>
                  <a:srgbClr val="FF0000"/>
                </a:solidFill>
                <a:latin typeface="Arial"/>
                <a:cs typeface="Arial"/>
              </a:rPr>
              <a:t>ج</a:t>
            </a:r>
            <a:r>
              <a:rPr sz="2400" b="1" spc="-409" dirty="0">
                <a:solidFill>
                  <a:srgbClr val="FF0000"/>
                </a:solidFill>
                <a:latin typeface="Arial"/>
                <a:cs typeface="Arial"/>
              </a:rPr>
              <a:t>ول</a:t>
            </a:r>
            <a:r>
              <a:rPr sz="2400" b="1" spc="-325" dirty="0">
                <a:solidFill>
                  <a:srgbClr val="FF0000"/>
                </a:solidFill>
                <a:latin typeface="Arial"/>
                <a:cs typeface="Arial"/>
              </a:rPr>
              <a:t>م</a:t>
            </a:r>
            <a:r>
              <a:rPr sz="2400" b="1" spc="25" dirty="0">
                <a:solidFill>
                  <a:srgbClr val="FF0000"/>
                </a:solidFill>
                <a:latin typeface="Arial"/>
                <a:cs typeface="Arial"/>
              </a:rPr>
              <a:t>ا</a:t>
            </a:r>
            <a:endParaRPr sz="2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427225" y="2109927"/>
            <a:ext cx="21399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5" dirty="0">
                <a:latin typeface="Constantia"/>
                <a:cs typeface="Constantia"/>
              </a:rPr>
              <a:t>S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68265" y="1848738"/>
            <a:ext cx="2895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5" dirty="0">
                <a:latin typeface="Constantia"/>
                <a:cs typeface="Constantia"/>
              </a:rPr>
              <a:t>G</a:t>
            </a:r>
            <a:endParaRPr sz="2800">
              <a:latin typeface="Constantia"/>
              <a:cs typeface="Constanti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617720" y="3355847"/>
            <a:ext cx="915669" cy="866775"/>
            <a:chOff x="4617720" y="3355847"/>
            <a:chExt cx="915669" cy="866775"/>
          </a:xfrm>
        </p:grpSpPr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36592" y="3410711"/>
              <a:ext cx="790193" cy="65608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17720" y="3355847"/>
              <a:ext cx="915162" cy="86639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02124" y="3439667"/>
              <a:ext cx="661415" cy="52425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802124" y="3439667"/>
              <a:ext cx="661670" cy="524510"/>
            </a:xfrm>
            <a:custGeom>
              <a:avLst/>
              <a:gdLst/>
              <a:ahLst/>
              <a:cxnLst/>
              <a:rect l="l" t="t" r="r" b="b"/>
              <a:pathLst>
                <a:path w="661670" h="524510">
                  <a:moveTo>
                    <a:pt x="0" y="524255"/>
                  </a:moveTo>
                  <a:lnTo>
                    <a:pt x="661415" y="524255"/>
                  </a:lnTo>
                  <a:lnTo>
                    <a:pt x="661415" y="0"/>
                  </a:lnTo>
                  <a:lnTo>
                    <a:pt x="0" y="0"/>
                  </a:lnTo>
                  <a:lnTo>
                    <a:pt x="0" y="52425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806886" y="3449573"/>
            <a:ext cx="6521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5"/>
              </a:spcBef>
            </a:pPr>
            <a:r>
              <a:rPr sz="2800" b="1" spc="5" dirty="0">
                <a:solidFill>
                  <a:srgbClr val="6F2F9F"/>
                </a:solidFill>
                <a:latin typeface="Constantia"/>
                <a:cs typeface="Constantia"/>
              </a:rPr>
              <a:t>V1</a:t>
            </a:r>
            <a:endParaRPr sz="2800">
              <a:latin typeface="Constantia"/>
              <a:cs typeface="Constantia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617720" y="4498847"/>
            <a:ext cx="958215" cy="866775"/>
            <a:chOff x="4617720" y="4498847"/>
            <a:chExt cx="958215" cy="866775"/>
          </a:xfrm>
        </p:grpSpPr>
        <p:pic>
          <p:nvPicPr>
            <p:cNvPr id="50" name="object 5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36592" y="4553711"/>
              <a:ext cx="799338" cy="65608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17720" y="4498847"/>
              <a:ext cx="957834" cy="86639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02124" y="4582667"/>
              <a:ext cx="670560" cy="52425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802124" y="4582667"/>
              <a:ext cx="670560" cy="524510"/>
            </a:xfrm>
            <a:custGeom>
              <a:avLst/>
              <a:gdLst/>
              <a:ahLst/>
              <a:cxnLst/>
              <a:rect l="l" t="t" r="r" b="b"/>
              <a:pathLst>
                <a:path w="670560" h="524510">
                  <a:moveTo>
                    <a:pt x="0" y="524255"/>
                  </a:moveTo>
                  <a:lnTo>
                    <a:pt x="670560" y="524255"/>
                  </a:lnTo>
                  <a:lnTo>
                    <a:pt x="670560" y="0"/>
                  </a:lnTo>
                  <a:lnTo>
                    <a:pt x="0" y="0"/>
                  </a:lnTo>
                  <a:lnTo>
                    <a:pt x="0" y="52425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4806886" y="4593082"/>
            <a:ext cx="6521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5"/>
              </a:spcBef>
            </a:pPr>
            <a:r>
              <a:rPr sz="2800" b="1" spc="5" dirty="0">
                <a:solidFill>
                  <a:srgbClr val="6F2F9F"/>
                </a:solidFill>
                <a:latin typeface="Constantia"/>
                <a:cs typeface="Constantia"/>
              </a:rPr>
              <a:t>V2</a:t>
            </a:r>
            <a:endParaRPr sz="2800">
              <a:latin typeface="Constantia"/>
              <a:cs typeface="Constantia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4617720" y="5623559"/>
            <a:ext cx="946150" cy="866775"/>
            <a:chOff x="4617720" y="5623559"/>
            <a:chExt cx="946150" cy="866775"/>
          </a:xfrm>
        </p:grpSpPr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36592" y="5681471"/>
              <a:ext cx="790193" cy="65303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17720" y="5623559"/>
              <a:ext cx="945641" cy="86639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02124" y="5710427"/>
              <a:ext cx="661415" cy="521208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4802124" y="5710427"/>
              <a:ext cx="661670" cy="521334"/>
            </a:xfrm>
            <a:custGeom>
              <a:avLst/>
              <a:gdLst/>
              <a:ahLst/>
              <a:cxnLst/>
              <a:rect l="l" t="t" r="r" b="b"/>
              <a:pathLst>
                <a:path w="661670" h="521335">
                  <a:moveTo>
                    <a:pt x="0" y="521208"/>
                  </a:moveTo>
                  <a:lnTo>
                    <a:pt x="661415" y="521208"/>
                  </a:lnTo>
                  <a:lnTo>
                    <a:pt x="661415" y="0"/>
                  </a:lnTo>
                  <a:lnTo>
                    <a:pt x="0" y="0"/>
                  </a:lnTo>
                  <a:lnTo>
                    <a:pt x="0" y="52120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4806886" y="5719368"/>
            <a:ext cx="6521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5"/>
              </a:spcBef>
            </a:pPr>
            <a:r>
              <a:rPr sz="2800" b="1" spc="5" dirty="0">
                <a:solidFill>
                  <a:srgbClr val="6F2F9F"/>
                </a:solidFill>
                <a:latin typeface="Constantia"/>
                <a:cs typeface="Constantia"/>
              </a:rPr>
              <a:t>V3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904488" y="2974848"/>
            <a:ext cx="1557655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onstantia"/>
                <a:cs typeface="Constantia"/>
              </a:rPr>
              <a:t>D</a:t>
            </a:r>
            <a:r>
              <a:rPr sz="1800" spc="-5" dirty="0">
                <a:latin typeface="Constantia"/>
                <a:cs typeface="Constantia"/>
              </a:rPr>
              <a:t>i</a:t>
            </a:r>
            <a:r>
              <a:rPr sz="1800" spc="-25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10" dirty="0">
                <a:latin typeface="Constantia"/>
                <a:cs typeface="Constantia"/>
              </a:rPr>
              <a:t>c</a:t>
            </a:r>
            <a:r>
              <a:rPr sz="1800" dirty="0">
                <a:latin typeface="Constantia"/>
                <a:cs typeface="Constantia"/>
              </a:rPr>
              <a:t>t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135" dirty="0">
                <a:latin typeface="Constantia"/>
                <a:cs typeface="Constantia"/>
              </a:rPr>
              <a:t>W</a:t>
            </a:r>
            <a:r>
              <a:rPr sz="1800" spc="-50" dirty="0">
                <a:latin typeface="Constantia"/>
                <a:cs typeface="Constantia"/>
              </a:rPr>
              <a:t>a</a:t>
            </a:r>
            <a:r>
              <a:rPr sz="1800" spc="-55" dirty="0">
                <a:latin typeface="Constantia"/>
                <a:cs typeface="Constantia"/>
              </a:rPr>
              <a:t>v</a:t>
            </a:r>
            <a:r>
              <a:rPr sz="1800" dirty="0">
                <a:latin typeface="Constantia"/>
                <a:cs typeface="Constantia"/>
              </a:rPr>
              <a:t>e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0" y="2670035"/>
            <a:ext cx="1525270" cy="869950"/>
            <a:chOff x="0" y="2670035"/>
            <a:chExt cx="1525270" cy="869950"/>
          </a:xfrm>
        </p:grpSpPr>
        <p:pic>
          <p:nvPicPr>
            <p:cNvPr id="63" name="object 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0" y="2670035"/>
              <a:ext cx="1439418" cy="457974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5443" y="2767333"/>
              <a:ext cx="1314450" cy="171450"/>
            </a:xfrm>
            <a:custGeom>
              <a:avLst/>
              <a:gdLst/>
              <a:ahLst/>
              <a:cxnLst/>
              <a:rect l="l" t="t" r="r" b="b"/>
              <a:pathLst>
                <a:path w="1314450" h="171450">
                  <a:moveTo>
                    <a:pt x="144639" y="0"/>
                  </a:moveTo>
                  <a:lnTo>
                    <a:pt x="137629" y="2790"/>
                  </a:lnTo>
                  <a:lnTo>
                    <a:pt x="0" y="93849"/>
                  </a:lnTo>
                  <a:lnTo>
                    <a:pt x="146951" y="168779"/>
                  </a:lnTo>
                  <a:lnTo>
                    <a:pt x="154231" y="170846"/>
                  </a:lnTo>
                  <a:lnTo>
                    <a:pt x="161478" y="169985"/>
                  </a:lnTo>
                  <a:lnTo>
                    <a:pt x="167866" y="166457"/>
                  </a:lnTo>
                  <a:lnTo>
                    <a:pt x="172567" y="160524"/>
                  </a:lnTo>
                  <a:lnTo>
                    <a:pt x="174607" y="153229"/>
                  </a:lnTo>
                  <a:lnTo>
                    <a:pt x="173724" y="145982"/>
                  </a:lnTo>
                  <a:lnTo>
                    <a:pt x="170186" y="139592"/>
                  </a:lnTo>
                  <a:lnTo>
                    <a:pt x="164261" y="134870"/>
                  </a:lnTo>
                  <a:lnTo>
                    <a:pt x="117021" y="110740"/>
                  </a:lnTo>
                  <a:lnTo>
                    <a:pt x="38811" y="110740"/>
                  </a:lnTo>
                  <a:lnTo>
                    <a:pt x="36675" y="72640"/>
                  </a:lnTo>
                  <a:lnTo>
                    <a:pt x="107016" y="68690"/>
                  </a:lnTo>
                  <a:lnTo>
                    <a:pt x="158635" y="34540"/>
                  </a:lnTo>
                  <a:lnTo>
                    <a:pt x="166861" y="15251"/>
                  </a:lnTo>
                  <a:lnTo>
                    <a:pt x="164020" y="8251"/>
                  </a:lnTo>
                  <a:lnTo>
                    <a:pt x="158682" y="2897"/>
                  </a:lnTo>
                  <a:lnTo>
                    <a:pt x="151939" y="91"/>
                  </a:lnTo>
                  <a:lnTo>
                    <a:pt x="144639" y="0"/>
                  </a:lnTo>
                  <a:close/>
                </a:path>
                <a:path w="1314450" h="171450">
                  <a:moveTo>
                    <a:pt x="107016" y="68690"/>
                  </a:moveTo>
                  <a:lnTo>
                    <a:pt x="36675" y="72640"/>
                  </a:lnTo>
                  <a:lnTo>
                    <a:pt x="38811" y="110740"/>
                  </a:lnTo>
                  <a:lnTo>
                    <a:pt x="95353" y="107565"/>
                  </a:lnTo>
                  <a:lnTo>
                    <a:pt x="48254" y="107565"/>
                  </a:lnTo>
                  <a:lnTo>
                    <a:pt x="46409" y="74672"/>
                  </a:lnTo>
                  <a:lnTo>
                    <a:pt x="97974" y="74672"/>
                  </a:lnTo>
                  <a:lnTo>
                    <a:pt x="107016" y="68690"/>
                  </a:lnTo>
                  <a:close/>
                </a:path>
                <a:path w="1314450" h="171450">
                  <a:moveTo>
                    <a:pt x="109275" y="106783"/>
                  </a:moveTo>
                  <a:lnTo>
                    <a:pt x="38811" y="110740"/>
                  </a:lnTo>
                  <a:lnTo>
                    <a:pt x="117021" y="110740"/>
                  </a:lnTo>
                  <a:lnTo>
                    <a:pt x="109275" y="106783"/>
                  </a:lnTo>
                  <a:close/>
                </a:path>
                <a:path w="1314450" h="171450">
                  <a:moveTo>
                    <a:pt x="46409" y="74672"/>
                  </a:moveTo>
                  <a:lnTo>
                    <a:pt x="48254" y="107565"/>
                  </a:lnTo>
                  <a:lnTo>
                    <a:pt x="75507" y="89535"/>
                  </a:lnTo>
                  <a:lnTo>
                    <a:pt x="46409" y="74672"/>
                  </a:lnTo>
                  <a:close/>
                </a:path>
                <a:path w="1314450" h="171450">
                  <a:moveTo>
                    <a:pt x="75507" y="89535"/>
                  </a:moveTo>
                  <a:lnTo>
                    <a:pt x="48254" y="107565"/>
                  </a:lnTo>
                  <a:lnTo>
                    <a:pt x="95353" y="107565"/>
                  </a:lnTo>
                  <a:lnTo>
                    <a:pt x="109275" y="106783"/>
                  </a:lnTo>
                  <a:lnTo>
                    <a:pt x="75507" y="89535"/>
                  </a:lnTo>
                  <a:close/>
                </a:path>
                <a:path w="1314450" h="171450">
                  <a:moveTo>
                    <a:pt x="1312252" y="1012"/>
                  </a:moveTo>
                  <a:lnTo>
                    <a:pt x="107016" y="68690"/>
                  </a:lnTo>
                  <a:lnTo>
                    <a:pt x="75507" y="89535"/>
                  </a:lnTo>
                  <a:lnTo>
                    <a:pt x="109275" y="106783"/>
                  </a:lnTo>
                  <a:lnTo>
                    <a:pt x="1314411" y="39112"/>
                  </a:lnTo>
                  <a:lnTo>
                    <a:pt x="1312252" y="1012"/>
                  </a:lnTo>
                  <a:close/>
                </a:path>
                <a:path w="1314450" h="171450">
                  <a:moveTo>
                    <a:pt x="97974" y="74672"/>
                  </a:moveTo>
                  <a:lnTo>
                    <a:pt x="46409" y="74672"/>
                  </a:lnTo>
                  <a:lnTo>
                    <a:pt x="75507" y="89535"/>
                  </a:lnTo>
                  <a:lnTo>
                    <a:pt x="97974" y="7467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2685287"/>
              <a:ext cx="1524762" cy="854201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5449" y="2708655"/>
              <a:ext cx="1402080" cy="589915"/>
            </a:xfrm>
            <a:custGeom>
              <a:avLst/>
              <a:gdLst/>
              <a:ahLst/>
              <a:cxnLst/>
              <a:rect l="l" t="t" r="r" b="b"/>
              <a:pathLst>
                <a:path w="1402080" h="589914">
                  <a:moveTo>
                    <a:pt x="115104" y="427736"/>
                  </a:moveTo>
                  <a:lnTo>
                    <a:pt x="108144" y="429958"/>
                  </a:lnTo>
                  <a:lnTo>
                    <a:pt x="102368" y="434848"/>
                  </a:lnTo>
                  <a:lnTo>
                    <a:pt x="0" y="564261"/>
                  </a:lnTo>
                  <a:lnTo>
                    <a:pt x="163010" y="589661"/>
                  </a:lnTo>
                  <a:lnTo>
                    <a:pt x="170571" y="589341"/>
                  </a:lnTo>
                  <a:lnTo>
                    <a:pt x="177184" y="586247"/>
                  </a:lnTo>
                  <a:lnTo>
                    <a:pt x="182148" y="580892"/>
                  </a:lnTo>
                  <a:lnTo>
                    <a:pt x="184765" y="573786"/>
                  </a:lnTo>
                  <a:lnTo>
                    <a:pt x="184519" y="568198"/>
                  </a:lnTo>
                  <a:lnTo>
                    <a:pt x="42148" y="568198"/>
                  </a:lnTo>
                  <a:lnTo>
                    <a:pt x="28253" y="532638"/>
                  </a:lnTo>
                  <a:lnTo>
                    <a:pt x="93910" y="506920"/>
                  </a:lnTo>
                  <a:lnTo>
                    <a:pt x="132251" y="458470"/>
                  </a:lnTo>
                  <a:lnTo>
                    <a:pt x="135678" y="451729"/>
                  </a:lnTo>
                  <a:lnTo>
                    <a:pt x="136232" y="444452"/>
                  </a:lnTo>
                  <a:lnTo>
                    <a:pt x="134015" y="437485"/>
                  </a:lnTo>
                  <a:lnTo>
                    <a:pt x="129127" y="431673"/>
                  </a:lnTo>
                  <a:lnTo>
                    <a:pt x="122386" y="428275"/>
                  </a:lnTo>
                  <a:lnTo>
                    <a:pt x="115104" y="427736"/>
                  </a:lnTo>
                  <a:close/>
                </a:path>
                <a:path w="1402080" h="589914">
                  <a:moveTo>
                    <a:pt x="93910" y="506920"/>
                  </a:moveTo>
                  <a:lnTo>
                    <a:pt x="28253" y="532638"/>
                  </a:lnTo>
                  <a:lnTo>
                    <a:pt x="42148" y="568198"/>
                  </a:lnTo>
                  <a:lnTo>
                    <a:pt x="57386" y="562229"/>
                  </a:lnTo>
                  <a:lnTo>
                    <a:pt x="50142" y="562229"/>
                  </a:lnTo>
                  <a:lnTo>
                    <a:pt x="38139" y="531622"/>
                  </a:lnTo>
                  <a:lnTo>
                    <a:pt x="74362" y="531622"/>
                  </a:lnTo>
                  <a:lnTo>
                    <a:pt x="93910" y="506920"/>
                  </a:lnTo>
                  <a:close/>
                </a:path>
                <a:path w="1402080" h="589914">
                  <a:moveTo>
                    <a:pt x="107859" y="542458"/>
                  </a:moveTo>
                  <a:lnTo>
                    <a:pt x="42148" y="568198"/>
                  </a:lnTo>
                  <a:lnTo>
                    <a:pt x="184519" y="568198"/>
                  </a:lnTo>
                  <a:lnTo>
                    <a:pt x="107859" y="542458"/>
                  </a:lnTo>
                  <a:close/>
                </a:path>
                <a:path w="1402080" h="589914">
                  <a:moveTo>
                    <a:pt x="38139" y="531622"/>
                  </a:moveTo>
                  <a:lnTo>
                    <a:pt x="50142" y="562229"/>
                  </a:lnTo>
                  <a:lnTo>
                    <a:pt x="70395" y="536635"/>
                  </a:lnTo>
                  <a:lnTo>
                    <a:pt x="38139" y="531622"/>
                  </a:lnTo>
                  <a:close/>
                </a:path>
                <a:path w="1402080" h="589914">
                  <a:moveTo>
                    <a:pt x="70395" y="536635"/>
                  </a:moveTo>
                  <a:lnTo>
                    <a:pt x="50142" y="562229"/>
                  </a:lnTo>
                  <a:lnTo>
                    <a:pt x="57386" y="562229"/>
                  </a:lnTo>
                  <a:lnTo>
                    <a:pt x="107859" y="542458"/>
                  </a:lnTo>
                  <a:lnTo>
                    <a:pt x="70395" y="536635"/>
                  </a:lnTo>
                  <a:close/>
                </a:path>
                <a:path w="1402080" h="589914">
                  <a:moveTo>
                    <a:pt x="1388065" y="0"/>
                  </a:moveTo>
                  <a:lnTo>
                    <a:pt x="93910" y="506920"/>
                  </a:lnTo>
                  <a:lnTo>
                    <a:pt x="70395" y="536635"/>
                  </a:lnTo>
                  <a:lnTo>
                    <a:pt x="107859" y="542458"/>
                  </a:lnTo>
                  <a:lnTo>
                    <a:pt x="1401908" y="35560"/>
                  </a:lnTo>
                  <a:lnTo>
                    <a:pt x="1388065" y="0"/>
                  </a:lnTo>
                  <a:close/>
                </a:path>
                <a:path w="1402080" h="589914">
                  <a:moveTo>
                    <a:pt x="74362" y="531622"/>
                  </a:moveTo>
                  <a:lnTo>
                    <a:pt x="38139" y="531622"/>
                  </a:lnTo>
                  <a:lnTo>
                    <a:pt x="70395" y="536635"/>
                  </a:lnTo>
                  <a:lnTo>
                    <a:pt x="74362" y="53162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مستطيل 66"/>
          <p:cNvSpPr/>
          <p:nvPr/>
        </p:nvSpPr>
        <p:spPr>
          <a:xfrm>
            <a:off x="5597475" y="941082"/>
            <a:ext cx="473583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dirty="0"/>
              <a:t> .سرعة الطبقة </a:t>
            </a:r>
            <a:r>
              <a:rPr lang="ar-IQ" dirty="0" err="1"/>
              <a:t>األولى</a:t>
            </a:r>
            <a:r>
              <a:rPr lang="ar-IQ" dirty="0"/>
              <a:t> تسمى بالسرع</a:t>
            </a:r>
          </a:p>
          <a:p>
            <a:r>
              <a:rPr lang="ar-IQ" dirty="0" err="1"/>
              <a:t>املباشرة</a:t>
            </a:r>
            <a:r>
              <a:rPr lang="ar-IQ" dirty="0"/>
              <a:t> </a:t>
            </a:r>
            <a:r>
              <a:rPr lang="en-GB" dirty="0"/>
              <a:t>Wave Direct </a:t>
            </a:r>
            <a:r>
              <a:rPr lang="ar-IQ" dirty="0"/>
              <a:t>ويتم</a:t>
            </a:r>
          </a:p>
          <a:p>
            <a:r>
              <a:rPr lang="ar-IQ" dirty="0"/>
              <a:t>ا </a:t>
            </a:r>
            <a:r>
              <a:rPr lang="ar-IQ" dirty="0" err="1"/>
              <a:t>إستالمها</a:t>
            </a:r>
            <a:endParaRPr lang="ar-IQ" dirty="0"/>
          </a:p>
          <a:p>
            <a:r>
              <a:rPr lang="ar-IQ" dirty="0"/>
              <a:t>أول </a:t>
            </a:r>
            <a:r>
              <a:rPr lang="ar-IQ" dirty="0" err="1"/>
              <a:t>للطبقةاألولىفقط</a:t>
            </a:r>
            <a:r>
              <a:rPr lang="ar-IQ" dirty="0"/>
              <a:t> وبعد</a:t>
            </a:r>
          </a:p>
          <a:p>
            <a:r>
              <a:rPr lang="ar-IQ" dirty="0"/>
              <a:t>وصول </a:t>
            </a:r>
            <a:r>
              <a:rPr lang="ar-IQ" dirty="0" err="1"/>
              <a:t>املوجات</a:t>
            </a:r>
            <a:r>
              <a:rPr lang="ar-IQ" dirty="0"/>
              <a:t> </a:t>
            </a:r>
            <a:r>
              <a:rPr lang="ar-IQ" dirty="0" err="1"/>
              <a:t>املنكسرة</a:t>
            </a:r>
            <a:r>
              <a:rPr lang="ar-IQ" dirty="0"/>
              <a:t> يتم</a:t>
            </a:r>
          </a:p>
          <a:p>
            <a:r>
              <a:rPr lang="ar-IQ" dirty="0" err="1"/>
              <a:t>إستالمها</a:t>
            </a:r>
            <a:r>
              <a:rPr lang="ar-IQ" dirty="0"/>
              <a:t> كموجات متأخرة وكما تظهر</a:t>
            </a:r>
          </a:p>
          <a:p>
            <a:r>
              <a:rPr lang="ar-IQ" dirty="0"/>
              <a:t>بالشكل </a:t>
            </a:r>
            <a:r>
              <a:rPr lang="ar-IQ" dirty="0" err="1"/>
              <a:t>املاجاور</a:t>
            </a:r>
            <a:r>
              <a:rPr lang="ar-IQ" dirty="0"/>
              <a:t>.</a:t>
            </a:r>
          </a:p>
          <a:p>
            <a:r>
              <a:rPr lang="ar-IQ" dirty="0"/>
              <a:t>2 .</a:t>
            </a:r>
            <a:r>
              <a:rPr lang="ar-IQ" dirty="0" err="1"/>
              <a:t>املوجات</a:t>
            </a:r>
            <a:r>
              <a:rPr lang="ar-IQ" dirty="0"/>
              <a:t> </a:t>
            </a:r>
            <a:r>
              <a:rPr lang="ar-IQ" dirty="0" err="1"/>
              <a:t>املنكسرة</a:t>
            </a:r>
            <a:r>
              <a:rPr lang="ar-IQ" dirty="0"/>
              <a:t> تسمى </a:t>
            </a:r>
            <a:r>
              <a:rPr lang="en-GB" dirty="0"/>
              <a:t>Head</a:t>
            </a:r>
          </a:p>
          <a:p>
            <a:r>
              <a:rPr lang="en-GB" dirty="0"/>
              <a:t>wave </a:t>
            </a:r>
            <a:r>
              <a:rPr lang="ar-IQ" dirty="0"/>
              <a:t>ويحصل فيها </a:t>
            </a:r>
            <a:r>
              <a:rPr lang="ar-IQ" dirty="0" err="1"/>
              <a:t>إنكسار</a:t>
            </a:r>
            <a:r>
              <a:rPr lang="ar-IQ" dirty="0"/>
              <a:t> حرج</a:t>
            </a:r>
          </a:p>
          <a:p>
            <a:r>
              <a:rPr lang="ar-IQ" dirty="0"/>
              <a:t>فقط عندما تكون سرعة الطبقة</a:t>
            </a:r>
          </a:p>
          <a:p>
            <a:r>
              <a:rPr lang="ar-IQ" dirty="0"/>
              <a:t>الثانية أكبر من سرعة الطبقة </a:t>
            </a:r>
            <a:r>
              <a:rPr lang="ar-IQ" dirty="0" err="1"/>
              <a:t>األ</a:t>
            </a:r>
            <a:r>
              <a:rPr lang="ar-IQ" dirty="0"/>
              <a:t> ولى,</a:t>
            </a:r>
          </a:p>
          <a:p>
            <a:r>
              <a:rPr lang="ar-IQ" dirty="0"/>
              <a:t>ويحصل </a:t>
            </a:r>
            <a:r>
              <a:rPr lang="ar-IQ" dirty="0" err="1"/>
              <a:t>إنكسار</a:t>
            </a:r>
            <a:r>
              <a:rPr lang="ar-IQ" dirty="0"/>
              <a:t> ليس</a:t>
            </a:r>
          </a:p>
          <a:p>
            <a:r>
              <a:rPr lang="ar-IQ" dirty="0"/>
              <a:t>ا</a:t>
            </a:r>
          </a:p>
          <a:p>
            <a:r>
              <a:rPr lang="ar-IQ" dirty="0"/>
              <a:t>حرجا عندما</a:t>
            </a:r>
          </a:p>
          <a:p>
            <a:r>
              <a:rPr lang="ar-IQ" dirty="0"/>
              <a:t>يكون سرعة الطبقة </a:t>
            </a:r>
            <a:r>
              <a:rPr lang="ar-IQ" dirty="0" err="1"/>
              <a:t>األولى</a:t>
            </a:r>
            <a:r>
              <a:rPr lang="ar-IQ" dirty="0"/>
              <a:t> أصغر أو</a:t>
            </a:r>
          </a:p>
          <a:p>
            <a:r>
              <a:rPr lang="ar-IQ" dirty="0" err="1"/>
              <a:t>أكبربقليل</a:t>
            </a:r>
            <a:r>
              <a:rPr lang="ar-IQ" dirty="0"/>
              <a:t> من </a:t>
            </a:r>
            <a:r>
              <a:rPr lang="ar-IQ" dirty="0" err="1"/>
              <a:t>سرعةالطبقةالثانية</a:t>
            </a:r>
            <a:r>
              <a:rPr lang="ar-IQ" dirty="0"/>
              <a:t>.</a:t>
            </a:r>
          </a:p>
          <a:p>
            <a:r>
              <a:rPr lang="ar-IQ" dirty="0"/>
              <a:t>3 .</a:t>
            </a:r>
            <a:r>
              <a:rPr lang="ar-IQ" dirty="0" err="1"/>
              <a:t>املوجات</a:t>
            </a:r>
            <a:r>
              <a:rPr lang="ar-IQ" dirty="0"/>
              <a:t> </a:t>
            </a:r>
            <a:r>
              <a:rPr lang="ar-IQ" dirty="0" err="1"/>
              <a:t>املنكسرة</a:t>
            </a:r>
            <a:r>
              <a:rPr lang="ar-IQ" dirty="0"/>
              <a:t> التي تحدث ضمن</a:t>
            </a:r>
          </a:p>
          <a:p>
            <a:r>
              <a:rPr lang="ar-IQ" dirty="0"/>
              <a:t>, ستظهر �</a:t>
            </a:r>
            <a:r>
              <a:rPr lang="en-GB" dirty="0"/>
              <a:t>𝑐� </a:t>
            </a:r>
            <a:r>
              <a:rPr lang="ar-IQ" dirty="0" err="1"/>
              <a:t>املسافة</a:t>
            </a:r>
            <a:r>
              <a:rPr lang="ar-IQ" dirty="0"/>
              <a:t> الحرجة ��</a:t>
            </a:r>
          </a:p>
          <a:p>
            <a:r>
              <a:rPr lang="ar-IQ" dirty="0" err="1"/>
              <a:t>كموجاتوصول</a:t>
            </a:r>
            <a:r>
              <a:rPr lang="ar-IQ" dirty="0"/>
              <a:t> متأخرة.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13" y="0"/>
            <a:ext cx="9145905" cy="6858000"/>
            <a:chOff x="-813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7904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13" y="52323"/>
              <a:ext cx="9145575" cy="90182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761998"/>
            <a:ext cx="9144000" cy="6096000"/>
            <a:chOff x="0" y="761998"/>
            <a:chExt cx="9144000" cy="609600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68368" y="3176016"/>
              <a:ext cx="207263" cy="5059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761998"/>
              <a:ext cx="9143999" cy="60959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13" y="0"/>
            <a:ext cx="9145905" cy="6858000"/>
            <a:chOff x="-813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7904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13" y="52323"/>
              <a:ext cx="9145575" cy="90182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533400"/>
            <a:ext cx="9149080" cy="6126480"/>
            <a:chOff x="0" y="533400"/>
            <a:chExt cx="9149080" cy="612648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32" y="533400"/>
              <a:ext cx="9116568" cy="1905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19600" y="2438400"/>
              <a:ext cx="4724400" cy="42214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2438400"/>
              <a:ext cx="4419599" cy="15331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432" y="3944111"/>
              <a:ext cx="4572000" cy="27157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432548" y="3162300"/>
              <a:ext cx="1711960" cy="619125"/>
            </a:xfrm>
            <a:custGeom>
              <a:avLst/>
              <a:gdLst/>
              <a:ahLst/>
              <a:cxnLst/>
              <a:rect l="l" t="t" r="r" b="b"/>
              <a:pathLst>
                <a:path w="1711959" h="619125">
                  <a:moveTo>
                    <a:pt x="0" y="0"/>
                  </a:moveTo>
                  <a:lnTo>
                    <a:pt x="1711451" y="618726"/>
                  </a:lnTo>
                </a:path>
              </a:pathLst>
            </a:custGeom>
            <a:ln w="9525">
              <a:solidFill>
                <a:srgbClr val="055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11925" y="2708147"/>
              <a:ext cx="1828164" cy="3009900"/>
            </a:xfrm>
            <a:custGeom>
              <a:avLst/>
              <a:gdLst/>
              <a:ahLst/>
              <a:cxnLst/>
              <a:rect l="l" t="t" r="r" b="b"/>
              <a:pathLst>
                <a:path w="1828165" h="3009900">
                  <a:moveTo>
                    <a:pt x="685038" y="97790"/>
                  </a:moveTo>
                  <a:lnTo>
                    <a:pt x="684022" y="94361"/>
                  </a:lnTo>
                  <a:lnTo>
                    <a:pt x="657402" y="10922"/>
                  </a:lnTo>
                  <a:lnTo>
                    <a:pt x="653923" y="0"/>
                  </a:lnTo>
                  <a:lnTo>
                    <a:pt x="586486" y="72644"/>
                  </a:lnTo>
                  <a:lnTo>
                    <a:pt x="584073" y="75184"/>
                  </a:lnTo>
                  <a:lnTo>
                    <a:pt x="584327" y="79248"/>
                  </a:lnTo>
                  <a:lnTo>
                    <a:pt x="586867" y="81534"/>
                  </a:lnTo>
                  <a:lnTo>
                    <a:pt x="589407" y="83947"/>
                  </a:lnTo>
                  <a:lnTo>
                    <a:pt x="593471" y="83820"/>
                  </a:lnTo>
                  <a:lnTo>
                    <a:pt x="595757" y="81280"/>
                  </a:lnTo>
                  <a:lnTo>
                    <a:pt x="639914" y="33756"/>
                  </a:lnTo>
                  <a:lnTo>
                    <a:pt x="0" y="2894215"/>
                  </a:lnTo>
                  <a:lnTo>
                    <a:pt x="12446" y="2896984"/>
                  </a:lnTo>
                  <a:lnTo>
                    <a:pt x="652221" y="36512"/>
                  </a:lnTo>
                  <a:lnTo>
                    <a:pt x="671830" y="98298"/>
                  </a:lnTo>
                  <a:lnTo>
                    <a:pt x="672973" y="101600"/>
                  </a:lnTo>
                  <a:lnTo>
                    <a:pt x="676529" y="103505"/>
                  </a:lnTo>
                  <a:lnTo>
                    <a:pt x="679831" y="102362"/>
                  </a:lnTo>
                  <a:lnTo>
                    <a:pt x="683133" y="101346"/>
                  </a:lnTo>
                  <a:lnTo>
                    <a:pt x="685038" y="97790"/>
                  </a:lnTo>
                  <a:close/>
                </a:path>
                <a:path w="1828165" h="3009900">
                  <a:moveTo>
                    <a:pt x="1828038" y="210566"/>
                  </a:moveTo>
                  <a:lnTo>
                    <a:pt x="1827022" y="207137"/>
                  </a:lnTo>
                  <a:lnTo>
                    <a:pt x="1800364" y="123571"/>
                  </a:lnTo>
                  <a:lnTo>
                    <a:pt x="1796923" y="112776"/>
                  </a:lnTo>
                  <a:lnTo>
                    <a:pt x="1729486" y="185420"/>
                  </a:lnTo>
                  <a:lnTo>
                    <a:pt x="1727073" y="187960"/>
                  </a:lnTo>
                  <a:lnTo>
                    <a:pt x="1727327" y="192024"/>
                  </a:lnTo>
                  <a:lnTo>
                    <a:pt x="1729867" y="194310"/>
                  </a:lnTo>
                  <a:lnTo>
                    <a:pt x="1732407" y="196723"/>
                  </a:lnTo>
                  <a:lnTo>
                    <a:pt x="1736471" y="196596"/>
                  </a:lnTo>
                  <a:lnTo>
                    <a:pt x="1738757" y="194056"/>
                  </a:lnTo>
                  <a:lnTo>
                    <a:pt x="1782876" y="146570"/>
                  </a:lnTo>
                  <a:lnTo>
                    <a:pt x="1143000" y="3006991"/>
                  </a:lnTo>
                  <a:lnTo>
                    <a:pt x="1155446" y="3009760"/>
                  </a:lnTo>
                  <a:lnTo>
                    <a:pt x="1795221" y="149288"/>
                  </a:lnTo>
                  <a:lnTo>
                    <a:pt x="1814830" y="211074"/>
                  </a:lnTo>
                  <a:lnTo>
                    <a:pt x="1815973" y="214376"/>
                  </a:lnTo>
                  <a:lnTo>
                    <a:pt x="1819529" y="216281"/>
                  </a:lnTo>
                  <a:lnTo>
                    <a:pt x="1822831" y="215138"/>
                  </a:lnTo>
                  <a:lnTo>
                    <a:pt x="1826133" y="214122"/>
                  </a:lnTo>
                  <a:lnTo>
                    <a:pt x="1828038" y="210566"/>
                  </a:lnTo>
                  <a:close/>
                </a:path>
              </a:pathLst>
            </a:custGeom>
            <a:solidFill>
              <a:srgbClr val="055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65548" y="3339083"/>
              <a:ext cx="4229100" cy="1539240"/>
            </a:xfrm>
            <a:custGeom>
              <a:avLst/>
              <a:gdLst/>
              <a:ahLst/>
              <a:cxnLst/>
              <a:rect l="l" t="t" r="r" b="b"/>
              <a:pathLst>
                <a:path w="4229100" h="1539239">
                  <a:moveTo>
                    <a:pt x="1938527" y="0"/>
                  </a:moveTo>
                  <a:lnTo>
                    <a:pt x="3691128" y="633602"/>
                  </a:lnTo>
                </a:path>
                <a:path w="4229100" h="1539239">
                  <a:moveTo>
                    <a:pt x="0" y="1539239"/>
                  </a:moveTo>
                  <a:lnTo>
                    <a:pt x="4229100" y="1539239"/>
                  </a:lnTo>
                </a:path>
              </a:pathLst>
            </a:custGeom>
            <a:ln w="9525">
              <a:solidFill>
                <a:srgbClr val="055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47927"/>
            <a:ext cx="9143999" cy="575767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13" y="0"/>
            <a:ext cx="9145905" cy="6858000"/>
            <a:chOff x="-813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7904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13" y="52323"/>
              <a:ext cx="9145575" cy="90182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200" y="1008888"/>
            <a:ext cx="8915400" cy="554431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13" y="0"/>
            <a:ext cx="9145905" cy="6858000"/>
            <a:chOff x="-813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7904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13" y="52323"/>
              <a:ext cx="9145575" cy="90182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947926"/>
            <a:ext cx="9143999" cy="591007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947926"/>
            <a:ext cx="8991600" cy="591007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47926"/>
            <a:ext cx="9143999" cy="591007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13" y="0"/>
            <a:ext cx="9145905" cy="6858000"/>
            <a:chOff x="-813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7904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13" y="52323"/>
              <a:ext cx="9145575" cy="90182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400" y="947927"/>
            <a:ext cx="8991600" cy="568147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947927"/>
            <a:ext cx="8839200" cy="568147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81454"/>
            <a:ext cx="8991599" cy="58765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13" y="0"/>
            <a:ext cx="9145905" cy="6858000"/>
            <a:chOff x="-813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7904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13" y="52323"/>
              <a:ext cx="9145575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29869" y="1373999"/>
            <a:ext cx="8533130" cy="495744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40970" marR="135255">
              <a:lnSpc>
                <a:spcPct val="150100"/>
              </a:lnSpc>
              <a:spcBef>
                <a:spcPts val="140"/>
              </a:spcBef>
            </a:pPr>
            <a:r>
              <a:rPr sz="1800" b="1" spc="-15" dirty="0">
                <a:latin typeface="Arial"/>
                <a:cs typeface="Arial"/>
              </a:rPr>
              <a:t>وأ</a:t>
            </a:r>
            <a:r>
              <a:rPr sz="1800" b="1" spc="470" dirty="0">
                <a:latin typeface="Arial"/>
                <a:cs typeface="Arial"/>
              </a:rPr>
              <a:t> </a:t>
            </a:r>
            <a:r>
              <a:rPr sz="1800" b="1" spc="-170" dirty="0">
                <a:latin typeface="Arial"/>
                <a:cs typeface="Arial"/>
              </a:rPr>
              <a:t>مك</a:t>
            </a:r>
            <a:r>
              <a:rPr sz="1800" b="1" spc="16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)</a:t>
            </a:r>
            <a:r>
              <a:rPr sz="1600" b="1" spc="-15" dirty="0">
                <a:latin typeface="Arial"/>
                <a:cs typeface="Arial"/>
              </a:rPr>
              <a:t>10</a:t>
            </a:r>
            <a:r>
              <a:rPr sz="1800" b="1" spc="-15" dirty="0">
                <a:latin typeface="Arial"/>
                <a:cs typeface="Arial"/>
              </a:rPr>
              <a:t>(</a:t>
            </a:r>
            <a:r>
              <a:rPr sz="1800" b="1" spc="470" dirty="0">
                <a:latin typeface="Arial"/>
                <a:cs typeface="Arial"/>
              </a:rPr>
              <a:t> </a:t>
            </a:r>
            <a:r>
              <a:rPr sz="1800" b="1" spc="-190" dirty="0">
                <a:latin typeface="Arial"/>
                <a:cs typeface="Arial"/>
              </a:rPr>
              <a:t>ىلا</a:t>
            </a:r>
            <a:r>
              <a:rPr sz="1800" b="1" spc="430" dirty="0">
                <a:latin typeface="Arial"/>
                <a:cs typeface="Arial"/>
              </a:rPr>
              <a:t> </a:t>
            </a:r>
            <a:r>
              <a:rPr sz="1800" b="1" spc="-290" dirty="0">
                <a:latin typeface="Arial"/>
                <a:cs typeface="Arial"/>
              </a:rPr>
              <a:t>اهفاشكتسا</a:t>
            </a:r>
            <a:r>
              <a:rPr sz="1800" b="1" spc="135" dirty="0">
                <a:latin typeface="Arial"/>
                <a:cs typeface="Arial"/>
              </a:rPr>
              <a:t> </a:t>
            </a:r>
            <a:r>
              <a:rPr sz="1800" b="1" spc="20" dirty="0">
                <a:latin typeface="Arial"/>
                <a:cs typeface="Arial"/>
              </a:rPr>
              <a:t>قمع  </a:t>
            </a:r>
            <a:r>
              <a:rPr sz="1800" b="1" spc="-409" dirty="0">
                <a:latin typeface="Arial"/>
                <a:cs typeface="Arial"/>
              </a:rPr>
              <a:t>لصي</a:t>
            </a:r>
            <a:r>
              <a:rPr sz="1800" b="1" spc="-135" dirty="0">
                <a:latin typeface="Arial"/>
                <a:cs typeface="Arial"/>
              </a:rPr>
              <a:t> </a:t>
            </a:r>
            <a:r>
              <a:rPr sz="1800" b="1" spc="-450" dirty="0">
                <a:latin typeface="Arial"/>
                <a:cs typeface="Arial"/>
              </a:rPr>
              <a:t>دقف</a:t>
            </a:r>
            <a:r>
              <a:rPr sz="1800" b="1" spc="-2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،</a:t>
            </a:r>
            <a:r>
              <a:rPr sz="1800" b="1" spc="500" dirty="0">
                <a:latin typeface="Arial"/>
                <a:cs typeface="Arial"/>
              </a:rPr>
              <a:t> </a:t>
            </a:r>
            <a:r>
              <a:rPr sz="1800" b="1" spc="-305" dirty="0">
                <a:latin typeface="Arial"/>
                <a:cs typeface="Arial"/>
              </a:rPr>
              <a:t>يطفنلا</a:t>
            </a:r>
            <a:r>
              <a:rPr sz="1800" b="1" spc="280" dirty="0">
                <a:latin typeface="Arial"/>
                <a:cs typeface="Arial"/>
              </a:rPr>
              <a:t> </a:t>
            </a:r>
            <a:r>
              <a:rPr sz="1800" b="1" spc="-65" dirty="0">
                <a:latin typeface="Arial"/>
                <a:cs typeface="Arial"/>
              </a:rPr>
              <a:t>لاجملا</a:t>
            </a:r>
            <a:r>
              <a:rPr sz="1800" b="1" spc="370" dirty="0">
                <a:latin typeface="Arial"/>
                <a:cs typeface="Arial"/>
              </a:rPr>
              <a:t> </a:t>
            </a:r>
            <a:r>
              <a:rPr sz="1800" b="1" spc="-475" dirty="0">
                <a:latin typeface="Arial"/>
                <a:cs typeface="Arial"/>
              </a:rPr>
              <a:t>يف</a:t>
            </a:r>
            <a:r>
              <a:rPr sz="1800" b="1" spc="-395" dirty="0">
                <a:latin typeface="Arial"/>
                <a:cs typeface="Arial"/>
              </a:rPr>
              <a:t> </a:t>
            </a:r>
            <a:r>
              <a:rPr sz="1800" b="1" spc="-120" dirty="0">
                <a:latin typeface="Arial"/>
                <a:cs typeface="Arial"/>
              </a:rPr>
              <a:t>اهتيمهأ</a:t>
            </a:r>
            <a:r>
              <a:rPr sz="1800" b="1" spc="260" dirty="0">
                <a:latin typeface="Arial"/>
                <a:cs typeface="Arial"/>
              </a:rPr>
              <a:t> </a:t>
            </a:r>
            <a:r>
              <a:rPr sz="1800" b="1" spc="-245" dirty="0">
                <a:latin typeface="Arial"/>
                <a:cs typeface="Arial"/>
              </a:rPr>
              <a:t>ةيساكعنلاا</a:t>
            </a:r>
            <a:r>
              <a:rPr sz="1800" b="1" spc="265" dirty="0">
                <a:latin typeface="Arial"/>
                <a:cs typeface="Arial"/>
              </a:rPr>
              <a:t> </a:t>
            </a:r>
            <a:r>
              <a:rPr sz="1800" b="1" spc="-245" dirty="0">
                <a:latin typeface="Arial"/>
                <a:cs typeface="Arial"/>
              </a:rPr>
              <a:t>ةقيرطلا</a:t>
            </a:r>
            <a:r>
              <a:rPr sz="1800" b="1" spc="265" dirty="0">
                <a:latin typeface="Arial"/>
                <a:cs typeface="Arial"/>
              </a:rPr>
              <a:t> </a:t>
            </a:r>
            <a:r>
              <a:rPr sz="1800" b="1" spc="-375" dirty="0">
                <a:latin typeface="Arial"/>
                <a:cs typeface="Arial"/>
              </a:rPr>
              <a:t>تبستكا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225" dirty="0">
                <a:latin typeface="Arial"/>
                <a:cs typeface="Arial"/>
              </a:rPr>
              <a:t>دقو </a:t>
            </a:r>
            <a:r>
              <a:rPr sz="1800" b="1" spc="-220" dirty="0">
                <a:latin typeface="Arial"/>
                <a:cs typeface="Arial"/>
              </a:rPr>
              <a:t> </a:t>
            </a:r>
            <a:r>
              <a:rPr sz="2700" b="1" spc="-127" baseline="3086" dirty="0">
                <a:latin typeface="Arial"/>
                <a:cs typeface="Arial"/>
              </a:rPr>
              <a:t>ق</a:t>
            </a:r>
            <a:r>
              <a:rPr sz="1800" b="1" spc="-85" dirty="0">
                <a:latin typeface="Arial"/>
                <a:cs typeface="Arial"/>
              </a:rPr>
              <a:t>رطلا</a:t>
            </a:r>
            <a:r>
              <a:rPr sz="1800" b="1" spc="330" dirty="0">
                <a:latin typeface="Arial"/>
                <a:cs typeface="Arial"/>
              </a:rPr>
              <a:t> </a:t>
            </a:r>
            <a:r>
              <a:rPr sz="1800" b="1" spc="-170" dirty="0">
                <a:latin typeface="Arial"/>
                <a:cs typeface="Arial"/>
              </a:rPr>
              <a:t>ةصح</a:t>
            </a:r>
            <a:r>
              <a:rPr sz="1800" b="1" spc="160" dirty="0">
                <a:latin typeface="Arial"/>
                <a:cs typeface="Arial"/>
              </a:rPr>
              <a:t> </a:t>
            </a:r>
            <a:r>
              <a:rPr sz="1800" b="1" spc="-195" dirty="0">
                <a:latin typeface="Arial"/>
                <a:cs typeface="Arial"/>
              </a:rPr>
              <a:t>تناك</a:t>
            </a:r>
            <a:r>
              <a:rPr sz="1800" b="1" spc="1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، </a:t>
            </a:r>
            <a:r>
              <a:rPr sz="1800" b="1" spc="-180" dirty="0">
                <a:latin typeface="Arial"/>
                <a:cs typeface="Arial"/>
              </a:rPr>
              <a:t>رلاود</a:t>
            </a:r>
            <a:r>
              <a:rPr sz="1800" b="1" spc="140" dirty="0">
                <a:latin typeface="Arial"/>
                <a:cs typeface="Arial"/>
              </a:rPr>
              <a:t> </a:t>
            </a:r>
            <a:r>
              <a:rPr sz="1800" b="1" spc="-254" dirty="0">
                <a:latin typeface="Arial"/>
                <a:cs typeface="Arial"/>
              </a:rPr>
              <a:t>ترا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235" dirty="0">
                <a:latin typeface="Arial"/>
                <a:cs typeface="Arial"/>
              </a:rPr>
              <a:t>ايلم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)3(</a:t>
            </a:r>
            <a:r>
              <a:rPr sz="1800" b="1" spc="450" dirty="0">
                <a:latin typeface="Arial"/>
                <a:cs typeface="Arial"/>
              </a:rPr>
              <a:t> </a:t>
            </a:r>
            <a:r>
              <a:rPr sz="1800" b="1" spc="-380" dirty="0">
                <a:latin typeface="Arial"/>
                <a:cs typeface="Arial"/>
              </a:rPr>
              <a:t>ةيقيبطتلا</a:t>
            </a:r>
            <a:r>
              <a:rPr sz="1800" b="1" spc="-254" dirty="0">
                <a:latin typeface="Arial"/>
                <a:cs typeface="Arial"/>
              </a:rPr>
              <a:t> </a:t>
            </a:r>
            <a:r>
              <a:rPr sz="1800" b="1" spc="-380" dirty="0">
                <a:latin typeface="Arial"/>
                <a:cs typeface="Arial"/>
              </a:rPr>
              <a:t>ةيئايزيفويجلا</a:t>
            </a:r>
            <a:r>
              <a:rPr sz="1800" b="1" spc="-254" dirty="0"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تاحوسملا</a:t>
            </a:r>
            <a:r>
              <a:rPr sz="1800" b="1" spc="240" dirty="0">
                <a:latin typeface="Arial"/>
                <a:cs typeface="Arial"/>
              </a:rPr>
              <a:t> </a:t>
            </a:r>
            <a:r>
              <a:rPr sz="1800" b="1" spc="-355" dirty="0">
                <a:latin typeface="Arial"/>
                <a:cs typeface="Arial"/>
              </a:rPr>
              <a:t>تاقفن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375" dirty="0">
                <a:latin typeface="Arial"/>
                <a:cs typeface="Arial"/>
              </a:rPr>
              <a:t>تفلك</a:t>
            </a:r>
            <a:r>
              <a:rPr sz="1800" b="1" spc="-12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)</a:t>
            </a:r>
            <a:r>
              <a:rPr sz="1600" b="1" spc="-15" dirty="0">
                <a:latin typeface="Arial"/>
                <a:cs typeface="Arial"/>
              </a:rPr>
              <a:t>1980</a:t>
            </a:r>
            <a:r>
              <a:rPr sz="1800" b="1" spc="-15" dirty="0">
                <a:latin typeface="Arial"/>
                <a:cs typeface="Arial"/>
              </a:rPr>
              <a:t>(</a:t>
            </a:r>
            <a:r>
              <a:rPr sz="1800" b="1" spc="470" dirty="0"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ماع </a:t>
            </a:r>
            <a:r>
              <a:rPr sz="1800" b="1" spc="-475" dirty="0">
                <a:latin typeface="Arial"/>
                <a:cs typeface="Arial"/>
              </a:rPr>
              <a:t>يف</a:t>
            </a:r>
            <a:r>
              <a:rPr sz="1800" b="1" spc="-420" dirty="0">
                <a:latin typeface="Arial"/>
                <a:cs typeface="Arial"/>
              </a:rPr>
              <a:t> </a:t>
            </a:r>
            <a:r>
              <a:rPr sz="1800" b="1" spc="-195" dirty="0">
                <a:latin typeface="Arial"/>
                <a:cs typeface="Arial"/>
              </a:rPr>
              <a:t>.رثكأ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200" dirty="0">
                <a:latin typeface="Arial"/>
                <a:cs typeface="Arial"/>
              </a:rPr>
              <a:t>تناك</a:t>
            </a:r>
            <a:r>
              <a:rPr sz="1800" b="1" spc="250" dirty="0">
                <a:latin typeface="Arial"/>
                <a:cs typeface="Arial"/>
              </a:rPr>
              <a:t> </a:t>
            </a:r>
            <a:r>
              <a:rPr sz="1800" b="1" spc="-225" dirty="0">
                <a:latin typeface="Arial"/>
                <a:cs typeface="Arial"/>
              </a:rPr>
              <a:t>دقو</a:t>
            </a:r>
            <a:r>
              <a:rPr sz="1800" b="1" spc="2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،</a:t>
            </a:r>
            <a:r>
              <a:rPr sz="1800" b="1" spc="250" dirty="0">
                <a:latin typeface="Arial"/>
                <a:cs typeface="Arial"/>
              </a:rPr>
              <a:t> </a:t>
            </a:r>
            <a:r>
              <a:rPr sz="2700" b="1" spc="-217" baseline="4629" dirty="0">
                <a:latin typeface="Arial"/>
                <a:cs typeface="Arial"/>
              </a:rPr>
              <a:t>ى</a:t>
            </a:r>
            <a:r>
              <a:rPr sz="1800" b="1" spc="-145" dirty="0">
                <a:latin typeface="Arial"/>
                <a:cs typeface="Arial"/>
              </a:rPr>
              <a:t>رخلأا</a:t>
            </a:r>
            <a:r>
              <a:rPr sz="1800" b="1" spc="245" dirty="0">
                <a:latin typeface="Arial"/>
                <a:cs typeface="Arial"/>
              </a:rPr>
              <a:t> </a:t>
            </a:r>
            <a:r>
              <a:rPr sz="1800" b="1" spc="-380" dirty="0">
                <a:latin typeface="Arial"/>
                <a:cs typeface="Arial"/>
              </a:rPr>
              <a:t>ةيئايزيفويجلا</a:t>
            </a:r>
            <a:r>
              <a:rPr sz="1800" b="1" spc="245" dirty="0">
                <a:latin typeface="Arial"/>
                <a:cs typeface="Arial"/>
              </a:rPr>
              <a:t> </a:t>
            </a:r>
            <a:r>
              <a:rPr sz="2700" b="1" spc="-240" baseline="3086" dirty="0">
                <a:latin typeface="Arial"/>
                <a:cs typeface="Arial"/>
              </a:rPr>
              <a:t>ق</a:t>
            </a:r>
            <a:r>
              <a:rPr sz="1800" b="1" spc="-160" dirty="0">
                <a:latin typeface="Arial"/>
                <a:cs typeface="Arial"/>
              </a:rPr>
              <a:t>رطلل</a:t>
            </a:r>
            <a:r>
              <a:rPr sz="1800" b="1" spc="254" dirty="0">
                <a:latin typeface="Arial"/>
                <a:cs typeface="Arial"/>
              </a:rPr>
              <a:t> </a:t>
            </a:r>
            <a:r>
              <a:rPr sz="1800" b="1" spc="-310" dirty="0">
                <a:latin typeface="Arial"/>
                <a:cs typeface="Arial"/>
              </a:rPr>
              <a:t>تاقفنلا</a:t>
            </a:r>
            <a:r>
              <a:rPr sz="1800" b="1" spc="250" dirty="0">
                <a:latin typeface="Arial"/>
                <a:cs typeface="Arial"/>
              </a:rPr>
              <a:t> </a:t>
            </a:r>
            <a:r>
              <a:rPr sz="1800" b="1" spc="-415" dirty="0">
                <a:latin typeface="Arial"/>
                <a:cs typeface="Arial"/>
              </a:rPr>
              <a:t>ةيقب</a:t>
            </a:r>
            <a:r>
              <a:rPr sz="1800" b="1" spc="240" dirty="0">
                <a:latin typeface="Arial"/>
                <a:cs typeface="Arial"/>
              </a:rPr>
              <a:t> </a:t>
            </a:r>
            <a:r>
              <a:rPr sz="1800" b="1" spc="50" dirty="0">
                <a:latin typeface="Arial"/>
                <a:cs typeface="Arial"/>
              </a:rPr>
              <a:t>نم</a:t>
            </a:r>
            <a:r>
              <a:rPr sz="1800" b="1" spc="245" dirty="0">
                <a:latin typeface="Arial"/>
                <a:cs typeface="Arial"/>
              </a:rPr>
              <a:t> </a:t>
            </a:r>
            <a:r>
              <a:rPr sz="1800" b="1" spc="-160" dirty="0">
                <a:latin typeface="Arial"/>
                <a:cs typeface="Arial"/>
              </a:rPr>
              <a:t>%</a:t>
            </a:r>
            <a:r>
              <a:rPr sz="1800" b="1" spc="254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)</a:t>
            </a:r>
            <a:r>
              <a:rPr sz="1600" b="1" spc="-15" dirty="0">
                <a:latin typeface="Arial"/>
                <a:cs typeface="Arial"/>
              </a:rPr>
              <a:t>7</a:t>
            </a:r>
            <a:r>
              <a:rPr sz="1800" b="1" spc="-15" dirty="0">
                <a:latin typeface="Arial"/>
                <a:cs typeface="Arial"/>
              </a:rPr>
              <a:t>(و</a:t>
            </a:r>
            <a:r>
              <a:rPr sz="1800" b="1" spc="250" dirty="0">
                <a:latin typeface="Arial"/>
                <a:cs typeface="Arial"/>
              </a:rPr>
              <a:t> </a:t>
            </a:r>
            <a:r>
              <a:rPr sz="1800" b="1" spc="-254" dirty="0">
                <a:latin typeface="Arial"/>
                <a:cs typeface="Arial"/>
              </a:rPr>
              <a:t>،ةفلكلا</a:t>
            </a:r>
            <a:r>
              <a:rPr sz="1800" b="1" spc="250" dirty="0">
                <a:latin typeface="Arial"/>
                <a:cs typeface="Arial"/>
              </a:rPr>
              <a:t> </a:t>
            </a:r>
            <a:r>
              <a:rPr sz="1800" b="1" spc="70" dirty="0">
                <a:latin typeface="Arial"/>
                <a:cs typeface="Arial"/>
              </a:rPr>
              <a:t>هذه</a:t>
            </a:r>
            <a:r>
              <a:rPr sz="1800" b="1" spc="250" dirty="0">
                <a:latin typeface="Arial"/>
                <a:cs typeface="Arial"/>
              </a:rPr>
              <a:t> </a:t>
            </a:r>
            <a:r>
              <a:rPr sz="1800" b="1" spc="50" dirty="0">
                <a:latin typeface="Arial"/>
                <a:cs typeface="Arial"/>
              </a:rPr>
              <a:t>نم</a:t>
            </a:r>
            <a:r>
              <a:rPr sz="1800" b="1" spc="245" dirty="0">
                <a:latin typeface="Arial"/>
                <a:cs typeface="Arial"/>
              </a:rPr>
              <a:t> </a:t>
            </a:r>
            <a:r>
              <a:rPr sz="1800" b="1" spc="-160" dirty="0">
                <a:latin typeface="Arial"/>
                <a:cs typeface="Arial"/>
              </a:rPr>
              <a:t>%</a:t>
            </a:r>
            <a:r>
              <a:rPr sz="1800" b="1" spc="254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)</a:t>
            </a:r>
            <a:r>
              <a:rPr sz="1600" b="1" spc="-15" dirty="0">
                <a:latin typeface="Arial"/>
                <a:cs typeface="Arial"/>
              </a:rPr>
              <a:t>93</a:t>
            </a:r>
            <a:r>
              <a:rPr sz="1800" b="1" spc="-15" dirty="0">
                <a:latin typeface="Arial"/>
                <a:cs typeface="Arial"/>
              </a:rPr>
              <a:t>(</a:t>
            </a:r>
            <a:r>
              <a:rPr sz="1800" b="1" spc="270" dirty="0">
                <a:latin typeface="Arial"/>
                <a:cs typeface="Arial"/>
              </a:rPr>
              <a:t> </a:t>
            </a:r>
            <a:r>
              <a:rPr sz="1800" b="1" spc="-425" dirty="0">
                <a:latin typeface="Arial"/>
                <a:cs typeface="Arial"/>
              </a:rPr>
              <a:t>ـب</a:t>
            </a:r>
            <a:r>
              <a:rPr sz="1800" b="1" spc="245" dirty="0">
                <a:latin typeface="Arial"/>
                <a:cs typeface="Arial"/>
              </a:rPr>
              <a:t> </a:t>
            </a:r>
            <a:r>
              <a:rPr sz="1800" b="1" spc="-305" dirty="0">
                <a:latin typeface="Arial"/>
                <a:cs typeface="Arial"/>
              </a:rPr>
              <a:t>ردقت</a:t>
            </a:r>
            <a:r>
              <a:rPr sz="1800" b="1" spc="265" dirty="0">
                <a:latin typeface="Arial"/>
                <a:cs typeface="Arial"/>
              </a:rPr>
              <a:t> </a:t>
            </a:r>
            <a:r>
              <a:rPr sz="1800" b="1" spc="-350" dirty="0">
                <a:latin typeface="Arial"/>
                <a:cs typeface="Arial"/>
              </a:rPr>
              <a:t>ةيلزا</a:t>
            </a:r>
            <a:r>
              <a:rPr sz="1800" b="1" spc="-145" dirty="0">
                <a:latin typeface="Arial"/>
                <a:cs typeface="Arial"/>
              </a:rPr>
              <a:t> </a:t>
            </a:r>
            <a:r>
              <a:rPr sz="1800" b="1" spc="-260" dirty="0">
                <a:latin typeface="Arial"/>
                <a:cs typeface="Arial"/>
              </a:rPr>
              <a:t>لزلا</a:t>
            </a:r>
            <a:endParaRPr sz="1800">
              <a:latin typeface="Arial"/>
              <a:cs typeface="Arial"/>
            </a:endParaRPr>
          </a:p>
          <a:p>
            <a:pPr marL="2476500">
              <a:lnSpc>
                <a:spcPct val="100000"/>
              </a:lnSpc>
              <a:spcBef>
                <a:spcPts val="1080"/>
              </a:spcBef>
            </a:pPr>
            <a:r>
              <a:rPr sz="1800" b="1" spc="-25" dirty="0">
                <a:latin typeface="Arial"/>
                <a:cs typeface="Arial"/>
              </a:rPr>
              <a:t>.هلاعأ</a:t>
            </a:r>
            <a:r>
              <a:rPr sz="1800" b="1" spc="100" dirty="0">
                <a:latin typeface="Arial"/>
                <a:cs typeface="Arial"/>
              </a:rPr>
              <a:t> </a:t>
            </a:r>
            <a:r>
              <a:rPr sz="1800" b="1" spc="-330" dirty="0">
                <a:latin typeface="Arial"/>
                <a:cs typeface="Arial"/>
              </a:rPr>
              <a:t>ةبسنلا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50" dirty="0">
                <a:latin typeface="Arial"/>
                <a:cs typeface="Arial"/>
              </a:rPr>
              <a:t>نم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45" dirty="0">
                <a:latin typeface="Arial"/>
                <a:cs typeface="Arial"/>
              </a:rPr>
              <a:t>%)</a:t>
            </a:r>
            <a:r>
              <a:rPr sz="1600" b="1" spc="-45" dirty="0">
                <a:latin typeface="Arial"/>
                <a:cs typeface="Arial"/>
              </a:rPr>
              <a:t>95</a:t>
            </a:r>
            <a:r>
              <a:rPr sz="1800" b="1" spc="-45" dirty="0">
                <a:latin typeface="Arial"/>
                <a:cs typeface="Arial"/>
              </a:rPr>
              <a:t>(</a:t>
            </a:r>
            <a:r>
              <a:rPr sz="1800" b="1" spc="100" dirty="0">
                <a:latin typeface="Arial"/>
                <a:cs typeface="Arial"/>
              </a:rPr>
              <a:t> </a:t>
            </a:r>
            <a:r>
              <a:rPr sz="1800" b="1" spc="-325" dirty="0">
                <a:latin typeface="Arial"/>
                <a:cs typeface="Arial"/>
              </a:rPr>
              <a:t>لثمت</a:t>
            </a:r>
            <a:r>
              <a:rPr sz="1800" b="1" spc="95" dirty="0">
                <a:latin typeface="Arial"/>
                <a:cs typeface="Arial"/>
              </a:rPr>
              <a:t> </a:t>
            </a:r>
            <a:r>
              <a:rPr sz="1800" b="1" spc="-285" dirty="0">
                <a:latin typeface="Arial"/>
                <a:cs typeface="Arial"/>
              </a:rPr>
              <a:t>)ةيطفنلا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-265" dirty="0">
                <a:latin typeface="Arial"/>
                <a:cs typeface="Arial"/>
              </a:rPr>
              <a:t>تافاشكتسلاا(</a:t>
            </a:r>
            <a:r>
              <a:rPr sz="1800" b="1" spc="125" dirty="0">
                <a:latin typeface="Arial"/>
                <a:cs typeface="Arial"/>
              </a:rPr>
              <a:t> </a:t>
            </a:r>
            <a:r>
              <a:rPr sz="1800" b="1" spc="-245" dirty="0">
                <a:latin typeface="Arial"/>
                <a:cs typeface="Arial"/>
              </a:rPr>
              <a:t>ةيساكعنلاا</a:t>
            </a:r>
            <a:r>
              <a:rPr sz="1800" b="1" spc="100" dirty="0">
                <a:latin typeface="Arial"/>
                <a:cs typeface="Arial"/>
              </a:rPr>
              <a:t> </a:t>
            </a:r>
            <a:r>
              <a:rPr sz="1800" b="1" spc="-245" dirty="0">
                <a:latin typeface="Arial"/>
                <a:cs typeface="Arial"/>
              </a:rPr>
              <a:t>ةقيرطلا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-170" dirty="0">
                <a:latin typeface="Arial"/>
                <a:cs typeface="Arial"/>
              </a:rPr>
              <a:t>ةصح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These surveys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also </a:t>
            </a:r>
            <a:r>
              <a:rPr sz="2400" spc="10" dirty="0">
                <a:latin typeface="Times New Roman"/>
                <a:cs typeface="Times New Roman"/>
              </a:rPr>
              <a:t>very </a:t>
            </a:r>
            <a:r>
              <a:rPr sz="2400" spc="-5" dirty="0">
                <a:latin typeface="Times New Roman"/>
                <a:cs typeface="Times New Roman"/>
              </a:rPr>
              <a:t>cost-effective when compared </a:t>
            </a:r>
            <a:r>
              <a:rPr sz="2400" dirty="0">
                <a:latin typeface="Times New Roman"/>
                <a:cs typeface="Times New Roman"/>
              </a:rPr>
              <a:t>to the </a:t>
            </a:r>
            <a:r>
              <a:rPr sz="2400" spc="-5" dirty="0">
                <a:latin typeface="Times New Roman"/>
                <a:cs typeface="Times New Roman"/>
              </a:rPr>
              <a:t>cost </a:t>
            </a:r>
            <a:r>
              <a:rPr sz="2400" dirty="0">
                <a:latin typeface="Times New Roman"/>
                <a:cs typeface="Times New Roman"/>
              </a:rPr>
              <a:t> of drilling a dry </a:t>
            </a:r>
            <a:r>
              <a:rPr sz="2400" spc="-5" dirty="0">
                <a:latin typeface="Times New Roman"/>
                <a:cs typeface="Times New Roman"/>
              </a:rPr>
              <a:t>well. </a:t>
            </a:r>
            <a:r>
              <a:rPr sz="2400" dirty="0">
                <a:latin typeface="Times New Roman"/>
                <a:cs typeface="Times New Roman"/>
              </a:rPr>
              <a:t>About 90% of the </a:t>
            </a:r>
            <a:r>
              <a:rPr sz="2400" spc="-15" dirty="0">
                <a:latin typeface="Times New Roman"/>
                <a:cs typeface="Times New Roman"/>
              </a:rPr>
              <a:t>effort </a:t>
            </a:r>
            <a:r>
              <a:rPr sz="2400" spc="-10" dirty="0">
                <a:latin typeface="Times New Roman"/>
                <a:cs typeface="Times New Roman"/>
              </a:rPr>
              <a:t>spent </a:t>
            </a:r>
            <a:r>
              <a:rPr sz="2400" dirty="0">
                <a:latin typeface="Times New Roman"/>
                <a:cs typeface="Times New Roman"/>
              </a:rPr>
              <a:t>on </a:t>
            </a:r>
            <a:r>
              <a:rPr sz="2400" spc="-10" dirty="0">
                <a:latin typeface="Times New Roman"/>
                <a:cs typeface="Times New Roman"/>
              </a:rPr>
              <a:t>geophysical </a:t>
            </a:r>
            <a:r>
              <a:rPr sz="2400" spc="-5" dirty="0">
                <a:latin typeface="Times New Roman"/>
                <a:cs typeface="Times New Roman"/>
              </a:rPr>
              <a:t> surveys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hydrocarbon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exploration</a:t>
            </a:r>
            <a:r>
              <a:rPr sz="2400" dirty="0">
                <a:latin typeface="Times New Roman"/>
                <a:cs typeface="Times New Roman"/>
              </a:rPr>
              <a:t> 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seismic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methods,</a:t>
            </a:r>
            <a:r>
              <a:rPr sz="2400" dirty="0">
                <a:latin typeface="Times New Roman"/>
                <a:cs typeface="Times New Roman"/>
              </a:rPr>
              <a:t> the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remaining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10%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on the</a:t>
            </a:r>
            <a:r>
              <a:rPr sz="2400" spc="-5" dirty="0">
                <a:latin typeface="Times New Roman"/>
                <a:cs typeface="Times New Roman"/>
              </a:rPr>
              <a:t> various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non-seismic</a:t>
            </a:r>
            <a:r>
              <a:rPr sz="2400" dirty="0">
                <a:latin typeface="Times New Roman"/>
                <a:cs typeface="Times New Roman"/>
              </a:rPr>
              <a:t> methods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worldwide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expenditure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5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seismic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projects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2011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calendar </a:t>
            </a:r>
            <a:r>
              <a:rPr sz="2400" spc="-5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year </a:t>
            </a:r>
            <a:r>
              <a:rPr sz="2400" spc="-5" dirty="0">
                <a:latin typeface="Times New Roman"/>
                <a:cs typeface="Times New Roman"/>
              </a:rPr>
              <a:t>was </a:t>
            </a:r>
            <a:r>
              <a:rPr sz="2400" dirty="0">
                <a:latin typeface="Times New Roman"/>
                <a:cs typeface="Times New Roman"/>
              </a:rPr>
              <a:t>over 7 $ billion </a:t>
            </a:r>
            <a:r>
              <a:rPr sz="2400" spc="-5" dirty="0">
                <a:latin typeface="Times New Roman"/>
                <a:cs typeface="Times New Roman"/>
              </a:rPr>
              <a:t>and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budget </a:t>
            </a:r>
            <a:r>
              <a:rPr sz="2400" dirty="0">
                <a:latin typeface="Times New Roman"/>
                <a:cs typeface="Times New Roman"/>
              </a:rPr>
              <a:t>is constantly being </a:t>
            </a:r>
            <a:r>
              <a:rPr sz="2400" spc="-5" dirty="0">
                <a:latin typeface="Times New Roman"/>
                <a:cs typeface="Times New Roman"/>
              </a:rPr>
              <a:t>increased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every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year.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95680" y="680161"/>
            <a:ext cx="679577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FF0000"/>
                </a:solidFill>
                <a:latin typeface="Constantia"/>
                <a:cs typeface="Constantia"/>
              </a:rPr>
              <a:t>Seismic</a:t>
            </a:r>
            <a:r>
              <a:rPr sz="3200" b="1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3200" b="1" spc="15" dirty="0">
                <a:solidFill>
                  <a:srgbClr val="FF0000"/>
                </a:solidFill>
                <a:latin typeface="Constantia"/>
                <a:cs typeface="Constantia"/>
              </a:rPr>
              <a:t>reflection</a:t>
            </a:r>
            <a:r>
              <a:rPr sz="3200" b="1" spc="-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Constantia"/>
                <a:cs typeface="Constantia"/>
              </a:rPr>
              <a:t>technique</a:t>
            </a:r>
            <a:r>
              <a:rPr sz="3200" b="1" spc="-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Constantia"/>
                <a:cs typeface="Constantia"/>
              </a:rPr>
              <a:t>(Con.)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8915399" cy="645566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13" y="0"/>
            <a:ext cx="9145905" cy="6858000"/>
            <a:chOff x="-813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7904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13" y="52323"/>
              <a:ext cx="9145575" cy="90182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947927"/>
            <a:ext cx="8991599" cy="568147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Deriving</a:t>
            </a:r>
            <a:r>
              <a:rPr spc="5" dirty="0"/>
              <a:t> </a:t>
            </a:r>
            <a:r>
              <a:rPr dirty="0"/>
              <a:t>the</a:t>
            </a:r>
            <a:r>
              <a:rPr spc="5" dirty="0"/>
              <a:t> </a:t>
            </a:r>
            <a:r>
              <a:rPr spc="-5" dirty="0"/>
              <a:t>formula</a:t>
            </a:r>
            <a:r>
              <a:rPr dirty="0"/>
              <a:t> </a:t>
            </a:r>
            <a:r>
              <a:rPr spc="-5" dirty="0"/>
              <a:t>for</a:t>
            </a:r>
            <a:r>
              <a:rPr spc="20" dirty="0"/>
              <a:t> </a:t>
            </a:r>
            <a:r>
              <a:rPr dirty="0"/>
              <a:t>the </a:t>
            </a:r>
            <a:r>
              <a:rPr spc="-5" dirty="0"/>
              <a:t>arrival</a:t>
            </a:r>
            <a:r>
              <a:rPr spc="5" dirty="0"/>
              <a:t> </a:t>
            </a:r>
            <a:r>
              <a:rPr dirty="0"/>
              <a:t>time</a:t>
            </a:r>
            <a:r>
              <a:rPr spc="-25" dirty="0"/>
              <a:t> </a:t>
            </a:r>
            <a:r>
              <a:rPr dirty="0"/>
              <a:t>of</a:t>
            </a:r>
            <a:r>
              <a:rPr spc="1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5" dirty="0"/>
              <a:t>reflected</a:t>
            </a:r>
            <a:r>
              <a:rPr spc="20" dirty="0"/>
              <a:t> </a:t>
            </a:r>
            <a:r>
              <a:rPr spc="-5" dirty="0"/>
              <a:t>wave</a:t>
            </a:r>
            <a:r>
              <a:rPr spc="20" dirty="0"/>
              <a:t> </a:t>
            </a:r>
            <a:r>
              <a:rPr spc="-5" dirty="0"/>
              <a:t>as</a:t>
            </a:r>
            <a:r>
              <a:rPr spc="20" dirty="0"/>
              <a:t> </a:t>
            </a:r>
            <a:r>
              <a:rPr dirty="0"/>
              <a:t>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function</a:t>
            </a:r>
            <a:r>
              <a:rPr spc="-1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spc="5" dirty="0"/>
              <a:t>x,</a:t>
            </a:r>
            <a:r>
              <a:rPr spc="-35" dirty="0"/>
              <a:t> </a:t>
            </a:r>
            <a:r>
              <a:rPr dirty="0"/>
              <a:t>h,</a:t>
            </a:r>
            <a:r>
              <a:rPr spc="-10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5" dirty="0"/>
              <a:t>V1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11179" y="1590611"/>
            <a:ext cx="4414520" cy="3600450"/>
            <a:chOff x="4611179" y="1590611"/>
            <a:chExt cx="4414520" cy="36004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0767" y="1600200"/>
              <a:ext cx="4395216" cy="3581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15941" y="1595374"/>
              <a:ext cx="4404995" cy="3590925"/>
            </a:xfrm>
            <a:custGeom>
              <a:avLst/>
              <a:gdLst/>
              <a:ahLst/>
              <a:cxnLst/>
              <a:rect l="l" t="t" r="r" b="b"/>
              <a:pathLst>
                <a:path w="4404995" h="3590925">
                  <a:moveTo>
                    <a:pt x="0" y="3590925"/>
                  </a:moveTo>
                  <a:lnTo>
                    <a:pt x="4404741" y="3590925"/>
                  </a:lnTo>
                  <a:lnTo>
                    <a:pt x="4404741" y="0"/>
                  </a:lnTo>
                  <a:lnTo>
                    <a:pt x="0" y="0"/>
                  </a:lnTo>
                  <a:lnTo>
                    <a:pt x="0" y="35909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>
              <a:lnSpc>
                <a:spcPct val="150100"/>
              </a:lnSpc>
              <a:spcBef>
                <a:spcPts val="100"/>
              </a:spcBef>
              <a:tabLst>
                <a:tab pos="1734185" algn="l"/>
              </a:tabLst>
            </a:pPr>
            <a:r>
              <a:rPr dirty="0"/>
              <a:t>SM =</a:t>
            </a:r>
            <a:r>
              <a:rPr spc="-15" dirty="0"/>
              <a:t> </a:t>
            </a:r>
            <a:r>
              <a:rPr dirty="0"/>
              <a:t>MG	</a:t>
            </a:r>
            <a:r>
              <a:rPr spc="-5" dirty="0"/>
              <a:t>Where</a:t>
            </a:r>
            <a:r>
              <a:rPr spc="-10" dirty="0"/>
              <a:t> </a:t>
            </a:r>
            <a:r>
              <a:rPr spc="25" dirty="0">
                <a:latin typeface="Cambria Math"/>
                <a:cs typeface="Cambria Math"/>
              </a:rPr>
              <a:t>𝑖</a:t>
            </a:r>
            <a:r>
              <a:rPr sz="2625" spc="37" baseline="-15873" dirty="0">
                <a:latin typeface="Cambria Math"/>
                <a:cs typeface="Cambria Math"/>
              </a:rPr>
              <a:t>2</a:t>
            </a:r>
            <a:r>
              <a:rPr sz="2625" spc="547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1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𝑖</a:t>
            </a:r>
            <a:r>
              <a:rPr sz="2625" baseline="-15873" dirty="0">
                <a:latin typeface="Cambria Math"/>
                <a:cs typeface="Cambria Math"/>
              </a:rPr>
              <a:t>1 </a:t>
            </a:r>
            <a:r>
              <a:rPr sz="2625" spc="7" baseline="-15873" dirty="0">
                <a:latin typeface="Cambria Math"/>
                <a:cs typeface="Cambria Math"/>
              </a:rPr>
              <a:t> </a:t>
            </a:r>
            <a:r>
              <a:rPr sz="2000" spc="-15" dirty="0"/>
              <a:t>After</a:t>
            </a:r>
            <a:r>
              <a:rPr sz="2000" spc="25" dirty="0"/>
              <a:t> </a:t>
            </a:r>
            <a:r>
              <a:rPr sz="2000" spc="-10" dirty="0"/>
              <a:t>taking</a:t>
            </a:r>
            <a:r>
              <a:rPr sz="2000" spc="35" dirty="0"/>
              <a:t> </a:t>
            </a:r>
            <a:r>
              <a:rPr sz="2000" spc="-10" dirty="0"/>
              <a:t>the</a:t>
            </a:r>
            <a:r>
              <a:rPr sz="2000" dirty="0"/>
              <a:t> </a:t>
            </a:r>
            <a:r>
              <a:rPr sz="2000" spc="-15" dirty="0"/>
              <a:t>imaginary</a:t>
            </a:r>
            <a:r>
              <a:rPr sz="2000" spc="55" dirty="0"/>
              <a:t> </a:t>
            </a:r>
            <a:r>
              <a:rPr sz="2000" spc="-5" dirty="0"/>
              <a:t>point </a:t>
            </a:r>
            <a:r>
              <a:rPr sz="2000" spc="-10" dirty="0"/>
              <a:t>for</a:t>
            </a:r>
            <a:r>
              <a:rPr sz="2000" spc="40" dirty="0"/>
              <a:t> </a:t>
            </a:r>
            <a:r>
              <a:rPr sz="2400" dirty="0"/>
              <a:t>S </a:t>
            </a:r>
            <a:r>
              <a:rPr sz="2400" spc="-585" dirty="0"/>
              <a:t> </a:t>
            </a:r>
            <a:r>
              <a:rPr sz="2400" dirty="0"/>
              <a:t>The</a:t>
            </a:r>
            <a:r>
              <a:rPr sz="2400" spc="-25" dirty="0"/>
              <a:t> </a:t>
            </a:r>
            <a:r>
              <a:rPr sz="2400" spc="-5" dirty="0"/>
              <a:t>path </a:t>
            </a:r>
            <a:r>
              <a:rPr sz="2400" dirty="0"/>
              <a:t>SMG</a:t>
            </a:r>
            <a:r>
              <a:rPr sz="2400" spc="-5" dirty="0"/>
              <a:t> </a:t>
            </a:r>
            <a:r>
              <a:rPr sz="2400" dirty="0"/>
              <a:t>=</a:t>
            </a:r>
            <a:r>
              <a:rPr sz="2400" spc="10" dirty="0"/>
              <a:t> </a:t>
            </a:r>
            <a:r>
              <a:rPr sz="2400" spc="40" dirty="0">
                <a:latin typeface="Cambria Math"/>
                <a:cs typeface="Cambria Math"/>
              </a:rPr>
              <a:t>𝑆</a:t>
            </a:r>
            <a:r>
              <a:rPr sz="2625" spc="60" baseline="28571" dirty="0">
                <a:latin typeface="Cambria Math"/>
                <a:cs typeface="Cambria Math"/>
              </a:rPr>
              <a:t>−</a:t>
            </a:r>
            <a:r>
              <a:rPr sz="2400" spc="40" dirty="0">
                <a:latin typeface="Cambria Math"/>
                <a:cs typeface="Cambria Math"/>
              </a:rPr>
              <a:t>𝑀𝐺</a:t>
            </a:r>
            <a:endParaRPr sz="2400">
              <a:latin typeface="Cambria Math"/>
              <a:cs typeface="Cambria Math"/>
            </a:endParaRPr>
          </a:p>
          <a:p>
            <a:pPr marL="25400" marR="386080">
              <a:lnSpc>
                <a:spcPct val="151800"/>
              </a:lnSpc>
              <a:spcBef>
                <a:spcPts val="70"/>
              </a:spcBef>
            </a:pPr>
            <a:r>
              <a:rPr sz="2000" spc="-5" dirty="0">
                <a:latin typeface="Cambria Math"/>
                <a:cs typeface="Cambria Math"/>
              </a:rPr>
              <a:t>Can</a:t>
            </a:r>
            <a:r>
              <a:rPr sz="2000" spc="-20" dirty="0">
                <a:latin typeface="Cambria Math"/>
                <a:cs typeface="Cambria Math"/>
              </a:rPr>
              <a:t> </a:t>
            </a:r>
            <a:r>
              <a:rPr sz="2000" spc="-15" dirty="0">
                <a:latin typeface="Cambria Math"/>
                <a:cs typeface="Cambria Math"/>
              </a:rPr>
              <a:t>be</a:t>
            </a:r>
            <a:r>
              <a:rPr sz="2000" spc="20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expressed</a:t>
            </a:r>
            <a:r>
              <a:rPr sz="2000" spc="25" dirty="0">
                <a:latin typeface="Cambria Math"/>
                <a:cs typeface="Cambria Math"/>
              </a:rPr>
              <a:t> </a:t>
            </a:r>
            <a:r>
              <a:rPr sz="2000" spc="35" dirty="0">
                <a:latin typeface="Cambria Math"/>
                <a:cs typeface="Cambria Math"/>
              </a:rPr>
              <a:t>𝑆</a:t>
            </a:r>
            <a:r>
              <a:rPr sz="2175" spc="52" baseline="26819" dirty="0">
                <a:latin typeface="Cambria Math"/>
                <a:cs typeface="Cambria Math"/>
              </a:rPr>
              <a:t>−</a:t>
            </a:r>
            <a:r>
              <a:rPr sz="2000" spc="35" dirty="0">
                <a:latin typeface="Cambria Math"/>
                <a:cs typeface="Cambria Math"/>
              </a:rPr>
              <a:t>𝑀𝐺</a:t>
            </a:r>
            <a:r>
              <a:rPr sz="2000" spc="190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=</a:t>
            </a:r>
            <a:r>
              <a:rPr sz="2000" spc="130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𝑡</a:t>
            </a:r>
            <a:r>
              <a:rPr sz="2000" spc="60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∗</a:t>
            </a:r>
            <a:r>
              <a:rPr sz="2000" spc="-15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𝑉 </a:t>
            </a:r>
            <a:r>
              <a:rPr sz="2000" spc="-430" dirty="0">
                <a:latin typeface="Cambria Math"/>
                <a:cs typeface="Cambria Math"/>
              </a:rPr>
              <a:t> </a:t>
            </a:r>
            <a:r>
              <a:rPr sz="2400" dirty="0"/>
              <a:t>The </a:t>
            </a:r>
            <a:r>
              <a:rPr sz="2400" spc="-5" dirty="0"/>
              <a:t>depth </a:t>
            </a:r>
            <a:r>
              <a:rPr sz="2400" dirty="0"/>
              <a:t>Z = SP = </a:t>
            </a:r>
            <a:r>
              <a:rPr sz="2400" spc="65" dirty="0">
                <a:latin typeface="Cambria Math"/>
                <a:cs typeface="Cambria Math"/>
              </a:rPr>
              <a:t>𝑆</a:t>
            </a:r>
            <a:r>
              <a:rPr sz="2625" spc="97" baseline="28571" dirty="0">
                <a:latin typeface="Cambria Math"/>
                <a:cs typeface="Cambria Math"/>
              </a:rPr>
              <a:t>−</a:t>
            </a:r>
            <a:r>
              <a:rPr sz="2400" spc="65" dirty="0">
                <a:latin typeface="Cambria Math"/>
                <a:cs typeface="Cambria Math"/>
              </a:rPr>
              <a:t>𝑃 </a:t>
            </a:r>
            <a:r>
              <a:rPr sz="2400" spc="70" dirty="0">
                <a:latin typeface="Cambria Math"/>
                <a:cs typeface="Cambria Math"/>
              </a:rPr>
              <a:t> </a:t>
            </a:r>
            <a:r>
              <a:rPr sz="2400" spc="40" dirty="0">
                <a:latin typeface="Cambria Math"/>
                <a:cs typeface="Cambria Math"/>
              </a:rPr>
              <a:t>(𝐺𝑆</a:t>
            </a:r>
            <a:r>
              <a:rPr sz="2625" spc="60" baseline="28571" dirty="0">
                <a:latin typeface="Cambria Math"/>
                <a:cs typeface="Cambria Math"/>
              </a:rPr>
              <a:t>−</a:t>
            </a:r>
            <a:r>
              <a:rPr sz="2400" spc="40" dirty="0">
                <a:latin typeface="Cambria Math"/>
                <a:cs typeface="Cambria Math"/>
              </a:rPr>
              <a:t>)</a:t>
            </a:r>
            <a:r>
              <a:rPr sz="2625" spc="60" baseline="28571" dirty="0">
                <a:latin typeface="Cambria Math"/>
                <a:cs typeface="Cambria Math"/>
              </a:rPr>
              <a:t>2</a:t>
            </a:r>
            <a:r>
              <a:rPr sz="2625" spc="67" baseline="28571" dirty="0">
                <a:latin typeface="Cambria Math"/>
                <a:cs typeface="Cambria Math"/>
              </a:rPr>
              <a:t> </a:t>
            </a:r>
            <a:r>
              <a:rPr sz="2400" dirty="0"/>
              <a:t>= </a:t>
            </a:r>
            <a:r>
              <a:rPr sz="2400" spc="5" dirty="0"/>
              <a:t>(SG</a:t>
            </a:r>
            <a:r>
              <a:rPr sz="2400" spc="5" dirty="0">
                <a:latin typeface="Cambria Math"/>
                <a:cs typeface="Cambria Math"/>
              </a:rPr>
              <a:t>)</a:t>
            </a:r>
            <a:r>
              <a:rPr sz="2625" spc="7" baseline="28571" dirty="0">
                <a:latin typeface="Cambria Math"/>
                <a:cs typeface="Cambria Math"/>
              </a:rPr>
              <a:t>2  </a:t>
            </a:r>
            <a:r>
              <a:rPr sz="2400" dirty="0">
                <a:latin typeface="Cambria Math"/>
                <a:cs typeface="Cambria Math"/>
              </a:rPr>
              <a:t>+ </a:t>
            </a:r>
            <a:r>
              <a:rPr sz="2400" spc="40" dirty="0">
                <a:latin typeface="Cambria Math"/>
                <a:cs typeface="Cambria Math"/>
              </a:rPr>
              <a:t>(𝑆𝑆</a:t>
            </a:r>
            <a:r>
              <a:rPr sz="2625" spc="60" baseline="28571" dirty="0">
                <a:latin typeface="Cambria Math"/>
                <a:cs typeface="Cambria Math"/>
              </a:rPr>
              <a:t>−</a:t>
            </a:r>
            <a:r>
              <a:rPr sz="2400" spc="40" dirty="0">
                <a:latin typeface="Cambria Math"/>
                <a:cs typeface="Cambria Math"/>
              </a:rPr>
              <a:t>)</a:t>
            </a:r>
            <a:r>
              <a:rPr sz="2625" spc="60" baseline="28571" dirty="0">
                <a:latin typeface="Cambria Math"/>
                <a:cs typeface="Cambria Math"/>
              </a:rPr>
              <a:t>2 </a:t>
            </a:r>
            <a:r>
              <a:rPr sz="2625" spc="67" baseline="28571" dirty="0">
                <a:latin typeface="Cambria Math"/>
                <a:cs typeface="Cambria Math"/>
              </a:rPr>
              <a:t> </a:t>
            </a:r>
            <a:r>
              <a:rPr sz="2400" spc="5" dirty="0">
                <a:latin typeface="Cambria Math"/>
                <a:cs typeface="Cambria Math"/>
              </a:rPr>
              <a:t>(𝑡</a:t>
            </a:r>
            <a:r>
              <a:rPr sz="2400" spc="5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∗</a:t>
            </a:r>
            <a:r>
              <a:rPr sz="2400" spc="10" dirty="0">
                <a:latin typeface="Cambria Math"/>
                <a:cs typeface="Cambria Math"/>
              </a:rPr>
              <a:t> </a:t>
            </a:r>
            <a:r>
              <a:rPr sz="2400" spc="-45" dirty="0">
                <a:latin typeface="Cambria Math"/>
                <a:cs typeface="Cambria Math"/>
              </a:rPr>
              <a:t>𝑉</a:t>
            </a:r>
            <a:r>
              <a:rPr sz="2625" spc="-67" baseline="-15873" dirty="0">
                <a:latin typeface="Cambria Math"/>
                <a:cs typeface="Cambria Math"/>
              </a:rPr>
              <a:t>1</a:t>
            </a:r>
            <a:r>
              <a:rPr sz="2400" spc="-45" dirty="0">
                <a:latin typeface="Cambria Math"/>
                <a:cs typeface="Cambria Math"/>
              </a:rPr>
              <a:t>)</a:t>
            </a:r>
            <a:r>
              <a:rPr sz="2625" spc="-67" baseline="28571" dirty="0">
                <a:latin typeface="Cambria Math"/>
                <a:cs typeface="Cambria Math"/>
              </a:rPr>
              <a:t>2</a:t>
            </a:r>
            <a:r>
              <a:rPr sz="2625" spc="15" baseline="28571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14" dirty="0">
                <a:latin typeface="Cambria Math"/>
                <a:cs typeface="Cambria Math"/>
              </a:rPr>
              <a:t> </a:t>
            </a:r>
            <a:r>
              <a:rPr sz="2400" spc="30" dirty="0">
                <a:latin typeface="Cambria Math"/>
                <a:cs typeface="Cambria Math"/>
              </a:rPr>
              <a:t>(𝑋)</a:t>
            </a:r>
            <a:r>
              <a:rPr sz="2625" spc="44" baseline="28571" dirty="0">
                <a:latin typeface="Cambria Math"/>
                <a:cs typeface="Cambria Math"/>
              </a:rPr>
              <a:t>2</a:t>
            </a:r>
            <a:r>
              <a:rPr sz="2625" spc="337" baseline="28571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+</a:t>
            </a:r>
            <a:r>
              <a:rPr sz="2400" spc="-25" dirty="0">
                <a:latin typeface="Cambria Math"/>
                <a:cs typeface="Cambria Math"/>
              </a:rPr>
              <a:t> </a:t>
            </a:r>
            <a:r>
              <a:rPr sz="2400" spc="20" dirty="0">
                <a:latin typeface="Cambria Math"/>
                <a:cs typeface="Cambria Math"/>
              </a:rPr>
              <a:t>(2𝑍)</a:t>
            </a:r>
            <a:r>
              <a:rPr sz="2625" spc="30" baseline="28571" dirty="0">
                <a:latin typeface="Cambria Math"/>
                <a:cs typeface="Cambria Math"/>
              </a:rPr>
              <a:t>2</a:t>
            </a:r>
            <a:endParaRPr sz="2625" baseline="28571">
              <a:latin typeface="Cambria Math"/>
              <a:cs typeface="Cambria Math"/>
            </a:endParaRPr>
          </a:p>
          <a:p>
            <a:pPr marL="25400">
              <a:lnSpc>
                <a:spcPct val="100000"/>
              </a:lnSpc>
              <a:spcBef>
                <a:spcPts val="1780"/>
              </a:spcBef>
              <a:tabLst>
                <a:tab pos="1241425" algn="l"/>
              </a:tabLst>
            </a:pPr>
            <a:r>
              <a:rPr spc="70" dirty="0">
                <a:latin typeface="Cambria Math"/>
                <a:cs typeface="Cambria Math"/>
              </a:rPr>
              <a:t>𝑡</a:t>
            </a:r>
            <a:r>
              <a:rPr sz="2625" spc="104" baseline="28571" dirty="0">
                <a:latin typeface="Cambria Math"/>
                <a:cs typeface="Cambria Math"/>
              </a:rPr>
              <a:t>2</a:t>
            </a:r>
            <a:r>
              <a:rPr sz="2625" spc="419" baseline="28571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∗</a:t>
            </a:r>
            <a:r>
              <a:rPr sz="2400" spc="-5" dirty="0">
                <a:latin typeface="Cambria Math"/>
                <a:cs typeface="Cambria Math"/>
              </a:rPr>
              <a:t> </a:t>
            </a:r>
            <a:r>
              <a:rPr sz="2400" spc="15" dirty="0">
                <a:latin typeface="Cambria Math"/>
                <a:cs typeface="Cambria Math"/>
              </a:rPr>
              <a:t>V1</a:t>
            </a:r>
            <a:r>
              <a:rPr sz="2625" spc="22" baseline="33333" dirty="0">
                <a:latin typeface="Cambria Math"/>
                <a:cs typeface="Cambria Math"/>
              </a:rPr>
              <a:t>2	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05" dirty="0">
                <a:latin typeface="Cambria Math"/>
                <a:cs typeface="Cambria Math"/>
              </a:rPr>
              <a:t> </a:t>
            </a:r>
            <a:r>
              <a:rPr sz="2400" spc="70" dirty="0">
                <a:latin typeface="Cambria Math"/>
                <a:cs typeface="Cambria Math"/>
              </a:rPr>
              <a:t>𝑋</a:t>
            </a:r>
            <a:r>
              <a:rPr sz="2625" spc="104" baseline="28571" dirty="0">
                <a:latin typeface="Cambria Math"/>
                <a:cs typeface="Cambria Math"/>
              </a:rPr>
              <a:t>2</a:t>
            </a:r>
            <a:r>
              <a:rPr sz="2625" spc="352" baseline="28571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+</a:t>
            </a:r>
            <a:r>
              <a:rPr sz="2400" spc="-15" dirty="0">
                <a:latin typeface="Cambria Math"/>
                <a:cs typeface="Cambria Math"/>
              </a:rPr>
              <a:t> </a:t>
            </a:r>
            <a:r>
              <a:rPr sz="2400" spc="40" dirty="0">
                <a:latin typeface="Cambria Math"/>
                <a:cs typeface="Cambria Math"/>
              </a:rPr>
              <a:t>4𝑍</a:t>
            </a:r>
            <a:r>
              <a:rPr sz="2625" spc="60" baseline="28571" dirty="0">
                <a:latin typeface="Cambria Math"/>
                <a:cs typeface="Cambria Math"/>
              </a:rPr>
              <a:t>2</a:t>
            </a:r>
            <a:endParaRPr sz="2625" baseline="28571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098" y="6145479"/>
            <a:ext cx="666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75" dirty="0">
                <a:latin typeface="Cambria Math"/>
                <a:cs typeface="Cambria Math"/>
              </a:rPr>
              <a:t>𝑡</a:t>
            </a:r>
            <a:r>
              <a:rPr sz="2625" spc="112" baseline="28571" dirty="0">
                <a:latin typeface="Cambria Math"/>
                <a:cs typeface="Cambria Math"/>
              </a:rPr>
              <a:t>2</a:t>
            </a:r>
            <a:r>
              <a:rPr sz="2625" spc="480" baseline="28571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08633" y="6362458"/>
            <a:ext cx="1219200" cy="21590"/>
          </a:xfrm>
          <a:custGeom>
            <a:avLst/>
            <a:gdLst/>
            <a:ahLst/>
            <a:cxnLst/>
            <a:rect l="l" t="t" r="r" b="b"/>
            <a:pathLst>
              <a:path w="1219200" h="21589">
                <a:moveTo>
                  <a:pt x="1219149" y="0"/>
                </a:moveTo>
                <a:lnTo>
                  <a:pt x="0" y="0"/>
                </a:lnTo>
                <a:lnTo>
                  <a:pt x="0" y="21336"/>
                </a:lnTo>
                <a:lnTo>
                  <a:pt x="1219149" y="21336"/>
                </a:lnTo>
                <a:lnTo>
                  <a:pt x="12191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70762" y="5913221"/>
            <a:ext cx="12820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75" dirty="0">
                <a:latin typeface="Cambria Math"/>
                <a:cs typeface="Cambria Math"/>
              </a:rPr>
              <a:t>𝑋</a:t>
            </a:r>
            <a:r>
              <a:rPr sz="2625" spc="112" baseline="28571" dirty="0">
                <a:latin typeface="Cambria Math"/>
                <a:cs typeface="Cambria Math"/>
              </a:rPr>
              <a:t>2</a:t>
            </a:r>
            <a:r>
              <a:rPr sz="2625" spc="315" baseline="28571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+</a:t>
            </a:r>
            <a:r>
              <a:rPr sz="2400" spc="-30" dirty="0">
                <a:latin typeface="Cambria Math"/>
                <a:cs typeface="Cambria Math"/>
              </a:rPr>
              <a:t> </a:t>
            </a:r>
            <a:r>
              <a:rPr sz="2400" spc="40" dirty="0">
                <a:latin typeface="Cambria Math"/>
                <a:cs typeface="Cambria Math"/>
              </a:rPr>
              <a:t>4𝑍</a:t>
            </a:r>
            <a:r>
              <a:rPr sz="2625" spc="60" baseline="28571" dirty="0">
                <a:latin typeface="Cambria Math"/>
                <a:cs typeface="Cambria Math"/>
              </a:rPr>
              <a:t>2</a:t>
            </a:r>
            <a:endParaRPr sz="2625" baseline="28571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94205" y="6374079"/>
            <a:ext cx="558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15" dirty="0">
                <a:latin typeface="Cambria Math"/>
                <a:cs typeface="Cambria Math"/>
              </a:rPr>
              <a:t>V1</a:t>
            </a:r>
            <a:r>
              <a:rPr sz="2625" spc="22" baseline="31746" dirty="0">
                <a:latin typeface="Cambria Math"/>
                <a:cs typeface="Cambria Math"/>
              </a:rPr>
              <a:t>2</a:t>
            </a:r>
            <a:endParaRPr sz="2625" baseline="31746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70301" y="6256426"/>
            <a:ext cx="355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𝑡</a:t>
            </a:r>
            <a:r>
              <a:rPr sz="1800" spc="5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27120" y="6422135"/>
            <a:ext cx="1115695" cy="15240"/>
          </a:xfrm>
          <a:custGeom>
            <a:avLst/>
            <a:gdLst/>
            <a:ahLst/>
            <a:cxnLst/>
            <a:rect l="l" t="t" r="r" b="b"/>
            <a:pathLst>
              <a:path w="1115695" h="15239">
                <a:moveTo>
                  <a:pt x="1115567" y="0"/>
                </a:moveTo>
                <a:lnTo>
                  <a:pt x="0" y="0"/>
                </a:lnTo>
                <a:lnTo>
                  <a:pt x="0" y="15239"/>
                </a:lnTo>
                <a:lnTo>
                  <a:pt x="1115567" y="15239"/>
                </a:lnTo>
                <a:lnTo>
                  <a:pt x="11155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31057" y="6114084"/>
            <a:ext cx="1111885" cy="220345"/>
          </a:xfrm>
          <a:custGeom>
            <a:avLst/>
            <a:gdLst/>
            <a:ahLst/>
            <a:cxnLst/>
            <a:rect l="l" t="t" r="r" b="b"/>
            <a:pathLst>
              <a:path w="1111885" h="220345">
                <a:moveTo>
                  <a:pt x="159638" y="0"/>
                </a:moveTo>
                <a:lnTo>
                  <a:pt x="131063" y="0"/>
                </a:lnTo>
                <a:lnTo>
                  <a:pt x="75945" y="190538"/>
                </a:lnTo>
                <a:lnTo>
                  <a:pt x="36575" y="103911"/>
                </a:lnTo>
                <a:lnTo>
                  <a:pt x="0" y="120662"/>
                </a:lnTo>
                <a:lnTo>
                  <a:pt x="3428" y="129032"/>
                </a:lnTo>
                <a:lnTo>
                  <a:pt x="22351" y="120662"/>
                </a:lnTo>
                <a:lnTo>
                  <a:pt x="68452" y="220002"/>
                </a:lnTo>
                <a:lnTo>
                  <a:pt x="79375" y="220002"/>
                </a:lnTo>
                <a:lnTo>
                  <a:pt x="139445" y="14846"/>
                </a:lnTo>
                <a:lnTo>
                  <a:pt x="145414" y="14846"/>
                </a:lnTo>
                <a:lnTo>
                  <a:pt x="145414" y="15443"/>
                </a:lnTo>
                <a:lnTo>
                  <a:pt x="1111630" y="15443"/>
                </a:lnTo>
                <a:lnTo>
                  <a:pt x="1111630" y="203"/>
                </a:lnTo>
                <a:lnTo>
                  <a:pt x="159638" y="203"/>
                </a:lnTo>
                <a:lnTo>
                  <a:pt x="1596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39641" y="6082995"/>
            <a:ext cx="10331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latin typeface="Cambria Math"/>
                <a:cs typeface="Cambria Math"/>
              </a:rPr>
              <a:t>𝑋</a:t>
            </a:r>
            <a:r>
              <a:rPr sz="1950" spc="89" baseline="23504" dirty="0">
                <a:latin typeface="Cambria Math"/>
                <a:cs typeface="Cambria Math"/>
              </a:rPr>
              <a:t>2</a:t>
            </a:r>
            <a:r>
              <a:rPr sz="1950" spc="217" baseline="23504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+</a:t>
            </a:r>
            <a:r>
              <a:rPr sz="1800" spc="375" dirty="0">
                <a:latin typeface="Cambria Math"/>
                <a:cs typeface="Cambria Math"/>
              </a:rPr>
              <a:t> </a:t>
            </a:r>
            <a:r>
              <a:rPr sz="1800" spc="35" dirty="0">
                <a:latin typeface="Cambria Math"/>
                <a:cs typeface="Cambria Math"/>
              </a:rPr>
              <a:t>4𝑍</a:t>
            </a:r>
            <a:r>
              <a:rPr sz="1950" spc="52" baseline="23504" dirty="0">
                <a:latin typeface="Cambria Math"/>
                <a:cs typeface="Cambria Math"/>
              </a:rPr>
              <a:t>2</a:t>
            </a:r>
            <a:endParaRPr sz="1950" baseline="23504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41394" y="6409435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latin typeface="Cambria Math"/>
                <a:cs typeface="Cambria Math"/>
              </a:rPr>
              <a:t>𝑉</a:t>
            </a:r>
            <a:r>
              <a:rPr sz="1950" spc="-187" baseline="-14957" dirty="0">
                <a:latin typeface="Cambria Math"/>
                <a:cs typeface="Cambria Math"/>
              </a:rPr>
              <a:t>1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56275" y="6502704"/>
            <a:ext cx="398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𝑍</a:t>
            </a:r>
            <a:r>
              <a:rPr sz="1800" spc="3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54877" y="6127165"/>
            <a:ext cx="1637030" cy="556260"/>
          </a:xfrm>
          <a:custGeom>
            <a:avLst/>
            <a:gdLst/>
            <a:ahLst/>
            <a:cxnLst/>
            <a:rect l="l" t="t" r="r" b="b"/>
            <a:pathLst>
              <a:path w="1637029" h="556259">
                <a:moveTo>
                  <a:pt x="1636776" y="540740"/>
                </a:moveTo>
                <a:lnTo>
                  <a:pt x="0" y="540740"/>
                </a:lnTo>
                <a:lnTo>
                  <a:pt x="0" y="555980"/>
                </a:lnTo>
                <a:lnTo>
                  <a:pt x="1636776" y="555980"/>
                </a:lnTo>
                <a:lnTo>
                  <a:pt x="1636776" y="540740"/>
                </a:lnTo>
                <a:close/>
              </a:path>
              <a:path w="1637029" h="556259">
                <a:moveTo>
                  <a:pt x="1636776" y="1244"/>
                </a:moveTo>
                <a:lnTo>
                  <a:pt x="179959" y="1244"/>
                </a:lnTo>
                <a:lnTo>
                  <a:pt x="179959" y="0"/>
                </a:lnTo>
                <a:lnTo>
                  <a:pt x="145161" y="0"/>
                </a:lnTo>
                <a:lnTo>
                  <a:pt x="98679" y="469366"/>
                </a:lnTo>
                <a:lnTo>
                  <a:pt x="42672" y="365671"/>
                </a:lnTo>
                <a:lnTo>
                  <a:pt x="3937" y="386092"/>
                </a:lnTo>
                <a:lnTo>
                  <a:pt x="8255" y="394017"/>
                </a:lnTo>
                <a:lnTo>
                  <a:pt x="28702" y="383311"/>
                </a:lnTo>
                <a:lnTo>
                  <a:pt x="97536" y="509879"/>
                </a:lnTo>
                <a:lnTo>
                  <a:pt x="107950" y="509879"/>
                </a:lnTo>
                <a:lnTo>
                  <a:pt x="157607" y="14846"/>
                </a:lnTo>
                <a:lnTo>
                  <a:pt x="170688" y="14846"/>
                </a:lnTo>
                <a:lnTo>
                  <a:pt x="170688" y="16484"/>
                </a:lnTo>
                <a:lnTo>
                  <a:pt x="1636776" y="16484"/>
                </a:lnTo>
                <a:lnTo>
                  <a:pt x="1636776" y="1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619113" y="6356400"/>
            <a:ext cx="1225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40" dirty="0">
                <a:latin typeface="Cambria Math"/>
                <a:cs typeface="Cambria Math"/>
              </a:rPr>
              <a:t>1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89496" y="6237528"/>
            <a:ext cx="1533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55295" algn="l"/>
              </a:tabLst>
            </a:pPr>
            <a:r>
              <a:rPr sz="1800" spc="10" dirty="0">
                <a:latin typeface="Cambria Math"/>
                <a:cs typeface="Cambria Math"/>
              </a:rPr>
              <a:t>(𝑉	</a:t>
            </a:r>
            <a:r>
              <a:rPr sz="1800" spc="15" dirty="0">
                <a:latin typeface="Cambria Math"/>
                <a:cs typeface="Cambria Math"/>
              </a:rPr>
              <a:t>)</a:t>
            </a:r>
            <a:r>
              <a:rPr sz="1950" spc="22" baseline="23504" dirty="0">
                <a:latin typeface="Cambria Math"/>
                <a:cs typeface="Cambria Math"/>
              </a:rPr>
              <a:t>2</a:t>
            </a:r>
            <a:r>
              <a:rPr sz="1950" spc="262" baseline="23504" dirty="0">
                <a:latin typeface="Cambria Math"/>
                <a:cs typeface="Cambria Math"/>
              </a:rPr>
              <a:t> </a:t>
            </a:r>
            <a:r>
              <a:rPr sz="1800" spc="70" dirty="0">
                <a:latin typeface="Cambria Math"/>
                <a:cs typeface="Cambria Math"/>
              </a:rPr>
              <a:t>𝑡</a:t>
            </a:r>
            <a:r>
              <a:rPr sz="1950" spc="104" baseline="23504" dirty="0">
                <a:latin typeface="Cambria Math"/>
                <a:cs typeface="Cambria Math"/>
              </a:rPr>
              <a:t>2</a:t>
            </a:r>
            <a:r>
              <a:rPr sz="1950" spc="232" baseline="23504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+</a:t>
            </a:r>
            <a:r>
              <a:rPr sz="1800" spc="365" dirty="0">
                <a:latin typeface="Cambria Math"/>
                <a:cs typeface="Cambria Math"/>
              </a:rPr>
              <a:t> </a:t>
            </a:r>
            <a:r>
              <a:rPr sz="1800" spc="60" dirty="0">
                <a:latin typeface="Cambria Math"/>
                <a:cs typeface="Cambria Math"/>
              </a:rPr>
              <a:t>𝑋</a:t>
            </a:r>
            <a:r>
              <a:rPr sz="1950" spc="89" baseline="23504" dirty="0">
                <a:latin typeface="Cambria Math"/>
                <a:cs typeface="Cambria Math"/>
              </a:rPr>
              <a:t>2</a:t>
            </a:r>
            <a:endParaRPr sz="1950" baseline="23504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97445" y="6654800"/>
            <a:ext cx="1524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2</a:t>
            </a:r>
            <a:endParaRPr sz="1800">
              <a:latin typeface="Cambria Math"/>
              <a:cs typeface="Cambria Math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529839" y="6190488"/>
            <a:ext cx="748030" cy="461009"/>
            <a:chOff x="2529839" y="6190488"/>
            <a:chExt cx="748030" cy="461009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9839" y="6190488"/>
              <a:ext cx="747522" cy="46099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592069" y="6296716"/>
              <a:ext cx="457834" cy="171450"/>
            </a:xfrm>
            <a:custGeom>
              <a:avLst/>
              <a:gdLst/>
              <a:ahLst/>
              <a:cxnLst/>
              <a:rect l="l" t="t" r="r" b="b"/>
              <a:pathLst>
                <a:path w="457835" h="171450">
                  <a:moveTo>
                    <a:pt x="348993" y="105197"/>
                  </a:moveTo>
                  <a:lnTo>
                    <a:pt x="295148" y="135605"/>
                  </a:lnTo>
                  <a:lnTo>
                    <a:pt x="289427" y="140559"/>
                  </a:lnTo>
                  <a:lnTo>
                    <a:pt x="286146" y="147093"/>
                  </a:lnTo>
                  <a:lnTo>
                    <a:pt x="285557" y="154373"/>
                  </a:lnTo>
                  <a:lnTo>
                    <a:pt x="287909" y="161563"/>
                  </a:lnTo>
                  <a:lnTo>
                    <a:pt x="292867" y="167282"/>
                  </a:lnTo>
                  <a:lnTo>
                    <a:pt x="299386" y="170549"/>
                  </a:lnTo>
                  <a:lnTo>
                    <a:pt x="306643" y="171129"/>
                  </a:lnTo>
                  <a:lnTo>
                    <a:pt x="313817" y="168790"/>
                  </a:lnTo>
                  <a:lnTo>
                    <a:pt x="424763" y="106191"/>
                  </a:lnTo>
                  <a:lnTo>
                    <a:pt x="419481" y="106191"/>
                  </a:lnTo>
                  <a:lnTo>
                    <a:pt x="348993" y="105197"/>
                  </a:lnTo>
                  <a:close/>
                </a:path>
                <a:path w="457835" h="171450">
                  <a:moveTo>
                    <a:pt x="381937" y="86593"/>
                  </a:moveTo>
                  <a:lnTo>
                    <a:pt x="348993" y="105197"/>
                  </a:lnTo>
                  <a:lnTo>
                    <a:pt x="419481" y="106191"/>
                  </a:lnTo>
                  <a:lnTo>
                    <a:pt x="419517" y="103461"/>
                  </a:lnTo>
                  <a:lnTo>
                    <a:pt x="409956" y="103461"/>
                  </a:lnTo>
                  <a:lnTo>
                    <a:pt x="381937" y="86593"/>
                  </a:lnTo>
                  <a:close/>
                </a:path>
                <a:path w="457835" h="171450">
                  <a:moveTo>
                    <a:pt x="309106" y="0"/>
                  </a:moveTo>
                  <a:lnTo>
                    <a:pt x="301815" y="372"/>
                  </a:lnTo>
                  <a:lnTo>
                    <a:pt x="295191" y="3454"/>
                  </a:lnTo>
                  <a:lnTo>
                    <a:pt x="290068" y="9036"/>
                  </a:lnTo>
                  <a:lnTo>
                    <a:pt x="287508" y="16156"/>
                  </a:lnTo>
                  <a:lnTo>
                    <a:pt x="287877" y="23449"/>
                  </a:lnTo>
                  <a:lnTo>
                    <a:pt x="290960" y="30073"/>
                  </a:lnTo>
                  <a:lnTo>
                    <a:pt x="296544" y="35186"/>
                  </a:lnTo>
                  <a:lnTo>
                    <a:pt x="349553" y="67098"/>
                  </a:lnTo>
                  <a:lnTo>
                    <a:pt x="419988" y="68091"/>
                  </a:lnTo>
                  <a:lnTo>
                    <a:pt x="419481" y="106191"/>
                  </a:lnTo>
                  <a:lnTo>
                    <a:pt x="424763" y="106191"/>
                  </a:lnTo>
                  <a:lnTo>
                    <a:pt x="457581" y="87675"/>
                  </a:lnTo>
                  <a:lnTo>
                    <a:pt x="316230" y="2547"/>
                  </a:lnTo>
                  <a:lnTo>
                    <a:pt x="309106" y="0"/>
                  </a:lnTo>
                  <a:close/>
                </a:path>
                <a:path w="457835" h="171450">
                  <a:moveTo>
                    <a:pt x="507" y="62173"/>
                  </a:moveTo>
                  <a:lnTo>
                    <a:pt x="0" y="100273"/>
                  </a:lnTo>
                  <a:lnTo>
                    <a:pt x="348993" y="105197"/>
                  </a:lnTo>
                  <a:lnTo>
                    <a:pt x="381937" y="86593"/>
                  </a:lnTo>
                  <a:lnTo>
                    <a:pt x="349553" y="67098"/>
                  </a:lnTo>
                  <a:lnTo>
                    <a:pt x="507" y="62173"/>
                  </a:lnTo>
                  <a:close/>
                </a:path>
                <a:path w="457835" h="171450">
                  <a:moveTo>
                    <a:pt x="410337" y="70555"/>
                  </a:moveTo>
                  <a:lnTo>
                    <a:pt x="381937" y="86593"/>
                  </a:lnTo>
                  <a:lnTo>
                    <a:pt x="409956" y="103461"/>
                  </a:lnTo>
                  <a:lnTo>
                    <a:pt x="410337" y="70555"/>
                  </a:lnTo>
                  <a:close/>
                </a:path>
                <a:path w="457835" h="171450">
                  <a:moveTo>
                    <a:pt x="419956" y="70555"/>
                  </a:moveTo>
                  <a:lnTo>
                    <a:pt x="410337" y="70555"/>
                  </a:lnTo>
                  <a:lnTo>
                    <a:pt x="409956" y="103461"/>
                  </a:lnTo>
                  <a:lnTo>
                    <a:pt x="419517" y="103461"/>
                  </a:lnTo>
                  <a:lnTo>
                    <a:pt x="419956" y="70555"/>
                  </a:lnTo>
                  <a:close/>
                </a:path>
                <a:path w="457835" h="171450">
                  <a:moveTo>
                    <a:pt x="349553" y="67098"/>
                  </a:moveTo>
                  <a:lnTo>
                    <a:pt x="381937" y="86593"/>
                  </a:lnTo>
                  <a:lnTo>
                    <a:pt x="410337" y="70555"/>
                  </a:lnTo>
                  <a:lnTo>
                    <a:pt x="419956" y="70555"/>
                  </a:lnTo>
                  <a:lnTo>
                    <a:pt x="419988" y="68091"/>
                  </a:lnTo>
                  <a:lnTo>
                    <a:pt x="349553" y="67098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053584" y="6169152"/>
            <a:ext cx="748030" cy="461009"/>
            <a:chOff x="5053584" y="6169152"/>
            <a:chExt cx="748030" cy="461009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53584" y="6169152"/>
              <a:ext cx="747522" cy="46099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115814" y="6275380"/>
              <a:ext cx="457834" cy="171450"/>
            </a:xfrm>
            <a:custGeom>
              <a:avLst/>
              <a:gdLst/>
              <a:ahLst/>
              <a:cxnLst/>
              <a:rect l="l" t="t" r="r" b="b"/>
              <a:pathLst>
                <a:path w="457835" h="171450">
                  <a:moveTo>
                    <a:pt x="348993" y="105197"/>
                  </a:moveTo>
                  <a:lnTo>
                    <a:pt x="295148" y="135605"/>
                  </a:lnTo>
                  <a:lnTo>
                    <a:pt x="289427" y="140559"/>
                  </a:lnTo>
                  <a:lnTo>
                    <a:pt x="286146" y="147093"/>
                  </a:lnTo>
                  <a:lnTo>
                    <a:pt x="285557" y="154373"/>
                  </a:lnTo>
                  <a:lnTo>
                    <a:pt x="287909" y="161563"/>
                  </a:lnTo>
                  <a:lnTo>
                    <a:pt x="292867" y="167288"/>
                  </a:lnTo>
                  <a:lnTo>
                    <a:pt x="299386" y="170553"/>
                  </a:lnTo>
                  <a:lnTo>
                    <a:pt x="306643" y="171131"/>
                  </a:lnTo>
                  <a:lnTo>
                    <a:pt x="313816" y="168790"/>
                  </a:lnTo>
                  <a:lnTo>
                    <a:pt x="424763" y="106191"/>
                  </a:lnTo>
                  <a:lnTo>
                    <a:pt x="419481" y="106191"/>
                  </a:lnTo>
                  <a:lnTo>
                    <a:pt x="348993" y="105197"/>
                  </a:lnTo>
                  <a:close/>
                </a:path>
                <a:path w="457835" h="171450">
                  <a:moveTo>
                    <a:pt x="381937" y="86593"/>
                  </a:moveTo>
                  <a:lnTo>
                    <a:pt x="348993" y="105197"/>
                  </a:lnTo>
                  <a:lnTo>
                    <a:pt x="419481" y="106191"/>
                  </a:lnTo>
                  <a:lnTo>
                    <a:pt x="419517" y="103461"/>
                  </a:lnTo>
                  <a:lnTo>
                    <a:pt x="409956" y="103461"/>
                  </a:lnTo>
                  <a:lnTo>
                    <a:pt x="381937" y="86593"/>
                  </a:lnTo>
                  <a:close/>
                </a:path>
                <a:path w="457835" h="171450">
                  <a:moveTo>
                    <a:pt x="309106" y="0"/>
                  </a:moveTo>
                  <a:lnTo>
                    <a:pt x="301815" y="372"/>
                  </a:lnTo>
                  <a:lnTo>
                    <a:pt x="295191" y="3454"/>
                  </a:lnTo>
                  <a:lnTo>
                    <a:pt x="290068" y="9036"/>
                  </a:lnTo>
                  <a:lnTo>
                    <a:pt x="287508" y="16156"/>
                  </a:lnTo>
                  <a:lnTo>
                    <a:pt x="287877" y="23449"/>
                  </a:lnTo>
                  <a:lnTo>
                    <a:pt x="290960" y="30073"/>
                  </a:lnTo>
                  <a:lnTo>
                    <a:pt x="296545" y="35186"/>
                  </a:lnTo>
                  <a:lnTo>
                    <a:pt x="349553" y="67098"/>
                  </a:lnTo>
                  <a:lnTo>
                    <a:pt x="419988" y="68091"/>
                  </a:lnTo>
                  <a:lnTo>
                    <a:pt x="419481" y="106191"/>
                  </a:lnTo>
                  <a:lnTo>
                    <a:pt x="424763" y="106191"/>
                  </a:lnTo>
                  <a:lnTo>
                    <a:pt x="457581" y="87675"/>
                  </a:lnTo>
                  <a:lnTo>
                    <a:pt x="316230" y="2547"/>
                  </a:lnTo>
                  <a:lnTo>
                    <a:pt x="309106" y="0"/>
                  </a:lnTo>
                  <a:close/>
                </a:path>
                <a:path w="457835" h="171450">
                  <a:moveTo>
                    <a:pt x="508" y="62173"/>
                  </a:moveTo>
                  <a:lnTo>
                    <a:pt x="0" y="100273"/>
                  </a:lnTo>
                  <a:lnTo>
                    <a:pt x="348993" y="105197"/>
                  </a:lnTo>
                  <a:lnTo>
                    <a:pt x="381937" y="86593"/>
                  </a:lnTo>
                  <a:lnTo>
                    <a:pt x="349553" y="67098"/>
                  </a:lnTo>
                  <a:lnTo>
                    <a:pt x="508" y="62173"/>
                  </a:lnTo>
                  <a:close/>
                </a:path>
                <a:path w="457835" h="171450">
                  <a:moveTo>
                    <a:pt x="410337" y="70555"/>
                  </a:moveTo>
                  <a:lnTo>
                    <a:pt x="381937" y="86593"/>
                  </a:lnTo>
                  <a:lnTo>
                    <a:pt x="409956" y="103461"/>
                  </a:lnTo>
                  <a:lnTo>
                    <a:pt x="410337" y="70555"/>
                  </a:lnTo>
                  <a:close/>
                </a:path>
                <a:path w="457835" h="171450">
                  <a:moveTo>
                    <a:pt x="419956" y="70555"/>
                  </a:moveTo>
                  <a:lnTo>
                    <a:pt x="410337" y="70555"/>
                  </a:lnTo>
                  <a:lnTo>
                    <a:pt x="409956" y="103461"/>
                  </a:lnTo>
                  <a:lnTo>
                    <a:pt x="419517" y="103461"/>
                  </a:lnTo>
                  <a:lnTo>
                    <a:pt x="419956" y="70555"/>
                  </a:lnTo>
                  <a:close/>
                </a:path>
                <a:path w="457835" h="171450">
                  <a:moveTo>
                    <a:pt x="349553" y="67098"/>
                  </a:moveTo>
                  <a:lnTo>
                    <a:pt x="381937" y="86593"/>
                  </a:lnTo>
                  <a:lnTo>
                    <a:pt x="410337" y="70555"/>
                  </a:lnTo>
                  <a:lnTo>
                    <a:pt x="419956" y="70555"/>
                  </a:lnTo>
                  <a:lnTo>
                    <a:pt x="419988" y="68091"/>
                  </a:lnTo>
                  <a:lnTo>
                    <a:pt x="349553" y="6709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2244" y="264032"/>
            <a:ext cx="550037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5" dirty="0">
                <a:solidFill>
                  <a:srgbClr val="FF0000"/>
                </a:solidFill>
                <a:latin typeface="Constantia"/>
                <a:cs typeface="Constantia"/>
              </a:rPr>
              <a:t>Seismic</a:t>
            </a:r>
            <a:r>
              <a:rPr sz="3200" b="1" spc="-1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3200" b="1" spc="10" dirty="0">
                <a:solidFill>
                  <a:srgbClr val="FF0000"/>
                </a:solidFill>
                <a:latin typeface="Constantia"/>
                <a:cs typeface="Constantia"/>
              </a:rPr>
              <a:t>reflection</a:t>
            </a:r>
            <a:r>
              <a:rPr sz="3200" b="1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Constantia"/>
                <a:cs typeface="Constantia"/>
              </a:rPr>
              <a:t>technique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95594" y="976375"/>
            <a:ext cx="3007360" cy="2222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600" spc="-15" dirty="0">
                <a:latin typeface="Times New Roman"/>
                <a:cs typeface="Times New Roman"/>
              </a:rPr>
              <a:t>In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seismic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reflection,</a:t>
            </a:r>
            <a:r>
              <a:rPr sz="1600" dirty="0">
                <a:latin typeface="Times New Roman"/>
                <a:cs typeface="Times New Roman"/>
              </a:rPr>
              <a:t> a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controlled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sound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wave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is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generated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on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u="sng" spc="-5" dirty="0">
                <a:solidFill>
                  <a:srgbClr val="0FCF9B"/>
                </a:solidFill>
                <a:uFill>
                  <a:solidFill>
                    <a:srgbClr val="0FCF9B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600" dirty="0">
                <a:solidFill>
                  <a:srgbClr val="0FCF9B"/>
                </a:solidFill>
                <a:latin typeface="Times New Roman"/>
                <a:cs typeface="Times New Roman"/>
              </a:rPr>
              <a:t> </a:t>
            </a:r>
            <a:r>
              <a:rPr sz="1600" u="sng" spc="-5" dirty="0">
                <a:solidFill>
                  <a:srgbClr val="0FCF9B"/>
                </a:solidFill>
                <a:uFill>
                  <a:solidFill>
                    <a:srgbClr val="0FCF9B"/>
                  </a:solidFill>
                </a:uFill>
                <a:latin typeface="Times New Roman"/>
                <a:cs typeface="Times New Roman"/>
              </a:rPr>
              <a:t>ground</a:t>
            </a:r>
            <a:r>
              <a:rPr sz="1600" u="sng" dirty="0">
                <a:solidFill>
                  <a:srgbClr val="0FCF9B"/>
                </a:solidFill>
                <a:uFill>
                  <a:solidFill>
                    <a:srgbClr val="0FCF9B"/>
                  </a:solidFill>
                </a:uFill>
                <a:latin typeface="Times New Roman"/>
                <a:cs typeface="Times New Roman"/>
              </a:rPr>
              <a:t> surface</a:t>
            </a:r>
            <a:r>
              <a:rPr sz="1600" u="sng" spc="5" dirty="0">
                <a:solidFill>
                  <a:srgbClr val="0FCF9B"/>
                </a:solidFill>
                <a:uFill>
                  <a:solidFill>
                    <a:srgbClr val="0FCF9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or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u="sng" spc="-5" dirty="0">
                <a:solidFill>
                  <a:srgbClr val="009DD9"/>
                </a:solidFill>
                <a:uFill>
                  <a:solidFill>
                    <a:srgbClr val="009DD9"/>
                  </a:solidFill>
                </a:uFill>
                <a:latin typeface="Times New Roman"/>
                <a:cs typeface="Times New Roman"/>
              </a:rPr>
              <a:t>under</a:t>
            </a:r>
            <a:r>
              <a:rPr sz="1600" u="sng" dirty="0">
                <a:solidFill>
                  <a:srgbClr val="009DD9"/>
                </a:solidFill>
                <a:uFill>
                  <a:solidFill>
                    <a:srgbClr val="009DD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10" dirty="0">
                <a:solidFill>
                  <a:srgbClr val="009DD9"/>
                </a:solidFill>
                <a:uFill>
                  <a:solidFill>
                    <a:srgbClr val="009DD9"/>
                  </a:solidFill>
                </a:uFill>
                <a:latin typeface="Times New Roman"/>
                <a:cs typeface="Times New Roman"/>
              </a:rPr>
              <a:t>water</a:t>
            </a:r>
            <a:r>
              <a:rPr sz="1600" u="sng" spc="-5" dirty="0">
                <a:solidFill>
                  <a:srgbClr val="009DD9"/>
                </a:solidFill>
                <a:uFill>
                  <a:solidFill>
                    <a:srgbClr val="009DD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5" dirty="0">
                <a:solidFill>
                  <a:srgbClr val="009DD9"/>
                </a:solidFill>
                <a:uFill>
                  <a:solidFill>
                    <a:srgbClr val="009DD9"/>
                  </a:solidFill>
                </a:uFill>
                <a:latin typeface="Times New Roman"/>
                <a:cs typeface="Times New Roman"/>
              </a:rPr>
              <a:t>in </a:t>
            </a:r>
            <a:r>
              <a:rPr sz="1600" spc="10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sz="1600" u="sng" spc="5" dirty="0">
                <a:solidFill>
                  <a:srgbClr val="009DD9"/>
                </a:solidFill>
                <a:uFill>
                  <a:solidFill>
                    <a:srgbClr val="009DD9"/>
                  </a:solidFill>
                </a:uFill>
                <a:latin typeface="Times New Roman"/>
                <a:cs typeface="Times New Roman"/>
              </a:rPr>
              <a:t>marine </a:t>
            </a:r>
            <a:r>
              <a:rPr sz="1600" u="sng" spc="-5" dirty="0">
                <a:solidFill>
                  <a:srgbClr val="009DD9"/>
                </a:solidFill>
                <a:uFill>
                  <a:solidFill>
                    <a:srgbClr val="009DD9"/>
                  </a:solidFill>
                </a:uFill>
                <a:latin typeface="Times New Roman"/>
                <a:cs typeface="Times New Roman"/>
              </a:rPr>
              <a:t>environment </a:t>
            </a:r>
            <a:r>
              <a:rPr sz="1600" spc="-5" dirty="0">
                <a:latin typeface="Times New Roman"/>
                <a:cs typeface="Times New Roman"/>
              </a:rPr>
              <a:t>and detected </a:t>
            </a:r>
            <a:r>
              <a:rPr sz="1600" spc="-15" dirty="0">
                <a:latin typeface="Times New Roman"/>
                <a:cs typeface="Times New Roman"/>
              </a:rPr>
              <a:t>on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surface using </a:t>
            </a:r>
            <a:r>
              <a:rPr sz="16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instruments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that 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respond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to </a:t>
            </a:r>
            <a:r>
              <a:rPr sz="1600" spc="-5" dirty="0">
                <a:latin typeface="Times New Roman"/>
                <a:cs typeface="Times New Roman"/>
              </a:rPr>
              <a:t>ground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motion.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As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 seismic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waves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travel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through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subsurface,</a:t>
            </a:r>
            <a:r>
              <a:rPr sz="1600" dirty="0">
                <a:latin typeface="Times New Roman"/>
                <a:cs typeface="Times New Roman"/>
              </a:rPr>
              <a:t> they </a:t>
            </a:r>
            <a:r>
              <a:rPr sz="1600" spc="5" dirty="0">
                <a:latin typeface="Times New Roman"/>
                <a:cs typeface="Times New Roman"/>
              </a:rPr>
              <a:t>are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continuously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affected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the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properties</a:t>
            </a:r>
            <a:r>
              <a:rPr sz="1600" b="1" u="heavy" spc="3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1600" b="1" u="heavy" spc="5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the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95594" y="3171824"/>
            <a:ext cx="661035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u="heavy" spc="-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rock</a:t>
            </a:r>
            <a:r>
              <a:rPr sz="1600" spc="-15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5" dirty="0">
                <a:latin typeface="Times New Roman"/>
                <a:cs typeface="Times New Roman"/>
              </a:rPr>
              <a:t>th</a:t>
            </a:r>
            <a:r>
              <a:rPr sz="1600" spc="-10" dirty="0">
                <a:latin typeface="Times New Roman"/>
                <a:cs typeface="Times New Roman"/>
              </a:rPr>
              <a:t>ro</a:t>
            </a:r>
            <a:r>
              <a:rPr sz="1600" spc="10" dirty="0">
                <a:latin typeface="Times New Roman"/>
                <a:cs typeface="Times New Roman"/>
              </a:rPr>
              <a:t>u</a:t>
            </a:r>
            <a:r>
              <a:rPr sz="1600" spc="-10" dirty="0">
                <a:latin typeface="Times New Roman"/>
                <a:cs typeface="Times New Roman"/>
              </a:rPr>
              <a:t>g</a:t>
            </a:r>
            <a:r>
              <a:rPr sz="1600" spc="5" dirty="0">
                <a:latin typeface="Times New Roman"/>
                <a:cs typeface="Times New Roman"/>
              </a:rPr>
              <a:t>h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35928" y="3171824"/>
            <a:ext cx="1073150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511809" algn="l"/>
              </a:tabLst>
            </a:pPr>
            <a:r>
              <a:rPr sz="1600" spc="-5" dirty="0">
                <a:latin typeface="Times New Roman"/>
                <a:cs typeface="Times New Roman"/>
              </a:rPr>
              <a:t>The	</a:t>
            </a:r>
            <a:r>
              <a:rPr sz="1600" dirty="0">
                <a:latin typeface="Times New Roman"/>
                <a:cs typeface="Times New Roman"/>
              </a:rPr>
              <a:t>source</a:t>
            </a:r>
            <a:endParaRPr sz="1600">
              <a:latin typeface="Times New Roman"/>
              <a:cs typeface="Times New Roman"/>
            </a:endParaRPr>
          </a:p>
          <a:p>
            <a:pPr marR="26670" algn="r">
              <a:lnSpc>
                <a:spcPct val="100000"/>
              </a:lnSpc>
              <a:tabLst>
                <a:tab pos="469265" algn="l"/>
              </a:tabLst>
            </a:pPr>
            <a:r>
              <a:rPr sz="1600" spc="-5" dirty="0">
                <a:latin typeface="Times New Roman"/>
                <a:cs typeface="Times New Roman"/>
              </a:rPr>
              <a:t>flat	rock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61478" y="3171824"/>
            <a:ext cx="507365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latin typeface="Times New Roman"/>
                <a:cs typeface="Times New Roman"/>
              </a:rPr>
              <a:t>wave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latin typeface="Times New Roman"/>
                <a:cs typeface="Times New Roman"/>
              </a:rPr>
              <a:t>l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10" dirty="0">
                <a:latin typeface="Times New Roman"/>
                <a:cs typeface="Times New Roman"/>
              </a:rPr>
              <a:t>y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04986" y="3171824"/>
            <a:ext cx="494030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Times New Roman"/>
                <a:cs typeface="Times New Roman"/>
              </a:rPr>
              <a:t>travel</a:t>
            </a:r>
            <a:endParaRPr sz="1600">
              <a:latin typeface="Times New Roman"/>
              <a:cs typeface="Times New Roman"/>
            </a:endParaRPr>
          </a:p>
          <a:p>
            <a:pPr marL="52069">
              <a:lnSpc>
                <a:spcPct val="100000"/>
              </a:lnSpc>
            </a:pPr>
            <a:r>
              <a:rPr sz="1600" spc="-35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0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95594" y="3659885"/>
            <a:ext cx="3006725" cy="2221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Times New Roman"/>
                <a:cs typeface="Times New Roman"/>
              </a:rPr>
              <a:t>propagation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gets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complex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as  </a:t>
            </a:r>
            <a:r>
              <a:rPr sz="1600" spc="-5" dirty="0">
                <a:latin typeface="Times New Roman"/>
                <a:cs typeface="Times New Roman"/>
              </a:rPr>
              <a:t>soon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as </a:t>
            </a:r>
            <a:r>
              <a:rPr sz="1600" spc="-5" dirty="0">
                <a:latin typeface="Times New Roman"/>
                <a:cs typeface="Times New Roman"/>
              </a:rPr>
              <a:t>any </a:t>
            </a:r>
            <a:r>
              <a:rPr sz="1600" dirty="0">
                <a:latin typeface="Times New Roman"/>
                <a:cs typeface="Times New Roman"/>
              </a:rPr>
              <a:t>variation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 the velocity </a:t>
            </a:r>
            <a:r>
              <a:rPr sz="1600" spc="5" dirty="0">
                <a:latin typeface="Times New Roman"/>
                <a:cs typeface="Times New Roman"/>
              </a:rPr>
              <a:t>and 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dipping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beds</a:t>
            </a:r>
            <a:r>
              <a:rPr sz="1600" spc="5" dirty="0">
                <a:latin typeface="Times New Roman"/>
                <a:cs typeface="Times New Roman"/>
              </a:rPr>
              <a:t> is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encountered.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As 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seismic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waves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from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the</a:t>
            </a:r>
            <a:r>
              <a:rPr sz="1600" spc="4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source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travel </a:t>
            </a:r>
            <a:r>
              <a:rPr sz="1600" dirty="0">
                <a:latin typeface="Times New Roman"/>
                <a:cs typeface="Times New Roman"/>
              </a:rPr>
              <a:t>through </a:t>
            </a:r>
            <a:r>
              <a:rPr sz="1600" spc="-5" dirty="0">
                <a:latin typeface="Times New Roman"/>
                <a:cs typeface="Times New Roman"/>
              </a:rPr>
              <a:t>the earth, portions </a:t>
            </a:r>
            <a:r>
              <a:rPr sz="1600" spc="-15" dirty="0">
                <a:latin typeface="Times New Roman"/>
                <a:cs typeface="Times New Roman"/>
              </a:rPr>
              <a:t>of 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that </a:t>
            </a:r>
            <a:r>
              <a:rPr sz="1600" spc="-10" dirty="0">
                <a:latin typeface="Times New Roman"/>
                <a:cs typeface="Times New Roman"/>
              </a:rPr>
              <a:t>energy </a:t>
            </a:r>
            <a:r>
              <a:rPr sz="1600" spc="5" dirty="0">
                <a:latin typeface="Times New Roman"/>
                <a:cs typeface="Times New Roman"/>
              </a:rPr>
              <a:t>are </a:t>
            </a:r>
            <a:r>
              <a:rPr sz="1600" dirty="0">
                <a:latin typeface="Times New Roman"/>
                <a:cs typeface="Times New Roman"/>
              </a:rPr>
              <a:t>reflected back </a:t>
            </a:r>
            <a:r>
              <a:rPr sz="1600" spc="5" dirty="0">
                <a:latin typeface="Times New Roman"/>
                <a:cs typeface="Times New Roman"/>
              </a:rPr>
              <a:t>to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 surface </a:t>
            </a:r>
            <a:r>
              <a:rPr sz="1600" spc="5" dirty="0">
                <a:latin typeface="Times New Roman"/>
                <a:cs typeface="Times New Roman"/>
              </a:rPr>
              <a:t>as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spc="-10" dirty="0">
                <a:latin typeface="Times New Roman"/>
                <a:cs typeface="Times New Roman"/>
              </a:rPr>
              <a:t>energy waves </a:t>
            </a:r>
            <a:r>
              <a:rPr sz="1600" dirty="0">
                <a:latin typeface="Times New Roman"/>
                <a:cs typeface="Times New Roman"/>
              </a:rPr>
              <a:t>traverse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through </a:t>
            </a:r>
            <a:r>
              <a:rPr sz="1600" spc="-10" dirty="0">
                <a:latin typeface="Times New Roman"/>
                <a:cs typeface="Times New Roman"/>
              </a:rPr>
              <a:t>different </a:t>
            </a:r>
            <a:r>
              <a:rPr sz="1600" spc="-5" dirty="0">
                <a:latin typeface="Times New Roman"/>
                <a:cs typeface="Times New Roman"/>
              </a:rPr>
              <a:t>geological layers.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reflections</a:t>
            </a:r>
            <a:r>
              <a:rPr sz="1600" spc="2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collected</a:t>
            </a:r>
            <a:r>
              <a:rPr sz="1600" spc="28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at</a:t>
            </a:r>
            <a:r>
              <a:rPr sz="1600" spc="2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95594" y="5855309"/>
            <a:ext cx="140081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23925" algn="l"/>
              </a:tabLst>
            </a:pPr>
            <a:r>
              <a:rPr sz="1600" spc="-5" dirty="0">
                <a:latin typeface="Times New Roman"/>
                <a:cs typeface="Times New Roman"/>
              </a:rPr>
              <a:t>surface,	either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94880" y="5855309"/>
            <a:ext cx="9182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47015">
              <a:lnSpc>
                <a:spcPct val="100000"/>
              </a:lnSpc>
              <a:spcBef>
                <a:spcPts val="105"/>
              </a:spcBef>
            </a:pP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h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e  </a:t>
            </a:r>
            <a:r>
              <a:rPr sz="1600" spc="-5" dirty="0">
                <a:latin typeface="Times New Roman"/>
                <a:cs typeface="Times New Roman"/>
              </a:rPr>
              <a:t>offshore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0014" y="5855309"/>
            <a:ext cx="6623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16535">
              <a:lnSpc>
                <a:spcPct val="100000"/>
              </a:lnSpc>
              <a:spcBef>
                <a:spcPts val="105"/>
              </a:spcBef>
            </a:pPr>
            <a:r>
              <a:rPr sz="1600" u="sng" spc="-10" dirty="0">
                <a:solidFill>
                  <a:srgbClr val="0FCF9B"/>
                </a:solidFill>
                <a:uFill>
                  <a:solidFill>
                    <a:srgbClr val="0FCF9B"/>
                  </a:solidFill>
                </a:uFill>
                <a:latin typeface="Times New Roman"/>
                <a:cs typeface="Times New Roman"/>
              </a:rPr>
              <a:t>(</a:t>
            </a:r>
            <a:r>
              <a:rPr sz="1600" u="sng" spc="-15" dirty="0">
                <a:solidFill>
                  <a:srgbClr val="0FCF9B"/>
                </a:solidFill>
                <a:uFill>
                  <a:solidFill>
                    <a:srgbClr val="0FCF9B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1600" u="sng" dirty="0">
                <a:solidFill>
                  <a:srgbClr val="0FCF9B"/>
                </a:solidFill>
                <a:uFill>
                  <a:solidFill>
                    <a:srgbClr val="0FCF9B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1600" u="sng" spc="5" dirty="0">
                <a:solidFill>
                  <a:srgbClr val="0FCF9B"/>
                </a:solidFill>
                <a:uFill>
                  <a:solidFill>
                    <a:srgbClr val="0FCF9B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1600" u="sng" dirty="0">
                <a:solidFill>
                  <a:srgbClr val="0FCF9B"/>
                </a:solidFill>
                <a:uFill>
                  <a:solidFill>
                    <a:srgbClr val="0FCF9B"/>
                  </a:solidFill>
                </a:uFill>
                <a:latin typeface="Times New Roman"/>
                <a:cs typeface="Times New Roman"/>
              </a:rPr>
              <a:t>d </a:t>
            </a:r>
            <a:r>
              <a:rPr sz="1600" dirty="0">
                <a:solidFill>
                  <a:srgbClr val="0FCF9B"/>
                </a:solidFill>
                <a:latin typeface="Times New Roman"/>
                <a:cs typeface="Times New Roman"/>
              </a:rPr>
              <a:t> </a:t>
            </a:r>
            <a:r>
              <a:rPr sz="1600" u="sng" spc="-10" dirty="0">
                <a:solidFill>
                  <a:srgbClr val="0E6EC5"/>
                </a:solidFill>
                <a:uFill>
                  <a:solidFill>
                    <a:srgbClr val="0E6EC5"/>
                  </a:solidFill>
                </a:uFill>
                <a:latin typeface="Times New Roman"/>
                <a:cs typeface="Times New Roman"/>
              </a:rPr>
              <a:t>(</a:t>
            </a:r>
            <a:r>
              <a:rPr sz="1600" u="sng" spc="5" dirty="0">
                <a:solidFill>
                  <a:srgbClr val="0E6EC5"/>
                </a:solidFill>
                <a:uFill>
                  <a:solidFill>
                    <a:srgbClr val="0E6EC5"/>
                  </a:solidFill>
                </a:uFill>
                <a:latin typeface="Times New Roman"/>
                <a:cs typeface="Times New Roman"/>
              </a:rPr>
              <a:t>ma</a:t>
            </a:r>
            <a:r>
              <a:rPr sz="1600" u="sng" spc="-10" dirty="0">
                <a:solidFill>
                  <a:srgbClr val="0E6EC5"/>
                </a:solidFill>
                <a:uFill>
                  <a:solidFill>
                    <a:srgbClr val="0E6EC5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1600" u="sng" spc="5" dirty="0">
                <a:solidFill>
                  <a:srgbClr val="0E6EC5"/>
                </a:solidFill>
                <a:uFill>
                  <a:solidFill>
                    <a:srgbClr val="0E6EC5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1600" u="sng" spc="10" dirty="0">
                <a:solidFill>
                  <a:srgbClr val="0E6EC5"/>
                </a:solidFill>
                <a:uFill>
                  <a:solidFill>
                    <a:srgbClr val="0E6EC5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1600" u="sng" dirty="0">
                <a:solidFill>
                  <a:srgbClr val="0E6EC5"/>
                </a:solidFill>
                <a:uFill>
                  <a:solidFill>
                    <a:srgbClr val="0E6EC5"/>
                  </a:solidFill>
                </a:u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95594" y="6099149"/>
            <a:ext cx="1153160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970280" algn="l"/>
              </a:tabLst>
            </a:pPr>
            <a:r>
              <a:rPr sz="1600" u="sng" dirty="0">
                <a:solidFill>
                  <a:srgbClr val="0FCF9B"/>
                </a:solidFill>
                <a:uFill>
                  <a:solidFill>
                    <a:srgbClr val="0FCF9B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1600" u="sng" spc="5" dirty="0">
                <a:solidFill>
                  <a:srgbClr val="0FCF9B"/>
                </a:solidFill>
                <a:uFill>
                  <a:solidFill>
                    <a:srgbClr val="0FCF9B"/>
                  </a:solidFill>
                </a:uFill>
                <a:latin typeface="Times New Roman"/>
                <a:cs typeface="Times New Roman"/>
              </a:rPr>
              <a:t>u</a:t>
            </a:r>
            <a:r>
              <a:rPr sz="1600" u="sng" spc="-10" dirty="0">
                <a:solidFill>
                  <a:srgbClr val="0FCF9B"/>
                </a:solidFill>
                <a:uFill>
                  <a:solidFill>
                    <a:srgbClr val="0FCF9B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1600" u="sng" spc="-15" dirty="0">
                <a:solidFill>
                  <a:srgbClr val="0FCF9B"/>
                </a:solidFill>
                <a:uFill>
                  <a:solidFill>
                    <a:srgbClr val="0FCF9B"/>
                  </a:solidFill>
                </a:uFill>
                <a:latin typeface="Times New Roman"/>
                <a:cs typeface="Times New Roman"/>
              </a:rPr>
              <a:t>v</a:t>
            </a:r>
            <a:r>
              <a:rPr sz="1600" u="sng" dirty="0">
                <a:solidFill>
                  <a:srgbClr val="0FCF9B"/>
                </a:solidFill>
                <a:uFill>
                  <a:solidFill>
                    <a:srgbClr val="0FCF9B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1600" u="sng" spc="-40" dirty="0">
                <a:solidFill>
                  <a:srgbClr val="0FCF9B"/>
                </a:solidFill>
                <a:uFill>
                  <a:solidFill>
                    <a:srgbClr val="0FCF9B"/>
                  </a:solidFill>
                </a:uFill>
                <a:latin typeface="Times New Roman"/>
                <a:cs typeface="Times New Roman"/>
              </a:rPr>
              <a:t>y</a:t>
            </a:r>
            <a:r>
              <a:rPr sz="1600" u="sng" spc="20" dirty="0">
                <a:solidFill>
                  <a:srgbClr val="0FCF9B"/>
                </a:solidFill>
                <a:uFill>
                  <a:solidFill>
                    <a:srgbClr val="0FCF9B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1600" u="sng" dirty="0">
                <a:solidFill>
                  <a:srgbClr val="0FCF9B"/>
                </a:solidFill>
                <a:uFill>
                  <a:solidFill>
                    <a:srgbClr val="0FCF9B"/>
                  </a:solidFill>
                </a:uFill>
                <a:latin typeface="Times New Roman"/>
                <a:cs typeface="Times New Roman"/>
              </a:rPr>
              <a:t>)	</a:t>
            </a:r>
            <a:r>
              <a:rPr sz="1600" spc="-15" dirty="0">
                <a:latin typeface="Times New Roman"/>
                <a:cs typeface="Times New Roman"/>
              </a:rPr>
              <a:t>or  </a:t>
            </a:r>
            <a:r>
              <a:rPr sz="1600" u="sng" spc="-10" dirty="0">
                <a:solidFill>
                  <a:srgbClr val="0E6EC5"/>
                </a:solidFill>
                <a:uFill>
                  <a:solidFill>
                    <a:srgbClr val="0E6EC5"/>
                  </a:solidFill>
                </a:uFill>
                <a:latin typeface="Times New Roman"/>
                <a:cs typeface="Times New Roman"/>
              </a:rPr>
              <a:t>surveys).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9700" y="816355"/>
            <a:ext cx="5511800" cy="2320925"/>
            <a:chOff x="139700" y="816355"/>
            <a:chExt cx="5511800" cy="232092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829055"/>
              <a:ext cx="5486400" cy="22951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6050" y="822705"/>
              <a:ext cx="5499100" cy="2308225"/>
            </a:xfrm>
            <a:custGeom>
              <a:avLst/>
              <a:gdLst/>
              <a:ahLst/>
              <a:cxnLst/>
              <a:rect l="l" t="t" r="r" b="b"/>
              <a:pathLst>
                <a:path w="5499100" h="2308225">
                  <a:moveTo>
                    <a:pt x="0" y="2307844"/>
                  </a:moveTo>
                  <a:lnTo>
                    <a:pt x="5499100" y="2307844"/>
                  </a:lnTo>
                  <a:lnTo>
                    <a:pt x="5499100" y="0"/>
                  </a:lnTo>
                  <a:lnTo>
                    <a:pt x="0" y="0"/>
                  </a:lnTo>
                  <a:lnTo>
                    <a:pt x="0" y="2307844"/>
                  </a:lnTo>
                  <a:close/>
                </a:path>
              </a:pathLst>
            </a:custGeom>
            <a:ln w="127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39700" y="3416298"/>
            <a:ext cx="5511800" cy="3396615"/>
            <a:chOff x="139700" y="3416298"/>
            <a:chExt cx="5511800" cy="339661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3428998"/>
              <a:ext cx="5486400" cy="337108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46050" y="3422648"/>
              <a:ext cx="5499100" cy="3383915"/>
            </a:xfrm>
            <a:custGeom>
              <a:avLst/>
              <a:gdLst/>
              <a:ahLst/>
              <a:cxnLst/>
              <a:rect l="l" t="t" r="r" b="b"/>
              <a:pathLst>
                <a:path w="5499100" h="3383915">
                  <a:moveTo>
                    <a:pt x="0" y="3383788"/>
                  </a:moveTo>
                  <a:lnTo>
                    <a:pt x="5499100" y="3383788"/>
                  </a:lnTo>
                  <a:lnTo>
                    <a:pt x="5499100" y="0"/>
                  </a:lnTo>
                  <a:lnTo>
                    <a:pt x="0" y="0"/>
                  </a:lnTo>
                  <a:lnTo>
                    <a:pt x="0" y="338378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13" y="0"/>
            <a:ext cx="9145905" cy="6858000"/>
            <a:chOff x="-813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7904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13" y="52323"/>
              <a:ext cx="9145575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2244" y="264032"/>
            <a:ext cx="679005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5" dirty="0">
                <a:solidFill>
                  <a:srgbClr val="FF0000"/>
                </a:solidFill>
                <a:latin typeface="Constantia"/>
                <a:cs typeface="Constantia"/>
              </a:rPr>
              <a:t>Seismic</a:t>
            </a:r>
            <a:r>
              <a:rPr sz="3200" b="1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3200" b="1" spc="10" dirty="0">
                <a:solidFill>
                  <a:srgbClr val="FF0000"/>
                </a:solidFill>
                <a:latin typeface="Constantia"/>
                <a:cs typeface="Constantia"/>
              </a:rPr>
              <a:t>reflection</a:t>
            </a:r>
            <a:r>
              <a:rPr sz="3200" b="1" spc="-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Constantia"/>
                <a:cs typeface="Constantia"/>
              </a:rPr>
              <a:t>technique (Con.)</a:t>
            </a:r>
            <a:endParaRPr sz="3200">
              <a:latin typeface="Constantia"/>
              <a:cs typeface="Constant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9700" y="816355"/>
            <a:ext cx="5511800" cy="2320925"/>
            <a:chOff x="139700" y="816355"/>
            <a:chExt cx="5511800" cy="232092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2400" y="829055"/>
              <a:ext cx="5486400" cy="22951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6050" y="822705"/>
              <a:ext cx="5499100" cy="2308225"/>
            </a:xfrm>
            <a:custGeom>
              <a:avLst/>
              <a:gdLst/>
              <a:ahLst/>
              <a:cxnLst/>
              <a:rect l="l" t="t" r="r" b="b"/>
              <a:pathLst>
                <a:path w="5499100" h="2308225">
                  <a:moveTo>
                    <a:pt x="0" y="2307844"/>
                  </a:moveTo>
                  <a:lnTo>
                    <a:pt x="5499100" y="2307844"/>
                  </a:lnTo>
                  <a:lnTo>
                    <a:pt x="5499100" y="0"/>
                  </a:lnTo>
                  <a:lnTo>
                    <a:pt x="0" y="0"/>
                  </a:lnTo>
                  <a:lnTo>
                    <a:pt x="0" y="2307844"/>
                  </a:lnTo>
                  <a:close/>
                </a:path>
              </a:pathLst>
            </a:custGeom>
            <a:ln w="127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39700" y="3416298"/>
            <a:ext cx="5511800" cy="3396615"/>
            <a:chOff x="139700" y="3416298"/>
            <a:chExt cx="5511800" cy="339661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2400" y="3428998"/>
              <a:ext cx="5486400" cy="337108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6050" y="3422648"/>
              <a:ext cx="5499100" cy="3383915"/>
            </a:xfrm>
            <a:custGeom>
              <a:avLst/>
              <a:gdLst/>
              <a:ahLst/>
              <a:cxnLst/>
              <a:rect l="l" t="t" r="r" b="b"/>
              <a:pathLst>
                <a:path w="5499100" h="3383915">
                  <a:moveTo>
                    <a:pt x="0" y="3383788"/>
                  </a:moveTo>
                  <a:lnTo>
                    <a:pt x="5499100" y="3383788"/>
                  </a:lnTo>
                  <a:lnTo>
                    <a:pt x="5499100" y="0"/>
                  </a:lnTo>
                  <a:lnTo>
                    <a:pt x="0" y="0"/>
                  </a:lnTo>
                  <a:lnTo>
                    <a:pt x="0" y="338378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795517" y="1052829"/>
            <a:ext cx="1094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5" dirty="0">
                <a:latin typeface="Times New Roman"/>
                <a:cs typeface="Times New Roman"/>
              </a:rPr>
              <a:t>eis</a:t>
            </a:r>
            <a:r>
              <a:rPr sz="1800" spc="-40" dirty="0">
                <a:latin typeface="Times New Roman"/>
                <a:cs typeface="Times New Roman"/>
              </a:rPr>
              <a:t>m</a:t>
            </a:r>
            <a:r>
              <a:rPr sz="1800" spc="2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c  </a:t>
            </a:r>
            <a:r>
              <a:rPr sz="1800" spc="-10" dirty="0">
                <a:latin typeface="Times New Roman"/>
                <a:cs typeface="Times New Roman"/>
              </a:rPr>
              <a:t>most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02322" y="1052829"/>
            <a:ext cx="2014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4460">
              <a:lnSpc>
                <a:spcPct val="100000"/>
              </a:lnSpc>
              <a:spcBef>
                <a:spcPts val="100"/>
              </a:spcBef>
              <a:tabLst>
                <a:tab pos="1176655" algn="l"/>
                <a:tab pos="1722755" algn="l"/>
              </a:tabLst>
            </a:pPr>
            <a:r>
              <a:rPr sz="1800" dirty="0">
                <a:latin typeface="Times New Roman"/>
                <a:cs typeface="Times New Roman"/>
              </a:rPr>
              <a:t>re</a:t>
            </a:r>
            <a:r>
              <a:rPr sz="1800" spc="-30" dirty="0">
                <a:latin typeface="Times New Roman"/>
                <a:cs typeface="Times New Roman"/>
              </a:rPr>
              <a:t>f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2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cti</a:t>
            </a:r>
            <a:r>
              <a:rPr sz="1800" spc="10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n	</a:t>
            </a:r>
            <a:r>
              <a:rPr sz="1800" spc="10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ata	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re  commonly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39941" y="1601165"/>
            <a:ext cx="204723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52905" algn="l"/>
              </a:tabLst>
            </a:pPr>
            <a:r>
              <a:rPr sz="1800" spc="-15" dirty="0">
                <a:latin typeface="Times New Roman"/>
                <a:cs typeface="Times New Roman"/>
              </a:rPr>
              <a:t>g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10" dirty="0">
                <a:latin typeface="Times New Roman"/>
                <a:cs typeface="Times New Roman"/>
              </a:rPr>
              <a:t>oph</a:t>
            </a:r>
            <a:r>
              <a:rPr sz="1800" spc="-35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si</a:t>
            </a:r>
            <a:r>
              <a:rPr sz="1800" spc="15" dirty="0">
                <a:latin typeface="Times New Roman"/>
                <a:cs typeface="Times New Roman"/>
              </a:rPr>
              <a:t>c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l	</a:t>
            </a:r>
            <a:r>
              <a:rPr sz="1800" spc="5" dirty="0">
                <a:latin typeface="Times New Roman"/>
                <a:cs typeface="Times New Roman"/>
              </a:rPr>
              <a:t>d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01406" y="1327150"/>
            <a:ext cx="7137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Times New Roman"/>
                <a:cs typeface="Times New Roman"/>
              </a:rPr>
              <a:t>u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spc="-10" dirty="0">
                <a:latin typeface="Times New Roman"/>
                <a:cs typeface="Times New Roman"/>
              </a:rPr>
              <a:t>ze</a:t>
            </a:r>
            <a:r>
              <a:rPr sz="1800" dirty="0"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in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95517" y="1876171"/>
            <a:ext cx="312166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100"/>
              </a:spcBef>
              <a:tabLst>
                <a:tab pos="1488440" algn="l"/>
                <a:tab pos="2738120" algn="l"/>
              </a:tabLst>
            </a:pP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et</a:t>
            </a: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8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m	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ti</a:t>
            </a:r>
            <a:r>
              <a:rPr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reservoir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characterization</a:t>
            </a:r>
            <a:r>
              <a:rPr sz="1800" spc="-1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12750" algn="l"/>
              </a:tabLst>
            </a:pPr>
            <a:r>
              <a:rPr dirty="0"/>
              <a:t>	</a:t>
            </a:r>
            <a:r>
              <a:rPr sz="1800" spc="-5" dirty="0">
                <a:latin typeface="Times New Roman"/>
                <a:cs typeface="Times New Roman"/>
              </a:rPr>
              <a:t>The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basic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measurements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of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the </a:t>
            </a:r>
            <a:r>
              <a:rPr sz="1800" spc="-10" dirty="0">
                <a:latin typeface="Times New Roman"/>
                <a:cs typeface="Times New Roman"/>
              </a:rPr>
              <a:t>seismic </a:t>
            </a:r>
            <a:r>
              <a:rPr sz="1800" spc="-5" dirty="0">
                <a:latin typeface="Times New Roman"/>
                <a:cs typeface="Times New Roman"/>
              </a:rPr>
              <a:t>method are travel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times</a:t>
            </a:r>
            <a:r>
              <a:rPr sz="1800" dirty="0">
                <a:latin typeface="Times New Roman"/>
                <a:cs typeface="Times New Roman"/>
              </a:rPr>
              <a:t> that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yield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delay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time </a:t>
            </a:r>
            <a:r>
              <a:rPr sz="1800" dirty="0">
                <a:latin typeface="Times New Roman"/>
                <a:cs typeface="Times New Roman"/>
              </a:rPr>
              <a:t> from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source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reflectors,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39941" y="3797300"/>
            <a:ext cx="2036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24510" algn="l"/>
                <a:tab pos="628650" algn="l"/>
                <a:tab pos="981710" algn="l"/>
                <a:tab pos="1143635" algn="l"/>
              </a:tabLst>
            </a:pP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5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d	</a:t>
            </a:r>
            <a:r>
              <a:rPr sz="1800" spc="-20" dirty="0">
                <a:latin typeface="Times New Roman"/>
                <a:cs typeface="Times New Roman"/>
              </a:rPr>
              <a:t>t</a:t>
            </a:r>
            <a:r>
              <a:rPr sz="1800" spc="10" dirty="0">
                <a:latin typeface="Times New Roman"/>
                <a:cs typeface="Times New Roman"/>
              </a:rPr>
              <a:t>h</a:t>
            </a:r>
            <a:r>
              <a:rPr sz="1800" dirty="0">
                <a:latin typeface="Times New Roman"/>
                <a:cs typeface="Times New Roman"/>
              </a:rPr>
              <a:t>e	re</a:t>
            </a:r>
            <a:r>
              <a:rPr sz="1800" spc="-25" dirty="0">
                <a:latin typeface="Times New Roman"/>
                <a:cs typeface="Times New Roman"/>
              </a:rPr>
              <a:t>f</a:t>
            </a:r>
            <a:r>
              <a:rPr sz="1800" dirty="0">
                <a:latin typeface="Times New Roman"/>
                <a:cs typeface="Times New Roman"/>
              </a:rPr>
              <a:t>le</a:t>
            </a:r>
            <a:r>
              <a:rPr sz="1800" spc="-10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ti</a:t>
            </a:r>
            <a:r>
              <a:rPr sz="1800" spc="-10" dirty="0">
                <a:latin typeface="Times New Roman"/>
                <a:cs typeface="Times New Roman"/>
              </a:rPr>
              <a:t>v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25" dirty="0">
                <a:latin typeface="Times New Roman"/>
                <a:cs typeface="Times New Roman"/>
              </a:rPr>
              <a:t>t</a:t>
            </a:r>
            <a:r>
              <a:rPr sz="1800" spc="-155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,  </a:t>
            </a:r>
            <a:r>
              <a:rPr sz="1800" spc="-5" dirty="0">
                <a:latin typeface="Times New Roman"/>
                <a:cs typeface="Times New Roman"/>
              </a:rPr>
              <a:t>ca</a:t>
            </a:r>
            <a:r>
              <a:rPr sz="1800" dirty="0">
                <a:latin typeface="Times New Roman"/>
                <a:cs typeface="Times New Roman"/>
              </a:rPr>
              <a:t>n		</a:t>
            </a:r>
            <a:r>
              <a:rPr sz="1800" spc="10" dirty="0">
                <a:latin typeface="Times New Roman"/>
                <a:cs typeface="Times New Roman"/>
              </a:rPr>
              <a:t>b</a:t>
            </a:r>
            <a:r>
              <a:rPr sz="1800" dirty="0">
                <a:latin typeface="Times New Roman"/>
                <a:cs typeface="Times New Roman"/>
              </a:rPr>
              <a:t>e		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sti</a:t>
            </a:r>
            <a:r>
              <a:rPr sz="1800" spc="-10" dirty="0">
                <a:latin typeface="Times New Roman"/>
                <a:cs typeface="Times New Roman"/>
              </a:rPr>
              <a:t>ma</a:t>
            </a:r>
            <a:r>
              <a:rPr sz="1800" dirty="0">
                <a:latin typeface="Times New Roman"/>
                <a:cs typeface="Times New Roman"/>
              </a:rPr>
              <a:t>ted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32469" y="3797300"/>
            <a:ext cx="58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marR="5080" indent="-11303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imes New Roman"/>
                <a:cs typeface="Times New Roman"/>
              </a:rPr>
              <a:t>w</a:t>
            </a:r>
            <a:r>
              <a:rPr sz="1800" spc="10" dirty="0">
                <a:latin typeface="Times New Roman"/>
                <a:cs typeface="Times New Roman"/>
              </a:rPr>
              <a:t>h</a:t>
            </a:r>
            <a:r>
              <a:rPr sz="1800" dirty="0">
                <a:latin typeface="Times New Roman"/>
                <a:cs typeface="Times New Roman"/>
              </a:rPr>
              <a:t>ich  </a:t>
            </a:r>
            <a:r>
              <a:rPr sz="1800" spc="-25" dirty="0">
                <a:latin typeface="Times New Roman"/>
                <a:cs typeface="Times New Roman"/>
              </a:rPr>
              <a:t>f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30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39941" y="4345635"/>
            <a:ext cx="278003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amplitude</a:t>
            </a:r>
            <a:r>
              <a:rPr sz="1800" spc="5" dirty="0">
                <a:latin typeface="Times New Roman"/>
                <a:cs typeface="Times New Roman"/>
              </a:rPr>
              <a:t> of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recorded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waves. The </a:t>
            </a:r>
            <a:r>
              <a:rPr sz="1800" dirty="0">
                <a:latin typeface="Times New Roman"/>
                <a:cs typeface="Times New Roman"/>
              </a:rPr>
              <a:t>reflection </a:t>
            </a:r>
            <a:r>
              <a:rPr sz="1800" spc="-5" dirty="0">
                <a:latin typeface="Times New Roman"/>
                <a:cs typeface="Times New Roman"/>
              </a:rPr>
              <a:t>seismic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method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helps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to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build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an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accurate</a:t>
            </a:r>
            <a:r>
              <a:rPr sz="1800" dirty="0">
                <a:latin typeface="Times New Roman"/>
                <a:cs typeface="Times New Roman"/>
              </a:rPr>
              <a:t> picture</a:t>
            </a:r>
            <a:r>
              <a:rPr sz="1800" spc="5" dirty="0">
                <a:latin typeface="Times New Roman"/>
                <a:cs typeface="Times New Roman"/>
              </a:rPr>
              <a:t> of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subsurface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geology.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804" y="667638"/>
            <a:ext cx="42259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5" dirty="0">
                <a:solidFill>
                  <a:srgbClr val="FF0000"/>
                </a:solidFill>
                <a:latin typeface="Constantia"/>
                <a:cs typeface="Constantia"/>
              </a:rPr>
              <a:t>Law</a:t>
            </a:r>
            <a:r>
              <a:rPr sz="4000" b="1" spc="-20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4000" b="1" dirty="0">
                <a:solidFill>
                  <a:srgbClr val="FF0000"/>
                </a:solidFill>
                <a:latin typeface="Constantia"/>
                <a:cs typeface="Constantia"/>
              </a:rPr>
              <a:t>of</a:t>
            </a:r>
            <a:r>
              <a:rPr sz="4000" b="1" spc="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4000" b="1" spc="25" dirty="0">
                <a:solidFill>
                  <a:srgbClr val="FF0000"/>
                </a:solidFill>
                <a:latin typeface="Constantia"/>
                <a:cs typeface="Constantia"/>
              </a:rPr>
              <a:t>Reflection</a:t>
            </a:r>
            <a:endParaRPr sz="40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947748"/>
            <a:ext cx="756412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law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reflection</a:t>
            </a:r>
            <a:r>
              <a:rPr sz="2600" spc="-25" dirty="0">
                <a:latin typeface="Calibri"/>
                <a:cs typeface="Calibri"/>
              </a:rPr>
              <a:t> states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that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angle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incidence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equals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angle </a:t>
            </a:r>
            <a:r>
              <a:rPr sz="2600" spc="-10" dirty="0">
                <a:latin typeface="Calibri"/>
                <a:cs typeface="Calibri"/>
              </a:rPr>
              <a:t>of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reflection.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9" y="2779776"/>
            <a:ext cx="6912864" cy="33131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13" y="0"/>
            <a:ext cx="9145905" cy="6858000"/>
            <a:chOff x="-813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7904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13" y="52323"/>
              <a:ext cx="9145575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0369" y="687069"/>
            <a:ext cx="532955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b="1" spc="-20" dirty="0">
                <a:solidFill>
                  <a:srgbClr val="FF0000"/>
                </a:solidFill>
                <a:latin typeface="Constantia"/>
                <a:cs typeface="Constantia"/>
              </a:rPr>
              <a:t>Acoustic</a:t>
            </a:r>
            <a:r>
              <a:rPr sz="4400" b="1" spc="-11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4400" b="1" spc="-25" dirty="0">
                <a:solidFill>
                  <a:srgbClr val="FF0000"/>
                </a:solidFill>
                <a:latin typeface="Constantia"/>
                <a:cs typeface="Constantia"/>
              </a:rPr>
              <a:t>Impedance</a:t>
            </a:r>
            <a:endParaRPr sz="4400">
              <a:latin typeface="Constantia"/>
              <a:cs typeface="Constantia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2648" y="1627632"/>
            <a:ext cx="7991856" cy="43220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13" y="0"/>
            <a:ext cx="9145905" cy="6858000"/>
            <a:chOff x="-813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7904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13" y="52323"/>
              <a:ext cx="9145575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75589" y="711784"/>
            <a:ext cx="53282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spc="-20" dirty="0">
                <a:solidFill>
                  <a:srgbClr val="FF0000"/>
                </a:solidFill>
                <a:latin typeface="Constantia"/>
                <a:cs typeface="Constantia"/>
              </a:rPr>
              <a:t>Acoustic</a:t>
            </a:r>
            <a:r>
              <a:rPr sz="4400" b="1" spc="-1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4400" b="1" spc="-25" dirty="0">
                <a:solidFill>
                  <a:srgbClr val="FF0000"/>
                </a:solidFill>
                <a:latin typeface="Constantia"/>
                <a:cs typeface="Constantia"/>
              </a:rPr>
              <a:t>Impedance</a:t>
            </a:r>
            <a:endParaRPr sz="4400">
              <a:latin typeface="Constantia"/>
              <a:cs typeface="Constantia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6344" y="1484375"/>
            <a:ext cx="8211311" cy="46085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13" y="0"/>
            <a:ext cx="9145905" cy="6858000"/>
            <a:chOff x="-813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7904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13" y="52323"/>
              <a:ext cx="9145575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72846" y="626186"/>
            <a:ext cx="654177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solidFill>
                  <a:srgbClr val="FF0000"/>
                </a:solidFill>
                <a:latin typeface="Constantia"/>
                <a:cs typeface="Constantia"/>
              </a:rPr>
              <a:t>What</a:t>
            </a:r>
            <a:r>
              <a:rPr sz="4400" b="1" spc="-1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4400" b="1" spc="-5" dirty="0">
                <a:solidFill>
                  <a:srgbClr val="FF0000"/>
                </a:solidFill>
                <a:latin typeface="Constantia"/>
                <a:cs typeface="Constantia"/>
              </a:rPr>
              <a:t>Causes</a:t>
            </a:r>
            <a:r>
              <a:rPr sz="4400" b="1" spc="-1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4400" b="1" spc="15" dirty="0">
                <a:solidFill>
                  <a:srgbClr val="FF0000"/>
                </a:solidFill>
                <a:latin typeface="Constantia"/>
                <a:cs typeface="Constantia"/>
              </a:rPr>
              <a:t>Reflections</a:t>
            </a:r>
            <a:endParaRPr sz="4400">
              <a:latin typeface="Constantia"/>
              <a:cs typeface="Constant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3088" y="1484375"/>
            <a:ext cx="8498205" cy="4752340"/>
            <a:chOff x="323088" y="1484375"/>
            <a:chExt cx="8498205" cy="475234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3088" y="1484375"/>
              <a:ext cx="8497824" cy="475183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514599" y="3054095"/>
              <a:ext cx="381000" cy="368935"/>
            </a:xfrm>
            <a:custGeom>
              <a:avLst/>
              <a:gdLst/>
              <a:ahLst/>
              <a:cxnLst/>
              <a:rect l="l" t="t" r="r" b="b"/>
              <a:pathLst>
                <a:path w="381000" h="368935">
                  <a:moveTo>
                    <a:pt x="381000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381000" y="36880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4599" y="3054095"/>
              <a:ext cx="381000" cy="368935"/>
            </a:xfrm>
            <a:custGeom>
              <a:avLst/>
              <a:gdLst/>
              <a:ahLst/>
              <a:cxnLst/>
              <a:rect l="l" t="t" r="r" b="b"/>
              <a:pathLst>
                <a:path w="381000" h="368935">
                  <a:moveTo>
                    <a:pt x="0" y="368808"/>
                  </a:moveTo>
                  <a:lnTo>
                    <a:pt x="381000" y="368808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514600" y="3054095"/>
            <a:ext cx="381000" cy="36893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latin typeface="Constantia"/>
                <a:cs typeface="Constantia"/>
              </a:rPr>
              <a:t>Z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58900" y="3568700"/>
            <a:ext cx="406400" cy="394335"/>
            <a:chOff x="1358900" y="3568700"/>
            <a:chExt cx="406400" cy="394335"/>
          </a:xfrm>
        </p:grpSpPr>
        <p:sp>
          <p:nvSpPr>
            <p:cNvPr id="15" name="object 15"/>
            <p:cNvSpPr/>
            <p:nvPr/>
          </p:nvSpPr>
          <p:spPr>
            <a:xfrm>
              <a:off x="1371600" y="3581400"/>
              <a:ext cx="381000" cy="368935"/>
            </a:xfrm>
            <a:custGeom>
              <a:avLst/>
              <a:gdLst/>
              <a:ahLst/>
              <a:cxnLst/>
              <a:rect l="l" t="t" r="r" b="b"/>
              <a:pathLst>
                <a:path w="381000" h="368935">
                  <a:moveTo>
                    <a:pt x="381000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381000" y="368807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71600" y="3581400"/>
              <a:ext cx="381000" cy="368935"/>
            </a:xfrm>
            <a:custGeom>
              <a:avLst/>
              <a:gdLst/>
              <a:ahLst/>
              <a:cxnLst/>
              <a:rect l="l" t="t" r="r" b="b"/>
              <a:pathLst>
                <a:path w="381000" h="368935">
                  <a:moveTo>
                    <a:pt x="0" y="368807"/>
                  </a:moveTo>
                  <a:lnTo>
                    <a:pt x="381000" y="368807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371600" y="3581400"/>
            <a:ext cx="381000" cy="36893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"/>
              </a:spcBef>
            </a:pPr>
            <a:r>
              <a:rPr sz="1800" dirty="0">
                <a:latin typeface="Constantia"/>
                <a:cs typeface="Constantia"/>
              </a:rPr>
              <a:t>Z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1037</Words>
  <Application>Microsoft Office PowerPoint</Application>
  <PresentationFormat>عرض على الشاشة (3:4)‏</PresentationFormat>
  <Paragraphs>140</Paragraphs>
  <Slides>32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Office Theme</vt:lpstr>
      <vt:lpstr>Reflection method</vt:lpstr>
      <vt:lpstr>ةيراسكنلإا ةيلازلزلا ةقيرطلا ىلع تاظحلام</vt:lpstr>
      <vt:lpstr>Seismic reflection technique (Con.)</vt:lpstr>
      <vt:lpstr>Seismic reflection technique</vt:lpstr>
      <vt:lpstr>Seismic reflection technique (Con.)</vt:lpstr>
      <vt:lpstr>Law of Reflection</vt:lpstr>
      <vt:lpstr>Acoustic Impedance</vt:lpstr>
      <vt:lpstr>Acoustic Impedance</vt:lpstr>
      <vt:lpstr>What Causes Reflections</vt:lpstr>
      <vt:lpstr>Seismic reflection technique (Con.)</vt:lpstr>
      <vt:lpstr>Seismic reflection technique (Con.)</vt:lpstr>
      <vt:lpstr>عرض تقديمي في PowerPoint</vt:lpstr>
      <vt:lpstr>Seismic section</vt:lpstr>
      <vt:lpstr>: لثم ةديدع ةيوايزيف نيناوقو دعاوق ةيساكعنلاا ةقيرطلا مكحت .</vt:lpstr>
      <vt:lpstr>ناك اتإف (Least time principle) لقلأا نمزلا ةقيرطب نيعم ةقا  ردصم نم ةددحم ةطقن لصت ةعرلأا</vt:lpstr>
      <vt:lpstr>سناـجتم طـسو يـف ةـجوم لـقتنت امدـنع وأ تاـجوملل دـيدج ردـصم دـعت ةجوملا مدقت ةهبج ىلع ةعقاو ةطقن لك</vt:lpstr>
      <vt:lpstr>The Relationship between Direct , refracted and  Reflected waves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Deriving the formula for the arrival time of the reflected wave as a function of x, h, and V1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Jalal</dc:creator>
  <cp:lastModifiedBy>hp</cp:lastModifiedBy>
  <cp:revision>3</cp:revision>
  <dcterms:created xsi:type="dcterms:W3CDTF">2022-11-15T07:35:40Z</dcterms:created>
  <dcterms:modified xsi:type="dcterms:W3CDTF">2022-11-16T06:00:05Z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2022-11-15T00:00:00Z</vt:filetime>
  </property>
</Properties>
</file>