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77" r:id="rId5"/>
    <p:sldId id="276" r:id="rId6"/>
    <p:sldId id="273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0563-A279-40D8-B4EC-845476952AB5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483AB-B1DB-43CD-8E4D-C56DF9162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0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483AB-B1DB-43CD-8E4D-C56DF9162C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6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37AB-8B0D-4B61-9AB1-EA0BD4CD5679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A29B-E8E9-4ED7-A822-E7D2D6E66F39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E8FB-C8B2-42BC-9DB3-0EA5D40E9640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F8AA-3A54-4FCC-B7DF-1755EF187635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F770-EB0C-4A84-99DA-BB29839075CF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7811-3577-4524-BE96-DDE1D02266B4}" type="uaqdatetime1">
              <a:rPr lang="ar-SA" smtClean="0"/>
              <a:t>26/03/1444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45D-F58A-4721-8398-C35B416A39D9}" type="uaqdatetime1">
              <a:rPr lang="ar-SA" smtClean="0"/>
              <a:t>26/03/1444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A2E-6B75-4F34-8C8F-8548F67578E3}" type="uaqdatetime1">
              <a:rPr lang="ar-SA" smtClean="0"/>
              <a:t>26/03/1444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849-3BC6-4081-925B-50A03EBA5E5F}" type="uaqdatetime1">
              <a:rPr lang="ar-SA" smtClean="0"/>
              <a:t>26/03/1444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E322-2536-4EB4-B1C0-0F2B45C140A7}" type="uaqdatetime1">
              <a:rPr lang="ar-SA" smtClean="0"/>
              <a:t>26/03/1444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F863-A40D-456C-B13E-A2BE22584B39}" type="uaqdatetime1">
              <a:rPr lang="ar-SA" smtClean="0"/>
              <a:t>26/03/1444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7BE8-E29E-47B1-9286-20B2B1E47B75}" type="uaqdatetime1">
              <a:rPr lang="ar-SA" smtClean="0"/>
              <a:t>26/03/1444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117" y="0"/>
            <a:ext cx="3348884" cy="6858000"/>
          </a:xfrm>
          <a:prstGeom prst="rect">
            <a:avLst/>
          </a:prstGeom>
        </p:spPr>
      </p:pic>
      <p:pic>
        <p:nvPicPr>
          <p:cNvPr id="6" name="صورة 66">
            <a:extLst>
              <a:ext uri="{FF2B5EF4-FFF2-40B4-BE49-F238E27FC236}">
                <a16:creationId xmlns="" xmlns:a16="http://schemas.microsoft.com/office/drawing/2014/main" id="{00000000-0008-0000-0200-000008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" y="0"/>
            <a:ext cx="1261529" cy="119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05A88EBC-0EE8-44D8-A89F-FB82ECB9325C}"/>
              </a:ext>
            </a:extLst>
          </p:cNvPr>
          <p:cNvSpPr txBox="1">
            <a:spLocks/>
          </p:cNvSpPr>
          <p:nvPr/>
        </p:nvSpPr>
        <p:spPr>
          <a:xfrm>
            <a:off x="0" y="3037438"/>
            <a:ext cx="5795117" cy="8295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4400" dirty="0">
                <a:solidFill>
                  <a:srgbClr val="FF0000"/>
                </a:solidFill>
                <a:cs typeface="+mj-cs"/>
              </a:rPr>
              <a:t>TECHNICAL </a:t>
            </a:r>
            <a:r>
              <a:rPr lang="en-US" sz="4400">
                <a:solidFill>
                  <a:srgbClr val="FF0000"/>
                </a:solidFill>
                <a:cs typeface="+mj-cs"/>
              </a:rPr>
              <a:t>ENGLISH </a:t>
            </a:r>
            <a:endParaRPr lang="ar-SY" sz="4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4D6A447-38A3-4F07-B0C0-4629A650A3E7}"/>
              </a:ext>
            </a:extLst>
          </p:cNvPr>
          <p:cNvSpPr txBox="1"/>
          <p:nvPr/>
        </p:nvSpPr>
        <p:spPr>
          <a:xfrm>
            <a:off x="70855" y="4073690"/>
            <a:ext cx="64292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Lecture#6: Oil Exploration</a:t>
            </a:r>
            <a:endParaRPr lang="en-GB" sz="10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689821" y="5373216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2022-2023</a:t>
            </a:r>
            <a:endParaRPr lang="ar-SY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16945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NASIR ALSHMLH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ASMAA ALGHAZI</a:t>
            </a:r>
            <a:endParaRPr lang="ar-SY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0ED4136-15FF-77AB-3F1F-286EFF21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96CFB613-E8AF-1AB4-BB01-58DCEC9B7260}"/>
              </a:ext>
            </a:extLst>
          </p:cNvPr>
          <p:cNvSpPr txBox="1">
            <a:spLocks/>
          </p:cNvSpPr>
          <p:nvPr/>
        </p:nvSpPr>
        <p:spPr>
          <a:xfrm>
            <a:off x="340589" y="1107940"/>
            <a:ext cx="5795117" cy="104452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B0F0"/>
                </a:solidFill>
              </a:rPr>
              <a:t>AL-AYEN UNIVRSITY</a:t>
            </a:r>
            <a:br>
              <a:rPr lang="en-US" sz="3600" dirty="0">
                <a:solidFill>
                  <a:srgbClr val="00B0F0"/>
                </a:solidFill>
              </a:rPr>
            </a:br>
            <a:r>
              <a:rPr lang="en-US" sz="3600" dirty="0">
                <a:solidFill>
                  <a:srgbClr val="00B0F0"/>
                </a:solidFill>
              </a:rPr>
              <a:t>COLLEGE OF </a:t>
            </a:r>
          </a:p>
          <a:p>
            <a:r>
              <a:rPr lang="en-US" sz="3600" dirty="0">
                <a:solidFill>
                  <a:srgbClr val="00B0F0"/>
                </a:solidFill>
              </a:rPr>
              <a:t>PETROLEUM ENGINEERING</a:t>
            </a:r>
            <a:endParaRPr lang="ar-SY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0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51520" y="0"/>
            <a:ext cx="8568952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b="1" dirty="0"/>
              <a:t>OIL EXPLORATION </a:t>
            </a:r>
            <a:endParaRPr lang="en-US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51520" y="76470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b="1" dirty="0">
                <a:solidFill>
                  <a:srgbClr val="FFC000"/>
                </a:solidFill>
              </a:rPr>
              <a:t>Oil exploration </a:t>
            </a:r>
            <a:r>
              <a:rPr lang="en-US" dirty="0"/>
              <a:t>is the search by petroleum geologists for hydrocarbon deposits beneath the Earth's surface. Oil and gas explorations are grouped under the science of petroleum geology</a:t>
            </a:r>
            <a:r>
              <a:rPr lang="en-US" dirty="0" smtClean="0"/>
              <a:t>.</a:t>
            </a:r>
          </a:p>
          <a:p>
            <a:pPr algn="just" rtl="0"/>
            <a:r>
              <a:rPr lang="en-GB" b="1" i="1" dirty="0">
                <a:solidFill>
                  <a:srgbClr val="FFC000"/>
                </a:solidFill>
              </a:rPr>
              <a:t>Exploration Methods 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US" dirty="0" smtClean="0"/>
              <a:t>Visible </a:t>
            </a:r>
            <a:r>
              <a:rPr lang="en-US" dirty="0"/>
              <a:t>surface features such as </a:t>
            </a:r>
            <a:r>
              <a:rPr lang="en-US" b="1" dirty="0">
                <a:solidFill>
                  <a:srgbClr val="00B0F0"/>
                </a:solidFill>
              </a:rPr>
              <a:t>oil seeps</a:t>
            </a:r>
            <a:r>
              <a:rPr lang="en-US" b="1" dirty="0"/>
              <a:t>, </a:t>
            </a:r>
            <a:r>
              <a:rPr lang="en-US" dirty="0"/>
              <a:t>natural </a:t>
            </a:r>
            <a:r>
              <a:rPr lang="en-US" b="1" dirty="0">
                <a:solidFill>
                  <a:srgbClr val="00B0F0"/>
                </a:solidFill>
              </a:rPr>
              <a:t>gas seeps</a:t>
            </a:r>
            <a:r>
              <a:rPr lang="en-US" b="1" dirty="0"/>
              <a:t>, pockmarks </a:t>
            </a:r>
            <a:r>
              <a:rPr lang="en-US" dirty="0"/>
              <a:t>(underwater craters caused by escaping gas) provide basic evidence of </a:t>
            </a:r>
            <a:r>
              <a:rPr lang="en-US" b="1" dirty="0">
                <a:solidFill>
                  <a:srgbClr val="00B0F0"/>
                </a:solidFill>
              </a:rPr>
              <a:t>hydrocarbon generation </a:t>
            </a:r>
            <a:r>
              <a:rPr lang="en-US" dirty="0"/>
              <a:t>(be it shallow or deep in the Earth). However, most 195 </a:t>
            </a:r>
          </a:p>
          <a:p>
            <a:pPr algn="just" rtl="0"/>
            <a:r>
              <a:rPr lang="en-US" dirty="0"/>
              <a:t>exploration depends on highly sophisticated technology to detect and determine the extent of these </a:t>
            </a:r>
            <a:r>
              <a:rPr lang="en-US" b="1" dirty="0"/>
              <a:t>deposits. </a:t>
            </a:r>
            <a:endParaRPr lang="en-US" dirty="0"/>
          </a:p>
          <a:p>
            <a:pPr algn="just" rtl="0"/>
            <a:r>
              <a:rPr lang="en-US" dirty="0"/>
              <a:t>Areas thought to contain hydrocarbons are initially subjected to a </a:t>
            </a:r>
            <a:r>
              <a:rPr lang="en-US" b="1" dirty="0">
                <a:solidFill>
                  <a:srgbClr val="00B0F0"/>
                </a:solidFill>
              </a:rPr>
              <a:t>gravity survey </a:t>
            </a:r>
            <a:r>
              <a:rPr lang="en-US" dirty="0"/>
              <a:t>or </a:t>
            </a:r>
            <a:r>
              <a:rPr lang="en-US" b="1" dirty="0">
                <a:solidFill>
                  <a:srgbClr val="00B0F0"/>
                </a:solidFill>
              </a:rPr>
              <a:t>magnetic</a:t>
            </a:r>
            <a:r>
              <a:rPr lang="en-US" b="1" dirty="0"/>
              <a:t> survey </a:t>
            </a:r>
            <a:r>
              <a:rPr lang="en-US" dirty="0"/>
              <a:t>to detect large </a:t>
            </a:r>
            <a:r>
              <a:rPr lang="en-US" b="1" dirty="0"/>
              <a:t>scale features </a:t>
            </a:r>
            <a:r>
              <a:rPr lang="en-US" dirty="0"/>
              <a:t>of the </a:t>
            </a:r>
            <a:r>
              <a:rPr lang="en-US" b="1" dirty="0">
                <a:solidFill>
                  <a:srgbClr val="00B0F0"/>
                </a:solidFill>
              </a:rPr>
              <a:t>subsurface geology</a:t>
            </a:r>
            <a:r>
              <a:rPr lang="en-US" dirty="0"/>
              <a:t>. Features of interest (known as </a:t>
            </a:r>
            <a:r>
              <a:rPr lang="en-US" b="1" dirty="0"/>
              <a:t>leads</a:t>
            </a:r>
            <a:r>
              <a:rPr lang="en-US" dirty="0"/>
              <a:t>) are subjected to more detailed </a:t>
            </a:r>
            <a:r>
              <a:rPr lang="en-US" b="1" dirty="0"/>
              <a:t>seismic surveys </a:t>
            </a:r>
            <a:r>
              <a:rPr lang="en-US" dirty="0"/>
              <a:t>which work on the principle of the time it takes for </a:t>
            </a:r>
            <a:r>
              <a:rPr lang="en-US" b="1" dirty="0">
                <a:solidFill>
                  <a:srgbClr val="00B0F0"/>
                </a:solidFill>
              </a:rPr>
              <a:t>reflected sound waves </a:t>
            </a:r>
            <a:r>
              <a:rPr lang="en-US" dirty="0"/>
              <a:t>to travel through matter (rock) of varying densities and using the </a:t>
            </a:r>
            <a:r>
              <a:rPr lang="en-US" b="1" dirty="0">
                <a:solidFill>
                  <a:srgbClr val="00B0F0"/>
                </a:solidFill>
              </a:rPr>
              <a:t>process of depth conversion </a:t>
            </a:r>
            <a:r>
              <a:rPr lang="en-US" dirty="0"/>
              <a:t>to create a </a:t>
            </a:r>
            <a:r>
              <a:rPr lang="en-US" b="1" dirty="0"/>
              <a:t>profile </a:t>
            </a:r>
            <a:r>
              <a:rPr lang="en-US" dirty="0"/>
              <a:t>of the </a:t>
            </a:r>
            <a:r>
              <a:rPr lang="en-US" b="1" dirty="0"/>
              <a:t>substructure</a:t>
            </a:r>
            <a:r>
              <a:rPr lang="en-US" dirty="0"/>
              <a:t>. Finally, when a prospect has been </a:t>
            </a:r>
            <a:r>
              <a:rPr lang="en-US" b="1" dirty="0"/>
              <a:t>identified </a:t>
            </a:r>
            <a:r>
              <a:rPr lang="en-US" dirty="0"/>
              <a:t>and </a:t>
            </a:r>
            <a:r>
              <a:rPr lang="en-US" b="1" dirty="0">
                <a:solidFill>
                  <a:srgbClr val="00B0F0"/>
                </a:solidFill>
              </a:rPr>
              <a:t>evaluated</a:t>
            </a:r>
            <a:r>
              <a:rPr lang="en-US" b="1" dirty="0"/>
              <a:t> </a:t>
            </a:r>
            <a:r>
              <a:rPr lang="en-US" dirty="0"/>
              <a:t>and passes the oil company's selection criteria, an exploration well is drilled in an attempt to conclusively </a:t>
            </a:r>
            <a:r>
              <a:rPr lang="en-US" b="1" dirty="0"/>
              <a:t>determine </a:t>
            </a:r>
            <a:r>
              <a:rPr lang="en-US" dirty="0"/>
              <a:t>the presence or absence of oil or gas. </a:t>
            </a:r>
          </a:p>
          <a:p>
            <a:pPr algn="just" rtl="0"/>
            <a:r>
              <a:rPr lang="en-US" dirty="0"/>
              <a:t>Oil exploration is an expensive, high-risk operation. Offshore or remote exploration area is generally only undertaken by very large corporations or national governments. Typical Shallow shelf oil wells (e.g. North sea) cost $10–30 Million, while deep water wells can cost up to $100 Million plus. Hundreds of smaller companies search for onshore hydrocarbon deposits worldwide, with some wells costing as little as $500,000 USD. 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703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b="1" i="1" dirty="0">
                <a:solidFill>
                  <a:srgbClr val="FFC000"/>
                </a:solidFill>
              </a:rPr>
              <a:t>Elements of a petroleum prospect 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b="1" dirty="0"/>
              <a:t>prospect </a:t>
            </a:r>
            <a:r>
              <a:rPr lang="en-US" dirty="0"/>
              <a:t>is a potential trap which geologists believe may contain hydrocarbons. Five elements have to be present for a prospect to work and if any of them fail, neither oil nor gas will be present. </a:t>
            </a:r>
          </a:p>
          <a:p>
            <a:pPr algn="just" rtl="0"/>
            <a:r>
              <a:rPr lang="en-US" dirty="0"/>
              <a:t>• </a:t>
            </a:r>
            <a:r>
              <a:rPr lang="en-US" b="1" dirty="0">
                <a:solidFill>
                  <a:srgbClr val="00B0F0"/>
                </a:solidFill>
              </a:rPr>
              <a:t>A source rock</a:t>
            </a:r>
            <a:r>
              <a:rPr lang="en-US" dirty="0">
                <a:solidFill>
                  <a:srgbClr val="00B0F0"/>
                </a:solidFill>
              </a:rPr>
              <a:t>. </a:t>
            </a:r>
            <a:r>
              <a:rPr lang="en-US" dirty="0"/>
              <a:t>When organic-rich rock such as oil shale or coal is subjected to high pressure and temperature over an extended period of time, hydrocarbons form. </a:t>
            </a:r>
          </a:p>
          <a:p>
            <a:pPr algn="just" rtl="0"/>
            <a:r>
              <a:rPr lang="en-US" dirty="0"/>
              <a:t>• </a:t>
            </a:r>
            <a:r>
              <a:rPr lang="en-US" b="1" dirty="0">
                <a:solidFill>
                  <a:srgbClr val="00B0F0"/>
                </a:solidFill>
              </a:rPr>
              <a:t>Migration</a:t>
            </a:r>
            <a:r>
              <a:rPr lang="en-US" dirty="0">
                <a:solidFill>
                  <a:srgbClr val="00B0F0"/>
                </a:solidFill>
              </a:rPr>
              <a:t>. </a:t>
            </a:r>
            <a:r>
              <a:rPr lang="en-US" dirty="0"/>
              <a:t>The Hydrocarbons are </a:t>
            </a:r>
            <a:r>
              <a:rPr lang="en-US" b="1" dirty="0"/>
              <a:t>expelled </a:t>
            </a:r>
            <a:r>
              <a:rPr lang="en-US" dirty="0"/>
              <a:t>from </a:t>
            </a:r>
            <a:r>
              <a:rPr lang="en-US" b="1" dirty="0"/>
              <a:t>source rock </a:t>
            </a:r>
            <a:r>
              <a:rPr lang="en-US" dirty="0"/>
              <a:t>by three density-related mechanisms: the newly-</a:t>
            </a:r>
            <a:r>
              <a:rPr lang="en-US" b="1" dirty="0"/>
              <a:t>matured </a:t>
            </a:r>
            <a:r>
              <a:rPr lang="en-US" dirty="0"/>
              <a:t>hydrocarbons are less dense than their </a:t>
            </a:r>
            <a:r>
              <a:rPr lang="en-US" b="1" dirty="0"/>
              <a:t>precursors</a:t>
            </a:r>
            <a:r>
              <a:rPr lang="en-US" dirty="0"/>
              <a:t>, which cause overpressure; the hydrocarbons are lighter medium, and so migrate upwards due to </a:t>
            </a:r>
            <a:r>
              <a:rPr lang="en-US" b="1" dirty="0">
                <a:solidFill>
                  <a:srgbClr val="00B0F0"/>
                </a:solidFill>
              </a:rPr>
              <a:t>buoyancy</a:t>
            </a:r>
            <a:r>
              <a:rPr lang="en-US" b="1" dirty="0"/>
              <a:t>, </a:t>
            </a:r>
            <a:r>
              <a:rPr lang="en-US" dirty="0"/>
              <a:t>and the fluids </a:t>
            </a:r>
            <a:r>
              <a:rPr lang="en-US" b="1" dirty="0"/>
              <a:t>expand </a:t>
            </a:r>
            <a:r>
              <a:rPr lang="en-US" dirty="0"/>
              <a:t>as further </a:t>
            </a:r>
            <a:r>
              <a:rPr lang="en-US" b="1" dirty="0"/>
              <a:t>burial </a:t>
            </a:r>
            <a:r>
              <a:rPr lang="en-US" dirty="0"/>
              <a:t>causes increased heating. Most hydrocarbons migrate to the surface as oil seeps, but some will get trapped. </a:t>
            </a:r>
          </a:p>
          <a:p>
            <a:pPr algn="just" rtl="0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b="1" dirty="0">
                <a:solidFill>
                  <a:srgbClr val="00B0F0"/>
                </a:solidFill>
              </a:rPr>
              <a:t>Trap</a:t>
            </a:r>
            <a:r>
              <a:rPr lang="en-US" dirty="0"/>
              <a:t>. The hydrocarbons are </a:t>
            </a:r>
            <a:r>
              <a:rPr lang="en-US" b="1" dirty="0"/>
              <a:t>buoyant </a:t>
            </a:r>
            <a:r>
              <a:rPr lang="en-US" dirty="0"/>
              <a:t>and have to be trapped within a structural (e.g. anticline, fault block) or stratigraphic trap. </a:t>
            </a:r>
          </a:p>
          <a:p>
            <a:pPr algn="just" rtl="0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b="1" dirty="0">
                <a:solidFill>
                  <a:srgbClr val="00B0F0"/>
                </a:solidFill>
              </a:rPr>
              <a:t>Seal or cap Rock</a:t>
            </a:r>
            <a:r>
              <a:rPr lang="en-US" dirty="0"/>
              <a:t>. The hydrocarbon trap has to be covered by an impermeable rock known as a </a:t>
            </a:r>
            <a:r>
              <a:rPr lang="en-US" b="1" dirty="0"/>
              <a:t>seal or cap-rock </a:t>
            </a:r>
            <a:r>
              <a:rPr lang="en-US" dirty="0"/>
              <a:t>in order to prevent hydrocarbons escaping to the surface. </a:t>
            </a:r>
          </a:p>
          <a:p>
            <a:pPr algn="just" rtl="0"/>
            <a:r>
              <a:rPr lang="en-US" dirty="0"/>
              <a:t>• </a:t>
            </a:r>
            <a:r>
              <a:rPr lang="en-US" b="1" dirty="0">
                <a:solidFill>
                  <a:srgbClr val="00B0F0"/>
                </a:solidFill>
              </a:rPr>
              <a:t>Reservoir</a:t>
            </a:r>
            <a:r>
              <a:rPr lang="en-US" dirty="0">
                <a:solidFill>
                  <a:srgbClr val="00B0F0"/>
                </a:solidFill>
              </a:rPr>
              <a:t>. </a:t>
            </a:r>
            <a:r>
              <a:rPr lang="en-US" dirty="0"/>
              <a:t>The hydrocarbons are contained in a reservoir rock. This is a porous sandstone or limestone. The oil collects in the pores within  </a:t>
            </a:r>
            <a:r>
              <a:rPr lang="en-US" dirty="0" smtClean="0"/>
              <a:t>the </a:t>
            </a:r>
            <a:r>
              <a:rPr lang="en-US" dirty="0"/>
              <a:t>rock. The reservoir must also be permeable so that the hydrocarbons will flow to surface during production. </a:t>
            </a:r>
          </a:p>
          <a:p>
            <a:pPr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0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79512" y="404664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b="1" dirty="0">
                <a:solidFill>
                  <a:srgbClr val="00B0F0"/>
                </a:solidFill>
              </a:rPr>
              <a:t>Terms used in petroleum evaluation </a:t>
            </a:r>
          </a:p>
          <a:p>
            <a:pPr algn="l" rtl="0"/>
            <a:r>
              <a:rPr lang="en-US" dirty="0"/>
              <a:t>• </a:t>
            </a:r>
            <a:r>
              <a:rPr lang="en-US" b="1" i="1" dirty="0">
                <a:solidFill>
                  <a:srgbClr val="00B0F0"/>
                </a:solidFill>
              </a:rPr>
              <a:t>Lead </a:t>
            </a:r>
            <a:r>
              <a:rPr lang="en-US" dirty="0"/>
              <a:t>– a structure which may contain hydrocarbons. </a:t>
            </a:r>
          </a:p>
          <a:p>
            <a:pPr algn="l" rtl="0"/>
            <a:r>
              <a:rPr lang="en-US" dirty="0"/>
              <a:t>• </a:t>
            </a:r>
            <a:r>
              <a:rPr lang="en-US" b="1" i="1" dirty="0">
                <a:solidFill>
                  <a:srgbClr val="00B0F0"/>
                </a:solidFill>
              </a:rPr>
              <a:t>Prospect </a:t>
            </a:r>
            <a:r>
              <a:rPr lang="en-US" dirty="0"/>
              <a:t>– a lead which has been fully evaluated and is ready to drill. </a:t>
            </a:r>
          </a:p>
          <a:p>
            <a:pPr algn="l" rtl="0"/>
            <a:r>
              <a:rPr lang="en-US" dirty="0"/>
              <a:t>• </a:t>
            </a:r>
            <a:r>
              <a:rPr lang="en-US" b="1" i="1" dirty="0">
                <a:solidFill>
                  <a:srgbClr val="00B0F0"/>
                </a:solidFill>
              </a:rPr>
              <a:t>Chance of Success </a:t>
            </a:r>
            <a:r>
              <a:rPr lang="en-US" dirty="0"/>
              <a:t>– an estimate of the chance of all the elements (see above) within a prospect working, described as a probability. High risk prospects have a less than 10 % chance of working, medium risk prospects 10–20 %, low risk prospects over 20 %. Typically about 40 % of wells recently drilled find commercial hydrocarbons. </a:t>
            </a:r>
          </a:p>
          <a:p>
            <a:pPr algn="l" rtl="0"/>
            <a:r>
              <a:rPr lang="en-US" dirty="0"/>
              <a:t>• </a:t>
            </a:r>
            <a:r>
              <a:rPr lang="en-US" b="1" i="1" dirty="0">
                <a:solidFill>
                  <a:srgbClr val="00B0F0"/>
                </a:solidFill>
              </a:rPr>
              <a:t>Hydrocarbons in Place </a:t>
            </a:r>
            <a:r>
              <a:rPr lang="en-US" dirty="0">
                <a:solidFill>
                  <a:srgbClr val="00B0F0"/>
                </a:solidFill>
              </a:rPr>
              <a:t>– </a:t>
            </a:r>
            <a:r>
              <a:rPr lang="en-US" dirty="0"/>
              <a:t>amount of hydrocarbons likely to be contained in the prospect. This is calculated using the </a:t>
            </a:r>
            <a:r>
              <a:rPr lang="en-US" b="1" dirty="0"/>
              <a:t>volumetric equation </a:t>
            </a:r>
            <a:r>
              <a:rPr lang="en-US" dirty="0"/>
              <a:t>– GRV x N/G x Porosity x </a:t>
            </a:r>
            <a:r>
              <a:rPr lang="en-US" dirty="0" err="1"/>
              <a:t>Sh</a:t>
            </a:r>
            <a:r>
              <a:rPr lang="en-US" dirty="0"/>
              <a:t> x FVF: </a:t>
            </a:r>
          </a:p>
          <a:p>
            <a:pPr algn="l" rtl="0"/>
            <a:r>
              <a:rPr lang="en-US" dirty="0"/>
              <a:t>o GRV – </a:t>
            </a:r>
            <a:r>
              <a:rPr lang="en-US" b="1" dirty="0"/>
              <a:t>gross rock volume </a:t>
            </a:r>
            <a:r>
              <a:rPr lang="en-US" dirty="0"/>
              <a:t>– amount of rock in the trap above the hydrocarbon water contact; </a:t>
            </a:r>
          </a:p>
          <a:p>
            <a:pPr algn="l" rtl="0"/>
            <a:r>
              <a:rPr lang="en-US" dirty="0"/>
              <a:t>o </a:t>
            </a:r>
            <a:r>
              <a:rPr lang="en-US" dirty="0">
                <a:solidFill>
                  <a:srgbClr val="00B0F0"/>
                </a:solidFill>
              </a:rPr>
              <a:t>N/G – net/gross </a:t>
            </a:r>
            <a:r>
              <a:rPr lang="en-US" b="1" dirty="0">
                <a:solidFill>
                  <a:srgbClr val="00B0F0"/>
                </a:solidFill>
              </a:rPr>
              <a:t>ratio </a:t>
            </a:r>
            <a:r>
              <a:rPr lang="en-US" dirty="0"/>
              <a:t>– percentage of the GRV formed by the reservoir rock (range is 0 to 1); </a:t>
            </a:r>
          </a:p>
          <a:p>
            <a:pPr algn="l" rtl="0"/>
            <a:r>
              <a:rPr lang="en-US" dirty="0"/>
              <a:t>o </a:t>
            </a:r>
            <a:r>
              <a:rPr lang="en-US" dirty="0">
                <a:solidFill>
                  <a:srgbClr val="00B0F0"/>
                </a:solidFill>
              </a:rPr>
              <a:t>Porosity – percentage </a:t>
            </a:r>
            <a:r>
              <a:rPr lang="en-US" dirty="0"/>
              <a:t>of the net reservoir rock occupied by pores (typically 5–35 %); </a:t>
            </a:r>
          </a:p>
          <a:p>
            <a:pPr algn="l" rtl="0"/>
            <a:r>
              <a:rPr lang="en-US" dirty="0">
                <a:solidFill>
                  <a:srgbClr val="00B0F0"/>
                </a:solidFill>
              </a:rPr>
              <a:t>o </a:t>
            </a:r>
            <a:r>
              <a:rPr lang="en-US" dirty="0" err="1">
                <a:solidFill>
                  <a:srgbClr val="00B0F0"/>
                </a:solidFill>
              </a:rPr>
              <a:t>Sh</a:t>
            </a:r>
            <a:r>
              <a:rPr lang="en-US" dirty="0">
                <a:solidFill>
                  <a:srgbClr val="00B0F0"/>
                </a:solidFill>
              </a:rPr>
              <a:t> – hydrocarbon </a:t>
            </a:r>
            <a:r>
              <a:rPr lang="en-US" b="1" dirty="0">
                <a:solidFill>
                  <a:srgbClr val="00B0F0"/>
                </a:solidFill>
              </a:rPr>
              <a:t>saturation </a:t>
            </a:r>
            <a:r>
              <a:rPr lang="en-US" dirty="0"/>
              <a:t>– some of the pore space is filled with water – this must be discounted; </a:t>
            </a:r>
          </a:p>
          <a:p>
            <a:pPr algn="l" rtl="0"/>
            <a:r>
              <a:rPr lang="en-US" dirty="0"/>
              <a:t>o FVF – </a:t>
            </a:r>
            <a:r>
              <a:rPr lang="en-US" b="1" dirty="0">
                <a:solidFill>
                  <a:srgbClr val="00B0F0"/>
                </a:solidFill>
              </a:rPr>
              <a:t>formation volume factor </a:t>
            </a:r>
            <a:r>
              <a:rPr lang="en-US" dirty="0"/>
              <a:t>– oil </a:t>
            </a:r>
            <a:r>
              <a:rPr lang="en-US" b="1" dirty="0"/>
              <a:t>shrinks </a:t>
            </a:r>
            <a:r>
              <a:rPr lang="en-US" dirty="0"/>
              <a:t>and gas </a:t>
            </a:r>
            <a:r>
              <a:rPr lang="en-US" b="1" dirty="0"/>
              <a:t>expands </a:t>
            </a:r>
            <a:r>
              <a:rPr lang="en-US" dirty="0"/>
              <a:t>when brought to the surface. The FVF converts volumes at reservoir conditions (high pressure and high temperature) to storage and sale conditions. </a:t>
            </a:r>
          </a:p>
          <a:p>
            <a:pPr algn="l" rtl="0"/>
            <a:r>
              <a:rPr lang="en-US" dirty="0"/>
              <a:t>• </a:t>
            </a:r>
            <a:r>
              <a:rPr lang="en-US" b="1" i="1" dirty="0">
                <a:solidFill>
                  <a:srgbClr val="00B0F0"/>
                </a:solidFill>
              </a:rPr>
              <a:t>Recoverable hydrocarbons </a:t>
            </a:r>
            <a:r>
              <a:rPr lang="en-US" dirty="0"/>
              <a:t>– amount of hydrocarbons likely to be recovered during production. This is typically 10–50 % in an oil field and 50–80 % in a gas field. </a:t>
            </a:r>
          </a:p>
        </p:txBody>
      </p:sp>
    </p:spTree>
    <p:extLst>
      <p:ext uri="{BB962C8B-B14F-4D97-AF65-F5344CB8AC3E}">
        <p14:creationId xmlns:p14="http://schemas.microsoft.com/office/powerpoint/2010/main" val="353912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51520" y="0"/>
            <a:ext cx="8568952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b="1" dirty="0"/>
              <a:t>Terms and Vocabulary </a:t>
            </a:r>
            <a:endParaRPr lang="en-US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789427"/>
            <a:ext cx="3613843" cy="628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dirty="0" smtClean="0"/>
              <a:t>S</a:t>
            </a:r>
            <a:r>
              <a:rPr lang="ru-RU" dirty="0" smtClean="0"/>
              <a:t>eal </a:t>
            </a:r>
            <a:r>
              <a:rPr lang="ru-RU" dirty="0"/>
              <a:t>	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L</a:t>
            </a:r>
            <a:r>
              <a:rPr lang="ru-RU" dirty="0" smtClean="0"/>
              <a:t>ead </a:t>
            </a:r>
            <a:r>
              <a:rPr lang="ru-RU" dirty="0"/>
              <a:t>	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Matured </a:t>
            </a:r>
            <a:r>
              <a:rPr lang="en-GB" dirty="0"/>
              <a:t>hydrocarbons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Source </a:t>
            </a:r>
            <a:r>
              <a:rPr lang="en-GB" dirty="0"/>
              <a:t>rock 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Expel </a:t>
            </a:r>
            <a:r>
              <a:rPr lang="en-GB" dirty="0"/>
              <a:t>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P</a:t>
            </a:r>
            <a:r>
              <a:rPr lang="ru-RU" dirty="0" smtClean="0"/>
              <a:t>rospect </a:t>
            </a:r>
            <a:r>
              <a:rPr lang="ru-RU" dirty="0"/>
              <a:t>	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Chance </a:t>
            </a:r>
            <a:r>
              <a:rPr lang="en-GB" dirty="0"/>
              <a:t>of success 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H</a:t>
            </a:r>
            <a:r>
              <a:rPr lang="ru-RU" dirty="0" smtClean="0"/>
              <a:t>ydrocarbons </a:t>
            </a:r>
            <a:r>
              <a:rPr lang="ru-RU" dirty="0"/>
              <a:t>in place 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R</a:t>
            </a:r>
            <a:r>
              <a:rPr lang="ru-RU" dirty="0" smtClean="0"/>
              <a:t>ecoverable </a:t>
            </a:r>
            <a:r>
              <a:rPr lang="ru-RU" dirty="0"/>
              <a:t>hydrocarbons </a:t>
            </a:r>
            <a:r>
              <a:rPr lang="en-GB" dirty="0" smtClean="0"/>
              <a:t>Volumetric </a:t>
            </a:r>
            <a:r>
              <a:rPr lang="en-GB" dirty="0"/>
              <a:t>equation 	</a:t>
            </a:r>
            <a:r>
              <a:rPr lang="az-Cyrl-AZ" dirty="0" smtClean="0"/>
              <a:t> </a:t>
            </a:r>
            <a:r>
              <a:rPr lang="en-GB" dirty="0" smtClean="0"/>
              <a:t>Saturation </a:t>
            </a:r>
            <a:r>
              <a:rPr lang="en-GB" dirty="0"/>
              <a:t>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Shrink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E</a:t>
            </a:r>
            <a:r>
              <a:rPr lang="ru-RU" dirty="0" smtClean="0"/>
              <a:t>xpand </a:t>
            </a:r>
            <a:r>
              <a:rPr lang="ru-RU" dirty="0"/>
              <a:t>	</a:t>
            </a:r>
            <a:r>
              <a:rPr lang="az-Cyrl-AZ" dirty="0"/>
              <a:t>	</a:t>
            </a:r>
            <a:r>
              <a:rPr lang="en-GB" dirty="0"/>
              <a:t>	</a:t>
            </a:r>
            <a:r>
              <a:rPr lang="az-Cyrl-AZ" dirty="0" smtClean="0"/>
              <a:t> </a:t>
            </a:r>
            <a:endParaRPr lang="en-GB" dirty="0"/>
          </a:p>
          <a:p>
            <a:pPr algn="l" rtl="0">
              <a:lnSpc>
                <a:spcPct val="150000"/>
              </a:lnSpc>
            </a:pPr>
            <a:r>
              <a:rPr lang="en-GB" dirty="0" smtClean="0"/>
              <a:t>Burial </a:t>
            </a:r>
            <a:r>
              <a:rPr lang="en-GB" dirty="0"/>
              <a:t>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l" rtl="0">
              <a:lnSpc>
                <a:spcPct val="150000"/>
              </a:lnSpc>
            </a:pPr>
            <a:r>
              <a:rPr lang="en-GB" dirty="0"/>
              <a:t>	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923928" y="764704"/>
            <a:ext cx="4572000" cy="5866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GB" dirty="0" smtClean="0"/>
              <a:t>Oil </a:t>
            </a:r>
            <a:r>
              <a:rPr lang="en-GB" dirty="0"/>
              <a:t>seep 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Pockmark </a:t>
            </a:r>
            <a:r>
              <a:rPr lang="en-GB" dirty="0"/>
              <a:t>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Hydrocarbon </a:t>
            </a:r>
            <a:r>
              <a:rPr lang="en-GB" dirty="0"/>
              <a:t>generation 	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Deposit </a:t>
            </a:r>
            <a:r>
              <a:rPr lang="en-GB" dirty="0"/>
              <a:t>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Gravity </a:t>
            </a:r>
            <a:r>
              <a:rPr lang="en-GB" dirty="0"/>
              <a:t>survey 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M</a:t>
            </a:r>
            <a:r>
              <a:rPr lang="ru-RU" dirty="0" smtClean="0"/>
              <a:t>agnetic </a:t>
            </a:r>
            <a:r>
              <a:rPr lang="ru-RU" dirty="0"/>
              <a:t>survey 	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S</a:t>
            </a:r>
            <a:r>
              <a:rPr lang="ru-RU" dirty="0" smtClean="0"/>
              <a:t>cale </a:t>
            </a:r>
            <a:r>
              <a:rPr lang="ru-RU" dirty="0"/>
              <a:t>features 	</a:t>
            </a: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Subsurface </a:t>
            </a:r>
            <a:r>
              <a:rPr lang="en-GB" dirty="0"/>
              <a:t>geology </a:t>
            </a:r>
            <a:endParaRPr lang="en-GB" dirty="0" smtClean="0"/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Seismic </a:t>
            </a:r>
            <a:r>
              <a:rPr lang="en-GB" dirty="0"/>
              <a:t>survey 	</a:t>
            </a:r>
            <a:r>
              <a:rPr lang="az-Cyrl-AZ" dirty="0" smtClean="0"/>
              <a:t> 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Reflected </a:t>
            </a:r>
            <a:r>
              <a:rPr lang="en-GB" dirty="0"/>
              <a:t>sound wave 	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P</a:t>
            </a:r>
            <a:r>
              <a:rPr lang="ru-RU" dirty="0" smtClean="0"/>
              <a:t>rocess </a:t>
            </a:r>
            <a:r>
              <a:rPr lang="ru-RU" dirty="0"/>
              <a:t>of depth conversion 	</a:t>
            </a:r>
            <a:r>
              <a:rPr lang="ru-RU" dirty="0" smtClean="0"/>
              <a:t>substructure </a:t>
            </a:r>
            <a:r>
              <a:rPr lang="en-GB" dirty="0" smtClean="0"/>
              <a:t>P</a:t>
            </a:r>
            <a:r>
              <a:rPr lang="ru-RU" dirty="0" smtClean="0"/>
              <a:t>rofile </a:t>
            </a: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	</a:t>
            </a:r>
            <a:endParaRPr lang="az-Cyrl-AZ" dirty="0"/>
          </a:p>
          <a:p>
            <a:pPr algn="just" rtl="0">
              <a:lnSpc>
                <a:spcPct val="150000"/>
              </a:lnSpc>
            </a:pPr>
            <a:r>
              <a:rPr lang="en-GB" dirty="0" smtClean="0"/>
              <a:t>Buoyancy </a:t>
            </a:r>
            <a:r>
              <a:rPr lang="en-GB" dirty="0"/>
              <a:t>	</a:t>
            </a:r>
            <a:r>
              <a:rPr lang="az-Cyrl-AZ" dirty="0"/>
              <a:t>	</a:t>
            </a:r>
          </a:p>
          <a:p>
            <a:pPr algn="just" rtl="0">
              <a:lnSpc>
                <a:spcPct val="150000"/>
              </a:lnSpc>
            </a:pPr>
            <a:r>
              <a:rPr lang="en-GB" dirty="0" smtClean="0">
                <a:cs typeface="+mj-cs"/>
              </a:rPr>
              <a:t>Buoyant</a:t>
            </a:r>
            <a:r>
              <a:rPr lang="en-GB" dirty="0" smtClean="0"/>
              <a:t> 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019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0"/>
            <a:ext cx="8751879" cy="5516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i="1" dirty="0" smtClean="0"/>
              <a:t>1. Answer the following  questions 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67544" y="620688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1. What is the name of the activity that deals with the search for hydrocarbon deposits? </a:t>
            </a:r>
          </a:p>
          <a:p>
            <a:pPr algn="l" rtl="0"/>
            <a:r>
              <a:rPr lang="en-GB" dirty="0"/>
              <a:t>2. What is “petroleum geology’’? </a:t>
            </a:r>
          </a:p>
          <a:p>
            <a:pPr algn="l" rtl="0"/>
            <a:r>
              <a:rPr lang="en-US" dirty="0"/>
              <a:t>3. Are there visible features that provide evidence of hydrocarbon generation? </a:t>
            </a:r>
          </a:p>
          <a:p>
            <a:pPr algn="l" rtl="0"/>
            <a:r>
              <a:rPr lang="en-US" dirty="0"/>
              <a:t>4. Why do we need highly sophisticated technology in oil and gas exploration? </a:t>
            </a:r>
          </a:p>
          <a:p>
            <a:pPr algn="l" rtl="0"/>
            <a:r>
              <a:rPr lang="en-US" dirty="0"/>
              <a:t>5. What exploration methods can you name? </a:t>
            </a:r>
          </a:p>
          <a:p>
            <a:pPr algn="l" rtl="0"/>
            <a:r>
              <a:rPr lang="en-US" dirty="0"/>
              <a:t>6. Is the seismic survey different from the other two? </a:t>
            </a:r>
          </a:p>
          <a:p>
            <a:pPr algn="l" rtl="0"/>
            <a:r>
              <a:rPr lang="en-US" dirty="0"/>
              <a:t>7. When is oil exploration well drilled? What for? </a:t>
            </a:r>
          </a:p>
          <a:p>
            <a:pPr algn="l" rtl="0"/>
            <a:r>
              <a:rPr lang="en-US" dirty="0"/>
              <a:t>8. Can you prove that oil exploration is a high–risk operation? </a:t>
            </a:r>
          </a:p>
          <a:p>
            <a:pPr algn="l" rtl="0"/>
            <a:r>
              <a:rPr lang="en-US" dirty="0"/>
              <a:t>9. What do smaller companies search for? </a:t>
            </a:r>
          </a:p>
          <a:p>
            <a:pPr algn="l" rtl="0"/>
            <a:r>
              <a:rPr lang="en-US" dirty="0"/>
              <a:t>10. When does a prospect work? </a:t>
            </a:r>
          </a:p>
          <a:p>
            <a:pPr algn="l" rtl="0"/>
            <a:r>
              <a:rPr lang="en-US" dirty="0"/>
              <a:t>11. What elements should be present for the prospect to work? </a:t>
            </a:r>
          </a:p>
          <a:p>
            <a:pPr algn="l" rtl="0"/>
            <a:r>
              <a:rPr lang="en-US" dirty="0"/>
              <a:t>12. When are hydrocarbons formed? </a:t>
            </a:r>
          </a:p>
          <a:p>
            <a:pPr algn="l" rtl="0"/>
            <a:r>
              <a:rPr lang="en-US" dirty="0"/>
              <a:t>13. Why are hydrocarbons expelled from the source rock? </a:t>
            </a:r>
          </a:p>
          <a:p>
            <a:pPr algn="l" rtl="0"/>
            <a:r>
              <a:rPr lang="en-US" dirty="0"/>
              <a:t>14. Could you name 3 density related mechanisms? </a:t>
            </a:r>
          </a:p>
          <a:p>
            <a:pPr algn="l" rtl="0"/>
            <a:r>
              <a:rPr lang="en-GB" dirty="0"/>
              <a:t>15. Why do hydrocarbons migrate upwards? </a:t>
            </a:r>
          </a:p>
          <a:p>
            <a:pPr algn="l" rtl="0"/>
            <a:r>
              <a:rPr lang="en-US" dirty="0"/>
              <a:t>16. Are all hydrocarbons get trapped? </a:t>
            </a:r>
          </a:p>
          <a:p>
            <a:pPr algn="l" rtl="0"/>
            <a:r>
              <a:rPr lang="en-US" dirty="0"/>
              <a:t>17. Where are they trapped? </a:t>
            </a:r>
          </a:p>
          <a:p>
            <a:pPr algn="l" rtl="0"/>
            <a:r>
              <a:rPr lang="en-US" dirty="0"/>
              <a:t>18. Why do hydrocarbons keep staying in traps? </a:t>
            </a:r>
          </a:p>
          <a:p>
            <a:pPr algn="l" rtl="0"/>
            <a:r>
              <a:rPr lang="en-GB" dirty="0"/>
              <a:t>19. Characterize a reservoir rock. </a:t>
            </a:r>
          </a:p>
          <a:p>
            <a:pPr algn="l" rtl="0"/>
            <a:r>
              <a:rPr lang="en-US" dirty="0"/>
              <a:t>20. What becomes of oil and gas when they are brought to the surface?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109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07504" y="0"/>
            <a:ext cx="8751879" cy="5516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i="1" dirty="0" smtClean="0"/>
              <a:t>2. Match the terms with their definitions. </a:t>
            </a:r>
            <a:endParaRPr lang="ar-SA" sz="2400" dirty="0">
              <a:solidFill>
                <a:prstClr val="white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01330"/>
              </p:ext>
            </p:extLst>
          </p:nvPr>
        </p:nvGraphicFramePr>
        <p:xfrm>
          <a:off x="323528" y="1052736"/>
          <a:ext cx="8208912" cy="46271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31568"/>
                <a:gridCol w="2077344"/>
              </a:tblGrid>
              <a:tr h="7677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amount of hydrocarbons likely to be contained in the prospect.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1-FVF –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formation volume factor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03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lead which has been fully evaluated and is ready to drill.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 Hydrocarbons in Place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5403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amount of hydrocarbons likely to be recovered during production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 Chance of Success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465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percentage of the GRV formed by the reservoir rock (range is 0 to 1)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Prospect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</a:tr>
              <a:tr h="5403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oil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shrinks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and gas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expands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when brought to the surface.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Recoverable hydrocarbons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16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structure which may contain hydrocarbons.</a:t>
                      </a:r>
                      <a:endParaRPr lang="en-U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net/gross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ratio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7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 estimate of the chance of all the elements (see above) within a prospect working, described as a probability</a:t>
                      </a:r>
                      <a:endParaRPr lang="en-U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just" rtl="0"/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76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07504" y="0"/>
            <a:ext cx="8751879" cy="5516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i="1" dirty="0" smtClean="0"/>
              <a:t>3- </a:t>
            </a:r>
            <a:r>
              <a:rPr lang="en-US" sz="2400" b="1" i="1" dirty="0"/>
              <a:t>Fill in the gaps with the word(s) from the list below 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07504" y="2204864"/>
            <a:ext cx="921702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1- ……………. oil </a:t>
            </a:r>
            <a:r>
              <a:rPr lang="en-US" b="1" dirty="0"/>
              <a:t>shrinks </a:t>
            </a:r>
            <a:r>
              <a:rPr lang="en-US" dirty="0"/>
              <a:t>and gas </a:t>
            </a:r>
            <a:r>
              <a:rPr lang="en-US" b="1" dirty="0"/>
              <a:t>expands </a:t>
            </a:r>
            <a:r>
              <a:rPr lang="en-US" dirty="0"/>
              <a:t>when brought to the surface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2-………………</a:t>
            </a:r>
            <a:r>
              <a:rPr lang="en-US" dirty="0"/>
              <a:t> amount of rock in the trap above the hydrocarbon water </a:t>
            </a:r>
            <a:r>
              <a:rPr lang="en-US" dirty="0" smtClean="0"/>
              <a:t>contact.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3- The </a:t>
            </a:r>
            <a:r>
              <a:rPr lang="en-US" dirty="0"/>
              <a:t>Hydrocarbons are </a:t>
            </a:r>
            <a:r>
              <a:rPr lang="en-US" b="1" dirty="0"/>
              <a:t>expelled </a:t>
            </a:r>
            <a:r>
              <a:rPr lang="en-US" dirty="0" smtClean="0"/>
              <a:t>from ………….. by three </a:t>
            </a:r>
            <a:r>
              <a:rPr lang="en-US" dirty="0"/>
              <a:t>density-related </a:t>
            </a:r>
            <a:r>
              <a:rPr lang="en-US" dirty="0" smtClean="0"/>
              <a:t>mechanisms.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4- …………..is </a:t>
            </a:r>
            <a:r>
              <a:rPr lang="en-US" dirty="0"/>
              <a:t>the search by petroleum geologists for hydrocarbon deposits beneath the Earth's </a:t>
            </a:r>
            <a:r>
              <a:rPr lang="en-US" dirty="0" smtClean="0"/>
              <a:t>surface.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5- </a:t>
            </a:r>
            <a:r>
              <a:rPr lang="en-US" dirty="0"/>
              <a:t>High risk prospects have a </a:t>
            </a:r>
            <a:r>
              <a:rPr lang="en-US" dirty="0" smtClean="0"/>
              <a:t>……………..10 </a:t>
            </a:r>
            <a:r>
              <a:rPr lang="en-US" dirty="0"/>
              <a:t>% chance of </a:t>
            </a:r>
            <a:r>
              <a:rPr lang="en-US" dirty="0" smtClean="0"/>
              <a:t>working.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6- </a:t>
            </a:r>
            <a:r>
              <a:rPr lang="en-US" dirty="0"/>
              <a:t>Hydrocarbons in Place </a:t>
            </a:r>
            <a:r>
              <a:rPr lang="en-US" dirty="0" smtClean="0"/>
              <a:t>is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calculated </a:t>
            </a:r>
            <a:r>
              <a:rPr lang="en-US" dirty="0"/>
              <a:t>using </a:t>
            </a:r>
            <a:r>
              <a:rPr lang="en-US" dirty="0" smtClean="0"/>
              <a:t>the ……………..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7- </a:t>
            </a:r>
            <a:r>
              <a:rPr lang="en-US" dirty="0"/>
              <a:t>The hydrocarbons are contained in </a:t>
            </a:r>
            <a:r>
              <a:rPr lang="en-US" dirty="0" smtClean="0"/>
              <a:t>a …………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6084168" y="827420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Formation volume factor </a:t>
            </a:r>
            <a:endParaRPr lang="ar-SA" b="1" dirty="0"/>
          </a:p>
        </p:txBody>
      </p:sp>
      <p:sp>
        <p:nvSpPr>
          <p:cNvPr id="10" name="مستطيل 9"/>
          <p:cNvSpPr/>
          <p:nvPr/>
        </p:nvSpPr>
        <p:spPr>
          <a:xfrm>
            <a:off x="6152829" y="1359228"/>
            <a:ext cx="2526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/>
              <a:t>GRV – gross rock volume</a:t>
            </a:r>
            <a:endParaRPr lang="ar-SA" b="1" dirty="0"/>
          </a:p>
        </p:txBody>
      </p:sp>
      <p:sp>
        <p:nvSpPr>
          <p:cNvPr id="11" name="مستطيل 10"/>
          <p:cNvSpPr/>
          <p:nvPr/>
        </p:nvSpPr>
        <p:spPr>
          <a:xfrm>
            <a:off x="435063" y="1340768"/>
            <a:ext cx="1327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source rock 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4035936" y="1359228"/>
            <a:ext cx="1650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Oil exploration </a:t>
            </a:r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435063" y="85634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less than </a:t>
            </a:r>
            <a:endParaRPr lang="ar-SA" b="1" dirty="0"/>
          </a:p>
        </p:txBody>
      </p:sp>
      <p:sp>
        <p:nvSpPr>
          <p:cNvPr id="14" name="مستطيل 13"/>
          <p:cNvSpPr/>
          <p:nvPr/>
        </p:nvSpPr>
        <p:spPr>
          <a:xfrm>
            <a:off x="1670881" y="828736"/>
            <a:ext cx="2172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volumetric equation 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4067944" y="828736"/>
            <a:ext cx="1500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/>
              <a:t>reservoir rock</a:t>
            </a:r>
            <a:endParaRPr lang="ar-SA" b="1" dirty="0"/>
          </a:p>
        </p:txBody>
      </p:sp>
      <p:sp>
        <p:nvSpPr>
          <p:cNvPr id="16" name="مستطيل 15"/>
          <p:cNvSpPr/>
          <p:nvPr/>
        </p:nvSpPr>
        <p:spPr>
          <a:xfrm>
            <a:off x="2195736" y="1359228"/>
            <a:ext cx="112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Migration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045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15512" y="332656"/>
            <a:ext cx="8751879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b="1" i="1" dirty="0" smtClean="0"/>
              <a:t>4- state whether the sentences are True or False .If false , correct the sentence 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484784"/>
            <a:ext cx="9028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 smtClean="0"/>
              <a:t>1- Recoverable hydrocarbons amount </a:t>
            </a:r>
            <a:r>
              <a:rPr lang="en-US" dirty="0"/>
              <a:t>of hydrocarbons likely to be recovered during </a:t>
            </a:r>
            <a:r>
              <a:rPr lang="en-US" dirty="0" smtClean="0"/>
              <a:t>  production</a:t>
            </a:r>
            <a:r>
              <a:rPr lang="en-US" dirty="0"/>
              <a:t>. This is typically </a:t>
            </a:r>
            <a:r>
              <a:rPr lang="en-US" dirty="0" smtClean="0"/>
              <a:t>10–30 </a:t>
            </a:r>
            <a:r>
              <a:rPr lang="en-US" dirty="0"/>
              <a:t>% in an oil field and </a:t>
            </a:r>
            <a:r>
              <a:rPr lang="en-US" dirty="0" smtClean="0"/>
              <a:t>20–80 </a:t>
            </a:r>
            <a:r>
              <a:rPr lang="en-US" dirty="0"/>
              <a:t>% in a gas field</a:t>
            </a:r>
            <a:r>
              <a:rPr lang="en-US" dirty="0" smtClean="0"/>
              <a:t>.</a:t>
            </a:r>
            <a:endParaRPr lang="en-US" dirty="0"/>
          </a:p>
          <a:p>
            <a:pPr algn="just" rtl="0"/>
            <a:endParaRPr lang="en-US" dirty="0" smtClean="0"/>
          </a:p>
          <a:p>
            <a:pPr algn="just" rtl="0"/>
            <a:r>
              <a:rPr lang="en-US" dirty="0" smtClean="0"/>
              <a:t>2- The </a:t>
            </a:r>
            <a:r>
              <a:rPr lang="en-US" dirty="0"/>
              <a:t>hydrocarbons are contained in a reservoir rock. This is a porous </a:t>
            </a:r>
            <a:r>
              <a:rPr lang="en-US" dirty="0" smtClean="0"/>
              <a:t>shale </a:t>
            </a:r>
            <a:r>
              <a:rPr lang="en-US" dirty="0"/>
              <a:t>or </a:t>
            </a:r>
            <a:r>
              <a:rPr lang="en-US" dirty="0" smtClean="0"/>
              <a:t>limestone.</a:t>
            </a:r>
          </a:p>
          <a:p>
            <a:pPr algn="just" rtl="0"/>
            <a:endParaRPr lang="en-US" dirty="0"/>
          </a:p>
          <a:p>
            <a:pPr algn="l" rtl="0"/>
            <a:r>
              <a:rPr lang="en-US" dirty="0" smtClean="0"/>
              <a:t>3- </a:t>
            </a:r>
            <a:r>
              <a:rPr lang="en-US" dirty="0"/>
              <a:t>Prospect </a:t>
            </a:r>
            <a:r>
              <a:rPr lang="en-US" dirty="0" smtClean="0"/>
              <a:t>a </a:t>
            </a:r>
            <a:r>
              <a:rPr lang="en-US" dirty="0"/>
              <a:t>lead which has been fully evaluated and is ready to drill.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4- </a:t>
            </a:r>
            <a:r>
              <a:rPr lang="en-US" dirty="0"/>
              <a:t>Migration.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The Hydrocarbons are </a:t>
            </a:r>
            <a:r>
              <a:rPr lang="en-US" dirty="0" smtClean="0"/>
              <a:t>collected </a:t>
            </a:r>
            <a:r>
              <a:rPr lang="en-US" dirty="0"/>
              <a:t>from source rock by </a:t>
            </a:r>
            <a:r>
              <a:rPr lang="en-US" dirty="0" smtClean="0"/>
              <a:t>five </a:t>
            </a:r>
            <a:r>
              <a:rPr lang="en-US" dirty="0"/>
              <a:t>density-related </a:t>
            </a:r>
            <a:r>
              <a:rPr lang="en-US" dirty="0" smtClean="0"/>
              <a:t>mechanisms.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5- Typical </a:t>
            </a:r>
            <a:r>
              <a:rPr lang="en-US" dirty="0"/>
              <a:t>Shallow shelf oil wells (e.g. North sea) cost $10–30 </a:t>
            </a:r>
            <a:r>
              <a:rPr lang="en-US" dirty="0" smtClean="0"/>
              <a:t>Million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6- Oil </a:t>
            </a:r>
            <a:r>
              <a:rPr lang="en-US" dirty="0"/>
              <a:t>exploration is an expensive, </a:t>
            </a:r>
            <a:r>
              <a:rPr lang="en-US" dirty="0" smtClean="0"/>
              <a:t>low-risk </a:t>
            </a:r>
            <a:r>
              <a:rPr lang="en-US" dirty="0"/>
              <a:t>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0658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11664</TotalTime>
  <Words>1437</Words>
  <Application>Microsoft Office PowerPoint</Application>
  <PresentationFormat>عرض على الشاشة (3:4)‏</PresentationFormat>
  <Paragraphs>135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191</cp:revision>
  <dcterms:created xsi:type="dcterms:W3CDTF">2022-10-13T17:56:31Z</dcterms:created>
  <dcterms:modified xsi:type="dcterms:W3CDTF">2022-11-02T19:58:29Z</dcterms:modified>
</cp:coreProperties>
</file>