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480" y="1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6F2F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950" b="0" i="0">
                <a:solidFill>
                  <a:schemeClr val="tx1"/>
                </a:solidFill>
                <a:latin typeface="Symbol"/>
                <a:cs typeface="Symbo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6F2F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557272" y="286511"/>
            <a:ext cx="9229344" cy="627583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6F2F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549398" y="229362"/>
            <a:ext cx="2059939" cy="5124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6F2F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093721" y="1426591"/>
            <a:ext cx="8004556" cy="25774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950" b="0" i="0">
                <a:solidFill>
                  <a:schemeClr val="tx1"/>
                </a:solidFill>
                <a:latin typeface="Symbol"/>
                <a:cs typeface="Symbo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10/29/2022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1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6333744"/>
            <a:ext cx="12192000" cy="67310"/>
          </a:xfrm>
          <a:custGeom>
            <a:avLst/>
            <a:gdLst/>
            <a:ahLst/>
            <a:cxnLst/>
            <a:rect l="l" t="t" r="r" b="b"/>
            <a:pathLst>
              <a:path w="12192000" h="67310">
                <a:moveTo>
                  <a:pt x="12192000" y="0"/>
                </a:moveTo>
                <a:lnTo>
                  <a:pt x="0" y="0"/>
                </a:lnTo>
                <a:lnTo>
                  <a:pt x="0" y="67055"/>
                </a:lnTo>
                <a:lnTo>
                  <a:pt x="12192000" y="67055"/>
                </a:lnTo>
                <a:lnTo>
                  <a:pt x="12192000" y="0"/>
                </a:lnTo>
                <a:close/>
              </a:path>
            </a:pathLst>
          </a:custGeom>
          <a:solidFill>
            <a:srgbClr val="D2471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194816" y="1737360"/>
            <a:ext cx="9966960" cy="0"/>
          </a:xfrm>
          <a:custGeom>
            <a:avLst/>
            <a:gdLst/>
            <a:ahLst/>
            <a:cxnLst/>
            <a:rect l="l" t="t" r="r" b="b"/>
            <a:pathLst>
              <a:path w="9966960">
                <a:moveTo>
                  <a:pt x="0" y="0"/>
                </a:moveTo>
                <a:lnTo>
                  <a:pt x="996696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047" y="6400799"/>
            <a:ext cx="12189460" cy="457200"/>
          </a:xfrm>
          <a:custGeom>
            <a:avLst/>
            <a:gdLst/>
            <a:ahLst/>
            <a:cxnLst/>
            <a:rect l="l" t="t" r="r" b="b"/>
            <a:pathLst>
              <a:path w="12189460" h="457200">
                <a:moveTo>
                  <a:pt x="12188952" y="0"/>
                </a:moveTo>
                <a:lnTo>
                  <a:pt x="0" y="0"/>
                </a:lnTo>
                <a:lnTo>
                  <a:pt x="0" y="457199"/>
                </a:lnTo>
                <a:lnTo>
                  <a:pt x="12188952" y="457199"/>
                </a:lnTo>
                <a:lnTo>
                  <a:pt x="12188952" y="0"/>
                </a:lnTo>
                <a:close/>
              </a:path>
            </a:pathLst>
          </a:custGeom>
          <a:solidFill>
            <a:srgbClr val="9B2C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207008" y="4343400"/>
            <a:ext cx="9875520" cy="0"/>
          </a:xfrm>
          <a:custGeom>
            <a:avLst/>
            <a:gdLst/>
            <a:ahLst/>
            <a:cxnLst/>
            <a:rect l="l" t="t" r="r" b="b"/>
            <a:pathLst>
              <a:path w="9875520">
                <a:moveTo>
                  <a:pt x="0" y="0"/>
                </a:moveTo>
                <a:lnTo>
                  <a:pt x="9875520" y="0"/>
                </a:lnTo>
              </a:path>
            </a:pathLst>
          </a:custGeom>
          <a:ln w="6096">
            <a:solidFill>
              <a:srgbClr val="7E7E7E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278636" y="2073401"/>
            <a:ext cx="6701790" cy="762000"/>
            <a:chOff x="1278636" y="2073401"/>
            <a:chExt cx="6701790" cy="762000"/>
          </a:xfrm>
        </p:grpSpPr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9304" y="2081783"/>
              <a:ext cx="6691122" cy="75361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78636" y="2073401"/>
              <a:ext cx="6656959" cy="717931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1278636" y="3112770"/>
            <a:ext cx="9088755" cy="927100"/>
            <a:chOff x="1278636" y="3112770"/>
            <a:chExt cx="9088755" cy="927100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9304" y="3121152"/>
              <a:ext cx="9077706" cy="918210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78636" y="3112770"/>
              <a:ext cx="9045956" cy="883793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227226" y="4424298"/>
            <a:ext cx="3418204" cy="110998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endParaRPr sz="2000">
              <a:latin typeface="Calibri Light"/>
              <a:cs typeface="Calibri Light"/>
            </a:endParaRPr>
          </a:p>
          <a:p>
            <a:pPr>
              <a:lnSpc>
                <a:spcPct val="100000"/>
              </a:lnSpc>
            </a:pPr>
            <a:endParaRPr sz="2000" dirty="0">
              <a:latin typeface="Calibri Light"/>
              <a:cs typeface="Calibri Light"/>
            </a:endParaRPr>
          </a:p>
          <a:p>
            <a:pPr marL="12700">
              <a:lnSpc>
                <a:spcPct val="100000"/>
              </a:lnSpc>
              <a:spcBef>
                <a:spcPts val="1305"/>
              </a:spcBef>
            </a:pPr>
            <a:r>
              <a:rPr sz="2000" spc="160" dirty="0">
                <a:latin typeface="Calibri Light"/>
                <a:cs typeface="Calibri Light"/>
              </a:rPr>
              <a:t>POROSITY</a:t>
            </a:r>
            <a:r>
              <a:rPr sz="2000" spc="295" dirty="0">
                <a:latin typeface="Calibri Light"/>
                <a:cs typeface="Calibri Light"/>
              </a:rPr>
              <a:t> </a:t>
            </a:r>
            <a:r>
              <a:rPr sz="2000" spc="120" dirty="0">
                <a:latin typeface="Calibri Light"/>
                <a:cs typeface="Calibri Light"/>
              </a:rPr>
              <a:t>AND</a:t>
            </a:r>
            <a:r>
              <a:rPr sz="2000" spc="310" dirty="0">
                <a:latin typeface="Calibri Light"/>
                <a:cs typeface="Calibri Light"/>
              </a:rPr>
              <a:t> </a:t>
            </a:r>
            <a:r>
              <a:rPr sz="2000" spc="130" dirty="0">
                <a:latin typeface="Calibri Light"/>
                <a:cs typeface="Calibri Light"/>
              </a:rPr>
              <a:t>SATURATION</a:t>
            </a:r>
            <a:endParaRPr sz="2000" dirty="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743534"/>
            <a:ext cx="6261100" cy="5704840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241300" marR="5080" indent="-228600" algn="just">
              <a:lnSpc>
                <a:spcPct val="80000"/>
              </a:lnSpc>
              <a:spcBef>
                <a:spcPts val="78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reservoir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rock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may</a:t>
            </a:r>
            <a:r>
              <a:rPr sz="2800" spc="-15" dirty="0">
                <a:latin typeface="Calibri"/>
                <a:cs typeface="Calibri"/>
              </a:rPr>
              <a:t> generally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show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large </a:t>
            </a:r>
            <a:r>
              <a:rPr sz="2800" spc="-10" dirty="0">
                <a:latin typeface="Calibri"/>
                <a:cs typeface="Calibri"/>
              </a:rPr>
              <a:t>variations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10" dirty="0">
                <a:latin typeface="Calibri"/>
                <a:cs typeface="Calibri"/>
              </a:rPr>
              <a:t>porosity vertically </a:t>
            </a:r>
            <a:r>
              <a:rPr sz="2800" spc="-15" dirty="0">
                <a:latin typeface="Calibri"/>
                <a:cs typeface="Calibri"/>
              </a:rPr>
              <a:t>but 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not</a:t>
            </a:r>
            <a:r>
              <a:rPr sz="2800" dirty="0">
                <a:latin typeface="Calibri"/>
                <a:cs typeface="Calibri"/>
              </a:rPr>
              <a:t> show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very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great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variations</a:t>
            </a:r>
            <a:r>
              <a:rPr sz="2800" dirty="0">
                <a:latin typeface="Calibri"/>
                <a:cs typeface="Calibri"/>
              </a:rPr>
              <a:t> in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porosity parallel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bedding </a:t>
            </a:r>
            <a:r>
              <a:rPr sz="2800" spc="-5" dirty="0">
                <a:latin typeface="Calibri"/>
                <a:cs typeface="Calibri"/>
              </a:rPr>
              <a:t>planes. </a:t>
            </a:r>
            <a:r>
              <a:rPr sz="2800" spc="10" dirty="0">
                <a:latin typeface="Calibri"/>
                <a:cs typeface="Calibri"/>
              </a:rPr>
              <a:t>In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this case, the </a:t>
            </a:r>
            <a:r>
              <a:rPr sz="2800" dirty="0">
                <a:latin typeface="Calibri"/>
                <a:cs typeface="Calibri"/>
              </a:rPr>
              <a:t>arithmetic </a:t>
            </a:r>
            <a:r>
              <a:rPr sz="2800" spc="-25" dirty="0">
                <a:latin typeface="Calibri"/>
                <a:cs typeface="Calibri"/>
              </a:rPr>
              <a:t>average </a:t>
            </a:r>
            <a:r>
              <a:rPr sz="2800" spc="-10" dirty="0">
                <a:latin typeface="Calibri"/>
                <a:cs typeface="Calibri"/>
              </a:rPr>
              <a:t>porosity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or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thickness-weighted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average 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porosity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spc="-5" dirty="0">
                <a:latin typeface="Calibri"/>
                <a:cs typeface="Calibri"/>
              </a:rPr>
              <a:t>used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dirty="0">
                <a:latin typeface="Calibri"/>
                <a:cs typeface="Calibri"/>
              </a:rPr>
              <a:t>describe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5" dirty="0">
                <a:latin typeface="Calibri"/>
                <a:cs typeface="Calibri"/>
              </a:rPr>
              <a:t>average 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reservoir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25" dirty="0">
                <a:latin typeface="Calibri"/>
                <a:cs typeface="Calibri"/>
              </a:rPr>
              <a:t>porosity.</a:t>
            </a:r>
            <a:endParaRPr sz="2800">
              <a:latin typeface="Calibri"/>
              <a:cs typeface="Calibri"/>
            </a:endParaRPr>
          </a:p>
          <a:p>
            <a:pPr marL="241300" marR="5715" indent="-228600" algn="just">
              <a:lnSpc>
                <a:spcPct val="8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5" dirty="0">
                <a:latin typeface="Calibri"/>
                <a:cs typeface="Calibri"/>
              </a:rPr>
              <a:t>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change</a:t>
            </a:r>
            <a:r>
              <a:rPr sz="2800" dirty="0">
                <a:latin typeface="Calibri"/>
                <a:cs typeface="Calibri"/>
              </a:rPr>
              <a:t> 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sedimentation</a:t>
            </a:r>
            <a:r>
              <a:rPr sz="2800" spc="615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or 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depositional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conditions,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40" dirty="0">
                <a:latin typeface="Calibri"/>
                <a:cs typeface="Calibri"/>
              </a:rPr>
              <a:t>however,</a:t>
            </a:r>
            <a:r>
              <a:rPr sz="2800" spc="55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can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cause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porosity </a:t>
            </a:r>
            <a:r>
              <a:rPr sz="2800" dirty="0">
                <a:latin typeface="Calibri"/>
                <a:cs typeface="Calibri"/>
              </a:rPr>
              <a:t>in one </a:t>
            </a:r>
            <a:r>
              <a:rPr sz="2800" spc="5" dirty="0">
                <a:latin typeface="Calibri"/>
                <a:cs typeface="Calibri"/>
              </a:rPr>
              <a:t>portion of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reservoir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5" dirty="0">
                <a:latin typeface="Calibri"/>
                <a:cs typeface="Calibri"/>
              </a:rPr>
              <a:t>be </a:t>
            </a:r>
            <a:r>
              <a:rPr sz="2800" spc="-10" dirty="0">
                <a:latin typeface="Calibri"/>
                <a:cs typeface="Calibri"/>
              </a:rPr>
              <a:t>greatly </a:t>
            </a:r>
            <a:r>
              <a:rPr sz="2800" spc="-20" dirty="0">
                <a:latin typeface="Calibri"/>
                <a:cs typeface="Calibri"/>
              </a:rPr>
              <a:t>different </a:t>
            </a:r>
            <a:r>
              <a:rPr sz="2800" spc="-15" dirty="0">
                <a:latin typeface="Calibri"/>
                <a:cs typeface="Calibri"/>
              </a:rPr>
              <a:t>from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another </a:t>
            </a:r>
            <a:r>
              <a:rPr sz="2800" spc="-10" dirty="0">
                <a:latin typeface="Calibri"/>
                <a:cs typeface="Calibri"/>
              </a:rPr>
              <a:t>area. </a:t>
            </a:r>
            <a:r>
              <a:rPr sz="2800" spc="-5" dirty="0">
                <a:latin typeface="Calibri"/>
                <a:cs typeface="Calibri"/>
              </a:rPr>
              <a:t>In </a:t>
            </a:r>
            <a:r>
              <a:rPr sz="2800" dirty="0">
                <a:latin typeface="Calibri"/>
                <a:cs typeface="Calibri"/>
              </a:rPr>
              <a:t>such </a:t>
            </a:r>
            <a:r>
              <a:rPr sz="2800" spc="-5" dirty="0">
                <a:latin typeface="Calibri"/>
                <a:cs typeface="Calibri"/>
              </a:rPr>
              <a:t>cases,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b="1" i="1" dirty="0">
                <a:latin typeface="Calibri"/>
                <a:cs typeface="Calibri"/>
              </a:rPr>
              <a:t>areal </a:t>
            </a:r>
            <a:r>
              <a:rPr sz="2800" b="1" i="1" spc="5" dirty="0">
                <a:latin typeface="Calibri"/>
                <a:cs typeface="Calibri"/>
              </a:rPr>
              <a:t> </a:t>
            </a:r>
            <a:r>
              <a:rPr sz="2800" b="1" i="1" spc="-10" dirty="0">
                <a:latin typeface="Calibri"/>
                <a:cs typeface="Calibri"/>
              </a:rPr>
              <a:t>weighted</a:t>
            </a:r>
            <a:r>
              <a:rPr sz="2800" b="1" i="1" spc="-5" dirty="0">
                <a:latin typeface="Calibri"/>
                <a:cs typeface="Calibri"/>
              </a:rPr>
              <a:t> average</a:t>
            </a:r>
            <a:r>
              <a:rPr sz="2800" b="1" i="1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or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b="1" i="1" spc="-5" dirty="0">
                <a:latin typeface="Calibri"/>
                <a:cs typeface="Calibri"/>
              </a:rPr>
              <a:t>volume- </a:t>
            </a:r>
            <a:r>
              <a:rPr sz="2800" b="1" i="1" dirty="0">
                <a:latin typeface="Calibri"/>
                <a:cs typeface="Calibri"/>
              </a:rPr>
              <a:t> </a:t>
            </a:r>
            <a:r>
              <a:rPr sz="2800" b="1" i="1" spc="-10" dirty="0">
                <a:latin typeface="Calibri"/>
                <a:cs typeface="Calibri"/>
              </a:rPr>
              <a:t>weighted</a:t>
            </a:r>
            <a:r>
              <a:rPr sz="2800" b="1" i="1" spc="-5" dirty="0">
                <a:latin typeface="Calibri"/>
                <a:cs typeface="Calibri"/>
              </a:rPr>
              <a:t> </a:t>
            </a:r>
            <a:r>
              <a:rPr sz="2800" b="1" i="1" dirty="0">
                <a:latin typeface="Calibri"/>
                <a:cs typeface="Calibri"/>
              </a:rPr>
              <a:t>average</a:t>
            </a:r>
            <a:r>
              <a:rPr sz="2800" b="1" i="1" spc="5" dirty="0">
                <a:latin typeface="Calibri"/>
                <a:cs typeface="Calibri"/>
              </a:rPr>
              <a:t> </a:t>
            </a:r>
            <a:r>
              <a:rPr sz="2800" b="1" i="1" spc="-5" dirty="0">
                <a:latin typeface="Calibri"/>
                <a:cs typeface="Calibri"/>
              </a:rPr>
              <a:t>porosity</a:t>
            </a:r>
            <a:r>
              <a:rPr sz="2800" b="1" i="1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is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used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to 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characterize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average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rock</a:t>
            </a:r>
            <a:r>
              <a:rPr sz="2800" spc="-25" dirty="0">
                <a:latin typeface="Calibri"/>
                <a:cs typeface="Calibri"/>
              </a:rPr>
              <a:t> porosity.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6821233" y="2413825"/>
            <a:ext cx="5310505" cy="2192020"/>
            <a:chOff x="6821233" y="2413825"/>
            <a:chExt cx="5310505" cy="21920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45807" y="2438401"/>
              <a:ext cx="5260793" cy="2142108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6833615" y="2426208"/>
              <a:ext cx="5285740" cy="2167255"/>
            </a:xfrm>
            <a:custGeom>
              <a:avLst/>
              <a:gdLst/>
              <a:ahLst/>
              <a:cxnLst/>
              <a:rect l="l" t="t" r="r" b="b"/>
              <a:pathLst>
                <a:path w="5285740" h="2167254">
                  <a:moveTo>
                    <a:pt x="0" y="2167128"/>
                  </a:moveTo>
                  <a:lnTo>
                    <a:pt x="5285232" y="2167128"/>
                  </a:lnTo>
                  <a:lnTo>
                    <a:pt x="5285232" y="0"/>
                  </a:lnTo>
                  <a:lnTo>
                    <a:pt x="0" y="0"/>
                  </a:lnTo>
                  <a:lnTo>
                    <a:pt x="0" y="2167128"/>
                  </a:lnTo>
                  <a:close/>
                </a:path>
              </a:pathLst>
            </a:custGeom>
            <a:ln w="2438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018146" y="4966461"/>
            <a:ext cx="4869180" cy="1148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Arial MT"/>
                <a:cs typeface="Arial MT"/>
              </a:rPr>
              <a:t>where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n</a:t>
            </a:r>
            <a:r>
              <a:rPr sz="1800" spc="15" dirty="0">
                <a:latin typeface="Arial MT"/>
                <a:cs typeface="Arial MT"/>
              </a:rPr>
              <a:t> </a:t>
            </a:r>
            <a:r>
              <a:rPr sz="1800" dirty="0">
                <a:latin typeface="Symbol"/>
                <a:cs typeface="Symbol"/>
              </a:rPr>
              <a:t></a:t>
            </a:r>
            <a:r>
              <a:rPr sz="1800" spc="-3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MT"/>
                <a:cs typeface="Arial MT"/>
              </a:rPr>
              <a:t>total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number</a:t>
            </a:r>
            <a:r>
              <a:rPr sz="1800" spc="-5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core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samples</a:t>
            </a:r>
            <a:endParaRPr sz="1800">
              <a:latin typeface="Arial MT"/>
              <a:cs typeface="Arial MT"/>
            </a:endParaRPr>
          </a:p>
          <a:p>
            <a:pPr marL="12700" marR="5080">
              <a:lnSpc>
                <a:spcPct val="99000"/>
              </a:lnSpc>
              <a:spcBef>
                <a:spcPts val="20"/>
              </a:spcBef>
            </a:pPr>
            <a:r>
              <a:rPr sz="1800" spc="5" dirty="0">
                <a:latin typeface="Arial MT"/>
                <a:cs typeface="Arial MT"/>
              </a:rPr>
              <a:t>h</a:t>
            </a:r>
            <a:r>
              <a:rPr sz="800" spc="-5" dirty="0">
                <a:latin typeface="Arial MT"/>
                <a:cs typeface="Arial MT"/>
              </a:rPr>
              <a:t>i</a:t>
            </a:r>
            <a:r>
              <a:rPr sz="800" spc="-15" dirty="0">
                <a:latin typeface="Arial MT"/>
                <a:cs typeface="Arial MT"/>
              </a:rPr>
              <a:t> </a:t>
            </a:r>
            <a:r>
              <a:rPr sz="1800" dirty="0">
                <a:latin typeface="Symbol"/>
                <a:cs typeface="Symbol"/>
              </a:rPr>
              <a:t>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MT"/>
                <a:cs typeface="Arial MT"/>
              </a:rPr>
              <a:t>t</a:t>
            </a:r>
            <a:r>
              <a:rPr sz="1800" spc="5" dirty="0">
                <a:latin typeface="Arial MT"/>
                <a:cs typeface="Arial MT"/>
              </a:rPr>
              <a:t>hick</a:t>
            </a:r>
            <a:r>
              <a:rPr sz="1800" dirty="0">
                <a:latin typeface="Arial MT"/>
                <a:cs typeface="Arial MT"/>
              </a:rPr>
              <a:t>ne</a:t>
            </a:r>
            <a:r>
              <a:rPr sz="1800" spc="5" dirty="0">
                <a:latin typeface="Arial MT"/>
                <a:cs typeface="Arial MT"/>
              </a:rPr>
              <a:t>s</a:t>
            </a:r>
            <a:r>
              <a:rPr sz="1800" dirty="0">
                <a:latin typeface="Arial MT"/>
                <a:cs typeface="Arial MT"/>
              </a:rPr>
              <a:t>s</a:t>
            </a:r>
            <a:r>
              <a:rPr sz="1800" spc="-6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of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c</a:t>
            </a:r>
            <a:r>
              <a:rPr sz="1800" dirty="0">
                <a:latin typeface="Arial MT"/>
                <a:cs typeface="Arial MT"/>
              </a:rPr>
              <a:t>ore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s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5" dirty="0">
                <a:latin typeface="Arial MT"/>
                <a:cs typeface="Arial MT"/>
              </a:rPr>
              <a:t>m</a:t>
            </a:r>
            <a:r>
              <a:rPr sz="1800" dirty="0">
                <a:latin typeface="Arial MT"/>
                <a:cs typeface="Arial MT"/>
              </a:rPr>
              <a:t>p</a:t>
            </a:r>
            <a:r>
              <a:rPr sz="1800" spc="5" dirty="0">
                <a:latin typeface="Arial MT"/>
                <a:cs typeface="Arial MT"/>
              </a:rPr>
              <a:t>l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-2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</a:t>
            </a:r>
            <a:r>
              <a:rPr sz="1800" spc="1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o</a:t>
            </a:r>
            <a:r>
              <a:rPr sz="1800" dirty="0">
                <a:latin typeface="Arial MT"/>
                <a:cs typeface="Arial MT"/>
              </a:rPr>
              <a:t>r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r</a:t>
            </a:r>
            <a:r>
              <a:rPr sz="1800" spc="5" dirty="0">
                <a:latin typeface="Arial MT"/>
                <a:cs typeface="Arial MT"/>
              </a:rPr>
              <a:t>e</a:t>
            </a:r>
            <a:r>
              <a:rPr sz="1800" spc="10" dirty="0">
                <a:latin typeface="Arial MT"/>
                <a:cs typeface="Arial MT"/>
              </a:rPr>
              <a:t>s</a:t>
            </a:r>
            <a:r>
              <a:rPr sz="1800" spc="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r</a:t>
            </a:r>
            <a:r>
              <a:rPr sz="1800" spc="-10" dirty="0">
                <a:latin typeface="Arial MT"/>
                <a:cs typeface="Arial MT"/>
              </a:rPr>
              <a:t>v</a:t>
            </a:r>
            <a:r>
              <a:rPr sz="1800" spc="5" dirty="0">
                <a:latin typeface="Arial MT"/>
                <a:cs typeface="Arial MT"/>
              </a:rPr>
              <a:t>oi</a:t>
            </a:r>
            <a:r>
              <a:rPr sz="1800" dirty="0">
                <a:latin typeface="Arial MT"/>
                <a:cs typeface="Arial MT"/>
              </a:rPr>
              <a:t>r</a:t>
            </a:r>
            <a:r>
              <a:rPr sz="1800" spc="-20" dirty="0">
                <a:latin typeface="Arial MT"/>
                <a:cs typeface="Arial MT"/>
              </a:rPr>
              <a:t> </a:t>
            </a:r>
            <a:r>
              <a:rPr sz="1800" spc="5" dirty="0">
                <a:latin typeface="Arial MT"/>
                <a:cs typeface="Arial MT"/>
              </a:rPr>
              <a:t>a</a:t>
            </a:r>
            <a:r>
              <a:rPr sz="1800" dirty="0">
                <a:latin typeface="Arial MT"/>
                <a:cs typeface="Arial MT"/>
              </a:rPr>
              <a:t>r</a:t>
            </a:r>
            <a:r>
              <a:rPr sz="1800" spc="5" dirty="0">
                <a:latin typeface="Arial MT"/>
                <a:cs typeface="Arial MT"/>
              </a:rPr>
              <a:t>e</a:t>
            </a:r>
            <a:r>
              <a:rPr sz="1800" dirty="0">
                <a:latin typeface="Arial MT"/>
                <a:cs typeface="Arial MT"/>
              </a:rPr>
              <a:t>a</a:t>
            </a:r>
            <a:r>
              <a:rPr sz="1800" spc="-6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  </a:t>
            </a:r>
            <a:r>
              <a:rPr sz="2000" spc="-10" dirty="0">
                <a:latin typeface="Calibri"/>
                <a:cs typeface="Calibri"/>
              </a:rPr>
              <a:t>Ø</a:t>
            </a:r>
            <a:r>
              <a:rPr sz="2000" spc="-10" dirty="0">
                <a:latin typeface="Symbol"/>
                <a:cs typeface="Symbol"/>
              </a:rPr>
              <a:t>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MT"/>
                <a:cs typeface="Arial MT"/>
              </a:rPr>
              <a:t>porosity of core </a:t>
            </a:r>
            <a:r>
              <a:rPr sz="1800" spc="5" dirty="0">
                <a:latin typeface="Arial MT"/>
                <a:cs typeface="Arial MT"/>
              </a:rPr>
              <a:t>sample </a:t>
            </a:r>
            <a:r>
              <a:rPr sz="1800" spc="-5" dirty="0">
                <a:latin typeface="Arial MT"/>
                <a:cs typeface="Arial MT"/>
              </a:rPr>
              <a:t>i </a:t>
            </a:r>
            <a:r>
              <a:rPr sz="1800" dirty="0">
                <a:latin typeface="Arial MT"/>
                <a:cs typeface="Arial MT"/>
              </a:rPr>
              <a:t>or reservoir area </a:t>
            </a:r>
            <a:r>
              <a:rPr sz="1800" spc="-5" dirty="0">
                <a:latin typeface="Arial MT"/>
                <a:cs typeface="Arial MT"/>
              </a:rPr>
              <a:t>i </a:t>
            </a:r>
            <a:r>
              <a:rPr sz="180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A</a:t>
            </a:r>
            <a:r>
              <a:rPr sz="800" spc="-5" dirty="0">
                <a:latin typeface="Arial MT"/>
                <a:cs typeface="Arial MT"/>
              </a:rPr>
              <a:t>i</a:t>
            </a:r>
            <a:r>
              <a:rPr sz="800" spc="5" dirty="0">
                <a:latin typeface="Arial MT"/>
                <a:cs typeface="Arial MT"/>
              </a:rPr>
              <a:t> </a:t>
            </a:r>
            <a:r>
              <a:rPr sz="1800" dirty="0">
                <a:latin typeface="Symbol"/>
                <a:cs typeface="Symbol"/>
              </a:rPr>
              <a:t></a:t>
            </a:r>
            <a:r>
              <a:rPr sz="180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Arial MT"/>
                <a:cs typeface="Arial MT"/>
              </a:rPr>
              <a:t>re</a:t>
            </a:r>
            <a:r>
              <a:rPr sz="1800" spc="5" dirty="0">
                <a:latin typeface="Arial MT"/>
                <a:cs typeface="Arial MT"/>
              </a:rPr>
              <a:t>s</a:t>
            </a:r>
            <a:r>
              <a:rPr sz="1800" dirty="0">
                <a:latin typeface="Arial MT"/>
                <a:cs typeface="Arial MT"/>
              </a:rPr>
              <a:t>er</a:t>
            </a:r>
            <a:r>
              <a:rPr sz="1800" spc="-15" dirty="0">
                <a:latin typeface="Arial MT"/>
                <a:cs typeface="Arial MT"/>
              </a:rPr>
              <a:t>v</a:t>
            </a:r>
            <a:r>
              <a:rPr sz="1800" dirty="0">
                <a:latin typeface="Arial MT"/>
                <a:cs typeface="Arial MT"/>
              </a:rPr>
              <a:t>o</a:t>
            </a:r>
            <a:r>
              <a:rPr sz="1800" spc="5" dirty="0">
                <a:latin typeface="Arial MT"/>
                <a:cs typeface="Arial MT"/>
              </a:rPr>
              <a:t>i</a:t>
            </a:r>
            <a:r>
              <a:rPr sz="1800" dirty="0">
                <a:latin typeface="Arial MT"/>
                <a:cs typeface="Arial MT"/>
              </a:rPr>
              <a:t>r</a:t>
            </a:r>
            <a:r>
              <a:rPr sz="1800" spc="-4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area i</a:t>
            </a:r>
            <a:endParaRPr sz="1800">
              <a:latin typeface="Arial MT"/>
              <a:cs typeface="Arial MT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36156" y="856233"/>
            <a:ext cx="5106035" cy="13074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080" indent="-344805" algn="just">
              <a:lnSpc>
                <a:spcPct val="100000"/>
              </a:lnSpc>
              <a:spcBef>
                <a:spcPts val="105"/>
              </a:spcBef>
              <a:buFont typeface="Wingdings"/>
              <a:buChar char=""/>
              <a:tabLst>
                <a:tab pos="357505" algn="l"/>
              </a:tabLst>
            </a:pPr>
            <a:r>
              <a:rPr sz="2800" dirty="0">
                <a:latin typeface="Calibri"/>
                <a:cs typeface="Calibri"/>
              </a:rPr>
              <a:t>These </a:t>
            </a:r>
            <a:r>
              <a:rPr sz="2800" spc="-20" dirty="0">
                <a:latin typeface="Calibri"/>
                <a:cs typeface="Calibri"/>
              </a:rPr>
              <a:t>averaging </a:t>
            </a:r>
            <a:r>
              <a:rPr sz="2800" spc="-10" dirty="0">
                <a:latin typeface="Calibri"/>
                <a:cs typeface="Calibri"/>
              </a:rPr>
              <a:t>techniques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 expressed mathematically </a:t>
            </a:r>
            <a:r>
              <a:rPr sz="2800" dirty="0">
                <a:latin typeface="Calibri"/>
                <a:cs typeface="Calibri"/>
              </a:rPr>
              <a:t>in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following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forms:</a:t>
            </a:r>
            <a:endParaRPr sz="2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52855" y="0"/>
            <a:ext cx="6856095" cy="6478270"/>
            <a:chOff x="752855" y="0"/>
            <a:chExt cx="6856095" cy="6478270"/>
          </a:xfrm>
        </p:grpSpPr>
        <p:sp>
          <p:nvSpPr>
            <p:cNvPr id="9" name="object 9"/>
            <p:cNvSpPr/>
            <p:nvPr/>
          </p:nvSpPr>
          <p:spPr>
            <a:xfrm>
              <a:off x="6754367" y="765048"/>
              <a:ext cx="0" cy="5713095"/>
            </a:xfrm>
            <a:custGeom>
              <a:avLst/>
              <a:gdLst/>
              <a:ahLst/>
              <a:cxnLst/>
              <a:rect l="l" t="t" r="r" b="b"/>
              <a:pathLst>
                <a:path h="5713095">
                  <a:moveTo>
                    <a:pt x="0" y="0"/>
                  </a:moveTo>
                  <a:lnTo>
                    <a:pt x="0" y="5712663"/>
                  </a:lnTo>
                </a:path>
              </a:pathLst>
            </a:custGeom>
            <a:ln w="54864">
              <a:solidFill>
                <a:srgbClr val="00AF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52855" y="0"/>
              <a:ext cx="6855714" cy="1040129"/>
            </a:xfrm>
            <a:prstGeom prst="rect">
              <a:avLst/>
            </a:prstGeom>
          </p:spPr>
        </p:pic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157732" y="99821"/>
            <a:ext cx="605536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i="1" spc="-25" dirty="0">
                <a:solidFill>
                  <a:srgbClr val="006FC0"/>
                </a:solidFill>
                <a:latin typeface="Calibri"/>
                <a:cs typeface="Calibri"/>
              </a:rPr>
              <a:t>Variation</a:t>
            </a:r>
            <a:r>
              <a:rPr sz="3600" i="1" spc="-114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i="1" spc="-5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3600" i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i="1" dirty="0">
                <a:solidFill>
                  <a:srgbClr val="006FC0"/>
                </a:solidFill>
                <a:latin typeface="Calibri"/>
                <a:cs typeface="Calibri"/>
              </a:rPr>
              <a:t>porosity</a:t>
            </a:r>
            <a:r>
              <a:rPr sz="3600" i="1" spc="-9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i="1" spc="-5" dirty="0">
                <a:solidFill>
                  <a:srgbClr val="006FC0"/>
                </a:solidFill>
                <a:latin typeface="Calibri"/>
                <a:cs typeface="Calibri"/>
              </a:rPr>
              <a:t>with</a:t>
            </a:r>
            <a:r>
              <a:rPr sz="3600" i="1" spc="-6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3600" i="1" spc="-5" dirty="0">
                <a:solidFill>
                  <a:srgbClr val="006FC0"/>
                </a:solidFill>
                <a:latin typeface="Calibri"/>
                <a:cs typeface="Calibri"/>
              </a:rPr>
              <a:t>depth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69849" y="211581"/>
            <a:ext cx="9675495" cy="11950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75285" indent="-363220">
              <a:lnSpc>
                <a:spcPct val="100000"/>
              </a:lnSpc>
              <a:spcBef>
                <a:spcPts val="90"/>
              </a:spcBef>
              <a:buSzPct val="96875"/>
              <a:buFont typeface="Wingdings"/>
              <a:buChar char=""/>
              <a:tabLst>
                <a:tab pos="375920" algn="l"/>
              </a:tabLst>
            </a:pPr>
            <a:r>
              <a:rPr sz="3200" b="1" i="1" spc="-15" dirty="0">
                <a:solidFill>
                  <a:srgbClr val="6F2F9F"/>
                </a:solidFill>
                <a:latin typeface="Calibri"/>
                <a:cs typeface="Calibri"/>
              </a:rPr>
              <a:t>Example</a:t>
            </a:r>
            <a:endParaRPr sz="3200">
              <a:latin typeface="Calibri"/>
              <a:cs typeface="Calibri"/>
            </a:endParaRPr>
          </a:p>
          <a:p>
            <a:pPr marL="240665" marR="5080" indent="-228600">
              <a:lnSpc>
                <a:spcPct val="70000"/>
              </a:lnSpc>
              <a:spcBef>
                <a:spcPts val="101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Calculate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the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arithmetic</a:t>
            </a:r>
            <a:r>
              <a:rPr sz="2600" spc="5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average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and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thickness-weighted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average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from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-10" dirty="0">
                <a:latin typeface="Calibri"/>
                <a:cs typeface="Calibri"/>
              </a:rPr>
              <a:t> following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measurements: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9849" y="2982925"/>
            <a:ext cx="2884170" cy="13081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</a:tabLst>
            </a:pPr>
            <a:r>
              <a:rPr sz="3100" b="1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Solution:</a:t>
            </a:r>
            <a:endParaRPr sz="31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  <a:buChar char="•"/>
            </a:pPr>
            <a:endParaRPr sz="265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Arial MT"/>
              <a:buChar char="•"/>
              <a:tabLst>
                <a:tab pos="241300" algn="l"/>
              </a:tabLst>
            </a:pPr>
            <a:r>
              <a:rPr sz="2600" spc="-10" dirty="0">
                <a:latin typeface="Calibri"/>
                <a:cs typeface="Calibri"/>
              </a:rPr>
              <a:t>Arithmetic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average: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01645" y="4428185"/>
            <a:ext cx="48831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5" dirty="0">
                <a:latin typeface="Cambria Math"/>
                <a:cs typeface="Cambria Math"/>
              </a:rPr>
              <a:t>∅</a:t>
            </a:r>
            <a:r>
              <a:rPr sz="2200" spc="30" dirty="0">
                <a:latin typeface="Cambria Math"/>
                <a:cs typeface="Cambria Math"/>
              </a:rPr>
              <a:t> </a:t>
            </a:r>
            <a:r>
              <a:rPr sz="2200" spc="5" dirty="0">
                <a:latin typeface="Cambria Math"/>
                <a:cs typeface="Cambria Math"/>
              </a:rPr>
              <a:t>=</a:t>
            </a:r>
            <a:endParaRPr sz="22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114039" y="4631309"/>
            <a:ext cx="3508375" cy="18415"/>
          </a:xfrm>
          <a:custGeom>
            <a:avLst/>
            <a:gdLst/>
            <a:ahLst/>
            <a:cxnLst/>
            <a:rect l="l" t="t" r="r" b="b"/>
            <a:pathLst>
              <a:path w="3508375" h="18414">
                <a:moveTo>
                  <a:pt x="3508248" y="0"/>
                </a:moveTo>
                <a:lnTo>
                  <a:pt x="0" y="0"/>
                </a:lnTo>
                <a:lnTo>
                  <a:pt x="0" y="18288"/>
                </a:lnTo>
                <a:lnTo>
                  <a:pt x="3508248" y="18288"/>
                </a:lnTo>
                <a:lnTo>
                  <a:pt x="350824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102101" y="4215129"/>
            <a:ext cx="3537585" cy="3619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200" dirty="0">
                <a:latin typeface="Cambria Math"/>
                <a:cs typeface="Cambria Math"/>
              </a:rPr>
              <a:t>10</a:t>
            </a:r>
            <a:r>
              <a:rPr sz="2200" spc="-10" dirty="0">
                <a:latin typeface="Cambria Math"/>
                <a:cs typeface="Cambria Math"/>
              </a:rPr>
              <a:t> </a:t>
            </a:r>
            <a:r>
              <a:rPr sz="2200" spc="5" dirty="0">
                <a:latin typeface="Cambria Math"/>
                <a:cs typeface="Cambria Math"/>
              </a:rPr>
              <a:t>+</a:t>
            </a:r>
            <a:r>
              <a:rPr sz="2200" spc="-3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12</a:t>
            </a:r>
            <a:r>
              <a:rPr sz="2200" spc="-10" dirty="0">
                <a:latin typeface="Cambria Math"/>
                <a:cs typeface="Cambria Math"/>
              </a:rPr>
              <a:t> </a:t>
            </a:r>
            <a:r>
              <a:rPr sz="2200" spc="5" dirty="0">
                <a:latin typeface="Cambria Math"/>
                <a:cs typeface="Cambria Math"/>
              </a:rPr>
              <a:t>+</a:t>
            </a:r>
            <a:r>
              <a:rPr sz="2200" spc="-3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11</a:t>
            </a:r>
            <a:r>
              <a:rPr sz="2200" spc="-10" dirty="0">
                <a:latin typeface="Cambria Math"/>
                <a:cs typeface="Cambria Math"/>
              </a:rPr>
              <a:t> </a:t>
            </a:r>
            <a:r>
              <a:rPr sz="2200" spc="5" dirty="0">
                <a:latin typeface="Cambria Math"/>
                <a:cs typeface="Cambria Math"/>
              </a:rPr>
              <a:t>+</a:t>
            </a:r>
            <a:r>
              <a:rPr sz="2200" spc="-2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13</a:t>
            </a:r>
            <a:r>
              <a:rPr sz="2200" spc="-10" dirty="0">
                <a:latin typeface="Cambria Math"/>
                <a:cs typeface="Cambria Math"/>
              </a:rPr>
              <a:t> </a:t>
            </a:r>
            <a:r>
              <a:rPr sz="2200" spc="5" dirty="0">
                <a:latin typeface="Cambria Math"/>
                <a:cs typeface="Cambria Math"/>
              </a:rPr>
              <a:t>+</a:t>
            </a:r>
            <a:r>
              <a:rPr sz="2200" spc="-2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14</a:t>
            </a:r>
            <a:r>
              <a:rPr sz="2200" spc="-10" dirty="0">
                <a:latin typeface="Cambria Math"/>
                <a:cs typeface="Cambria Math"/>
              </a:rPr>
              <a:t> </a:t>
            </a:r>
            <a:r>
              <a:rPr sz="2200" spc="5" dirty="0">
                <a:latin typeface="Cambria Math"/>
                <a:cs typeface="Cambria Math"/>
              </a:rPr>
              <a:t>+</a:t>
            </a:r>
            <a:r>
              <a:rPr sz="2200" spc="-30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10</a:t>
            </a:r>
            <a:endParaRPr sz="22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779009" y="4617161"/>
            <a:ext cx="18097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5" dirty="0">
                <a:latin typeface="Cambria Math"/>
                <a:cs typeface="Cambria Math"/>
              </a:rPr>
              <a:t>6</a:t>
            </a:r>
            <a:endParaRPr sz="22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690486" y="4428185"/>
            <a:ext cx="1238885" cy="3625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200" spc="5" dirty="0">
                <a:latin typeface="Cambria Math"/>
                <a:cs typeface="Cambria Math"/>
              </a:rPr>
              <a:t>=</a:t>
            </a:r>
            <a:r>
              <a:rPr sz="2200" spc="45" dirty="0">
                <a:latin typeface="Cambria Math"/>
                <a:cs typeface="Cambria Math"/>
              </a:rPr>
              <a:t> </a:t>
            </a:r>
            <a:r>
              <a:rPr sz="2200" dirty="0">
                <a:latin typeface="Cambria Math"/>
                <a:cs typeface="Cambria Math"/>
              </a:rPr>
              <a:t>11.67%</a:t>
            </a:r>
            <a:endParaRPr sz="22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9849" y="4904358"/>
            <a:ext cx="422783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5" dirty="0">
                <a:latin typeface="Calibri"/>
                <a:cs typeface="Calibri"/>
              </a:rPr>
              <a:t>Thickness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–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weighted </a:t>
            </a:r>
            <a:r>
              <a:rPr sz="2600" spc="-25" dirty="0">
                <a:latin typeface="Calibri"/>
                <a:cs typeface="Calibri"/>
              </a:rPr>
              <a:t>average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9849" y="5791301"/>
            <a:ext cx="53086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Cambria Math"/>
                <a:cs typeface="Cambria Math"/>
              </a:rPr>
              <a:t>∅</a:t>
            </a:r>
            <a:r>
              <a:rPr sz="2400" spc="6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937831" y="6009017"/>
            <a:ext cx="5858510" cy="21590"/>
          </a:xfrm>
          <a:custGeom>
            <a:avLst/>
            <a:gdLst/>
            <a:ahLst/>
            <a:cxnLst/>
            <a:rect l="l" t="t" r="r" b="b"/>
            <a:pathLst>
              <a:path w="5858509" h="21589">
                <a:moveTo>
                  <a:pt x="5858192" y="0"/>
                </a:moveTo>
                <a:lnTo>
                  <a:pt x="0" y="0"/>
                </a:lnTo>
                <a:lnTo>
                  <a:pt x="0" y="21335"/>
                </a:lnTo>
                <a:lnTo>
                  <a:pt x="5858192" y="21335"/>
                </a:lnTo>
                <a:lnTo>
                  <a:pt x="585819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800350" y="6025997"/>
            <a:ext cx="2133600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spc="10" dirty="0">
                <a:latin typeface="Cambria Math"/>
                <a:cs typeface="Cambria Math"/>
              </a:rPr>
              <a:t>1+1.5+1+2+2.1+1.1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00074" y="5611469"/>
            <a:ext cx="7230109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1750" spc="10" dirty="0">
                <a:latin typeface="Cambria Math"/>
                <a:cs typeface="Cambria Math"/>
              </a:rPr>
              <a:t>(1)(10)+(1.5)(12)+(1)(11)+(2)(13)+(2.1)(14)+(1.1)(10)</a:t>
            </a:r>
            <a:r>
              <a:rPr sz="1750" spc="270" dirty="0">
                <a:latin typeface="Cambria Math"/>
                <a:cs typeface="Cambria Math"/>
              </a:rPr>
              <a:t> </a:t>
            </a:r>
            <a:r>
              <a:rPr sz="3600" baseline="-32407" dirty="0">
                <a:latin typeface="Cambria Math"/>
                <a:cs typeface="Cambria Math"/>
              </a:rPr>
              <a:t>=</a:t>
            </a:r>
            <a:r>
              <a:rPr sz="3600" spc="-30" baseline="-32407" dirty="0">
                <a:latin typeface="Cambria Math"/>
                <a:cs typeface="Cambria Math"/>
              </a:rPr>
              <a:t> </a:t>
            </a:r>
            <a:r>
              <a:rPr sz="3600" baseline="-32407" dirty="0">
                <a:latin typeface="Calibri"/>
                <a:cs typeface="Calibri"/>
              </a:rPr>
              <a:t>12.11%</a:t>
            </a:r>
            <a:endParaRPr sz="3600" baseline="-32407">
              <a:latin typeface="Calibri"/>
              <a:cs typeface="Calibri"/>
            </a:endParaRPr>
          </a:p>
        </p:txBody>
      </p:sp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6683502" y="1423797"/>
          <a:ext cx="5148580" cy="2608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34770"/>
                <a:gridCol w="2019934"/>
                <a:gridCol w="1774189"/>
              </a:tblGrid>
              <a:tr h="370839"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sample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Thickness,</a:t>
                      </a:r>
                      <a:r>
                        <a:rPr sz="1800" b="1" spc="-4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5" dirty="0">
                          <a:latin typeface="Calibri"/>
                          <a:cs typeface="Calibri"/>
                        </a:rPr>
                        <a:t>ft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Porosity</a:t>
                      </a:r>
                      <a:r>
                        <a:rPr sz="1800" b="1" spc="-5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dirty="0">
                          <a:latin typeface="Calibri"/>
                          <a:cs typeface="Calibri"/>
                        </a:rPr>
                        <a:t>%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45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11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1.5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13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2.1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14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175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70839">
                <a:tc>
                  <a:txBody>
                    <a:bodyPr/>
                    <a:lstStyle/>
                    <a:p>
                      <a:pPr marL="4445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6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1.1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  <a:tc>
                  <a:txBody>
                    <a:bodyPr/>
                    <a:lstStyle/>
                    <a:p>
                      <a:pPr marL="5080"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10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790" y="920953"/>
            <a:ext cx="11576685" cy="2640965"/>
          </a:xfrm>
          <a:prstGeom prst="rect">
            <a:avLst/>
          </a:prstGeom>
        </p:spPr>
        <p:txBody>
          <a:bodyPr vert="horz" wrap="square" lIns="0" tIns="90805" rIns="0" bIns="0" rtlCol="0">
            <a:spAutoFit/>
          </a:bodyPr>
          <a:lstStyle/>
          <a:p>
            <a:pPr marL="266700" marR="133985" indent="-228600" algn="just">
              <a:lnSpc>
                <a:spcPct val="80000"/>
              </a:lnSpc>
              <a:spcBef>
                <a:spcPts val="715"/>
              </a:spcBef>
              <a:buFont typeface="Arial MT"/>
              <a:buChar char="•"/>
              <a:tabLst>
                <a:tab pos="266700" algn="l"/>
              </a:tabLst>
            </a:pPr>
            <a:r>
              <a:rPr sz="2600" b="1" i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Saturation</a:t>
            </a:r>
            <a:r>
              <a:rPr sz="2600" b="1" i="1" spc="-1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is </a:t>
            </a:r>
            <a:r>
              <a:rPr sz="2600" spc="-10" dirty="0">
                <a:latin typeface="Calibri"/>
                <a:cs typeface="Calibri"/>
              </a:rPr>
              <a:t>defined </a:t>
            </a:r>
            <a:r>
              <a:rPr sz="2600" spc="-5" dirty="0">
                <a:latin typeface="Calibri"/>
                <a:cs typeface="Calibri"/>
              </a:rPr>
              <a:t>as </a:t>
            </a:r>
            <a:r>
              <a:rPr sz="2600" spc="-10" dirty="0">
                <a:latin typeface="Calibri"/>
                <a:cs typeface="Calibri"/>
              </a:rPr>
              <a:t>that fraction, </a:t>
            </a:r>
            <a:r>
              <a:rPr sz="2600" spc="-5" dirty="0">
                <a:latin typeface="Calibri"/>
                <a:cs typeface="Calibri"/>
              </a:rPr>
              <a:t>or </a:t>
            </a:r>
            <a:r>
              <a:rPr sz="2600" spc="-10" dirty="0">
                <a:latin typeface="Calibri"/>
                <a:cs typeface="Calibri"/>
              </a:rPr>
              <a:t>percent, </a:t>
            </a:r>
            <a:r>
              <a:rPr sz="2600" spc="-5" dirty="0">
                <a:latin typeface="Calibri"/>
                <a:cs typeface="Calibri"/>
              </a:rPr>
              <a:t>of the </a:t>
            </a:r>
            <a:r>
              <a:rPr sz="2600" spc="-15" dirty="0">
                <a:latin typeface="Calibri"/>
                <a:cs typeface="Calibri"/>
              </a:rPr>
              <a:t>pore </a:t>
            </a:r>
            <a:r>
              <a:rPr sz="2600" spc="-10" dirty="0">
                <a:latin typeface="Calibri"/>
                <a:cs typeface="Calibri"/>
              </a:rPr>
              <a:t>volume </a:t>
            </a:r>
            <a:r>
              <a:rPr sz="2600" spc="-5" dirty="0">
                <a:latin typeface="Calibri"/>
                <a:cs typeface="Calibri"/>
              </a:rPr>
              <a:t>occupied </a:t>
            </a:r>
            <a:r>
              <a:rPr sz="2600" spc="-15" dirty="0">
                <a:latin typeface="Calibri"/>
                <a:cs typeface="Calibri"/>
              </a:rPr>
              <a:t>by </a:t>
            </a:r>
            <a:r>
              <a:rPr sz="2600" spc="-5" dirty="0">
                <a:latin typeface="Calibri"/>
                <a:cs typeface="Calibri"/>
              </a:rPr>
              <a:t>a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particular fluid (oil, </a:t>
            </a:r>
            <a:r>
              <a:rPr sz="2600" spc="-15" dirty="0">
                <a:latin typeface="Calibri"/>
                <a:cs typeface="Calibri"/>
              </a:rPr>
              <a:t>gas, </a:t>
            </a:r>
            <a:r>
              <a:rPr sz="2600" spc="-10" dirty="0">
                <a:latin typeface="Calibri"/>
                <a:cs typeface="Calibri"/>
              </a:rPr>
              <a:t>or </a:t>
            </a:r>
            <a:r>
              <a:rPr sz="2600" spc="-15" dirty="0">
                <a:latin typeface="Calibri"/>
                <a:cs typeface="Calibri"/>
              </a:rPr>
              <a:t>water). </a:t>
            </a:r>
            <a:r>
              <a:rPr sz="2600" spc="-5" dirty="0">
                <a:latin typeface="Calibri"/>
                <a:cs typeface="Calibri"/>
              </a:rPr>
              <a:t>This </a:t>
            </a:r>
            <a:r>
              <a:rPr sz="2600" spc="-10" dirty="0">
                <a:latin typeface="Calibri"/>
                <a:cs typeface="Calibri"/>
              </a:rPr>
              <a:t>property </a:t>
            </a:r>
            <a:r>
              <a:rPr sz="2600" spc="-5" dirty="0">
                <a:latin typeface="Calibri"/>
                <a:cs typeface="Calibri"/>
              </a:rPr>
              <a:t>is </a:t>
            </a:r>
            <a:r>
              <a:rPr sz="2600" spc="-10" dirty="0">
                <a:latin typeface="Calibri"/>
                <a:cs typeface="Calibri"/>
              </a:rPr>
              <a:t>expressed mathematically </a:t>
            </a:r>
            <a:r>
              <a:rPr sz="2600" spc="-15" dirty="0">
                <a:latin typeface="Calibri"/>
                <a:cs typeface="Calibri"/>
              </a:rPr>
              <a:t>by </a:t>
            </a: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following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relationship: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FF0000"/>
              </a:buClr>
              <a:buFont typeface="Arial MT"/>
              <a:buChar char="•"/>
            </a:pPr>
            <a:endParaRPr sz="2650">
              <a:latin typeface="Calibri"/>
              <a:cs typeface="Calibri"/>
            </a:endParaRPr>
          </a:p>
          <a:p>
            <a:pPr marL="1455420">
              <a:lnSpc>
                <a:spcPts val="3050"/>
              </a:lnSpc>
              <a:spcBef>
                <a:spcPts val="5"/>
              </a:spcBef>
            </a:pPr>
            <a:r>
              <a:rPr sz="3900" spc="-15" baseline="-32051" dirty="0">
                <a:solidFill>
                  <a:srgbClr val="006FC0"/>
                </a:solidFill>
                <a:latin typeface="Cambria Math"/>
                <a:cs typeface="Cambria Math"/>
              </a:rPr>
              <a:t>𝐹𝑙𝑢𝑖𝑑</a:t>
            </a:r>
            <a:r>
              <a:rPr sz="3900" spc="165" baseline="-32051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3900" spc="-7" baseline="-32051" dirty="0">
                <a:solidFill>
                  <a:srgbClr val="006FC0"/>
                </a:solidFill>
                <a:latin typeface="Cambria Math"/>
                <a:cs typeface="Cambria Math"/>
              </a:rPr>
              <a:t>𝑠𝑎𝑡𝑢𝑟𝑎𝑡𝑖𝑜𝑛</a:t>
            </a:r>
            <a:r>
              <a:rPr sz="3900" spc="307" baseline="-32051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3900" spc="-15" baseline="-32051" dirty="0">
                <a:solidFill>
                  <a:srgbClr val="006FC0"/>
                </a:solidFill>
                <a:latin typeface="Cambria Math"/>
                <a:cs typeface="Cambria Math"/>
              </a:rPr>
              <a:t>=</a:t>
            </a:r>
            <a:r>
              <a:rPr sz="3900" spc="240" baseline="-32051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700" u="heavy" spc="-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total</a:t>
            </a:r>
            <a:r>
              <a:rPr sz="2700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 </a:t>
            </a:r>
            <a:r>
              <a:rPr sz="2700" u="heavy" spc="-6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volume</a:t>
            </a:r>
            <a:r>
              <a:rPr sz="270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 </a:t>
            </a:r>
            <a:r>
              <a:rPr sz="2700" u="heavy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of</a:t>
            </a:r>
            <a:r>
              <a:rPr sz="2700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 </a:t>
            </a:r>
            <a:r>
              <a:rPr sz="2700" u="heavy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the</a:t>
            </a:r>
            <a:r>
              <a:rPr sz="2700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 </a:t>
            </a:r>
            <a:r>
              <a:rPr sz="2700" u="heavy" spc="-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fluid</a:t>
            </a:r>
            <a:endParaRPr sz="2700">
              <a:latin typeface="Cambria Math"/>
              <a:cs typeface="Cambria Math"/>
            </a:endParaRPr>
          </a:p>
          <a:p>
            <a:pPr marL="509270" algn="ctr">
              <a:lnSpc>
                <a:spcPts val="3040"/>
              </a:lnSpc>
            </a:pPr>
            <a:r>
              <a:rPr sz="2700" spc="-60" dirty="0">
                <a:solidFill>
                  <a:srgbClr val="006FC0"/>
                </a:solidFill>
                <a:latin typeface="Cambria Math"/>
                <a:cs typeface="Cambria Math"/>
              </a:rPr>
              <a:t>pore</a:t>
            </a:r>
            <a:r>
              <a:rPr sz="2700" spc="-45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700" spc="-65" dirty="0">
                <a:solidFill>
                  <a:srgbClr val="006FC0"/>
                </a:solidFill>
                <a:latin typeface="Cambria Math"/>
                <a:cs typeface="Cambria Math"/>
              </a:rPr>
              <a:t>volume</a:t>
            </a:r>
            <a:endParaRPr sz="2700">
              <a:latin typeface="Cambria Math"/>
              <a:cs typeface="Cambria Math"/>
            </a:endParaRPr>
          </a:p>
          <a:p>
            <a:pPr marL="266700" indent="-228600">
              <a:lnSpc>
                <a:spcPts val="3110"/>
              </a:lnSpc>
              <a:buClr>
                <a:srgbClr val="FF0000"/>
              </a:buClr>
              <a:buFont typeface="Arial MT"/>
              <a:buChar char="•"/>
              <a:tabLst>
                <a:tab pos="266700" algn="l"/>
              </a:tabLst>
            </a:pPr>
            <a:r>
              <a:rPr sz="2600" spc="-5" dirty="0">
                <a:latin typeface="Calibri"/>
                <a:cs typeface="Calibri"/>
              </a:rPr>
              <a:t>Applying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above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mathematical</a:t>
            </a:r>
            <a:r>
              <a:rPr sz="2600" spc="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concept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saturation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to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each</a:t>
            </a:r>
            <a:r>
              <a:rPr sz="2600" spc="4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reservoir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fluid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gives: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94864" y="3860368"/>
            <a:ext cx="156845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750" spc="185" dirty="0">
                <a:latin typeface="Cambria Math"/>
                <a:cs typeface="Cambria Math"/>
              </a:rPr>
              <a:t>𝑜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77190" y="3717112"/>
            <a:ext cx="303085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241300" algn="l"/>
                <a:tab pos="2579370" algn="l"/>
              </a:tabLst>
            </a:pPr>
            <a:r>
              <a:rPr sz="2400" spc="-5" dirty="0">
                <a:latin typeface="Cambria Math"/>
                <a:cs typeface="Cambria Math"/>
              </a:rPr>
              <a:t>𝑜𝑖𝑙</a:t>
            </a:r>
            <a:r>
              <a:rPr sz="2400" spc="9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𝑠𝑎𝑡𝑢𝑟𝑎𝑡𝑖𝑜𝑛(𝑆	)</a:t>
            </a:r>
            <a:r>
              <a:rPr sz="2400" spc="50" dirty="0">
                <a:latin typeface="Cambria Math"/>
                <a:cs typeface="Cambria Math"/>
              </a:rPr>
              <a:t> </a:t>
            </a:r>
            <a:r>
              <a:rPr sz="2400" dirty="0">
                <a:latin typeface="Cambria Math"/>
                <a:cs typeface="Cambria Math"/>
              </a:rPr>
              <a:t>=</a:t>
            </a:r>
            <a:endParaRPr sz="2400">
              <a:latin typeface="Cambria Math"/>
              <a:cs typeface="Cambria Math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277361" y="3935729"/>
            <a:ext cx="2310765" cy="21590"/>
          </a:xfrm>
          <a:custGeom>
            <a:avLst/>
            <a:gdLst/>
            <a:ahLst/>
            <a:cxnLst/>
            <a:rect l="l" t="t" r="r" b="b"/>
            <a:pathLst>
              <a:path w="2310765" h="21589">
                <a:moveTo>
                  <a:pt x="2310384" y="0"/>
                </a:moveTo>
                <a:lnTo>
                  <a:pt x="0" y="0"/>
                </a:lnTo>
                <a:lnTo>
                  <a:pt x="0" y="21336"/>
                </a:lnTo>
                <a:lnTo>
                  <a:pt x="2310384" y="21336"/>
                </a:lnTo>
                <a:lnTo>
                  <a:pt x="23103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311266" y="3689984"/>
            <a:ext cx="150495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290" dirty="0">
                <a:latin typeface="Cambria Math"/>
                <a:cs typeface="Cambria Math"/>
              </a:rPr>
              <a:t>𝑜</a:t>
            </a:r>
            <a:endParaRPr sz="155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98952" y="3513201"/>
            <a:ext cx="227203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500" spc="-55" dirty="0">
                <a:latin typeface="Cambria Math"/>
                <a:cs typeface="Cambria Math"/>
              </a:rPr>
              <a:t>volume</a:t>
            </a:r>
            <a:r>
              <a:rPr sz="2500" spc="-10" dirty="0">
                <a:latin typeface="Cambria Math"/>
                <a:cs typeface="Cambria Math"/>
              </a:rPr>
              <a:t> </a:t>
            </a:r>
            <a:r>
              <a:rPr sz="2500" spc="-45" dirty="0">
                <a:latin typeface="Cambria Math"/>
                <a:cs typeface="Cambria Math"/>
              </a:rPr>
              <a:t>of </a:t>
            </a:r>
            <a:r>
              <a:rPr sz="2600" i="1" spc="-10" dirty="0">
                <a:latin typeface="Calibri"/>
                <a:cs typeface="Calibri"/>
              </a:rPr>
              <a:t>oil</a:t>
            </a:r>
            <a:r>
              <a:rPr sz="2600" i="1" spc="229" dirty="0">
                <a:latin typeface="Calibri"/>
                <a:cs typeface="Calibri"/>
              </a:rPr>
              <a:t> </a:t>
            </a:r>
            <a:r>
              <a:rPr sz="1900" spc="25" dirty="0">
                <a:latin typeface="Cambria Math"/>
                <a:cs typeface="Cambria Math"/>
              </a:rPr>
              <a:t>(𝑉</a:t>
            </a:r>
            <a:r>
              <a:rPr sz="1900" spc="365" dirty="0">
                <a:latin typeface="Cambria Math"/>
                <a:cs typeface="Cambria Math"/>
              </a:rPr>
              <a:t> </a:t>
            </a:r>
            <a:r>
              <a:rPr sz="1900" spc="-5" dirty="0">
                <a:latin typeface="Cambria Math"/>
                <a:cs typeface="Cambria Math"/>
              </a:rPr>
              <a:t>)</a:t>
            </a:r>
            <a:endParaRPr sz="190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65423" y="3856059"/>
            <a:ext cx="1666875" cy="4114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2500" spc="-55" dirty="0">
                <a:latin typeface="Cambria Math"/>
                <a:cs typeface="Cambria Math"/>
              </a:rPr>
              <a:t>pore</a:t>
            </a:r>
            <a:r>
              <a:rPr sz="2500" spc="-75" dirty="0">
                <a:latin typeface="Cambria Math"/>
                <a:cs typeface="Cambria Math"/>
              </a:rPr>
              <a:t> </a:t>
            </a:r>
            <a:r>
              <a:rPr sz="2500" spc="-60" dirty="0">
                <a:latin typeface="Cambria Math"/>
                <a:cs typeface="Cambria Math"/>
              </a:rPr>
              <a:t>volume</a:t>
            </a:r>
            <a:endParaRPr sz="25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081651" y="3954856"/>
            <a:ext cx="546735" cy="2933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1750" spc="60" dirty="0">
                <a:latin typeface="Cambria Math"/>
                <a:cs typeface="Cambria Math"/>
              </a:rPr>
              <a:t>(𝑉</a:t>
            </a:r>
            <a:r>
              <a:rPr sz="2175" spc="89" baseline="-13409" dirty="0">
                <a:latin typeface="Cambria Math"/>
                <a:cs typeface="Cambria Math"/>
              </a:rPr>
              <a:t>𝑃</a:t>
            </a:r>
            <a:r>
              <a:rPr sz="1750" spc="60" dirty="0">
                <a:latin typeface="Cambria Math"/>
                <a:cs typeface="Cambria Math"/>
              </a:rPr>
              <a:t>)</a:t>
            </a:r>
            <a:endParaRPr sz="175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77190" y="4842764"/>
            <a:ext cx="3068955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0"/>
              </a:spcBef>
              <a:buFont typeface="Arial MT"/>
              <a:buChar char="•"/>
              <a:tabLst>
                <a:tab pos="241300" algn="l"/>
              </a:tabLst>
            </a:pPr>
            <a:r>
              <a:rPr sz="2600" spc="-35" dirty="0">
                <a:latin typeface="Calibri"/>
                <a:cs typeface="Calibri"/>
              </a:rPr>
              <a:t>Water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dirty="0">
                <a:latin typeface="Cambria Math"/>
                <a:cs typeface="Cambria Math"/>
              </a:rPr>
              <a:t>𝑠𝑎𝑡𝑢𝑟𝑎𝑡𝑖𝑜𝑛(𝑆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204464" y="4998211"/>
            <a:ext cx="22288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200" dirty="0">
                <a:latin typeface="Cambria Math"/>
                <a:cs typeface="Cambria Math"/>
              </a:rPr>
              <a:t>𝑤</a:t>
            </a:r>
            <a:endParaRPr sz="1900">
              <a:latin typeface="Cambria Math"/>
              <a:cs typeface="Cambria Math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999738" y="5078729"/>
            <a:ext cx="2868295" cy="21590"/>
          </a:xfrm>
          <a:custGeom>
            <a:avLst/>
            <a:gdLst/>
            <a:ahLst/>
            <a:cxnLst/>
            <a:rect l="l" t="t" r="r" b="b"/>
            <a:pathLst>
              <a:path w="2868295" h="21589">
                <a:moveTo>
                  <a:pt x="2868167" y="0"/>
                </a:moveTo>
                <a:lnTo>
                  <a:pt x="0" y="0"/>
                </a:lnTo>
                <a:lnTo>
                  <a:pt x="0" y="21336"/>
                </a:lnTo>
                <a:lnTo>
                  <a:pt x="2868167" y="21336"/>
                </a:lnTo>
                <a:lnTo>
                  <a:pt x="286816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395471" y="4604929"/>
            <a:ext cx="3503295" cy="6584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567055" algn="ctr">
              <a:lnSpc>
                <a:spcPts val="2535"/>
              </a:lnSpc>
              <a:spcBef>
                <a:spcPts val="135"/>
              </a:spcBef>
            </a:pPr>
            <a:r>
              <a:rPr sz="2700" spc="-65" dirty="0">
                <a:latin typeface="Cambria Math"/>
                <a:cs typeface="Cambria Math"/>
              </a:rPr>
              <a:t>volume</a:t>
            </a:r>
            <a:r>
              <a:rPr sz="2700" dirty="0">
                <a:latin typeface="Cambria Math"/>
                <a:cs typeface="Cambria Math"/>
              </a:rPr>
              <a:t> </a:t>
            </a:r>
            <a:r>
              <a:rPr sz="2700" spc="-50" dirty="0">
                <a:latin typeface="Cambria Math"/>
                <a:cs typeface="Cambria Math"/>
              </a:rPr>
              <a:t>of</a:t>
            </a:r>
            <a:r>
              <a:rPr sz="2700" spc="370" dirty="0">
                <a:latin typeface="Cambria Math"/>
                <a:cs typeface="Cambria Math"/>
              </a:rPr>
              <a:t> </a:t>
            </a:r>
            <a:r>
              <a:rPr sz="1900" spc="105" dirty="0">
                <a:latin typeface="Cambria Math"/>
                <a:cs typeface="Cambria Math"/>
              </a:rPr>
              <a:t>𝑤𝑎𝑡𝑒𝑟</a:t>
            </a:r>
            <a:r>
              <a:rPr sz="1900" spc="434" dirty="0">
                <a:latin typeface="Cambria Math"/>
                <a:cs typeface="Cambria Math"/>
              </a:rPr>
              <a:t> </a:t>
            </a:r>
            <a:r>
              <a:rPr sz="1900" spc="70" dirty="0">
                <a:latin typeface="Cambria Math"/>
                <a:cs typeface="Cambria Math"/>
              </a:rPr>
              <a:t>(𝑉</a:t>
            </a:r>
            <a:r>
              <a:rPr sz="2325" spc="104" baseline="-14336" dirty="0">
                <a:latin typeface="Cambria Math"/>
                <a:cs typeface="Cambria Math"/>
              </a:rPr>
              <a:t>𝑤)</a:t>
            </a:r>
            <a:endParaRPr sz="2325" baseline="-14336">
              <a:latin typeface="Cambria Math"/>
              <a:cs typeface="Cambria Math"/>
            </a:endParaRPr>
          </a:p>
          <a:p>
            <a:pPr marR="2943860" algn="ctr">
              <a:lnSpc>
                <a:spcPts val="2415"/>
              </a:lnSpc>
            </a:pPr>
            <a:r>
              <a:rPr sz="2600" spc="-5" dirty="0">
                <a:latin typeface="Cambria Math"/>
                <a:cs typeface="Cambria Math"/>
              </a:rPr>
              <a:t>)</a:t>
            </a:r>
            <a:r>
              <a:rPr sz="2600" spc="95" dirty="0">
                <a:latin typeface="Cambria Math"/>
                <a:cs typeface="Cambria Math"/>
              </a:rPr>
              <a:t> </a:t>
            </a:r>
            <a:r>
              <a:rPr sz="2600" spc="-10" dirty="0">
                <a:latin typeface="Cambria Math"/>
                <a:cs typeface="Cambria Math"/>
              </a:rPr>
              <a:t>=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148582" y="4995648"/>
            <a:ext cx="2573020" cy="4419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  <a:tabLst>
                <a:tab pos="2022475" algn="l"/>
              </a:tabLst>
            </a:pPr>
            <a:r>
              <a:rPr sz="2700" spc="-60" dirty="0">
                <a:latin typeface="Cambria Math"/>
                <a:cs typeface="Cambria Math"/>
              </a:rPr>
              <a:t>pore</a:t>
            </a:r>
            <a:r>
              <a:rPr sz="2700" dirty="0">
                <a:latin typeface="Cambria Math"/>
                <a:cs typeface="Cambria Math"/>
              </a:rPr>
              <a:t> </a:t>
            </a:r>
            <a:r>
              <a:rPr sz="2700" spc="-65" dirty="0">
                <a:latin typeface="Cambria Math"/>
                <a:cs typeface="Cambria Math"/>
              </a:rPr>
              <a:t>volume	</a:t>
            </a:r>
            <a:r>
              <a:rPr sz="1900" spc="70" dirty="0">
                <a:latin typeface="Cambria Math"/>
                <a:cs typeface="Cambria Math"/>
              </a:rPr>
              <a:t>(𝑉</a:t>
            </a:r>
            <a:r>
              <a:rPr sz="2325" spc="104" baseline="-14336" dirty="0">
                <a:latin typeface="Cambria Math"/>
                <a:cs typeface="Cambria Math"/>
              </a:rPr>
              <a:t>𝑃</a:t>
            </a:r>
            <a:r>
              <a:rPr sz="1900" spc="70" dirty="0">
                <a:latin typeface="Cambria Math"/>
                <a:cs typeface="Cambria Math"/>
              </a:rPr>
              <a:t>)</a:t>
            </a:r>
            <a:endParaRPr sz="190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799079" y="6156452"/>
            <a:ext cx="18478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900" spc="145" dirty="0">
                <a:latin typeface="Cambria Math"/>
                <a:cs typeface="Cambria Math"/>
              </a:rPr>
              <a:t>𝑔</a:t>
            </a:r>
            <a:endParaRPr sz="1900">
              <a:latin typeface="Cambria Math"/>
              <a:cs typeface="Cambria Math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7190" y="6001003"/>
            <a:ext cx="3302000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95"/>
              </a:spcBef>
              <a:buFont typeface="Arial MT"/>
              <a:buChar char="•"/>
              <a:tabLst>
                <a:tab pos="241300" algn="l"/>
                <a:tab pos="2814320" algn="l"/>
              </a:tabLst>
            </a:pPr>
            <a:r>
              <a:rPr sz="2600" spc="-20" dirty="0">
                <a:latin typeface="Calibri"/>
                <a:cs typeface="Calibri"/>
              </a:rPr>
              <a:t>gas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dirty="0">
                <a:latin typeface="Cambria Math"/>
                <a:cs typeface="Cambria Math"/>
              </a:rPr>
              <a:t>𝑠𝑎𝑡𝑢𝑟𝑎𝑡𝑖𝑜𝑛(𝑆	</a:t>
            </a:r>
            <a:r>
              <a:rPr sz="2600" spc="-5" dirty="0">
                <a:latin typeface="Cambria Math"/>
                <a:cs typeface="Cambria Math"/>
              </a:rPr>
              <a:t>)</a:t>
            </a:r>
            <a:r>
              <a:rPr sz="2600" spc="65" dirty="0">
                <a:latin typeface="Cambria Math"/>
                <a:cs typeface="Cambria Math"/>
              </a:rPr>
              <a:t> </a:t>
            </a:r>
            <a:r>
              <a:rPr sz="2600" spc="-5" dirty="0">
                <a:latin typeface="Cambria Math"/>
                <a:cs typeface="Cambria Math"/>
              </a:rPr>
              <a:t>=</a:t>
            </a:r>
            <a:endParaRPr sz="2600">
              <a:latin typeface="Cambria Math"/>
              <a:cs typeface="Cambria Math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554729" y="6236995"/>
            <a:ext cx="2673350" cy="21590"/>
          </a:xfrm>
          <a:custGeom>
            <a:avLst/>
            <a:gdLst/>
            <a:ahLst/>
            <a:cxnLst/>
            <a:rect l="l" t="t" r="r" b="b"/>
            <a:pathLst>
              <a:path w="2673350" h="21589">
                <a:moveTo>
                  <a:pt x="2673096" y="0"/>
                </a:moveTo>
                <a:lnTo>
                  <a:pt x="0" y="0"/>
                </a:lnTo>
                <a:lnTo>
                  <a:pt x="0" y="21336"/>
                </a:lnTo>
                <a:lnTo>
                  <a:pt x="2673096" y="21336"/>
                </a:lnTo>
                <a:lnTo>
                  <a:pt x="267309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3543046" y="5766776"/>
            <a:ext cx="1971039" cy="4425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700" spc="-60" dirty="0">
                <a:latin typeface="Cambria Math"/>
                <a:cs typeface="Cambria Math"/>
              </a:rPr>
              <a:t>volume</a:t>
            </a:r>
            <a:r>
              <a:rPr sz="2700" spc="-40" dirty="0">
                <a:latin typeface="Cambria Math"/>
                <a:cs typeface="Cambria Math"/>
              </a:rPr>
              <a:t> </a:t>
            </a:r>
            <a:r>
              <a:rPr sz="2700" spc="-50" dirty="0">
                <a:latin typeface="Cambria Math"/>
                <a:cs typeface="Cambria Math"/>
              </a:rPr>
              <a:t>of</a:t>
            </a:r>
            <a:r>
              <a:rPr sz="2700" spc="345" dirty="0">
                <a:latin typeface="Cambria Math"/>
                <a:cs typeface="Cambria Math"/>
              </a:rPr>
              <a:t> </a:t>
            </a:r>
            <a:r>
              <a:rPr sz="1900" spc="75" dirty="0">
                <a:latin typeface="Cambria Math"/>
                <a:cs typeface="Cambria Math"/>
              </a:rPr>
              <a:t>𝑔𝑎𝑠</a:t>
            </a:r>
            <a:endParaRPr sz="1900">
              <a:latin typeface="Cambria Math"/>
              <a:cs typeface="Cambria Math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627242" y="5873292"/>
            <a:ext cx="643255" cy="314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900" dirty="0">
                <a:latin typeface="Cambria Math"/>
                <a:cs typeface="Cambria Math"/>
              </a:rPr>
              <a:t>(𝑉</a:t>
            </a:r>
            <a:r>
              <a:rPr sz="2325" baseline="-14336" dirty="0">
                <a:latin typeface="Cambria Math"/>
                <a:cs typeface="Cambria Math"/>
              </a:rPr>
              <a:t>𝑔𝑠</a:t>
            </a:r>
            <a:r>
              <a:rPr sz="1900" dirty="0">
                <a:latin typeface="Cambria Math"/>
                <a:cs typeface="Cambria Math"/>
              </a:rPr>
              <a:t>)</a:t>
            </a:r>
            <a:endParaRPr sz="1900">
              <a:latin typeface="Cambria Math"/>
              <a:cs typeface="Cambria Math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657853" y="6154498"/>
            <a:ext cx="2468880" cy="441959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30"/>
              </a:spcBef>
            </a:pPr>
            <a:r>
              <a:rPr sz="2700" spc="-60" dirty="0">
                <a:latin typeface="Cambria Math"/>
                <a:cs typeface="Cambria Math"/>
              </a:rPr>
              <a:t>pore</a:t>
            </a:r>
            <a:r>
              <a:rPr sz="2700" spc="-10" dirty="0">
                <a:latin typeface="Cambria Math"/>
                <a:cs typeface="Cambria Math"/>
              </a:rPr>
              <a:t> </a:t>
            </a:r>
            <a:r>
              <a:rPr sz="2700" spc="-65" dirty="0">
                <a:latin typeface="Cambria Math"/>
                <a:cs typeface="Cambria Math"/>
              </a:rPr>
              <a:t>volume</a:t>
            </a:r>
            <a:r>
              <a:rPr sz="2700" spc="225" dirty="0">
                <a:latin typeface="Cambria Math"/>
                <a:cs typeface="Cambria Math"/>
              </a:rPr>
              <a:t> </a:t>
            </a:r>
            <a:r>
              <a:rPr sz="1900" spc="65" dirty="0">
                <a:latin typeface="Cambria Math"/>
                <a:cs typeface="Cambria Math"/>
              </a:rPr>
              <a:t>(𝑉</a:t>
            </a:r>
            <a:r>
              <a:rPr sz="2325" spc="97" baseline="-14336" dirty="0">
                <a:latin typeface="Cambria Math"/>
                <a:cs typeface="Cambria Math"/>
              </a:rPr>
              <a:t>𝑃</a:t>
            </a:r>
            <a:r>
              <a:rPr sz="1900" spc="65" dirty="0">
                <a:latin typeface="Cambria Math"/>
                <a:cs typeface="Cambria Math"/>
              </a:rPr>
              <a:t>)</a:t>
            </a:r>
            <a:endParaRPr sz="1900">
              <a:latin typeface="Cambria Math"/>
              <a:cs typeface="Cambria Math"/>
            </a:endParaRPr>
          </a:p>
        </p:txBody>
      </p:sp>
      <p:pic>
        <p:nvPicPr>
          <p:cNvPr id="21" name="object 2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2519" y="51803"/>
            <a:ext cx="4325874" cy="1168158"/>
          </a:xfrm>
          <a:prstGeom prst="rect">
            <a:avLst/>
          </a:prstGeom>
        </p:spPr>
      </p:pic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2148967" y="182956"/>
            <a:ext cx="226441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i="1" dirty="0">
                <a:solidFill>
                  <a:srgbClr val="006FC0"/>
                </a:solidFill>
                <a:latin typeface="Calibri"/>
                <a:cs typeface="Calibri"/>
              </a:rPr>
              <a:t>Saturation</a:t>
            </a:r>
            <a:endParaRPr sz="4000">
              <a:latin typeface="Calibri"/>
              <a:cs typeface="Calibri"/>
            </a:endParaRPr>
          </a:p>
        </p:txBody>
      </p:sp>
      <p:pic>
        <p:nvPicPr>
          <p:cNvPr id="23" name="object 2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77456" y="4224528"/>
            <a:ext cx="4986528" cy="2432304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0050" y="100561"/>
            <a:ext cx="8940800" cy="6268085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79400" indent="-228600">
              <a:lnSpc>
                <a:spcPct val="100000"/>
              </a:lnSpc>
              <a:spcBef>
                <a:spcPts val="800"/>
              </a:spcBef>
              <a:buClr>
                <a:srgbClr val="FF0000"/>
              </a:buClr>
              <a:buFont typeface="Wingdings"/>
              <a:buChar char=""/>
              <a:tabLst>
                <a:tab pos="279400" algn="l"/>
              </a:tabLst>
            </a:pPr>
            <a:r>
              <a:rPr sz="2600" spc="-5" dirty="0">
                <a:latin typeface="Calibri"/>
                <a:cs typeface="Calibri"/>
              </a:rPr>
              <a:t>Thus,</a:t>
            </a:r>
            <a:r>
              <a:rPr sz="2600" spc="-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all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saturation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values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are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based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on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pore</a:t>
            </a:r>
            <a:r>
              <a:rPr sz="2600" spc="-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volume.</a:t>
            </a:r>
            <a:endParaRPr sz="2600">
              <a:latin typeface="Calibri"/>
              <a:cs typeface="Calibri"/>
            </a:endParaRPr>
          </a:p>
          <a:p>
            <a:pPr marL="279400" marR="193040" indent="-228600">
              <a:lnSpc>
                <a:spcPct val="90000"/>
              </a:lnSpc>
              <a:spcBef>
                <a:spcPts val="1015"/>
              </a:spcBef>
              <a:buClr>
                <a:srgbClr val="FF0000"/>
              </a:buClr>
              <a:buFont typeface="Wingdings"/>
              <a:buChar char=""/>
              <a:tabLst>
                <a:tab pos="279400" algn="l"/>
              </a:tabLst>
            </a:pP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saturation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of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each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individual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phase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ranges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between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zero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to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100%.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By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definition,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10" dirty="0">
                <a:latin typeface="Calibri"/>
                <a:cs typeface="Calibri"/>
              </a:rPr>
              <a:t>sum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of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15" dirty="0">
                <a:latin typeface="Calibri"/>
                <a:cs typeface="Calibri"/>
              </a:rPr>
              <a:t>saturations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is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100%, 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therefore:</a:t>
            </a:r>
            <a:endParaRPr sz="2600">
              <a:latin typeface="Calibri"/>
              <a:cs typeface="Calibri"/>
            </a:endParaRPr>
          </a:p>
          <a:p>
            <a:pPr marL="3489325">
              <a:lnSpc>
                <a:spcPct val="100000"/>
              </a:lnSpc>
              <a:spcBef>
                <a:spcPts val="695"/>
              </a:spcBef>
            </a:pPr>
            <a:r>
              <a:rPr sz="2600" b="1" i="1" spc="-10" dirty="0">
                <a:solidFill>
                  <a:srgbClr val="006FC0"/>
                </a:solidFill>
                <a:latin typeface="Calibri"/>
                <a:cs typeface="Calibri"/>
              </a:rPr>
              <a:t>Sg</a:t>
            </a:r>
            <a:r>
              <a:rPr sz="2600" b="1" i="1" spc="-5" dirty="0">
                <a:solidFill>
                  <a:srgbClr val="006FC0"/>
                </a:solidFill>
                <a:latin typeface="Calibri"/>
                <a:cs typeface="Calibri"/>
              </a:rPr>
              <a:t> +</a:t>
            </a:r>
            <a:r>
              <a:rPr sz="2600" b="1" i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i="1" spc="-10" dirty="0">
                <a:solidFill>
                  <a:srgbClr val="006FC0"/>
                </a:solidFill>
                <a:latin typeface="Calibri"/>
                <a:cs typeface="Calibri"/>
              </a:rPr>
              <a:t>So</a:t>
            </a:r>
            <a:r>
              <a:rPr sz="2600" b="1" i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i="1" spc="-5" dirty="0">
                <a:solidFill>
                  <a:srgbClr val="006FC0"/>
                </a:solidFill>
                <a:latin typeface="Calibri"/>
                <a:cs typeface="Calibri"/>
              </a:rPr>
              <a:t>+</a:t>
            </a:r>
            <a:r>
              <a:rPr sz="2600" b="1" i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i="1" spc="-20" dirty="0">
                <a:solidFill>
                  <a:srgbClr val="006FC0"/>
                </a:solidFill>
                <a:latin typeface="Calibri"/>
                <a:cs typeface="Calibri"/>
              </a:rPr>
              <a:t>Sw</a:t>
            </a:r>
            <a:r>
              <a:rPr sz="2600" b="1" i="1" spc="-5" dirty="0">
                <a:solidFill>
                  <a:srgbClr val="006FC0"/>
                </a:solidFill>
                <a:latin typeface="Calibri"/>
                <a:cs typeface="Calibri"/>
              </a:rPr>
              <a:t> = 1.0</a:t>
            </a:r>
            <a:endParaRPr sz="2600">
              <a:latin typeface="Calibri"/>
              <a:cs typeface="Calibri"/>
            </a:endParaRPr>
          </a:p>
          <a:p>
            <a:pPr marL="279400" marR="713740" indent="-228600">
              <a:lnSpc>
                <a:spcPts val="2810"/>
              </a:lnSpc>
              <a:spcBef>
                <a:spcPts val="1025"/>
              </a:spcBef>
              <a:buClr>
                <a:srgbClr val="FF0000"/>
              </a:buClr>
              <a:buFont typeface="Wingdings"/>
              <a:buChar char=""/>
              <a:tabLst>
                <a:tab pos="279400" algn="l"/>
              </a:tabLst>
            </a:pPr>
            <a:r>
              <a:rPr sz="2600" spc="-5" dirty="0">
                <a:latin typeface="Calibri"/>
                <a:cs typeface="Calibri"/>
              </a:rPr>
              <a:t>The fluids in </a:t>
            </a:r>
            <a:r>
              <a:rPr sz="2600" spc="-15" dirty="0">
                <a:latin typeface="Calibri"/>
                <a:cs typeface="Calibri"/>
              </a:rPr>
              <a:t>most </a:t>
            </a:r>
            <a:r>
              <a:rPr sz="2600" spc="-10" dirty="0">
                <a:latin typeface="Calibri"/>
                <a:cs typeface="Calibri"/>
              </a:rPr>
              <a:t>reservoirs are believed </a:t>
            </a:r>
            <a:r>
              <a:rPr sz="2600" spc="-20" dirty="0">
                <a:latin typeface="Calibri"/>
                <a:cs typeface="Calibri"/>
              </a:rPr>
              <a:t>to have </a:t>
            </a:r>
            <a:r>
              <a:rPr sz="2600" spc="-5" dirty="0">
                <a:latin typeface="Calibri"/>
                <a:cs typeface="Calibri"/>
              </a:rPr>
              <a:t>reached a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state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of</a:t>
            </a:r>
            <a:r>
              <a:rPr sz="2600" spc="-5" dirty="0">
                <a:latin typeface="Calibri"/>
                <a:cs typeface="Calibri"/>
              </a:rPr>
              <a:t> equilibrium.</a:t>
            </a:r>
            <a:endParaRPr sz="2600">
              <a:latin typeface="Calibri"/>
              <a:cs typeface="Calibri"/>
            </a:endParaRPr>
          </a:p>
          <a:p>
            <a:pPr marL="279400" marR="267970" indent="-228600">
              <a:lnSpc>
                <a:spcPts val="2810"/>
              </a:lnSpc>
              <a:spcBef>
                <a:spcPts val="1005"/>
              </a:spcBef>
              <a:buClr>
                <a:srgbClr val="FF0000"/>
              </a:buClr>
              <a:buFont typeface="Wingdings"/>
              <a:buChar char=""/>
              <a:tabLst>
                <a:tab pos="279400" algn="l"/>
              </a:tabLst>
            </a:pPr>
            <a:r>
              <a:rPr sz="2600" spc="-10" dirty="0">
                <a:latin typeface="Calibri"/>
                <a:cs typeface="Calibri"/>
              </a:rPr>
              <a:t>It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is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important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to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note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that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hydrocarbon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saturation</a:t>
            </a:r>
            <a:r>
              <a:rPr sz="2600" spc="4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rather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than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water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saturation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is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of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prime </a:t>
            </a:r>
            <a:r>
              <a:rPr sz="2600" spc="-15" dirty="0">
                <a:latin typeface="Calibri"/>
                <a:cs typeface="Calibri"/>
              </a:rPr>
              <a:t>interest </a:t>
            </a:r>
            <a:r>
              <a:rPr sz="2600" spc="-20" dirty="0">
                <a:latin typeface="Calibri"/>
                <a:cs typeface="Calibri"/>
              </a:rPr>
              <a:t>to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explorationist.</a:t>
            </a:r>
            <a:endParaRPr sz="2600">
              <a:latin typeface="Calibri"/>
              <a:cs typeface="Calibri"/>
            </a:endParaRPr>
          </a:p>
          <a:p>
            <a:pPr marL="279400" marR="184785" indent="-228600">
              <a:lnSpc>
                <a:spcPts val="2810"/>
              </a:lnSpc>
              <a:spcBef>
                <a:spcPts val="1010"/>
              </a:spcBef>
              <a:buClr>
                <a:srgbClr val="FF0000"/>
              </a:buClr>
              <a:buFont typeface="Wingdings"/>
              <a:buChar char=""/>
              <a:tabLst>
                <a:tab pos="279400" algn="l"/>
              </a:tabLst>
            </a:pPr>
            <a:r>
              <a:rPr sz="2600" spc="-15" dirty="0">
                <a:latin typeface="Calibri"/>
                <a:cs typeface="Calibri"/>
              </a:rPr>
              <a:t>Hydrocarbon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saturation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is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usually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determined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by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15" dirty="0">
                <a:latin typeface="Calibri"/>
                <a:cs typeface="Calibri"/>
              </a:rPr>
              <a:t>difference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between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unity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and </a:t>
            </a:r>
            <a:r>
              <a:rPr sz="2600" spc="-25" dirty="0">
                <a:latin typeface="Calibri"/>
                <a:cs typeface="Calibri"/>
              </a:rPr>
              <a:t>water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saturation:</a:t>
            </a:r>
            <a:endParaRPr sz="2600">
              <a:latin typeface="Calibri"/>
              <a:cs typeface="Calibri"/>
            </a:endParaRPr>
          </a:p>
          <a:p>
            <a:pPr marL="3531870">
              <a:lnSpc>
                <a:spcPts val="2765"/>
              </a:lnSpc>
              <a:tabLst>
                <a:tab pos="4029075" algn="l"/>
                <a:tab pos="5029200" algn="l"/>
              </a:tabLst>
            </a:pPr>
            <a:r>
              <a:rPr sz="2600" spc="-10" dirty="0">
                <a:solidFill>
                  <a:srgbClr val="006FC0"/>
                </a:solidFill>
                <a:latin typeface="Cambria Math"/>
                <a:cs typeface="Cambria Math"/>
              </a:rPr>
              <a:t>𝑺</a:t>
            </a:r>
            <a:r>
              <a:rPr sz="2850" spc="-15" baseline="-16081" dirty="0">
                <a:solidFill>
                  <a:srgbClr val="006FC0"/>
                </a:solidFill>
                <a:latin typeface="Cambria Math"/>
                <a:cs typeface="Cambria Math"/>
              </a:rPr>
              <a:t>𝒉	</a:t>
            </a:r>
            <a:r>
              <a:rPr sz="2600" spc="-5" dirty="0">
                <a:solidFill>
                  <a:srgbClr val="006FC0"/>
                </a:solidFill>
                <a:latin typeface="Cambria Math"/>
                <a:cs typeface="Cambria Math"/>
              </a:rPr>
              <a:t>=</a:t>
            </a:r>
            <a:r>
              <a:rPr sz="2600" spc="15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Cambria Math"/>
                <a:cs typeface="Cambria Math"/>
              </a:rPr>
              <a:t>𝟏</a:t>
            </a:r>
            <a:r>
              <a:rPr sz="2600" spc="1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600" spc="-5" dirty="0">
                <a:solidFill>
                  <a:srgbClr val="006FC0"/>
                </a:solidFill>
                <a:latin typeface="Cambria Math"/>
                <a:cs typeface="Cambria Math"/>
              </a:rPr>
              <a:t>−	</a:t>
            </a:r>
            <a:r>
              <a:rPr sz="2600" spc="-10" dirty="0">
                <a:solidFill>
                  <a:srgbClr val="006FC0"/>
                </a:solidFill>
                <a:latin typeface="Cambria Math"/>
                <a:cs typeface="Cambria Math"/>
              </a:rPr>
              <a:t>𝑺</a:t>
            </a:r>
            <a:r>
              <a:rPr sz="2850" spc="-15" baseline="-16081" dirty="0">
                <a:solidFill>
                  <a:srgbClr val="006FC0"/>
                </a:solidFill>
                <a:latin typeface="Cambria Math"/>
                <a:cs typeface="Cambria Math"/>
              </a:rPr>
              <a:t>𝒘</a:t>
            </a:r>
            <a:endParaRPr sz="2850" baseline="-16081">
              <a:latin typeface="Cambria Math"/>
              <a:cs typeface="Cambria Math"/>
            </a:endParaRPr>
          </a:p>
          <a:p>
            <a:pPr marL="279400" marR="30480" indent="-228600">
              <a:lnSpc>
                <a:spcPct val="90000"/>
              </a:lnSpc>
              <a:spcBef>
                <a:spcPts val="985"/>
              </a:spcBef>
              <a:buClr>
                <a:srgbClr val="FF0000"/>
              </a:buClr>
              <a:buFont typeface="Wingdings"/>
              <a:buChar char=""/>
              <a:tabLst>
                <a:tab pos="279400" algn="l"/>
                <a:tab pos="7358380" algn="l"/>
              </a:tabLst>
            </a:pP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major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saturation </a:t>
            </a:r>
            <a:r>
              <a:rPr sz="2600" spc="-5" dirty="0">
                <a:latin typeface="Calibri"/>
                <a:cs typeface="Calibri"/>
              </a:rPr>
              <a:t>types </a:t>
            </a:r>
            <a:r>
              <a:rPr sz="2600" spc="-10" dirty="0">
                <a:latin typeface="Calibri"/>
                <a:cs typeface="Calibri"/>
              </a:rPr>
              <a:t>of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interest</a:t>
            </a:r>
            <a:r>
              <a:rPr sz="2600" spc="-5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in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Reservoir	are:</a:t>
            </a:r>
            <a:r>
              <a:rPr sz="2600" spc="-95" dirty="0">
                <a:latin typeface="Calibri"/>
                <a:cs typeface="Calibri"/>
              </a:rPr>
              <a:t> </a:t>
            </a:r>
            <a:r>
              <a:rPr sz="2600" b="1" i="1" spc="-10" dirty="0">
                <a:latin typeface="Calibri"/>
                <a:cs typeface="Calibri"/>
              </a:rPr>
              <a:t>Critical </a:t>
            </a:r>
            <a:r>
              <a:rPr sz="2600" b="1" i="1" spc="-575" dirty="0">
                <a:latin typeface="Calibri"/>
                <a:cs typeface="Calibri"/>
              </a:rPr>
              <a:t> </a:t>
            </a:r>
            <a:r>
              <a:rPr sz="2600" b="1" i="1" spc="-10" dirty="0">
                <a:latin typeface="Calibri"/>
                <a:cs typeface="Calibri"/>
              </a:rPr>
              <a:t>Oil</a:t>
            </a:r>
            <a:r>
              <a:rPr sz="2600" b="1" i="1" spc="-25" dirty="0">
                <a:latin typeface="Calibri"/>
                <a:cs typeface="Calibri"/>
              </a:rPr>
              <a:t> </a:t>
            </a:r>
            <a:r>
              <a:rPr sz="2600" b="1" i="1" spc="-10" dirty="0">
                <a:latin typeface="Calibri"/>
                <a:cs typeface="Calibri"/>
              </a:rPr>
              <a:t>saturation,</a:t>
            </a:r>
            <a:r>
              <a:rPr sz="2600" b="1" i="1" spc="114" dirty="0">
                <a:latin typeface="Calibri"/>
                <a:cs typeface="Calibri"/>
              </a:rPr>
              <a:t> </a:t>
            </a:r>
            <a:r>
              <a:rPr sz="2600" b="1" i="1" spc="-10" dirty="0">
                <a:latin typeface="Calibri"/>
                <a:cs typeface="Calibri"/>
              </a:rPr>
              <a:t>Soc</a:t>
            </a:r>
            <a:r>
              <a:rPr sz="2600" b="1" i="1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; </a:t>
            </a:r>
            <a:r>
              <a:rPr sz="2600" b="1" i="1" spc="-10" dirty="0">
                <a:latin typeface="Calibri"/>
                <a:cs typeface="Calibri"/>
              </a:rPr>
              <a:t>Movable</a:t>
            </a:r>
            <a:r>
              <a:rPr sz="2600" b="1" i="1" spc="-50" dirty="0">
                <a:latin typeface="Calibri"/>
                <a:cs typeface="Calibri"/>
              </a:rPr>
              <a:t> </a:t>
            </a:r>
            <a:r>
              <a:rPr sz="2600" b="1" i="1" spc="-5" dirty="0">
                <a:latin typeface="Calibri"/>
                <a:cs typeface="Calibri"/>
              </a:rPr>
              <a:t>oil</a:t>
            </a:r>
            <a:r>
              <a:rPr sz="2600" b="1" i="1" dirty="0">
                <a:latin typeface="Calibri"/>
                <a:cs typeface="Calibri"/>
              </a:rPr>
              <a:t> </a:t>
            </a:r>
            <a:r>
              <a:rPr sz="2600" b="1" i="1" spc="-10" dirty="0">
                <a:latin typeface="Calibri"/>
                <a:cs typeface="Calibri"/>
              </a:rPr>
              <a:t>saturation,</a:t>
            </a:r>
            <a:r>
              <a:rPr sz="2600" b="1" i="1" spc="95" dirty="0">
                <a:latin typeface="Calibri"/>
                <a:cs typeface="Calibri"/>
              </a:rPr>
              <a:t> </a:t>
            </a:r>
            <a:r>
              <a:rPr sz="2600" b="1" i="1" spc="-10" dirty="0">
                <a:latin typeface="Calibri"/>
                <a:cs typeface="Calibri"/>
              </a:rPr>
              <a:t>Som</a:t>
            </a:r>
            <a:r>
              <a:rPr sz="2600" b="1" i="1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; </a:t>
            </a:r>
            <a:r>
              <a:rPr sz="2600" b="1" i="1" spc="-10" dirty="0">
                <a:latin typeface="Calibri"/>
                <a:cs typeface="Calibri"/>
              </a:rPr>
              <a:t>Residual</a:t>
            </a:r>
            <a:r>
              <a:rPr sz="2600" b="1" i="1" spc="-75" dirty="0">
                <a:latin typeface="Calibri"/>
                <a:cs typeface="Calibri"/>
              </a:rPr>
              <a:t> </a:t>
            </a:r>
            <a:r>
              <a:rPr sz="2600" b="1" i="1" spc="-5" dirty="0">
                <a:latin typeface="Calibri"/>
                <a:cs typeface="Calibri"/>
              </a:rPr>
              <a:t>Oil </a:t>
            </a:r>
            <a:r>
              <a:rPr sz="2600" b="1" i="1" dirty="0">
                <a:latin typeface="Calibri"/>
                <a:cs typeface="Calibri"/>
              </a:rPr>
              <a:t> </a:t>
            </a:r>
            <a:r>
              <a:rPr sz="2600" b="1" i="1" spc="-10" dirty="0">
                <a:latin typeface="Calibri"/>
                <a:cs typeface="Calibri"/>
              </a:rPr>
              <a:t>Saturation,</a:t>
            </a:r>
            <a:r>
              <a:rPr sz="2600" b="1" i="1" spc="100" dirty="0">
                <a:latin typeface="Calibri"/>
                <a:cs typeface="Calibri"/>
              </a:rPr>
              <a:t> </a:t>
            </a:r>
            <a:r>
              <a:rPr sz="2600" b="1" i="1" spc="-10" dirty="0">
                <a:latin typeface="Calibri"/>
                <a:cs typeface="Calibri"/>
              </a:rPr>
              <a:t>Sor</a:t>
            </a:r>
            <a:r>
              <a:rPr sz="2600" b="1" i="1" spc="-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;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b="1" i="1" spc="-10" dirty="0">
                <a:latin typeface="Calibri"/>
                <a:cs typeface="Calibri"/>
              </a:rPr>
              <a:t>Connate</a:t>
            </a:r>
            <a:r>
              <a:rPr sz="2600" b="1" i="1" spc="5" dirty="0">
                <a:latin typeface="Calibri"/>
                <a:cs typeface="Calibri"/>
              </a:rPr>
              <a:t> </a:t>
            </a:r>
            <a:r>
              <a:rPr sz="2600" b="1" i="1" spc="-20" dirty="0">
                <a:latin typeface="Calibri"/>
                <a:cs typeface="Calibri"/>
              </a:rPr>
              <a:t>water</a:t>
            </a:r>
            <a:r>
              <a:rPr sz="2600" b="1" i="1" dirty="0">
                <a:latin typeface="Calibri"/>
                <a:cs typeface="Calibri"/>
              </a:rPr>
              <a:t> </a:t>
            </a:r>
            <a:r>
              <a:rPr sz="2600" b="1" i="1" spc="-10" dirty="0">
                <a:latin typeface="Calibri"/>
                <a:cs typeface="Calibri"/>
              </a:rPr>
              <a:t>Saturation,</a:t>
            </a:r>
            <a:r>
              <a:rPr sz="2600" b="1" i="1" spc="85" dirty="0">
                <a:latin typeface="Calibri"/>
                <a:cs typeface="Calibri"/>
              </a:rPr>
              <a:t> </a:t>
            </a:r>
            <a:r>
              <a:rPr sz="2600" b="1" i="1" spc="-20" dirty="0">
                <a:latin typeface="Calibri"/>
                <a:cs typeface="Calibri"/>
              </a:rPr>
              <a:t>Swc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046464" y="1871472"/>
            <a:ext cx="3014472" cy="318211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5803" y="252806"/>
            <a:ext cx="11468735" cy="6156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1300" indent="-229235">
              <a:lnSpc>
                <a:spcPct val="100000"/>
              </a:lnSpc>
              <a:spcBef>
                <a:spcPts val="95"/>
              </a:spcBef>
              <a:buFont typeface="Wingdings"/>
              <a:buChar char=""/>
              <a:tabLst>
                <a:tab pos="241935" algn="l"/>
              </a:tabLst>
            </a:pPr>
            <a:r>
              <a:rPr sz="26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Critical</a:t>
            </a:r>
            <a:r>
              <a:rPr sz="2600" b="1" i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oil</a:t>
            </a:r>
            <a:r>
              <a:rPr sz="26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saturation,</a:t>
            </a:r>
            <a:r>
              <a:rPr sz="2600" b="1" i="1" u="heavy" spc="6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Soc</a:t>
            </a:r>
            <a:endParaRPr sz="2600">
              <a:latin typeface="Calibri"/>
              <a:cs typeface="Calibri"/>
            </a:endParaRPr>
          </a:p>
          <a:p>
            <a:pPr marL="12700" marR="159385">
              <a:lnSpc>
                <a:spcPct val="70000"/>
              </a:lnSpc>
              <a:spcBef>
                <a:spcPts val="1010"/>
              </a:spcBef>
            </a:pPr>
            <a:r>
              <a:rPr sz="2600" spc="-15" dirty="0">
                <a:latin typeface="Calibri"/>
                <a:cs typeface="Calibri"/>
              </a:rPr>
              <a:t>For</a:t>
            </a:r>
            <a:r>
              <a:rPr sz="2600" spc="-5" dirty="0">
                <a:latin typeface="Calibri"/>
                <a:cs typeface="Calibri"/>
              </a:rPr>
              <a:t> the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oil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phase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to</a:t>
            </a:r>
            <a:r>
              <a:rPr sz="2600" spc="40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flow,</a:t>
            </a:r>
            <a:r>
              <a:rPr sz="2600" spc="-5" dirty="0">
                <a:latin typeface="Calibri"/>
                <a:cs typeface="Calibri"/>
              </a:rPr>
              <a:t> the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saturation</a:t>
            </a:r>
            <a:r>
              <a:rPr sz="2600" spc="4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of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the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oil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must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exceed</a:t>
            </a:r>
            <a:r>
              <a:rPr sz="2600" spc="-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certain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value,</a:t>
            </a:r>
            <a:r>
              <a:rPr sz="2600" spc="-5" dirty="0">
                <a:latin typeface="Calibri"/>
                <a:cs typeface="Calibri"/>
              </a:rPr>
              <a:t> which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is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termed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critical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oil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saturation.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50" dirty="0">
                <a:latin typeface="Calibri"/>
                <a:cs typeface="Calibri"/>
              </a:rPr>
              <a:t>At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this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particular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saturation,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oil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remains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in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pores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and,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25" dirty="0">
                <a:latin typeface="Calibri"/>
                <a:cs typeface="Calibri"/>
              </a:rPr>
              <a:t>for</a:t>
            </a:r>
            <a:r>
              <a:rPr sz="2600" spc="-5" dirty="0">
                <a:latin typeface="Calibri"/>
                <a:cs typeface="Calibri"/>
              </a:rPr>
              <a:t> all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practical</a:t>
            </a:r>
            <a:r>
              <a:rPr sz="2600" spc="-5" dirty="0">
                <a:latin typeface="Calibri"/>
                <a:cs typeface="Calibri"/>
              </a:rPr>
              <a:t> purposes,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will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not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40" dirty="0">
                <a:latin typeface="Calibri"/>
                <a:cs typeface="Calibri"/>
              </a:rPr>
              <a:t>flow.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"/>
              </a:spcBef>
              <a:buFont typeface="Wingdings"/>
              <a:buChar char=""/>
              <a:tabLst>
                <a:tab pos="241935" algn="l"/>
              </a:tabLst>
            </a:pPr>
            <a:r>
              <a:rPr sz="26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Residual</a:t>
            </a:r>
            <a:r>
              <a:rPr sz="26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oil</a:t>
            </a:r>
            <a:r>
              <a:rPr sz="2600" b="1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saturation,</a:t>
            </a:r>
            <a:r>
              <a:rPr sz="2600" b="1" i="1" u="heavy" spc="7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Sor</a:t>
            </a:r>
            <a:endParaRPr sz="2600">
              <a:latin typeface="Calibri"/>
              <a:cs typeface="Calibri"/>
            </a:endParaRPr>
          </a:p>
          <a:p>
            <a:pPr marL="12700" marR="5080">
              <a:lnSpc>
                <a:spcPct val="70000"/>
              </a:lnSpc>
              <a:spcBef>
                <a:spcPts val="985"/>
              </a:spcBef>
            </a:pPr>
            <a:r>
              <a:rPr sz="2600" spc="-5" dirty="0">
                <a:latin typeface="Calibri"/>
                <a:cs typeface="Calibri"/>
              </a:rPr>
              <a:t>During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dirty="0">
                <a:latin typeface="Calibri"/>
                <a:cs typeface="Calibri"/>
              </a:rPr>
              <a:t>displacing </a:t>
            </a:r>
            <a:r>
              <a:rPr sz="2600" spc="-10" dirty="0">
                <a:latin typeface="Calibri"/>
                <a:cs typeface="Calibri"/>
              </a:rPr>
              <a:t>process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of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the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dirty="0">
                <a:latin typeface="Calibri"/>
                <a:cs typeface="Calibri"/>
              </a:rPr>
              <a:t>crude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oil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30" dirty="0">
                <a:latin typeface="Calibri"/>
                <a:cs typeface="Calibri"/>
              </a:rPr>
              <a:t>system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from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porous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media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by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water </a:t>
            </a:r>
            <a:r>
              <a:rPr sz="2600" spc="-57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or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gas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injection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(or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encroachment),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there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will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some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remaining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oil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left</a:t>
            </a:r>
            <a:r>
              <a:rPr sz="2600" spc="-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that</a:t>
            </a:r>
            <a:r>
              <a:rPr sz="2600" spc="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is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quantitatively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characterized</a:t>
            </a:r>
            <a:r>
              <a:rPr sz="2600" spc="-4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by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</a:t>
            </a:r>
            <a:r>
              <a:rPr sz="2600" spc="-15" dirty="0">
                <a:latin typeface="Calibri"/>
                <a:cs typeface="Calibri"/>
              </a:rPr>
              <a:t> saturation</a:t>
            </a:r>
            <a:r>
              <a:rPr sz="2600" spc="4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value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that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is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larger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than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critical</a:t>
            </a:r>
            <a:r>
              <a:rPr sz="2600" i="1" spc="20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oil </a:t>
            </a:r>
            <a:r>
              <a:rPr sz="2600" i="1" spc="-5" dirty="0">
                <a:latin typeface="Calibri"/>
                <a:cs typeface="Calibri"/>
              </a:rPr>
              <a:t> saturation.</a:t>
            </a:r>
            <a:r>
              <a:rPr sz="2600" i="1" spc="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This</a:t>
            </a:r>
            <a:r>
              <a:rPr sz="2600" spc="-15" dirty="0">
                <a:latin typeface="Calibri"/>
                <a:cs typeface="Calibri"/>
              </a:rPr>
              <a:t> saturation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value</a:t>
            </a:r>
            <a:r>
              <a:rPr sz="2600" spc="5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is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called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i="1" dirty="0">
                <a:latin typeface="Calibri"/>
                <a:cs typeface="Calibri"/>
              </a:rPr>
              <a:t>residual</a:t>
            </a:r>
            <a:r>
              <a:rPr sz="2600" i="1" spc="-30" dirty="0">
                <a:latin typeface="Calibri"/>
                <a:cs typeface="Calibri"/>
              </a:rPr>
              <a:t> </a:t>
            </a:r>
            <a:r>
              <a:rPr sz="2600" i="1" spc="-10" dirty="0">
                <a:latin typeface="Calibri"/>
                <a:cs typeface="Calibri"/>
              </a:rPr>
              <a:t>oil</a:t>
            </a:r>
            <a:r>
              <a:rPr sz="2600" i="1" spc="15" dirty="0">
                <a:latin typeface="Calibri"/>
                <a:cs typeface="Calibri"/>
              </a:rPr>
              <a:t> </a:t>
            </a:r>
            <a:r>
              <a:rPr sz="2600" i="1" spc="-5" dirty="0">
                <a:latin typeface="Calibri"/>
                <a:cs typeface="Calibri"/>
              </a:rPr>
              <a:t>saturation,</a:t>
            </a:r>
            <a:r>
              <a:rPr sz="2600" i="1" spc="20" dirty="0">
                <a:latin typeface="Calibri"/>
                <a:cs typeface="Calibri"/>
              </a:rPr>
              <a:t> </a:t>
            </a:r>
            <a:r>
              <a:rPr sz="2600" i="1" spc="-65" dirty="0">
                <a:latin typeface="Calibri"/>
                <a:cs typeface="Calibri"/>
              </a:rPr>
              <a:t>Sor.</a:t>
            </a:r>
            <a:r>
              <a:rPr sz="2600" i="1" spc="3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term </a:t>
            </a:r>
            <a:r>
              <a:rPr sz="2600" spc="-5" dirty="0">
                <a:latin typeface="Calibri"/>
                <a:cs typeface="Calibri"/>
              </a:rPr>
              <a:t> residual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saturation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is</a:t>
            </a:r>
            <a:r>
              <a:rPr sz="2600" spc="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usually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associated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with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no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wetting</a:t>
            </a:r>
            <a:r>
              <a:rPr sz="2600" spc="5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phase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when</a:t>
            </a:r>
            <a:r>
              <a:rPr sz="2600" spc="-5" dirty="0">
                <a:latin typeface="Calibri"/>
                <a:cs typeface="Calibri"/>
              </a:rPr>
              <a:t> it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is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being 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displaced </a:t>
            </a:r>
            <a:r>
              <a:rPr sz="2600" spc="-15" dirty="0">
                <a:latin typeface="Calibri"/>
                <a:cs typeface="Calibri"/>
              </a:rPr>
              <a:t>by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wetting</a:t>
            </a:r>
            <a:r>
              <a:rPr sz="2600" spc="4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phase.</a:t>
            </a:r>
            <a:endParaRPr sz="2600">
              <a:latin typeface="Calibri"/>
              <a:cs typeface="Calibri"/>
            </a:endParaRPr>
          </a:p>
          <a:p>
            <a:pPr marL="241300" indent="-229235">
              <a:lnSpc>
                <a:spcPct val="100000"/>
              </a:lnSpc>
              <a:spcBef>
                <a:spcPts val="75"/>
              </a:spcBef>
              <a:buFont typeface="Wingdings"/>
              <a:buChar char=""/>
              <a:tabLst>
                <a:tab pos="241935" algn="l"/>
              </a:tabLst>
            </a:pPr>
            <a:r>
              <a:rPr sz="26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Movable</a:t>
            </a:r>
            <a:r>
              <a:rPr sz="2600" b="1" i="1" u="heavy" spc="2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oil</a:t>
            </a:r>
            <a:r>
              <a:rPr sz="2600" b="1" i="1" u="heavy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saturation,</a:t>
            </a:r>
            <a:r>
              <a:rPr sz="2600" b="1" i="1" u="heavy" spc="9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600" b="1" i="1" u="heavy" spc="-10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Som</a:t>
            </a:r>
            <a:endParaRPr sz="2600">
              <a:latin typeface="Calibri"/>
              <a:cs typeface="Calibri"/>
            </a:endParaRPr>
          </a:p>
          <a:p>
            <a:pPr marL="12700" marR="607695">
              <a:lnSpc>
                <a:spcPct val="70000"/>
              </a:lnSpc>
              <a:spcBef>
                <a:spcPts val="1010"/>
              </a:spcBef>
            </a:pPr>
            <a:r>
              <a:rPr sz="2600" spc="-10" dirty="0">
                <a:latin typeface="Calibri"/>
                <a:cs typeface="Calibri"/>
              </a:rPr>
              <a:t>Movable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oil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saturation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Som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is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another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saturation</a:t>
            </a:r>
            <a:r>
              <a:rPr sz="2600" spc="3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of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interest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and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is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defined</a:t>
            </a:r>
            <a:r>
              <a:rPr sz="2600" spc="-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as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 </a:t>
            </a:r>
            <a:r>
              <a:rPr sz="2600" spc="-57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fraction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of</a:t>
            </a:r>
            <a:r>
              <a:rPr sz="2600" spc="-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pore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volume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occupied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by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movable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oil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as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10" dirty="0">
                <a:latin typeface="Calibri"/>
                <a:cs typeface="Calibri"/>
              </a:rPr>
              <a:t>expressed</a:t>
            </a:r>
            <a:r>
              <a:rPr sz="2600" spc="-3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by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the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following </a:t>
            </a:r>
            <a:r>
              <a:rPr sz="2600" spc="-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equation:</a:t>
            </a:r>
            <a:endParaRPr sz="2600">
              <a:latin typeface="Calibri"/>
              <a:cs typeface="Calibri"/>
            </a:endParaRPr>
          </a:p>
          <a:p>
            <a:pPr marL="1729105">
              <a:lnSpc>
                <a:spcPct val="100000"/>
              </a:lnSpc>
              <a:spcBef>
                <a:spcPts val="50"/>
              </a:spcBef>
            </a:pPr>
            <a:r>
              <a:rPr sz="2600" b="1" i="1" spc="-10" dirty="0">
                <a:solidFill>
                  <a:srgbClr val="006FC0"/>
                </a:solidFill>
                <a:latin typeface="Calibri"/>
                <a:cs typeface="Calibri"/>
              </a:rPr>
              <a:t>Som</a:t>
            </a:r>
            <a:r>
              <a:rPr sz="2600" b="1" i="1" spc="-5" dirty="0">
                <a:solidFill>
                  <a:srgbClr val="006FC0"/>
                </a:solidFill>
                <a:latin typeface="Calibri"/>
                <a:cs typeface="Calibri"/>
              </a:rPr>
              <a:t> =</a:t>
            </a:r>
            <a:r>
              <a:rPr sz="2600" b="1" i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i="1" spc="-5" dirty="0">
                <a:solidFill>
                  <a:srgbClr val="006FC0"/>
                </a:solidFill>
                <a:latin typeface="Calibri"/>
                <a:cs typeface="Calibri"/>
              </a:rPr>
              <a:t>1</a:t>
            </a:r>
            <a:r>
              <a:rPr sz="2600" b="1" i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i="1" spc="-5" dirty="0">
                <a:solidFill>
                  <a:srgbClr val="006FC0"/>
                </a:solidFill>
                <a:latin typeface="Calibri"/>
                <a:cs typeface="Calibri"/>
              </a:rPr>
              <a:t>−</a:t>
            </a:r>
            <a:r>
              <a:rPr sz="2600" b="1" i="1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i="1" spc="-20" dirty="0">
                <a:solidFill>
                  <a:srgbClr val="006FC0"/>
                </a:solidFill>
                <a:latin typeface="Calibri"/>
                <a:cs typeface="Calibri"/>
              </a:rPr>
              <a:t>Swc</a:t>
            </a:r>
            <a:r>
              <a:rPr sz="2600" b="1" i="1" spc="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i="1" spc="-5" dirty="0">
                <a:solidFill>
                  <a:srgbClr val="006FC0"/>
                </a:solidFill>
                <a:latin typeface="Calibri"/>
                <a:cs typeface="Calibri"/>
              </a:rPr>
              <a:t>−</a:t>
            </a:r>
            <a:r>
              <a:rPr sz="2600" b="1" i="1" spc="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i="1" spc="-10" dirty="0">
                <a:solidFill>
                  <a:srgbClr val="006FC0"/>
                </a:solidFill>
                <a:latin typeface="Calibri"/>
                <a:cs typeface="Calibri"/>
              </a:rPr>
              <a:t>Soc</a:t>
            </a:r>
            <a:endParaRPr sz="2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6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2600" i="1" u="heavy" spc="-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Where:</a:t>
            </a:r>
            <a:r>
              <a:rPr sz="2600" i="1" spc="-10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Swc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= </a:t>
            </a:r>
            <a:r>
              <a:rPr sz="2600" spc="-15" dirty="0">
                <a:latin typeface="Calibri"/>
                <a:cs typeface="Calibri"/>
              </a:rPr>
              <a:t>connate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20" dirty="0">
                <a:latin typeface="Calibri"/>
                <a:cs typeface="Calibri"/>
              </a:rPr>
              <a:t>water</a:t>
            </a:r>
            <a:r>
              <a:rPr sz="2600" spc="4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saturation</a:t>
            </a:r>
            <a:r>
              <a:rPr sz="2600" spc="1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,</a:t>
            </a:r>
            <a:r>
              <a:rPr sz="2600" spc="2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Soc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=</a:t>
            </a:r>
            <a:r>
              <a:rPr sz="2600" spc="20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critical</a:t>
            </a:r>
            <a:r>
              <a:rPr sz="2600" spc="15" dirty="0">
                <a:latin typeface="Calibri"/>
                <a:cs typeface="Calibri"/>
              </a:rPr>
              <a:t> </a:t>
            </a:r>
            <a:r>
              <a:rPr sz="2600" spc="-5" dirty="0">
                <a:latin typeface="Calibri"/>
                <a:cs typeface="Calibri"/>
              </a:rPr>
              <a:t>oil</a:t>
            </a:r>
            <a:r>
              <a:rPr sz="2600" dirty="0">
                <a:latin typeface="Calibri"/>
                <a:cs typeface="Calibri"/>
              </a:rPr>
              <a:t> </a:t>
            </a:r>
            <a:r>
              <a:rPr sz="2600" spc="-15" dirty="0">
                <a:latin typeface="Calibri"/>
                <a:cs typeface="Calibri"/>
              </a:rPr>
              <a:t>saturation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08508" y="518935"/>
            <a:ext cx="11162030" cy="488950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775"/>
              </a:spcBef>
              <a:buFont typeface="Wingdings"/>
              <a:buChar char=""/>
              <a:tabLst>
                <a:tab pos="241300" algn="l"/>
              </a:tabLst>
            </a:pPr>
            <a:r>
              <a:rPr sz="28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Critical</a:t>
            </a:r>
            <a:r>
              <a:rPr sz="2800" b="1" i="1" u="heavy" spc="-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heavy" spc="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gas</a:t>
            </a:r>
            <a:r>
              <a:rPr sz="2800" b="1" i="1" u="heavy" spc="-3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saturation,</a:t>
            </a:r>
            <a:r>
              <a:rPr sz="2800" b="1" i="1" u="heavy" spc="-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Sgc</a:t>
            </a:r>
            <a:endParaRPr sz="2800">
              <a:latin typeface="Calibri"/>
              <a:cs typeface="Calibri"/>
            </a:endParaRPr>
          </a:p>
          <a:p>
            <a:pPr marL="12700" marR="5080">
              <a:lnSpc>
                <a:spcPct val="90000"/>
              </a:lnSpc>
              <a:spcBef>
                <a:spcPts val="1010"/>
              </a:spcBef>
            </a:pPr>
            <a:r>
              <a:rPr sz="2800" dirty="0">
                <a:latin typeface="Calibri"/>
                <a:cs typeface="Calibri"/>
              </a:rPr>
              <a:t>As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reservoir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pressure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declines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below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bubble-point</a:t>
            </a:r>
            <a:r>
              <a:rPr sz="2800" spc="3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pressure,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gas </a:t>
            </a:r>
            <a:r>
              <a:rPr sz="2800" spc="-10" dirty="0">
                <a:latin typeface="Calibri"/>
                <a:cs typeface="Calibri"/>
              </a:rPr>
              <a:t> evolves </a:t>
            </a:r>
            <a:r>
              <a:rPr sz="2800" spc="-5" dirty="0">
                <a:latin typeface="Calibri"/>
                <a:cs typeface="Calibri"/>
              </a:rPr>
              <a:t>from the </a:t>
            </a:r>
            <a:r>
              <a:rPr sz="2800" dirty="0">
                <a:latin typeface="Calibri"/>
                <a:cs typeface="Calibri"/>
              </a:rPr>
              <a:t>oil </a:t>
            </a:r>
            <a:r>
              <a:rPr sz="2800" spc="-5" dirty="0">
                <a:latin typeface="Calibri"/>
                <a:cs typeface="Calibri"/>
              </a:rPr>
              <a:t>phase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10" dirty="0">
                <a:latin typeface="Calibri"/>
                <a:cs typeface="Calibri"/>
              </a:rPr>
              <a:t>consequently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saturation </a:t>
            </a:r>
            <a:r>
              <a:rPr sz="2800" spc="5" dirty="0">
                <a:latin typeface="Calibri"/>
                <a:cs typeface="Calibri"/>
              </a:rPr>
              <a:t>of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5" dirty="0">
                <a:latin typeface="Calibri"/>
                <a:cs typeface="Calibri"/>
              </a:rPr>
              <a:t>gas </a:t>
            </a:r>
            <a:r>
              <a:rPr sz="2800" spc="-10" dirty="0">
                <a:latin typeface="Calibri"/>
                <a:cs typeface="Calibri"/>
              </a:rPr>
              <a:t> increases</a:t>
            </a:r>
            <a:r>
              <a:rPr sz="2800" dirty="0">
                <a:latin typeface="Calibri"/>
                <a:cs typeface="Calibri"/>
              </a:rPr>
              <a:t> as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the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reservoir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pressure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declines.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gas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phase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remains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immobile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until </a:t>
            </a:r>
            <a:r>
              <a:rPr sz="2800" dirty="0">
                <a:latin typeface="Calibri"/>
                <a:cs typeface="Calibri"/>
              </a:rPr>
              <a:t>its </a:t>
            </a:r>
            <a:r>
              <a:rPr sz="2800" spc="-10" dirty="0">
                <a:latin typeface="Calibri"/>
                <a:cs typeface="Calibri"/>
              </a:rPr>
              <a:t>saturation </a:t>
            </a:r>
            <a:r>
              <a:rPr sz="2800" spc="-20" dirty="0">
                <a:latin typeface="Calibri"/>
                <a:cs typeface="Calibri"/>
              </a:rPr>
              <a:t>exceeds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certain </a:t>
            </a:r>
            <a:r>
              <a:rPr sz="2800" spc="-10" dirty="0">
                <a:latin typeface="Calibri"/>
                <a:cs typeface="Calibri"/>
              </a:rPr>
              <a:t>saturation, </a:t>
            </a:r>
            <a:r>
              <a:rPr sz="2800" spc="-5" dirty="0">
                <a:latin typeface="Calibri"/>
                <a:cs typeface="Calibri"/>
              </a:rPr>
              <a:t>called </a:t>
            </a:r>
            <a:r>
              <a:rPr sz="2800" i="1" dirty="0">
                <a:latin typeface="Calibri"/>
                <a:cs typeface="Calibri"/>
              </a:rPr>
              <a:t>critical gas saturation, </a:t>
            </a:r>
            <a:r>
              <a:rPr sz="2800" i="1" spc="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above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which </a:t>
            </a:r>
            <a:r>
              <a:rPr sz="2800" spc="-15" dirty="0">
                <a:latin typeface="Calibri"/>
                <a:cs typeface="Calibri"/>
              </a:rPr>
              <a:t>gas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begins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to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move.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8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buFont typeface="Wingdings"/>
              <a:buChar char=""/>
              <a:tabLst>
                <a:tab pos="241300" algn="l"/>
              </a:tabLst>
            </a:pPr>
            <a:r>
              <a:rPr sz="28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Critical</a:t>
            </a:r>
            <a:r>
              <a:rPr sz="2800" b="1" i="1" u="heavy" spc="-6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heavy" spc="-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water</a:t>
            </a:r>
            <a:r>
              <a:rPr sz="2800" b="1" i="1" u="heavy" spc="-2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heavy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saturation,</a:t>
            </a:r>
            <a:r>
              <a:rPr sz="2800" b="1" i="1" u="heavy" spc="-4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 </a:t>
            </a:r>
            <a:r>
              <a:rPr sz="2800" b="1" i="1" u="heavy" spc="-15" dirty="0">
                <a:solidFill>
                  <a:srgbClr val="C00000"/>
                </a:solidFill>
                <a:uFill>
                  <a:solidFill>
                    <a:srgbClr val="C00000"/>
                  </a:solidFill>
                </a:uFill>
                <a:latin typeface="Calibri"/>
                <a:cs typeface="Calibri"/>
              </a:rPr>
              <a:t>Swc</a:t>
            </a:r>
            <a:endParaRPr sz="2800">
              <a:latin typeface="Calibri"/>
              <a:cs typeface="Calibri"/>
            </a:endParaRPr>
          </a:p>
          <a:p>
            <a:pPr marL="12700" marR="33020">
              <a:lnSpc>
                <a:spcPct val="90000"/>
              </a:lnSpc>
              <a:spcBef>
                <a:spcPts val="1010"/>
              </a:spcBef>
            </a:pPr>
            <a:r>
              <a:rPr sz="2800" spc="-5" dirty="0">
                <a:latin typeface="Calibri"/>
                <a:cs typeface="Calibri"/>
              </a:rPr>
              <a:t>The critical </a:t>
            </a:r>
            <a:r>
              <a:rPr sz="2800" spc="-15" dirty="0">
                <a:latin typeface="Calibri"/>
                <a:cs typeface="Calibri"/>
              </a:rPr>
              <a:t>water </a:t>
            </a:r>
            <a:r>
              <a:rPr sz="2800" spc="-10" dirty="0">
                <a:latin typeface="Calibri"/>
                <a:cs typeface="Calibri"/>
              </a:rPr>
              <a:t>saturation, </a:t>
            </a:r>
            <a:r>
              <a:rPr sz="2800" spc="-15" dirty="0">
                <a:latin typeface="Calibri"/>
                <a:cs typeface="Calibri"/>
              </a:rPr>
              <a:t>connate water </a:t>
            </a:r>
            <a:r>
              <a:rPr sz="2800" spc="-10" dirty="0">
                <a:latin typeface="Calibri"/>
                <a:cs typeface="Calibri"/>
              </a:rPr>
              <a:t>saturation, </a:t>
            </a:r>
            <a:r>
              <a:rPr sz="2800" dirty="0">
                <a:latin typeface="Calibri"/>
                <a:cs typeface="Calibri"/>
              </a:rPr>
              <a:t>and </a:t>
            </a:r>
            <a:r>
              <a:rPr sz="2800" spc="-5" dirty="0">
                <a:latin typeface="Calibri"/>
                <a:cs typeface="Calibri"/>
              </a:rPr>
              <a:t>irreducible </a:t>
            </a:r>
            <a:r>
              <a:rPr sz="2800" spc="-15" dirty="0">
                <a:latin typeface="Calibri"/>
                <a:cs typeface="Calibri"/>
              </a:rPr>
              <a:t>water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saturation </a:t>
            </a:r>
            <a:r>
              <a:rPr sz="2800" spc="-15" dirty="0">
                <a:latin typeface="Calibri"/>
                <a:cs typeface="Calibri"/>
              </a:rPr>
              <a:t>are </a:t>
            </a:r>
            <a:r>
              <a:rPr sz="2800" spc="-10" dirty="0">
                <a:latin typeface="Calibri"/>
                <a:cs typeface="Calibri"/>
              </a:rPr>
              <a:t>extensively </a:t>
            </a:r>
            <a:r>
              <a:rPr sz="2800" spc="-5" dirty="0">
                <a:latin typeface="Calibri"/>
                <a:cs typeface="Calibri"/>
              </a:rPr>
              <a:t>used </a:t>
            </a:r>
            <a:r>
              <a:rPr sz="2800" spc="-10" dirty="0">
                <a:latin typeface="Calibri"/>
                <a:cs typeface="Calibri"/>
              </a:rPr>
              <a:t>interchangeably </a:t>
            </a:r>
            <a:r>
              <a:rPr sz="2800" spc="-15" dirty="0">
                <a:latin typeface="Calibri"/>
                <a:cs typeface="Calibri"/>
              </a:rPr>
              <a:t>to </a:t>
            </a:r>
            <a:r>
              <a:rPr sz="2800" spc="-10" dirty="0">
                <a:latin typeface="Calibri"/>
                <a:cs typeface="Calibri"/>
              </a:rPr>
              <a:t>define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maximum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water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saturation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at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which </a:t>
            </a:r>
            <a:r>
              <a:rPr sz="2800" spc="-5" dirty="0">
                <a:latin typeface="Calibri"/>
                <a:cs typeface="Calibri"/>
              </a:rPr>
              <a:t>the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water</a:t>
            </a:r>
            <a:r>
              <a:rPr sz="2800" spc="-3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phase</a:t>
            </a:r>
            <a:r>
              <a:rPr sz="2800" spc="5" dirty="0">
                <a:latin typeface="Calibri"/>
                <a:cs typeface="Calibri"/>
              </a:rPr>
              <a:t> will</a:t>
            </a:r>
            <a:r>
              <a:rPr sz="2800" spc="-5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remain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immobile.</a:t>
            </a:r>
            <a:endParaRPr sz="2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1561" y="92187"/>
            <a:ext cx="6705600" cy="2465705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pPr marL="273685" indent="-261620">
              <a:lnSpc>
                <a:spcPct val="100000"/>
              </a:lnSpc>
              <a:spcBef>
                <a:spcPts val="455"/>
              </a:spcBef>
              <a:buSzPct val="95652"/>
              <a:buFont typeface="Wingdings"/>
              <a:buChar char=""/>
              <a:tabLst>
                <a:tab pos="274320" algn="l"/>
              </a:tabLst>
            </a:pPr>
            <a:r>
              <a:rPr sz="2300" b="1" i="1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Types</a:t>
            </a:r>
            <a:r>
              <a:rPr sz="2300" b="1" i="1" u="heavy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300" b="1" i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of</a:t>
            </a:r>
            <a:r>
              <a:rPr sz="2300" b="1" i="1" u="heavy" spc="-2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300" b="1" i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Measurements</a:t>
            </a:r>
            <a:endParaRPr sz="2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sz="2000" spc="-15" dirty="0">
                <a:latin typeface="Calibri"/>
                <a:cs typeface="Calibri"/>
              </a:rPr>
              <a:t>There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are</a:t>
            </a:r>
            <a:r>
              <a:rPr sz="2000" spc="-15" dirty="0">
                <a:latin typeface="Calibri"/>
                <a:cs typeface="Calibri"/>
              </a:rPr>
              <a:t> two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methods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to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determine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measure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fluid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saturation</a:t>
            </a:r>
            <a:endParaRPr sz="2000">
              <a:latin typeface="Calibri"/>
              <a:cs typeface="Calibri"/>
            </a:endParaRPr>
          </a:p>
          <a:p>
            <a:pPr marL="195580" indent="-182880">
              <a:lnSpc>
                <a:spcPct val="100000"/>
              </a:lnSpc>
              <a:spcBef>
                <a:spcPts val="265"/>
              </a:spcBef>
              <a:buFont typeface="Calibri"/>
              <a:buChar char="•"/>
              <a:tabLst>
                <a:tab pos="195580" algn="l"/>
              </a:tabLst>
            </a:pPr>
            <a:r>
              <a:rPr sz="2000" b="1" i="1" spc="-10" dirty="0">
                <a:latin typeface="Calibri"/>
                <a:cs typeface="Calibri"/>
              </a:rPr>
              <a:t>Direct:</a:t>
            </a:r>
            <a:r>
              <a:rPr sz="2000" b="1" i="1" spc="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using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core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samples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through: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90"/>
              </a:spcBef>
              <a:buChar char="-"/>
              <a:tabLst>
                <a:tab pos="240665" algn="l"/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Retort </a:t>
            </a:r>
            <a:r>
              <a:rPr sz="2000" spc="-10" dirty="0">
                <a:latin typeface="Calibri"/>
                <a:cs typeface="Calibri"/>
              </a:rPr>
              <a:t>distillation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90"/>
              </a:spcBef>
              <a:buChar char="-"/>
              <a:tabLst>
                <a:tab pos="240665" algn="l"/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Solvent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extraction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(Dean-Stark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method)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65"/>
              </a:spcBef>
              <a:buChar char="-"/>
              <a:tabLst>
                <a:tab pos="240665" algn="l"/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Centrifugal</a:t>
            </a:r>
            <a:endParaRPr sz="2000">
              <a:latin typeface="Calibri"/>
              <a:cs typeface="Calibri"/>
            </a:endParaRPr>
          </a:p>
          <a:p>
            <a:pPr marL="241300" indent="-228600">
              <a:lnSpc>
                <a:spcPct val="100000"/>
              </a:lnSpc>
              <a:spcBef>
                <a:spcPts val="285"/>
              </a:spcBef>
              <a:buClr>
                <a:srgbClr val="FF0000"/>
              </a:buClr>
              <a:buSzPct val="95000"/>
              <a:buFont typeface="Wingdings"/>
              <a:buChar char=""/>
              <a:tabLst>
                <a:tab pos="241300" algn="l"/>
              </a:tabLst>
            </a:pPr>
            <a:r>
              <a:rPr sz="2000" spc="-15" dirty="0">
                <a:latin typeface="Calibri"/>
                <a:cs typeface="Calibri"/>
              </a:rPr>
              <a:t>For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lab.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Measurement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we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used</a:t>
            </a:r>
            <a:r>
              <a:rPr sz="2000" spc="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15" dirty="0">
                <a:latin typeface="Calibri"/>
                <a:cs typeface="Calibri"/>
              </a:rPr>
              <a:t> following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eq.: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1561" y="2994151"/>
            <a:ext cx="16954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000" spc="-10" dirty="0">
                <a:solidFill>
                  <a:srgbClr val="006FC0"/>
                </a:solidFill>
                <a:latin typeface="Cambria Math"/>
                <a:cs typeface="Cambria Math"/>
              </a:rPr>
              <a:t>𝑺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4817" y="3113024"/>
            <a:ext cx="132715" cy="24892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450" spc="10" dirty="0">
                <a:solidFill>
                  <a:srgbClr val="006FC0"/>
                </a:solidFill>
                <a:latin typeface="Cambria Math"/>
                <a:cs typeface="Cambria Math"/>
              </a:rPr>
              <a:t>𝒐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58393" y="2844241"/>
            <a:ext cx="839724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354965" algn="l"/>
                <a:tab pos="8235950" algn="l"/>
              </a:tabLst>
            </a:pPr>
            <a:r>
              <a:rPr sz="3000" spc="-15" baseline="-33333" dirty="0">
                <a:solidFill>
                  <a:srgbClr val="006FC0"/>
                </a:solidFill>
                <a:latin typeface="Cambria Math"/>
                <a:cs typeface="Cambria Math"/>
              </a:rPr>
              <a:t>=	</a:t>
            </a:r>
            <a:r>
              <a:rPr sz="2000" u="heavy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𝑊𝑒𝑖𝑔ℎ𝑡</a:t>
            </a:r>
            <a:r>
              <a:rPr sz="2000" u="heavy" spc="-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 </a:t>
            </a:r>
            <a:r>
              <a:rPr sz="2000" u="heavy" spc="-3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𝑜𝑓</a:t>
            </a:r>
            <a:r>
              <a:rPr sz="2000" u="heavy" spc="-9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 </a:t>
            </a:r>
            <a:r>
              <a:rPr sz="2000" u="heavy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𝑤𝑒𝑡</a:t>
            </a:r>
            <a:r>
              <a:rPr sz="2000" u="heavy" spc="-9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 </a:t>
            </a:r>
            <a:r>
              <a:rPr sz="2000" u="heavy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𝑐𝑜𝑟𝑒,𝑔𝑚</a:t>
            </a:r>
            <a:r>
              <a:rPr sz="2000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 </a:t>
            </a:r>
            <a:r>
              <a:rPr sz="2000" u="heavy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−𝑊𝑒𝑖𝑔ℎ𝑡</a:t>
            </a:r>
            <a:r>
              <a:rPr sz="2000" u="heavy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 </a:t>
            </a:r>
            <a:r>
              <a:rPr sz="2000" u="heavy" spc="-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𝑜𝑓</a:t>
            </a:r>
            <a:r>
              <a:rPr sz="2000" u="heavy" spc="-9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 </a:t>
            </a:r>
            <a:r>
              <a:rPr sz="2000" u="heavy" spc="-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𝑑𝑟𝑦</a:t>
            </a:r>
            <a:r>
              <a:rPr sz="2000" u="heavy" spc="-114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 </a:t>
            </a:r>
            <a:r>
              <a:rPr sz="2000" u="heavy" spc="-3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𝑐𝑜𝑟𝑒,𝑔𝑚</a:t>
            </a:r>
            <a:r>
              <a:rPr sz="2000" u="heavy" spc="-1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 </a:t>
            </a:r>
            <a:r>
              <a:rPr sz="2000" u="heavy" spc="-5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−𝑊𝑒𝑖𝑔ℎ𝑡</a:t>
            </a:r>
            <a:r>
              <a:rPr sz="2000" u="heavy" spc="-2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 </a:t>
            </a:r>
            <a:r>
              <a:rPr sz="2000" u="heavy" spc="-4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𝑜𝑓</a:t>
            </a:r>
            <a:r>
              <a:rPr sz="2000" u="heavy" spc="-9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 </a:t>
            </a:r>
            <a:r>
              <a:rPr sz="2000" u="heavy" spc="-1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mbria Math"/>
                <a:cs typeface="Cambria Math"/>
              </a:rPr>
              <a:t>𝑤𝑎𝑡𝑒𝑟,𝑔𝑚</a:t>
            </a:r>
            <a:r>
              <a:rPr sz="2000" spc="-15" dirty="0">
                <a:solidFill>
                  <a:srgbClr val="006FC0"/>
                </a:solidFill>
                <a:latin typeface="Cambria Math"/>
                <a:cs typeface="Cambria Math"/>
              </a:rPr>
              <a:t>	</a:t>
            </a:r>
            <a:r>
              <a:rPr sz="3000" spc="-7" baseline="-33333" dirty="0">
                <a:solidFill>
                  <a:srgbClr val="006FC0"/>
                </a:solidFill>
                <a:latin typeface="Cambria Math"/>
                <a:cs typeface="Cambria Math"/>
              </a:rPr>
              <a:t>∗</a:t>
            </a:r>
            <a:endParaRPr sz="3000" baseline="-33333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027159" y="3179064"/>
            <a:ext cx="2179320" cy="15240"/>
          </a:xfrm>
          <a:custGeom>
            <a:avLst/>
            <a:gdLst/>
            <a:ahLst/>
            <a:cxnLst/>
            <a:rect l="l" t="t" r="r" b="b"/>
            <a:pathLst>
              <a:path w="2179320" h="15239">
                <a:moveTo>
                  <a:pt x="2179320" y="0"/>
                </a:moveTo>
                <a:lnTo>
                  <a:pt x="0" y="0"/>
                </a:lnTo>
                <a:lnTo>
                  <a:pt x="0" y="15239"/>
                </a:lnTo>
                <a:lnTo>
                  <a:pt x="2179320" y="15239"/>
                </a:lnTo>
                <a:lnTo>
                  <a:pt x="2179320" y="0"/>
                </a:lnTo>
                <a:close/>
              </a:path>
            </a:pathLst>
          </a:custGeom>
          <a:solidFill>
            <a:srgbClr val="006F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050271" y="2911297"/>
            <a:ext cx="137160" cy="24892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450" spc="15" dirty="0">
                <a:solidFill>
                  <a:srgbClr val="006FC0"/>
                </a:solidFill>
                <a:latin typeface="Cambria Math"/>
                <a:cs typeface="Cambria Math"/>
              </a:rPr>
              <a:t>𝟏</a:t>
            </a:r>
            <a:endParaRPr sz="1450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961891" y="3125216"/>
            <a:ext cx="721804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  <a:tabLst>
                <a:tab pos="5067300" algn="l"/>
              </a:tabLst>
            </a:pPr>
            <a:r>
              <a:rPr sz="2000" spc="-70" dirty="0">
                <a:solidFill>
                  <a:srgbClr val="006FC0"/>
                </a:solidFill>
                <a:latin typeface="Cambria Math"/>
                <a:cs typeface="Cambria Math"/>
              </a:rPr>
              <a:t>𝑃</a:t>
            </a:r>
            <a:r>
              <a:rPr sz="2000" spc="-90" dirty="0">
                <a:solidFill>
                  <a:srgbClr val="006FC0"/>
                </a:solidFill>
                <a:latin typeface="Cambria Math"/>
                <a:cs typeface="Cambria Math"/>
              </a:rPr>
              <a:t>𝑜</a:t>
            </a:r>
            <a:r>
              <a:rPr sz="2000" spc="-95" dirty="0">
                <a:solidFill>
                  <a:srgbClr val="006FC0"/>
                </a:solidFill>
                <a:latin typeface="Cambria Math"/>
                <a:cs typeface="Cambria Math"/>
              </a:rPr>
              <a:t>𝑟</a:t>
            </a:r>
            <a:r>
              <a:rPr sz="2000" spc="-10" dirty="0">
                <a:solidFill>
                  <a:srgbClr val="006FC0"/>
                </a:solidFill>
                <a:latin typeface="Cambria Math"/>
                <a:cs typeface="Cambria Math"/>
              </a:rPr>
              <a:t>𝑒</a:t>
            </a:r>
            <a:r>
              <a:rPr sz="2000" spc="-85" dirty="0">
                <a:solidFill>
                  <a:srgbClr val="006FC0"/>
                </a:solidFill>
                <a:latin typeface="Cambria Math"/>
                <a:cs typeface="Cambria Math"/>
              </a:rPr>
              <a:t> 𝑣</a:t>
            </a:r>
            <a:r>
              <a:rPr sz="2000" spc="-65" dirty="0">
                <a:solidFill>
                  <a:srgbClr val="006FC0"/>
                </a:solidFill>
                <a:latin typeface="Cambria Math"/>
                <a:cs typeface="Cambria Math"/>
              </a:rPr>
              <a:t>𝑜</a:t>
            </a:r>
            <a:r>
              <a:rPr sz="2000" spc="-90" dirty="0">
                <a:solidFill>
                  <a:srgbClr val="006FC0"/>
                </a:solidFill>
                <a:latin typeface="Cambria Math"/>
                <a:cs typeface="Cambria Math"/>
              </a:rPr>
              <a:t>𝑙</a:t>
            </a:r>
            <a:r>
              <a:rPr sz="2000" spc="-75" dirty="0">
                <a:solidFill>
                  <a:srgbClr val="006FC0"/>
                </a:solidFill>
                <a:latin typeface="Cambria Math"/>
                <a:cs typeface="Cambria Math"/>
              </a:rPr>
              <a:t>𝑢</a:t>
            </a:r>
            <a:r>
              <a:rPr sz="2000" spc="-100" dirty="0">
                <a:solidFill>
                  <a:srgbClr val="006FC0"/>
                </a:solidFill>
                <a:latin typeface="Cambria Math"/>
                <a:cs typeface="Cambria Math"/>
              </a:rPr>
              <a:t>𝑚</a:t>
            </a:r>
            <a:r>
              <a:rPr sz="2000" spc="-90" dirty="0">
                <a:solidFill>
                  <a:srgbClr val="006FC0"/>
                </a:solidFill>
                <a:latin typeface="Cambria Math"/>
                <a:cs typeface="Cambria Math"/>
              </a:rPr>
              <a:t>𝑒</a:t>
            </a:r>
            <a:r>
              <a:rPr sz="2000" spc="-80" dirty="0">
                <a:solidFill>
                  <a:srgbClr val="006FC0"/>
                </a:solidFill>
                <a:latin typeface="Cambria Math"/>
                <a:cs typeface="Cambria Math"/>
              </a:rPr>
              <a:t>,</a:t>
            </a:r>
            <a:r>
              <a:rPr sz="2000" spc="-90" dirty="0">
                <a:solidFill>
                  <a:srgbClr val="006FC0"/>
                </a:solidFill>
                <a:latin typeface="Cambria Math"/>
                <a:cs typeface="Cambria Math"/>
              </a:rPr>
              <a:t>𝑐</a:t>
            </a:r>
            <a:r>
              <a:rPr sz="2000" spc="-10" dirty="0">
                <a:solidFill>
                  <a:srgbClr val="006FC0"/>
                </a:solidFill>
                <a:latin typeface="Cambria Math"/>
                <a:cs typeface="Cambria Math"/>
              </a:rPr>
              <a:t>𝑐</a:t>
            </a:r>
            <a:r>
              <a:rPr sz="2000" dirty="0">
                <a:solidFill>
                  <a:srgbClr val="006FC0"/>
                </a:solidFill>
                <a:latin typeface="Cambria Math"/>
                <a:cs typeface="Cambria Math"/>
              </a:rPr>
              <a:t>	</a:t>
            </a:r>
            <a:r>
              <a:rPr sz="2000" spc="-120" dirty="0">
                <a:solidFill>
                  <a:srgbClr val="006FC0"/>
                </a:solidFill>
                <a:latin typeface="Cambria Math"/>
                <a:cs typeface="Cambria Math"/>
              </a:rPr>
              <a:t>𝐷</a:t>
            </a:r>
            <a:r>
              <a:rPr sz="2000" spc="-114" dirty="0">
                <a:solidFill>
                  <a:srgbClr val="006FC0"/>
                </a:solidFill>
                <a:latin typeface="Cambria Math"/>
                <a:cs typeface="Cambria Math"/>
              </a:rPr>
              <a:t>𝑒</a:t>
            </a:r>
            <a:r>
              <a:rPr sz="2000" spc="-145" dirty="0">
                <a:solidFill>
                  <a:srgbClr val="006FC0"/>
                </a:solidFill>
                <a:latin typeface="Cambria Math"/>
                <a:cs typeface="Cambria Math"/>
              </a:rPr>
              <a:t>𝑛</a:t>
            </a:r>
            <a:r>
              <a:rPr sz="2000" spc="-114" dirty="0">
                <a:solidFill>
                  <a:srgbClr val="006FC0"/>
                </a:solidFill>
                <a:latin typeface="Cambria Math"/>
                <a:cs typeface="Cambria Math"/>
              </a:rPr>
              <a:t>𝑠</a:t>
            </a:r>
            <a:r>
              <a:rPr sz="2000" spc="-140" dirty="0">
                <a:solidFill>
                  <a:srgbClr val="006FC0"/>
                </a:solidFill>
                <a:latin typeface="Cambria Math"/>
                <a:cs typeface="Cambria Math"/>
              </a:rPr>
              <a:t>𝑖</a:t>
            </a:r>
            <a:r>
              <a:rPr sz="2000" spc="-125" dirty="0">
                <a:solidFill>
                  <a:srgbClr val="006FC0"/>
                </a:solidFill>
                <a:latin typeface="Cambria Math"/>
                <a:cs typeface="Cambria Math"/>
              </a:rPr>
              <a:t>𝑡</a:t>
            </a:r>
            <a:r>
              <a:rPr sz="2000" spc="-10" dirty="0">
                <a:solidFill>
                  <a:srgbClr val="006FC0"/>
                </a:solidFill>
                <a:latin typeface="Cambria Math"/>
                <a:cs typeface="Cambria Math"/>
              </a:rPr>
              <a:t>𝑦</a:t>
            </a:r>
            <a:r>
              <a:rPr sz="2000" spc="-19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000" spc="-90" dirty="0">
                <a:solidFill>
                  <a:srgbClr val="006FC0"/>
                </a:solidFill>
                <a:latin typeface="Cambria Math"/>
                <a:cs typeface="Cambria Math"/>
              </a:rPr>
              <a:t>𝑜</a:t>
            </a:r>
            <a:r>
              <a:rPr sz="2000" spc="-10" dirty="0">
                <a:solidFill>
                  <a:srgbClr val="006FC0"/>
                </a:solidFill>
                <a:latin typeface="Cambria Math"/>
                <a:cs typeface="Cambria Math"/>
              </a:rPr>
              <a:t>𝑓</a:t>
            </a:r>
            <a:r>
              <a:rPr sz="2000" spc="-50" dirty="0">
                <a:solidFill>
                  <a:srgbClr val="006FC0"/>
                </a:solidFill>
                <a:latin typeface="Cambria Math"/>
                <a:cs typeface="Cambria Math"/>
              </a:rPr>
              <a:t> </a:t>
            </a:r>
            <a:r>
              <a:rPr sz="2000" spc="-65" dirty="0">
                <a:solidFill>
                  <a:srgbClr val="006FC0"/>
                </a:solidFill>
                <a:latin typeface="Cambria Math"/>
                <a:cs typeface="Cambria Math"/>
              </a:rPr>
              <a:t>𝑜</a:t>
            </a:r>
            <a:r>
              <a:rPr sz="2000" spc="-90" dirty="0">
                <a:solidFill>
                  <a:srgbClr val="006FC0"/>
                </a:solidFill>
                <a:latin typeface="Cambria Math"/>
                <a:cs typeface="Cambria Math"/>
              </a:rPr>
              <a:t>𝑖</a:t>
            </a:r>
            <a:r>
              <a:rPr sz="2000" spc="-65" dirty="0">
                <a:solidFill>
                  <a:srgbClr val="006FC0"/>
                </a:solidFill>
                <a:latin typeface="Cambria Math"/>
                <a:cs typeface="Cambria Math"/>
              </a:rPr>
              <a:t>𝑙</a:t>
            </a:r>
            <a:r>
              <a:rPr sz="2000" spc="-80" dirty="0">
                <a:solidFill>
                  <a:srgbClr val="006FC0"/>
                </a:solidFill>
                <a:latin typeface="Cambria Math"/>
                <a:cs typeface="Cambria Math"/>
              </a:rPr>
              <a:t>,</a:t>
            </a:r>
            <a:r>
              <a:rPr sz="2000" spc="-105" dirty="0">
                <a:solidFill>
                  <a:srgbClr val="006FC0"/>
                </a:solidFill>
                <a:latin typeface="Cambria Math"/>
                <a:cs typeface="Cambria Math"/>
              </a:rPr>
              <a:t>𝑔</a:t>
            </a:r>
            <a:r>
              <a:rPr sz="2000" spc="-95" dirty="0">
                <a:solidFill>
                  <a:srgbClr val="006FC0"/>
                </a:solidFill>
                <a:latin typeface="Cambria Math"/>
                <a:cs typeface="Cambria Math"/>
              </a:rPr>
              <a:t>𝑚/</a:t>
            </a:r>
            <a:r>
              <a:rPr sz="2000" spc="-90" dirty="0">
                <a:solidFill>
                  <a:srgbClr val="006FC0"/>
                </a:solidFill>
                <a:latin typeface="Cambria Math"/>
                <a:cs typeface="Cambria Math"/>
              </a:rPr>
              <a:t>𝑐</a:t>
            </a:r>
            <a:r>
              <a:rPr sz="2000" spc="-10" dirty="0">
                <a:solidFill>
                  <a:srgbClr val="006FC0"/>
                </a:solidFill>
                <a:latin typeface="Cambria Math"/>
                <a:cs typeface="Cambria Math"/>
              </a:rPr>
              <a:t>𝑐</a:t>
            </a:r>
            <a:endParaRPr sz="20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51561" y="3742451"/>
            <a:ext cx="11435715" cy="272097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241300" indent="-228600">
              <a:lnSpc>
                <a:spcPct val="100000"/>
              </a:lnSpc>
              <a:spcBef>
                <a:spcPts val="270"/>
              </a:spcBef>
              <a:buFont typeface="Arial MT"/>
              <a:buChar char="•"/>
              <a:tabLst>
                <a:tab pos="240665" algn="l"/>
                <a:tab pos="241300" algn="l"/>
              </a:tabLst>
            </a:pPr>
            <a:r>
              <a:rPr sz="2000" b="1" i="1" spc="-10" dirty="0">
                <a:latin typeface="Calibri"/>
                <a:cs typeface="Calibri"/>
              </a:rPr>
              <a:t>Indirect</a:t>
            </a:r>
            <a:r>
              <a:rPr sz="2000" spc="-10" dirty="0">
                <a:latin typeface="Calibri"/>
                <a:cs typeface="Calibri"/>
              </a:rPr>
              <a:t>: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capillary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pressure</a:t>
            </a:r>
            <a:r>
              <a:rPr sz="2000" spc="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and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well</a:t>
            </a:r>
            <a:r>
              <a:rPr sz="2000" spc="3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log</a:t>
            </a:r>
            <a:r>
              <a:rPr sz="2000" spc="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analysis</a:t>
            </a:r>
            <a:r>
              <a:rPr sz="2000" spc="5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(resistivity</a:t>
            </a:r>
            <a:r>
              <a:rPr sz="2000" spc="1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logs),</a:t>
            </a:r>
            <a:r>
              <a:rPr sz="2000" spc="4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also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material</a:t>
            </a:r>
            <a:r>
              <a:rPr sz="2000" spc="8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balance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equation.</a:t>
            </a:r>
            <a:endParaRPr sz="2000">
              <a:latin typeface="Calibri"/>
              <a:cs typeface="Calibri"/>
            </a:endParaRPr>
          </a:p>
          <a:p>
            <a:pPr marL="262890" indent="-250825">
              <a:lnSpc>
                <a:spcPct val="100000"/>
              </a:lnSpc>
              <a:spcBef>
                <a:spcPts val="210"/>
              </a:spcBef>
              <a:buSzPct val="95454"/>
              <a:buFont typeface="Wingdings"/>
              <a:buChar char=""/>
              <a:tabLst>
                <a:tab pos="263525" algn="l"/>
              </a:tabLst>
            </a:pPr>
            <a:r>
              <a:rPr sz="2200" b="1" i="1" u="heavy" spc="-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Factors</a:t>
            </a:r>
            <a:r>
              <a:rPr sz="2200" b="1" i="1" u="heavy" spc="-60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200" b="1" i="1" u="heavy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Affecting</a:t>
            </a:r>
            <a:r>
              <a:rPr sz="2200" b="1" i="1" u="heavy" spc="-7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 </a:t>
            </a:r>
            <a:r>
              <a:rPr sz="2200" b="1" i="1" u="heavy" spc="5" dirty="0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Calibri"/>
                <a:cs typeface="Calibri"/>
              </a:rPr>
              <a:t>Saturation</a:t>
            </a:r>
            <a:endParaRPr sz="2200">
              <a:latin typeface="Calibri"/>
              <a:cs typeface="Calibri"/>
            </a:endParaRPr>
          </a:p>
          <a:p>
            <a:pPr marL="12700" marR="5080">
              <a:lnSpc>
                <a:spcPct val="70000"/>
              </a:lnSpc>
              <a:spcBef>
                <a:spcPts val="1010"/>
              </a:spcBef>
            </a:pPr>
            <a:r>
              <a:rPr sz="2200" spc="-5" dirty="0">
                <a:latin typeface="Calibri"/>
                <a:cs typeface="Calibri"/>
              </a:rPr>
              <a:t>There </a:t>
            </a:r>
            <a:r>
              <a:rPr sz="2200" spc="-10" dirty="0">
                <a:latin typeface="Calibri"/>
                <a:cs typeface="Calibri"/>
              </a:rPr>
              <a:t>are many </a:t>
            </a:r>
            <a:r>
              <a:rPr sz="2200" spc="-15" dirty="0">
                <a:latin typeface="Calibri"/>
                <a:cs typeface="Calibri"/>
              </a:rPr>
              <a:t>factors </a:t>
            </a:r>
            <a:r>
              <a:rPr sz="2200" spc="-5" dirty="0">
                <a:latin typeface="Calibri"/>
                <a:cs typeface="Calibri"/>
              </a:rPr>
              <a:t>that </a:t>
            </a:r>
            <a:r>
              <a:rPr sz="2200" spc="-20" dirty="0">
                <a:latin typeface="Calibri"/>
                <a:cs typeface="Calibri"/>
              </a:rPr>
              <a:t>affect </a:t>
            </a:r>
            <a:r>
              <a:rPr sz="2200" spc="-10" dirty="0">
                <a:latin typeface="Calibri"/>
                <a:cs typeface="Calibri"/>
              </a:rPr>
              <a:t>saturation. </a:t>
            </a:r>
            <a:r>
              <a:rPr sz="2200" spc="-5" dirty="0">
                <a:latin typeface="Calibri"/>
                <a:cs typeface="Calibri"/>
              </a:rPr>
              <a:t>For example, </a:t>
            </a:r>
            <a:r>
              <a:rPr sz="2200" spc="-10" dirty="0">
                <a:latin typeface="Calibri"/>
                <a:cs typeface="Calibri"/>
              </a:rPr>
              <a:t>core </a:t>
            </a:r>
            <a:r>
              <a:rPr sz="2200" dirty="0">
                <a:latin typeface="Calibri"/>
                <a:cs typeface="Calibri"/>
              </a:rPr>
              <a:t>samples </a:t>
            </a:r>
            <a:r>
              <a:rPr sz="2200" spc="-5" dirty="0">
                <a:latin typeface="Calibri"/>
                <a:cs typeface="Calibri"/>
              </a:rPr>
              <a:t>from </a:t>
            </a:r>
            <a:r>
              <a:rPr sz="2200" dirty="0">
                <a:latin typeface="Calibri"/>
                <a:cs typeface="Calibri"/>
              </a:rPr>
              <a:t>reservoir </a:t>
            </a:r>
            <a:r>
              <a:rPr sz="2200" spc="-15" dirty="0">
                <a:latin typeface="Calibri"/>
                <a:cs typeface="Calibri"/>
              </a:rPr>
              <a:t>get affected 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by </a:t>
            </a:r>
            <a:r>
              <a:rPr sz="2200" spc="-15" dirty="0">
                <a:latin typeface="Calibri"/>
                <a:cs typeface="Calibri"/>
              </a:rPr>
              <a:t>filtrate </a:t>
            </a:r>
            <a:r>
              <a:rPr sz="2200" spc="-5" dirty="0">
                <a:latin typeface="Calibri"/>
                <a:cs typeface="Calibri"/>
              </a:rPr>
              <a:t>from drilling </a:t>
            </a:r>
            <a:r>
              <a:rPr sz="2200" dirty="0">
                <a:latin typeface="Calibri"/>
                <a:cs typeface="Calibri"/>
              </a:rPr>
              <a:t>mud. The mud </a:t>
            </a:r>
            <a:r>
              <a:rPr sz="2200" spc="-5" dirty="0">
                <a:latin typeface="Calibri"/>
                <a:cs typeface="Calibri"/>
              </a:rPr>
              <a:t>can usually be </a:t>
            </a:r>
            <a:r>
              <a:rPr sz="2200" spc="-15" dirty="0">
                <a:latin typeface="Calibri"/>
                <a:cs typeface="Calibri"/>
              </a:rPr>
              <a:t>water </a:t>
            </a:r>
            <a:r>
              <a:rPr sz="2200" spc="5" dirty="0">
                <a:latin typeface="Calibri"/>
                <a:cs typeface="Calibri"/>
              </a:rPr>
              <a:t>or oil </a:t>
            </a:r>
            <a:r>
              <a:rPr sz="2200" dirty="0">
                <a:latin typeface="Calibri"/>
                <a:cs typeface="Calibri"/>
              </a:rPr>
              <a:t>based and depending </a:t>
            </a:r>
            <a:r>
              <a:rPr sz="2200" spc="5" dirty="0">
                <a:latin typeface="Calibri"/>
                <a:cs typeface="Calibri"/>
              </a:rPr>
              <a:t>on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wettability </a:t>
            </a:r>
            <a:r>
              <a:rPr sz="2200" spc="5" dirty="0">
                <a:latin typeface="Calibri"/>
                <a:cs typeface="Calibri"/>
              </a:rPr>
              <a:t>of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rock could </a:t>
            </a:r>
            <a:r>
              <a:rPr sz="2200" spc="-20" dirty="0">
                <a:latin typeface="Calibri"/>
                <a:cs typeface="Calibri"/>
              </a:rPr>
              <a:t>affect </a:t>
            </a:r>
            <a:r>
              <a:rPr sz="2200" spc="-10" dirty="0">
                <a:latin typeface="Calibri"/>
                <a:cs typeface="Calibri"/>
              </a:rPr>
              <a:t>saturation </a:t>
            </a:r>
            <a:r>
              <a:rPr sz="2200" spc="-25" dirty="0">
                <a:latin typeface="Calibri"/>
                <a:cs typeface="Calibri"/>
              </a:rPr>
              <a:t>differently. </a:t>
            </a:r>
            <a:r>
              <a:rPr sz="2200" dirty="0">
                <a:latin typeface="Calibri"/>
                <a:cs typeface="Calibri"/>
              </a:rPr>
              <a:t>Another </a:t>
            </a:r>
            <a:r>
              <a:rPr sz="2200" spc="-10" dirty="0">
                <a:latin typeface="Calibri"/>
                <a:cs typeface="Calibri"/>
              </a:rPr>
              <a:t>factor </a:t>
            </a:r>
            <a:r>
              <a:rPr sz="2200" spc="-5" dirty="0">
                <a:latin typeface="Calibri"/>
                <a:cs typeface="Calibri"/>
              </a:rPr>
              <a:t>that </a:t>
            </a:r>
            <a:r>
              <a:rPr sz="2200" spc="-15" dirty="0">
                <a:latin typeface="Calibri"/>
                <a:cs typeface="Calibri"/>
              </a:rPr>
              <a:t>affects </a:t>
            </a:r>
            <a:r>
              <a:rPr sz="2200" spc="-5" dirty="0">
                <a:latin typeface="Calibri"/>
                <a:cs typeface="Calibri"/>
              </a:rPr>
              <a:t>fluid </a:t>
            </a:r>
            <a:r>
              <a:rPr sz="2200" spc="-10" dirty="0">
                <a:latin typeface="Calibri"/>
                <a:cs typeface="Calibri"/>
              </a:rPr>
              <a:t>saturation 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would </a:t>
            </a:r>
            <a:r>
              <a:rPr sz="2200" spc="-5" dirty="0">
                <a:latin typeface="Calibri"/>
                <a:cs typeface="Calibri"/>
              </a:rPr>
              <a:t>be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differences </a:t>
            </a:r>
            <a:r>
              <a:rPr sz="2200" dirty="0">
                <a:latin typeface="Calibri"/>
                <a:cs typeface="Calibri"/>
              </a:rPr>
              <a:t>in </a:t>
            </a:r>
            <a:r>
              <a:rPr sz="2200" spc="-10" dirty="0">
                <a:latin typeface="Calibri"/>
                <a:cs typeface="Calibri"/>
              </a:rPr>
              <a:t>pressure </a:t>
            </a:r>
            <a:r>
              <a:rPr sz="2200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temperature </a:t>
            </a:r>
            <a:r>
              <a:rPr sz="2200" spc="-5" dirty="0">
                <a:latin typeface="Calibri"/>
                <a:cs typeface="Calibri"/>
              </a:rPr>
              <a:t>that </a:t>
            </a:r>
            <a:r>
              <a:rPr sz="2200" spc="-10" dirty="0">
                <a:latin typeface="Calibri"/>
                <a:cs typeface="Calibri"/>
              </a:rPr>
              <a:t>are </a:t>
            </a:r>
            <a:r>
              <a:rPr sz="2200" spc="-5" dirty="0">
                <a:latin typeface="Calibri"/>
                <a:cs typeface="Calibri"/>
              </a:rPr>
              <a:t>caused by bringing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10" dirty="0">
                <a:latin typeface="Calibri"/>
                <a:cs typeface="Calibri"/>
              </a:rPr>
              <a:t>core </a:t>
            </a:r>
            <a:r>
              <a:rPr sz="2200" dirty="0">
                <a:latin typeface="Calibri"/>
                <a:cs typeface="Calibri"/>
              </a:rPr>
              <a:t>sample 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from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reservoir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to</a:t>
            </a:r>
            <a:r>
              <a:rPr sz="2200" spc="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10" dirty="0">
                <a:latin typeface="Calibri"/>
                <a:cs typeface="Calibri"/>
              </a:rPr>
              <a:t> surface. </a:t>
            </a:r>
            <a:r>
              <a:rPr sz="2200" dirty="0">
                <a:latin typeface="Calibri"/>
                <a:cs typeface="Calibri"/>
              </a:rPr>
              <a:t>Those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differences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pressure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 </a:t>
            </a:r>
            <a:r>
              <a:rPr sz="2200" spc="-10" dirty="0">
                <a:latin typeface="Calibri"/>
                <a:cs typeface="Calibri"/>
              </a:rPr>
              <a:t>temperature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cause fluids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such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as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gas </a:t>
            </a:r>
            <a:r>
              <a:rPr sz="2200" spc="-10" dirty="0">
                <a:latin typeface="Calibri"/>
                <a:cs typeface="Calibri"/>
              </a:rPr>
              <a:t>trapped </a:t>
            </a:r>
            <a:r>
              <a:rPr sz="2200" dirty="0">
                <a:latin typeface="Calibri"/>
                <a:cs typeface="Calibri"/>
              </a:rPr>
              <a:t>in </a:t>
            </a:r>
            <a:r>
              <a:rPr sz="2200" spc="5" dirty="0">
                <a:latin typeface="Calibri"/>
                <a:cs typeface="Calibri"/>
              </a:rPr>
              <a:t>oil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dirty="0">
                <a:latin typeface="Calibri"/>
                <a:cs typeface="Calibri"/>
              </a:rPr>
              <a:t>be released. </a:t>
            </a:r>
            <a:r>
              <a:rPr sz="2200" spc="-5" dirty="0">
                <a:latin typeface="Calibri"/>
                <a:cs typeface="Calibri"/>
              </a:rPr>
              <a:t>This </a:t>
            </a:r>
            <a:r>
              <a:rPr sz="2200" dirty="0">
                <a:latin typeface="Calibri"/>
                <a:cs typeface="Calibri"/>
              </a:rPr>
              <a:t>is especially </a:t>
            </a:r>
            <a:r>
              <a:rPr sz="2200" spc="-5" dirty="0">
                <a:latin typeface="Calibri"/>
                <a:cs typeface="Calibri"/>
              </a:rPr>
              <a:t>important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5" dirty="0">
                <a:latin typeface="Calibri"/>
                <a:cs typeface="Calibri"/>
              </a:rPr>
              <a:t>know when </a:t>
            </a:r>
            <a:r>
              <a:rPr sz="2200" spc="-5" dirty="0">
                <a:latin typeface="Calibri"/>
                <a:cs typeface="Calibri"/>
              </a:rPr>
              <a:t>conducting direct </a:t>
            </a:r>
            <a:r>
              <a:rPr sz="2200" dirty="0">
                <a:latin typeface="Calibri"/>
                <a:cs typeface="Calibri"/>
              </a:rPr>
              <a:t> measurements </a:t>
            </a:r>
            <a:r>
              <a:rPr sz="2200" spc="-10" dirty="0">
                <a:latin typeface="Calibri"/>
                <a:cs typeface="Calibri"/>
              </a:rPr>
              <a:t>to </a:t>
            </a:r>
            <a:r>
              <a:rPr sz="2200" spc="-5" dirty="0">
                <a:latin typeface="Calibri"/>
                <a:cs typeface="Calibri"/>
              </a:rPr>
              <a:t>find </a:t>
            </a:r>
            <a:r>
              <a:rPr sz="2200" dirty="0">
                <a:latin typeface="Calibri"/>
                <a:cs typeface="Calibri"/>
              </a:rPr>
              <a:t>the </a:t>
            </a:r>
            <a:r>
              <a:rPr sz="2200" spc="-5" dirty="0">
                <a:latin typeface="Calibri"/>
                <a:cs typeface="Calibri"/>
              </a:rPr>
              <a:t>fluid </a:t>
            </a:r>
            <a:r>
              <a:rPr sz="2200" spc="-10" dirty="0">
                <a:latin typeface="Calibri"/>
                <a:cs typeface="Calibri"/>
              </a:rPr>
              <a:t>saturation </a:t>
            </a:r>
            <a:r>
              <a:rPr sz="2200" spc="-5" dirty="0">
                <a:latin typeface="Calibri"/>
                <a:cs typeface="Calibri"/>
              </a:rPr>
              <a:t>using </a:t>
            </a:r>
            <a:r>
              <a:rPr sz="2200" spc="-10" dirty="0">
                <a:latin typeface="Calibri"/>
                <a:cs typeface="Calibri"/>
              </a:rPr>
              <a:t>core </a:t>
            </a:r>
            <a:r>
              <a:rPr sz="2200" dirty="0">
                <a:latin typeface="Calibri"/>
                <a:cs typeface="Calibri"/>
              </a:rPr>
              <a:t>samples. The reason </a:t>
            </a:r>
            <a:r>
              <a:rPr sz="2200" spc="-5" dirty="0">
                <a:latin typeface="Calibri"/>
                <a:cs typeface="Calibri"/>
              </a:rPr>
              <a:t>fluid </a:t>
            </a:r>
            <a:r>
              <a:rPr sz="2200" spc="-10" dirty="0">
                <a:latin typeface="Calibri"/>
                <a:cs typeface="Calibri"/>
              </a:rPr>
              <a:t>saturation </a:t>
            </a:r>
            <a:r>
              <a:rPr sz="2200" dirty="0">
                <a:latin typeface="Calibri"/>
                <a:cs typeface="Calibri"/>
              </a:rPr>
              <a:t>is </a:t>
            </a:r>
            <a:r>
              <a:rPr sz="2200" spc="-5" dirty="0">
                <a:latin typeface="Calibri"/>
                <a:cs typeface="Calibri"/>
              </a:rPr>
              <a:t>very 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important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that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it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helps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estimating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amount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hydrocarbons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stored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reservoir.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7560" y="1088898"/>
            <a:ext cx="5524500" cy="2759075"/>
          </a:xfrm>
          <a:prstGeom prst="rect">
            <a:avLst/>
          </a:prstGeom>
        </p:spPr>
        <p:txBody>
          <a:bodyPr vert="horz" wrap="square" lIns="0" tIns="55880" rIns="0" bIns="0" rtlCol="0">
            <a:spAutoFit/>
          </a:bodyPr>
          <a:lstStyle/>
          <a:p>
            <a:pPr marL="241300" marR="5080" indent="-228600">
              <a:lnSpc>
                <a:spcPct val="90000"/>
              </a:lnSpc>
              <a:spcBef>
                <a:spcPts val="440"/>
              </a:spcBef>
              <a:buFont typeface="Arial MT"/>
              <a:buChar char="•"/>
              <a:tabLst>
                <a:tab pos="241300" algn="l"/>
              </a:tabLst>
            </a:pPr>
            <a:r>
              <a:rPr sz="2800" spc="-10" dirty="0">
                <a:latin typeface="Calibri"/>
                <a:cs typeface="Calibri"/>
              </a:rPr>
              <a:t>Proper </a:t>
            </a:r>
            <a:r>
              <a:rPr sz="2800" spc="-15" dirty="0">
                <a:latin typeface="Calibri"/>
                <a:cs typeface="Calibri"/>
              </a:rPr>
              <a:t>averaging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10" dirty="0">
                <a:latin typeface="Calibri"/>
                <a:cs typeface="Calibri"/>
              </a:rPr>
              <a:t>saturation </a:t>
            </a:r>
            <a:r>
              <a:rPr sz="2800" spc="-20" dirty="0">
                <a:latin typeface="Calibri"/>
                <a:cs typeface="Calibri"/>
              </a:rPr>
              <a:t>data </a:t>
            </a:r>
            <a:r>
              <a:rPr sz="2800" spc="-15" dirty="0">
                <a:latin typeface="Calibri"/>
                <a:cs typeface="Calibri"/>
              </a:rPr>
              <a:t> requires </a:t>
            </a:r>
            <a:r>
              <a:rPr sz="2800" spc="-10" dirty="0">
                <a:latin typeface="Calibri"/>
                <a:cs typeface="Calibri"/>
              </a:rPr>
              <a:t>that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saturation values </a:t>
            </a:r>
            <a:r>
              <a:rPr sz="2800" spc="-5" dirty="0">
                <a:latin typeface="Calibri"/>
                <a:cs typeface="Calibri"/>
              </a:rPr>
              <a:t> be </a:t>
            </a:r>
            <a:r>
              <a:rPr sz="2800" spc="-10" dirty="0">
                <a:latin typeface="Calibri"/>
                <a:cs typeface="Calibri"/>
              </a:rPr>
              <a:t>weighted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5" dirty="0">
                <a:latin typeface="Calibri"/>
                <a:cs typeface="Calibri"/>
              </a:rPr>
              <a:t>both </a:t>
            </a:r>
            <a:r>
              <a:rPr sz="2800" dirty="0">
                <a:latin typeface="Calibri"/>
                <a:cs typeface="Calibri"/>
              </a:rPr>
              <a:t>the </a:t>
            </a:r>
            <a:r>
              <a:rPr sz="2800" spc="-10" dirty="0">
                <a:latin typeface="Calibri"/>
                <a:cs typeface="Calibri"/>
              </a:rPr>
              <a:t>interval 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thickness</a:t>
            </a:r>
            <a:r>
              <a:rPr sz="2800" i="1" spc="-60" dirty="0">
                <a:latin typeface="Calibri"/>
                <a:cs typeface="Calibri"/>
              </a:rPr>
              <a:t> </a:t>
            </a:r>
            <a:r>
              <a:rPr sz="2800" i="1" spc="-5" dirty="0">
                <a:latin typeface="Calibri"/>
                <a:cs typeface="Calibri"/>
              </a:rPr>
              <a:t>(h) </a:t>
            </a:r>
            <a:r>
              <a:rPr sz="2800" dirty="0">
                <a:latin typeface="Calibri"/>
                <a:cs typeface="Calibri"/>
              </a:rPr>
              <a:t>and</a:t>
            </a:r>
            <a:r>
              <a:rPr sz="2800" spc="-10" dirty="0">
                <a:latin typeface="Calibri"/>
                <a:cs typeface="Calibri"/>
              </a:rPr>
              <a:t> interval</a:t>
            </a:r>
            <a:r>
              <a:rPr sz="2800" spc="-45" dirty="0">
                <a:latin typeface="Calibri"/>
                <a:cs typeface="Calibri"/>
              </a:rPr>
              <a:t> </a:t>
            </a:r>
            <a:r>
              <a:rPr sz="2800" i="1" dirty="0">
                <a:latin typeface="Calibri"/>
                <a:cs typeface="Calibri"/>
              </a:rPr>
              <a:t>porosity</a:t>
            </a:r>
            <a:r>
              <a:rPr sz="2800" i="1" spc="-30" dirty="0">
                <a:latin typeface="Calibri"/>
                <a:cs typeface="Calibri"/>
              </a:rPr>
              <a:t> </a:t>
            </a:r>
            <a:r>
              <a:rPr sz="2800" spc="5" dirty="0">
                <a:latin typeface="Tahoma"/>
                <a:cs typeface="Tahoma"/>
              </a:rPr>
              <a:t>Ø</a:t>
            </a:r>
            <a:r>
              <a:rPr sz="2800" i="1" spc="5" dirty="0">
                <a:latin typeface="Calibri"/>
                <a:cs typeface="Calibri"/>
              </a:rPr>
              <a:t>. </a:t>
            </a:r>
            <a:r>
              <a:rPr sz="2800" i="1" spc="-6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20" dirty="0">
                <a:latin typeface="Calibri"/>
                <a:cs typeface="Calibri"/>
              </a:rPr>
              <a:t>average </a:t>
            </a:r>
            <a:r>
              <a:rPr sz="2800" spc="-10" dirty="0">
                <a:latin typeface="Calibri"/>
                <a:cs typeface="Calibri"/>
              </a:rPr>
              <a:t>saturation </a:t>
            </a:r>
            <a:r>
              <a:rPr sz="2800" dirty="0">
                <a:latin typeface="Calibri"/>
                <a:cs typeface="Calibri"/>
              </a:rPr>
              <a:t>of </a:t>
            </a:r>
            <a:r>
              <a:rPr sz="2800" spc="-5" dirty="0">
                <a:latin typeface="Calibri"/>
                <a:cs typeface="Calibri"/>
              </a:rPr>
              <a:t>each 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reservoir fluid </a:t>
            </a:r>
            <a:r>
              <a:rPr sz="2800" dirty="0">
                <a:latin typeface="Calibri"/>
                <a:cs typeface="Calibri"/>
              </a:rPr>
              <a:t>is </a:t>
            </a:r>
            <a:r>
              <a:rPr sz="2800" spc="-10" dirty="0">
                <a:latin typeface="Calibri"/>
                <a:cs typeface="Calibri"/>
              </a:rPr>
              <a:t>calculated from </a:t>
            </a:r>
            <a:r>
              <a:rPr sz="2800" spc="-5" dirty="0">
                <a:latin typeface="Calibri"/>
                <a:cs typeface="Calibri"/>
              </a:rPr>
              <a:t>the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following</a:t>
            </a:r>
            <a:r>
              <a:rPr sz="2800" spc="-6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equations: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096882" y="4939029"/>
            <a:ext cx="2676525" cy="16662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5125">
              <a:lnSpc>
                <a:spcPct val="100000"/>
              </a:lnSpc>
              <a:spcBef>
                <a:spcPts val="100"/>
              </a:spcBef>
            </a:pPr>
            <a:r>
              <a:rPr sz="1800" u="heavy" spc="-5" dirty="0">
                <a:uFill>
                  <a:solidFill>
                    <a:srgbClr val="000000"/>
                  </a:solidFill>
                </a:uFill>
                <a:latin typeface="Arial MT"/>
                <a:cs typeface="Arial MT"/>
              </a:rPr>
              <a:t>where </a:t>
            </a:r>
            <a:r>
              <a:rPr sz="1800" dirty="0">
                <a:latin typeface="Arial MT"/>
                <a:cs typeface="Arial MT"/>
              </a:rPr>
              <a:t>the </a:t>
            </a:r>
            <a:r>
              <a:rPr sz="1800" spc="5" dirty="0">
                <a:latin typeface="Arial MT"/>
                <a:cs typeface="Arial MT"/>
              </a:rPr>
              <a:t>subscript </a:t>
            </a:r>
            <a:r>
              <a:rPr sz="1800" spc="-5" dirty="0">
                <a:latin typeface="Arial MT"/>
                <a:cs typeface="Arial MT"/>
              </a:rPr>
              <a:t>i </a:t>
            </a:r>
            <a:r>
              <a:rPr sz="1800" dirty="0">
                <a:latin typeface="Arial MT"/>
                <a:cs typeface="Arial MT"/>
              </a:rPr>
              <a:t> refers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any</a:t>
            </a:r>
            <a:r>
              <a:rPr sz="1800" spc="-3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individual </a:t>
            </a:r>
            <a:r>
              <a:rPr sz="1800" spc="-484" dirty="0">
                <a:latin typeface="Arial MT"/>
                <a:cs typeface="Arial MT"/>
              </a:rPr>
              <a:t> </a:t>
            </a:r>
            <a:r>
              <a:rPr sz="1800" spc="10" dirty="0">
                <a:latin typeface="Arial MT"/>
                <a:cs typeface="Arial MT"/>
              </a:rPr>
              <a:t>m</a:t>
            </a:r>
            <a:r>
              <a:rPr sz="1800" dirty="0">
                <a:latin typeface="Arial MT"/>
                <a:cs typeface="Arial MT"/>
              </a:rPr>
              <a:t>ea</a:t>
            </a:r>
            <a:r>
              <a:rPr sz="1800" spc="10" dirty="0">
                <a:latin typeface="Arial MT"/>
                <a:cs typeface="Arial MT"/>
              </a:rPr>
              <a:t>s</a:t>
            </a:r>
            <a:r>
              <a:rPr sz="1800" dirty="0">
                <a:latin typeface="Arial MT"/>
                <a:cs typeface="Arial MT"/>
              </a:rPr>
              <a:t>u</a:t>
            </a:r>
            <a:r>
              <a:rPr sz="1800" spc="-5" dirty="0">
                <a:latin typeface="Arial MT"/>
                <a:cs typeface="Arial MT"/>
              </a:rPr>
              <a:t>r</a:t>
            </a:r>
            <a:r>
              <a:rPr sz="1800" dirty="0">
                <a:latin typeface="Arial MT"/>
                <a:cs typeface="Arial MT"/>
              </a:rPr>
              <a:t>e</a:t>
            </a:r>
            <a:r>
              <a:rPr sz="1800" spc="10" dirty="0">
                <a:latin typeface="Arial MT"/>
                <a:cs typeface="Arial MT"/>
              </a:rPr>
              <a:t>m</a:t>
            </a:r>
            <a:r>
              <a:rPr sz="1800" dirty="0">
                <a:latin typeface="Arial MT"/>
                <a:cs typeface="Arial MT"/>
              </a:rPr>
              <a:t>ent</a:t>
            </a:r>
            <a:r>
              <a:rPr sz="1800" spc="-9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</a:t>
            </a:r>
            <a:r>
              <a:rPr sz="1800" spc="-5" dirty="0">
                <a:latin typeface="Arial MT"/>
                <a:cs typeface="Arial MT"/>
              </a:rPr>
              <a:t>d</a:t>
            </a:r>
            <a:r>
              <a:rPr sz="1800" spc="-15" dirty="0">
                <a:latin typeface="Arial MT"/>
                <a:cs typeface="Arial MT"/>
              </a:rPr>
              <a:t> </a:t>
            </a:r>
            <a:r>
              <a:rPr sz="1800" spc="20" dirty="0">
                <a:latin typeface="Arial MT"/>
                <a:cs typeface="Arial MT"/>
              </a:rPr>
              <a:t>h</a:t>
            </a:r>
            <a:r>
              <a:rPr sz="800" spc="-5" dirty="0">
                <a:latin typeface="Arial MT"/>
                <a:cs typeface="Arial MT"/>
              </a:rPr>
              <a:t>i  </a:t>
            </a:r>
            <a:r>
              <a:rPr sz="1800" dirty="0">
                <a:latin typeface="Arial MT"/>
                <a:cs typeface="Arial MT"/>
              </a:rPr>
              <a:t>represents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2135"/>
              </a:lnSpc>
              <a:spcBef>
                <a:spcPts val="5"/>
              </a:spcBef>
            </a:pPr>
            <a:r>
              <a:rPr sz="1800" dirty="0">
                <a:latin typeface="Arial MT"/>
                <a:cs typeface="Arial MT"/>
              </a:rPr>
              <a:t>the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depth</a:t>
            </a:r>
            <a:r>
              <a:rPr sz="1800" spc="-5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interval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to</a:t>
            </a:r>
            <a:r>
              <a:rPr sz="1800" spc="-30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which</a:t>
            </a:r>
            <a:endParaRPr sz="1800">
              <a:latin typeface="Arial MT"/>
              <a:cs typeface="Arial MT"/>
            </a:endParaRPr>
          </a:p>
          <a:p>
            <a:pPr marL="12700">
              <a:lnSpc>
                <a:spcPts val="2135"/>
              </a:lnSpc>
            </a:pPr>
            <a:r>
              <a:rPr sz="1800" spc="-5" dirty="0">
                <a:latin typeface="Tahoma"/>
                <a:cs typeface="Tahoma"/>
              </a:rPr>
              <a:t>Ø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</a:t>
            </a:r>
            <a:r>
              <a:rPr sz="800" spc="-40" dirty="0">
                <a:latin typeface="Arial MT"/>
                <a:cs typeface="Arial MT"/>
              </a:rPr>
              <a:t>o</a:t>
            </a:r>
            <a:r>
              <a:rPr sz="800" spc="-15" dirty="0">
                <a:latin typeface="Arial MT"/>
                <a:cs typeface="Arial MT"/>
              </a:rPr>
              <a:t>i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55" dirty="0">
                <a:latin typeface="Arial MT"/>
                <a:cs typeface="Arial MT"/>
              </a:rPr>
              <a:t> </a:t>
            </a:r>
            <a:r>
              <a:rPr sz="1800" spc="-5" dirty="0">
                <a:latin typeface="Arial MT"/>
                <a:cs typeface="Arial MT"/>
              </a:rPr>
              <a:t>S</a:t>
            </a:r>
            <a:r>
              <a:rPr sz="800" spc="-15" dirty="0">
                <a:latin typeface="Arial MT"/>
                <a:cs typeface="Arial MT"/>
              </a:rPr>
              <a:t>gi</a:t>
            </a:r>
            <a:r>
              <a:rPr sz="1800" dirty="0">
                <a:latin typeface="Arial MT"/>
                <a:cs typeface="Arial MT"/>
              </a:rPr>
              <a:t>,</a:t>
            </a:r>
            <a:r>
              <a:rPr sz="1800" spc="5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an</a:t>
            </a:r>
            <a:r>
              <a:rPr sz="1800" spc="-5" dirty="0">
                <a:latin typeface="Arial MT"/>
                <a:cs typeface="Arial MT"/>
              </a:rPr>
              <a:t>d S</a:t>
            </a:r>
            <a:r>
              <a:rPr sz="800" spc="-30" dirty="0">
                <a:latin typeface="Arial MT"/>
                <a:cs typeface="Arial MT"/>
              </a:rPr>
              <a:t>w</a:t>
            </a:r>
            <a:r>
              <a:rPr sz="800" spc="-5" dirty="0">
                <a:latin typeface="Arial MT"/>
                <a:cs typeface="Arial MT"/>
              </a:rPr>
              <a:t>i</a:t>
            </a:r>
            <a:r>
              <a:rPr sz="800" spc="30" dirty="0">
                <a:latin typeface="Arial MT"/>
                <a:cs typeface="Arial MT"/>
              </a:rPr>
              <a:t> </a:t>
            </a:r>
            <a:r>
              <a:rPr sz="1800" dirty="0">
                <a:latin typeface="Arial MT"/>
                <a:cs typeface="Arial MT"/>
              </a:rPr>
              <a:t>appl</a:t>
            </a:r>
            <a:r>
              <a:rPr sz="1800" spc="-160" dirty="0">
                <a:latin typeface="Arial MT"/>
                <a:cs typeface="Arial MT"/>
              </a:rPr>
              <a:t>y</a:t>
            </a:r>
            <a:r>
              <a:rPr sz="1800" dirty="0">
                <a:latin typeface="Arial MT"/>
                <a:cs typeface="Arial MT"/>
              </a:rPr>
              <a:t>.</a:t>
            </a:r>
            <a:endParaRPr sz="1800">
              <a:latin typeface="Arial MT"/>
              <a:cs typeface="Arial MT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63640" y="359663"/>
            <a:ext cx="2627375" cy="6303264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12519" y="51803"/>
            <a:ext cx="4807458" cy="1168158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59483" y="182956"/>
            <a:ext cx="4121785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i="1" spc="-20" dirty="0">
                <a:solidFill>
                  <a:srgbClr val="006FC0"/>
                </a:solidFill>
                <a:latin typeface="Calibri"/>
                <a:cs typeface="Calibri"/>
              </a:rPr>
              <a:t>Average</a:t>
            </a:r>
            <a:r>
              <a:rPr sz="4000" i="1" spc="-7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i="1" dirty="0">
                <a:solidFill>
                  <a:srgbClr val="006FC0"/>
                </a:solidFill>
                <a:latin typeface="Calibri"/>
                <a:cs typeface="Calibri"/>
              </a:rPr>
              <a:t>Saturation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8015" y="1653031"/>
            <a:ext cx="149161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i="1" spc="5" dirty="0">
                <a:solidFill>
                  <a:srgbClr val="C00000"/>
                </a:solidFill>
                <a:latin typeface="Arial"/>
                <a:cs typeface="Arial"/>
              </a:rPr>
              <a:t>Exam</a:t>
            </a:r>
            <a:r>
              <a:rPr sz="2800" i="1" spc="-15" dirty="0">
                <a:solidFill>
                  <a:srgbClr val="C00000"/>
                </a:solidFill>
                <a:latin typeface="Arial"/>
                <a:cs typeface="Arial"/>
              </a:rPr>
              <a:t>p</a:t>
            </a:r>
            <a:r>
              <a:rPr sz="2800" i="1" spc="5" dirty="0">
                <a:solidFill>
                  <a:srgbClr val="C00000"/>
                </a:solidFill>
                <a:latin typeface="Arial"/>
                <a:cs typeface="Arial"/>
              </a:rPr>
              <a:t>l</a:t>
            </a:r>
            <a:r>
              <a:rPr sz="2800" i="1" dirty="0">
                <a:solidFill>
                  <a:srgbClr val="C00000"/>
                </a:solidFill>
                <a:latin typeface="Arial"/>
                <a:cs typeface="Arial"/>
              </a:rPr>
              <a:t>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35076" y="804169"/>
            <a:ext cx="7552690" cy="1919605"/>
          </a:xfrm>
          <a:prstGeom prst="rect">
            <a:avLst/>
          </a:prstGeom>
        </p:spPr>
        <p:txBody>
          <a:bodyPr vert="horz" wrap="square" lIns="0" tIns="31115" rIns="0" bIns="0" rtlCol="0">
            <a:spAutoFit/>
          </a:bodyPr>
          <a:lstStyle/>
          <a:p>
            <a:pPr marL="256540" indent="-243840">
              <a:lnSpc>
                <a:spcPct val="100000"/>
              </a:lnSpc>
              <a:spcBef>
                <a:spcPts val="245"/>
              </a:spcBef>
              <a:buSzPct val="91666"/>
              <a:buFont typeface="Wingdings"/>
              <a:buChar char=""/>
              <a:tabLst>
                <a:tab pos="256540" algn="l"/>
                <a:tab pos="4884420" algn="l"/>
              </a:tabLst>
            </a:pPr>
            <a:r>
              <a:rPr sz="2400" spc="-30" dirty="0">
                <a:latin typeface="Calibri"/>
                <a:cs typeface="Calibri"/>
              </a:rPr>
              <a:t>Porosity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data </a:t>
            </a:r>
            <a:r>
              <a:rPr sz="2400" spc="-25" dirty="0">
                <a:latin typeface="Calibri"/>
                <a:cs typeface="Calibri"/>
              </a:rPr>
              <a:t>are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used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these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basic	</a:t>
            </a:r>
            <a:r>
              <a:rPr sz="2400" spc="-10" dirty="0">
                <a:latin typeface="Calibri"/>
                <a:cs typeface="Calibri"/>
              </a:rPr>
              <a:t>reservoir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evaluations:</a:t>
            </a:r>
            <a:endParaRPr sz="2400">
              <a:latin typeface="Calibri"/>
              <a:cs typeface="Calibri"/>
            </a:endParaRPr>
          </a:p>
          <a:p>
            <a:pPr marL="256540" indent="-243840">
              <a:lnSpc>
                <a:spcPct val="100000"/>
              </a:lnSpc>
              <a:spcBef>
                <a:spcPts val="114"/>
              </a:spcBef>
              <a:buAutoNum type="arabicPeriod"/>
              <a:tabLst>
                <a:tab pos="256540" algn="l"/>
              </a:tabLst>
            </a:pPr>
            <a:r>
              <a:rPr sz="2000" spc="-35" dirty="0">
                <a:latin typeface="Calibri"/>
                <a:cs typeface="Calibri"/>
              </a:rPr>
              <a:t>Volumetric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calculation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fluids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reservoir</a:t>
            </a:r>
            <a:endParaRPr sz="2000">
              <a:latin typeface="Calibri"/>
              <a:cs typeface="Calibri"/>
            </a:endParaRPr>
          </a:p>
          <a:p>
            <a:pPr marL="259079" indent="-247015">
              <a:lnSpc>
                <a:spcPct val="100000"/>
              </a:lnSpc>
              <a:spcBef>
                <a:spcPts val="95"/>
              </a:spcBef>
              <a:buAutoNum type="arabicPeriod"/>
              <a:tabLst>
                <a:tab pos="259715" algn="l"/>
              </a:tabLst>
            </a:pPr>
            <a:r>
              <a:rPr sz="2000" spc="-5" dirty="0">
                <a:latin typeface="Calibri"/>
                <a:cs typeface="Calibri"/>
              </a:rPr>
              <a:t>Calculation</a:t>
            </a:r>
            <a:r>
              <a:rPr sz="2000" spc="-9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fluid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saturations</a:t>
            </a:r>
            <a:endParaRPr sz="2000">
              <a:latin typeface="Calibri"/>
              <a:cs typeface="Calibri"/>
            </a:endParaRPr>
          </a:p>
          <a:p>
            <a:pPr marL="205104" indent="-193040">
              <a:lnSpc>
                <a:spcPct val="100000"/>
              </a:lnSpc>
              <a:spcBef>
                <a:spcPts val="125"/>
              </a:spcBef>
              <a:buAutoNum type="arabicPeriod"/>
              <a:tabLst>
                <a:tab pos="205740" algn="l"/>
              </a:tabLst>
            </a:pPr>
            <a:r>
              <a:rPr sz="2000" spc="-15" dirty="0">
                <a:latin typeface="Calibri"/>
                <a:cs typeface="Calibri"/>
              </a:rPr>
              <a:t>Ge</a:t>
            </a:r>
            <a:r>
              <a:rPr sz="2000" spc="-5" dirty="0">
                <a:latin typeface="Calibri"/>
                <a:cs typeface="Calibri"/>
              </a:rPr>
              <a:t>ologi</a:t>
            </a:r>
            <a:r>
              <a:rPr sz="2000" spc="-35" dirty="0">
                <a:latin typeface="Calibri"/>
                <a:cs typeface="Calibri"/>
              </a:rPr>
              <a:t>c</a:t>
            </a:r>
            <a:r>
              <a:rPr sz="2000" spc="-5" dirty="0">
                <a:latin typeface="Calibri"/>
                <a:cs typeface="Calibri"/>
              </a:rPr>
              <a:t>al</a:t>
            </a:r>
            <a:r>
              <a:rPr sz="2000" spc="-6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</a:t>
            </a:r>
            <a:r>
              <a:rPr sz="2000" dirty="0">
                <a:latin typeface="Calibri"/>
                <a:cs typeface="Calibri"/>
              </a:rPr>
              <a:t>h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spc="-50" dirty="0">
                <a:latin typeface="Calibri"/>
                <a:cs typeface="Calibri"/>
              </a:rPr>
              <a:t>r</a:t>
            </a:r>
            <a:r>
              <a:rPr sz="2000" spc="-5" dirty="0">
                <a:latin typeface="Calibri"/>
                <a:cs typeface="Calibri"/>
              </a:rPr>
              <a:t>ac</a:t>
            </a:r>
            <a:r>
              <a:rPr sz="2000" spc="-25" dirty="0">
                <a:latin typeface="Calibri"/>
                <a:cs typeface="Calibri"/>
              </a:rPr>
              <a:t>t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5" dirty="0">
                <a:latin typeface="Calibri"/>
                <a:cs typeface="Calibri"/>
              </a:rPr>
              <a:t>ri</a:t>
            </a:r>
            <a:r>
              <a:rPr sz="2000" spc="-25" dirty="0">
                <a:latin typeface="Calibri"/>
                <a:cs typeface="Calibri"/>
              </a:rPr>
              <a:t>za</a:t>
            </a:r>
            <a:r>
              <a:rPr sz="2000" spc="-5" dirty="0">
                <a:latin typeface="Calibri"/>
                <a:cs typeface="Calibri"/>
              </a:rPr>
              <a:t>ti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n</a:t>
            </a:r>
            <a:r>
              <a:rPr sz="2000" spc="-10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o</a:t>
            </a:r>
            <a:r>
              <a:rPr sz="2000" spc="-5" dirty="0">
                <a:latin typeface="Calibri"/>
                <a:cs typeface="Calibri"/>
              </a:rPr>
              <a:t>f t</a:t>
            </a:r>
            <a:r>
              <a:rPr sz="2000" spc="5" dirty="0">
                <a:latin typeface="Calibri"/>
                <a:cs typeface="Calibri"/>
              </a:rPr>
              <a:t>h</a:t>
            </a:r>
            <a:r>
              <a:rPr sz="2000" spc="-5" dirty="0">
                <a:latin typeface="Calibri"/>
                <a:cs typeface="Calibri"/>
              </a:rPr>
              <a:t>e </a:t>
            </a:r>
            <a:r>
              <a:rPr sz="2000" spc="-30" dirty="0">
                <a:latin typeface="Calibri"/>
                <a:cs typeface="Calibri"/>
              </a:rPr>
              <a:t>r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-20" dirty="0">
                <a:latin typeface="Calibri"/>
                <a:cs typeface="Calibri"/>
              </a:rPr>
              <a:t>s</a:t>
            </a:r>
            <a:r>
              <a:rPr sz="2000" spc="-15" dirty="0">
                <a:latin typeface="Calibri"/>
                <a:cs typeface="Calibri"/>
              </a:rPr>
              <a:t>e</a:t>
            </a:r>
            <a:r>
              <a:rPr sz="2000" spc="15" dirty="0">
                <a:latin typeface="Calibri"/>
                <a:cs typeface="Calibri"/>
              </a:rPr>
              <a:t>r</a:t>
            </a:r>
            <a:r>
              <a:rPr sz="2000" spc="-45" dirty="0">
                <a:latin typeface="Calibri"/>
                <a:cs typeface="Calibri"/>
              </a:rPr>
              <a:t>v</a:t>
            </a:r>
            <a:r>
              <a:rPr sz="2000" spc="-5" dirty="0">
                <a:latin typeface="Calibri"/>
                <a:cs typeface="Calibri"/>
              </a:rPr>
              <a:t>oir</a:t>
            </a:r>
            <a:endParaRPr sz="20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1470"/>
              </a:spcBef>
              <a:buFont typeface="Wingdings"/>
              <a:buChar char=""/>
              <a:tabLst>
                <a:tab pos="357505" algn="l"/>
              </a:tabLst>
            </a:pPr>
            <a:r>
              <a:rPr sz="2400" spc="-5" dirty="0">
                <a:latin typeface="Calibri"/>
                <a:cs typeface="Calibri"/>
              </a:rPr>
              <a:t>Calculating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hydrocarbon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reservoir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66876" y="3901871"/>
            <a:ext cx="8776970" cy="763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 marR="30480">
              <a:lnSpc>
                <a:spcPct val="121000"/>
              </a:lnSpc>
              <a:spcBef>
                <a:spcPts val="100"/>
              </a:spcBef>
            </a:pPr>
            <a:r>
              <a:rPr sz="2000" u="heavy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where:</a:t>
            </a:r>
            <a:r>
              <a:rPr sz="20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=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surface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area</a:t>
            </a:r>
            <a:r>
              <a:rPr sz="2000" spc="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25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reservoir,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=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thickness</a:t>
            </a:r>
            <a:r>
              <a:rPr sz="2000" spc="7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formation,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φ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=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porosity, </a:t>
            </a:r>
            <a:r>
              <a:rPr sz="2000" spc="-4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S</a:t>
            </a:r>
            <a:r>
              <a:rPr sz="1950" spc="-7" baseline="-17094" dirty="0">
                <a:latin typeface="Calibri"/>
                <a:cs typeface="Calibri"/>
              </a:rPr>
              <a:t>wi</a:t>
            </a:r>
            <a:r>
              <a:rPr sz="2000" spc="-5" dirty="0">
                <a:latin typeface="Calibri"/>
                <a:cs typeface="Calibri"/>
              </a:rPr>
              <a:t>=</a:t>
            </a:r>
            <a:r>
              <a:rPr sz="2000" spc="1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the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percent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 the </a:t>
            </a:r>
            <a:r>
              <a:rPr sz="2000" spc="-10" dirty="0">
                <a:latin typeface="Calibri"/>
                <a:cs typeface="Calibri"/>
              </a:rPr>
              <a:t>pore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volume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occupied</a:t>
            </a:r>
            <a:r>
              <a:rPr sz="2000" spc="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by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75" dirty="0">
                <a:latin typeface="Calibri"/>
                <a:cs typeface="Calibri"/>
              </a:rPr>
              <a:t>water.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92276" y="5064328"/>
            <a:ext cx="461009" cy="4540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800" b="1" spc="-25" dirty="0">
                <a:latin typeface="Calibri"/>
                <a:cs typeface="Calibri"/>
              </a:rPr>
              <a:t>OR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0628" y="5864740"/>
            <a:ext cx="10636885" cy="764540"/>
          </a:xfrm>
          <a:prstGeom prst="rect">
            <a:avLst/>
          </a:prstGeom>
        </p:spPr>
        <p:txBody>
          <a:bodyPr vert="horz" wrap="square" lIns="0" tIns="77470" rIns="0" bIns="0" rtlCol="0">
            <a:spAutoFit/>
          </a:bodyPr>
          <a:lstStyle/>
          <a:p>
            <a:pPr marL="243840">
              <a:lnSpc>
                <a:spcPct val="100000"/>
              </a:lnSpc>
              <a:spcBef>
                <a:spcPts val="610"/>
              </a:spcBef>
              <a:tabLst>
                <a:tab pos="1183005" algn="l"/>
              </a:tabLst>
            </a:pPr>
            <a:r>
              <a:rPr sz="20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Where:</a:t>
            </a:r>
            <a:r>
              <a:rPr sz="2000" spc="-10" dirty="0">
                <a:latin typeface="Calibri"/>
                <a:cs typeface="Calibri"/>
              </a:rPr>
              <a:t>	</a:t>
            </a:r>
            <a:r>
              <a:rPr sz="2000" spc="-5" dirty="0">
                <a:latin typeface="Calibri"/>
                <a:cs typeface="Calibri"/>
              </a:rPr>
              <a:t>N=</a:t>
            </a:r>
            <a:r>
              <a:rPr sz="2000" spc="-3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HC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volume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dirty="0">
                <a:latin typeface="Calibri"/>
                <a:cs typeface="Calibri"/>
              </a:rPr>
              <a:t>the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30" dirty="0">
                <a:latin typeface="Calibri"/>
                <a:cs typeface="Calibri"/>
              </a:rPr>
              <a:t>reservoir,</a:t>
            </a:r>
            <a:r>
              <a:rPr sz="2000" spc="-1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res.bbl,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As =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surface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area,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acres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,</a:t>
            </a:r>
            <a:r>
              <a:rPr sz="2000" spc="-1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H=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thickness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of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formation,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ft</a:t>
            </a:r>
            <a:endParaRPr sz="20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2000" spc="-10" dirty="0">
                <a:latin typeface="Calibri"/>
                <a:cs typeface="Calibri"/>
              </a:rPr>
              <a:t>φ</a:t>
            </a:r>
            <a:r>
              <a:rPr sz="2000" spc="-2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=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25" dirty="0">
                <a:latin typeface="Calibri"/>
                <a:cs typeface="Calibri"/>
              </a:rPr>
              <a:t>porosity,</a:t>
            </a:r>
            <a:r>
              <a:rPr sz="2000" spc="-100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fraction,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10" dirty="0">
                <a:latin typeface="Calibri"/>
                <a:cs typeface="Calibri"/>
              </a:rPr>
              <a:t>Soi </a:t>
            </a:r>
            <a:r>
              <a:rPr sz="2000" spc="-5" dirty="0">
                <a:latin typeface="Calibri"/>
                <a:cs typeface="Calibri"/>
              </a:rPr>
              <a:t>=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initial</a:t>
            </a:r>
            <a:r>
              <a:rPr sz="2000" spc="-3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oil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saturation</a:t>
            </a:r>
            <a:r>
              <a:rPr sz="2000" spc="-5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(1.0</a:t>
            </a:r>
            <a:r>
              <a:rPr sz="2000" spc="-45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–</a:t>
            </a:r>
            <a:r>
              <a:rPr sz="2000" spc="5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Swi), </a:t>
            </a:r>
            <a:r>
              <a:rPr sz="2000" spc="-10" dirty="0">
                <a:latin typeface="Calibri"/>
                <a:cs typeface="Calibri"/>
              </a:rPr>
              <a:t>fraction,</a:t>
            </a:r>
            <a:r>
              <a:rPr sz="2000" spc="-5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Boi</a:t>
            </a:r>
            <a:r>
              <a:rPr sz="2000" spc="-40" dirty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=</a:t>
            </a:r>
            <a:r>
              <a:rPr sz="200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formation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15" dirty="0">
                <a:latin typeface="Calibri"/>
                <a:cs typeface="Calibri"/>
              </a:rPr>
              <a:t>volume</a:t>
            </a:r>
            <a:r>
              <a:rPr sz="2000" spc="-25" dirty="0">
                <a:latin typeface="Calibri"/>
                <a:cs typeface="Calibri"/>
              </a:rPr>
              <a:t> </a:t>
            </a:r>
            <a:r>
              <a:rPr sz="2000" spc="-20" dirty="0">
                <a:latin typeface="Calibri"/>
                <a:cs typeface="Calibri"/>
              </a:rPr>
              <a:t>factor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465832" y="2916935"/>
            <a:ext cx="4876800" cy="774700"/>
          </a:xfrm>
          <a:prstGeom prst="rect">
            <a:avLst/>
          </a:prstGeom>
          <a:solidFill>
            <a:srgbClr val="FFFFFF"/>
          </a:solidFill>
          <a:ln w="48767">
            <a:solidFill>
              <a:srgbClr val="6FAC46"/>
            </a:solidFill>
          </a:ln>
        </p:spPr>
        <p:txBody>
          <a:bodyPr vert="horz" wrap="square" lIns="0" tIns="168275" rIns="0" bIns="0" rtlCol="0">
            <a:spAutoFit/>
          </a:bodyPr>
          <a:lstStyle/>
          <a:p>
            <a:pPr marR="5715" algn="ctr">
              <a:lnSpc>
                <a:spcPct val="100000"/>
              </a:lnSpc>
              <a:spcBef>
                <a:spcPts val="1325"/>
              </a:spcBef>
            </a:pPr>
            <a:r>
              <a:rPr sz="2600" b="1" spc="-15" dirty="0">
                <a:solidFill>
                  <a:srgbClr val="006FC0"/>
                </a:solidFill>
                <a:latin typeface="Calibri"/>
                <a:cs typeface="Calibri"/>
              </a:rPr>
              <a:t>HCPV </a:t>
            </a: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=</a:t>
            </a:r>
            <a:r>
              <a:rPr sz="26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A</a:t>
            </a:r>
            <a:r>
              <a:rPr sz="26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x</a:t>
            </a:r>
            <a:r>
              <a:rPr sz="26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h x</a:t>
            </a:r>
            <a:r>
              <a:rPr sz="2600" b="1" spc="-1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6FC0"/>
                </a:solidFill>
                <a:latin typeface="Calibri"/>
                <a:cs typeface="Calibri"/>
              </a:rPr>
              <a:t>φ</a:t>
            </a:r>
            <a:r>
              <a:rPr sz="26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x</a:t>
            </a:r>
            <a:r>
              <a:rPr sz="26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6FC0"/>
                </a:solidFill>
                <a:latin typeface="Calibri"/>
                <a:cs typeface="Calibri"/>
              </a:rPr>
              <a:t>(1</a:t>
            </a:r>
            <a:r>
              <a:rPr sz="26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–</a:t>
            </a:r>
            <a:r>
              <a:rPr sz="2600" b="1" spc="-15" dirty="0">
                <a:solidFill>
                  <a:srgbClr val="006FC0"/>
                </a:solidFill>
                <a:latin typeface="Calibri"/>
                <a:cs typeface="Calibri"/>
              </a:rPr>
              <a:t> Swi)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38983" y="4812791"/>
            <a:ext cx="5316220" cy="774700"/>
          </a:xfrm>
          <a:prstGeom prst="rect">
            <a:avLst/>
          </a:prstGeom>
          <a:solidFill>
            <a:srgbClr val="FFFFFF"/>
          </a:solidFill>
          <a:ln w="48767">
            <a:solidFill>
              <a:srgbClr val="6FAC46"/>
            </a:solidFill>
          </a:ln>
        </p:spPr>
        <p:txBody>
          <a:bodyPr vert="horz" wrap="square" lIns="0" tIns="168275" rIns="0" bIns="0" rtlCol="0">
            <a:spAutoFit/>
          </a:bodyPr>
          <a:lstStyle/>
          <a:p>
            <a:pPr marL="574675">
              <a:lnSpc>
                <a:spcPct val="100000"/>
              </a:lnSpc>
              <a:spcBef>
                <a:spcPts val="1325"/>
              </a:spcBef>
            </a:pPr>
            <a:r>
              <a:rPr sz="2600" b="1" spc="-10" dirty="0">
                <a:solidFill>
                  <a:srgbClr val="006FC0"/>
                </a:solidFill>
                <a:latin typeface="Calibri"/>
                <a:cs typeface="Calibri"/>
              </a:rPr>
              <a:t>N</a:t>
            </a:r>
            <a:r>
              <a:rPr sz="26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=</a:t>
            </a:r>
            <a:r>
              <a:rPr sz="26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7758</a:t>
            </a:r>
            <a:r>
              <a:rPr sz="2600" b="1" spc="-8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X </a:t>
            </a:r>
            <a:r>
              <a:rPr sz="2600" b="1" spc="-15" dirty="0">
                <a:solidFill>
                  <a:srgbClr val="006FC0"/>
                </a:solidFill>
                <a:latin typeface="Calibri"/>
                <a:cs typeface="Calibri"/>
              </a:rPr>
              <a:t>As</a:t>
            </a:r>
            <a:r>
              <a:rPr sz="26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X</a:t>
            </a:r>
            <a:r>
              <a:rPr sz="26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006FC0"/>
                </a:solidFill>
                <a:latin typeface="Calibri"/>
                <a:cs typeface="Calibri"/>
              </a:rPr>
              <a:t>H</a:t>
            </a:r>
            <a:r>
              <a:rPr sz="2600" b="1" spc="-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X </a:t>
            </a:r>
            <a:r>
              <a:rPr sz="2600" b="1" spc="-10" dirty="0">
                <a:solidFill>
                  <a:srgbClr val="006FC0"/>
                </a:solidFill>
                <a:latin typeface="Calibri"/>
                <a:cs typeface="Calibri"/>
              </a:rPr>
              <a:t>φ</a:t>
            </a:r>
            <a:r>
              <a:rPr sz="26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X</a:t>
            </a:r>
            <a:r>
              <a:rPr sz="2600" b="1" spc="-1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Soi/</a:t>
            </a:r>
            <a:r>
              <a:rPr sz="2600" b="1" spc="-4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Boi</a:t>
            </a:r>
            <a:endParaRPr sz="2600">
              <a:latin typeface="Calibri"/>
              <a:cs typeface="Calibri"/>
            </a:endParaRP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336" y="0"/>
            <a:ext cx="6136386" cy="1110234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368044" y="72085"/>
            <a:ext cx="497840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spc="-25" dirty="0">
                <a:solidFill>
                  <a:srgbClr val="006FC0"/>
                </a:solidFill>
              </a:rPr>
              <a:t>Applications</a:t>
            </a:r>
            <a:r>
              <a:rPr sz="4000" spc="-5" dirty="0">
                <a:solidFill>
                  <a:srgbClr val="006FC0"/>
                </a:solidFill>
              </a:rPr>
              <a:t> </a:t>
            </a:r>
            <a:r>
              <a:rPr sz="4000" spc="-10" dirty="0">
                <a:solidFill>
                  <a:srgbClr val="006FC0"/>
                </a:solidFill>
              </a:rPr>
              <a:t>of</a:t>
            </a:r>
            <a:r>
              <a:rPr sz="4000" spc="-70" dirty="0">
                <a:solidFill>
                  <a:srgbClr val="006FC0"/>
                </a:solidFill>
              </a:rPr>
              <a:t> </a:t>
            </a:r>
            <a:r>
              <a:rPr sz="4000" spc="-35" dirty="0">
                <a:solidFill>
                  <a:srgbClr val="006FC0"/>
                </a:solidFill>
              </a:rPr>
              <a:t>Porosity</a:t>
            </a:r>
            <a:endParaRPr sz="4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49681" y="1033399"/>
            <a:ext cx="10854690" cy="495744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6870" marR="5080" indent="-344805">
              <a:lnSpc>
                <a:spcPct val="100000"/>
              </a:lnSpc>
              <a:spcBef>
                <a:spcPts val="105"/>
              </a:spcBef>
              <a:buFont typeface="Arial MT"/>
              <a:buChar char="•"/>
              <a:tabLst>
                <a:tab pos="356870" algn="l"/>
                <a:tab pos="357505" algn="l"/>
                <a:tab pos="5832475" algn="l"/>
                <a:tab pos="8731250" algn="l"/>
              </a:tabLst>
            </a:pPr>
            <a:r>
              <a:rPr sz="2800" spc="-15" dirty="0">
                <a:latin typeface="Calibri"/>
                <a:cs typeface="Calibri"/>
              </a:rPr>
              <a:t>From</a:t>
            </a:r>
            <a:r>
              <a:rPr sz="2800" spc="-9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definition</a:t>
            </a:r>
            <a:r>
              <a:rPr sz="2800" spc="-3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of</a:t>
            </a:r>
            <a:r>
              <a:rPr sz="2800" spc="-345" dirty="0">
                <a:latin typeface="Calibri"/>
                <a:cs typeface="Calibri"/>
              </a:rPr>
              <a:t> </a:t>
            </a:r>
            <a:r>
              <a:rPr sz="2800" spc="-20" dirty="0">
                <a:latin typeface="Calibri"/>
                <a:cs typeface="Calibri"/>
              </a:rPr>
              <a:t>porosity,porosityof	rock</a:t>
            </a:r>
            <a:r>
              <a:rPr sz="2800" spc="70" dirty="0">
                <a:latin typeface="Calibri"/>
                <a:cs typeface="Calibri"/>
              </a:rPr>
              <a:t> </a:t>
            </a:r>
            <a:r>
              <a:rPr sz="2800" spc="10" dirty="0">
                <a:latin typeface="Calibri"/>
                <a:cs typeface="Calibri"/>
              </a:rPr>
              <a:t>samplecan</a:t>
            </a:r>
            <a:r>
              <a:rPr sz="2800" spc="2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be	</a:t>
            </a:r>
            <a:r>
              <a:rPr sz="2800" spc="-10" dirty="0">
                <a:latin typeface="Calibri"/>
                <a:cs typeface="Calibri"/>
              </a:rPr>
              <a:t>determined</a:t>
            </a:r>
            <a:r>
              <a:rPr sz="2800" spc="-13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by </a:t>
            </a:r>
            <a:r>
              <a:rPr sz="2800" spc="-62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measuring</a:t>
            </a:r>
            <a:r>
              <a:rPr sz="2800" spc="-10" dirty="0">
                <a:latin typeface="Calibri"/>
                <a:cs typeface="Calibri"/>
              </a:rPr>
              <a:t> </a:t>
            </a:r>
            <a:r>
              <a:rPr sz="2800" spc="-35" dirty="0">
                <a:latin typeface="Calibri"/>
                <a:cs typeface="Calibri"/>
              </a:rPr>
              <a:t>any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two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of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these</a:t>
            </a:r>
            <a:r>
              <a:rPr sz="2800" spc="-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quantities: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Font typeface="Arial MT"/>
              <a:buChar char="•"/>
            </a:pPr>
            <a:endParaRPr sz="2350">
              <a:latin typeface="Calibri"/>
              <a:cs typeface="Calibri"/>
            </a:endParaRPr>
          </a:p>
          <a:p>
            <a:pPr marL="927100" lvl="1" indent="-457834">
              <a:lnSpc>
                <a:spcPct val="100000"/>
              </a:lnSpc>
              <a:buSzPct val="83333"/>
              <a:buFont typeface="Wingdings"/>
              <a:buChar char=""/>
              <a:tabLst>
                <a:tab pos="927100" algn="l"/>
                <a:tab pos="927735" algn="l"/>
              </a:tabLst>
            </a:pP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bulk</a:t>
            </a:r>
            <a:r>
              <a:rPr sz="2400" spc="-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volume</a:t>
            </a:r>
            <a:endParaRPr sz="2400">
              <a:latin typeface="Calibri"/>
              <a:cs typeface="Calibri"/>
            </a:endParaRPr>
          </a:p>
          <a:p>
            <a:pPr marL="996950" lvl="1" indent="-527685">
              <a:lnSpc>
                <a:spcPct val="100000"/>
              </a:lnSpc>
              <a:spcBef>
                <a:spcPts val="605"/>
              </a:spcBef>
              <a:buFont typeface="Wingdings"/>
              <a:buChar char=""/>
              <a:tabLst>
                <a:tab pos="996950" algn="l"/>
                <a:tab pos="997585" algn="l"/>
              </a:tabLst>
            </a:pPr>
            <a:r>
              <a:rPr sz="2400" spc="-15" dirty="0">
                <a:solidFill>
                  <a:srgbClr val="00AF50"/>
                </a:solidFill>
                <a:latin typeface="Calibri"/>
                <a:cs typeface="Calibri"/>
              </a:rPr>
              <a:t>p</a:t>
            </a:r>
            <a:r>
              <a:rPr sz="2400" spc="-20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400" spc="-45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e</a:t>
            </a:r>
            <a:r>
              <a:rPr sz="2400" spc="-10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ol</a:t>
            </a:r>
            <a:r>
              <a:rPr sz="2400" spc="15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me</a:t>
            </a:r>
            <a:endParaRPr sz="2400">
              <a:latin typeface="Calibri"/>
              <a:cs typeface="Calibri"/>
            </a:endParaRPr>
          </a:p>
          <a:p>
            <a:pPr marL="960755" lvl="1" indent="-491490">
              <a:lnSpc>
                <a:spcPct val="100000"/>
              </a:lnSpc>
              <a:spcBef>
                <a:spcPts val="600"/>
              </a:spcBef>
              <a:buFont typeface="Wingdings"/>
              <a:buChar char=""/>
              <a:tabLst>
                <a:tab pos="960755" algn="l"/>
                <a:tab pos="961390" algn="l"/>
              </a:tabLst>
            </a:pP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g</a:t>
            </a:r>
            <a:r>
              <a:rPr sz="2400" spc="-50" dirty="0">
                <a:solidFill>
                  <a:srgbClr val="00AF5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ain</a:t>
            </a:r>
            <a:r>
              <a:rPr sz="2400" spc="-15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spc="-30" dirty="0">
                <a:solidFill>
                  <a:srgbClr val="00AF50"/>
                </a:solidFill>
                <a:latin typeface="Calibri"/>
                <a:cs typeface="Calibri"/>
              </a:rPr>
              <a:t>v</a:t>
            </a:r>
            <a:r>
              <a:rPr sz="2400" spc="-5" dirty="0">
                <a:solidFill>
                  <a:srgbClr val="00AF50"/>
                </a:solidFill>
                <a:latin typeface="Calibri"/>
                <a:cs typeface="Calibri"/>
              </a:rPr>
              <a:t>ol</a:t>
            </a:r>
            <a:r>
              <a:rPr sz="2400" spc="10" dirty="0">
                <a:solidFill>
                  <a:srgbClr val="00AF50"/>
                </a:solidFill>
                <a:latin typeface="Calibri"/>
                <a:cs typeface="Calibri"/>
              </a:rPr>
              <a:t>u</a:t>
            </a:r>
            <a:r>
              <a:rPr sz="2400" dirty="0">
                <a:solidFill>
                  <a:srgbClr val="00AF50"/>
                </a:solidFill>
                <a:latin typeface="Calibri"/>
                <a:cs typeface="Calibri"/>
              </a:rPr>
              <a:t>me</a:t>
            </a:r>
            <a:endParaRPr sz="2400">
              <a:latin typeface="Calibri"/>
              <a:cs typeface="Calibri"/>
            </a:endParaRPr>
          </a:p>
          <a:p>
            <a:pPr marL="356870" indent="-344805">
              <a:lnSpc>
                <a:spcPct val="100000"/>
              </a:lnSpc>
              <a:spcBef>
                <a:spcPts val="2385"/>
              </a:spcBef>
              <a:buFont typeface="Arial MT"/>
              <a:buChar char="•"/>
              <a:tabLst>
                <a:tab pos="356870" algn="l"/>
                <a:tab pos="357505" algn="l"/>
              </a:tabLst>
            </a:pPr>
            <a:r>
              <a:rPr sz="2800" spc="-30" dirty="0">
                <a:latin typeface="Calibri"/>
                <a:cs typeface="Calibri"/>
              </a:rPr>
              <a:t>Sources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of</a:t>
            </a:r>
            <a:r>
              <a:rPr sz="2800" spc="-40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Porosity</a:t>
            </a:r>
            <a:r>
              <a:rPr sz="2800" spc="15" dirty="0">
                <a:latin typeface="Calibri"/>
                <a:cs typeface="Calibri"/>
              </a:rPr>
              <a:t> </a:t>
            </a:r>
            <a:r>
              <a:rPr sz="2800" spc="-30" dirty="0">
                <a:latin typeface="Calibri"/>
                <a:cs typeface="Calibri"/>
              </a:rPr>
              <a:t>data:</a:t>
            </a:r>
            <a:endParaRPr sz="28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2305"/>
              </a:spcBef>
              <a:buFont typeface="Wingdings"/>
              <a:buChar char=""/>
              <a:tabLst>
                <a:tab pos="756920" algn="l"/>
                <a:tab pos="3658870" algn="l"/>
              </a:tabLst>
            </a:pPr>
            <a:r>
              <a:rPr sz="2800" spc="-25" dirty="0">
                <a:latin typeface="Calibri"/>
                <a:cs typeface="Calibri"/>
              </a:rPr>
              <a:t>Core </a:t>
            </a:r>
            <a:r>
              <a:rPr sz="2800" spc="-5" dirty="0">
                <a:latin typeface="Calibri"/>
                <a:cs typeface="Calibri"/>
              </a:rPr>
              <a:t>analysis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–	</a:t>
            </a:r>
            <a:r>
              <a:rPr sz="2800" spc="-10" dirty="0">
                <a:latin typeface="Calibri"/>
                <a:cs typeface="Calibri"/>
              </a:rPr>
              <a:t>direct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measurement</a:t>
            </a:r>
            <a:endParaRPr sz="2800">
              <a:latin typeface="Calibri"/>
              <a:cs typeface="Calibri"/>
            </a:endParaRPr>
          </a:p>
          <a:p>
            <a:pPr marL="756285" indent="-287020">
              <a:lnSpc>
                <a:spcPct val="100000"/>
              </a:lnSpc>
              <a:spcBef>
                <a:spcPts val="605"/>
              </a:spcBef>
              <a:buFont typeface="Wingdings"/>
              <a:buChar char=""/>
              <a:tabLst>
                <a:tab pos="756920" algn="l"/>
              </a:tabLst>
            </a:pPr>
            <a:r>
              <a:rPr sz="2800" spc="-40" dirty="0">
                <a:latin typeface="Calibri"/>
                <a:cs typeface="Calibri"/>
              </a:rPr>
              <a:t>Well</a:t>
            </a:r>
            <a:r>
              <a:rPr sz="2800" spc="-110" dirty="0">
                <a:latin typeface="Calibri"/>
                <a:cs typeface="Calibri"/>
              </a:rPr>
              <a:t> </a:t>
            </a:r>
            <a:r>
              <a:rPr sz="2800" spc="5" dirty="0">
                <a:latin typeface="Calibri"/>
                <a:cs typeface="Calibri"/>
              </a:rPr>
              <a:t>logging</a:t>
            </a:r>
            <a:r>
              <a:rPr sz="2800" spc="-8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analysis</a:t>
            </a:r>
            <a:endParaRPr sz="2800">
              <a:latin typeface="Calibri"/>
              <a:cs typeface="Calibri"/>
            </a:endParaRPr>
          </a:p>
          <a:p>
            <a:pPr marL="826769" indent="-357505">
              <a:lnSpc>
                <a:spcPct val="100000"/>
              </a:lnSpc>
              <a:spcBef>
                <a:spcPts val="600"/>
              </a:spcBef>
              <a:buFont typeface="Wingdings"/>
              <a:buChar char=""/>
              <a:tabLst>
                <a:tab pos="826135" algn="l"/>
                <a:tab pos="827405" algn="l"/>
                <a:tab pos="4838700" algn="l"/>
              </a:tabLst>
            </a:pPr>
            <a:r>
              <a:rPr sz="2800" spc="-45" dirty="0">
                <a:latin typeface="Calibri"/>
                <a:cs typeface="Calibri"/>
              </a:rPr>
              <a:t>Well</a:t>
            </a:r>
            <a:r>
              <a:rPr sz="2800" spc="-20" dirty="0">
                <a:latin typeface="Calibri"/>
                <a:cs typeface="Calibri"/>
              </a:rPr>
              <a:t> </a:t>
            </a:r>
            <a:r>
              <a:rPr sz="2800" spc="-15" dirty="0">
                <a:latin typeface="Calibri"/>
                <a:cs typeface="Calibri"/>
              </a:rPr>
              <a:t>testing	</a:t>
            </a:r>
            <a:r>
              <a:rPr sz="2800" spc="-10" dirty="0">
                <a:latin typeface="Calibri"/>
                <a:cs typeface="Calibri"/>
              </a:rPr>
              <a:t>indirect</a:t>
            </a:r>
            <a:r>
              <a:rPr sz="2800" spc="-75" dirty="0">
                <a:latin typeface="Calibri"/>
                <a:cs typeface="Calibri"/>
              </a:rPr>
              <a:t> </a:t>
            </a:r>
            <a:r>
              <a:rPr sz="2800" spc="-10" dirty="0">
                <a:latin typeface="Calibri"/>
                <a:cs typeface="Calibri"/>
              </a:rPr>
              <a:t>measurement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305300" y="5283708"/>
            <a:ext cx="622300" cy="822960"/>
          </a:xfrm>
          <a:custGeom>
            <a:avLst/>
            <a:gdLst/>
            <a:ahLst/>
            <a:cxnLst/>
            <a:rect l="l" t="t" r="r" b="b"/>
            <a:pathLst>
              <a:path w="622300" h="822960">
                <a:moveTo>
                  <a:pt x="0" y="0"/>
                </a:moveTo>
                <a:lnTo>
                  <a:pt x="71247" y="1396"/>
                </a:lnTo>
                <a:lnTo>
                  <a:pt x="136651" y="5587"/>
                </a:lnTo>
                <a:lnTo>
                  <a:pt x="194437" y="12064"/>
                </a:lnTo>
                <a:lnTo>
                  <a:pt x="242570" y="20573"/>
                </a:lnTo>
                <a:lnTo>
                  <a:pt x="302640" y="42290"/>
                </a:lnTo>
                <a:lnTo>
                  <a:pt x="310896" y="54863"/>
                </a:lnTo>
                <a:lnTo>
                  <a:pt x="310896" y="311734"/>
                </a:lnTo>
                <a:lnTo>
                  <a:pt x="319150" y="324319"/>
                </a:lnTo>
                <a:lnTo>
                  <a:pt x="379222" y="346049"/>
                </a:lnTo>
                <a:lnTo>
                  <a:pt x="427354" y="354545"/>
                </a:lnTo>
                <a:lnTo>
                  <a:pt x="485139" y="361022"/>
                </a:lnTo>
                <a:lnTo>
                  <a:pt x="550545" y="365150"/>
                </a:lnTo>
                <a:lnTo>
                  <a:pt x="621791" y="366598"/>
                </a:lnTo>
                <a:lnTo>
                  <a:pt x="550545" y="368045"/>
                </a:lnTo>
                <a:lnTo>
                  <a:pt x="485139" y="372173"/>
                </a:lnTo>
                <a:lnTo>
                  <a:pt x="427354" y="378650"/>
                </a:lnTo>
                <a:lnTo>
                  <a:pt x="379222" y="387146"/>
                </a:lnTo>
                <a:lnTo>
                  <a:pt x="319150" y="408876"/>
                </a:lnTo>
                <a:lnTo>
                  <a:pt x="310896" y="421449"/>
                </a:lnTo>
                <a:lnTo>
                  <a:pt x="310896" y="768095"/>
                </a:lnTo>
                <a:lnTo>
                  <a:pt x="302640" y="780668"/>
                </a:lnTo>
                <a:lnTo>
                  <a:pt x="242570" y="802411"/>
                </a:lnTo>
                <a:lnTo>
                  <a:pt x="194437" y="810907"/>
                </a:lnTo>
                <a:lnTo>
                  <a:pt x="136651" y="817384"/>
                </a:lnTo>
                <a:lnTo>
                  <a:pt x="71247" y="821512"/>
                </a:lnTo>
                <a:lnTo>
                  <a:pt x="0" y="822959"/>
                </a:lnTo>
              </a:path>
            </a:pathLst>
          </a:custGeom>
          <a:ln w="27432">
            <a:solidFill>
              <a:srgbClr val="FC308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336" y="0"/>
            <a:ext cx="6136386" cy="111023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361947" y="72085"/>
            <a:ext cx="499237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i="1" spc="-30" dirty="0">
                <a:solidFill>
                  <a:srgbClr val="006FC0"/>
                </a:solidFill>
                <a:latin typeface="Calibri"/>
                <a:cs typeface="Calibri"/>
              </a:rPr>
              <a:t>Porosity</a:t>
            </a:r>
            <a:r>
              <a:rPr sz="4000" i="1" spc="-12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i="1" spc="-5" dirty="0">
                <a:solidFill>
                  <a:srgbClr val="006FC0"/>
                </a:solidFill>
                <a:latin typeface="Calibri"/>
                <a:cs typeface="Calibri"/>
              </a:rPr>
              <a:t>Measurements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90880" y="841375"/>
            <a:ext cx="25361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990000"/>
                </a:solidFill>
                <a:latin typeface="Arial"/>
                <a:cs typeface="Arial"/>
              </a:rPr>
              <a:t>3</a:t>
            </a:r>
            <a:r>
              <a:rPr sz="2400" b="1" spc="-35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spc="-5" dirty="0">
                <a:solidFill>
                  <a:srgbClr val="990000"/>
                </a:solidFill>
                <a:latin typeface="Arial"/>
                <a:cs typeface="Arial"/>
              </a:rPr>
              <a:t>Main Log</a:t>
            </a:r>
            <a:r>
              <a:rPr sz="2400" b="1" spc="-60" dirty="0">
                <a:solidFill>
                  <a:srgbClr val="990000"/>
                </a:solidFill>
                <a:latin typeface="Arial"/>
                <a:cs typeface="Arial"/>
              </a:rPr>
              <a:t> </a:t>
            </a:r>
            <a:r>
              <a:rPr sz="2400" b="1" spc="-70" dirty="0">
                <a:solidFill>
                  <a:srgbClr val="990000"/>
                </a:solidFill>
                <a:latin typeface="Arial"/>
                <a:cs typeface="Arial"/>
              </a:rPr>
              <a:t>Types</a:t>
            </a:r>
            <a:endParaRPr sz="24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0880" y="1478661"/>
            <a:ext cx="2138045" cy="3295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0"/>
              </a:spcBef>
              <a:buFont typeface="Wingdings"/>
              <a:buChar char=""/>
              <a:tabLst>
                <a:tab pos="356870" algn="l"/>
                <a:tab pos="357505" algn="l"/>
              </a:tabLst>
            </a:pPr>
            <a:r>
              <a:rPr sz="2000" spc="-15" dirty="0">
                <a:solidFill>
                  <a:srgbClr val="00AF50"/>
                </a:solidFill>
                <a:latin typeface="Arial MT"/>
                <a:cs typeface="Arial MT"/>
              </a:rPr>
              <a:t>Bulk </a:t>
            </a:r>
            <a:r>
              <a:rPr sz="2000" spc="-10" dirty="0">
                <a:solidFill>
                  <a:srgbClr val="00AF50"/>
                </a:solidFill>
                <a:latin typeface="Arial MT"/>
                <a:cs typeface="Arial MT"/>
              </a:rPr>
              <a:t>density</a:t>
            </a:r>
            <a:r>
              <a:rPr sz="2000" spc="-20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AF50"/>
                </a:solidFill>
                <a:latin typeface="Arial MT"/>
                <a:cs typeface="Arial MT"/>
              </a:rPr>
              <a:t>log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0880" y="2048332"/>
            <a:ext cx="256794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356870" algn="l"/>
                <a:tab pos="357505" algn="l"/>
              </a:tabLst>
            </a:pPr>
            <a:r>
              <a:rPr sz="2000" spc="-10" dirty="0">
                <a:solidFill>
                  <a:srgbClr val="00AF50"/>
                </a:solidFill>
                <a:latin typeface="Arial MT"/>
                <a:cs typeface="Arial MT"/>
              </a:rPr>
              <a:t>Sonic</a:t>
            </a:r>
            <a:r>
              <a:rPr sz="2000" spc="-30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Arial MT"/>
                <a:cs typeface="Arial MT"/>
              </a:rPr>
              <a:t>(acoustic)</a:t>
            </a:r>
            <a:r>
              <a:rPr sz="2000" spc="-95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AF50"/>
                </a:solidFill>
                <a:latin typeface="Arial MT"/>
                <a:cs typeface="Arial MT"/>
              </a:rPr>
              <a:t>log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0880" y="2621737"/>
            <a:ext cx="3277870" cy="3295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5"/>
              </a:spcBef>
              <a:buFont typeface="Wingdings"/>
              <a:buChar char=""/>
              <a:tabLst>
                <a:tab pos="356870" algn="l"/>
                <a:tab pos="357505" algn="l"/>
              </a:tabLst>
            </a:pPr>
            <a:r>
              <a:rPr sz="2000" spc="-5" dirty="0">
                <a:solidFill>
                  <a:srgbClr val="00AF50"/>
                </a:solidFill>
                <a:latin typeface="Arial MT"/>
                <a:cs typeface="Arial MT"/>
              </a:rPr>
              <a:t>Compensated</a:t>
            </a:r>
            <a:r>
              <a:rPr sz="2000" spc="-80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00AF50"/>
                </a:solidFill>
                <a:latin typeface="Arial MT"/>
                <a:cs typeface="Arial MT"/>
              </a:rPr>
              <a:t>neutron</a:t>
            </a:r>
            <a:r>
              <a:rPr sz="2000" spc="-30" dirty="0">
                <a:solidFill>
                  <a:srgbClr val="00AF50"/>
                </a:solidFill>
                <a:latin typeface="Arial MT"/>
                <a:cs typeface="Arial MT"/>
              </a:rPr>
              <a:t> </a:t>
            </a:r>
            <a:r>
              <a:rPr sz="2000" spc="-10" dirty="0">
                <a:solidFill>
                  <a:srgbClr val="00AF50"/>
                </a:solidFill>
                <a:latin typeface="Arial MT"/>
                <a:cs typeface="Arial MT"/>
              </a:rPr>
              <a:t>log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4032" y="3231895"/>
            <a:ext cx="3945890" cy="215900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240" marR="5080">
              <a:lnSpc>
                <a:spcPct val="100000"/>
              </a:lnSpc>
              <a:spcBef>
                <a:spcPts val="90"/>
              </a:spcBef>
              <a:tabLst>
                <a:tab pos="2292985" algn="l"/>
              </a:tabLst>
            </a:pPr>
            <a:r>
              <a:rPr sz="2000" dirty="0">
                <a:solidFill>
                  <a:srgbClr val="990000"/>
                </a:solidFill>
                <a:latin typeface="Arial MT"/>
                <a:cs typeface="Arial MT"/>
              </a:rPr>
              <a:t>These </a:t>
            </a:r>
            <a:r>
              <a:rPr sz="2000" spc="-10" dirty="0">
                <a:solidFill>
                  <a:srgbClr val="990000"/>
                </a:solidFill>
                <a:latin typeface="Arial MT"/>
                <a:cs typeface="Arial MT"/>
              </a:rPr>
              <a:t>logs </a:t>
            </a:r>
            <a:r>
              <a:rPr sz="2000" spc="-5" dirty="0">
                <a:solidFill>
                  <a:srgbClr val="990000"/>
                </a:solidFill>
                <a:latin typeface="Arial MT"/>
                <a:cs typeface="Arial MT"/>
              </a:rPr>
              <a:t>do </a:t>
            </a:r>
            <a:r>
              <a:rPr sz="2000" spc="-10" dirty="0">
                <a:solidFill>
                  <a:srgbClr val="990000"/>
                </a:solidFill>
                <a:latin typeface="Arial MT"/>
                <a:cs typeface="Arial MT"/>
              </a:rPr>
              <a:t>not </a:t>
            </a:r>
            <a:r>
              <a:rPr sz="2000" dirty="0">
                <a:solidFill>
                  <a:srgbClr val="990000"/>
                </a:solidFill>
                <a:latin typeface="Arial MT"/>
                <a:cs typeface="Arial MT"/>
              </a:rPr>
              <a:t>measures </a:t>
            </a:r>
            <a:r>
              <a:rPr sz="2000" spc="5" dirty="0">
                <a:solidFill>
                  <a:srgbClr val="99000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990000"/>
                </a:solidFill>
                <a:latin typeface="Arial MT"/>
                <a:cs typeface="Arial MT"/>
              </a:rPr>
              <a:t>porosity</a:t>
            </a:r>
            <a:r>
              <a:rPr sz="2000" spc="-15" dirty="0">
                <a:solidFill>
                  <a:srgbClr val="990000"/>
                </a:solidFill>
                <a:latin typeface="Arial MT"/>
                <a:cs typeface="Arial MT"/>
              </a:rPr>
              <a:t> </a:t>
            </a:r>
            <a:r>
              <a:rPr sz="2000" spc="-30" dirty="0">
                <a:solidFill>
                  <a:srgbClr val="990000"/>
                </a:solidFill>
                <a:latin typeface="Arial MT"/>
                <a:cs typeface="Arial MT"/>
              </a:rPr>
              <a:t>directly.</a:t>
            </a:r>
            <a:r>
              <a:rPr sz="2000" spc="5" dirty="0">
                <a:solidFill>
                  <a:srgbClr val="990000"/>
                </a:solidFill>
                <a:latin typeface="Arial MT"/>
                <a:cs typeface="Arial MT"/>
              </a:rPr>
              <a:t> </a:t>
            </a:r>
            <a:r>
              <a:rPr sz="2000" spc="-100" dirty="0">
                <a:solidFill>
                  <a:srgbClr val="990000"/>
                </a:solidFill>
                <a:latin typeface="Arial MT"/>
                <a:cs typeface="Arial MT"/>
              </a:rPr>
              <a:t>To	</a:t>
            </a:r>
            <a:r>
              <a:rPr sz="2000" spc="-5" dirty="0">
                <a:solidFill>
                  <a:srgbClr val="990000"/>
                </a:solidFill>
                <a:latin typeface="Arial MT"/>
                <a:cs typeface="Arial MT"/>
              </a:rPr>
              <a:t>accurately </a:t>
            </a:r>
            <a:r>
              <a:rPr sz="2000" dirty="0">
                <a:solidFill>
                  <a:srgbClr val="99000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990000"/>
                </a:solidFill>
                <a:latin typeface="Arial MT"/>
                <a:cs typeface="Arial MT"/>
              </a:rPr>
              <a:t>calculate</a:t>
            </a:r>
            <a:r>
              <a:rPr sz="2000" spc="-25" dirty="0">
                <a:solidFill>
                  <a:srgbClr val="990000"/>
                </a:solidFill>
                <a:latin typeface="Arial MT"/>
                <a:cs typeface="Arial MT"/>
              </a:rPr>
              <a:t> </a:t>
            </a:r>
            <a:r>
              <a:rPr sz="2000" spc="-30" dirty="0">
                <a:solidFill>
                  <a:srgbClr val="990000"/>
                </a:solidFill>
                <a:latin typeface="Arial MT"/>
                <a:cs typeface="Arial MT"/>
              </a:rPr>
              <a:t>porosity,</a:t>
            </a:r>
            <a:r>
              <a:rPr sz="2000" spc="10" dirty="0">
                <a:solidFill>
                  <a:srgbClr val="99000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990000"/>
                </a:solidFill>
                <a:latin typeface="Arial MT"/>
                <a:cs typeface="Arial MT"/>
              </a:rPr>
              <a:t>the </a:t>
            </a:r>
            <a:r>
              <a:rPr sz="2000" spc="-15" dirty="0">
                <a:solidFill>
                  <a:srgbClr val="990000"/>
                </a:solidFill>
                <a:latin typeface="Arial MT"/>
                <a:cs typeface="Arial MT"/>
              </a:rPr>
              <a:t>analyst</a:t>
            </a:r>
            <a:r>
              <a:rPr sz="2000" spc="30" dirty="0">
                <a:solidFill>
                  <a:srgbClr val="990000"/>
                </a:solidFill>
                <a:latin typeface="Arial MT"/>
                <a:cs typeface="Arial MT"/>
              </a:rPr>
              <a:t> </a:t>
            </a:r>
            <a:r>
              <a:rPr sz="2000" spc="5" dirty="0">
                <a:solidFill>
                  <a:srgbClr val="990000"/>
                </a:solidFill>
                <a:latin typeface="Arial MT"/>
                <a:cs typeface="Arial MT"/>
              </a:rPr>
              <a:t>must </a:t>
            </a:r>
            <a:r>
              <a:rPr sz="2000" spc="-540" dirty="0">
                <a:solidFill>
                  <a:srgbClr val="990000"/>
                </a:solidFill>
                <a:latin typeface="Arial MT"/>
                <a:cs typeface="Arial MT"/>
              </a:rPr>
              <a:t> </a:t>
            </a:r>
            <a:r>
              <a:rPr sz="2000" spc="-5" dirty="0">
                <a:solidFill>
                  <a:srgbClr val="990000"/>
                </a:solidFill>
                <a:latin typeface="Arial MT"/>
                <a:cs typeface="Arial MT"/>
              </a:rPr>
              <a:t>know:</a:t>
            </a:r>
            <a:endParaRPr sz="2000">
              <a:latin typeface="Arial MT"/>
              <a:cs typeface="Arial MT"/>
            </a:endParaRPr>
          </a:p>
          <a:p>
            <a:pPr marL="121920" indent="-109855">
              <a:lnSpc>
                <a:spcPct val="100000"/>
              </a:lnSpc>
              <a:spcBef>
                <a:spcPts val="5"/>
              </a:spcBef>
              <a:buSzPct val="95000"/>
              <a:buChar char="•"/>
              <a:tabLst>
                <a:tab pos="122555" algn="l"/>
              </a:tabLst>
            </a:pPr>
            <a:r>
              <a:rPr sz="2000" spc="-5" dirty="0">
                <a:latin typeface="Arial MT"/>
                <a:cs typeface="Arial MT"/>
              </a:rPr>
              <a:t>Formation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lithology</a:t>
            </a:r>
            <a:endParaRPr sz="2000">
              <a:latin typeface="Arial MT"/>
              <a:cs typeface="Arial MT"/>
            </a:endParaRPr>
          </a:p>
          <a:p>
            <a:pPr marL="207645" indent="-193040">
              <a:lnSpc>
                <a:spcPct val="100000"/>
              </a:lnSpc>
              <a:buSzPct val="95000"/>
              <a:buChar char="•"/>
              <a:tabLst>
                <a:tab pos="208279" algn="l"/>
              </a:tabLst>
            </a:pPr>
            <a:r>
              <a:rPr sz="2000" spc="-10" dirty="0">
                <a:latin typeface="Arial MT"/>
                <a:cs typeface="Arial MT"/>
              </a:rPr>
              <a:t>Fluid</a:t>
            </a:r>
            <a:r>
              <a:rPr sz="2000" spc="-20" dirty="0">
                <a:latin typeface="Arial MT"/>
                <a:cs typeface="Arial MT"/>
              </a:rPr>
              <a:t> </a:t>
            </a:r>
            <a:r>
              <a:rPr sz="2000" spc="-10" dirty="0">
                <a:latin typeface="Arial MT"/>
                <a:cs typeface="Arial MT"/>
              </a:rPr>
              <a:t>in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pores</a:t>
            </a:r>
            <a:r>
              <a:rPr sz="2000" spc="-3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of</a:t>
            </a:r>
            <a:r>
              <a:rPr sz="2000" spc="-15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sampled</a:t>
            </a:r>
            <a:endParaRPr sz="2000">
              <a:latin typeface="Arial MT"/>
              <a:cs typeface="Arial MT"/>
            </a:endParaRPr>
          </a:p>
          <a:p>
            <a:pPr marL="207645">
              <a:lnSpc>
                <a:spcPct val="100000"/>
              </a:lnSpc>
              <a:spcBef>
                <a:spcPts val="5"/>
              </a:spcBef>
            </a:pPr>
            <a:r>
              <a:rPr sz="2000" spc="-10" dirty="0">
                <a:latin typeface="Arial MT"/>
                <a:cs typeface="Arial MT"/>
              </a:rPr>
              <a:t>reservoir</a:t>
            </a:r>
            <a:r>
              <a:rPr sz="2000" spc="-40" dirty="0">
                <a:latin typeface="Arial MT"/>
                <a:cs typeface="Arial MT"/>
              </a:rPr>
              <a:t> </a:t>
            </a:r>
            <a:r>
              <a:rPr sz="2000" spc="-5" dirty="0">
                <a:latin typeface="Arial MT"/>
                <a:cs typeface="Arial MT"/>
              </a:rPr>
              <a:t>volume</a:t>
            </a:r>
            <a:endParaRPr sz="2000">
              <a:latin typeface="Arial MT"/>
              <a:cs typeface="Arial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11623" y="920496"/>
            <a:ext cx="7388859" cy="5724525"/>
          </a:xfrm>
          <a:custGeom>
            <a:avLst/>
            <a:gdLst/>
            <a:ahLst/>
            <a:cxnLst/>
            <a:rect l="l" t="t" r="r" b="b"/>
            <a:pathLst>
              <a:path w="7388859" h="5724525">
                <a:moveTo>
                  <a:pt x="0" y="5724144"/>
                </a:moveTo>
                <a:lnTo>
                  <a:pt x="7388352" y="5724144"/>
                </a:lnTo>
                <a:lnTo>
                  <a:pt x="7388352" y="0"/>
                </a:lnTo>
                <a:lnTo>
                  <a:pt x="0" y="0"/>
                </a:lnTo>
                <a:lnTo>
                  <a:pt x="0" y="5724144"/>
                </a:lnTo>
                <a:close/>
              </a:path>
            </a:pathLst>
          </a:custGeom>
          <a:ln w="30480">
            <a:solidFill>
              <a:srgbClr val="00AF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62169" y="936701"/>
            <a:ext cx="143192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Wingdings"/>
              <a:buChar char=""/>
              <a:tabLst>
                <a:tab pos="299720" algn="l"/>
              </a:tabLst>
            </a:pPr>
            <a:r>
              <a:rPr sz="2400" b="1" spc="-10" dirty="0">
                <a:solidFill>
                  <a:srgbClr val="00AF50"/>
                </a:solidFill>
                <a:latin typeface="Calibri"/>
                <a:cs typeface="Calibri"/>
              </a:rPr>
              <a:t>S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o</a:t>
            </a:r>
            <a:r>
              <a:rPr sz="2400" b="1" spc="5" dirty="0">
                <a:solidFill>
                  <a:srgbClr val="00AF50"/>
                </a:solidFill>
                <a:latin typeface="Calibri"/>
                <a:cs typeface="Calibri"/>
              </a:rPr>
              <a:t>ni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c</a:t>
            </a:r>
            <a:r>
              <a:rPr sz="2400" b="1" spc="-80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spc="5" dirty="0">
                <a:solidFill>
                  <a:srgbClr val="00AF50"/>
                </a:solidFill>
                <a:latin typeface="Calibri"/>
                <a:cs typeface="Calibri"/>
              </a:rPr>
              <a:t>l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og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3018155" algn="ctr">
              <a:lnSpc>
                <a:spcPct val="100000"/>
              </a:lnSpc>
              <a:spcBef>
                <a:spcPts val="110"/>
              </a:spcBef>
            </a:pPr>
            <a:r>
              <a:rPr spc="-200" dirty="0"/>
              <a:t></a:t>
            </a:r>
            <a:r>
              <a:rPr i="1" dirty="0">
                <a:latin typeface="Times New Roman"/>
                <a:cs typeface="Times New Roman"/>
              </a:rPr>
              <a:t>t</a:t>
            </a:r>
            <a:r>
              <a:rPr i="1" spc="-385" dirty="0">
                <a:latin typeface="Times New Roman"/>
                <a:cs typeface="Times New Roman"/>
              </a:rPr>
              <a:t> </a:t>
            </a:r>
            <a:r>
              <a:rPr dirty="0"/>
              <a:t></a:t>
            </a:r>
            <a:r>
              <a:rPr spc="-465" dirty="0">
                <a:latin typeface="Times New Roman"/>
                <a:cs typeface="Times New Roman"/>
              </a:rPr>
              <a:t> </a:t>
            </a:r>
            <a:r>
              <a:rPr spc="-155" dirty="0"/>
              <a:t></a:t>
            </a:r>
            <a:r>
              <a:rPr i="1" spc="-150" dirty="0">
                <a:latin typeface="Times New Roman"/>
                <a:cs typeface="Times New Roman"/>
              </a:rPr>
              <a:t>t</a:t>
            </a:r>
            <a:r>
              <a:rPr sz="2550" i="1" spc="127" baseline="-19607" dirty="0">
                <a:latin typeface="Times New Roman"/>
                <a:cs typeface="Times New Roman"/>
              </a:rPr>
              <a:t>m</a:t>
            </a:r>
            <a:r>
              <a:rPr sz="3900" spc="-295" dirty="0"/>
              <a:t></a:t>
            </a:r>
            <a:r>
              <a:rPr sz="2950" spc="-280" dirty="0">
                <a:latin typeface="Times New Roman"/>
                <a:cs typeface="Times New Roman"/>
              </a:rPr>
              <a:t>1</a:t>
            </a:r>
            <a:r>
              <a:rPr sz="2950" spc="-280" dirty="0"/>
              <a:t></a:t>
            </a:r>
            <a:r>
              <a:rPr sz="3250" spc="150" dirty="0"/>
              <a:t></a:t>
            </a:r>
            <a:r>
              <a:rPr sz="3900" spc="-295" dirty="0"/>
              <a:t></a:t>
            </a:r>
            <a:r>
              <a:rPr sz="2950" spc="204" dirty="0"/>
              <a:t></a:t>
            </a:r>
            <a:r>
              <a:rPr sz="2950" spc="-200" dirty="0"/>
              <a:t></a:t>
            </a:r>
            <a:r>
              <a:rPr sz="2950" i="1" spc="-105" dirty="0">
                <a:latin typeface="Times New Roman"/>
                <a:cs typeface="Times New Roman"/>
              </a:rPr>
              <a:t>t</a:t>
            </a:r>
            <a:r>
              <a:rPr sz="2550" i="1" baseline="-19607" dirty="0">
                <a:latin typeface="Times New Roman"/>
                <a:cs typeface="Times New Roman"/>
              </a:rPr>
              <a:t>f</a:t>
            </a:r>
            <a:r>
              <a:rPr sz="2550" i="1" spc="-202" baseline="-19607" dirty="0">
                <a:latin typeface="Times New Roman"/>
                <a:cs typeface="Times New Roman"/>
              </a:rPr>
              <a:t> </a:t>
            </a:r>
            <a:r>
              <a:rPr sz="3900" spc="-515" dirty="0"/>
              <a:t></a:t>
            </a:r>
            <a:r>
              <a:rPr sz="3250" spc="-310" dirty="0"/>
              <a:t></a:t>
            </a:r>
            <a:r>
              <a:rPr sz="3900" dirty="0"/>
              <a:t></a:t>
            </a:r>
            <a:endParaRPr sz="3900">
              <a:latin typeface="Times New Roman"/>
              <a:cs typeface="Times New Roman"/>
            </a:endParaRPr>
          </a:p>
          <a:p>
            <a:pPr marL="2702560">
              <a:lnSpc>
                <a:spcPct val="100000"/>
              </a:lnSpc>
              <a:spcBef>
                <a:spcPts val="1645"/>
              </a:spcBef>
            </a:pPr>
            <a:r>
              <a:rPr sz="1600" spc="-5" dirty="0">
                <a:latin typeface="Calibri"/>
                <a:cs typeface="Calibri"/>
              </a:rPr>
              <a:t>Where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: </a:t>
            </a:r>
            <a:r>
              <a:rPr sz="1600" spc="-5" dirty="0">
                <a:latin typeface="Calibri"/>
                <a:cs typeface="Calibri"/>
              </a:rPr>
              <a:t>Dt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=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sonic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20" dirty="0">
                <a:latin typeface="Calibri"/>
                <a:cs typeface="Calibri"/>
              </a:rPr>
              <a:t>travel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time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recorded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by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log,</a:t>
            </a:r>
            <a:endParaRPr sz="1600">
              <a:latin typeface="Calibri"/>
              <a:cs typeface="Calibri"/>
            </a:endParaRPr>
          </a:p>
          <a:p>
            <a:pPr marL="2702560" marR="43180" indent="45720">
              <a:lnSpc>
                <a:spcPct val="100000"/>
              </a:lnSpc>
              <a:spcBef>
                <a:spcPts val="290"/>
              </a:spcBef>
            </a:pPr>
            <a:r>
              <a:rPr sz="1600" spc="-5" dirty="0">
                <a:latin typeface="Calibri"/>
                <a:cs typeface="Calibri"/>
              </a:rPr>
              <a:t>Dt</a:t>
            </a:r>
            <a:r>
              <a:rPr sz="1575" spc="-7" baseline="-18518" dirty="0">
                <a:latin typeface="Calibri"/>
                <a:cs typeface="Calibri"/>
              </a:rPr>
              <a:t>m </a:t>
            </a:r>
            <a:r>
              <a:rPr sz="1600" dirty="0">
                <a:latin typeface="Calibri"/>
                <a:cs typeface="Calibri"/>
              </a:rPr>
              <a:t>= </a:t>
            </a:r>
            <a:r>
              <a:rPr sz="1600" spc="-10" dirty="0">
                <a:latin typeface="Calibri"/>
                <a:cs typeface="Calibri"/>
              </a:rPr>
              <a:t>sonic </a:t>
            </a:r>
            <a:r>
              <a:rPr sz="1600" spc="-20" dirty="0">
                <a:latin typeface="Calibri"/>
                <a:cs typeface="Calibri"/>
              </a:rPr>
              <a:t>travel </a:t>
            </a:r>
            <a:r>
              <a:rPr sz="1600" spc="-5" dirty="0">
                <a:latin typeface="Calibri"/>
                <a:cs typeface="Calibri"/>
              </a:rPr>
              <a:t>time </a:t>
            </a:r>
            <a:r>
              <a:rPr sz="1600" spc="-15" dirty="0">
                <a:latin typeface="Calibri"/>
                <a:cs typeface="Calibri"/>
              </a:rPr>
              <a:t>for </a:t>
            </a:r>
            <a:r>
              <a:rPr sz="1600" spc="-5" dirty="0">
                <a:latin typeface="Calibri"/>
                <a:cs typeface="Calibri"/>
              </a:rPr>
              <a:t>the matrix mineral grains (w/o 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porosity), </a:t>
            </a:r>
            <a:r>
              <a:rPr sz="1600" dirty="0">
                <a:latin typeface="Calibri"/>
                <a:cs typeface="Calibri"/>
              </a:rPr>
              <a:t>(55.5, 47.5 and 43.5 </a:t>
            </a:r>
            <a:r>
              <a:rPr sz="1600" spc="-10" dirty="0">
                <a:latin typeface="Calibri"/>
                <a:cs typeface="Calibri"/>
              </a:rPr>
              <a:t>microsec/ft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for </a:t>
            </a:r>
            <a:r>
              <a:rPr sz="1600" spc="-10" dirty="0">
                <a:latin typeface="Calibri"/>
                <a:cs typeface="Calibri"/>
              </a:rPr>
              <a:t>quartz, limestone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dolomite,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respectively)</a:t>
            </a:r>
            <a:endParaRPr sz="1600">
              <a:latin typeface="Calibri"/>
              <a:cs typeface="Calibri"/>
            </a:endParaRPr>
          </a:p>
          <a:p>
            <a:pPr marL="3059430" marR="396240" indent="-356870">
              <a:lnSpc>
                <a:spcPct val="100000"/>
              </a:lnSpc>
            </a:pPr>
            <a:r>
              <a:rPr sz="1600" spc="-5" dirty="0">
                <a:latin typeface="Calibri"/>
                <a:cs typeface="Calibri"/>
              </a:rPr>
              <a:t>Dt</a:t>
            </a:r>
            <a:r>
              <a:rPr sz="1575" spc="-7" baseline="-18518" dirty="0">
                <a:latin typeface="Calibri"/>
                <a:cs typeface="Calibri"/>
              </a:rPr>
              <a:t>f </a:t>
            </a:r>
            <a:r>
              <a:rPr sz="1600" dirty="0">
                <a:latin typeface="Calibri"/>
                <a:cs typeface="Calibri"/>
              </a:rPr>
              <a:t>= </a:t>
            </a:r>
            <a:r>
              <a:rPr sz="1600" spc="-10" dirty="0">
                <a:latin typeface="Calibri"/>
                <a:cs typeface="Calibri"/>
              </a:rPr>
              <a:t>sonic </a:t>
            </a:r>
            <a:r>
              <a:rPr sz="1600" spc="-20" dirty="0">
                <a:latin typeface="Calibri"/>
                <a:cs typeface="Calibri"/>
              </a:rPr>
              <a:t>travel </a:t>
            </a:r>
            <a:r>
              <a:rPr sz="1600" spc="-5" dirty="0">
                <a:latin typeface="Calibri"/>
                <a:cs typeface="Calibri"/>
              </a:rPr>
              <a:t>time </a:t>
            </a:r>
            <a:r>
              <a:rPr sz="1600" spc="-15" dirty="0">
                <a:latin typeface="Calibri"/>
                <a:cs typeface="Calibri"/>
              </a:rPr>
              <a:t>for </a:t>
            </a:r>
            <a:r>
              <a:rPr sz="1600" spc="-10" dirty="0">
                <a:latin typeface="Calibri"/>
                <a:cs typeface="Calibri"/>
              </a:rPr>
              <a:t>fluid </a:t>
            </a:r>
            <a:r>
              <a:rPr sz="1600" spc="-5" dirty="0">
                <a:latin typeface="Calibri"/>
                <a:cs typeface="Calibri"/>
              </a:rPr>
              <a:t>in the </a:t>
            </a:r>
            <a:r>
              <a:rPr sz="1600" spc="-10" dirty="0">
                <a:latin typeface="Calibri"/>
                <a:cs typeface="Calibri"/>
              </a:rPr>
              <a:t>pore </a:t>
            </a:r>
            <a:r>
              <a:rPr sz="1600" spc="-5" dirty="0">
                <a:latin typeface="Calibri"/>
                <a:cs typeface="Calibri"/>
              </a:rPr>
              <a:t>space </a:t>
            </a:r>
            <a:r>
              <a:rPr sz="1600" spc="-15" dirty="0">
                <a:latin typeface="Calibri"/>
                <a:cs typeface="Calibri"/>
              </a:rPr>
              <a:t>(freshwater </a:t>
            </a:r>
            <a:r>
              <a:rPr sz="1600" spc="-35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mud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=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189</a:t>
            </a:r>
            <a:r>
              <a:rPr sz="1600" spc="-5" dirty="0">
                <a:latin typeface="Calibri"/>
                <a:cs typeface="Calibri"/>
              </a:rPr>
              <a:t> μsec/ft;</a:t>
            </a:r>
            <a:r>
              <a:rPr sz="1600" dirty="0">
                <a:latin typeface="Calibri"/>
                <a:cs typeface="Calibri"/>
              </a:rPr>
              <a:t> </a:t>
            </a:r>
            <a:r>
              <a:rPr sz="1600" spc="-15" dirty="0">
                <a:latin typeface="Calibri"/>
                <a:cs typeface="Calibri"/>
              </a:rPr>
              <a:t>saltwater</a:t>
            </a:r>
            <a:r>
              <a:rPr sz="1600" spc="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mud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=</a:t>
            </a:r>
            <a:r>
              <a:rPr sz="1600" spc="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185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μsec/ft)</a:t>
            </a:r>
            <a:endParaRPr sz="1600">
              <a:latin typeface="Calibri"/>
              <a:cs typeface="Calibri"/>
            </a:endParaRPr>
          </a:p>
          <a:p>
            <a:pPr marL="2702560">
              <a:lnSpc>
                <a:spcPct val="100000"/>
              </a:lnSpc>
              <a:spcBef>
                <a:spcPts val="25"/>
              </a:spcBef>
            </a:pPr>
            <a:r>
              <a:rPr sz="1600" spc="5" dirty="0"/>
              <a:t></a:t>
            </a:r>
            <a:r>
              <a:rPr sz="1600" spc="-10" dirty="0">
                <a:latin typeface="Times New Roman"/>
                <a:cs typeface="Times New Roman"/>
              </a:rPr>
              <a:t> </a:t>
            </a:r>
            <a:r>
              <a:rPr sz="1600" spc="5" dirty="0">
                <a:latin typeface="Calibri"/>
                <a:cs typeface="Calibri"/>
              </a:rPr>
              <a:t>=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spc="-45" dirty="0">
                <a:latin typeface="Calibri"/>
                <a:cs typeface="Calibri"/>
              </a:rPr>
              <a:t>porosity,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fraction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758563" y="4348363"/>
            <a:ext cx="6988809" cy="2241550"/>
          </a:xfrm>
          <a:prstGeom prst="rect">
            <a:avLst/>
          </a:prstGeom>
        </p:spPr>
        <p:txBody>
          <a:bodyPr vert="horz" wrap="square" lIns="0" tIns="153670" rIns="0" bIns="0" rtlCol="0">
            <a:spAutoFit/>
          </a:bodyPr>
          <a:lstStyle/>
          <a:p>
            <a:pPr marL="702310" indent="-287020">
              <a:lnSpc>
                <a:spcPct val="100000"/>
              </a:lnSpc>
              <a:spcBef>
                <a:spcPts val="1210"/>
              </a:spcBef>
              <a:buFont typeface="Wingdings"/>
              <a:buChar char=""/>
              <a:tabLst>
                <a:tab pos="702945" algn="l"/>
              </a:tabLst>
            </a:pPr>
            <a:r>
              <a:rPr sz="2400" b="1" spc="-5" dirty="0">
                <a:solidFill>
                  <a:srgbClr val="00AF50"/>
                </a:solidFill>
                <a:latin typeface="Calibri"/>
                <a:cs typeface="Calibri"/>
              </a:rPr>
              <a:t>Density</a:t>
            </a:r>
            <a:r>
              <a:rPr sz="2400" b="1" spc="-65" dirty="0">
                <a:solidFill>
                  <a:srgbClr val="00AF50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00AF50"/>
                </a:solidFill>
                <a:latin typeface="Calibri"/>
                <a:cs typeface="Calibri"/>
              </a:rPr>
              <a:t>log</a:t>
            </a:r>
            <a:endParaRPr sz="2400">
              <a:latin typeface="Calibri"/>
              <a:cs typeface="Calibri"/>
            </a:endParaRPr>
          </a:p>
          <a:p>
            <a:pPr marL="1376680">
              <a:lnSpc>
                <a:spcPct val="100000"/>
              </a:lnSpc>
              <a:spcBef>
                <a:spcPts val="985"/>
              </a:spcBef>
            </a:pPr>
            <a:r>
              <a:rPr sz="2100" spc="-20" dirty="0">
                <a:latin typeface="Symbol"/>
                <a:cs typeface="Symbol"/>
              </a:rPr>
              <a:t></a:t>
            </a:r>
            <a:r>
              <a:rPr sz="2100" spc="-55" dirty="0">
                <a:latin typeface="Symbol"/>
                <a:cs typeface="Symbol"/>
              </a:rPr>
              <a:t></a:t>
            </a:r>
            <a:r>
              <a:rPr sz="2100" b="1" spc="-7" baseline="-19841" dirty="0">
                <a:latin typeface="Times New Roman"/>
                <a:cs typeface="Times New Roman"/>
              </a:rPr>
              <a:t>b</a:t>
            </a:r>
            <a:r>
              <a:rPr sz="2100" b="1" spc="-67" baseline="-19841" dirty="0">
                <a:latin typeface="Times New Roman"/>
                <a:cs typeface="Times New Roman"/>
              </a:rPr>
              <a:t> </a:t>
            </a:r>
            <a:r>
              <a:rPr sz="2100" spc="5" dirty="0">
                <a:latin typeface="Symbol"/>
                <a:cs typeface="Symbol"/>
              </a:rPr>
              <a:t></a:t>
            </a:r>
            <a:r>
              <a:rPr sz="2100" spc="-105" dirty="0">
                <a:latin typeface="Times New Roman"/>
                <a:cs typeface="Times New Roman"/>
              </a:rPr>
              <a:t> </a:t>
            </a:r>
            <a:r>
              <a:rPr sz="2100" spc="-20" dirty="0">
                <a:latin typeface="Symbol"/>
                <a:cs typeface="Symbol"/>
              </a:rPr>
              <a:t></a:t>
            </a:r>
            <a:r>
              <a:rPr sz="2100" spc="-50" dirty="0">
                <a:latin typeface="Symbol"/>
                <a:cs typeface="Symbol"/>
              </a:rPr>
              <a:t></a:t>
            </a:r>
            <a:r>
              <a:rPr sz="2100" b="1" spc="-15" baseline="-19841" dirty="0">
                <a:latin typeface="Times New Roman"/>
                <a:cs typeface="Times New Roman"/>
              </a:rPr>
              <a:t>m</a:t>
            </a:r>
            <a:r>
              <a:rPr sz="2100" b="1" spc="-75" baseline="-19841" dirty="0">
                <a:latin typeface="Times New Roman"/>
                <a:cs typeface="Times New Roman"/>
              </a:rPr>
              <a:t> </a:t>
            </a:r>
            <a:r>
              <a:rPr sz="2100" spc="-275" dirty="0">
                <a:latin typeface="Symbol"/>
                <a:cs typeface="Symbol"/>
              </a:rPr>
              <a:t></a:t>
            </a:r>
            <a:r>
              <a:rPr sz="2100" b="1" spc="25" dirty="0">
                <a:latin typeface="Times New Roman"/>
                <a:cs typeface="Times New Roman"/>
              </a:rPr>
              <a:t>1</a:t>
            </a:r>
            <a:r>
              <a:rPr sz="2100" spc="5" dirty="0">
                <a:latin typeface="Symbol"/>
                <a:cs typeface="Symbol"/>
              </a:rPr>
              <a:t></a:t>
            </a:r>
            <a:r>
              <a:rPr sz="2100" spc="-105" dirty="0">
                <a:latin typeface="Times New Roman"/>
                <a:cs typeface="Times New Roman"/>
              </a:rPr>
              <a:t> </a:t>
            </a:r>
            <a:r>
              <a:rPr sz="2100" spc="-90" dirty="0">
                <a:latin typeface="Symbol"/>
                <a:cs typeface="Symbol"/>
              </a:rPr>
              <a:t></a:t>
            </a:r>
            <a:r>
              <a:rPr sz="2100" spc="-85" dirty="0">
                <a:latin typeface="Symbol"/>
                <a:cs typeface="Symbol"/>
              </a:rPr>
              <a:t></a:t>
            </a:r>
            <a:r>
              <a:rPr sz="2100" spc="45" dirty="0">
                <a:latin typeface="Symbol"/>
                <a:cs typeface="Symbol"/>
              </a:rPr>
              <a:t></a:t>
            </a:r>
            <a:r>
              <a:rPr sz="2100" spc="-20" dirty="0">
                <a:latin typeface="Symbol"/>
                <a:cs typeface="Symbol"/>
              </a:rPr>
              <a:t></a:t>
            </a:r>
            <a:r>
              <a:rPr sz="2100" spc="-50" dirty="0">
                <a:latin typeface="Symbol"/>
                <a:cs typeface="Symbol"/>
              </a:rPr>
              <a:t></a:t>
            </a:r>
            <a:r>
              <a:rPr sz="2100" b="1" spc="-7" baseline="-19841" dirty="0">
                <a:latin typeface="Times New Roman"/>
                <a:cs typeface="Times New Roman"/>
              </a:rPr>
              <a:t>f</a:t>
            </a:r>
            <a:r>
              <a:rPr sz="2100" b="1" spc="-37" baseline="-19841" dirty="0">
                <a:latin typeface="Times New Roman"/>
                <a:cs typeface="Times New Roman"/>
              </a:rPr>
              <a:t> </a:t>
            </a:r>
            <a:r>
              <a:rPr sz="2100" spc="-225" dirty="0">
                <a:latin typeface="Symbol"/>
                <a:cs typeface="Symbol"/>
              </a:rPr>
              <a:t></a:t>
            </a:r>
            <a:r>
              <a:rPr sz="2100" spc="-235" dirty="0">
                <a:latin typeface="Symbol"/>
                <a:cs typeface="Symbol"/>
              </a:rPr>
              <a:t></a:t>
            </a:r>
            <a:r>
              <a:rPr sz="2100" dirty="0">
                <a:latin typeface="Symbol"/>
                <a:cs typeface="Symbol"/>
              </a:rPr>
              <a:t></a:t>
            </a:r>
            <a:endParaRPr sz="2100">
              <a:latin typeface="Symbol"/>
              <a:cs typeface="Symbol"/>
            </a:endParaRPr>
          </a:p>
          <a:p>
            <a:pPr marL="38100">
              <a:lnSpc>
                <a:spcPct val="100000"/>
              </a:lnSpc>
              <a:spcBef>
                <a:spcPts val="2315"/>
              </a:spcBef>
            </a:pPr>
            <a:r>
              <a:rPr sz="1600" dirty="0">
                <a:latin typeface="Symbol"/>
                <a:cs typeface="Symbol"/>
              </a:rPr>
              <a:t></a:t>
            </a:r>
            <a:r>
              <a:rPr sz="1600" spc="-20" dirty="0">
                <a:latin typeface="Symbol"/>
                <a:cs typeface="Symbol"/>
              </a:rPr>
              <a:t></a:t>
            </a:r>
            <a:r>
              <a:rPr sz="1575" baseline="-18518" dirty="0">
                <a:latin typeface="Calibri"/>
                <a:cs typeface="Calibri"/>
              </a:rPr>
              <a:t>b</a:t>
            </a:r>
            <a:r>
              <a:rPr sz="1575" spc="30" baseline="-18518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=</a:t>
            </a:r>
            <a:r>
              <a:rPr sz="1600" spc="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</a:t>
            </a:r>
            <a:r>
              <a:rPr sz="1600" spc="-10" dirty="0">
                <a:latin typeface="Calibri"/>
                <a:cs typeface="Calibri"/>
              </a:rPr>
              <a:t>ul</a:t>
            </a:r>
            <a:r>
              <a:rPr sz="1600" dirty="0">
                <a:latin typeface="Calibri"/>
                <a:cs typeface="Calibri"/>
              </a:rPr>
              <a:t>k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d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spc="-5" dirty="0">
                <a:latin typeface="Calibri"/>
                <a:cs typeface="Calibri"/>
              </a:rPr>
              <a:t>n</a:t>
            </a:r>
            <a:r>
              <a:rPr sz="1600" spc="-15" dirty="0">
                <a:latin typeface="Calibri"/>
                <a:cs typeface="Calibri"/>
              </a:rPr>
              <a:t>s</a:t>
            </a:r>
            <a:r>
              <a:rPr sz="1600" spc="-10" dirty="0">
                <a:latin typeface="Calibri"/>
                <a:cs typeface="Calibri"/>
              </a:rPr>
              <a:t>i</a:t>
            </a:r>
            <a:r>
              <a:rPr sz="1600" spc="-15" dirty="0">
                <a:latin typeface="Calibri"/>
                <a:cs typeface="Calibri"/>
              </a:rPr>
              <a:t>t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</a:t>
            </a:r>
            <a:r>
              <a:rPr sz="1600" spc="-35" dirty="0">
                <a:latin typeface="Calibri"/>
                <a:cs typeface="Calibri"/>
              </a:rPr>
              <a:t>c</a:t>
            </a:r>
            <a:r>
              <a:rPr sz="1600" spc="-10" dirty="0">
                <a:latin typeface="Calibri"/>
                <a:cs typeface="Calibri"/>
              </a:rPr>
              <a:t>o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5" dirty="0">
                <a:latin typeface="Calibri"/>
                <a:cs typeface="Calibri"/>
              </a:rPr>
              <a:t>d</a:t>
            </a:r>
            <a:r>
              <a:rPr sz="1600" spc="-15" dirty="0">
                <a:latin typeface="Calibri"/>
                <a:cs typeface="Calibri"/>
              </a:rPr>
              <a:t>e</a:t>
            </a:r>
            <a:r>
              <a:rPr sz="1600" dirty="0">
                <a:latin typeface="Calibri"/>
                <a:cs typeface="Calibri"/>
              </a:rPr>
              <a:t>d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b</a:t>
            </a:r>
            <a:r>
              <a:rPr sz="1600" dirty="0">
                <a:latin typeface="Calibri"/>
                <a:cs typeface="Calibri"/>
              </a:rPr>
              <a:t>y</a:t>
            </a:r>
            <a:r>
              <a:rPr sz="1600" spc="-4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lo</a:t>
            </a:r>
            <a:r>
              <a:rPr sz="1600" dirty="0">
                <a:latin typeface="Calibri"/>
                <a:cs typeface="Calibri"/>
              </a:rPr>
              <a:t>g</a:t>
            </a:r>
            <a:endParaRPr sz="1600">
              <a:latin typeface="Calibri"/>
              <a:cs typeface="Calibri"/>
            </a:endParaRPr>
          </a:p>
          <a:p>
            <a:pPr marL="38100">
              <a:lnSpc>
                <a:spcPts val="1810"/>
              </a:lnSpc>
              <a:spcBef>
                <a:spcPts val="75"/>
              </a:spcBef>
            </a:pPr>
            <a:r>
              <a:rPr sz="1600" spc="-5" dirty="0">
                <a:latin typeface="Symbol"/>
                <a:cs typeface="Symbol"/>
              </a:rPr>
              <a:t></a:t>
            </a:r>
            <a:r>
              <a:rPr sz="1575" spc="-7" baseline="-18518" dirty="0">
                <a:latin typeface="Calibri"/>
                <a:cs typeface="Calibri"/>
              </a:rPr>
              <a:t>m</a:t>
            </a:r>
            <a:r>
              <a:rPr sz="1575" spc="67" baseline="-18518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=</a:t>
            </a:r>
            <a:r>
              <a:rPr sz="1600" spc="-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density</a:t>
            </a:r>
            <a:r>
              <a:rPr sz="1600" spc="-8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of</a:t>
            </a:r>
            <a:r>
              <a:rPr sz="1600" spc="-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matrix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mineral</a:t>
            </a:r>
            <a:r>
              <a:rPr sz="1600" spc="-11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grains</a:t>
            </a:r>
            <a:r>
              <a:rPr sz="1600" spc="-10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(w/o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porosity),</a:t>
            </a:r>
            <a:r>
              <a:rPr sz="1600" spc="29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(2.65,</a:t>
            </a:r>
            <a:r>
              <a:rPr sz="1600" spc="-9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2.71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and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2.87</a:t>
            </a:r>
            <a:r>
              <a:rPr sz="1600" spc="-6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gm/cc</a:t>
            </a:r>
            <a:endParaRPr sz="1600">
              <a:latin typeface="Calibri"/>
              <a:cs typeface="Calibri"/>
            </a:endParaRPr>
          </a:p>
          <a:p>
            <a:pPr marL="38100">
              <a:lnSpc>
                <a:spcPts val="1810"/>
              </a:lnSpc>
            </a:pPr>
            <a:r>
              <a:rPr sz="1600" spc="-40" dirty="0">
                <a:latin typeface="Calibri"/>
                <a:cs typeface="Calibri"/>
              </a:rPr>
              <a:t>f</a:t>
            </a:r>
            <a:r>
              <a:rPr sz="1600" spc="-5" dirty="0">
                <a:latin typeface="Calibri"/>
                <a:cs typeface="Calibri"/>
              </a:rPr>
              <a:t>o</a:t>
            </a:r>
            <a:r>
              <a:rPr sz="1600" dirty="0">
                <a:latin typeface="Calibri"/>
                <a:cs typeface="Calibri"/>
              </a:rPr>
              <a:t>r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qu</a:t>
            </a:r>
            <a:r>
              <a:rPr sz="1600" spc="5" dirty="0">
                <a:latin typeface="Calibri"/>
                <a:cs typeface="Calibri"/>
              </a:rPr>
              <a:t>a</a:t>
            </a:r>
            <a:r>
              <a:rPr sz="1600" spc="-15" dirty="0">
                <a:latin typeface="Calibri"/>
                <a:cs typeface="Calibri"/>
              </a:rPr>
              <a:t>rtz</a:t>
            </a:r>
            <a:r>
              <a:rPr sz="1600" dirty="0">
                <a:latin typeface="Calibri"/>
                <a:cs typeface="Calibri"/>
              </a:rPr>
              <a:t>,</a:t>
            </a:r>
            <a:r>
              <a:rPr sz="1600" spc="-5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li</a:t>
            </a:r>
            <a:r>
              <a:rPr sz="1600" spc="10" dirty="0">
                <a:latin typeface="Calibri"/>
                <a:cs typeface="Calibri"/>
              </a:rPr>
              <a:t>m</a:t>
            </a:r>
            <a:r>
              <a:rPr sz="1600" spc="-5" dirty="0">
                <a:latin typeface="Calibri"/>
                <a:cs typeface="Calibri"/>
              </a:rPr>
              <a:t>e</a:t>
            </a:r>
            <a:r>
              <a:rPr sz="1600" spc="-30" dirty="0">
                <a:latin typeface="Calibri"/>
                <a:cs typeface="Calibri"/>
              </a:rPr>
              <a:t>s</a:t>
            </a:r>
            <a:r>
              <a:rPr sz="1600" spc="-40" dirty="0">
                <a:latin typeface="Calibri"/>
                <a:cs typeface="Calibri"/>
              </a:rPr>
              <a:t>t</a:t>
            </a:r>
            <a:r>
              <a:rPr sz="1600" spc="-5" dirty="0">
                <a:latin typeface="Calibri"/>
                <a:cs typeface="Calibri"/>
              </a:rPr>
              <a:t>on</a:t>
            </a:r>
            <a:r>
              <a:rPr sz="1600" spc="5" dirty="0">
                <a:latin typeface="Calibri"/>
                <a:cs typeface="Calibri"/>
              </a:rPr>
              <a:t>e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5" dirty="0">
                <a:latin typeface="Calibri"/>
                <a:cs typeface="Calibri"/>
              </a:rPr>
              <a:t>a</a:t>
            </a:r>
            <a:r>
              <a:rPr sz="1600" spc="-5" dirty="0">
                <a:latin typeface="Calibri"/>
                <a:cs typeface="Calibri"/>
              </a:rPr>
              <a:t>n</a:t>
            </a:r>
            <a:r>
              <a:rPr sz="1600" spc="5" dirty="0">
                <a:latin typeface="Calibri"/>
                <a:cs typeface="Calibri"/>
              </a:rPr>
              <a:t>d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dolo</a:t>
            </a:r>
            <a:r>
              <a:rPr sz="1600" spc="10" dirty="0">
                <a:latin typeface="Calibri"/>
                <a:cs typeface="Calibri"/>
              </a:rPr>
              <a:t>m</a:t>
            </a:r>
            <a:r>
              <a:rPr sz="1600" spc="-10" dirty="0">
                <a:latin typeface="Calibri"/>
                <a:cs typeface="Calibri"/>
              </a:rPr>
              <a:t>i</a:t>
            </a:r>
            <a:r>
              <a:rPr sz="1600" spc="-40" dirty="0">
                <a:latin typeface="Calibri"/>
                <a:cs typeface="Calibri"/>
              </a:rPr>
              <a:t>t</a:t>
            </a:r>
            <a:r>
              <a:rPr sz="1600" spc="-5" dirty="0">
                <a:latin typeface="Calibri"/>
                <a:cs typeface="Calibri"/>
              </a:rPr>
              <a:t>e</a:t>
            </a:r>
            <a:r>
              <a:rPr sz="1600" dirty="0">
                <a:latin typeface="Calibri"/>
                <a:cs typeface="Calibri"/>
              </a:rPr>
              <a:t>,</a:t>
            </a:r>
            <a:r>
              <a:rPr sz="1600" spc="-70" dirty="0">
                <a:latin typeface="Calibri"/>
                <a:cs typeface="Calibri"/>
              </a:rPr>
              <a:t> </a:t>
            </a:r>
            <a:r>
              <a:rPr sz="1600" spc="-35" dirty="0">
                <a:latin typeface="Calibri"/>
                <a:cs typeface="Calibri"/>
              </a:rPr>
              <a:t>r</a:t>
            </a:r>
            <a:r>
              <a:rPr sz="1600" spc="-10" dirty="0">
                <a:latin typeface="Calibri"/>
                <a:cs typeface="Calibri"/>
              </a:rPr>
              <a:t>espec</a:t>
            </a:r>
            <a:r>
              <a:rPr sz="1600" spc="-15" dirty="0">
                <a:latin typeface="Calibri"/>
                <a:cs typeface="Calibri"/>
              </a:rPr>
              <a:t>t</a:t>
            </a:r>
            <a:r>
              <a:rPr sz="1600" spc="-10" dirty="0">
                <a:latin typeface="Calibri"/>
                <a:cs typeface="Calibri"/>
              </a:rPr>
              <a:t>i</a:t>
            </a:r>
            <a:r>
              <a:rPr sz="1600" spc="-35" dirty="0">
                <a:latin typeface="Calibri"/>
                <a:cs typeface="Calibri"/>
              </a:rPr>
              <a:t>v</a:t>
            </a:r>
            <a:r>
              <a:rPr sz="1600" spc="-10" dirty="0">
                <a:latin typeface="Calibri"/>
                <a:cs typeface="Calibri"/>
              </a:rPr>
              <a:t>ely</a:t>
            </a:r>
            <a:r>
              <a:rPr sz="1600" dirty="0">
                <a:latin typeface="Calibri"/>
                <a:cs typeface="Calibri"/>
              </a:rPr>
              <a:t>)</a:t>
            </a:r>
            <a:endParaRPr sz="16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spc="-5" dirty="0">
                <a:latin typeface="Symbol"/>
                <a:cs typeface="Symbol"/>
              </a:rPr>
              <a:t></a:t>
            </a:r>
            <a:r>
              <a:rPr sz="1575" spc="-7" baseline="-18518" dirty="0">
                <a:latin typeface="Calibri"/>
                <a:cs typeface="Calibri"/>
              </a:rPr>
              <a:t>f</a:t>
            </a:r>
            <a:r>
              <a:rPr sz="1575" spc="22" baseline="-18518" dirty="0">
                <a:latin typeface="Calibri"/>
                <a:cs typeface="Calibri"/>
              </a:rPr>
              <a:t> </a:t>
            </a:r>
            <a:r>
              <a:rPr sz="1400" spc="-5" dirty="0">
                <a:latin typeface="Calibri"/>
                <a:cs typeface="Calibri"/>
              </a:rPr>
              <a:t>=</a:t>
            </a:r>
            <a:r>
              <a:rPr sz="1400" spc="2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density</a:t>
            </a:r>
            <a:r>
              <a:rPr sz="1600" spc="-8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of the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fluid</a:t>
            </a:r>
            <a:r>
              <a:rPr sz="1600" spc="-6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in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the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pore</a:t>
            </a:r>
            <a:r>
              <a:rPr sz="1600" spc="-35" dirty="0">
                <a:latin typeface="Calibri"/>
                <a:cs typeface="Calibri"/>
              </a:rPr>
              <a:t> </a:t>
            </a:r>
            <a:r>
              <a:rPr sz="1600" spc="-5" dirty="0">
                <a:latin typeface="Calibri"/>
                <a:cs typeface="Calibri"/>
              </a:rPr>
              <a:t>space</a:t>
            </a:r>
            <a:r>
              <a:rPr sz="1600" spc="-5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(1</a:t>
            </a:r>
            <a:r>
              <a:rPr sz="1600" spc="-2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–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1.1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gm/cc)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1676400" y="0"/>
            <a:ext cx="10515600" cy="2100580"/>
            <a:chOff x="1676400" y="0"/>
            <a:chExt cx="10515600" cy="210058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38488" y="152400"/>
              <a:ext cx="2953510" cy="1947672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76400" y="0"/>
              <a:ext cx="5243322" cy="1110234"/>
            </a:xfrm>
            <a:prstGeom prst="rect">
              <a:avLst/>
            </a:prstGeom>
          </p:spPr>
        </p:pic>
      </p:grp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xfrm>
            <a:off x="2392426" y="72085"/>
            <a:ext cx="3823970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i="1" spc="-30" dirty="0">
                <a:solidFill>
                  <a:srgbClr val="006FC0"/>
                </a:solidFill>
                <a:latin typeface="Calibri"/>
                <a:cs typeface="Calibri"/>
              </a:rPr>
              <a:t>Porosity</a:t>
            </a:r>
            <a:r>
              <a:rPr sz="4000" i="1" spc="-9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i="1" dirty="0">
                <a:solidFill>
                  <a:srgbClr val="006FC0"/>
                </a:solidFill>
                <a:latin typeface="Calibri"/>
                <a:cs typeface="Calibri"/>
              </a:rPr>
              <a:t>from</a:t>
            </a:r>
            <a:r>
              <a:rPr sz="4000" i="1" spc="-7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4000" i="1" dirty="0">
                <a:solidFill>
                  <a:srgbClr val="006FC0"/>
                </a:solidFill>
                <a:latin typeface="Calibri"/>
                <a:cs typeface="Calibri"/>
              </a:rPr>
              <a:t>logs</a:t>
            </a:r>
            <a:endParaRPr sz="4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2257" y="835200"/>
            <a:ext cx="11790045" cy="5554345"/>
          </a:xfrm>
          <a:prstGeom prst="rect">
            <a:avLst/>
          </a:prstGeom>
        </p:spPr>
        <p:txBody>
          <a:bodyPr vert="horz" wrap="square" lIns="0" tIns="165100" rIns="0" bIns="0" rtlCol="0">
            <a:spAutoFit/>
          </a:bodyPr>
          <a:lstStyle/>
          <a:p>
            <a:pPr marL="382270" indent="-344805">
              <a:lnSpc>
                <a:spcPct val="100000"/>
              </a:lnSpc>
              <a:spcBef>
                <a:spcPts val="1300"/>
              </a:spcBef>
              <a:buClr>
                <a:srgbClr val="FF0000"/>
              </a:buClr>
              <a:buFont typeface="Wingdings"/>
              <a:buChar char=""/>
              <a:tabLst>
                <a:tab pos="382270" algn="l"/>
                <a:tab pos="382905" algn="l"/>
              </a:tabLst>
            </a:pPr>
            <a:r>
              <a:rPr sz="2200" spc="-30" dirty="0">
                <a:latin typeface="Calibri"/>
                <a:cs typeface="Calibri"/>
              </a:rPr>
              <a:t>Several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methods: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involves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only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determination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two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out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spc="20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three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basic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parameters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(V</a:t>
            </a:r>
            <a:r>
              <a:rPr sz="2175" spc="-44" baseline="-17241" dirty="0">
                <a:latin typeface="Calibri"/>
                <a:cs typeface="Calibri"/>
              </a:rPr>
              <a:t>p</a:t>
            </a:r>
            <a:r>
              <a:rPr sz="2200" spc="-30" dirty="0">
                <a:latin typeface="Calibri"/>
                <a:cs typeface="Calibri"/>
              </a:rPr>
              <a:t>,</a:t>
            </a:r>
            <a:r>
              <a:rPr sz="2200" spc="1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V</a:t>
            </a:r>
            <a:r>
              <a:rPr sz="2175" spc="-44" baseline="-17241" dirty="0">
                <a:latin typeface="Calibri"/>
                <a:cs typeface="Calibri"/>
              </a:rPr>
              <a:t>m</a:t>
            </a:r>
            <a:r>
              <a:rPr sz="2200" spc="-30" dirty="0">
                <a:latin typeface="Calibri"/>
                <a:cs typeface="Calibri"/>
              </a:rPr>
              <a:t>,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&amp;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</a:t>
            </a:r>
            <a:r>
              <a:rPr sz="2175" baseline="-17241" dirty="0">
                <a:latin typeface="Calibri"/>
                <a:cs typeface="Calibri"/>
              </a:rPr>
              <a:t>b</a:t>
            </a:r>
            <a:r>
              <a:rPr sz="2200" dirty="0"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 marL="382270" marR="481965" indent="-344805">
              <a:lnSpc>
                <a:spcPct val="100000"/>
              </a:lnSpc>
              <a:spcBef>
                <a:spcPts val="1205"/>
              </a:spcBef>
              <a:buFont typeface="Wingdings"/>
              <a:buChar char=""/>
              <a:tabLst>
                <a:tab pos="382270" algn="l"/>
                <a:tab pos="382905" algn="l"/>
              </a:tabLst>
            </a:pPr>
            <a:r>
              <a:rPr sz="2200" b="1" u="heavy" spc="-10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libri"/>
                <a:cs typeface="Calibri"/>
              </a:rPr>
              <a:t>Note:</a:t>
            </a:r>
            <a:r>
              <a:rPr sz="2200" b="1" spc="-2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all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methods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spc="-5" dirty="0">
                <a:latin typeface="Calibri"/>
                <a:cs typeface="Calibri"/>
              </a:rPr>
              <a:t> determination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of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bulk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volume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are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10" dirty="0">
                <a:latin typeface="Calibri"/>
                <a:cs typeface="Calibri"/>
              </a:rPr>
              <a:t> general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applicable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to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determining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both </a:t>
            </a:r>
            <a:r>
              <a:rPr sz="2200" spc="-48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total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effective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porosity.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FF0000"/>
              </a:buClr>
              <a:buFont typeface="Wingdings"/>
              <a:buChar char=""/>
            </a:pP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Clr>
                <a:srgbClr val="FF0000"/>
              </a:buClr>
              <a:buFont typeface="Wingdings"/>
              <a:buChar char=""/>
            </a:pPr>
            <a:endParaRPr sz="1900">
              <a:latin typeface="Calibri"/>
              <a:cs typeface="Calibri"/>
            </a:endParaRPr>
          </a:p>
          <a:p>
            <a:pPr marL="382270" indent="-344805">
              <a:lnSpc>
                <a:spcPct val="100000"/>
              </a:lnSpc>
              <a:buClr>
                <a:srgbClr val="FF0000"/>
              </a:buClr>
              <a:buFont typeface="Wingdings"/>
              <a:buChar char=""/>
              <a:tabLst>
                <a:tab pos="382270" algn="l"/>
                <a:tab pos="382905" algn="l"/>
              </a:tabLst>
            </a:pPr>
            <a:r>
              <a:rPr sz="2200" b="1" i="1" spc="5" dirty="0">
                <a:latin typeface="Calibri"/>
                <a:cs typeface="Calibri"/>
              </a:rPr>
              <a:t>Bulk</a:t>
            </a:r>
            <a:r>
              <a:rPr sz="2200" b="1" i="1" spc="-70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volume</a:t>
            </a:r>
            <a:r>
              <a:rPr sz="2200" b="1" i="1" spc="-9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by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following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methods</a:t>
            </a:r>
            <a:endParaRPr sz="2200">
              <a:latin typeface="Calibri"/>
              <a:cs typeface="Calibri"/>
            </a:endParaRPr>
          </a:p>
          <a:p>
            <a:pPr marL="781685" lvl="1" indent="-287020">
              <a:lnSpc>
                <a:spcPct val="100000"/>
              </a:lnSpc>
              <a:spcBef>
                <a:spcPts val="1395"/>
              </a:spcBef>
              <a:buFont typeface="Arial MT"/>
              <a:buChar char="–"/>
              <a:tabLst>
                <a:tab pos="781685" algn="l"/>
                <a:tab pos="782320" algn="l"/>
              </a:tabLst>
            </a:pPr>
            <a:r>
              <a:rPr sz="2200" spc="-25" dirty="0">
                <a:latin typeface="Calibri"/>
                <a:cs typeface="Calibri"/>
              </a:rPr>
              <a:t>Coated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sample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with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paraffin</a:t>
            </a:r>
            <a:r>
              <a:rPr sz="2200" spc="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or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similar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substance</a:t>
            </a:r>
            <a:r>
              <a:rPr sz="2200" spc="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and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immersed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60" dirty="0">
                <a:latin typeface="Calibri"/>
                <a:cs typeface="Calibri"/>
              </a:rPr>
              <a:t>water,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or</a:t>
            </a:r>
            <a:endParaRPr sz="2200">
              <a:latin typeface="Calibri"/>
              <a:cs typeface="Calibri"/>
            </a:endParaRPr>
          </a:p>
          <a:p>
            <a:pPr marL="781685" lvl="1" indent="-287020">
              <a:lnSpc>
                <a:spcPct val="100000"/>
              </a:lnSpc>
              <a:spcBef>
                <a:spcPts val="1390"/>
              </a:spcBef>
              <a:buFont typeface="Arial MT"/>
              <a:buChar char="–"/>
              <a:tabLst>
                <a:tab pos="781685" algn="l"/>
                <a:tab pos="782320" algn="l"/>
              </a:tabLst>
            </a:pPr>
            <a:r>
              <a:rPr sz="2200" spc="-40" dirty="0">
                <a:latin typeface="Calibri"/>
                <a:cs typeface="Calibri"/>
              </a:rPr>
              <a:t>Water-saturated</a:t>
            </a:r>
            <a:r>
              <a:rPr sz="2200" spc="4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sample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immersed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in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60" dirty="0">
                <a:latin typeface="Calibri"/>
                <a:cs typeface="Calibri"/>
              </a:rPr>
              <a:t>water,</a:t>
            </a:r>
            <a:r>
              <a:rPr sz="2200" spc="-1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or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35" dirty="0">
                <a:latin typeface="Calibri"/>
                <a:cs typeface="Calibri"/>
              </a:rPr>
              <a:t>saturating</a:t>
            </a:r>
            <a:r>
              <a:rPr sz="2200" spc="3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the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sample</a:t>
            </a:r>
            <a:r>
              <a:rPr sz="2200" spc="1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with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the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fluid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30" dirty="0">
                <a:latin typeface="Calibri"/>
                <a:cs typeface="Calibri"/>
              </a:rPr>
              <a:t>into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which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it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is</a:t>
            </a:r>
            <a:endParaRPr sz="2200">
              <a:latin typeface="Calibri"/>
              <a:cs typeface="Calibri"/>
            </a:endParaRPr>
          </a:p>
          <a:p>
            <a:pPr marL="781685">
              <a:lnSpc>
                <a:spcPct val="100000"/>
              </a:lnSpc>
              <a:spcBef>
                <a:spcPts val="5"/>
              </a:spcBef>
            </a:pPr>
            <a:r>
              <a:rPr sz="2200" spc="-20" dirty="0">
                <a:latin typeface="Calibri"/>
                <a:cs typeface="Calibri"/>
              </a:rPr>
              <a:t>to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immersed.</a:t>
            </a:r>
            <a:endParaRPr sz="2200">
              <a:latin typeface="Calibri"/>
              <a:cs typeface="Calibri"/>
            </a:endParaRPr>
          </a:p>
          <a:p>
            <a:pPr marL="781685" lvl="1" indent="-287020">
              <a:lnSpc>
                <a:spcPct val="100000"/>
              </a:lnSpc>
              <a:spcBef>
                <a:spcPts val="1415"/>
              </a:spcBef>
              <a:buFont typeface="Arial MT"/>
              <a:buChar char="–"/>
              <a:tabLst>
                <a:tab pos="781685" algn="l"/>
                <a:tab pos="782320" algn="l"/>
              </a:tabLst>
            </a:pPr>
            <a:r>
              <a:rPr sz="2200" spc="-20" dirty="0">
                <a:latin typeface="Calibri"/>
                <a:cs typeface="Calibri"/>
              </a:rPr>
              <a:t>Using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mercury </a:t>
            </a:r>
            <a:r>
              <a:rPr sz="2200" spc="-15" dirty="0">
                <a:latin typeface="Calibri"/>
                <a:cs typeface="Calibri"/>
              </a:rPr>
              <a:t>(Dry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sample immersed</a:t>
            </a:r>
            <a:r>
              <a:rPr sz="2200" spc="-15" dirty="0">
                <a:latin typeface="Calibri"/>
                <a:cs typeface="Calibri"/>
              </a:rPr>
              <a:t> in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Hg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method)</a:t>
            </a:r>
            <a:endParaRPr sz="2200">
              <a:latin typeface="Calibri"/>
              <a:cs typeface="Calibri"/>
            </a:endParaRPr>
          </a:p>
          <a:p>
            <a:pPr marL="382270" indent="-344805">
              <a:lnSpc>
                <a:spcPct val="100000"/>
              </a:lnSpc>
              <a:spcBef>
                <a:spcPts val="720"/>
              </a:spcBef>
              <a:buClr>
                <a:srgbClr val="FF0000"/>
              </a:buClr>
              <a:buFont typeface="Wingdings"/>
              <a:buChar char=""/>
              <a:tabLst>
                <a:tab pos="382270" algn="l"/>
                <a:tab pos="382905" algn="l"/>
              </a:tabLst>
            </a:pPr>
            <a:r>
              <a:rPr sz="2200" b="1" i="1" spc="-15" dirty="0">
                <a:latin typeface="Calibri"/>
                <a:cs typeface="Calibri"/>
              </a:rPr>
              <a:t>Grain</a:t>
            </a:r>
            <a:r>
              <a:rPr sz="2200" b="1" i="1" spc="-30" dirty="0">
                <a:latin typeface="Calibri"/>
                <a:cs typeface="Calibri"/>
              </a:rPr>
              <a:t> </a:t>
            </a:r>
            <a:r>
              <a:rPr sz="2200" b="1" i="1" dirty="0">
                <a:latin typeface="Calibri"/>
                <a:cs typeface="Calibri"/>
              </a:rPr>
              <a:t>volume</a:t>
            </a:r>
            <a:r>
              <a:rPr sz="2200" dirty="0">
                <a:latin typeface="Calibri"/>
                <a:cs typeface="Calibri"/>
              </a:rPr>
              <a:t>: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by</a:t>
            </a:r>
            <a:r>
              <a:rPr sz="2200" spc="-3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Melcher-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Nutting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method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which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sample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is</a:t>
            </a:r>
            <a:r>
              <a:rPr sz="2200" spc="484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crushed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its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volume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measured</a:t>
            </a:r>
            <a:endParaRPr sz="2200">
              <a:latin typeface="Calibri"/>
              <a:cs typeface="Calibri"/>
            </a:endParaRPr>
          </a:p>
          <a:p>
            <a:pPr marL="382270">
              <a:lnSpc>
                <a:spcPct val="100000"/>
              </a:lnSpc>
              <a:spcBef>
                <a:spcPts val="1060"/>
              </a:spcBef>
            </a:pPr>
            <a:r>
              <a:rPr sz="2200" dirty="0">
                <a:latin typeface="Calibri"/>
                <a:cs typeface="Calibri"/>
              </a:rPr>
              <a:t>with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pycnometer</a:t>
            </a:r>
            <a:endParaRPr sz="2200">
              <a:latin typeface="Calibri"/>
              <a:cs typeface="Calibri"/>
            </a:endParaRPr>
          </a:p>
          <a:p>
            <a:pPr marL="382270" indent="-344805">
              <a:lnSpc>
                <a:spcPct val="100000"/>
              </a:lnSpc>
              <a:spcBef>
                <a:spcPts val="1055"/>
              </a:spcBef>
              <a:buClr>
                <a:srgbClr val="FF0000"/>
              </a:buClr>
              <a:buFont typeface="Wingdings"/>
              <a:buChar char=""/>
              <a:tabLst>
                <a:tab pos="382270" algn="l"/>
                <a:tab pos="382905" algn="l"/>
              </a:tabLst>
            </a:pPr>
            <a:r>
              <a:rPr sz="2200" b="1" i="1" spc="-5" dirty="0">
                <a:latin typeface="Calibri"/>
                <a:cs typeface="Calibri"/>
              </a:rPr>
              <a:t>Pore</a:t>
            </a:r>
            <a:r>
              <a:rPr sz="2200" b="1" i="1" spc="-70" dirty="0">
                <a:latin typeface="Calibri"/>
                <a:cs typeface="Calibri"/>
              </a:rPr>
              <a:t> </a:t>
            </a:r>
            <a:r>
              <a:rPr sz="2200" b="1" i="1" spc="-5" dirty="0">
                <a:latin typeface="Calibri"/>
                <a:cs typeface="Calibri"/>
              </a:rPr>
              <a:t>volume</a:t>
            </a:r>
            <a:r>
              <a:rPr sz="2200" b="1" i="1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: by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Boyle’s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Law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porosimeter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(determined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using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20" dirty="0">
                <a:latin typeface="Calibri"/>
                <a:cs typeface="Calibri"/>
              </a:rPr>
              <a:t>gas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expansion</a:t>
            </a:r>
            <a:r>
              <a:rPr sz="2200" spc="-114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methods)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336" y="0"/>
            <a:ext cx="8440674" cy="1110234"/>
          </a:xfrm>
          <a:prstGeom prst="rect">
            <a:avLst/>
          </a:prstGeom>
        </p:spPr>
      </p:pic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27961" y="72085"/>
            <a:ext cx="6566534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dirty="0">
                <a:solidFill>
                  <a:srgbClr val="006FC0"/>
                </a:solidFill>
              </a:rPr>
              <a:t>Lab.</a:t>
            </a:r>
            <a:r>
              <a:rPr sz="4000" spc="-90" dirty="0">
                <a:solidFill>
                  <a:srgbClr val="006FC0"/>
                </a:solidFill>
              </a:rPr>
              <a:t> </a:t>
            </a:r>
            <a:r>
              <a:rPr sz="4000" spc="-15" dirty="0">
                <a:solidFill>
                  <a:srgbClr val="006FC0"/>
                </a:solidFill>
              </a:rPr>
              <a:t>Measurements</a:t>
            </a:r>
            <a:r>
              <a:rPr sz="4000" spc="-114" dirty="0">
                <a:solidFill>
                  <a:srgbClr val="006FC0"/>
                </a:solidFill>
              </a:rPr>
              <a:t> </a:t>
            </a:r>
            <a:r>
              <a:rPr sz="4000" dirty="0">
                <a:solidFill>
                  <a:srgbClr val="006FC0"/>
                </a:solidFill>
              </a:rPr>
              <a:t>of</a:t>
            </a:r>
            <a:r>
              <a:rPr sz="4000" spc="-40" dirty="0">
                <a:solidFill>
                  <a:srgbClr val="006FC0"/>
                </a:solidFill>
              </a:rPr>
              <a:t> </a:t>
            </a:r>
            <a:r>
              <a:rPr sz="4000" spc="-5" dirty="0">
                <a:solidFill>
                  <a:srgbClr val="006FC0"/>
                </a:solidFill>
              </a:rPr>
              <a:t>porosity</a:t>
            </a:r>
            <a:endParaRPr sz="4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7964" y="2337307"/>
            <a:ext cx="6518909" cy="10331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79095" indent="-341630">
              <a:lnSpc>
                <a:spcPct val="100000"/>
              </a:lnSpc>
              <a:spcBef>
                <a:spcPts val="105"/>
              </a:spcBef>
              <a:buClr>
                <a:srgbClr val="FF0000"/>
              </a:buClr>
              <a:buFont typeface="Wingdings"/>
              <a:buChar char=""/>
              <a:tabLst>
                <a:tab pos="379730" algn="l"/>
              </a:tabLst>
            </a:pPr>
            <a:r>
              <a:rPr sz="2200" spc="-5" dirty="0">
                <a:latin typeface="Calibri"/>
                <a:cs typeface="Calibri"/>
              </a:rPr>
              <a:t>Direct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measure,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</a:t>
            </a:r>
            <a:r>
              <a:rPr sz="2175" baseline="-17241" dirty="0">
                <a:latin typeface="Calibri"/>
                <a:cs typeface="Calibri"/>
              </a:rPr>
              <a:t>b</a:t>
            </a:r>
            <a:endParaRPr sz="2175" baseline="-17241">
              <a:latin typeface="Calibri"/>
              <a:cs typeface="Calibri"/>
            </a:endParaRPr>
          </a:p>
          <a:p>
            <a:pPr marL="379095">
              <a:lnSpc>
                <a:spcPct val="100000"/>
              </a:lnSpc>
            </a:pPr>
            <a:r>
              <a:rPr sz="2200" dirty="0">
                <a:latin typeface="Calibri"/>
                <a:cs typeface="Calibri"/>
              </a:rPr>
              <a:t>C</a:t>
            </a:r>
            <a:r>
              <a:rPr sz="2200" spc="10" dirty="0">
                <a:latin typeface="Calibri"/>
                <a:cs typeface="Calibri"/>
              </a:rPr>
              <a:t>ommo</a:t>
            </a:r>
            <a:r>
              <a:rPr sz="2200" spc="5" dirty="0">
                <a:latin typeface="Calibri"/>
                <a:cs typeface="Calibri"/>
              </a:rPr>
              <a:t>n</a:t>
            </a:r>
            <a:r>
              <a:rPr sz="2200" spc="-10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sh</a:t>
            </a:r>
            <a:r>
              <a:rPr sz="2200" spc="5" dirty="0">
                <a:latin typeface="Calibri"/>
                <a:cs typeface="Calibri"/>
              </a:rPr>
              <a:t>a</a:t>
            </a:r>
            <a:r>
              <a:rPr sz="2200" spc="-10" dirty="0">
                <a:latin typeface="Calibri"/>
                <a:cs typeface="Calibri"/>
              </a:rPr>
              <a:t>p</a:t>
            </a:r>
            <a:r>
              <a:rPr sz="2200" spc="5" dirty="0">
                <a:latin typeface="Calibri"/>
                <a:cs typeface="Calibri"/>
              </a:rPr>
              <a:t>ed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sa</a:t>
            </a:r>
            <a:r>
              <a:rPr sz="2200" spc="5" dirty="0">
                <a:latin typeface="Calibri"/>
                <a:cs typeface="Calibri"/>
              </a:rPr>
              <a:t>m</a:t>
            </a:r>
            <a:r>
              <a:rPr sz="2200" spc="-5" dirty="0">
                <a:latin typeface="Calibri"/>
                <a:cs typeface="Calibri"/>
              </a:rPr>
              <a:t>p</a:t>
            </a:r>
            <a:r>
              <a:rPr sz="2200" dirty="0">
                <a:latin typeface="Calibri"/>
                <a:cs typeface="Calibri"/>
              </a:rPr>
              <a:t>le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(</a:t>
            </a:r>
            <a:r>
              <a:rPr sz="2200" spc="-20" dirty="0">
                <a:latin typeface="Calibri"/>
                <a:cs typeface="Calibri"/>
              </a:rPr>
              <a:t>c</a:t>
            </a:r>
            <a:r>
              <a:rPr sz="2200" spc="-15" dirty="0">
                <a:latin typeface="Calibri"/>
                <a:cs typeface="Calibri"/>
              </a:rPr>
              <a:t>y</a:t>
            </a:r>
            <a:r>
              <a:rPr sz="2200" spc="-30" dirty="0">
                <a:latin typeface="Calibri"/>
                <a:cs typeface="Calibri"/>
              </a:rPr>
              <a:t>lind</a:t>
            </a:r>
            <a:r>
              <a:rPr sz="2200" spc="-15" dirty="0">
                <a:latin typeface="Calibri"/>
                <a:cs typeface="Calibri"/>
              </a:rPr>
              <a:t>e</a:t>
            </a:r>
            <a:r>
              <a:rPr sz="2200" spc="-220" dirty="0">
                <a:latin typeface="Calibri"/>
                <a:cs typeface="Calibri"/>
              </a:rPr>
              <a:t>r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10" dirty="0">
                <a:latin typeface="Calibri"/>
                <a:cs typeface="Calibri"/>
              </a:rPr>
              <a:t>o</a:t>
            </a:r>
            <a:r>
              <a:rPr sz="2200" dirty="0">
                <a:latin typeface="Calibri"/>
                <a:cs typeface="Calibri"/>
              </a:rPr>
              <a:t>r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c</a:t>
            </a:r>
            <a:r>
              <a:rPr sz="2200" spc="-5" dirty="0">
                <a:latin typeface="Calibri"/>
                <a:cs typeface="Calibri"/>
              </a:rPr>
              <a:t>ub</a:t>
            </a:r>
            <a:r>
              <a:rPr sz="2200" dirty="0">
                <a:latin typeface="Calibri"/>
                <a:cs typeface="Calibri"/>
              </a:rPr>
              <a:t>ic)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10" dirty="0">
                <a:latin typeface="Calibri"/>
                <a:cs typeface="Calibri"/>
              </a:rPr>
              <a:t>m</a:t>
            </a:r>
            <a:r>
              <a:rPr sz="2200" dirty="0">
                <a:latin typeface="Calibri"/>
                <a:cs typeface="Calibri"/>
              </a:rPr>
              <a:t>eas</a:t>
            </a:r>
            <a:r>
              <a:rPr sz="2200" spc="-5" dirty="0">
                <a:latin typeface="Calibri"/>
                <a:cs typeface="Calibri"/>
              </a:rPr>
              <a:t>u</a:t>
            </a:r>
            <a:r>
              <a:rPr sz="2200" spc="-30" dirty="0">
                <a:latin typeface="Calibri"/>
                <a:cs typeface="Calibri"/>
              </a:rPr>
              <a:t>r</a:t>
            </a:r>
            <a:r>
              <a:rPr sz="2200" spc="5" dirty="0">
                <a:latin typeface="Calibri"/>
                <a:cs typeface="Calibri"/>
              </a:rPr>
              <a:t>ed</a:t>
            </a:r>
            <a:endParaRPr sz="2200">
              <a:latin typeface="Calibri"/>
              <a:cs typeface="Calibri"/>
            </a:endParaRPr>
          </a:p>
          <a:p>
            <a:pPr marL="379095">
              <a:lnSpc>
                <a:spcPct val="100000"/>
              </a:lnSpc>
              <a:spcBef>
                <a:spcPts val="5"/>
              </a:spcBef>
            </a:pPr>
            <a:r>
              <a:rPr sz="2200" dirty="0">
                <a:latin typeface="Calibri"/>
                <a:cs typeface="Calibri"/>
              </a:rPr>
              <a:t>the</a:t>
            </a:r>
            <a:r>
              <a:rPr sz="2200" spc="-2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dimensions</a:t>
            </a:r>
            <a:r>
              <a:rPr sz="2200" spc="-10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and</a:t>
            </a:r>
            <a:r>
              <a:rPr sz="2200" spc="4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consider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bulk</a:t>
            </a:r>
            <a:r>
              <a:rPr sz="2200" spc="-4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volume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7147369" y="2026729"/>
            <a:ext cx="1557655" cy="1680210"/>
            <a:chOff x="7147369" y="2026729"/>
            <a:chExt cx="1557655" cy="1680210"/>
          </a:xfrm>
        </p:grpSpPr>
        <p:sp>
          <p:nvSpPr>
            <p:cNvPr id="4" name="object 4"/>
            <p:cNvSpPr/>
            <p:nvPr/>
          </p:nvSpPr>
          <p:spPr>
            <a:xfrm>
              <a:off x="7150607" y="2029968"/>
              <a:ext cx="1066800" cy="457200"/>
            </a:xfrm>
            <a:custGeom>
              <a:avLst/>
              <a:gdLst/>
              <a:ahLst/>
              <a:cxnLst/>
              <a:rect l="l" t="t" r="r" b="b"/>
              <a:pathLst>
                <a:path w="1066800" h="457200">
                  <a:moveTo>
                    <a:pt x="532765" y="0"/>
                  </a:moveTo>
                  <a:lnTo>
                    <a:pt x="465836" y="1905"/>
                  </a:lnTo>
                  <a:lnTo>
                    <a:pt x="401447" y="7366"/>
                  </a:lnTo>
                  <a:lnTo>
                    <a:pt x="339978" y="15875"/>
                  </a:lnTo>
                  <a:lnTo>
                    <a:pt x="282067" y="27432"/>
                  </a:lnTo>
                  <a:lnTo>
                    <a:pt x="228092" y="41783"/>
                  </a:lnTo>
                  <a:lnTo>
                    <a:pt x="178689" y="58674"/>
                  </a:lnTo>
                  <a:lnTo>
                    <a:pt x="134239" y="77851"/>
                  </a:lnTo>
                  <a:lnTo>
                    <a:pt x="95250" y="99187"/>
                  </a:lnTo>
                  <a:lnTo>
                    <a:pt x="62230" y="122428"/>
                  </a:lnTo>
                  <a:lnTo>
                    <a:pt x="16128" y="173609"/>
                  </a:lnTo>
                  <a:lnTo>
                    <a:pt x="0" y="229997"/>
                  </a:lnTo>
                  <a:lnTo>
                    <a:pt x="4191" y="258699"/>
                  </a:lnTo>
                  <a:lnTo>
                    <a:pt x="36195" y="312547"/>
                  </a:lnTo>
                  <a:lnTo>
                    <a:pt x="95885" y="360299"/>
                  </a:lnTo>
                  <a:lnTo>
                    <a:pt x="135000" y="381508"/>
                  </a:lnTo>
                  <a:lnTo>
                    <a:pt x="179577" y="400431"/>
                  </a:lnTo>
                  <a:lnTo>
                    <a:pt x="229235" y="417068"/>
                  </a:lnTo>
                  <a:lnTo>
                    <a:pt x="283210" y="431038"/>
                  </a:lnTo>
                  <a:lnTo>
                    <a:pt x="341249" y="442341"/>
                  </a:lnTo>
                  <a:lnTo>
                    <a:pt x="402717" y="450596"/>
                  </a:lnTo>
                  <a:lnTo>
                    <a:pt x="467106" y="455549"/>
                  </a:lnTo>
                  <a:lnTo>
                    <a:pt x="534035" y="457200"/>
                  </a:lnTo>
                  <a:lnTo>
                    <a:pt x="600964" y="455168"/>
                  </a:lnTo>
                  <a:lnTo>
                    <a:pt x="665352" y="449834"/>
                  </a:lnTo>
                  <a:lnTo>
                    <a:pt x="726821" y="441198"/>
                  </a:lnTo>
                  <a:lnTo>
                    <a:pt x="784733" y="429641"/>
                  </a:lnTo>
                  <a:lnTo>
                    <a:pt x="838708" y="415290"/>
                  </a:lnTo>
                  <a:lnTo>
                    <a:pt x="888111" y="398526"/>
                  </a:lnTo>
                  <a:lnTo>
                    <a:pt x="932688" y="379222"/>
                  </a:lnTo>
                  <a:lnTo>
                    <a:pt x="971676" y="357886"/>
                  </a:lnTo>
                  <a:lnTo>
                    <a:pt x="1004570" y="334645"/>
                  </a:lnTo>
                  <a:lnTo>
                    <a:pt x="1050671" y="283464"/>
                  </a:lnTo>
                  <a:lnTo>
                    <a:pt x="1066800" y="227076"/>
                  </a:lnTo>
                  <a:lnTo>
                    <a:pt x="1062609" y="198374"/>
                  </a:lnTo>
                  <a:lnTo>
                    <a:pt x="1030605" y="144526"/>
                  </a:lnTo>
                  <a:lnTo>
                    <a:pt x="970915" y="96774"/>
                  </a:lnTo>
                  <a:lnTo>
                    <a:pt x="931799" y="75565"/>
                  </a:lnTo>
                  <a:lnTo>
                    <a:pt x="887222" y="56642"/>
                  </a:lnTo>
                  <a:lnTo>
                    <a:pt x="837692" y="40132"/>
                  </a:lnTo>
                  <a:lnTo>
                    <a:pt x="783590" y="26035"/>
                  </a:lnTo>
                  <a:lnTo>
                    <a:pt x="725551" y="14859"/>
                  </a:lnTo>
                  <a:lnTo>
                    <a:pt x="664083" y="6604"/>
                  </a:lnTo>
                  <a:lnTo>
                    <a:pt x="599694" y="1524"/>
                  </a:lnTo>
                  <a:lnTo>
                    <a:pt x="532765" y="0"/>
                  </a:lnTo>
                  <a:close/>
                </a:path>
              </a:pathLst>
            </a:custGeom>
            <a:solidFill>
              <a:srgbClr val="FFA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152131" y="2031492"/>
              <a:ext cx="1066800" cy="457200"/>
            </a:xfrm>
            <a:custGeom>
              <a:avLst/>
              <a:gdLst/>
              <a:ahLst/>
              <a:cxnLst/>
              <a:rect l="l" t="t" r="r" b="b"/>
              <a:pathLst>
                <a:path w="1066800" h="457200">
                  <a:moveTo>
                    <a:pt x="0" y="229997"/>
                  </a:moveTo>
                  <a:lnTo>
                    <a:pt x="16128" y="173609"/>
                  </a:lnTo>
                  <a:lnTo>
                    <a:pt x="62229" y="122428"/>
                  </a:lnTo>
                  <a:lnTo>
                    <a:pt x="95250" y="99187"/>
                  </a:lnTo>
                  <a:lnTo>
                    <a:pt x="134239" y="77850"/>
                  </a:lnTo>
                  <a:lnTo>
                    <a:pt x="178689" y="58674"/>
                  </a:lnTo>
                  <a:lnTo>
                    <a:pt x="228092" y="41783"/>
                  </a:lnTo>
                  <a:lnTo>
                    <a:pt x="282067" y="27432"/>
                  </a:lnTo>
                  <a:lnTo>
                    <a:pt x="339978" y="15875"/>
                  </a:lnTo>
                  <a:lnTo>
                    <a:pt x="401447" y="7366"/>
                  </a:lnTo>
                  <a:lnTo>
                    <a:pt x="465836" y="1905"/>
                  </a:lnTo>
                  <a:lnTo>
                    <a:pt x="532765" y="0"/>
                  </a:lnTo>
                  <a:lnTo>
                    <a:pt x="599694" y="1524"/>
                  </a:lnTo>
                  <a:lnTo>
                    <a:pt x="664083" y="6604"/>
                  </a:lnTo>
                  <a:lnTo>
                    <a:pt x="725551" y="14859"/>
                  </a:lnTo>
                  <a:lnTo>
                    <a:pt x="783590" y="26035"/>
                  </a:lnTo>
                  <a:lnTo>
                    <a:pt x="837692" y="40132"/>
                  </a:lnTo>
                  <a:lnTo>
                    <a:pt x="887222" y="56642"/>
                  </a:lnTo>
                  <a:lnTo>
                    <a:pt x="931799" y="75565"/>
                  </a:lnTo>
                  <a:lnTo>
                    <a:pt x="970915" y="96774"/>
                  </a:lnTo>
                  <a:lnTo>
                    <a:pt x="1004062" y="119761"/>
                  </a:lnTo>
                  <a:lnTo>
                    <a:pt x="1050290" y="170815"/>
                  </a:lnTo>
                  <a:lnTo>
                    <a:pt x="1066800" y="227075"/>
                  </a:lnTo>
                  <a:lnTo>
                    <a:pt x="1062736" y="255778"/>
                  </a:lnTo>
                  <a:lnTo>
                    <a:pt x="1031113" y="309753"/>
                  </a:lnTo>
                  <a:lnTo>
                    <a:pt x="971676" y="357886"/>
                  </a:lnTo>
                  <a:lnTo>
                    <a:pt x="932688" y="379222"/>
                  </a:lnTo>
                  <a:lnTo>
                    <a:pt x="888111" y="398525"/>
                  </a:lnTo>
                  <a:lnTo>
                    <a:pt x="838708" y="415290"/>
                  </a:lnTo>
                  <a:lnTo>
                    <a:pt x="784733" y="429641"/>
                  </a:lnTo>
                  <a:lnTo>
                    <a:pt x="726821" y="441198"/>
                  </a:lnTo>
                  <a:lnTo>
                    <a:pt x="665352" y="449834"/>
                  </a:lnTo>
                  <a:lnTo>
                    <a:pt x="600964" y="455168"/>
                  </a:lnTo>
                  <a:lnTo>
                    <a:pt x="534035" y="457200"/>
                  </a:lnTo>
                  <a:lnTo>
                    <a:pt x="467106" y="455549"/>
                  </a:lnTo>
                  <a:lnTo>
                    <a:pt x="402717" y="450596"/>
                  </a:lnTo>
                  <a:lnTo>
                    <a:pt x="341249" y="442341"/>
                  </a:lnTo>
                  <a:lnTo>
                    <a:pt x="283210" y="431038"/>
                  </a:lnTo>
                  <a:lnTo>
                    <a:pt x="229235" y="417068"/>
                  </a:lnTo>
                  <a:lnTo>
                    <a:pt x="179577" y="400431"/>
                  </a:lnTo>
                  <a:lnTo>
                    <a:pt x="135000" y="381508"/>
                  </a:lnTo>
                  <a:lnTo>
                    <a:pt x="95885" y="360299"/>
                  </a:lnTo>
                  <a:lnTo>
                    <a:pt x="62738" y="337312"/>
                  </a:lnTo>
                  <a:lnTo>
                    <a:pt x="16510" y="286258"/>
                  </a:lnTo>
                  <a:lnTo>
                    <a:pt x="0" y="22999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218931" y="2257044"/>
              <a:ext cx="481330" cy="0"/>
            </a:xfrm>
            <a:custGeom>
              <a:avLst/>
              <a:gdLst/>
              <a:ahLst/>
              <a:cxnLst/>
              <a:rect l="l" t="t" r="r" b="b"/>
              <a:pathLst>
                <a:path w="481329">
                  <a:moveTo>
                    <a:pt x="0" y="0"/>
                  </a:moveTo>
                  <a:lnTo>
                    <a:pt x="481202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406383" y="3407029"/>
              <a:ext cx="79121" cy="7010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8439530" y="2279396"/>
              <a:ext cx="13335" cy="1174115"/>
            </a:xfrm>
            <a:custGeom>
              <a:avLst/>
              <a:gdLst/>
              <a:ahLst/>
              <a:cxnLst/>
              <a:rect l="l" t="t" r="r" b="b"/>
              <a:pathLst>
                <a:path w="13334" h="1174114">
                  <a:moveTo>
                    <a:pt x="6350" y="0"/>
                  </a:moveTo>
                  <a:lnTo>
                    <a:pt x="0" y="10159"/>
                  </a:lnTo>
                  <a:lnTo>
                    <a:pt x="0" y="1163701"/>
                  </a:lnTo>
                  <a:lnTo>
                    <a:pt x="6350" y="1173861"/>
                  </a:lnTo>
                  <a:lnTo>
                    <a:pt x="12826" y="1163701"/>
                  </a:lnTo>
                  <a:lnTo>
                    <a:pt x="12826" y="10159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06383" y="2255520"/>
              <a:ext cx="79121" cy="70103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7153655" y="3249168"/>
              <a:ext cx="1066165" cy="457200"/>
            </a:xfrm>
            <a:custGeom>
              <a:avLst/>
              <a:gdLst/>
              <a:ahLst/>
              <a:cxnLst/>
              <a:rect l="l" t="t" r="r" b="b"/>
              <a:pathLst>
                <a:path w="1066165" h="457200">
                  <a:moveTo>
                    <a:pt x="532511" y="0"/>
                  </a:moveTo>
                  <a:lnTo>
                    <a:pt x="465582" y="1905"/>
                  </a:lnTo>
                  <a:lnTo>
                    <a:pt x="401193" y="7366"/>
                  </a:lnTo>
                  <a:lnTo>
                    <a:pt x="339851" y="15875"/>
                  </a:lnTo>
                  <a:lnTo>
                    <a:pt x="281940" y="27432"/>
                  </a:lnTo>
                  <a:lnTo>
                    <a:pt x="227965" y="41783"/>
                  </a:lnTo>
                  <a:lnTo>
                    <a:pt x="178562" y="58674"/>
                  </a:lnTo>
                  <a:lnTo>
                    <a:pt x="134112" y="77851"/>
                  </a:lnTo>
                  <a:lnTo>
                    <a:pt x="95123" y="99187"/>
                  </a:lnTo>
                  <a:lnTo>
                    <a:pt x="62102" y="122428"/>
                  </a:lnTo>
                  <a:lnTo>
                    <a:pt x="16128" y="173736"/>
                  </a:lnTo>
                  <a:lnTo>
                    <a:pt x="0" y="230124"/>
                  </a:lnTo>
                  <a:lnTo>
                    <a:pt x="4191" y="258699"/>
                  </a:lnTo>
                  <a:lnTo>
                    <a:pt x="36068" y="312547"/>
                  </a:lnTo>
                  <a:lnTo>
                    <a:pt x="95885" y="360426"/>
                  </a:lnTo>
                  <a:lnTo>
                    <a:pt x="135000" y="381508"/>
                  </a:lnTo>
                  <a:lnTo>
                    <a:pt x="179577" y="400431"/>
                  </a:lnTo>
                  <a:lnTo>
                    <a:pt x="229108" y="417068"/>
                  </a:lnTo>
                  <a:lnTo>
                    <a:pt x="283083" y="431165"/>
                  </a:lnTo>
                  <a:lnTo>
                    <a:pt x="340995" y="442341"/>
                  </a:lnTo>
                  <a:lnTo>
                    <a:pt x="402463" y="450596"/>
                  </a:lnTo>
                  <a:lnTo>
                    <a:pt x="466851" y="455549"/>
                  </a:lnTo>
                  <a:lnTo>
                    <a:pt x="533780" y="457200"/>
                  </a:lnTo>
                  <a:lnTo>
                    <a:pt x="600583" y="455168"/>
                  </a:lnTo>
                  <a:lnTo>
                    <a:pt x="664972" y="449834"/>
                  </a:lnTo>
                  <a:lnTo>
                    <a:pt x="726313" y="441325"/>
                  </a:lnTo>
                  <a:lnTo>
                    <a:pt x="784225" y="429768"/>
                  </a:lnTo>
                  <a:lnTo>
                    <a:pt x="838200" y="415417"/>
                  </a:lnTo>
                  <a:lnTo>
                    <a:pt x="887602" y="398526"/>
                  </a:lnTo>
                  <a:lnTo>
                    <a:pt x="932052" y="379349"/>
                  </a:lnTo>
                  <a:lnTo>
                    <a:pt x="971042" y="358013"/>
                  </a:lnTo>
                  <a:lnTo>
                    <a:pt x="1003935" y="334772"/>
                  </a:lnTo>
                  <a:lnTo>
                    <a:pt x="1050036" y="283464"/>
                  </a:lnTo>
                  <a:lnTo>
                    <a:pt x="1066165" y="227076"/>
                  </a:lnTo>
                  <a:lnTo>
                    <a:pt x="1061974" y="198501"/>
                  </a:lnTo>
                  <a:lnTo>
                    <a:pt x="1030097" y="144653"/>
                  </a:lnTo>
                  <a:lnTo>
                    <a:pt x="970279" y="96774"/>
                  </a:lnTo>
                  <a:lnTo>
                    <a:pt x="931164" y="75692"/>
                  </a:lnTo>
                  <a:lnTo>
                    <a:pt x="886587" y="56642"/>
                  </a:lnTo>
                  <a:lnTo>
                    <a:pt x="837057" y="40132"/>
                  </a:lnTo>
                  <a:lnTo>
                    <a:pt x="783082" y="26035"/>
                  </a:lnTo>
                  <a:lnTo>
                    <a:pt x="725170" y="14859"/>
                  </a:lnTo>
                  <a:lnTo>
                    <a:pt x="663701" y="6604"/>
                  </a:lnTo>
                  <a:lnTo>
                    <a:pt x="599313" y="1651"/>
                  </a:lnTo>
                  <a:lnTo>
                    <a:pt x="532511" y="0"/>
                  </a:lnTo>
                  <a:close/>
                </a:path>
              </a:pathLst>
            </a:custGeom>
            <a:solidFill>
              <a:srgbClr val="FFA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18931" y="3476244"/>
              <a:ext cx="481330" cy="0"/>
            </a:xfrm>
            <a:custGeom>
              <a:avLst/>
              <a:gdLst/>
              <a:ahLst/>
              <a:cxnLst/>
              <a:rect l="l" t="t" r="r" b="b"/>
              <a:pathLst>
                <a:path w="481329">
                  <a:moveTo>
                    <a:pt x="0" y="0"/>
                  </a:moveTo>
                  <a:lnTo>
                    <a:pt x="481202" y="0"/>
                  </a:lnTo>
                </a:path>
              </a:pathLst>
            </a:custGeom>
            <a:ln w="914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9506711" y="2023872"/>
            <a:ext cx="1771014" cy="1426210"/>
            <a:chOff x="9506711" y="2023872"/>
            <a:chExt cx="1771014" cy="1426210"/>
          </a:xfrm>
        </p:grpSpPr>
        <p:sp>
          <p:nvSpPr>
            <p:cNvPr id="13" name="object 13"/>
            <p:cNvSpPr/>
            <p:nvPr/>
          </p:nvSpPr>
          <p:spPr>
            <a:xfrm>
              <a:off x="9512807" y="2026920"/>
              <a:ext cx="1758950" cy="353695"/>
            </a:xfrm>
            <a:custGeom>
              <a:avLst/>
              <a:gdLst/>
              <a:ahLst/>
              <a:cxnLst/>
              <a:rect l="l" t="t" r="r" b="b"/>
              <a:pathLst>
                <a:path w="1758950" h="353694">
                  <a:moveTo>
                    <a:pt x="1758696" y="0"/>
                  </a:moveTo>
                  <a:lnTo>
                    <a:pt x="351790" y="0"/>
                  </a:lnTo>
                  <a:lnTo>
                    <a:pt x="0" y="353187"/>
                  </a:lnTo>
                  <a:lnTo>
                    <a:pt x="1406906" y="353187"/>
                  </a:lnTo>
                  <a:lnTo>
                    <a:pt x="1758696" y="0"/>
                  </a:lnTo>
                  <a:close/>
                </a:path>
              </a:pathLst>
            </a:custGeom>
            <a:solidFill>
              <a:srgbClr val="FFBD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923904" y="2382012"/>
              <a:ext cx="0" cy="1057275"/>
            </a:xfrm>
            <a:custGeom>
              <a:avLst/>
              <a:gdLst/>
              <a:ahLst/>
              <a:cxnLst/>
              <a:rect l="l" t="t" r="r" b="b"/>
              <a:pathLst>
                <a:path h="1057275">
                  <a:moveTo>
                    <a:pt x="0" y="0"/>
                  </a:moveTo>
                  <a:lnTo>
                    <a:pt x="0" y="1057148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0920983" y="2026920"/>
              <a:ext cx="350520" cy="1408430"/>
            </a:xfrm>
            <a:custGeom>
              <a:avLst/>
              <a:gdLst/>
              <a:ahLst/>
              <a:cxnLst/>
              <a:rect l="l" t="t" r="r" b="b"/>
              <a:pathLst>
                <a:path w="350520" h="1408429">
                  <a:moveTo>
                    <a:pt x="350139" y="0"/>
                  </a:moveTo>
                  <a:lnTo>
                    <a:pt x="0" y="351916"/>
                  </a:lnTo>
                  <a:lnTo>
                    <a:pt x="0" y="1407921"/>
                  </a:lnTo>
                  <a:lnTo>
                    <a:pt x="350139" y="1056004"/>
                  </a:lnTo>
                  <a:lnTo>
                    <a:pt x="350139" y="0"/>
                  </a:lnTo>
                  <a:close/>
                </a:path>
              </a:pathLst>
            </a:custGeom>
            <a:solidFill>
              <a:srgbClr val="CD8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514331" y="2028444"/>
              <a:ext cx="1758950" cy="1408430"/>
            </a:xfrm>
            <a:custGeom>
              <a:avLst/>
              <a:gdLst/>
              <a:ahLst/>
              <a:cxnLst/>
              <a:rect l="l" t="t" r="r" b="b"/>
              <a:pathLst>
                <a:path w="1758950" h="1408429">
                  <a:moveTo>
                    <a:pt x="0" y="353186"/>
                  </a:moveTo>
                  <a:lnTo>
                    <a:pt x="1406906" y="353186"/>
                  </a:lnTo>
                  <a:lnTo>
                    <a:pt x="1758696" y="0"/>
                  </a:lnTo>
                </a:path>
                <a:path w="1758950" h="1408429">
                  <a:moveTo>
                    <a:pt x="0" y="351916"/>
                  </a:moveTo>
                  <a:lnTo>
                    <a:pt x="351790" y="0"/>
                  </a:lnTo>
                  <a:lnTo>
                    <a:pt x="1758696" y="0"/>
                  </a:lnTo>
                  <a:lnTo>
                    <a:pt x="1758696" y="1056004"/>
                  </a:lnTo>
                  <a:lnTo>
                    <a:pt x="1406906" y="1407921"/>
                  </a:lnTo>
                  <a:lnTo>
                    <a:pt x="0" y="1407921"/>
                  </a:lnTo>
                  <a:lnTo>
                    <a:pt x="0" y="35191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509759" y="2386584"/>
              <a:ext cx="1408430" cy="1057275"/>
            </a:xfrm>
            <a:custGeom>
              <a:avLst/>
              <a:gdLst/>
              <a:ahLst/>
              <a:cxnLst/>
              <a:rect l="l" t="t" r="r" b="b"/>
              <a:pathLst>
                <a:path w="1408429" h="1057275">
                  <a:moveTo>
                    <a:pt x="1407922" y="0"/>
                  </a:moveTo>
                  <a:lnTo>
                    <a:pt x="0" y="0"/>
                  </a:lnTo>
                  <a:lnTo>
                    <a:pt x="0" y="1057148"/>
                  </a:lnTo>
                  <a:lnTo>
                    <a:pt x="1407922" y="1057148"/>
                  </a:lnTo>
                  <a:lnTo>
                    <a:pt x="1407922" y="0"/>
                  </a:lnTo>
                  <a:close/>
                </a:path>
              </a:pathLst>
            </a:custGeom>
            <a:solidFill>
              <a:srgbClr val="FFA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9511283" y="2037588"/>
              <a:ext cx="1758950" cy="1408430"/>
            </a:xfrm>
            <a:custGeom>
              <a:avLst/>
              <a:gdLst/>
              <a:ahLst/>
              <a:cxnLst/>
              <a:rect l="l" t="t" r="r" b="b"/>
              <a:pathLst>
                <a:path w="1758950" h="1408429">
                  <a:moveTo>
                    <a:pt x="0" y="351916"/>
                  </a:moveTo>
                  <a:lnTo>
                    <a:pt x="351790" y="0"/>
                  </a:lnTo>
                  <a:lnTo>
                    <a:pt x="1758696" y="0"/>
                  </a:lnTo>
                  <a:lnTo>
                    <a:pt x="1758696" y="1056004"/>
                  </a:lnTo>
                  <a:lnTo>
                    <a:pt x="1406906" y="1407922"/>
                  </a:lnTo>
                  <a:lnTo>
                    <a:pt x="0" y="1407922"/>
                  </a:lnTo>
                  <a:lnTo>
                    <a:pt x="0" y="351916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327964" y="914095"/>
            <a:ext cx="7454265" cy="1425575"/>
          </a:xfrm>
          <a:prstGeom prst="rect">
            <a:avLst/>
          </a:prstGeom>
        </p:spPr>
        <p:txBody>
          <a:bodyPr vert="horz" wrap="square" lIns="0" tIns="76835" rIns="0" bIns="0" rtlCol="0">
            <a:spAutoFit/>
          </a:bodyPr>
          <a:lstStyle/>
          <a:p>
            <a:pPr marL="379095" indent="-341630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379095" algn="l"/>
                <a:tab pos="379730" algn="l"/>
              </a:tabLst>
            </a:pPr>
            <a:r>
              <a:rPr sz="2200" b="1" i="1" spc="-25" dirty="0">
                <a:latin typeface="Calibri"/>
                <a:cs typeface="Calibri"/>
              </a:rPr>
              <a:t>Porosity</a:t>
            </a:r>
            <a:r>
              <a:rPr sz="2200" b="1" i="1" spc="-40" dirty="0">
                <a:latin typeface="Calibri"/>
                <a:cs typeface="Calibri"/>
              </a:rPr>
              <a:t> </a:t>
            </a:r>
            <a:r>
              <a:rPr sz="2200" b="1" i="1" spc="-10" dirty="0">
                <a:latin typeface="Calibri"/>
                <a:cs typeface="Calibri"/>
              </a:rPr>
              <a:t>measurement</a:t>
            </a:r>
            <a:endParaRPr sz="2200">
              <a:latin typeface="Calibri"/>
              <a:cs typeface="Calibri"/>
            </a:endParaRPr>
          </a:p>
          <a:p>
            <a:pPr marL="495300" marR="1435735">
              <a:lnSpc>
                <a:spcPct val="100000"/>
              </a:lnSpc>
              <a:spcBef>
                <a:spcPts val="505"/>
              </a:spcBef>
              <a:tabLst>
                <a:tab pos="781685" algn="l"/>
              </a:tabLst>
            </a:pPr>
            <a:r>
              <a:rPr sz="2200" dirty="0">
                <a:latin typeface="Arial MT"/>
                <a:cs typeface="Arial MT"/>
              </a:rPr>
              <a:t>–	</a:t>
            </a:r>
            <a:r>
              <a:rPr sz="2200" dirty="0">
                <a:latin typeface="Calibri"/>
                <a:cs typeface="Calibri"/>
              </a:rPr>
              <a:t>V</a:t>
            </a:r>
            <a:r>
              <a:rPr sz="2175" baseline="-17241" dirty="0">
                <a:latin typeface="Calibri"/>
                <a:cs typeface="Calibri"/>
              </a:rPr>
              <a:t>b</a:t>
            </a:r>
            <a:r>
              <a:rPr sz="2200" dirty="0">
                <a:latin typeface="Calibri"/>
                <a:cs typeface="Calibri"/>
              </a:rPr>
              <a:t>,</a:t>
            </a:r>
            <a:r>
              <a:rPr sz="2200" spc="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bulk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volume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directly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measured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(Irregular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5" dirty="0">
                <a:latin typeface="Calibri"/>
                <a:cs typeface="Calibri"/>
              </a:rPr>
              <a:t>&amp; </a:t>
            </a:r>
            <a:r>
              <a:rPr sz="2200" spc="-4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regular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sample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shapes)</a:t>
            </a:r>
            <a:endParaRPr sz="2200">
              <a:latin typeface="Calibri"/>
              <a:cs typeface="Calibri"/>
            </a:endParaRPr>
          </a:p>
          <a:p>
            <a:pPr marR="17780" algn="r">
              <a:lnSpc>
                <a:spcPts val="2090"/>
              </a:lnSpc>
            </a:pPr>
            <a:r>
              <a:rPr sz="1800" spc="-509" dirty="0">
                <a:latin typeface="Calibri"/>
                <a:cs typeface="Calibri"/>
              </a:rPr>
              <a:t>A</a:t>
            </a:r>
            <a:r>
              <a:rPr sz="2700" spc="-765" baseline="1543" dirty="0">
                <a:latin typeface="Calibri"/>
                <a:cs typeface="Calibri"/>
              </a:rPr>
              <a:t>A</a:t>
            </a:r>
            <a:endParaRPr sz="2700" baseline="1543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144511" y="2033016"/>
            <a:ext cx="1552575" cy="1679575"/>
            <a:chOff x="7144511" y="2033016"/>
            <a:chExt cx="1552575" cy="1679575"/>
          </a:xfrm>
        </p:grpSpPr>
        <p:sp>
          <p:nvSpPr>
            <p:cNvPr id="21" name="object 21"/>
            <p:cNvSpPr/>
            <p:nvPr/>
          </p:nvSpPr>
          <p:spPr>
            <a:xfrm>
              <a:off x="7147559" y="2264664"/>
              <a:ext cx="1069975" cy="1222375"/>
            </a:xfrm>
            <a:custGeom>
              <a:avLst/>
              <a:gdLst/>
              <a:ahLst/>
              <a:cxnLst/>
              <a:rect l="l" t="t" r="r" b="b"/>
              <a:pathLst>
                <a:path w="1069975" h="1222375">
                  <a:moveTo>
                    <a:pt x="1066038" y="0"/>
                  </a:moveTo>
                  <a:lnTo>
                    <a:pt x="0" y="2921"/>
                  </a:lnTo>
                  <a:lnTo>
                    <a:pt x="3429" y="1221994"/>
                  </a:lnTo>
                  <a:lnTo>
                    <a:pt x="1069467" y="1219073"/>
                  </a:lnTo>
                  <a:lnTo>
                    <a:pt x="1066038" y="0"/>
                  </a:lnTo>
                  <a:close/>
                </a:path>
              </a:pathLst>
            </a:custGeom>
            <a:solidFill>
              <a:srgbClr val="FFA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149083" y="2037588"/>
              <a:ext cx="1066800" cy="457200"/>
            </a:xfrm>
            <a:custGeom>
              <a:avLst/>
              <a:gdLst/>
              <a:ahLst/>
              <a:cxnLst/>
              <a:rect l="l" t="t" r="r" b="b"/>
              <a:pathLst>
                <a:path w="1066800" h="457200">
                  <a:moveTo>
                    <a:pt x="0" y="229997"/>
                  </a:moveTo>
                  <a:lnTo>
                    <a:pt x="16129" y="173609"/>
                  </a:lnTo>
                  <a:lnTo>
                    <a:pt x="62230" y="122427"/>
                  </a:lnTo>
                  <a:lnTo>
                    <a:pt x="95250" y="99187"/>
                  </a:lnTo>
                  <a:lnTo>
                    <a:pt x="134239" y="77850"/>
                  </a:lnTo>
                  <a:lnTo>
                    <a:pt x="178689" y="58674"/>
                  </a:lnTo>
                  <a:lnTo>
                    <a:pt x="228092" y="41783"/>
                  </a:lnTo>
                  <a:lnTo>
                    <a:pt x="282067" y="27432"/>
                  </a:lnTo>
                  <a:lnTo>
                    <a:pt x="339979" y="15875"/>
                  </a:lnTo>
                  <a:lnTo>
                    <a:pt x="401447" y="7365"/>
                  </a:lnTo>
                  <a:lnTo>
                    <a:pt x="465836" y="1904"/>
                  </a:lnTo>
                  <a:lnTo>
                    <a:pt x="532765" y="0"/>
                  </a:lnTo>
                  <a:lnTo>
                    <a:pt x="599694" y="1524"/>
                  </a:lnTo>
                  <a:lnTo>
                    <a:pt x="664083" y="6603"/>
                  </a:lnTo>
                  <a:lnTo>
                    <a:pt x="725551" y="14859"/>
                  </a:lnTo>
                  <a:lnTo>
                    <a:pt x="783590" y="26035"/>
                  </a:lnTo>
                  <a:lnTo>
                    <a:pt x="837692" y="40132"/>
                  </a:lnTo>
                  <a:lnTo>
                    <a:pt x="887222" y="56641"/>
                  </a:lnTo>
                  <a:lnTo>
                    <a:pt x="931799" y="75564"/>
                  </a:lnTo>
                  <a:lnTo>
                    <a:pt x="970915" y="96774"/>
                  </a:lnTo>
                  <a:lnTo>
                    <a:pt x="1004062" y="119761"/>
                  </a:lnTo>
                  <a:lnTo>
                    <a:pt x="1050290" y="170814"/>
                  </a:lnTo>
                  <a:lnTo>
                    <a:pt x="1066800" y="227075"/>
                  </a:lnTo>
                  <a:lnTo>
                    <a:pt x="1062736" y="255777"/>
                  </a:lnTo>
                  <a:lnTo>
                    <a:pt x="1031113" y="309752"/>
                  </a:lnTo>
                  <a:lnTo>
                    <a:pt x="971676" y="357886"/>
                  </a:lnTo>
                  <a:lnTo>
                    <a:pt x="932688" y="379222"/>
                  </a:lnTo>
                  <a:lnTo>
                    <a:pt x="888111" y="398525"/>
                  </a:lnTo>
                  <a:lnTo>
                    <a:pt x="838708" y="415289"/>
                  </a:lnTo>
                  <a:lnTo>
                    <a:pt x="784733" y="429640"/>
                  </a:lnTo>
                  <a:lnTo>
                    <a:pt x="726821" y="441198"/>
                  </a:lnTo>
                  <a:lnTo>
                    <a:pt x="665352" y="449834"/>
                  </a:lnTo>
                  <a:lnTo>
                    <a:pt x="600964" y="455167"/>
                  </a:lnTo>
                  <a:lnTo>
                    <a:pt x="534035" y="457200"/>
                  </a:lnTo>
                  <a:lnTo>
                    <a:pt x="467106" y="455549"/>
                  </a:lnTo>
                  <a:lnTo>
                    <a:pt x="402717" y="450596"/>
                  </a:lnTo>
                  <a:lnTo>
                    <a:pt x="341249" y="442340"/>
                  </a:lnTo>
                  <a:lnTo>
                    <a:pt x="283210" y="431038"/>
                  </a:lnTo>
                  <a:lnTo>
                    <a:pt x="229235" y="417067"/>
                  </a:lnTo>
                  <a:lnTo>
                    <a:pt x="179577" y="400431"/>
                  </a:lnTo>
                  <a:lnTo>
                    <a:pt x="135000" y="381508"/>
                  </a:lnTo>
                  <a:lnTo>
                    <a:pt x="95885" y="360299"/>
                  </a:lnTo>
                  <a:lnTo>
                    <a:pt x="62738" y="337312"/>
                  </a:lnTo>
                  <a:lnTo>
                    <a:pt x="16510" y="286258"/>
                  </a:lnTo>
                  <a:lnTo>
                    <a:pt x="0" y="229997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150607" y="3255263"/>
              <a:ext cx="1066165" cy="457200"/>
            </a:xfrm>
            <a:custGeom>
              <a:avLst/>
              <a:gdLst/>
              <a:ahLst/>
              <a:cxnLst/>
              <a:rect l="l" t="t" r="r" b="b"/>
              <a:pathLst>
                <a:path w="1066165" h="457200">
                  <a:moveTo>
                    <a:pt x="532511" y="0"/>
                  </a:moveTo>
                  <a:lnTo>
                    <a:pt x="465582" y="1905"/>
                  </a:lnTo>
                  <a:lnTo>
                    <a:pt x="401193" y="7365"/>
                  </a:lnTo>
                  <a:lnTo>
                    <a:pt x="339851" y="15875"/>
                  </a:lnTo>
                  <a:lnTo>
                    <a:pt x="281940" y="27432"/>
                  </a:lnTo>
                  <a:lnTo>
                    <a:pt x="227965" y="41783"/>
                  </a:lnTo>
                  <a:lnTo>
                    <a:pt x="178562" y="58674"/>
                  </a:lnTo>
                  <a:lnTo>
                    <a:pt x="134112" y="77850"/>
                  </a:lnTo>
                  <a:lnTo>
                    <a:pt x="95123" y="99187"/>
                  </a:lnTo>
                  <a:lnTo>
                    <a:pt x="62102" y="122427"/>
                  </a:lnTo>
                  <a:lnTo>
                    <a:pt x="16128" y="173736"/>
                  </a:lnTo>
                  <a:lnTo>
                    <a:pt x="0" y="230124"/>
                  </a:lnTo>
                  <a:lnTo>
                    <a:pt x="4191" y="258699"/>
                  </a:lnTo>
                  <a:lnTo>
                    <a:pt x="36068" y="312547"/>
                  </a:lnTo>
                  <a:lnTo>
                    <a:pt x="95885" y="360425"/>
                  </a:lnTo>
                  <a:lnTo>
                    <a:pt x="135000" y="381508"/>
                  </a:lnTo>
                  <a:lnTo>
                    <a:pt x="179577" y="400431"/>
                  </a:lnTo>
                  <a:lnTo>
                    <a:pt x="229108" y="417068"/>
                  </a:lnTo>
                  <a:lnTo>
                    <a:pt x="283083" y="431165"/>
                  </a:lnTo>
                  <a:lnTo>
                    <a:pt x="340995" y="442341"/>
                  </a:lnTo>
                  <a:lnTo>
                    <a:pt x="402463" y="450596"/>
                  </a:lnTo>
                  <a:lnTo>
                    <a:pt x="466851" y="455549"/>
                  </a:lnTo>
                  <a:lnTo>
                    <a:pt x="533781" y="457200"/>
                  </a:lnTo>
                  <a:lnTo>
                    <a:pt x="600583" y="455168"/>
                  </a:lnTo>
                  <a:lnTo>
                    <a:pt x="664972" y="449834"/>
                  </a:lnTo>
                  <a:lnTo>
                    <a:pt x="726313" y="441325"/>
                  </a:lnTo>
                  <a:lnTo>
                    <a:pt x="784225" y="429768"/>
                  </a:lnTo>
                  <a:lnTo>
                    <a:pt x="838200" y="415417"/>
                  </a:lnTo>
                  <a:lnTo>
                    <a:pt x="887602" y="398525"/>
                  </a:lnTo>
                  <a:lnTo>
                    <a:pt x="932052" y="379349"/>
                  </a:lnTo>
                  <a:lnTo>
                    <a:pt x="971042" y="358013"/>
                  </a:lnTo>
                  <a:lnTo>
                    <a:pt x="1003935" y="334772"/>
                  </a:lnTo>
                  <a:lnTo>
                    <a:pt x="1050036" y="283463"/>
                  </a:lnTo>
                  <a:lnTo>
                    <a:pt x="1066165" y="227075"/>
                  </a:lnTo>
                  <a:lnTo>
                    <a:pt x="1061974" y="198500"/>
                  </a:lnTo>
                  <a:lnTo>
                    <a:pt x="1030097" y="144652"/>
                  </a:lnTo>
                  <a:lnTo>
                    <a:pt x="970280" y="96774"/>
                  </a:lnTo>
                  <a:lnTo>
                    <a:pt x="931164" y="75691"/>
                  </a:lnTo>
                  <a:lnTo>
                    <a:pt x="886587" y="56641"/>
                  </a:lnTo>
                  <a:lnTo>
                    <a:pt x="837057" y="40132"/>
                  </a:lnTo>
                  <a:lnTo>
                    <a:pt x="783082" y="26035"/>
                  </a:lnTo>
                  <a:lnTo>
                    <a:pt x="725170" y="14859"/>
                  </a:lnTo>
                  <a:lnTo>
                    <a:pt x="663701" y="6603"/>
                  </a:lnTo>
                  <a:lnTo>
                    <a:pt x="599313" y="1650"/>
                  </a:lnTo>
                  <a:lnTo>
                    <a:pt x="532511" y="0"/>
                  </a:lnTo>
                  <a:close/>
                </a:path>
              </a:pathLst>
            </a:custGeom>
            <a:solidFill>
              <a:srgbClr val="FFAD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8215883" y="2266188"/>
              <a:ext cx="481330" cy="0"/>
            </a:xfrm>
            <a:custGeom>
              <a:avLst/>
              <a:gdLst/>
              <a:ahLst/>
              <a:cxnLst/>
              <a:rect l="l" t="t" r="r" b="b"/>
              <a:pathLst>
                <a:path w="481329">
                  <a:moveTo>
                    <a:pt x="0" y="0"/>
                  </a:moveTo>
                  <a:lnTo>
                    <a:pt x="48120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03336" y="3413252"/>
              <a:ext cx="79121" cy="69976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8436483" y="2288413"/>
              <a:ext cx="13335" cy="1170940"/>
            </a:xfrm>
            <a:custGeom>
              <a:avLst/>
              <a:gdLst/>
              <a:ahLst/>
              <a:cxnLst/>
              <a:rect l="l" t="t" r="r" b="b"/>
              <a:pathLst>
                <a:path w="13334" h="1170939">
                  <a:moveTo>
                    <a:pt x="6350" y="0"/>
                  </a:moveTo>
                  <a:lnTo>
                    <a:pt x="0" y="10160"/>
                  </a:lnTo>
                  <a:lnTo>
                    <a:pt x="0" y="1160779"/>
                  </a:lnTo>
                  <a:lnTo>
                    <a:pt x="6350" y="1170939"/>
                  </a:lnTo>
                  <a:lnTo>
                    <a:pt x="12826" y="1160779"/>
                  </a:lnTo>
                  <a:lnTo>
                    <a:pt x="12826" y="10160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7" name="object 2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403336" y="2264664"/>
              <a:ext cx="79121" cy="69976"/>
            </a:xfrm>
            <a:prstGeom prst="rect">
              <a:avLst/>
            </a:prstGeom>
          </p:spPr>
        </p:pic>
        <p:sp>
          <p:nvSpPr>
            <p:cNvPr id="28" name="object 28"/>
            <p:cNvSpPr/>
            <p:nvPr/>
          </p:nvSpPr>
          <p:spPr>
            <a:xfrm>
              <a:off x="8215883" y="3485388"/>
              <a:ext cx="481330" cy="0"/>
            </a:xfrm>
            <a:custGeom>
              <a:avLst/>
              <a:gdLst/>
              <a:ahLst/>
              <a:cxnLst/>
              <a:rect l="l" t="t" r="r" b="b"/>
              <a:pathLst>
                <a:path w="481329">
                  <a:moveTo>
                    <a:pt x="0" y="0"/>
                  </a:moveTo>
                  <a:lnTo>
                    <a:pt x="481202" y="0"/>
                  </a:lnTo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404859" y="3414776"/>
              <a:ext cx="76073" cy="69976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8436736" y="2289937"/>
              <a:ext cx="12700" cy="1170940"/>
            </a:xfrm>
            <a:custGeom>
              <a:avLst/>
              <a:gdLst/>
              <a:ahLst/>
              <a:cxnLst/>
              <a:rect l="l" t="t" r="r" b="b"/>
              <a:pathLst>
                <a:path w="12700" h="1170939">
                  <a:moveTo>
                    <a:pt x="6096" y="0"/>
                  </a:moveTo>
                  <a:lnTo>
                    <a:pt x="0" y="10160"/>
                  </a:lnTo>
                  <a:lnTo>
                    <a:pt x="0" y="1160779"/>
                  </a:lnTo>
                  <a:lnTo>
                    <a:pt x="6096" y="1170939"/>
                  </a:lnTo>
                  <a:lnTo>
                    <a:pt x="12319" y="1160779"/>
                  </a:lnTo>
                  <a:lnTo>
                    <a:pt x="12319" y="10160"/>
                  </a:lnTo>
                  <a:lnTo>
                    <a:pt x="609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1" name="object 3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404859" y="2266188"/>
              <a:ext cx="76073" cy="69976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400203" y="2285365"/>
              <a:ext cx="85371" cy="1203960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400218" y="2261616"/>
              <a:ext cx="85356" cy="79248"/>
            </a:xfrm>
            <a:prstGeom prst="rect">
              <a:avLst/>
            </a:prstGeom>
          </p:spPr>
        </p:pic>
      </p:grpSp>
      <p:sp>
        <p:nvSpPr>
          <p:cNvPr id="34" name="object 34"/>
          <p:cNvSpPr txBox="1"/>
          <p:nvPr/>
        </p:nvSpPr>
        <p:spPr>
          <a:xfrm>
            <a:off x="8509507" y="2782570"/>
            <a:ext cx="12192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libri"/>
                <a:cs typeface="Calibri"/>
              </a:rPr>
              <a:t>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612952" y="4120783"/>
            <a:ext cx="5845810" cy="1864995"/>
          </a:xfrm>
          <a:prstGeom prst="rect">
            <a:avLst/>
          </a:prstGeom>
        </p:spPr>
        <p:txBody>
          <a:bodyPr vert="horz" wrap="square" lIns="0" tIns="80010" rIns="0" bIns="0" rtlCol="0">
            <a:spAutoFit/>
          </a:bodyPr>
          <a:lstStyle/>
          <a:p>
            <a:pPr marL="495300" indent="-457834">
              <a:lnSpc>
                <a:spcPct val="100000"/>
              </a:lnSpc>
              <a:spcBef>
                <a:spcPts val="630"/>
              </a:spcBef>
              <a:buClr>
                <a:srgbClr val="FF0000"/>
              </a:buClr>
              <a:buFont typeface="Wingdings"/>
              <a:buChar char=""/>
              <a:tabLst>
                <a:tab pos="495300" algn="l"/>
                <a:tab pos="495934" algn="l"/>
              </a:tabLst>
            </a:pPr>
            <a:r>
              <a:rPr sz="2200" spc="-90" dirty="0">
                <a:latin typeface="Calibri"/>
                <a:cs typeface="Calibri"/>
              </a:rPr>
              <a:t>To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measure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V</a:t>
            </a:r>
            <a:r>
              <a:rPr sz="2175" baseline="-17241" dirty="0">
                <a:latin typeface="Calibri"/>
                <a:cs typeface="Calibri"/>
              </a:rPr>
              <a:t>b</a:t>
            </a:r>
            <a:r>
              <a:rPr sz="2175" spc="15" baseline="-17241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in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25" dirty="0">
                <a:latin typeface="Calibri"/>
                <a:cs typeface="Calibri"/>
              </a:rPr>
              <a:t>laboratory,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must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prevent</a:t>
            </a:r>
            <a:r>
              <a:rPr sz="2200" spc="-8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fluid</a:t>
            </a:r>
            <a:endParaRPr sz="2200">
              <a:latin typeface="Calibri"/>
              <a:cs typeface="Calibri"/>
            </a:endParaRPr>
          </a:p>
          <a:p>
            <a:pPr marL="443230">
              <a:lnSpc>
                <a:spcPct val="100000"/>
              </a:lnSpc>
              <a:spcBef>
                <a:spcPts val="530"/>
              </a:spcBef>
            </a:pPr>
            <a:r>
              <a:rPr sz="2200" spc="-10" dirty="0">
                <a:latin typeface="Calibri"/>
                <a:cs typeface="Calibri"/>
              </a:rPr>
              <a:t>penetration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into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pore</a:t>
            </a:r>
            <a:r>
              <a:rPr sz="2200" spc="-4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sample</a:t>
            </a:r>
            <a:r>
              <a:rPr sz="2200" spc="-7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by:</a:t>
            </a:r>
            <a:endParaRPr sz="2200">
              <a:latin typeface="Calibri"/>
              <a:cs typeface="Calibri"/>
            </a:endParaRPr>
          </a:p>
          <a:p>
            <a:pPr marL="443230" lvl="1" indent="-122555">
              <a:lnSpc>
                <a:spcPct val="100000"/>
              </a:lnSpc>
              <a:spcBef>
                <a:spcPts val="215"/>
              </a:spcBef>
              <a:buChar char="-"/>
              <a:tabLst>
                <a:tab pos="443865" algn="l"/>
              </a:tabLst>
            </a:pPr>
            <a:r>
              <a:rPr sz="2200" spc="-5" dirty="0">
                <a:latin typeface="Calibri"/>
                <a:cs typeface="Calibri"/>
              </a:rPr>
              <a:t>coating</a:t>
            </a:r>
            <a:r>
              <a:rPr sz="2200" spc="-9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spc="-15" dirty="0">
                <a:latin typeface="Calibri"/>
                <a:cs typeface="Calibri"/>
              </a:rPr>
              <a:t>wax</a:t>
            </a:r>
            <a:endParaRPr sz="2200">
              <a:latin typeface="Calibri"/>
              <a:cs typeface="Calibri"/>
            </a:endParaRPr>
          </a:p>
          <a:p>
            <a:pPr marL="443230" lvl="1" indent="-122555">
              <a:lnSpc>
                <a:spcPct val="100000"/>
              </a:lnSpc>
              <a:buChar char="-"/>
              <a:tabLst>
                <a:tab pos="443865" algn="l"/>
              </a:tabLst>
            </a:pPr>
            <a:r>
              <a:rPr sz="2200" spc="-10" dirty="0">
                <a:latin typeface="Calibri"/>
                <a:cs typeface="Calibri"/>
              </a:rPr>
              <a:t>saturating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the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spc="-10" dirty="0">
                <a:latin typeface="Calibri"/>
                <a:cs typeface="Calibri"/>
              </a:rPr>
              <a:t>core</a:t>
            </a:r>
            <a:r>
              <a:rPr sz="2200" spc="-6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with</a:t>
            </a:r>
            <a:r>
              <a:rPr sz="2200" spc="-5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same</a:t>
            </a:r>
            <a:r>
              <a:rPr sz="2200" spc="-3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fluid</a:t>
            </a:r>
            <a:endParaRPr sz="2200">
              <a:latin typeface="Calibri"/>
              <a:cs typeface="Calibri"/>
            </a:endParaRPr>
          </a:p>
          <a:p>
            <a:pPr marL="507365" lvl="1" indent="-186690">
              <a:lnSpc>
                <a:spcPct val="100000"/>
              </a:lnSpc>
              <a:spcBef>
                <a:spcPts val="5"/>
              </a:spcBef>
              <a:buChar char="-"/>
              <a:tabLst>
                <a:tab pos="508000" algn="l"/>
              </a:tabLst>
            </a:pPr>
            <a:r>
              <a:rPr sz="2200" spc="-5" dirty="0">
                <a:latin typeface="Calibri"/>
                <a:cs typeface="Calibri"/>
              </a:rPr>
              <a:t>using</a:t>
            </a:r>
            <a:r>
              <a:rPr sz="2200" spc="-90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mercury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36" name="object 3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312152" y="4133088"/>
            <a:ext cx="1956816" cy="1566672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83336" y="0"/>
            <a:ext cx="8440674" cy="1110234"/>
          </a:xfrm>
          <a:prstGeom prst="rect">
            <a:avLst/>
          </a:prstGeom>
        </p:spPr>
      </p:pic>
      <p:sp>
        <p:nvSpPr>
          <p:cNvPr id="38" name="object 38"/>
          <p:cNvSpPr txBox="1">
            <a:spLocks noGrp="1"/>
          </p:cNvSpPr>
          <p:nvPr>
            <p:ph type="title"/>
          </p:nvPr>
        </p:nvSpPr>
        <p:spPr>
          <a:xfrm>
            <a:off x="1727961" y="72085"/>
            <a:ext cx="6566534" cy="63690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4000" dirty="0">
                <a:solidFill>
                  <a:srgbClr val="006FC0"/>
                </a:solidFill>
              </a:rPr>
              <a:t>Lab.</a:t>
            </a:r>
            <a:r>
              <a:rPr sz="4000" spc="-90" dirty="0">
                <a:solidFill>
                  <a:srgbClr val="006FC0"/>
                </a:solidFill>
              </a:rPr>
              <a:t> </a:t>
            </a:r>
            <a:r>
              <a:rPr sz="4000" spc="-15" dirty="0">
                <a:solidFill>
                  <a:srgbClr val="006FC0"/>
                </a:solidFill>
              </a:rPr>
              <a:t>Measurements</a:t>
            </a:r>
            <a:r>
              <a:rPr sz="4000" spc="-114" dirty="0">
                <a:solidFill>
                  <a:srgbClr val="006FC0"/>
                </a:solidFill>
              </a:rPr>
              <a:t> </a:t>
            </a:r>
            <a:r>
              <a:rPr sz="4000" dirty="0">
                <a:solidFill>
                  <a:srgbClr val="006FC0"/>
                </a:solidFill>
              </a:rPr>
              <a:t>of</a:t>
            </a:r>
            <a:r>
              <a:rPr sz="4000" spc="-40" dirty="0">
                <a:solidFill>
                  <a:srgbClr val="006FC0"/>
                </a:solidFill>
              </a:rPr>
              <a:t> </a:t>
            </a:r>
            <a:r>
              <a:rPr sz="4000" spc="-5" dirty="0">
                <a:solidFill>
                  <a:srgbClr val="006FC0"/>
                </a:solidFill>
              </a:rPr>
              <a:t>porosity</a:t>
            </a:r>
            <a:endParaRPr sz="4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6041" y="329686"/>
            <a:ext cx="10685780" cy="595566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407670" indent="-344805">
              <a:lnSpc>
                <a:spcPct val="100000"/>
              </a:lnSpc>
              <a:spcBef>
                <a:spcPts val="780"/>
              </a:spcBef>
              <a:buFont typeface="Wingdings"/>
              <a:buChar char=""/>
              <a:tabLst>
                <a:tab pos="408305" algn="l"/>
              </a:tabLst>
            </a:pPr>
            <a:r>
              <a:rPr sz="2600" b="1" spc="-10" dirty="0">
                <a:solidFill>
                  <a:srgbClr val="6F2F9F"/>
                </a:solidFill>
                <a:latin typeface="Calibri"/>
                <a:cs typeface="Calibri"/>
              </a:rPr>
              <a:t>Example</a:t>
            </a:r>
            <a:r>
              <a:rPr sz="2600" b="1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6F2F9F"/>
                </a:solidFill>
                <a:latin typeface="Calibri"/>
                <a:cs typeface="Calibri"/>
              </a:rPr>
              <a:t>1.1</a:t>
            </a:r>
            <a:r>
              <a:rPr sz="2600" b="1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6F2F9F"/>
                </a:solidFill>
                <a:latin typeface="Calibri"/>
                <a:cs typeface="Calibri"/>
              </a:rPr>
              <a:t>–</a:t>
            </a:r>
            <a:r>
              <a:rPr sz="2600" b="1" spc="-1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b="1" spc="-40" dirty="0">
                <a:solidFill>
                  <a:srgbClr val="6F2F9F"/>
                </a:solidFill>
                <a:latin typeface="Calibri"/>
                <a:cs typeface="Calibri"/>
              </a:rPr>
              <a:t>Porosity</a:t>
            </a:r>
            <a:r>
              <a:rPr sz="2600" b="1" spc="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6F2F9F"/>
                </a:solidFill>
                <a:latin typeface="Calibri"/>
                <a:cs typeface="Calibri"/>
              </a:rPr>
              <a:t>Calculation</a:t>
            </a:r>
            <a:endParaRPr sz="2600">
              <a:latin typeface="Calibri"/>
              <a:cs typeface="Calibri"/>
            </a:endParaRPr>
          </a:p>
          <a:p>
            <a:pPr marL="407670" indent="-344805">
              <a:lnSpc>
                <a:spcPct val="100000"/>
              </a:lnSpc>
              <a:spcBef>
                <a:spcPts val="635"/>
              </a:spcBef>
              <a:buFont typeface="Wingdings"/>
              <a:buChar char=""/>
              <a:tabLst>
                <a:tab pos="408305" algn="l"/>
              </a:tabLst>
            </a:pPr>
            <a:r>
              <a:rPr sz="2400" spc="-10" dirty="0">
                <a:latin typeface="Calibri"/>
                <a:cs typeface="Calibri"/>
              </a:rPr>
              <a:t>Determination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dirty="0">
                <a:latin typeface="Calibri"/>
                <a:cs typeface="Calibri"/>
              </a:rPr>
              <a:t> V</a:t>
            </a:r>
            <a:r>
              <a:rPr sz="2400" baseline="-17361" dirty="0">
                <a:latin typeface="Calibri"/>
                <a:cs typeface="Calibri"/>
              </a:rPr>
              <a:t>b</a:t>
            </a:r>
            <a:r>
              <a:rPr sz="2400" spc="-44" baseline="-1736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Coating</a:t>
            </a:r>
            <a:r>
              <a:rPr sz="2400" spc="-2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Method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sand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stone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sample with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ρm</a:t>
            </a:r>
            <a:r>
              <a:rPr sz="2400" spc="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5" dirty="0">
                <a:latin typeface="Calibri"/>
                <a:cs typeface="Calibri"/>
              </a:rPr>
              <a:t> 2.67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gm/cc)</a:t>
            </a:r>
            <a:endParaRPr sz="2400">
              <a:latin typeface="Calibri"/>
              <a:cs typeface="Calibri"/>
            </a:endParaRPr>
          </a:p>
          <a:p>
            <a:pPr marL="407670" indent="-344805">
              <a:lnSpc>
                <a:spcPct val="100000"/>
              </a:lnSpc>
              <a:spcBef>
                <a:spcPts val="2285"/>
              </a:spcBef>
              <a:buFont typeface="Arial MT"/>
              <a:buChar char="•"/>
              <a:tabLst>
                <a:tab pos="407670" algn="l"/>
                <a:tab pos="408305" algn="l"/>
              </a:tabLst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mass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dry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sample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air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20.0</a:t>
            </a:r>
            <a:r>
              <a:rPr sz="2400" spc="-1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gm</a:t>
            </a:r>
            <a:endParaRPr sz="2400">
              <a:latin typeface="Calibri"/>
              <a:cs typeface="Calibri"/>
            </a:endParaRPr>
          </a:p>
          <a:p>
            <a:pPr marL="407670" indent="-34480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407670" algn="l"/>
                <a:tab pos="408305" algn="l"/>
              </a:tabLst>
            </a:pPr>
            <a:r>
              <a:rPr sz="2400" dirty="0">
                <a:latin typeface="Calibri"/>
                <a:cs typeface="Calibri"/>
              </a:rPr>
              <a:t>B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mass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ry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sam</a:t>
            </a:r>
            <a:r>
              <a:rPr sz="2400" spc="1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55" dirty="0">
                <a:latin typeface="Calibri"/>
                <a:cs typeface="Calibri"/>
              </a:rPr>
              <a:t>c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d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</a:t>
            </a:r>
            <a:r>
              <a:rPr sz="2400" dirty="0">
                <a:latin typeface="Calibri"/>
                <a:cs typeface="Calibri"/>
              </a:rPr>
              <a:t>i</a:t>
            </a:r>
            <a:r>
              <a:rPr sz="2400" spc="10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h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</a:t>
            </a:r>
            <a:r>
              <a:rPr sz="2400" spc="-25" dirty="0">
                <a:latin typeface="Calibri"/>
                <a:cs typeface="Calibri"/>
              </a:rPr>
              <a:t>a</a:t>
            </a:r>
            <a:r>
              <a:rPr sz="2400" spc="-70" dirty="0">
                <a:latin typeface="Calibri"/>
                <a:cs typeface="Calibri"/>
              </a:rPr>
              <a:t>r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f</a:t>
            </a:r>
            <a:r>
              <a:rPr sz="2400" spc="-15" dirty="0">
                <a:latin typeface="Calibri"/>
                <a:cs typeface="Calibri"/>
              </a:rPr>
              <a:t>f</a:t>
            </a:r>
            <a:r>
              <a:rPr sz="2400" spc="-25" dirty="0">
                <a:latin typeface="Calibri"/>
                <a:cs typeface="Calibri"/>
              </a:rPr>
              <a:t>i</a:t>
            </a:r>
            <a:r>
              <a:rPr sz="2400" dirty="0">
                <a:latin typeface="Calibri"/>
                <a:cs typeface="Calibri"/>
              </a:rPr>
              <a:t>n</a:t>
            </a:r>
            <a:r>
              <a:rPr sz="2400" spc="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spc="10" dirty="0">
                <a:latin typeface="Calibri"/>
                <a:cs typeface="Calibri"/>
              </a:rPr>
              <a:t>0</a:t>
            </a:r>
            <a:r>
              <a:rPr sz="2400" spc="-5" dirty="0">
                <a:latin typeface="Calibri"/>
                <a:cs typeface="Calibri"/>
              </a:rPr>
              <a:t>.</a:t>
            </a:r>
            <a:r>
              <a:rPr sz="2400" dirty="0">
                <a:latin typeface="Calibri"/>
                <a:cs typeface="Calibri"/>
              </a:rPr>
              <a:t>9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gm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</a:t>
            </a:r>
            <a:r>
              <a:rPr sz="2400" spc="-5" dirty="0">
                <a:latin typeface="Calibri"/>
                <a:cs typeface="Calibri"/>
              </a:rPr>
              <a:t>g</a:t>
            </a:r>
            <a:r>
              <a:rPr sz="2400" spc="-7" baseline="-17361" dirty="0">
                <a:latin typeface="Calibri"/>
                <a:cs typeface="Calibri"/>
              </a:rPr>
              <a:t>p</a:t>
            </a:r>
            <a:r>
              <a:rPr sz="2400" spc="-15" baseline="-17361" dirty="0">
                <a:latin typeface="Calibri"/>
                <a:cs typeface="Calibri"/>
              </a:rPr>
              <a:t>a</a:t>
            </a:r>
            <a:r>
              <a:rPr sz="2400" spc="-52" baseline="-17361" dirty="0">
                <a:latin typeface="Calibri"/>
                <a:cs typeface="Calibri"/>
              </a:rPr>
              <a:t>r</a:t>
            </a:r>
            <a:r>
              <a:rPr sz="2400" baseline="-17361" dirty="0">
                <a:latin typeface="Calibri"/>
                <a:cs typeface="Calibri"/>
              </a:rPr>
              <a:t>a</a:t>
            </a:r>
            <a:r>
              <a:rPr sz="2400" spc="-60" baseline="-17361" dirty="0">
                <a:latin typeface="Calibri"/>
                <a:cs typeface="Calibri"/>
              </a:rPr>
              <a:t>f</a:t>
            </a:r>
            <a:r>
              <a:rPr sz="2400" spc="-15" baseline="-17361" dirty="0">
                <a:latin typeface="Calibri"/>
                <a:cs typeface="Calibri"/>
              </a:rPr>
              <a:t>fi</a:t>
            </a:r>
            <a:r>
              <a:rPr sz="2400" baseline="-17361" dirty="0">
                <a:latin typeface="Calibri"/>
                <a:cs typeface="Calibri"/>
              </a:rPr>
              <a:t>n</a:t>
            </a:r>
            <a:r>
              <a:rPr sz="2400" spc="-157" baseline="-1736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25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0</a:t>
            </a:r>
            <a:r>
              <a:rPr sz="2400" spc="-5" dirty="0">
                <a:latin typeface="Calibri"/>
                <a:cs typeface="Calibri"/>
              </a:rPr>
              <a:t>.9</a:t>
            </a:r>
            <a:endParaRPr sz="2400">
              <a:latin typeface="Calibri"/>
              <a:cs typeface="Calibri"/>
            </a:endParaRPr>
          </a:p>
          <a:p>
            <a:pPr marL="407670" indent="-34480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407670" algn="l"/>
                <a:tab pos="408305" algn="l"/>
                <a:tab pos="706120" algn="l"/>
                <a:tab pos="993140" algn="l"/>
                <a:tab pos="1758314" algn="l"/>
                <a:tab pos="2148840" algn="l"/>
                <a:tab pos="3126740" algn="l"/>
                <a:tab pos="4154170" algn="l"/>
                <a:tab pos="5529580" algn="l"/>
                <a:tab pos="5898515" algn="l"/>
                <a:tab pos="6529705" algn="l"/>
                <a:tab pos="6910705" algn="l"/>
                <a:tab pos="7602855" algn="l"/>
                <a:tab pos="7889240" algn="l"/>
                <a:tab pos="8334375" algn="l"/>
                <a:tab pos="8855710" algn="l"/>
              </a:tabLst>
            </a:pPr>
            <a:r>
              <a:rPr sz="2400" dirty="0">
                <a:latin typeface="Calibri"/>
                <a:cs typeface="Calibri"/>
              </a:rPr>
              <a:t>C	=	mass	</a:t>
            </a:r>
            <a:r>
              <a:rPr sz="2400" spc="-10" dirty="0">
                <a:latin typeface="Calibri"/>
                <a:cs typeface="Calibri"/>
              </a:rPr>
              <a:t>of	</a:t>
            </a:r>
            <a:r>
              <a:rPr sz="2400" spc="-25" dirty="0">
                <a:latin typeface="Calibri"/>
                <a:cs typeface="Calibri"/>
              </a:rPr>
              <a:t>coated	</a:t>
            </a:r>
            <a:r>
              <a:rPr sz="2400" spc="-5" dirty="0">
                <a:latin typeface="Calibri"/>
                <a:cs typeface="Calibri"/>
              </a:rPr>
              <a:t>sample	</a:t>
            </a:r>
            <a:r>
              <a:rPr sz="2400" spc="-15" dirty="0">
                <a:latin typeface="Calibri"/>
                <a:cs typeface="Calibri"/>
              </a:rPr>
              <a:t>immersed	</a:t>
            </a:r>
            <a:r>
              <a:rPr sz="2400" dirty="0">
                <a:latin typeface="Calibri"/>
                <a:cs typeface="Calibri"/>
              </a:rPr>
              <a:t>in	</a:t>
            </a:r>
            <a:r>
              <a:rPr sz="2400" spc="-5" dirty="0">
                <a:latin typeface="Calibri"/>
                <a:cs typeface="Calibri"/>
              </a:rPr>
              <a:t>H</a:t>
            </a:r>
            <a:r>
              <a:rPr sz="2400" spc="-7" baseline="-17361" dirty="0">
                <a:latin typeface="Calibri"/>
                <a:cs typeface="Calibri"/>
              </a:rPr>
              <a:t>2</a:t>
            </a:r>
            <a:r>
              <a:rPr sz="2400" spc="-5" dirty="0">
                <a:latin typeface="Calibri"/>
                <a:cs typeface="Calibri"/>
              </a:rPr>
              <a:t>O	</a:t>
            </a:r>
            <a:r>
              <a:rPr sz="2400" spc="-25" dirty="0">
                <a:latin typeface="Calibri"/>
                <a:cs typeface="Calibri"/>
              </a:rPr>
              <a:t>at	</a:t>
            </a:r>
            <a:r>
              <a:rPr sz="2400" dirty="0">
                <a:latin typeface="Calibri"/>
                <a:cs typeface="Calibri"/>
              </a:rPr>
              <a:t>40</a:t>
            </a:r>
            <a:r>
              <a:rPr sz="2400" baseline="20833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	=	10	gm	</a:t>
            </a:r>
            <a:r>
              <a:rPr sz="2400" spc="-15" dirty="0">
                <a:latin typeface="Calibri"/>
                <a:cs typeface="Calibri"/>
              </a:rPr>
              <a:t>(Sg</a:t>
            </a:r>
            <a:r>
              <a:rPr sz="2400" spc="-22" baseline="-17361" dirty="0">
                <a:latin typeface="Calibri"/>
                <a:cs typeface="Calibri"/>
              </a:rPr>
              <a:t>water</a:t>
            </a:r>
            <a:r>
              <a:rPr sz="2400" spc="-15" dirty="0">
                <a:latin typeface="Calibri"/>
                <a:cs typeface="Calibri"/>
              </a:rPr>
              <a:t>=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1.0)</a:t>
            </a:r>
            <a:endParaRPr sz="2400">
              <a:latin typeface="Calibri"/>
              <a:cs typeface="Calibri"/>
            </a:endParaRPr>
          </a:p>
          <a:p>
            <a:pPr marL="407670" indent="-344805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407670" algn="l"/>
                <a:tab pos="408305" algn="l"/>
              </a:tabLst>
            </a:pPr>
            <a:r>
              <a:rPr sz="2400" dirty="0">
                <a:latin typeface="Calibri"/>
                <a:cs typeface="Calibri"/>
              </a:rPr>
              <a:t>Mass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paraffin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20.9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20.0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0.9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gm</a:t>
            </a:r>
            <a:endParaRPr sz="2400">
              <a:latin typeface="Calibri"/>
              <a:cs typeface="Calibri"/>
            </a:endParaRPr>
          </a:p>
          <a:p>
            <a:pPr marL="407670" indent="-34480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407670" algn="l"/>
                <a:tab pos="408305" algn="l"/>
              </a:tabLst>
            </a:pPr>
            <a:r>
              <a:rPr sz="2400" spc="-35" dirty="0">
                <a:latin typeface="Calibri"/>
                <a:cs typeface="Calibri"/>
              </a:rPr>
              <a:t>Volume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30" dirty="0">
                <a:latin typeface="Calibri"/>
                <a:cs typeface="Calibri"/>
              </a:rPr>
              <a:t> paraffin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0.9/0.9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cc</a:t>
            </a:r>
            <a:endParaRPr sz="2400">
              <a:latin typeface="Calibri"/>
              <a:cs typeface="Calibri"/>
            </a:endParaRPr>
          </a:p>
          <a:p>
            <a:pPr marL="407670" indent="-34480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407670" algn="l"/>
                <a:tab pos="408305" algn="l"/>
              </a:tabLst>
            </a:pPr>
            <a:r>
              <a:rPr sz="2400" spc="5" dirty="0">
                <a:latin typeface="Calibri"/>
                <a:cs typeface="Calibri"/>
              </a:rPr>
              <a:t>M</a:t>
            </a:r>
            <a:r>
              <a:rPr sz="2400" dirty="0">
                <a:latin typeface="Calibri"/>
                <a:cs typeface="Calibri"/>
              </a:rPr>
              <a:t>ass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w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spc="-40" dirty="0">
                <a:latin typeface="Calibri"/>
                <a:cs typeface="Calibri"/>
              </a:rPr>
              <a:t>t</a:t>
            </a:r>
            <a:r>
              <a:rPr sz="2400" spc="-20" dirty="0">
                <a:latin typeface="Calibri"/>
                <a:cs typeface="Calibri"/>
              </a:rPr>
              <a:t>e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d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5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laced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 –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C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</a:t>
            </a:r>
            <a:r>
              <a:rPr sz="2400" spc="10" dirty="0">
                <a:latin typeface="Calibri"/>
                <a:cs typeface="Calibri"/>
              </a:rPr>
              <a:t>0</a:t>
            </a:r>
            <a:r>
              <a:rPr sz="2400" spc="-5" dirty="0">
                <a:latin typeface="Calibri"/>
                <a:cs typeface="Calibri"/>
              </a:rPr>
              <a:t>.</a:t>
            </a:r>
            <a:r>
              <a:rPr sz="2400" dirty="0">
                <a:latin typeface="Calibri"/>
                <a:cs typeface="Calibri"/>
              </a:rPr>
              <a:t>9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10" dirty="0">
                <a:latin typeface="Calibri"/>
                <a:cs typeface="Calibri"/>
              </a:rPr>
              <a:t>0</a:t>
            </a:r>
            <a:r>
              <a:rPr sz="2400" spc="-5" dirty="0">
                <a:latin typeface="Calibri"/>
                <a:cs typeface="Calibri"/>
              </a:rPr>
              <a:t>.</a:t>
            </a:r>
            <a:r>
              <a:rPr sz="2400" dirty="0">
                <a:latin typeface="Calibri"/>
                <a:cs typeface="Calibri"/>
              </a:rPr>
              <a:t>0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10" dirty="0">
                <a:latin typeface="Calibri"/>
                <a:cs typeface="Calibri"/>
              </a:rPr>
              <a:t>0</a:t>
            </a:r>
            <a:r>
              <a:rPr sz="2400" spc="-5" dirty="0">
                <a:latin typeface="Calibri"/>
                <a:cs typeface="Calibri"/>
              </a:rPr>
              <a:t>.</a:t>
            </a:r>
            <a:r>
              <a:rPr sz="2400" dirty="0">
                <a:latin typeface="Calibri"/>
                <a:cs typeface="Calibri"/>
              </a:rPr>
              <a:t>9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gm</a:t>
            </a:r>
            <a:endParaRPr sz="2400">
              <a:latin typeface="Calibri"/>
              <a:cs typeface="Calibri"/>
            </a:endParaRPr>
          </a:p>
          <a:p>
            <a:pPr marL="407670" indent="-344805">
              <a:lnSpc>
                <a:spcPct val="100000"/>
              </a:lnSpc>
              <a:spcBef>
                <a:spcPts val="605"/>
              </a:spcBef>
              <a:buFont typeface="Arial MT"/>
              <a:buChar char="•"/>
              <a:tabLst>
                <a:tab pos="407670" algn="l"/>
                <a:tab pos="408305" algn="l"/>
              </a:tabLst>
            </a:pPr>
            <a:r>
              <a:rPr sz="2400" spc="-40" dirty="0">
                <a:latin typeface="Calibri"/>
                <a:cs typeface="Calibri"/>
              </a:rPr>
              <a:t>Vol.</a:t>
            </a:r>
            <a:r>
              <a:rPr sz="2400" spc="2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33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water</a:t>
            </a:r>
            <a:r>
              <a:rPr sz="2400" spc="3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displaced</a:t>
            </a:r>
            <a:r>
              <a:rPr sz="2400" spc="3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3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mass</a:t>
            </a:r>
            <a:r>
              <a:rPr sz="2400" spc="3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33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water/</a:t>
            </a:r>
            <a:r>
              <a:rPr sz="2400" i="1" spc="-30" dirty="0">
                <a:latin typeface="Calibri"/>
                <a:cs typeface="Calibri"/>
              </a:rPr>
              <a:t>ρ</a:t>
            </a:r>
            <a:r>
              <a:rPr sz="2400" i="1" spc="3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33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water</a:t>
            </a:r>
            <a:r>
              <a:rPr sz="2400" spc="3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3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10.9/1.0</a:t>
            </a:r>
            <a:r>
              <a:rPr sz="2400" spc="2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endParaRPr sz="2400">
              <a:latin typeface="Calibri"/>
              <a:cs typeface="Calibri"/>
            </a:endParaRPr>
          </a:p>
          <a:p>
            <a:pPr marL="40767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10.9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cc</a:t>
            </a:r>
            <a:endParaRPr sz="2400">
              <a:latin typeface="Calibri"/>
              <a:cs typeface="Calibri"/>
            </a:endParaRPr>
          </a:p>
          <a:p>
            <a:pPr marL="407670" indent="-344805">
              <a:lnSpc>
                <a:spcPct val="100000"/>
              </a:lnSpc>
              <a:spcBef>
                <a:spcPts val="600"/>
              </a:spcBef>
              <a:buFont typeface="Arial MT"/>
              <a:buChar char="•"/>
              <a:tabLst>
                <a:tab pos="407670" algn="l"/>
                <a:tab pos="408305" algn="l"/>
              </a:tabLst>
            </a:pPr>
            <a:r>
              <a:rPr sz="2400" spc="-5" dirty="0">
                <a:latin typeface="Calibri"/>
                <a:cs typeface="Calibri"/>
              </a:rPr>
              <a:t>Bulk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volume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volume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water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displaced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volume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paraffin</a:t>
            </a:r>
            <a:endParaRPr sz="24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625"/>
              </a:spcBef>
              <a:tabLst>
                <a:tab pos="404495" algn="l"/>
              </a:tabLst>
            </a:pPr>
            <a:r>
              <a:rPr sz="2400" dirty="0">
                <a:latin typeface="Arial MT"/>
                <a:cs typeface="Arial MT"/>
              </a:rPr>
              <a:t>•	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10.9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 1.0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9.9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cc</a:t>
            </a:r>
            <a:endParaRPr sz="2400">
              <a:latin typeface="Calibri"/>
              <a:cs typeface="Calibri"/>
            </a:endParaRPr>
          </a:p>
          <a:p>
            <a:pPr marL="407670" indent="-344805">
              <a:lnSpc>
                <a:spcPct val="100000"/>
              </a:lnSpc>
              <a:spcBef>
                <a:spcPts val="575"/>
              </a:spcBef>
              <a:buFont typeface="Arial MT"/>
              <a:buChar char="•"/>
              <a:tabLst>
                <a:tab pos="407670" algn="l"/>
                <a:tab pos="408305" algn="l"/>
              </a:tabLst>
            </a:pPr>
            <a:r>
              <a:rPr sz="2400" spc="-5" dirty="0">
                <a:latin typeface="Calibri"/>
                <a:cs typeface="Calibri"/>
              </a:rPr>
              <a:t>Bulk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volume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rock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9.9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cc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63955" y="639318"/>
            <a:ext cx="5036820" cy="4210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0"/>
              </a:spcBef>
              <a:buFont typeface="Wingdings"/>
              <a:buChar char=""/>
              <a:tabLst>
                <a:tab pos="357505" algn="l"/>
              </a:tabLst>
            </a:pPr>
            <a:r>
              <a:rPr sz="2600" b="1" spc="-15" dirty="0">
                <a:solidFill>
                  <a:srgbClr val="6F2F9F"/>
                </a:solidFill>
                <a:latin typeface="Calibri"/>
                <a:cs typeface="Calibri"/>
              </a:rPr>
              <a:t>Example</a:t>
            </a:r>
            <a:r>
              <a:rPr sz="2600" b="1" spc="-7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6F2F9F"/>
                </a:solidFill>
                <a:latin typeface="Calibri"/>
                <a:cs typeface="Calibri"/>
              </a:rPr>
              <a:t>1.2</a:t>
            </a:r>
            <a:r>
              <a:rPr sz="2600" b="1" spc="-35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6F2F9F"/>
                </a:solidFill>
                <a:latin typeface="Calibri"/>
                <a:cs typeface="Calibri"/>
              </a:rPr>
              <a:t>–</a:t>
            </a:r>
            <a:r>
              <a:rPr sz="2600" b="1" spc="-4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b="1" spc="-20" dirty="0">
                <a:solidFill>
                  <a:srgbClr val="6F2F9F"/>
                </a:solidFill>
                <a:latin typeface="Calibri"/>
                <a:cs typeface="Calibri"/>
              </a:rPr>
              <a:t>Porosity</a:t>
            </a:r>
            <a:r>
              <a:rPr sz="2600" b="1" spc="-30" dirty="0">
                <a:solidFill>
                  <a:srgbClr val="6F2F9F"/>
                </a:solidFill>
                <a:latin typeface="Calibri"/>
                <a:cs typeface="Calibri"/>
              </a:rPr>
              <a:t> </a:t>
            </a:r>
            <a:r>
              <a:rPr sz="2600" b="1" spc="-10" dirty="0">
                <a:solidFill>
                  <a:srgbClr val="6F2F9F"/>
                </a:solidFill>
                <a:latin typeface="Calibri"/>
                <a:cs typeface="Calibri"/>
              </a:rPr>
              <a:t>Calculation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9572" y="1115059"/>
            <a:ext cx="6341745" cy="24923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330" indent="-342265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353695" algn="l"/>
                <a:tab pos="354965" algn="l"/>
              </a:tabLst>
            </a:pPr>
            <a:r>
              <a:rPr sz="2400" spc="-25" dirty="0">
                <a:latin typeface="Calibri"/>
                <a:cs typeface="Calibri"/>
              </a:rPr>
              <a:t>F</a:t>
            </a:r>
            <a:r>
              <a:rPr sz="2400" spc="-70" dirty="0">
                <a:latin typeface="Calibri"/>
                <a:cs typeface="Calibri"/>
              </a:rPr>
              <a:t>r</a:t>
            </a:r>
            <a:r>
              <a:rPr sz="2400" spc="-20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</a:t>
            </a:r>
            <a:r>
              <a:rPr sz="2400" spc="-55" dirty="0">
                <a:latin typeface="Calibri"/>
                <a:cs typeface="Calibri"/>
              </a:rPr>
              <a:t>x</a:t>
            </a:r>
            <a:r>
              <a:rPr sz="2400" dirty="0">
                <a:latin typeface="Calibri"/>
                <a:cs typeface="Calibri"/>
              </a:rPr>
              <a:t>am</a:t>
            </a:r>
            <a:r>
              <a:rPr sz="2400" spc="10" dirty="0">
                <a:latin typeface="Calibri"/>
                <a:cs typeface="Calibri"/>
              </a:rPr>
              <a:t>p</a:t>
            </a:r>
            <a:r>
              <a:rPr sz="2400" dirty="0">
                <a:latin typeface="Calibri"/>
                <a:cs typeface="Calibri"/>
              </a:rPr>
              <a:t>le</a:t>
            </a:r>
            <a:r>
              <a:rPr sz="2400" spc="-1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1.1</a:t>
            </a:r>
            <a:endParaRPr sz="2400">
              <a:latin typeface="Calibri"/>
              <a:cs typeface="Calibri"/>
            </a:endParaRPr>
          </a:p>
          <a:p>
            <a:pPr marL="354330" indent="-342265">
              <a:lnSpc>
                <a:spcPct val="100000"/>
              </a:lnSpc>
              <a:buFont typeface="Arial MT"/>
              <a:buChar char="•"/>
              <a:tabLst>
                <a:tab pos="353695" algn="l"/>
                <a:tab pos="354965" algn="l"/>
                <a:tab pos="1930400" algn="l"/>
                <a:tab pos="4585335" algn="l"/>
              </a:tabLst>
            </a:pPr>
            <a:r>
              <a:rPr sz="2400" dirty="0">
                <a:latin typeface="Calibri"/>
                <a:cs typeface="Calibri"/>
              </a:rPr>
              <a:t>Mass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of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dry	</a:t>
            </a:r>
            <a:r>
              <a:rPr sz="2400" spc="-5" dirty="0">
                <a:latin typeface="Calibri"/>
                <a:cs typeface="Calibri"/>
              </a:rPr>
              <a:t>sample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air	=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gm</a:t>
            </a:r>
            <a:endParaRPr sz="2400">
              <a:latin typeface="Calibri"/>
              <a:cs typeface="Calibri"/>
            </a:endParaRPr>
          </a:p>
          <a:p>
            <a:pPr marL="354330" indent="-342265">
              <a:lnSpc>
                <a:spcPct val="100000"/>
              </a:lnSpc>
              <a:spcBef>
                <a:spcPts val="1995"/>
              </a:spcBef>
              <a:buFont typeface="Arial MT"/>
              <a:buChar char="•"/>
              <a:tabLst>
                <a:tab pos="353695" algn="l"/>
                <a:tab pos="354965" algn="l"/>
                <a:tab pos="4585335" algn="l"/>
              </a:tabLst>
            </a:pPr>
            <a:r>
              <a:rPr sz="2400" spc="-5" dirty="0">
                <a:latin typeface="Calibri"/>
                <a:cs typeface="Calibri"/>
              </a:rPr>
              <a:t>Bulk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volume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sample	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9.9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cc</a:t>
            </a:r>
            <a:endParaRPr sz="2400">
              <a:latin typeface="Calibri"/>
              <a:cs typeface="Calibri"/>
            </a:endParaRPr>
          </a:p>
          <a:p>
            <a:pPr marL="354330" marR="5080" indent="-342265">
              <a:lnSpc>
                <a:spcPct val="150100"/>
              </a:lnSpc>
              <a:spcBef>
                <a:spcPts val="140"/>
              </a:spcBef>
              <a:buFont typeface="Arial MT"/>
              <a:buChar char="•"/>
              <a:tabLst>
                <a:tab pos="353695" algn="l"/>
                <a:tab pos="354965" algn="l"/>
                <a:tab pos="2475230" algn="l"/>
              </a:tabLst>
            </a:pPr>
            <a:r>
              <a:rPr sz="2400" spc="-10" dirty="0">
                <a:latin typeface="Calibri"/>
                <a:cs typeface="Calibri"/>
              </a:rPr>
              <a:t>Grain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volume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sample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(mass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dry sample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-5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air)/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(sand-grain	</a:t>
            </a:r>
            <a:r>
              <a:rPr sz="2400" dirty="0">
                <a:latin typeface="Calibri"/>
                <a:cs typeface="Calibri"/>
              </a:rPr>
              <a:t>density)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1472" y="3895420"/>
            <a:ext cx="6270625" cy="1998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00"/>
              </a:spcBef>
              <a:tabLst>
                <a:tab pos="391795" algn="l"/>
              </a:tabLst>
            </a:pPr>
            <a:r>
              <a:rPr sz="2400" dirty="0">
                <a:latin typeface="Arial MT"/>
                <a:cs typeface="Arial MT"/>
              </a:rPr>
              <a:t>•	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20/2.67</a:t>
            </a:r>
            <a:r>
              <a:rPr sz="2400" spc="-1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7.5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cc</a:t>
            </a:r>
            <a:endParaRPr sz="2400">
              <a:latin typeface="Calibri"/>
              <a:cs typeface="Calibri"/>
            </a:endParaRPr>
          </a:p>
          <a:p>
            <a:pPr marL="392430" indent="-342265">
              <a:lnSpc>
                <a:spcPct val="100000"/>
              </a:lnSpc>
              <a:spcBef>
                <a:spcPts val="1995"/>
              </a:spcBef>
              <a:buFont typeface="Arial MT"/>
              <a:buChar char="•"/>
              <a:tabLst>
                <a:tab pos="391795" algn="l"/>
                <a:tab pos="393065" algn="l"/>
              </a:tabLst>
            </a:pPr>
            <a:r>
              <a:rPr sz="2400" spc="-260" dirty="0">
                <a:latin typeface="Calibri"/>
                <a:cs typeface="Calibri"/>
              </a:rPr>
              <a:t>T</a:t>
            </a:r>
            <a:r>
              <a:rPr sz="2400" spc="-45" dirty="0">
                <a:latin typeface="Calibri"/>
                <a:cs typeface="Calibri"/>
              </a:rPr>
              <a:t>o</a:t>
            </a:r>
            <a:r>
              <a:rPr sz="2400" spc="-60" dirty="0">
                <a:latin typeface="Calibri"/>
                <a:cs typeface="Calibri"/>
              </a:rPr>
              <a:t>t</a:t>
            </a:r>
            <a:r>
              <a:rPr sz="2400" spc="-50" dirty="0">
                <a:latin typeface="Calibri"/>
                <a:cs typeface="Calibri"/>
              </a:rPr>
              <a:t>a</a:t>
            </a:r>
            <a:r>
              <a:rPr sz="2400" dirty="0">
                <a:latin typeface="Calibri"/>
                <a:cs typeface="Calibri"/>
              </a:rPr>
              <a:t>l</a:t>
            </a:r>
            <a:r>
              <a:rPr sz="2400" spc="-18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p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spc="-45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osi</a:t>
            </a:r>
            <a:r>
              <a:rPr sz="2400" spc="-15" dirty="0">
                <a:latin typeface="Calibri"/>
                <a:cs typeface="Calibri"/>
              </a:rPr>
              <a:t>t</a:t>
            </a:r>
            <a:r>
              <a:rPr sz="2400" dirty="0">
                <a:latin typeface="Calibri"/>
                <a:cs typeface="Calibri"/>
              </a:rPr>
              <a:t>y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Ø</a:t>
            </a:r>
            <a:r>
              <a:rPr sz="2400" baseline="-17361" dirty="0">
                <a:latin typeface="Calibri"/>
                <a:cs typeface="Calibri"/>
              </a:rPr>
              <a:t>t</a:t>
            </a:r>
            <a:r>
              <a:rPr sz="2400" spc="15" baseline="-1736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[(</a:t>
            </a:r>
            <a:r>
              <a:rPr sz="2400" spc="5" dirty="0">
                <a:latin typeface="Calibri"/>
                <a:cs typeface="Calibri"/>
              </a:rPr>
              <a:t>bu</a:t>
            </a:r>
            <a:r>
              <a:rPr sz="2400" dirty="0">
                <a:latin typeface="Calibri"/>
                <a:cs typeface="Calibri"/>
              </a:rPr>
              <a:t>lk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ol</a:t>
            </a:r>
            <a:r>
              <a:rPr sz="2400" dirty="0">
                <a:latin typeface="Calibri"/>
                <a:cs typeface="Calibri"/>
              </a:rPr>
              <a:t>.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g</a:t>
            </a:r>
            <a:r>
              <a:rPr sz="2400" spc="-50" dirty="0">
                <a:latin typeface="Calibri"/>
                <a:cs typeface="Calibri"/>
              </a:rPr>
              <a:t>r</a:t>
            </a:r>
            <a:r>
              <a:rPr sz="2400" dirty="0">
                <a:latin typeface="Calibri"/>
                <a:cs typeface="Calibri"/>
              </a:rPr>
              <a:t>ain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v</a:t>
            </a:r>
            <a:r>
              <a:rPr sz="2400" spc="-5" dirty="0">
                <a:latin typeface="Calibri"/>
                <a:cs typeface="Calibri"/>
              </a:rPr>
              <a:t>ol.</a:t>
            </a:r>
            <a:r>
              <a:rPr sz="2400" spc="-10" dirty="0">
                <a:latin typeface="Calibri"/>
                <a:cs typeface="Calibri"/>
              </a:rPr>
              <a:t>)</a:t>
            </a:r>
            <a:r>
              <a:rPr sz="2400" spc="5" dirty="0">
                <a:latin typeface="Calibri"/>
                <a:cs typeface="Calibri"/>
              </a:rPr>
              <a:t>/</a:t>
            </a:r>
            <a:r>
              <a:rPr sz="2400" spc="-20" dirty="0">
                <a:latin typeface="Calibri"/>
                <a:cs typeface="Calibri"/>
              </a:rPr>
              <a:t>bu</a:t>
            </a:r>
            <a:r>
              <a:rPr sz="2400" dirty="0">
                <a:latin typeface="Calibri"/>
                <a:cs typeface="Calibri"/>
              </a:rPr>
              <a:t>lk</a:t>
            </a:r>
            <a:endParaRPr sz="2400">
              <a:latin typeface="Calibri"/>
              <a:cs typeface="Calibri"/>
            </a:endParaRPr>
          </a:p>
          <a:p>
            <a:pPr marL="392430">
              <a:lnSpc>
                <a:spcPct val="100000"/>
              </a:lnSpc>
              <a:spcBef>
                <a:spcPts val="5"/>
              </a:spcBef>
            </a:pPr>
            <a:r>
              <a:rPr sz="2400" spc="-5" dirty="0">
                <a:latin typeface="Calibri"/>
                <a:cs typeface="Calibri"/>
              </a:rPr>
              <a:t>volume]</a:t>
            </a:r>
            <a:r>
              <a:rPr sz="2400" spc="-1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5" dirty="0">
                <a:latin typeface="Calibri"/>
                <a:cs typeface="Calibri"/>
              </a:rPr>
              <a:t>100</a:t>
            </a:r>
            <a:endParaRPr sz="2400">
              <a:latin typeface="Calibri"/>
              <a:cs typeface="Calibri"/>
            </a:endParaRPr>
          </a:p>
          <a:p>
            <a:pPr marL="50800">
              <a:lnSpc>
                <a:spcPct val="100000"/>
              </a:lnSpc>
              <a:spcBef>
                <a:spcPts val="2014"/>
              </a:spcBef>
              <a:tabLst>
                <a:tab pos="391795" algn="l"/>
              </a:tabLst>
            </a:pPr>
            <a:r>
              <a:rPr sz="2400" dirty="0">
                <a:latin typeface="Arial MT"/>
                <a:cs typeface="Arial MT"/>
              </a:rPr>
              <a:t>•	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[(9.9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7.5)/9.9]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x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100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24.2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per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cent</a:t>
            </a:r>
            <a:endParaRPr sz="24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7918450" y="1756029"/>
          <a:ext cx="4011928" cy="3188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05964"/>
                <a:gridCol w="2005964"/>
              </a:tblGrid>
              <a:tr h="354330">
                <a:tc>
                  <a:txBody>
                    <a:bodyPr/>
                    <a:lstStyle/>
                    <a:p>
                      <a:pPr marL="70485">
                        <a:lnSpc>
                          <a:spcPts val="2095"/>
                        </a:lnSpc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Rock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2095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Density</a:t>
                      </a:r>
                      <a:r>
                        <a:rPr sz="1800" b="1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b="1" spc="-15" dirty="0">
                          <a:latin typeface="Calibri"/>
                          <a:cs typeface="Calibri"/>
                        </a:rPr>
                        <a:t>(gm/cc)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</a:tr>
              <a:tr h="354202">
                <a:tc>
                  <a:txBody>
                    <a:bodyPr/>
                    <a:lstStyle/>
                    <a:p>
                      <a:pPr marL="70485">
                        <a:lnSpc>
                          <a:spcPts val="2095"/>
                        </a:lnSpc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Sandstone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209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2.65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54202">
                <a:tc>
                  <a:txBody>
                    <a:bodyPr/>
                    <a:lstStyle/>
                    <a:p>
                      <a:pPr marL="70485">
                        <a:lnSpc>
                          <a:spcPts val="2095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Limestone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209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2.71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54330">
                <a:tc>
                  <a:txBody>
                    <a:bodyPr/>
                    <a:lstStyle/>
                    <a:p>
                      <a:pPr marL="70485">
                        <a:lnSpc>
                          <a:spcPts val="2100"/>
                        </a:lnSpc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Dolomite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21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2.87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54202">
                <a:tc>
                  <a:txBody>
                    <a:bodyPr/>
                    <a:lstStyle/>
                    <a:p>
                      <a:pPr marL="70485">
                        <a:lnSpc>
                          <a:spcPts val="2100"/>
                        </a:lnSpc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Anhydrite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21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2.98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54329">
                <a:tc>
                  <a:txBody>
                    <a:bodyPr/>
                    <a:lstStyle/>
                    <a:p>
                      <a:pPr marL="70485">
                        <a:lnSpc>
                          <a:spcPts val="2100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Salt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2100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2.17-</a:t>
                      </a:r>
                      <a:r>
                        <a:rPr sz="1800" spc="-3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1800" dirty="0">
                          <a:latin typeface="Calibri"/>
                          <a:cs typeface="Calibri"/>
                        </a:rPr>
                        <a:t>2.05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54203">
                <a:tc>
                  <a:txBody>
                    <a:bodyPr/>
                    <a:lstStyle/>
                    <a:p>
                      <a:pPr marL="70485">
                        <a:lnSpc>
                          <a:spcPts val="2100"/>
                        </a:lnSpc>
                      </a:pPr>
                      <a:r>
                        <a:rPr sz="1800" b="1" spc="-5" dirty="0">
                          <a:latin typeface="Calibri"/>
                          <a:cs typeface="Calibri"/>
                        </a:rPr>
                        <a:t>gypsum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2100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2.35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  <a:tr h="354202">
                <a:tc>
                  <a:txBody>
                    <a:bodyPr/>
                    <a:lstStyle/>
                    <a:p>
                      <a:pPr marL="70485">
                        <a:lnSpc>
                          <a:spcPts val="2105"/>
                        </a:lnSpc>
                      </a:pPr>
                      <a:r>
                        <a:rPr sz="1800" b="1" spc="-10" dirty="0">
                          <a:latin typeface="Calibri"/>
                          <a:cs typeface="Calibri"/>
                        </a:rPr>
                        <a:t>feldspars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2105"/>
                        </a:lnSpc>
                      </a:pPr>
                      <a:r>
                        <a:rPr sz="1800" spc="-5" dirty="0">
                          <a:latin typeface="Calibri"/>
                          <a:cs typeface="Calibri"/>
                        </a:rPr>
                        <a:t>2.50-2.67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2DEEE"/>
                    </a:solidFill>
                  </a:tcPr>
                </a:tc>
              </a:tr>
              <a:tr h="354330">
                <a:tc>
                  <a:txBody>
                    <a:bodyPr/>
                    <a:lstStyle/>
                    <a:p>
                      <a:pPr marL="70485">
                        <a:lnSpc>
                          <a:spcPts val="2105"/>
                        </a:lnSpc>
                      </a:pPr>
                      <a:r>
                        <a:rPr sz="1800" b="1" spc="-15" dirty="0">
                          <a:latin typeface="Calibri"/>
                          <a:cs typeface="Calibri"/>
                        </a:rPr>
                        <a:t>water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5B9BD4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2105"/>
                        </a:lnSpc>
                      </a:pPr>
                      <a:r>
                        <a:rPr sz="1800" dirty="0">
                          <a:latin typeface="Calibri"/>
                          <a:cs typeface="Calibri"/>
                        </a:rPr>
                        <a:t>1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AEEF7"/>
                    </a:solidFill>
                  </a:tcPr>
                </a:tc>
              </a:tr>
            </a:tbl>
          </a:graphicData>
        </a:graphic>
      </p:graphicFrame>
      <p:sp>
        <p:nvSpPr>
          <p:cNvPr id="6" name="object 6"/>
          <p:cNvSpPr txBox="1"/>
          <p:nvPr/>
        </p:nvSpPr>
        <p:spPr>
          <a:xfrm>
            <a:off x="7399146" y="1179398"/>
            <a:ext cx="4594860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6870" indent="-344805">
              <a:lnSpc>
                <a:spcPct val="100000"/>
              </a:lnSpc>
              <a:spcBef>
                <a:spcPts val="95"/>
              </a:spcBef>
              <a:buFont typeface="Wingdings"/>
              <a:buChar char=""/>
              <a:tabLst>
                <a:tab pos="357505" algn="l"/>
              </a:tabLst>
            </a:pPr>
            <a:r>
              <a:rPr sz="2600" b="1" spc="-20" dirty="0">
                <a:solidFill>
                  <a:srgbClr val="006FC0"/>
                </a:solidFill>
                <a:latin typeface="Calibri"/>
                <a:cs typeface="Calibri"/>
              </a:rPr>
              <a:t>Grain</a:t>
            </a:r>
            <a:r>
              <a:rPr sz="2600" b="1" spc="-5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density</a:t>
            </a:r>
            <a:r>
              <a:rPr sz="2600" b="1" spc="-5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of</a:t>
            </a:r>
            <a:r>
              <a:rPr sz="2600" b="1" spc="-30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5" dirty="0">
                <a:solidFill>
                  <a:srgbClr val="006FC0"/>
                </a:solidFill>
                <a:latin typeface="Calibri"/>
                <a:cs typeface="Calibri"/>
              </a:rPr>
              <a:t>some</a:t>
            </a:r>
            <a:r>
              <a:rPr sz="2600" b="1" spc="-35" dirty="0">
                <a:solidFill>
                  <a:srgbClr val="006FC0"/>
                </a:solidFill>
                <a:latin typeface="Calibri"/>
                <a:cs typeface="Calibri"/>
              </a:rPr>
              <a:t> </a:t>
            </a:r>
            <a:r>
              <a:rPr sz="2600" b="1" spc="-15" dirty="0">
                <a:solidFill>
                  <a:srgbClr val="006FC0"/>
                </a:solidFill>
                <a:latin typeface="Calibri"/>
                <a:cs typeface="Calibri"/>
              </a:rPr>
              <a:t>minerals</a:t>
            </a:r>
            <a:endParaRPr sz="260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333488" y="573023"/>
            <a:ext cx="0" cy="5394325"/>
          </a:xfrm>
          <a:custGeom>
            <a:avLst/>
            <a:gdLst/>
            <a:ahLst/>
            <a:cxnLst/>
            <a:rect l="l" t="t" r="r" b="b"/>
            <a:pathLst>
              <a:path h="5394325">
                <a:moveTo>
                  <a:pt x="0" y="0"/>
                </a:moveTo>
                <a:lnTo>
                  <a:pt x="0" y="5394032"/>
                </a:lnTo>
              </a:path>
            </a:pathLst>
          </a:custGeom>
          <a:ln w="60960">
            <a:solidFill>
              <a:srgbClr val="5B9BD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pc="-15" dirty="0"/>
              <a:t>Example</a:t>
            </a:r>
            <a:r>
              <a:rPr spc="-105" dirty="0"/>
              <a:t> </a:t>
            </a:r>
            <a:r>
              <a:rPr spc="-10" dirty="0"/>
              <a:t>1.3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8343" y="738378"/>
            <a:ext cx="10908030" cy="5300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44500" marR="43180" indent="-341630">
              <a:lnSpc>
                <a:spcPct val="100000"/>
              </a:lnSpc>
              <a:spcBef>
                <a:spcPts val="100"/>
              </a:spcBef>
              <a:buFont typeface="Arial MT"/>
              <a:buChar char="•"/>
              <a:tabLst>
                <a:tab pos="443865" algn="l"/>
                <a:tab pos="444500" algn="l"/>
                <a:tab pos="4767580" algn="l"/>
                <a:tab pos="6331585" algn="l"/>
                <a:tab pos="8495665" algn="l"/>
              </a:tabLst>
            </a:pPr>
            <a:r>
              <a:rPr sz="2400" dirty="0">
                <a:latin typeface="Calibri"/>
                <a:cs typeface="Calibri"/>
              </a:rPr>
              <a:t>A</a:t>
            </a:r>
            <a:r>
              <a:rPr sz="2400" spc="-5" dirty="0">
                <a:latin typeface="Calibri"/>
                <a:cs typeface="Calibri"/>
              </a:rPr>
              <a:t> clean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and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dry </a:t>
            </a:r>
            <a:r>
              <a:rPr sz="2400" spc="-30" dirty="0">
                <a:latin typeface="Calibri"/>
                <a:cs typeface="Calibri"/>
              </a:rPr>
              <a:t>core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sample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weighting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425g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was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100%</a:t>
            </a:r>
            <a:r>
              <a:rPr sz="2400" spc="-6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saturated	</a:t>
            </a:r>
            <a:r>
              <a:rPr sz="2400" spc="-5" dirty="0">
                <a:latin typeface="Calibri"/>
                <a:cs typeface="Calibri"/>
              </a:rPr>
              <a:t>with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1.07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specific </a:t>
            </a:r>
            <a:r>
              <a:rPr sz="2400" spc="-525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gravity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brine.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new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weight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453g.</a:t>
            </a:r>
            <a:r>
              <a:rPr sz="2400" spc="-8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core	</a:t>
            </a:r>
            <a:r>
              <a:rPr sz="2400" spc="-5" dirty="0">
                <a:latin typeface="Calibri"/>
                <a:cs typeface="Calibri"/>
              </a:rPr>
              <a:t>sample </a:t>
            </a:r>
            <a:r>
              <a:rPr sz="2400" dirty="0">
                <a:latin typeface="Calibri"/>
                <a:cs typeface="Calibri"/>
              </a:rPr>
              <a:t>is 12 </a:t>
            </a:r>
            <a:r>
              <a:rPr sz="2400" spc="-5" dirty="0">
                <a:latin typeface="Calibri"/>
                <a:cs typeface="Calibri"/>
              </a:rPr>
              <a:t>cm </a:t>
            </a:r>
            <a:r>
              <a:rPr sz="2400" dirty="0">
                <a:latin typeface="Calibri"/>
                <a:cs typeface="Calibri"/>
              </a:rPr>
              <a:t>long and 4 </a:t>
            </a:r>
            <a:r>
              <a:rPr sz="2400" spc="-5" dirty="0">
                <a:latin typeface="Calibri"/>
                <a:cs typeface="Calibri"/>
              </a:rPr>
              <a:t>cm </a:t>
            </a:r>
            <a:r>
              <a:rPr sz="2400" dirty="0">
                <a:latin typeface="Calibri"/>
                <a:cs typeface="Calibri"/>
              </a:rPr>
              <a:t>in 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60" dirty="0">
                <a:latin typeface="Calibri"/>
                <a:cs typeface="Calibri"/>
              </a:rPr>
              <a:t>diameter.</a:t>
            </a:r>
            <a:r>
              <a:rPr sz="2400" spc="-15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Calculate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porosity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	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spc="-35" dirty="0">
                <a:latin typeface="Calibri"/>
                <a:cs typeface="Calibri"/>
              </a:rPr>
              <a:t>rock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sample.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750">
              <a:latin typeface="Calibri"/>
              <a:cs typeface="Calibri"/>
            </a:endParaRPr>
          </a:p>
          <a:p>
            <a:pPr marL="556895" indent="-457834">
              <a:lnSpc>
                <a:spcPct val="100000"/>
              </a:lnSpc>
              <a:buSzPct val="133333"/>
              <a:buFont typeface="Wingdings"/>
              <a:buChar char=""/>
              <a:tabLst>
                <a:tab pos="557530" algn="l"/>
              </a:tabLst>
            </a:pPr>
            <a:r>
              <a:rPr sz="2400" spc="-10" dirty="0">
                <a:latin typeface="Calibri"/>
                <a:cs typeface="Calibri"/>
              </a:rPr>
              <a:t>SOLUTION:</a:t>
            </a:r>
            <a:endParaRPr sz="2400">
              <a:latin typeface="Calibri"/>
              <a:cs typeface="Calibri"/>
            </a:endParaRPr>
          </a:p>
          <a:p>
            <a:pPr marL="444500">
              <a:lnSpc>
                <a:spcPct val="100000"/>
              </a:lnSpc>
              <a:spcBef>
                <a:spcPts val="795"/>
              </a:spcBef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bulk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volume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30" dirty="0">
                <a:latin typeface="Calibri"/>
                <a:cs typeface="Calibri"/>
              </a:rPr>
              <a:t>core </a:t>
            </a:r>
            <a:r>
              <a:rPr sz="2400" spc="-5" dirty="0">
                <a:latin typeface="Calibri"/>
                <a:cs typeface="Calibri"/>
              </a:rPr>
              <a:t>sample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950">
              <a:latin typeface="Calibri"/>
              <a:cs typeface="Calibri"/>
            </a:endParaRPr>
          </a:p>
          <a:p>
            <a:pPr marL="44450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Vb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π</a:t>
            </a:r>
            <a:r>
              <a:rPr sz="2400" spc="-15" dirty="0">
                <a:latin typeface="Calibri"/>
                <a:cs typeface="Calibri"/>
              </a:rPr>
              <a:t>(</a:t>
            </a:r>
            <a:r>
              <a:rPr sz="2400" dirty="0">
                <a:latin typeface="Calibri"/>
                <a:cs typeface="Calibri"/>
              </a:rPr>
              <a:t>r</a:t>
            </a:r>
            <a:r>
              <a:rPr sz="2400" spc="-5" dirty="0">
                <a:latin typeface="Calibri"/>
                <a:cs typeface="Calibri"/>
              </a:rPr>
              <a:t>)</a:t>
            </a:r>
            <a:r>
              <a:rPr sz="2400" spc="7" baseline="20833" dirty="0">
                <a:latin typeface="Calibri"/>
                <a:cs typeface="Calibri"/>
              </a:rPr>
              <a:t>2</a:t>
            </a:r>
            <a:r>
              <a:rPr sz="2400" spc="-7" baseline="20833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</a:t>
            </a:r>
            <a:r>
              <a:rPr sz="2400" spc="5" dirty="0">
                <a:latin typeface="Calibri"/>
                <a:cs typeface="Calibri"/>
              </a:rPr>
              <a:t>12</a:t>
            </a:r>
            <a:r>
              <a:rPr sz="2400" dirty="0">
                <a:latin typeface="Calibri"/>
                <a:cs typeface="Calibri"/>
              </a:rPr>
              <a:t>)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</a:t>
            </a:r>
            <a:r>
              <a:rPr sz="2400" spc="10" dirty="0">
                <a:latin typeface="Calibri"/>
                <a:cs typeface="Calibri"/>
              </a:rPr>
              <a:t>5</a:t>
            </a:r>
            <a:r>
              <a:rPr sz="2400" dirty="0">
                <a:latin typeface="Calibri"/>
                <a:cs typeface="Calibri"/>
              </a:rPr>
              <a:t>0.</a:t>
            </a:r>
            <a:r>
              <a:rPr sz="2400" spc="5" dirty="0">
                <a:latin typeface="Calibri"/>
                <a:cs typeface="Calibri"/>
              </a:rPr>
              <a:t>8</a:t>
            </a:r>
            <a:r>
              <a:rPr sz="2400" dirty="0">
                <a:latin typeface="Calibri"/>
                <a:cs typeface="Calibri"/>
              </a:rPr>
              <a:t>0</a:t>
            </a:r>
            <a:r>
              <a:rPr sz="2400" spc="-320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c</a:t>
            </a:r>
            <a:r>
              <a:rPr sz="2400" spc="5" dirty="0">
                <a:latin typeface="Calibri"/>
                <a:cs typeface="Calibri"/>
              </a:rPr>
              <a:t>m</a:t>
            </a:r>
            <a:r>
              <a:rPr sz="2400" spc="7" baseline="20833" dirty="0">
                <a:latin typeface="Calibri"/>
                <a:cs typeface="Calibri"/>
              </a:rPr>
              <a:t>3</a:t>
            </a:r>
            <a:endParaRPr sz="2400" baseline="20833">
              <a:latin typeface="Calibri"/>
              <a:cs typeface="Calibri"/>
            </a:endParaRPr>
          </a:p>
          <a:p>
            <a:pPr marL="102870">
              <a:lnSpc>
                <a:spcPct val="100000"/>
              </a:lnSpc>
            </a:pPr>
            <a:r>
              <a:rPr sz="2400" dirty="0">
                <a:latin typeface="Calibri"/>
                <a:cs typeface="Calibri"/>
              </a:rPr>
              <a:t>The</a:t>
            </a:r>
            <a:r>
              <a:rPr sz="2400" spc="-50" dirty="0">
                <a:latin typeface="Calibri"/>
                <a:cs typeface="Calibri"/>
              </a:rPr>
              <a:t> </a:t>
            </a:r>
            <a:r>
              <a:rPr sz="2400" spc="-25" dirty="0">
                <a:latin typeface="Calibri"/>
                <a:cs typeface="Calibri"/>
              </a:rPr>
              <a:t>pore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volume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Calibri"/>
              <a:cs typeface="Calibri"/>
            </a:endParaRPr>
          </a:p>
          <a:p>
            <a:pPr marL="444500">
              <a:lnSpc>
                <a:spcPct val="100000"/>
              </a:lnSpc>
              <a:tabLst>
                <a:tab pos="2437765" algn="l"/>
              </a:tabLst>
            </a:pPr>
            <a:r>
              <a:rPr sz="2400" spc="-35" dirty="0">
                <a:latin typeface="Calibri"/>
                <a:cs typeface="Calibri"/>
              </a:rPr>
              <a:t>Vp</a:t>
            </a:r>
            <a:r>
              <a:rPr sz="2400" spc="-10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1/џ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(V</a:t>
            </a:r>
            <a:r>
              <a:rPr sz="2400" spc="-15" baseline="-17361" dirty="0">
                <a:latin typeface="Calibri"/>
                <a:cs typeface="Calibri"/>
              </a:rPr>
              <a:t>wet</a:t>
            </a:r>
            <a:r>
              <a:rPr sz="2400" spc="240" baseline="-17361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-	</a:t>
            </a:r>
            <a:r>
              <a:rPr sz="2400" spc="-45" dirty="0">
                <a:latin typeface="Calibri"/>
                <a:cs typeface="Calibri"/>
              </a:rPr>
              <a:t>V</a:t>
            </a:r>
            <a:r>
              <a:rPr sz="2400" spc="-67" baseline="-17361" dirty="0">
                <a:latin typeface="Calibri"/>
                <a:cs typeface="Calibri"/>
              </a:rPr>
              <a:t>dry</a:t>
            </a:r>
            <a:r>
              <a:rPr sz="2400" spc="-45" dirty="0">
                <a:latin typeface="Calibri"/>
                <a:cs typeface="Calibri"/>
              </a:rPr>
              <a:t>)</a:t>
            </a:r>
            <a:r>
              <a:rPr sz="2400" spc="-5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(453-425)/</a:t>
            </a:r>
            <a:r>
              <a:rPr sz="2400" spc="-9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1.07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26.17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cm</a:t>
            </a:r>
            <a:r>
              <a:rPr sz="2400" spc="-7" baseline="20833" dirty="0">
                <a:latin typeface="Calibri"/>
                <a:cs typeface="Calibri"/>
              </a:rPr>
              <a:t>3</a:t>
            </a:r>
            <a:endParaRPr sz="2400" baseline="20833">
              <a:latin typeface="Calibri"/>
              <a:cs typeface="Calibri"/>
            </a:endParaRPr>
          </a:p>
          <a:p>
            <a:pPr marL="407670" indent="-344805">
              <a:lnSpc>
                <a:spcPct val="100000"/>
              </a:lnSpc>
              <a:spcBef>
                <a:spcPts val="890"/>
              </a:spcBef>
              <a:buFont typeface="Arial MT"/>
              <a:buChar char="•"/>
              <a:tabLst>
                <a:tab pos="407670" algn="l"/>
                <a:tab pos="408305" algn="l"/>
              </a:tabLst>
            </a:pPr>
            <a:r>
              <a:rPr sz="2400" spc="5" dirty="0">
                <a:latin typeface="Calibri"/>
                <a:cs typeface="Calibri"/>
              </a:rPr>
              <a:t>Then;</a:t>
            </a:r>
            <a:r>
              <a:rPr sz="2400" spc="-70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Porosity</a:t>
            </a:r>
            <a:r>
              <a:rPr sz="2400" spc="-10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of</a:t>
            </a:r>
            <a:r>
              <a:rPr sz="2400" spc="-3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the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spc="-15" dirty="0">
                <a:latin typeface="Calibri"/>
                <a:cs typeface="Calibri"/>
              </a:rPr>
              <a:t>core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is: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350">
              <a:latin typeface="Calibri"/>
              <a:cs typeface="Calibri"/>
            </a:endParaRPr>
          </a:p>
          <a:p>
            <a:pPr marL="1056640">
              <a:lnSpc>
                <a:spcPct val="100000"/>
              </a:lnSpc>
              <a:tabLst>
                <a:tab pos="3361690" algn="l"/>
              </a:tabLst>
            </a:pPr>
            <a:r>
              <a:rPr sz="2400" dirty="0">
                <a:latin typeface="Calibri"/>
                <a:cs typeface="Calibri"/>
              </a:rPr>
              <a:t>φ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Vp/Vb</a:t>
            </a:r>
            <a:r>
              <a:rPr sz="2400" spc="-7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=26.17	/</a:t>
            </a:r>
            <a:r>
              <a:rPr sz="2400" spc="-4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150.8=</a:t>
            </a:r>
            <a:r>
              <a:rPr sz="2400" spc="-9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0.173</a:t>
            </a:r>
            <a:r>
              <a:rPr sz="2400" spc="-8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or</a:t>
            </a:r>
            <a:r>
              <a:rPr sz="2400" spc="-4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17.3%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1551</Words>
  <Application>Microsoft Office PowerPoint</Application>
  <PresentationFormat>مخصص</PresentationFormat>
  <Paragraphs>231</Paragraphs>
  <Slides>18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18</vt:i4>
      </vt:variant>
    </vt:vector>
  </HeadingPairs>
  <TitlesOfParts>
    <vt:vector size="19" baseType="lpstr">
      <vt:lpstr>Office Theme</vt:lpstr>
      <vt:lpstr>عرض تقديمي في PowerPoint</vt:lpstr>
      <vt:lpstr>Applications of Porosity</vt:lpstr>
      <vt:lpstr>Porosity Measurements</vt:lpstr>
      <vt:lpstr>Porosity from logs</vt:lpstr>
      <vt:lpstr>Lab. Measurements of porosity</vt:lpstr>
      <vt:lpstr>Lab. Measurements of porosity</vt:lpstr>
      <vt:lpstr>عرض تقديمي في PowerPoint</vt:lpstr>
      <vt:lpstr>عرض تقديمي في PowerPoint</vt:lpstr>
      <vt:lpstr>Example 1.3</vt:lpstr>
      <vt:lpstr>Variation of porosity with depth</vt:lpstr>
      <vt:lpstr>عرض تقديمي في PowerPoint</vt:lpstr>
      <vt:lpstr>Saturation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Average Saturation</vt:lpstr>
      <vt:lpstr>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</dc:creator>
  <cp:lastModifiedBy>hp</cp:lastModifiedBy>
  <cp:revision>1</cp:revision>
  <dcterms:created xsi:type="dcterms:W3CDTF">2022-10-28T19:44:30Z</dcterms:created>
  <dcterms:modified xsi:type="dcterms:W3CDTF">2022-10-29T18:06:03Z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2021-01-19T00:00:00Z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2022-10-28T00:00:00Z</vt:filetime>
  </property>
</Properties>
</file>