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9"/>
  </p:notesMasterIdLst>
  <p:sldIdLst>
    <p:sldId id="266" r:id="rId2"/>
    <p:sldId id="256" r:id="rId3"/>
    <p:sldId id="257" r:id="rId4"/>
    <p:sldId id="26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E9477-E6E8-4C33-8B41-74B7684DB3A0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6570-3E81-41CB-8630-B9DB5CADD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C6570-3E81-41CB-8630-B9DB5CADD1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3E9-2CCE-4343-B876-2A527A8BADBF}" type="uaqdatetime1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2080-6C91-476B-8E91-392031B33883}" type="uaqdatetime1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0403-EDA2-4F01-ACA9-FB0416C424F2}" type="uaqdatetime1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5263-C017-4C1C-81AB-4E7A2EA0CD07}" type="uaqdatetime1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8064-EBC4-47FF-AE51-7D1302A88A69}" type="uaqdatetime1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CFD3-E6F2-4789-83BF-277317930911}" type="uaqdatetime1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1BB0-D71C-4BEE-9324-AA2A558436C8}" type="uaqdatetime1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3473-4B08-45D3-9D58-B2029928DBC9}" type="uaqdatetime1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8B06-0F52-4AAC-9025-0B47A4BF5F69}" type="uaqdatetime1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B81F-65B7-415E-B4EF-F903472BB6AE}" type="uaqdatetime1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1DE-0168-4ACA-90EE-1FA811703B93}" type="uaqdatetime1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649E-B503-44EF-9D14-4F704D1439EF}" type="uaqdatetime1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915816" cy="6858000"/>
          </a:xfrm>
          <a:prstGeom prst="rect">
            <a:avLst/>
          </a:prstGeom>
        </p:spPr>
      </p:pic>
      <p:pic>
        <p:nvPicPr>
          <p:cNvPr id="6" name="صورة 66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61529" cy="11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26FCD00-4833-44CB-8AE2-6CA8012B8E93}"/>
              </a:ext>
            </a:extLst>
          </p:cNvPr>
          <p:cNvSpPr txBox="1">
            <a:spLocks/>
          </p:cNvSpPr>
          <p:nvPr/>
        </p:nvSpPr>
        <p:spPr>
          <a:xfrm>
            <a:off x="539552" y="1309361"/>
            <a:ext cx="5795117" cy="10445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</a:rPr>
              <a:t>AL-AYEN UNIVRSITY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4000" dirty="0">
                <a:solidFill>
                  <a:srgbClr val="00B0F0"/>
                </a:solidFill>
              </a:rPr>
              <a:t>COLLEGE OF </a:t>
            </a:r>
          </a:p>
          <a:p>
            <a:r>
              <a:rPr lang="en-US" sz="4000" dirty="0">
                <a:solidFill>
                  <a:srgbClr val="00B0F0"/>
                </a:solidFill>
              </a:rPr>
              <a:t>PETROLEUM ENGINEERING</a:t>
            </a:r>
            <a:endParaRPr lang="ar-SY" sz="4000" dirty="0">
              <a:solidFill>
                <a:srgbClr val="00B0F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05A88EBC-0EE8-44D8-A89F-FB82ECB9325C}"/>
              </a:ext>
            </a:extLst>
          </p:cNvPr>
          <p:cNvSpPr txBox="1">
            <a:spLocks/>
          </p:cNvSpPr>
          <p:nvPr/>
        </p:nvSpPr>
        <p:spPr>
          <a:xfrm>
            <a:off x="179512" y="2851955"/>
            <a:ext cx="5795117" cy="829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TECHNICAL ENGLISH</a:t>
            </a:r>
            <a:endParaRPr lang="ar-SY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D6A447-38A3-4F07-B0C0-4629A650A3E7}"/>
              </a:ext>
            </a:extLst>
          </p:cNvPr>
          <p:cNvSpPr txBox="1"/>
          <p:nvPr/>
        </p:nvSpPr>
        <p:spPr>
          <a:xfrm>
            <a:off x="179512" y="3636447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Lecture#12- </a:t>
            </a:r>
            <a:r>
              <a:rPr lang="en-US" sz="240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PIPELINE CONSTRUCTION </a:t>
            </a:r>
            <a:endParaRPr lang="en-GB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89821" y="458112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2022-2023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99497" y="5461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NASIR ALSHMLH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ASMAA ALGHAZI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0A77DC5-2F94-129F-517F-961A6629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750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65647" y="836712"/>
            <a:ext cx="8612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Pipeline transport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a transportation of goods through a pipe. Most commonly, liquid and gases are sent, but pneumatic tubes that transport solid capsules using compressed air have also been used.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for gases and liquids, any chemically stable substance can be sent through a pipeline. Therefore, sewage, slurry, water, or even beer pipelines exist; but the most important are those transporting oil and natural gas.</a:t>
            </a:r>
          </a:p>
          <a:p>
            <a:pPr algn="l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In the petroleum industry, pipelines are used for a variety of purposes: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gathering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crude oil from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individual leases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delivering it to a central location for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transporting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crude oil from fields to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port terminals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tanker transportation;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moving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crude oil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from processing centers and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supply points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refineries and other markets;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moving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gas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from fields to gas processing plants and from these plants to markets;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distributing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petroleum products from the refineries to the distribution centers.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6" name="مستطيل 5"/>
          <p:cNvSpPr/>
          <p:nvPr/>
        </p:nvSpPr>
        <p:spPr>
          <a:xfrm>
            <a:off x="467544" y="116632"/>
            <a:ext cx="81369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PIPELINE CONSTRUCTION</a:t>
            </a:r>
            <a:endParaRPr lang="en-US"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0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2AD9CC4-FC38-A18B-8119-BF387A8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BE026-9D97-760F-6BD2-4A5E9FA0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893"/>
            <a:ext cx="7994694" cy="3625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7DFF1-00A0-42C9-2606-EF39D40551C5}"/>
              </a:ext>
            </a:extLst>
          </p:cNvPr>
          <p:cNvSpPr txBox="1"/>
          <p:nvPr/>
        </p:nvSpPr>
        <p:spPr>
          <a:xfrm>
            <a:off x="323528" y="4077072"/>
            <a:ext cx="7992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pipeline system is comprised of the following components: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line pipe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the main component of every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pipeline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is usually metallic (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carbon steel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 corrosion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resistant alloy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pig traps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allow safe loading, launching, receiving and retrieval of pigs without disrupting the fluid in the pipelines;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block valve stations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isolate section of the pipeline and limit the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release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line contents in case of a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leak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pipeline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rupture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0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404664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2AD9CC4-FC38-A18B-8119-BF387A8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75979B-6183-1F81-B315-1EF0BEAA97BC}"/>
              </a:ext>
            </a:extLst>
          </p:cNvPr>
          <p:cNvSpPr txBox="1"/>
          <p:nvPr/>
        </p:nvSpPr>
        <p:spPr>
          <a:xfrm>
            <a:off x="35496" y="332656"/>
            <a:ext cx="8579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emergency shut-down valves (ESD)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located at both ends of the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pipeline and enable automatic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shut down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line in case of an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emergency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slug catcher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installed at the end of a multi-phase pipeline to prevent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slugs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to ensure a constant gas flow into the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receiving station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cathodic protection system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installed as a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backup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external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coating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prevent corrosion of the external surface of the pipelines;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pressure protection system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protects a pipeline when the line pressure exceeds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max.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allowable pressure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telemetry system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permits pipeline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monitoring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remote operation from a central location;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9. 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leak detection system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installed to warn that a leak occurred.</a:t>
            </a:r>
            <a:endParaRPr lang="en-US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3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683568" y="674691"/>
            <a:ext cx="7560840" cy="3927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/>
              <a:t>1.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Match the terms with their functions. </a:t>
            </a:r>
            <a:endParaRPr lang="ar-SA" sz="2400" dirty="0"/>
          </a:p>
        </p:txBody>
      </p:sp>
      <p:sp>
        <p:nvSpPr>
          <p:cNvPr id="2" name="مستطيل 5">
            <a:extLst>
              <a:ext uri="{FF2B5EF4-FFF2-40B4-BE49-F238E27FC236}">
                <a16:creationId xmlns:a16="http://schemas.microsoft.com/office/drawing/2014/main" xmlns="" id="{F68CDC12-7020-3908-A5EE-7FDCE4E01354}"/>
              </a:ext>
            </a:extLst>
          </p:cNvPr>
          <p:cNvSpPr/>
          <p:nvPr/>
        </p:nvSpPr>
        <p:spPr>
          <a:xfrm>
            <a:off x="2771800" y="98627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326AD1-4B8E-1A62-B9B3-E08C18C0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A0C60C-1831-24A4-2922-C2CB4FC0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235275"/>
            <a:ext cx="7668344" cy="50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95536" y="670262"/>
            <a:ext cx="8136904" cy="5760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/>
              <a:t>2.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Match the term with the appropriate meaning. </a:t>
            </a:r>
            <a:endParaRPr lang="ar-SA" sz="2400" b="1" i="1" dirty="0"/>
          </a:p>
        </p:txBody>
      </p:sp>
      <p:sp>
        <p:nvSpPr>
          <p:cNvPr id="4" name="مستطيل 5">
            <a:extLst>
              <a:ext uri="{FF2B5EF4-FFF2-40B4-BE49-F238E27FC236}">
                <a16:creationId xmlns:a16="http://schemas.microsoft.com/office/drawing/2014/main" xmlns="" id="{E6F9AE8A-19D6-97D9-BD3E-E7680DA08C6B}"/>
              </a:ext>
            </a:extLst>
          </p:cNvPr>
          <p:cNvSpPr/>
          <p:nvPr/>
        </p:nvSpPr>
        <p:spPr>
          <a:xfrm>
            <a:off x="2748669" y="31791"/>
            <a:ext cx="3240360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2DEE16D-44B8-7759-7359-C20A2511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C859F5-4E5E-789D-C55B-F8B0CD07B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028384" cy="25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4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539552" y="696961"/>
            <a:ext cx="7722858" cy="5760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/>
              <a:t>3. Fill in the gaps with the correct words</a:t>
            </a:r>
            <a:endParaRPr lang="ar-SA" sz="2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80A695-EEF4-E5C3-1EC9-AC8C6411E390}"/>
              </a:ext>
            </a:extLst>
          </p:cNvPr>
          <p:cNvSpPr txBox="1"/>
          <p:nvPr/>
        </p:nvSpPr>
        <p:spPr>
          <a:xfrm>
            <a:off x="431540" y="2217496"/>
            <a:ext cx="828092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1-Telemetry system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permits pipeline …….and remote operation from a central location.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2-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Leak detection system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installed …….that a leak occurred.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…….allow safe loading, launching, receiving and retrieval of pigs without disrupting  the fluid in the pipelines.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4……..permits pipeline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monitoring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remote operation from a central location;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gathering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crude oil from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…………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delivering it to a central location for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;. </a:t>
            </a:r>
          </a:p>
        </p:txBody>
      </p:sp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B479DA66-FEAF-2DA8-8BFA-FA45CB5960BC}"/>
              </a:ext>
            </a:extLst>
          </p:cNvPr>
          <p:cNvSpPr/>
          <p:nvPr/>
        </p:nvSpPr>
        <p:spPr>
          <a:xfrm>
            <a:off x="2699792" y="0"/>
            <a:ext cx="32403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F25550D-AD2F-0089-7D5A-A476E145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51D676-5AC2-A732-7839-9A98B2578DD4}"/>
              </a:ext>
            </a:extLst>
          </p:cNvPr>
          <p:cNvSpPr txBox="1"/>
          <p:nvPr/>
        </p:nvSpPr>
        <p:spPr>
          <a:xfrm>
            <a:off x="611560" y="1340768"/>
            <a:ext cx="81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individual leases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warn          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pig traps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800" b="1" i="1" u="none" strike="noStrike" baseline="0" dirty="0">
                <a:latin typeface="Times New Roman" panose="02020603050405020304" pitchFamily="18" charset="0"/>
              </a:rPr>
              <a:t>telemetry system</a:t>
            </a:r>
            <a:r>
              <a:rPr lang="en-US" sz="1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monitoring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97456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528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104</cp:revision>
  <dcterms:created xsi:type="dcterms:W3CDTF">2022-10-13T17:56:31Z</dcterms:created>
  <dcterms:modified xsi:type="dcterms:W3CDTF">2023-04-17T16:55:52Z</dcterms:modified>
</cp:coreProperties>
</file>