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337" r:id="rId2"/>
    <p:sldId id="257" r:id="rId3"/>
    <p:sldId id="339" r:id="rId4"/>
    <p:sldId id="349" r:id="rId5"/>
    <p:sldId id="355" r:id="rId6"/>
    <p:sldId id="343" r:id="rId7"/>
    <p:sldId id="342" r:id="rId8"/>
    <p:sldId id="347" r:id="rId9"/>
    <p:sldId id="350" r:id="rId10"/>
    <p:sldId id="346" r:id="rId11"/>
    <p:sldId id="353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603" autoAdjust="0"/>
    <p:restoredTop sz="83019" autoAdjust="0"/>
  </p:normalViewPr>
  <p:slideViewPr>
    <p:cSldViewPr snapToGrid="0">
      <p:cViewPr>
        <p:scale>
          <a:sx n="79" d="100"/>
          <a:sy n="79" d="100"/>
        </p:scale>
        <p:origin x="-653" y="-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8B0CEC-E68D-43B3-B5DE-94BBCD7F7C9D}" type="datetimeFigureOut">
              <a:rPr lang="en-GB" smtClean="0"/>
              <a:t>21/03/2023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30B6AE-10B1-4A4D-9179-6F0544B52E0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62467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30B6AE-10B1-4A4D-9179-6F0544B52E0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6768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392E68-72E6-4152-BC00-C82C61775EDB}" type="datetime1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489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5DDDAF-3818-4C0F-A41C-6C3F4A3FD7FB}" type="datetime1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905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08ADFF-74FC-49CC-B72D-55D1AE0DC5C6}" type="datetime1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2263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E0C0B-C459-45FC-894D-13E614104D04}" type="datetime1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9170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3D2444-CDF8-415D-80A6-08748F0FDCED}" type="datetime1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3718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ED58C2-3E80-46C9-9D99-07B1CC9857E7}" type="datetime1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9361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35615-E430-48E8-BC2C-756E22215362}" type="datetime1">
              <a:rPr lang="en-GB" smtClean="0"/>
              <a:t>21/03/2023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08642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18F68B-FEEE-4A24-A259-1FBC2D8FAEAC}" type="datetime1">
              <a:rPr lang="en-GB" smtClean="0"/>
              <a:t>21/03/2023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52395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2FBAC-FE70-45CA-A336-ABA8FF718404}" type="datetime1">
              <a:rPr lang="en-GB" smtClean="0"/>
              <a:t>21/03/2023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19996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49CF8-EED8-44A8-8F5D-98B49FE7E6B6}" type="datetime1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8284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133940-C3A0-47EC-9DD0-221742455320}" type="datetime1">
              <a:rPr lang="en-GB" smtClean="0"/>
              <a:t>21/03/2023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Reservoir Fluid Properties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843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FD0B44-6772-4A43-A070-5971B16F991B}" type="datetime1">
              <a:rPr lang="en-GB" smtClean="0"/>
              <a:t>21/03/2023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/>
              <a:t>Reservoir Fluid Properties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4955D-8619-4099-8A53-AC1898540F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925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26FCD00-4833-44CB-8AE2-6CA8012B8E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74277" y="715223"/>
            <a:ext cx="7643446" cy="1044526"/>
          </a:xfrm>
        </p:spPr>
        <p:txBody>
          <a:bodyPr>
            <a:no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AL-AYEN UNIVRSITY</a:t>
            </a:r>
            <a:br>
              <a:rPr lang="en-US" sz="4400" dirty="0">
                <a:solidFill>
                  <a:srgbClr val="002060"/>
                </a:solidFill>
              </a:rPr>
            </a:br>
            <a:r>
              <a:rPr lang="en-US" sz="4400" dirty="0">
                <a:solidFill>
                  <a:srgbClr val="002060"/>
                </a:solidFill>
              </a:rPr>
              <a:t>COLLEGE OF ENGINEERING</a:t>
            </a:r>
            <a:endParaRPr lang="ar-SY" sz="4400" dirty="0">
              <a:solidFill>
                <a:srgbClr val="002060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05A88EBC-0EE8-44D8-A89F-FB82ECB9325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671343"/>
            <a:ext cx="9144000" cy="1044526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  <a:cs typeface="+mj-cs"/>
              </a:rPr>
              <a:t>RESERVOIR ENGINEERING I</a:t>
            </a:r>
            <a:endParaRPr lang="ar-SY" sz="4400" dirty="0">
              <a:solidFill>
                <a:srgbClr val="002060"/>
              </a:solidFill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A105DFFD-341B-455D-91BB-14F998B4E151}"/>
              </a:ext>
            </a:extLst>
          </p:cNvPr>
          <p:cNvSpPr txBox="1"/>
          <p:nvPr/>
        </p:nvSpPr>
        <p:spPr>
          <a:xfrm>
            <a:off x="1270780" y="5758203"/>
            <a:ext cx="2700997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en-US" dirty="0" smtClean="0">
                <a:solidFill>
                  <a:srgbClr val="002060"/>
                </a:solidFill>
                <a:cs typeface="+mj-cs"/>
              </a:rPr>
              <a:t>NASIR ATALLAH</a:t>
            </a:r>
          </a:p>
          <a:p>
            <a:r>
              <a:rPr lang="en-US" smtClean="0">
                <a:solidFill>
                  <a:srgbClr val="002060"/>
                </a:solidFill>
              </a:rPr>
              <a:t>ASMAA ALGHAZI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xmlns="" id="{0A970865-7D35-4B70-B673-EA26B8EE5CBF}"/>
              </a:ext>
            </a:extLst>
          </p:cNvPr>
          <p:cNvSpPr txBox="1"/>
          <p:nvPr/>
        </p:nvSpPr>
        <p:spPr>
          <a:xfrm>
            <a:off x="4548552" y="5327975"/>
            <a:ext cx="2897945" cy="5232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2800" b="1" smtClean="0">
                <a:solidFill>
                  <a:srgbClr val="002060"/>
                </a:solidFill>
              </a:rPr>
              <a:t>2022-2023</a:t>
            </a:r>
            <a:endParaRPr lang="ar-SY" sz="2800" b="1" dirty="0">
              <a:solidFill>
                <a:srgbClr val="002060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xmlns="" id="{F4D6A447-38A3-4F07-B0C0-4629A650A3E7}"/>
              </a:ext>
            </a:extLst>
          </p:cNvPr>
          <p:cNvSpPr txBox="1"/>
          <p:nvPr/>
        </p:nvSpPr>
        <p:spPr>
          <a:xfrm>
            <a:off x="1394234" y="3322743"/>
            <a:ext cx="8854289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Wettability</a:t>
            </a:r>
            <a:endParaRPr lang="en-GB" sz="28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xmlns="" id="{0F53F504-FA21-4485-A670-E1806DF1C478}"/>
              </a:ext>
            </a:extLst>
          </p:cNvPr>
          <p:cNvSpPr txBox="1">
            <a:spLocks/>
          </p:cNvSpPr>
          <p:nvPr/>
        </p:nvSpPr>
        <p:spPr>
          <a:xfrm>
            <a:off x="1614535" y="2553302"/>
            <a:ext cx="9144000" cy="7694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600" b="1" dirty="0">
                <a:solidFill>
                  <a:srgbClr val="FF0000"/>
                </a:solidFill>
                <a:cs typeface="+mj-cs"/>
              </a:rPr>
              <a:t>Rock-Fluid Interaction Properties</a:t>
            </a:r>
            <a:endParaRPr lang="ar-SY" sz="3600" b="1" dirty="0">
              <a:solidFill>
                <a:srgbClr val="FF0000"/>
              </a:solidFill>
              <a:cs typeface="+mj-cs"/>
            </a:endParaRPr>
          </a:p>
        </p:txBody>
      </p:sp>
      <p:pic>
        <p:nvPicPr>
          <p:cNvPr id="12" name="Picture 4">
            <a:extLst>
              <a:ext uri="{FF2B5EF4-FFF2-40B4-BE49-F238E27FC236}">
                <a16:creationId xmlns:a16="http://schemas.microsoft.com/office/drawing/2014/main" xmlns="" id="{3B73C890-0FE2-452B-9EDF-B6F8C44D5F5C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367" y="453466"/>
            <a:ext cx="1962175" cy="1900435"/>
          </a:xfrm>
          <a:prstGeom prst="rect">
            <a:avLst/>
          </a:prstGeom>
        </p:spPr>
      </p:pic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F000C346-D4EE-45DA-8B42-B0253DA8DA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801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10725" y="123230"/>
            <a:ext cx="10290413" cy="818869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Oil-wet or water-wet 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10</a:t>
            </a:fld>
            <a:endParaRPr lang="en-GB" dirty="0"/>
          </a:p>
        </p:txBody>
      </p:sp>
      <p:cxnSp>
        <p:nvCxnSpPr>
          <p:cNvPr id="14" name="Straight Connector 13"/>
          <p:cNvCxnSpPr/>
          <p:nvPr/>
        </p:nvCxnSpPr>
        <p:spPr>
          <a:xfrm>
            <a:off x="6084605" y="1377138"/>
            <a:ext cx="0" cy="5383994"/>
          </a:xfrm>
          <a:prstGeom prst="line">
            <a:avLst/>
          </a:prstGeom>
          <a:ln w="38100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ounded Rectangle 15"/>
          <p:cNvSpPr/>
          <p:nvPr/>
        </p:nvSpPr>
        <p:spPr>
          <a:xfrm>
            <a:off x="1838687" y="1364941"/>
            <a:ext cx="3439848" cy="619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Water-wet rock 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6987294" y="1362784"/>
            <a:ext cx="3439848" cy="619084"/>
          </a:xfrm>
          <a:prstGeom prst="round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Oil-wet rock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27625" y="2060374"/>
            <a:ext cx="5629684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 rock is considered to be water-wet if water preferentially wets the rock surfaces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rock is water-wet under the following conditions:</a:t>
            </a:r>
          </a:p>
          <a:p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σws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σos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0° &lt; Ɵ &lt; 90°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Ɵ is close to 0°, the rock is considered to be “strongly water wet</a:t>
            </a:r>
          </a:p>
        </p:txBody>
      </p:sp>
      <p:sp>
        <p:nvSpPr>
          <p:cNvPr id="19" name="Rectangle 18"/>
          <p:cNvSpPr/>
          <p:nvPr/>
        </p:nvSpPr>
        <p:spPr>
          <a:xfrm>
            <a:off x="6227890" y="2033078"/>
            <a:ext cx="565931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 rock is considered to be oil-wet if oil preferentially wets the rock surfaces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rock is oil-wet under the following conditions: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σos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&gt;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σws</a:t>
            </a:r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90° &lt; Ɵ &lt; 180°</a:t>
            </a:r>
          </a:p>
          <a:p>
            <a:endParaRPr lang="en-US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rtl="1"/>
            <a:r>
              <a:rPr lang="en-US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If Ɵ is close to 180°, the rock is considered to be “strongly oil wet</a:t>
            </a:r>
            <a:r>
              <a:rPr lang="en-US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685668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3387" y="-77573"/>
            <a:ext cx="10290413" cy="818869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Oil-wet or water-wet ?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11</a:t>
            </a:fld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47134" y="725324"/>
            <a:ext cx="8398974" cy="540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76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375" y="733473"/>
            <a:ext cx="10661198" cy="5622877"/>
          </a:xfrm>
        </p:spPr>
        <p:txBody>
          <a:bodyPr>
            <a:normAutofit/>
          </a:bodyPr>
          <a:lstStyle/>
          <a:p>
            <a:pPr algn="l"/>
            <a:r>
              <a:rPr lang="en-GB" sz="2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Outline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 definition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Importance of wettability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 wettability determination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Interfacial &amp; surface tensions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angle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 classification by contact angle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Wetting and non-wetting phase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Oil-wet or water-wet example</a:t>
            </a:r>
          </a:p>
          <a:p>
            <a:pPr algn="l"/>
            <a:r>
              <a:rPr lang="en-GB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 classification by its variation</a:t>
            </a: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C05700"/>
              </a:solidFill>
              <a:latin typeface="OpenSans-Bold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imes New Roman" panose="02020603050405020304" pitchFamily="18" charset="0"/>
              <a:ea typeface="Tahoma" panose="020B0604030504040204" pitchFamily="34" charset="0"/>
              <a:cs typeface="Times New Roman" panose="02020603050405020304" pitchFamily="18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en-GB" sz="2800" b="1" dirty="0">
              <a:solidFill>
                <a:srgbClr val="0070C0"/>
              </a:solidFill>
            </a:endParaRPr>
          </a:p>
          <a:p>
            <a:pPr algn="l"/>
            <a:endParaRPr lang="en-GB" sz="2800" b="1" u="sng" dirty="0"/>
          </a:p>
          <a:p>
            <a:pPr algn="l"/>
            <a:endParaRPr lang="en-GB" sz="2800" b="1" dirty="0"/>
          </a:p>
          <a:p>
            <a:pPr algn="l"/>
            <a:endParaRPr lang="en-GB" sz="2800" b="1" dirty="0"/>
          </a:p>
          <a:p>
            <a:pPr algn="l"/>
            <a:endParaRPr lang="en-GB" sz="2800" u="sng" dirty="0"/>
          </a:p>
          <a:p>
            <a:pPr algn="l"/>
            <a:endParaRPr lang="en-GB" sz="2800" u="sng" dirty="0"/>
          </a:p>
        </p:txBody>
      </p:sp>
      <p:sp>
        <p:nvSpPr>
          <p:cNvPr id="6" name="Rectangle 5"/>
          <p:cNvSpPr/>
          <p:nvPr/>
        </p:nvSpPr>
        <p:spPr>
          <a:xfrm>
            <a:off x="263856" y="143668"/>
            <a:ext cx="11691582" cy="589806"/>
          </a:xfrm>
          <a:prstGeom prst="rect">
            <a:avLst/>
          </a:prstGeom>
          <a:solidFill>
            <a:schemeClr val="bg1"/>
          </a:solidFill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ln w="0"/>
                <a:solidFill>
                  <a:srgbClr val="FF0000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Wettability</a:t>
            </a:r>
            <a:endParaRPr lang="en-GB" sz="3600" b="1" dirty="0">
              <a:ln w="0"/>
              <a:solidFill>
                <a:srgbClr val="FF0000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AutoShape 2" descr="Compare the property of ideal gases and real gas molecul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8" name="AutoShape 4" descr="https://qph.fs.quoracdn.net/main-qimg-aabf73c8d09595011e3bd28c41c14e23.webp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792989B9-1ABA-459A-ADA5-3A4D3524B2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530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28360" y="320417"/>
            <a:ext cx="10290413" cy="818869"/>
          </a:xfrm>
          <a:prstGeom prst="rect">
            <a:avLst/>
          </a:prstGeom>
          <a:noFill/>
          <a:ln w="28575">
            <a:solidFill>
              <a:schemeClr val="bg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3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447193" y="1617970"/>
            <a:ext cx="110150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Wettability: the tendency of one fluid to spread or adhere to a solid surface in the presence of other immiscible fluid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47193" y="3764572"/>
            <a:ext cx="572379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oil reservoirs, oil &amp; water are immiscible with each other</a:t>
            </a:r>
          </a:p>
        </p:txBody>
      </p:sp>
      <p:sp>
        <p:nvSpPr>
          <p:cNvPr id="7" name="Rectangle 6"/>
          <p:cNvSpPr/>
          <p:nvPr/>
        </p:nvSpPr>
        <p:spPr>
          <a:xfrm>
            <a:off x="447193" y="2522286"/>
            <a:ext cx="717942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a reservoir rock: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liquid phase can be </a:t>
            </a:r>
            <a:r>
              <a:rPr lang="en-GB" sz="24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oil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</a:t>
            </a:r>
          </a:p>
          <a:p>
            <a:r>
              <a:rPr lang="en-GB" sz="24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GB" sz="24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solid phase is the rock mineral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39594" y="2350216"/>
            <a:ext cx="4027289" cy="355189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xmlns="" id="{113120F3-9CB5-4DDA-A46E-7B08C5362542}"/>
              </a:ext>
            </a:extLst>
          </p:cNvPr>
          <p:cNvSpPr/>
          <p:nvPr/>
        </p:nvSpPr>
        <p:spPr>
          <a:xfrm>
            <a:off x="348797" y="4770207"/>
            <a:ext cx="69126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The fluid which spreads more is called the wetting phase fluid and the other is called the non-wetting phase fluid</a:t>
            </a:r>
          </a:p>
        </p:txBody>
      </p:sp>
    </p:spTree>
    <p:extLst>
      <p:ext uri="{BB962C8B-B14F-4D97-AF65-F5344CB8AC3E}">
        <p14:creationId xmlns:p14="http://schemas.microsoft.com/office/powerpoint/2010/main" val="3013618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467696" y="223271"/>
            <a:ext cx="10290413" cy="818869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4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469113" y="1464082"/>
            <a:ext cx="1064755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     The degree of wettability depends on: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   1- Chemical composition of the wetting &amp; non-wetting phase</a:t>
            </a: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       </a:t>
            </a:r>
            <a:r>
              <a:rPr lang="en-GB" sz="2000" b="1" dirty="0">
                <a:cs typeface="Times New Roman" panose="02020603050405020304" pitchFamily="18" charset="0"/>
              </a:rPr>
              <a:t>Asphaltene content of the oil</a:t>
            </a:r>
          </a:p>
          <a:p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cs typeface="Times New Roman" panose="02020603050405020304" pitchFamily="18" charset="0"/>
              </a:rPr>
              <a:t>    2- The nature of the wall pore</a:t>
            </a:r>
          </a:p>
          <a:p>
            <a:r>
              <a:rPr lang="en-GB" sz="2000" b="1" dirty="0">
                <a:solidFill>
                  <a:srgbClr val="FF0000"/>
                </a:solidFill>
                <a:cs typeface="Times New Roman" panose="02020603050405020304" pitchFamily="18" charset="0"/>
              </a:rPr>
              <a:t>       </a:t>
            </a:r>
            <a:r>
              <a:rPr lang="en-GB" sz="2000" b="1" dirty="0">
                <a:cs typeface="Times New Roman" panose="02020603050405020304" pitchFamily="18" charset="0"/>
              </a:rPr>
              <a:t>Pure quartz sandstone or calcite surfaces are likely to be wetted by water</a:t>
            </a:r>
          </a:p>
          <a:p>
            <a:r>
              <a:rPr lang="en-GB" sz="2000" b="1" dirty="0">
                <a:cs typeface="Times New Roman" panose="02020603050405020304" pitchFamily="18" charset="0"/>
              </a:rPr>
              <a:t>      The presence of certain autogenic clays may promote oil wet character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4A341ADF-1EAD-4132-9B2A-0758EF120E17}"/>
              </a:ext>
            </a:extLst>
          </p:cNvPr>
          <p:cNvSpPr/>
          <p:nvPr/>
        </p:nvSpPr>
        <p:spPr>
          <a:xfrm>
            <a:off x="807358" y="4109411"/>
            <a:ext cx="6096000" cy="193899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an important factor for:</a:t>
            </a:r>
            <a:endParaRPr lang="en-GB" sz="2000" dirty="0"/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Residual fluid saturation and distribution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Capillary pressure curves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Relative permeability curves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Electrical properties</a:t>
            </a:r>
          </a:p>
          <a:p>
            <a:pPr marL="457200" indent="-457200">
              <a:buFont typeface="+mj-lt"/>
              <a:buAutoNum type="arabicPeriod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EOR processes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989246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977325" y="216737"/>
            <a:ext cx="9489865" cy="711681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Wetting and non-wetting phase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5</a:t>
            </a:fld>
            <a:endParaRPr lang="en-GB" dirty="0"/>
          </a:p>
        </p:txBody>
      </p:sp>
      <p:sp>
        <p:nvSpPr>
          <p:cNvPr id="3" name="Rectangle 2"/>
          <p:cNvSpPr/>
          <p:nvPr/>
        </p:nvSpPr>
        <p:spPr>
          <a:xfrm>
            <a:off x="598205" y="1178320"/>
            <a:ext cx="11118377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Wetting phase fluid preferentially wets the solid rock surface. </a:t>
            </a:r>
          </a:p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Attractive forces between rock and fluid draw the wetting phase into small pores. </a:t>
            </a:r>
            <a:endParaRPr lang="en-GB" sz="1400" dirty="0"/>
          </a:p>
        </p:txBody>
      </p:sp>
      <p:sp>
        <p:nvSpPr>
          <p:cNvPr id="7" name="Rectangle 6"/>
          <p:cNvSpPr/>
          <p:nvPr/>
        </p:nvSpPr>
        <p:spPr>
          <a:xfrm>
            <a:off x="656196" y="1990551"/>
            <a:ext cx="11002393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Non-wetting phase does not preferentially wet the solid rock surface. Repulsive forces between rock and fluid cause non-wetting phase to occupy largest pores.</a:t>
            </a:r>
          </a:p>
          <a:p>
            <a:endParaRPr lang="en-GB" sz="5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Natural gas is never be the wetting phase in hydrocarbon reservoirs.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xmlns="" id="{1B74057D-2B2A-4D33-844F-01FBAC5722A3}"/>
              </a:ext>
            </a:extLst>
          </p:cNvPr>
          <p:cNvSpPr/>
          <p:nvPr/>
        </p:nvSpPr>
        <p:spPr>
          <a:xfrm>
            <a:off x="891263" y="3401814"/>
            <a:ext cx="9661987" cy="530419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 wettability determination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B72BAE93-B06F-4360-8D11-451999AE83A7}"/>
              </a:ext>
            </a:extLst>
          </p:cNvPr>
          <p:cNvSpPr/>
          <p:nvPr/>
        </p:nvSpPr>
        <p:spPr>
          <a:xfrm>
            <a:off x="447598" y="4406065"/>
            <a:ext cx="6534115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Low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 wettability can be evaluated through measuring of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interfacial tension </a:t>
            </a:r>
            <a:r>
              <a:rPr lang="en-GB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en-GB" sz="2000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contact angle</a:t>
            </a:r>
          </a:p>
          <a:p>
            <a:pPr algn="justLow"/>
            <a:endParaRPr lang="en-GB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Low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a microscopic characteristic, thus, it is measured by micro-scale laboratory investigation techniques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F11C7FE-527D-47B2-9429-659F7B76D455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63"/>
          <a:stretch/>
        </p:blipFill>
        <p:spPr bwMode="auto">
          <a:xfrm>
            <a:off x="7398587" y="4109700"/>
            <a:ext cx="4450665" cy="222394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</p:spTree>
    <p:extLst>
      <p:ext uri="{BB962C8B-B14F-4D97-AF65-F5344CB8AC3E}">
        <p14:creationId xmlns:p14="http://schemas.microsoft.com/office/powerpoint/2010/main" val="279937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63387" y="93356"/>
            <a:ext cx="10290413" cy="818869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Interfacial &amp; surface tension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Rectangle 17"/>
              <p:cNvSpPr/>
              <p:nvPr/>
            </p:nvSpPr>
            <p:spPr>
              <a:xfrm>
                <a:off x="338738" y="912225"/>
                <a:ext cx="6879643" cy="378565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457200" indent="-457200" algn="justLow">
                  <a:buFont typeface="Wingdings" panose="05000000000000000000" pitchFamily="2" charset="2"/>
                  <a:buChar char="Ø"/>
                </a:pPr>
                <a:r>
                  <a:rPr lang="en-GB" sz="2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Interfacial tension,</a:t>
                </a:r>
                <a:r>
                  <a:rPr lang="el-GR" sz="2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boundary tension between two immiscible liquids or between a fluid and a solid </a:t>
                </a:r>
              </a:p>
              <a:p>
                <a:pPr algn="justLow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l-G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wo = Interfacial tension between oil &amp; water</a:t>
                </a:r>
              </a:p>
              <a:p>
                <a:pPr algn="justLow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l-G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ws = Interfacial tension between water &amp; solid</a:t>
                </a:r>
              </a:p>
              <a:p>
                <a:pPr algn="justLow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l-G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 err="1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os</a:t>
                </a:r>
                <a:r>
                  <a:rPr lang="en-GB" sz="2000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Interfacial tension between oil &amp; solid</a:t>
                </a:r>
              </a:p>
              <a:p>
                <a:pPr algn="justLow"/>
                <a:r>
                  <a:rPr lang="en-GB" sz="2000" dirty="0">
                    <a:solidFill>
                      <a:srgbClr val="FF0000"/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el-G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 err="1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gs</a:t>
                </a:r>
                <a:r>
                  <a:rPr lang="en-GB" sz="2000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Interfacial tension between gas &amp; solid</a:t>
                </a:r>
              </a:p>
              <a:p>
                <a:pPr algn="justLow"/>
                <a:endParaRPr lang="en-GB" sz="20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457200" indent="-457200" algn="justLow">
                  <a:buFont typeface="Wingdings" panose="05000000000000000000" pitchFamily="2" charset="2"/>
                  <a:buChar char="Ø"/>
                </a:pPr>
                <a:r>
                  <a:rPr lang="en-GB" sz="2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Surface tension,</a:t>
                </a:r>
                <a:r>
                  <a:rPr lang="el-GR" sz="2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ea typeface="Cambria Math" panose="020405030504060302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l-GR" sz="2000" b="0" i="1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>
                    <a:solidFill>
                      <a:schemeClr val="accent1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 boundary tension between gas &amp; liquid</a:t>
                </a:r>
              </a:p>
              <a:p>
                <a:pPr algn="justLow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l-G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go = Surface tension between gas &amp; oil</a:t>
                </a:r>
              </a:p>
              <a:p>
                <a:pPr algn="justLow"/>
                <a14:m>
                  <m:oMath xmlns:m="http://schemas.openxmlformats.org/officeDocument/2006/math">
                    <m:r>
                      <a:rPr lang="en-GB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      </m:t>
                    </m:r>
                    <m:r>
                      <a:rPr lang="el-GR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𝜎</m:t>
                    </m:r>
                  </m:oMath>
                </a14:m>
                <a:r>
                  <a:rPr lang="en-GB" sz="2000" dirty="0">
                    <a:solidFill>
                      <a:schemeClr val="accent2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gw = Surface tension between gas &amp; water</a:t>
                </a:r>
              </a:p>
              <a:p>
                <a:pPr algn="justLow"/>
                <a:endParaRPr lang="en-GB" sz="20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Low"/>
                <a:endParaRPr lang="en-GB" sz="2000" dirty="0">
                  <a:solidFill>
                    <a:schemeClr val="accent1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Rectangle 1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8738" y="912225"/>
                <a:ext cx="6879643" cy="3785652"/>
              </a:xfrm>
              <a:prstGeom prst="rect">
                <a:avLst/>
              </a:prstGeom>
              <a:blipFill>
                <a:blip r:embed="rId2"/>
                <a:stretch>
                  <a:fillRect l="-798" t="-966" r="-186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1" name="Picture 10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63"/>
          <a:stretch/>
        </p:blipFill>
        <p:spPr bwMode="auto">
          <a:xfrm>
            <a:off x="7794653" y="912225"/>
            <a:ext cx="3538871" cy="29758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36384640-1823-431B-B516-50DA5C55806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6278" y="3708757"/>
            <a:ext cx="3835623" cy="2332393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xmlns="" id="{F92C0D1A-0EC2-4A74-8FE5-5755FA29B06B}"/>
              </a:ext>
            </a:extLst>
          </p:cNvPr>
          <p:cNvSpPr/>
          <p:nvPr/>
        </p:nvSpPr>
        <p:spPr>
          <a:xfrm>
            <a:off x="338738" y="4424126"/>
            <a:ext cx="644051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b="1" dirty="0">
                <a:solidFill>
                  <a:schemeClr val="accent2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Interfacial tension between oil and water in pores</a:t>
            </a:r>
          </a:p>
          <a:p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  <a:p>
            <a:endParaRPr lang="en-GB" sz="2000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0061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28360" y="249106"/>
            <a:ext cx="10290413" cy="818869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angle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7</a:t>
            </a:fld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342507" y="1415030"/>
            <a:ext cx="6983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angle, </a:t>
            </a:r>
            <a:r>
              <a:rPr lang="el-GR" sz="2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contact angle between the oil/water/solid interface measured through the water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000" u="sng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influenced by the tendency of one of the fluids (water) to spread on pore wall surface in preference to other fluid (oil)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6863"/>
          <a:stretch/>
        </p:blipFill>
        <p:spPr bwMode="auto">
          <a:xfrm>
            <a:off x="7444221" y="3328859"/>
            <a:ext cx="4591050" cy="2271002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pic>
        <p:nvPicPr>
          <p:cNvPr id="10" name="Picture 9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5880"/>
          <a:stretch/>
        </p:blipFill>
        <p:spPr bwMode="auto">
          <a:xfrm>
            <a:off x="7444221" y="1214653"/>
            <a:ext cx="4591050" cy="2114206"/>
          </a:xfrm>
          <a:prstGeom prst="rect">
            <a:avLst/>
          </a:prstGeom>
          <a:noFill/>
          <a:ln>
            <a:solidFill>
              <a:schemeClr val="bg1"/>
            </a:solidFill>
          </a:ln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xmlns="" id="{2F01D139-8EFF-4270-8A50-F3F2E00D1343}"/>
              </a:ext>
            </a:extLst>
          </p:cNvPr>
          <p:cNvSpPr/>
          <p:nvPr/>
        </p:nvSpPr>
        <p:spPr>
          <a:xfrm>
            <a:off x="426910" y="3328859"/>
            <a:ext cx="718860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Reservoirs can be considered oil-wet or water-wet according to the contact angle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endParaRPr lang="en-GB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Water-wet rock is preferred as it adheres the water. Thus, much oil can be produced</a:t>
            </a: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GB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49564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473101" y="374358"/>
            <a:ext cx="5552566" cy="681343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Contact angle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8</a:t>
            </a:fld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34736" y="2218135"/>
            <a:ext cx="7829295" cy="3730573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6"/>
          <p:cNvSpPr/>
          <p:nvPr/>
        </p:nvSpPr>
        <p:spPr>
          <a:xfrm>
            <a:off x="537682" y="1442035"/>
            <a:ext cx="111166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Typical Contact angle &amp; interfacial tension under reservoir  &amp;</a:t>
            </a:r>
            <a:r>
              <a:rPr lang="en-GB" sz="24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en-GB" sz="2400" b="1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lab</a:t>
            </a:r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conditions:</a:t>
            </a:r>
          </a:p>
        </p:txBody>
      </p:sp>
    </p:spTree>
    <p:extLst>
      <p:ext uri="{BB962C8B-B14F-4D97-AF65-F5344CB8AC3E}">
        <p14:creationId xmlns:p14="http://schemas.microsoft.com/office/powerpoint/2010/main" val="9810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96787" y="395784"/>
            <a:ext cx="10290413" cy="818869"/>
          </a:xfrm>
          <a:prstGeom prst="rect">
            <a:avLst/>
          </a:prstGeom>
          <a:noFill/>
          <a:ln w="28575">
            <a:noFill/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 classification by contact angle</a:t>
            </a:r>
          </a:p>
        </p:txBody>
      </p:sp>
      <p:sp>
        <p:nvSpPr>
          <p:cNvPr id="6" name="Rectangle 5"/>
          <p:cNvSpPr/>
          <p:nvPr/>
        </p:nvSpPr>
        <p:spPr>
          <a:xfrm>
            <a:off x="-257810" y="1756470"/>
            <a:ext cx="770203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  <a:p>
            <a:endParaRPr lang="en-GB" sz="2400" dirty="0">
              <a:solidFill>
                <a:srgbClr val="222222"/>
              </a:solidFill>
              <a:latin typeface="arial" panose="020B0604020202020204" pitchFamily="34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98205" y="3329379"/>
            <a:ext cx="1175072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4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4955D-8619-4099-8A53-AC1898540FFA}" type="slidenum">
              <a:rPr lang="en-GB" smtClean="0"/>
              <a:t>9</a:t>
            </a:fld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598205" y="1465822"/>
            <a:ext cx="106475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Wettability classification by contact angle, </a:t>
            </a:r>
            <a:r>
              <a:rPr lang="el-GR" sz="2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θ</a:t>
            </a:r>
            <a:endParaRPr lang="en-GB" sz="2400" b="1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53628" y="2170777"/>
            <a:ext cx="6291043" cy="2844994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59662" y="5184775"/>
            <a:ext cx="5724636" cy="1190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268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Theme1" id="{A339537F-235A-4CA3-B5B9-D0465057AABF}" vid="{DF1A4090-5E67-4768-9F22-00BAE507B172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14435</TotalTime>
  <Words>562</Words>
  <Application>Microsoft Office PowerPoint</Application>
  <PresentationFormat>Custom</PresentationFormat>
  <Paragraphs>117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Theme1</vt:lpstr>
      <vt:lpstr>AL-AYEN UNIVRSITY COLLEGE OF ENGINEERING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Reservoir rock properties</dc:title>
  <dc:creator>User</dc:creator>
  <cp:lastModifiedBy>Maher</cp:lastModifiedBy>
  <cp:revision>1008</cp:revision>
  <dcterms:created xsi:type="dcterms:W3CDTF">2017-09-28T15:37:37Z</dcterms:created>
  <dcterms:modified xsi:type="dcterms:W3CDTF">2023-03-20T21:29:12Z</dcterms:modified>
</cp:coreProperties>
</file>