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37" r:id="rId2"/>
    <p:sldId id="257" r:id="rId3"/>
    <p:sldId id="332" r:id="rId4"/>
    <p:sldId id="333" r:id="rId5"/>
    <p:sldId id="334" r:id="rId6"/>
    <p:sldId id="335" r:id="rId7"/>
    <p:sldId id="336" r:id="rId8"/>
    <p:sldId id="412" r:id="rId9"/>
    <p:sldId id="285" r:id="rId10"/>
    <p:sldId id="338" r:id="rId11"/>
    <p:sldId id="377" r:id="rId12"/>
    <p:sldId id="258" r:id="rId13"/>
    <p:sldId id="414" r:id="rId14"/>
    <p:sldId id="415" r:id="rId15"/>
    <p:sldId id="260" r:id="rId16"/>
    <p:sldId id="3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83019" autoAdjust="0"/>
  </p:normalViewPr>
  <p:slideViewPr>
    <p:cSldViewPr snapToGrid="0">
      <p:cViewPr>
        <p:scale>
          <a:sx n="79" d="100"/>
          <a:sy n="79" d="100"/>
        </p:scale>
        <p:origin x="-653" y="-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B0CEC-E68D-43B3-B5DE-94BBCD7F7C9D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0B6AE-10B1-4A4D-9179-6F0544B52E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24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0B6AE-10B1-4A4D-9179-6F0544B52E0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07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0B6AE-10B1-4A4D-9179-6F0544B52E0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75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2E68-72E6-4152-BC00-C82C61775EDB}" type="datetime1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Reservoir Fluid Properties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8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DDAF-3818-4C0F-A41C-6C3F4A3FD7FB}" type="datetime1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Reservoir Fluid Properties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0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ADFF-74FC-49CC-B72D-55D1AE0DC5C6}" type="datetime1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Reservoir Fluid Properties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26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0C0B-C459-45FC-894D-13E614104D04}" type="datetime1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Reservoir Fluid Properties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91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2444-CDF8-415D-80A6-08748F0FDCED}" type="datetime1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Reservoir Fluid Properties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71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58C2-3E80-46C9-9D99-07B1CC9857E7}" type="datetime1">
              <a:rPr lang="en-GB" smtClean="0"/>
              <a:t>21/03/2023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Reservoir Fluid Properties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3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5615-E430-48E8-BC2C-756E22215362}" type="datetime1">
              <a:rPr lang="en-GB" smtClean="0"/>
              <a:t>21/03/2023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Reservoir Fluid Properties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86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F68B-FEEE-4A24-A259-1FBC2D8FAEAC}" type="datetime1">
              <a:rPr lang="en-GB" smtClean="0"/>
              <a:t>21/03/2023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Reservoir Fluid Properties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23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FBAC-FE70-45CA-A336-ABA8FF718404}" type="datetime1">
              <a:rPr lang="en-GB" smtClean="0"/>
              <a:t>21/03/2023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Reservoir Fluid Properties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99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9CF8-EED8-44A8-8F5D-98B49FE7E6B6}" type="datetime1">
              <a:rPr lang="en-GB" smtClean="0"/>
              <a:t>21/03/2023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Reservoir Fluid Properties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28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3940-C3A0-47EC-9DD0-221742455320}" type="datetime1">
              <a:rPr lang="en-GB" smtClean="0"/>
              <a:t>21/03/2023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Reservoir Fluid Properties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84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D0B44-6772-4A43-A070-5971B16F991B}" type="datetime1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Reservoir Fluid Properties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4955D-8619-4099-8A53-AC1898540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25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3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0.png"/><Relationship Id="rId5" Type="http://schemas.openxmlformats.org/officeDocument/2006/relationships/image" Target="../media/image77.jp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790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6FCD00-4833-44CB-8AE2-6CA8012B8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4277" y="715223"/>
            <a:ext cx="7643446" cy="1044526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AL-AYEN UNIVRSITY</a:t>
            </a:r>
            <a:br>
              <a:rPr lang="en-US" sz="4400" dirty="0">
                <a:solidFill>
                  <a:srgbClr val="002060"/>
                </a:solidFill>
              </a:rPr>
            </a:br>
            <a:r>
              <a:rPr lang="en-US" sz="4400" dirty="0">
                <a:solidFill>
                  <a:srgbClr val="002060"/>
                </a:solidFill>
              </a:rPr>
              <a:t>COLLEGE OF ENGINEERING</a:t>
            </a:r>
            <a:endParaRPr lang="ar-SY" sz="4400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5A88EBC-0EE8-44D8-A89F-FB82ECB93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71343"/>
            <a:ext cx="9144000" cy="104452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cs typeface="+mj-cs"/>
              </a:rPr>
              <a:t>RESERVOIR ENGINEERING I</a:t>
            </a:r>
            <a:endParaRPr lang="ar-SY" sz="44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05DFFD-341B-455D-91BB-14F998B4E151}"/>
              </a:ext>
            </a:extLst>
          </p:cNvPr>
          <p:cNvSpPr txBox="1"/>
          <p:nvPr/>
        </p:nvSpPr>
        <p:spPr>
          <a:xfrm>
            <a:off x="1270780" y="5758203"/>
            <a:ext cx="27009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NASIR ATALLAH</a:t>
            </a:r>
          </a:p>
          <a:p>
            <a:r>
              <a:rPr lang="en-US" dirty="0">
                <a:solidFill>
                  <a:srgbClr val="002060"/>
                </a:solidFill>
              </a:rPr>
              <a:t>ASMAA ALGHAZI</a:t>
            </a:r>
            <a:endParaRPr lang="ar-SY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970865-7D35-4B70-B673-EA26B8EE5CBF}"/>
              </a:ext>
            </a:extLst>
          </p:cNvPr>
          <p:cNvSpPr txBox="1"/>
          <p:nvPr/>
        </p:nvSpPr>
        <p:spPr>
          <a:xfrm>
            <a:off x="4548552" y="5327975"/>
            <a:ext cx="28979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2022-2023</a:t>
            </a:r>
            <a:endParaRPr lang="ar-SY" sz="2800" b="1" dirty="0">
              <a:solidFill>
                <a:srgbClr val="002060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0F53F504-FA21-4485-A670-E1806DF1C478}"/>
              </a:ext>
            </a:extLst>
          </p:cNvPr>
          <p:cNvSpPr txBox="1">
            <a:spLocks/>
          </p:cNvSpPr>
          <p:nvPr/>
        </p:nvSpPr>
        <p:spPr>
          <a:xfrm>
            <a:off x="1136725" y="2721131"/>
            <a:ext cx="8061063" cy="1216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Multi-layered Reservoir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Applications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Darcy Law</a:t>
            </a:r>
            <a:endParaRPr lang="ar-SY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3B73C890-0FE2-452B-9EDF-B6F8C44D5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7" y="453466"/>
            <a:ext cx="1962175" cy="190043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00C346-D4EE-45DA-8B42-B0253DA8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01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2266" y="131951"/>
            <a:ext cx="5816582" cy="527669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Application of Darcy law</a:t>
            </a:r>
          </a:p>
        </p:txBody>
      </p:sp>
      <p:sp>
        <p:nvSpPr>
          <p:cNvPr id="6" name="Rectangle 5"/>
          <p:cNvSpPr/>
          <p:nvPr/>
        </p:nvSpPr>
        <p:spPr>
          <a:xfrm>
            <a:off x="1888025" y="1761248"/>
            <a:ext cx="5776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GB" sz="24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2655" y="3329380"/>
            <a:ext cx="8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10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41054" y="812556"/>
            <a:ext cx="501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flow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Incompressible Fluids</a:t>
            </a:r>
            <a:endParaRPr lang="en-GB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658" y="3791045"/>
            <a:ext cx="4001255" cy="22239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614569" y="3933980"/>
            <a:ext cx="37287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</a:rPr>
              <a:t>V= </a:t>
            </a:r>
            <a:r>
              <a:rPr lang="en-GB" sz="1400" dirty="0">
                <a:solidFill>
                  <a:srgbClr val="0070C0"/>
                </a:solidFill>
              </a:rPr>
              <a:t>apparent fluid flow velocity cm/sec</a:t>
            </a:r>
          </a:p>
          <a:p>
            <a:r>
              <a:rPr lang="en-GB" sz="1600" b="1" dirty="0">
                <a:solidFill>
                  <a:srgbClr val="0070C0"/>
                </a:solidFill>
              </a:rPr>
              <a:t>q</a:t>
            </a:r>
            <a:r>
              <a:rPr lang="en-GB" sz="1400" dirty="0">
                <a:solidFill>
                  <a:srgbClr val="0070C0"/>
                </a:solidFill>
              </a:rPr>
              <a:t>=flow rate, </a:t>
            </a:r>
            <a:r>
              <a:rPr lang="en-GB" sz="1600" b="1" dirty="0">
                <a:solidFill>
                  <a:srgbClr val="FF0000"/>
                </a:solidFill>
              </a:rPr>
              <a:t>cm</a:t>
            </a:r>
            <a:r>
              <a:rPr lang="en-GB" sz="1600" b="1" baseline="30000" dirty="0">
                <a:solidFill>
                  <a:srgbClr val="FF0000"/>
                </a:solidFill>
              </a:rPr>
              <a:t>3</a:t>
            </a:r>
            <a:r>
              <a:rPr lang="en-GB" sz="1600" b="1" dirty="0">
                <a:solidFill>
                  <a:srgbClr val="FF0000"/>
                </a:solidFill>
              </a:rPr>
              <a:t>/sec</a:t>
            </a:r>
          </a:p>
          <a:p>
            <a:r>
              <a:rPr lang="en-GB" sz="1600" b="1" dirty="0">
                <a:solidFill>
                  <a:srgbClr val="0070C0"/>
                </a:solidFill>
              </a:rPr>
              <a:t>K</a:t>
            </a:r>
            <a:r>
              <a:rPr lang="en-GB" sz="1400" dirty="0">
                <a:solidFill>
                  <a:srgbClr val="0070C0"/>
                </a:solidFill>
              </a:rPr>
              <a:t>=Permeability, </a:t>
            </a:r>
            <a:r>
              <a:rPr lang="en-GB" sz="1400" b="1" dirty="0">
                <a:solidFill>
                  <a:srgbClr val="FF0000"/>
                </a:solidFill>
              </a:rPr>
              <a:t>Darcy</a:t>
            </a:r>
          </a:p>
          <a:p>
            <a:r>
              <a:rPr lang="en-GB" sz="1600" b="1" dirty="0">
                <a:solidFill>
                  <a:srgbClr val="0070C0"/>
                </a:solidFill>
              </a:rPr>
              <a:t>P</a:t>
            </a:r>
            <a:r>
              <a:rPr lang="en-GB" sz="1400" dirty="0">
                <a:solidFill>
                  <a:srgbClr val="0070C0"/>
                </a:solidFill>
              </a:rPr>
              <a:t>=Pressure, </a:t>
            </a:r>
            <a:r>
              <a:rPr lang="en-GB" sz="1400" b="1" dirty="0" err="1">
                <a:solidFill>
                  <a:srgbClr val="FF0000"/>
                </a:solidFill>
              </a:rPr>
              <a:t>atm</a:t>
            </a:r>
            <a:endParaRPr lang="en-GB" sz="1400" b="1" dirty="0">
              <a:solidFill>
                <a:srgbClr val="FF0000"/>
              </a:solidFill>
            </a:endParaRPr>
          </a:p>
          <a:p>
            <a:r>
              <a:rPr lang="el-GR" sz="1600" b="1" dirty="0">
                <a:solidFill>
                  <a:srgbClr val="0070C0"/>
                </a:solidFill>
              </a:rPr>
              <a:t>μ</a:t>
            </a:r>
            <a:r>
              <a:rPr lang="en-GB" sz="1400" dirty="0">
                <a:solidFill>
                  <a:srgbClr val="0070C0"/>
                </a:solidFill>
              </a:rPr>
              <a:t>=Viscosity</a:t>
            </a:r>
            <a:r>
              <a:rPr lang="en-GB" sz="1400" dirty="0"/>
              <a:t>, </a:t>
            </a:r>
            <a:r>
              <a:rPr lang="en-GB" sz="1400" b="1" dirty="0" err="1">
                <a:solidFill>
                  <a:srgbClr val="FF0000"/>
                </a:solidFill>
              </a:rPr>
              <a:t>cp</a:t>
            </a:r>
            <a:endParaRPr lang="en-GB" sz="1400" b="1" dirty="0">
              <a:solidFill>
                <a:srgbClr val="FF0000"/>
              </a:solidFill>
            </a:endParaRPr>
          </a:p>
          <a:p>
            <a:r>
              <a:rPr lang="en-GB" sz="1600" b="1" dirty="0">
                <a:solidFill>
                  <a:srgbClr val="0070C0"/>
                </a:solidFill>
              </a:rPr>
              <a:t>L</a:t>
            </a:r>
            <a:r>
              <a:rPr lang="en-GB" sz="1400" dirty="0">
                <a:solidFill>
                  <a:srgbClr val="0070C0"/>
                </a:solidFill>
              </a:rPr>
              <a:t>=Length, </a:t>
            </a:r>
            <a:r>
              <a:rPr lang="en-GB" sz="1400" b="1" dirty="0">
                <a:solidFill>
                  <a:srgbClr val="FF0000"/>
                </a:solidFill>
              </a:rPr>
              <a:t>cm</a:t>
            </a:r>
          </a:p>
          <a:p>
            <a:r>
              <a:rPr lang="en-GB" sz="1400" dirty="0">
                <a:solidFill>
                  <a:srgbClr val="0070C0"/>
                </a:solidFill>
              </a:rPr>
              <a:t>A=Area, </a:t>
            </a:r>
            <a:r>
              <a:rPr lang="en-GB" sz="1600" b="1" dirty="0">
                <a:solidFill>
                  <a:srgbClr val="FF0000"/>
                </a:solidFill>
              </a:rPr>
              <a:t>cm2</a:t>
            </a:r>
          </a:p>
          <a:p>
            <a:r>
              <a:rPr lang="en-GB" sz="1600" b="1" dirty="0" err="1">
                <a:solidFill>
                  <a:srgbClr val="0070C0"/>
                </a:solidFill>
              </a:rPr>
              <a:t>Dp</a:t>
            </a:r>
            <a:r>
              <a:rPr lang="en-GB" sz="1600" b="1" dirty="0">
                <a:solidFill>
                  <a:srgbClr val="0070C0"/>
                </a:solidFill>
              </a:rPr>
              <a:t>/dL= </a:t>
            </a:r>
            <a:r>
              <a:rPr lang="en-GB" sz="1400" dirty="0">
                <a:solidFill>
                  <a:srgbClr val="0070C0"/>
                </a:solidFill>
              </a:rPr>
              <a:t>pressure drop per unit length</a:t>
            </a:r>
            <a:r>
              <a:rPr lang="en-GB" sz="1400" b="1" dirty="0">
                <a:solidFill>
                  <a:srgbClr val="FF0000"/>
                </a:solidFill>
              </a:rPr>
              <a:t> </a:t>
            </a:r>
            <a:r>
              <a:rPr lang="en-GB" sz="1400" b="1" dirty="0" err="1">
                <a:solidFill>
                  <a:srgbClr val="FF0000"/>
                </a:solidFill>
              </a:rPr>
              <a:t>atm</a:t>
            </a:r>
            <a:r>
              <a:rPr lang="en-GB" sz="1400" b="1" dirty="0">
                <a:solidFill>
                  <a:srgbClr val="FF0000"/>
                </a:solidFill>
              </a:rPr>
              <a:t>/cm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4135B4F-DFA1-46BA-8C1F-CFD3CC30E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24" y="2177153"/>
            <a:ext cx="1891915" cy="67164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57B173-BE48-405B-8B5E-68CAC50D6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87" y="2969067"/>
            <a:ext cx="1963391" cy="9198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4FF0114-B521-4E85-9C64-22B17AA1E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975" y="4025953"/>
            <a:ext cx="2024238" cy="6638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D2037E5-2649-4981-8A90-5F3AA3E615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108" y="4924759"/>
            <a:ext cx="1954998" cy="714327"/>
          </a:xfrm>
          <a:prstGeom prst="rect">
            <a:avLst/>
          </a:prstGeom>
          <a:ln w="28575">
            <a:solidFill>
              <a:srgbClr val="800000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D8B11D7-D276-4C4B-BD53-6CCEFE2AA41D}"/>
              </a:ext>
            </a:extLst>
          </p:cNvPr>
          <p:cNvSpPr/>
          <p:nvPr/>
        </p:nvSpPr>
        <p:spPr>
          <a:xfrm>
            <a:off x="422602" y="1334357"/>
            <a:ext cx="10931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horizontal linear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of an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incompressible fluid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established through a core sample of length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 cross-section of area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then the governing fluid flow equation is defined as:</a:t>
            </a:r>
          </a:p>
        </p:txBody>
      </p:sp>
    </p:spTree>
    <p:extLst>
      <p:ext uri="{BB962C8B-B14F-4D97-AF65-F5344CB8AC3E}">
        <p14:creationId xmlns:p14="http://schemas.microsoft.com/office/powerpoint/2010/main" val="11846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C381BA-10CD-45E6-B2BA-FA7EDAD2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6467-F80C-4E33-A896-A51613E5EFF1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3EED4AA-04B2-4ACC-9072-D61015D1356E}"/>
              </a:ext>
            </a:extLst>
          </p:cNvPr>
          <p:cNvSpPr/>
          <p:nvPr/>
        </p:nvSpPr>
        <p:spPr>
          <a:xfrm>
            <a:off x="437273" y="643529"/>
            <a:ext cx="4719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Flow of compressible fluids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2634F0C-2219-4B1F-BF6C-C9D9E6258CC5}"/>
              </a:ext>
            </a:extLst>
          </p:cNvPr>
          <p:cNvSpPr/>
          <p:nvPr/>
        </p:nvSpPr>
        <p:spPr>
          <a:xfrm>
            <a:off x="358821" y="1061472"/>
            <a:ext cx="11250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-Roman"/>
              </a:rPr>
              <a:t>The gas volumetric flow rate q varies with pressure because the gas is a highly compressible fluid.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-Roman"/>
              </a:rPr>
              <a:t>Assuming the used gases follow the ideal gas behavior (at low pressures) with constant temperature, using Boyle’s law, the following relationships apply: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99F3DB3-6254-484C-AA75-20A856AE5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947" y="1885601"/>
            <a:ext cx="3769306" cy="22091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1222214-89B3-4E63-842F-58D8B4241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50" y="1978032"/>
            <a:ext cx="3209925" cy="5048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0815534-277D-48E3-8AFC-C97727365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59" y="2705760"/>
            <a:ext cx="2219418" cy="2546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2B1F39D-02C7-444B-B074-05F4899FF2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2452" y="2678768"/>
            <a:ext cx="1109709" cy="4423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4C99C8B-1980-4BC3-950C-5AEAD302E37B}"/>
              </a:ext>
            </a:extLst>
          </p:cNvPr>
          <p:cNvSpPr/>
          <p:nvPr/>
        </p:nvSpPr>
        <p:spPr>
          <a:xfrm>
            <a:off x="437273" y="3155646"/>
            <a:ext cx="5818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-Roman"/>
              </a:rPr>
              <a:t>The gas flow rate is usually measured at base (atmospheric) pressure P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Times-Roman"/>
              </a:rPr>
              <a:t>b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-Roman"/>
              </a:rPr>
              <a:t>and, therefore: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1D9E31-B357-4F49-B720-C9D102F31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267" y="3940551"/>
            <a:ext cx="1440375" cy="3387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40BFBFC-C86F-481B-AD80-C517AFF621B0}"/>
              </a:ext>
            </a:extLst>
          </p:cNvPr>
          <p:cNvSpPr/>
          <p:nvPr/>
        </p:nvSpPr>
        <p:spPr>
          <a:xfrm>
            <a:off x="477450" y="4286784"/>
            <a:ext cx="5320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-Roman"/>
              </a:rPr>
              <a:t>Substituting Darcy’s Law in the above expression gives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E7593DF-FBFA-47E8-BAAD-79D82C1C9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617" y="4807539"/>
            <a:ext cx="2794053" cy="592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84EF279-3236-4F15-8A50-D80F4B63EC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553" y="5649394"/>
            <a:ext cx="2006206" cy="694287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CC4BDA8-62F6-430A-8FF2-92D020E06BE1}"/>
              </a:ext>
            </a:extLst>
          </p:cNvPr>
          <p:cNvSpPr txBox="1"/>
          <p:nvPr/>
        </p:nvSpPr>
        <p:spPr>
          <a:xfrm>
            <a:off x="582386" y="5215765"/>
            <a:ext cx="54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6F4A1F0-E7FC-4381-A840-79F48EB791D2}"/>
              </a:ext>
            </a:extLst>
          </p:cNvPr>
          <p:cNvCxnSpPr>
            <a:stCxn id="11" idx="3"/>
          </p:cNvCxnSpPr>
          <p:nvPr/>
        </p:nvCxnSpPr>
        <p:spPr>
          <a:xfrm flipV="1">
            <a:off x="2725759" y="5983550"/>
            <a:ext cx="3653672" cy="12988"/>
          </a:xfrm>
          <a:prstGeom prst="straightConnector1">
            <a:avLst/>
          </a:prstGeom>
          <a:ln w="38100">
            <a:solidFill>
              <a:srgbClr val="8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778C999-9198-48EC-824E-1F7AC988B4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9290" y="4745141"/>
            <a:ext cx="5122745" cy="1808509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8FDDA6F-6077-478F-8D1B-38FA033F5CBA}"/>
              </a:ext>
            </a:extLst>
          </p:cNvPr>
          <p:cNvSpPr/>
          <p:nvPr/>
        </p:nvSpPr>
        <p:spPr>
          <a:xfrm>
            <a:off x="2794018" y="100413"/>
            <a:ext cx="5816582" cy="527669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Application of Darcy law</a:t>
            </a:r>
          </a:p>
        </p:txBody>
      </p:sp>
    </p:spTree>
    <p:extLst>
      <p:ext uri="{BB962C8B-B14F-4D97-AF65-F5344CB8AC3E}">
        <p14:creationId xmlns:p14="http://schemas.microsoft.com/office/powerpoint/2010/main" val="77613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03557" y="30180"/>
            <a:ext cx="6156087" cy="577691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Application of Darcy law</a:t>
            </a:r>
          </a:p>
        </p:txBody>
      </p:sp>
      <p:sp>
        <p:nvSpPr>
          <p:cNvPr id="6" name="Rectangle 5"/>
          <p:cNvSpPr/>
          <p:nvPr/>
        </p:nvSpPr>
        <p:spPr>
          <a:xfrm>
            <a:off x="1888025" y="1761248"/>
            <a:ext cx="5776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GB" sz="24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2655" y="3329380"/>
            <a:ext cx="8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12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71424" y="719303"/>
            <a:ext cx="5162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Radial Flow of Incompressible Fluids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20" y="1674068"/>
            <a:ext cx="1615835" cy="91817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65490" y="2547568"/>
            <a:ext cx="3435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Times-Roman"/>
              </a:rPr>
              <a:t>Integrating Darcy’s equation gives: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24" y="2919245"/>
            <a:ext cx="2005682" cy="9169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772" y="1607313"/>
            <a:ext cx="2872212" cy="4667575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236" y="2893924"/>
            <a:ext cx="1790211" cy="1047177"/>
          </a:xfrm>
          <a:prstGeom prst="rect">
            <a:avLst/>
          </a:prstGeom>
        </p:spPr>
      </p:pic>
      <p:sp>
        <p:nvSpPr>
          <p:cNvPr id="13" name="Right Arrow 10"/>
          <p:cNvSpPr/>
          <p:nvPr/>
        </p:nvSpPr>
        <p:spPr>
          <a:xfrm>
            <a:off x="2500981" y="3310687"/>
            <a:ext cx="367388" cy="165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229" y="3786844"/>
            <a:ext cx="2490328" cy="1280003"/>
          </a:xfrm>
          <a:prstGeom prst="rect">
            <a:avLst/>
          </a:prstGeom>
        </p:spPr>
      </p:pic>
      <p:sp>
        <p:nvSpPr>
          <p:cNvPr id="16" name="Rectangle 16"/>
          <p:cNvSpPr/>
          <p:nvPr/>
        </p:nvSpPr>
        <p:spPr>
          <a:xfrm>
            <a:off x="496322" y="5100888"/>
            <a:ext cx="3202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Times-Roman"/>
              </a:rPr>
              <a:t>Integrating and solving for q:</a:t>
            </a:r>
          </a:p>
        </p:txBody>
      </p:sp>
      <p:pic>
        <p:nvPicPr>
          <p:cNvPr id="17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957" y="5559170"/>
            <a:ext cx="2318048" cy="1086503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</p:pic>
      <p:sp>
        <p:nvSpPr>
          <p:cNvPr id="21" name="Rectangular Callout 23"/>
          <p:cNvSpPr/>
          <p:nvPr/>
        </p:nvSpPr>
        <p:spPr>
          <a:xfrm>
            <a:off x="9591216" y="1379864"/>
            <a:ext cx="1632761" cy="918177"/>
          </a:xfrm>
          <a:prstGeom prst="wedgeRectCallout">
            <a:avLst>
              <a:gd name="adj1" fmla="val -15575"/>
              <a:gd name="adj2" fmla="val -27382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dirty="0"/>
              <a:t>A=the surface area of a cylinder, which is 2</a:t>
            </a:r>
            <a:r>
              <a:rPr lang="el-GR" sz="1400" b="1" dirty="0"/>
              <a:t>π</a:t>
            </a:r>
            <a:r>
              <a:rPr lang="en-GB" sz="1400" b="1" dirty="0" err="1"/>
              <a:t>rh</a:t>
            </a:r>
            <a:endParaRPr lang="en-GB" sz="1400" b="1" dirty="0"/>
          </a:p>
        </p:txBody>
      </p:sp>
      <p:sp>
        <p:nvSpPr>
          <p:cNvPr id="23" name="Vertical Scroll 17"/>
          <p:cNvSpPr/>
          <p:nvPr/>
        </p:nvSpPr>
        <p:spPr>
          <a:xfrm>
            <a:off x="9591216" y="2689707"/>
            <a:ext cx="1862611" cy="2869463"/>
          </a:xfrm>
          <a:prstGeom prst="vertic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u="sng" dirty="0"/>
              <a:t>Assumptions:</a:t>
            </a:r>
          </a:p>
          <a:p>
            <a:endParaRPr lang="en-GB" sz="1400" dirty="0"/>
          </a:p>
          <a:p>
            <a:r>
              <a:rPr lang="en-GB" sz="1400" b="1" dirty="0"/>
              <a:t>Homogenous reservoir</a:t>
            </a:r>
          </a:p>
          <a:p>
            <a:endParaRPr lang="en-GB" sz="1400" dirty="0"/>
          </a:p>
          <a:p>
            <a:r>
              <a:rPr lang="en-GB" sz="1400" b="1" dirty="0"/>
              <a:t>single liquid phase flow</a:t>
            </a:r>
          </a:p>
          <a:p>
            <a:endParaRPr lang="en-GB" sz="1400" dirty="0"/>
          </a:p>
          <a:p>
            <a:r>
              <a:rPr lang="en-GB" sz="1400" dirty="0"/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60FB304-BC99-4DED-AC8A-F7414101A7B2}"/>
              </a:ext>
            </a:extLst>
          </p:cNvPr>
          <p:cNvSpPr/>
          <p:nvPr/>
        </p:nvSpPr>
        <p:spPr>
          <a:xfrm>
            <a:off x="397442" y="1330246"/>
            <a:ext cx="6660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 horizontal radial flow, Darcy’s equation can be written as:</a:t>
            </a:r>
          </a:p>
        </p:txBody>
      </p:sp>
    </p:spTree>
    <p:extLst>
      <p:ext uri="{BB962C8B-B14F-4D97-AF65-F5344CB8AC3E}">
        <p14:creationId xmlns:p14="http://schemas.microsoft.com/office/powerpoint/2010/main" val="2772837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CEAC0C-C449-4B51-B183-864B784D0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13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31BDC1E-78A4-4365-80F0-11125E6B6BB5}"/>
              </a:ext>
            </a:extLst>
          </p:cNvPr>
          <p:cNvSpPr/>
          <p:nvPr/>
        </p:nvSpPr>
        <p:spPr>
          <a:xfrm>
            <a:off x="2803557" y="30180"/>
            <a:ext cx="6156087" cy="577691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Application of Darcy law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82ACC93-8814-4CF8-A6B5-92A8A1B67824}"/>
              </a:ext>
            </a:extLst>
          </p:cNvPr>
          <p:cNvSpPr/>
          <p:nvPr/>
        </p:nvSpPr>
        <p:spPr>
          <a:xfrm>
            <a:off x="156677" y="600240"/>
            <a:ext cx="4871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Radial Flow of compressible Fluids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73F9ABB-0AFF-41BC-9D7B-0B5427F1A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88" y="1230850"/>
            <a:ext cx="2343600" cy="5829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E4B5842-11BE-4492-978B-CEC1E274C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02" y="1972686"/>
            <a:ext cx="2035817" cy="6704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8DEA093-4649-4517-87DD-29BF1BC82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61" y="2653135"/>
            <a:ext cx="2035816" cy="6862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7C9B0C7-DA6A-498B-B408-C267F62B5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16" y="3264214"/>
            <a:ext cx="3267759" cy="6862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DBFEF1F-EC34-4666-9BAA-A7ED87E224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302" y="4033113"/>
            <a:ext cx="3458043" cy="10430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8EA0D22-4A41-4485-B347-AB7851B3C9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111" y="5144303"/>
            <a:ext cx="2667880" cy="7049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64B43D1-B506-4AE6-AC72-55B46EDBC4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4970" y="2837594"/>
            <a:ext cx="3927336" cy="7745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A879927-7646-40A8-86CB-BB8924D3C8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5597" y="3581542"/>
            <a:ext cx="2162287" cy="8326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17813A2D-A918-4F46-8B0E-953EA197ED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5429" y="4414224"/>
            <a:ext cx="2682534" cy="65797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F92725C-423F-4C78-8361-87484A914C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4671" y="5323448"/>
            <a:ext cx="2166166" cy="8820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C4E63B1-259B-4F23-A5B8-4DB3A4FF34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7686" y="1182573"/>
            <a:ext cx="2833260" cy="122736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421BBF1-266B-4D1D-A7D1-39EE828FEA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44616" y="2459139"/>
            <a:ext cx="3875168" cy="9986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E1D2ECD-CCC2-4A81-8C3C-25B2824C4D1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0165" y="5962669"/>
            <a:ext cx="2819709" cy="70492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5368538E-B208-49E1-9998-CDDA4523FDC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904"/>
          <a:stretch/>
        </p:blipFill>
        <p:spPr>
          <a:xfrm>
            <a:off x="3955429" y="1175343"/>
            <a:ext cx="3540415" cy="149895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34B3FF8-6AF6-4E0B-A9E7-0D3ADA7FC28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4616" y="3490055"/>
            <a:ext cx="3670462" cy="13508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5293BC58-11FC-46D4-AAA2-7D7FE914A51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9332"/>
          <a:stretch/>
        </p:blipFill>
        <p:spPr>
          <a:xfrm>
            <a:off x="8359363" y="4822598"/>
            <a:ext cx="3431021" cy="121240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2ABCB517-4CF6-4937-803F-E62306CD7D3C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2555" r="6699" b="18577"/>
          <a:stretch/>
        </p:blipFill>
        <p:spPr>
          <a:xfrm>
            <a:off x="8470021" y="6043107"/>
            <a:ext cx="1322697" cy="60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12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FBE10A3-DE28-4A6D-A14A-24EE72723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14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139A8F-1C49-4D94-B8F7-A7646D3BB8B8}"/>
              </a:ext>
            </a:extLst>
          </p:cNvPr>
          <p:cNvSpPr/>
          <p:nvPr/>
        </p:nvSpPr>
        <p:spPr>
          <a:xfrm>
            <a:off x="2803557" y="30180"/>
            <a:ext cx="6156087" cy="577691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Application of Darcy law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BD43CDB-0E50-47A9-9442-EAA11246A88C}"/>
              </a:ext>
            </a:extLst>
          </p:cNvPr>
          <p:cNvSpPr/>
          <p:nvPr/>
        </p:nvSpPr>
        <p:spPr>
          <a:xfrm>
            <a:off x="139646" y="705144"/>
            <a:ext cx="4086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Radial Flow of compressible Fluids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3601EF5-E772-4B17-ACD5-ECC1EB23D19C}"/>
              </a:ext>
            </a:extLst>
          </p:cNvPr>
          <p:cNvSpPr txBox="1"/>
          <p:nvPr/>
        </p:nvSpPr>
        <p:spPr>
          <a:xfrm>
            <a:off x="128887" y="1125643"/>
            <a:ext cx="388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b="1" dirty="0"/>
              <a:t>Approximation of the gas flow rate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AB9C3E3-D24C-4742-9E1A-F9C31092C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4" y="1528920"/>
            <a:ext cx="2700125" cy="10713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46C1628-E535-4B74-84AA-7033B8419A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899" b="28619"/>
          <a:stretch/>
        </p:blipFill>
        <p:spPr>
          <a:xfrm>
            <a:off x="305075" y="3146899"/>
            <a:ext cx="3755710" cy="10939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prstDash val="lgDash"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46BFE0F-2451-44D4-984A-8E78E143D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15" y="4897227"/>
            <a:ext cx="5676685" cy="12857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DB73F61-18C5-42ED-A18B-EE451E6639AD}"/>
              </a:ext>
            </a:extLst>
          </p:cNvPr>
          <p:cNvSpPr txBox="1"/>
          <p:nvPr/>
        </p:nvSpPr>
        <p:spPr>
          <a:xfrm>
            <a:off x="182924" y="2658717"/>
            <a:ext cx="470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Removing the term and integrating gives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2FC6A72-54BB-4355-A477-3A179FBCE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074" y="4308920"/>
            <a:ext cx="2728581" cy="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08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21591" y="156542"/>
            <a:ext cx="6441272" cy="509563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Application of Darcy law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0644" y="1756472"/>
            <a:ext cx="5776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GB" sz="24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2655" y="3329380"/>
            <a:ext cx="8813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15</a:t>
            </a:fld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57546" y="786293"/>
            <a:ext cx="3869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</a:rPr>
              <a:t>Darcy law in field units: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08" y="2062277"/>
            <a:ext cx="4870882" cy="2366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46" y="1244152"/>
            <a:ext cx="1507331" cy="790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216" y="3124293"/>
            <a:ext cx="2564606" cy="10001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910292" y="3450561"/>
            <a:ext cx="581576" cy="340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Alternate Process 15"/>
          <p:cNvSpPr/>
          <p:nvPr/>
        </p:nvSpPr>
        <p:spPr>
          <a:xfrm>
            <a:off x="7491321" y="1903044"/>
            <a:ext cx="1024952" cy="474293"/>
          </a:xfrm>
          <a:prstGeom prst="flowChartAlternateProcess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K=Darcy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480563" y="2379331"/>
            <a:ext cx="300239" cy="893739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Alternate Process 21"/>
          <p:cNvSpPr/>
          <p:nvPr/>
        </p:nvSpPr>
        <p:spPr>
          <a:xfrm>
            <a:off x="5719690" y="1888581"/>
            <a:ext cx="1302406" cy="559451"/>
          </a:xfrm>
          <a:prstGeom prst="flowChartAlternateProcess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Conversion factor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439325" y="2560380"/>
            <a:ext cx="366620" cy="83686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entagon 17"/>
          <p:cNvSpPr/>
          <p:nvPr/>
        </p:nvSpPr>
        <p:spPr>
          <a:xfrm>
            <a:off x="1033765" y="4532955"/>
            <a:ext cx="2105585" cy="478711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Linear system</a:t>
            </a:r>
          </a:p>
        </p:txBody>
      </p:sp>
      <p:pic>
        <p:nvPicPr>
          <p:cNvPr id="18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67" y="4616514"/>
            <a:ext cx="408109" cy="486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2"/>
              <p:cNvSpPr/>
              <p:nvPr/>
            </p:nvSpPr>
            <p:spPr>
              <a:xfrm>
                <a:off x="3672689" y="4410470"/>
                <a:ext cx="3434477" cy="73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GB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0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>
                          <a:latin typeface="Cambria Math" panose="02040503050406030204" pitchFamily="18" charset="0"/>
                        </a:rPr>
                        <m:t>0011271</m:t>
                      </m:r>
                      <m:r>
                        <a:rPr lang="en-GB" sz="200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0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n-GB" sz="20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GB" sz="200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GB" sz="2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00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GB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GB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μ</m:t>
                          </m:r>
                          <m:r>
                            <a:rPr lang="en-GB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L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689" y="4410470"/>
                <a:ext cx="3434477" cy="7378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4988" y="5306283"/>
            <a:ext cx="3813389" cy="723081"/>
          </a:xfrm>
          <a:prstGeom prst="rect">
            <a:avLst/>
          </a:prstGeom>
        </p:spPr>
      </p:pic>
      <p:sp>
        <p:nvSpPr>
          <p:cNvPr id="24" name="Pentagon 18"/>
          <p:cNvSpPr/>
          <p:nvPr/>
        </p:nvSpPr>
        <p:spPr>
          <a:xfrm>
            <a:off x="1009970" y="5416269"/>
            <a:ext cx="2107497" cy="503110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Radial system</a:t>
            </a:r>
          </a:p>
        </p:txBody>
      </p:sp>
      <p:pic>
        <p:nvPicPr>
          <p:cNvPr id="25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31" y="5363275"/>
            <a:ext cx="419508" cy="499742"/>
          </a:xfrm>
          <a:prstGeom prst="rect">
            <a:avLst/>
          </a:prstGeom>
        </p:spPr>
      </p:pic>
      <p:sp>
        <p:nvSpPr>
          <p:cNvPr id="26" name="Rectangle 14"/>
          <p:cNvSpPr/>
          <p:nvPr/>
        </p:nvSpPr>
        <p:spPr>
          <a:xfrm>
            <a:off x="9172498" y="4410470"/>
            <a:ext cx="18865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70C0"/>
                </a:solidFill>
                <a:latin typeface="Times-Roman"/>
              </a:rPr>
              <a:t>q</a:t>
            </a:r>
            <a:r>
              <a:rPr lang="en-GB" sz="1200" dirty="0">
                <a:solidFill>
                  <a:srgbClr val="0070C0"/>
                </a:solidFill>
                <a:latin typeface="Times-Roman"/>
              </a:rPr>
              <a:t>=flow rate, </a:t>
            </a:r>
            <a:r>
              <a:rPr lang="en-GB" sz="1200" b="1" dirty="0" err="1">
                <a:solidFill>
                  <a:srgbClr val="FF0000"/>
                </a:solidFill>
                <a:latin typeface="Times-Roman"/>
              </a:rPr>
              <a:t>bbl</a:t>
            </a:r>
            <a:r>
              <a:rPr lang="en-GB" sz="1200" b="1" dirty="0">
                <a:solidFill>
                  <a:srgbClr val="FF0000"/>
                </a:solidFill>
                <a:latin typeface="Times-Roman"/>
              </a:rPr>
              <a:t>/day</a:t>
            </a:r>
          </a:p>
          <a:p>
            <a:r>
              <a:rPr lang="en-GB" sz="1400" b="1" dirty="0">
                <a:solidFill>
                  <a:srgbClr val="0070C0"/>
                </a:solidFill>
                <a:latin typeface="Times-Roman"/>
              </a:rPr>
              <a:t>K</a:t>
            </a:r>
            <a:r>
              <a:rPr lang="en-GB" sz="1200" dirty="0">
                <a:solidFill>
                  <a:srgbClr val="0070C0"/>
                </a:solidFill>
                <a:latin typeface="Times-Roman"/>
              </a:rPr>
              <a:t>=Permeability, </a:t>
            </a:r>
            <a:r>
              <a:rPr lang="en-GB" sz="1200" b="1" dirty="0" err="1">
                <a:solidFill>
                  <a:srgbClr val="FF0000"/>
                </a:solidFill>
                <a:latin typeface="Times-Roman"/>
              </a:rPr>
              <a:t>mD</a:t>
            </a:r>
            <a:endParaRPr lang="en-GB" sz="1200" b="1" dirty="0">
              <a:solidFill>
                <a:srgbClr val="FF0000"/>
              </a:solidFill>
              <a:latin typeface="Times-Roman"/>
            </a:endParaRPr>
          </a:p>
          <a:p>
            <a:r>
              <a:rPr lang="en-GB" sz="1400" b="1" dirty="0">
                <a:solidFill>
                  <a:srgbClr val="0070C0"/>
                </a:solidFill>
                <a:latin typeface="Times-Roman"/>
              </a:rPr>
              <a:t>h</a:t>
            </a:r>
            <a:r>
              <a:rPr lang="en-GB" sz="1200" dirty="0">
                <a:solidFill>
                  <a:srgbClr val="0070C0"/>
                </a:solidFill>
                <a:latin typeface="Times-Roman"/>
              </a:rPr>
              <a:t>=Thickness, </a:t>
            </a:r>
            <a:r>
              <a:rPr lang="en-GB" sz="1200" b="1" dirty="0" err="1">
                <a:solidFill>
                  <a:srgbClr val="FF0000"/>
                </a:solidFill>
                <a:latin typeface="Times-Roman"/>
              </a:rPr>
              <a:t>ft</a:t>
            </a:r>
            <a:endParaRPr lang="en-GB" sz="1200" b="1" dirty="0">
              <a:solidFill>
                <a:srgbClr val="FF0000"/>
              </a:solidFill>
              <a:latin typeface="Times-Roman"/>
            </a:endParaRPr>
          </a:p>
          <a:p>
            <a:r>
              <a:rPr lang="en-GB" sz="1400" b="1" dirty="0">
                <a:solidFill>
                  <a:srgbClr val="0070C0"/>
                </a:solidFill>
                <a:latin typeface="Times-Roman"/>
              </a:rPr>
              <a:t>P</a:t>
            </a:r>
            <a:r>
              <a:rPr lang="en-GB" sz="1200" dirty="0">
                <a:solidFill>
                  <a:srgbClr val="0070C0"/>
                </a:solidFill>
                <a:latin typeface="Times-Roman"/>
              </a:rPr>
              <a:t>=Pressure, </a:t>
            </a:r>
            <a:r>
              <a:rPr lang="en-GB" sz="1200" b="1" dirty="0" err="1">
                <a:solidFill>
                  <a:srgbClr val="FF0000"/>
                </a:solidFill>
                <a:latin typeface="Times-Roman"/>
              </a:rPr>
              <a:t>psia</a:t>
            </a:r>
            <a:endParaRPr lang="en-GB" sz="1200" b="1" dirty="0">
              <a:solidFill>
                <a:srgbClr val="FF0000"/>
              </a:solidFill>
              <a:latin typeface="Times-Roman"/>
            </a:endParaRPr>
          </a:p>
          <a:p>
            <a:r>
              <a:rPr lang="el-GR" sz="1400" b="1" dirty="0">
                <a:solidFill>
                  <a:srgbClr val="0070C0"/>
                </a:solidFill>
                <a:latin typeface="Times-Roman"/>
              </a:rPr>
              <a:t>μ</a:t>
            </a:r>
            <a:r>
              <a:rPr lang="en-GB" sz="1200" dirty="0">
                <a:solidFill>
                  <a:srgbClr val="0070C0"/>
                </a:solidFill>
                <a:latin typeface="Times-Roman"/>
              </a:rPr>
              <a:t>=Viscosity</a:t>
            </a:r>
            <a:r>
              <a:rPr lang="en-GB" sz="1200" dirty="0">
                <a:latin typeface="Times-Roman"/>
              </a:rPr>
              <a:t>, </a:t>
            </a:r>
            <a:r>
              <a:rPr lang="en-GB" sz="1200" b="1" dirty="0" err="1">
                <a:solidFill>
                  <a:srgbClr val="FF0000"/>
                </a:solidFill>
                <a:latin typeface="Times-Roman"/>
              </a:rPr>
              <a:t>cp</a:t>
            </a:r>
            <a:endParaRPr lang="en-GB" sz="1200" b="1" dirty="0">
              <a:solidFill>
                <a:srgbClr val="FF0000"/>
              </a:solidFill>
              <a:latin typeface="Times-Roman"/>
            </a:endParaRPr>
          </a:p>
          <a:p>
            <a:r>
              <a:rPr lang="en-GB" sz="1400" b="1" dirty="0">
                <a:solidFill>
                  <a:srgbClr val="0070C0"/>
                </a:solidFill>
                <a:latin typeface="Times-Roman"/>
              </a:rPr>
              <a:t>L</a:t>
            </a:r>
            <a:r>
              <a:rPr lang="en-GB" sz="1200" dirty="0">
                <a:solidFill>
                  <a:srgbClr val="0070C0"/>
                </a:solidFill>
                <a:latin typeface="Times-Roman"/>
              </a:rPr>
              <a:t>=Length, </a:t>
            </a:r>
            <a:r>
              <a:rPr lang="en-GB" sz="1200" b="1" dirty="0" err="1">
                <a:solidFill>
                  <a:srgbClr val="FF0000"/>
                </a:solidFill>
                <a:latin typeface="Times-Roman"/>
              </a:rPr>
              <a:t>ft</a:t>
            </a:r>
            <a:endParaRPr lang="en-GB" sz="1200" b="1" dirty="0">
              <a:solidFill>
                <a:srgbClr val="FF0000"/>
              </a:solidFill>
              <a:latin typeface="Times-Roman"/>
            </a:endParaRPr>
          </a:p>
          <a:p>
            <a:r>
              <a:rPr lang="en-GB" sz="1400" b="1" dirty="0">
                <a:solidFill>
                  <a:srgbClr val="0070C0"/>
                </a:solidFill>
                <a:latin typeface="Times-Roman"/>
              </a:rPr>
              <a:t>R</a:t>
            </a:r>
            <a:r>
              <a:rPr lang="en-GB" sz="1200" dirty="0">
                <a:solidFill>
                  <a:srgbClr val="0070C0"/>
                </a:solidFill>
                <a:latin typeface="Times-Roman"/>
              </a:rPr>
              <a:t>=Radius,</a:t>
            </a:r>
            <a:r>
              <a:rPr lang="en-GB" sz="1200" dirty="0">
                <a:latin typeface="Times-Roman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latin typeface="Times-Roman"/>
              </a:rPr>
              <a:t>ft</a:t>
            </a:r>
            <a:endParaRPr lang="en-GB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27" name="Table 8">
            <a:extLst>
              <a:ext uri="{FF2B5EF4-FFF2-40B4-BE49-F238E27FC236}">
                <a16:creationId xmlns:a16="http://schemas.microsoft.com/office/drawing/2014/main" xmlns="" id="{7F91EFA0-241D-440E-886C-834A6215B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767030"/>
              </p:ext>
            </p:extLst>
          </p:nvPr>
        </p:nvGraphicFramePr>
        <p:xfrm>
          <a:off x="9041440" y="994064"/>
          <a:ext cx="2835002" cy="3189133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702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1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1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9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Symbol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Darcy units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Field units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q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cm</a:t>
                      </a:r>
                      <a:r>
                        <a:rPr lang="en-GB" sz="1800" b="1" baseline="30000" dirty="0">
                          <a:effectLst/>
                        </a:rPr>
                        <a:t>3</a:t>
                      </a:r>
                      <a:r>
                        <a:rPr lang="en-GB" sz="1800" b="1" dirty="0">
                          <a:effectLst/>
                        </a:rPr>
                        <a:t>/sec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</a:rPr>
                        <a:t>bbl</a:t>
                      </a:r>
                      <a:r>
                        <a:rPr lang="en-GB" sz="1800" b="1" dirty="0">
                          <a:effectLst/>
                        </a:rPr>
                        <a:t>/day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K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Darcy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md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L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cm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ft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cm</a:t>
                      </a:r>
                      <a:r>
                        <a:rPr lang="en-GB" sz="1800" b="1" baseline="30000" dirty="0">
                          <a:effectLst/>
                        </a:rPr>
                        <a:t>2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ft</a:t>
                      </a:r>
                      <a:r>
                        <a:rPr lang="en-GB" sz="1800" b="1" baseline="30000" dirty="0">
                          <a:effectLst/>
                        </a:rPr>
                        <a:t>2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h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cm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ft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cm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ft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7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</a:rPr>
                        <a:t>atm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</a:rPr>
                        <a:t>Psia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7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μ</a:t>
                      </a:r>
                      <a:endParaRPr lang="en-GB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</a:rPr>
                        <a:t>cp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</a:rPr>
                        <a:t>cp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8" name="Rectangle 6">
            <a:extLst>
              <a:ext uri="{FF2B5EF4-FFF2-40B4-BE49-F238E27FC236}">
                <a16:creationId xmlns:a16="http://schemas.microsoft.com/office/drawing/2014/main" xmlns="" id="{9333DDA1-7F6C-4A7D-965E-487F5EBBB04F}"/>
              </a:ext>
            </a:extLst>
          </p:cNvPr>
          <p:cNvSpPr/>
          <p:nvPr/>
        </p:nvSpPr>
        <p:spPr>
          <a:xfrm>
            <a:off x="5140767" y="989653"/>
            <a:ext cx="37156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GB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conversion factor is required in Darcy law </a:t>
            </a:r>
            <a:r>
              <a:rPr lang="en-GB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ensure units compatibility and expressing flow rate in field units.</a:t>
            </a:r>
          </a:p>
        </p:txBody>
      </p:sp>
    </p:spTree>
    <p:extLst>
      <p:ext uri="{BB962C8B-B14F-4D97-AF65-F5344CB8AC3E}">
        <p14:creationId xmlns:p14="http://schemas.microsoft.com/office/powerpoint/2010/main" val="989270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54543" y="1779831"/>
            <a:ext cx="7702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GB" sz="24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16</a:t>
            </a:fld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83800" y="1084784"/>
            <a:ext cx="7904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Darcy law in field units- For multiphase flow in porous media:</a:t>
            </a:r>
          </a:p>
        </p:txBody>
      </p:sp>
      <p:sp>
        <p:nvSpPr>
          <p:cNvPr id="18" name="Pentagon 17"/>
          <p:cNvSpPr/>
          <p:nvPr/>
        </p:nvSpPr>
        <p:spPr>
          <a:xfrm>
            <a:off x="338861" y="1976304"/>
            <a:ext cx="2150965" cy="602215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Linear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64283" y="1535861"/>
                <a:ext cx="4579301" cy="741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GB" sz="20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000" b="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0" i="0">
                          <a:latin typeface="Cambria Math" panose="02040503050406030204" pitchFamily="18" charset="0"/>
                        </a:rPr>
                        <m:t>0011271</m:t>
                      </m:r>
                      <m:r>
                        <a:rPr lang="en-GB" sz="2000" b="0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0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GB" sz="2000" b="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000" b="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GB" sz="2000" b="0" i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b="0" i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GB" sz="2000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000" b="0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GB" sz="2000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b="0" i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GB" sz="2000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>
                              <a:latin typeface="Cambria Math" panose="02040503050406030204" pitchFamily="18" charset="0"/>
                            </a:rPr>
                            <m:t>L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283" y="1535861"/>
                <a:ext cx="4579301" cy="741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796306" y="2344667"/>
                <a:ext cx="4579301" cy="741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GB" sz="20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000" b="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0" i="0">
                          <a:latin typeface="Cambria Math" panose="02040503050406030204" pitchFamily="18" charset="0"/>
                        </a:rPr>
                        <m:t>0011271</m:t>
                      </m:r>
                      <m:r>
                        <a:rPr lang="en-GB" sz="2000" b="0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0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GB" sz="2000" b="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000" b="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GB" sz="2000" b="0" i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b="0" i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GB" sz="2000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000" b="0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GB" sz="2000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b="0" i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GB" sz="2000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>
                              <a:latin typeface="Cambria Math" panose="02040503050406030204" pitchFamily="18" charset="0"/>
                            </a:rPr>
                            <m:t>L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306" y="2344667"/>
                <a:ext cx="4579301" cy="741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7447488" y="1718601"/>
            <a:ext cx="30720" cy="454950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498DA2E9-AF8D-4FB0-9688-E60917AB0F5A}"/>
                  </a:ext>
                </a:extLst>
              </p:cNvPr>
              <p:cNvSpPr/>
              <p:nvPr/>
            </p:nvSpPr>
            <p:spPr>
              <a:xfrm>
                <a:off x="3281896" y="3999622"/>
                <a:ext cx="3608231" cy="741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i="0"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r>
                        <a:rPr lang="en-GB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007082</m:t>
                          </m:r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i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b>
                          </m:sSub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i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i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2000" i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  <m:r>
                                <a:rPr lang="en-GB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i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2000" i="0">
                                      <a:latin typeface="Cambria Math" panose="02040503050406030204" pitchFamily="18" charset="0"/>
                                    </a:rPr>
                                    <m:t>wf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 i="0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i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i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b>
                          </m:sSub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i="0">
                              <a:latin typeface="Cambria Math" panose="02040503050406030204" pitchFamily="18" charset="0"/>
                            </a:rPr>
                            <m:t>ln</m:t>
                          </m:r>
                          <m:d>
                            <m:d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000" i="0">
                                          <a:latin typeface="Cambria Math" panose="02040503050406030204" pitchFamily="18" charset="0"/>
                                        </a:rPr>
                                        <m:t>r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2000" i="0"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000" i="0">
                                          <a:latin typeface="Cambria Math" panose="02040503050406030204" pitchFamily="18" charset="0"/>
                                        </a:rPr>
                                        <m:t>r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2000" i="0">
                                          <a:latin typeface="Cambria Math" panose="02040503050406030204" pitchFamily="18" charset="0"/>
                                        </a:rPr>
                                        <m:t>w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98DA2E9-AF8D-4FB0-9688-E60917AB0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896" y="3999622"/>
                <a:ext cx="3608231" cy="7415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0564224F-0AFD-475B-897C-15D23698209F}"/>
                  </a:ext>
                </a:extLst>
              </p:cNvPr>
              <p:cNvSpPr/>
              <p:nvPr/>
            </p:nvSpPr>
            <p:spPr>
              <a:xfrm>
                <a:off x="3281896" y="4884065"/>
                <a:ext cx="3710823" cy="741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i="0"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  <m:r>
                        <a:rPr lang="en-GB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007082</m:t>
                          </m:r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i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sub>
                          </m:sSub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i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i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2000" i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  <m:r>
                                <a:rPr lang="en-GB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i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2000" i="0">
                                      <a:latin typeface="Cambria Math" panose="02040503050406030204" pitchFamily="18" charset="0"/>
                                    </a:rPr>
                                    <m:t>wf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 i="0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i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i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sub>
                          </m:sSub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i="0">
                              <a:latin typeface="Cambria Math" panose="02040503050406030204" pitchFamily="18" charset="0"/>
                            </a:rPr>
                            <m:t>ln</m:t>
                          </m:r>
                          <m:d>
                            <m:d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000" i="0">
                                          <a:latin typeface="Cambria Math" panose="02040503050406030204" pitchFamily="18" charset="0"/>
                                        </a:rPr>
                                        <m:t>r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2000" i="0"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000" i="0">
                                          <a:latin typeface="Cambria Math" panose="02040503050406030204" pitchFamily="18" charset="0"/>
                                        </a:rPr>
                                        <m:t>r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2000" i="0">
                                          <a:latin typeface="Cambria Math" panose="02040503050406030204" pitchFamily="18" charset="0"/>
                                        </a:rPr>
                                        <m:t>w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564224F-0AFD-475B-897C-15D236982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896" y="4884065"/>
                <a:ext cx="3710823" cy="7415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Pentagon 18">
            <a:extLst>
              <a:ext uri="{FF2B5EF4-FFF2-40B4-BE49-F238E27FC236}">
                <a16:creationId xmlns:a16="http://schemas.microsoft.com/office/drawing/2014/main" xmlns="" id="{4B702BB6-4BC4-40FB-BB82-36FCE8A6F3E2}"/>
              </a:ext>
            </a:extLst>
          </p:cNvPr>
          <p:cNvSpPr/>
          <p:nvPr/>
        </p:nvSpPr>
        <p:spPr>
          <a:xfrm>
            <a:off x="338861" y="4270534"/>
            <a:ext cx="2150965" cy="613531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Radial system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62358B8-35DD-4DD0-B130-B63FDC52C225}"/>
              </a:ext>
            </a:extLst>
          </p:cNvPr>
          <p:cNvSpPr/>
          <p:nvPr/>
        </p:nvSpPr>
        <p:spPr>
          <a:xfrm>
            <a:off x="7647049" y="1564861"/>
            <a:ext cx="45487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rgbClr val="0070C0"/>
                </a:solidFill>
                <a:latin typeface="Times-Roman"/>
              </a:rPr>
              <a:t>q</a:t>
            </a:r>
            <a:r>
              <a:rPr lang="en-GB" sz="1600" b="1" dirty="0" err="1">
                <a:solidFill>
                  <a:srgbClr val="0070C0"/>
                </a:solidFill>
                <a:latin typeface="Times-Roman"/>
              </a:rPr>
              <a:t>o</a:t>
            </a:r>
            <a:r>
              <a:rPr lang="en-GB" dirty="0">
                <a:solidFill>
                  <a:srgbClr val="0070C0"/>
                </a:solidFill>
                <a:latin typeface="Times-Roman"/>
              </a:rPr>
              <a:t>= oil flow rate, </a:t>
            </a:r>
            <a:r>
              <a:rPr lang="en-GB" b="1" dirty="0" err="1">
                <a:solidFill>
                  <a:srgbClr val="FF0000"/>
                </a:solidFill>
                <a:latin typeface="Times-Roman"/>
              </a:rPr>
              <a:t>bbl</a:t>
            </a:r>
            <a:r>
              <a:rPr lang="en-GB" b="1" dirty="0">
                <a:solidFill>
                  <a:srgbClr val="FF0000"/>
                </a:solidFill>
                <a:latin typeface="Times-Roman"/>
              </a:rPr>
              <a:t>/day</a:t>
            </a:r>
          </a:p>
          <a:p>
            <a:r>
              <a:rPr lang="en-GB" sz="2000" b="1" dirty="0" err="1">
                <a:solidFill>
                  <a:srgbClr val="0070C0"/>
                </a:solidFill>
                <a:latin typeface="Times-Roman"/>
              </a:rPr>
              <a:t>q</a:t>
            </a:r>
            <a:r>
              <a:rPr lang="en-GB" sz="1600" b="1" dirty="0" err="1">
                <a:solidFill>
                  <a:srgbClr val="0070C0"/>
                </a:solidFill>
                <a:latin typeface="Times-Roman"/>
              </a:rPr>
              <a:t>w</a:t>
            </a:r>
            <a:r>
              <a:rPr lang="en-GB" dirty="0">
                <a:solidFill>
                  <a:srgbClr val="0070C0"/>
                </a:solidFill>
                <a:latin typeface="Times-Roman"/>
              </a:rPr>
              <a:t>= water flow rate, </a:t>
            </a:r>
            <a:r>
              <a:rPr lang="en-GB" b="1" dirty="0" err="1">
                <a:solidFill>
                  <a:srgbClr val="FF0000"/>
                </a:solidFill>
                <a:latin typeface="Times-Roman"/>
              </a:rPr>
              <a:t>bbl</a:t>
            </a:r>
            <a:r>
              <a:rPr lang="en-GB" b="1" dirty="0">
                <a:solidFill>
                  <a:srgbClr val="FF0000"/>
                </a:solidFill>
                <a:latin typeface="Times-Roman"/>
              </a:rPr>
              <a:t>/day</a:t>
            </a:r>
          </a:p>
          <a:p>
            <a:r>
              <a:rPr lang="en-GB" sz="2000" b="1" dirty="0" err="1">
                <a:solidFill>
                  <a:srgbClr val="0070C0"/>
                </a:solidFill>
                <a:latin typeface="Times-Roman"/>
              </a:rPr>
              <a:t>q</a:t>
            </a:r>
            <a:r>
              <a:rPr lang="en-GB" sz="1600" b="1" dirty="0" err="1">
                <a:solidFill>
                  <a:srgbClr val="0070C0"/>
                </a:solidFill>
                <a:latin typeface="Times-Roman"/>
              </a:rPr>
              <a:t>g</a:t>
            </a:r>
            <a:r>
              <a:rPr lang="en-GB" dirty="0">
                <a:solidFill>
                  <a:srgbClr val="0070C0"/>
                </a:solidFill>
                <a:latin typeface="Times-Roman"/>
              </a:rPr>
              <a:t>= gas flow rate, </a:t>
            </a:r>
            <a:r>
              <a:rPr lang="en-GB" b="1" dirty="0" err="1">
                <a:solidFill>
                  <a:srgbClr val="FF0000"/>
                </a:solidFill>
                <a:latin typeface="Times-Roman"/>
              </a:rPr>
              <a:t>Mscf</a:t>
            </a:r>
            <a:r>
              <a:rPr lang="en-GB" b="1" dirty="0">
                <a:solidFill>
                  <a:srgbClr val="FF0000"/>
                </a:solidFill>
                <a:latin typeface="Times-Roman"/>
              </a:rPr>
              <a:t>/day</a:t>
            </a:r>
          </a:p>
          <a:p>
            <a:r>
              <a:rPr lang="en-GB" sz="2000" b="1" dirty="0">
                <a:solidFill>
                  <a:srgbClr val="0070C0"/>
                </a:solidFill>
                <a:latin typeface="Times-Roman"/>
              </a:rPr>
              <a:t>K</a:t>
            </a:r>
            <a:r>
              <a:rPr lang="en-GB" sz="1400" b="1" dirty="0">
                <a:solidFill>
                  <a:srgbClr val="0070C0"/>
                </a:solidFill>
                <a:latin typeface="Times-Roman"/>
              </a:rPr>
              <a:t>w</a:t>
            </a:r>
            <a:r>
              <a:rPr lang="en-GB" dirty="0">
                <a:solidFill>
                  <a:srgbClr val="0070C0"/>
                </a:solidFill>
                <a:latin typeface="Times-Roman"/>
              </a:rPr>
              <a:t>= water effective  permeability, </a:t>
            </a:r>
            <a:r>
              <a:rPr lang="en-GB" b="1" dirty="0" err="1">
                <a:solidFill>
                  <a:srgbClr val="FF0000"/>
                </a:solidFill>
                <a:latin typeface="Times-Roman"/>
              </a:rPr>
              <a:t>mD</a:t>
            </a:r>
            <a:endParaRPr lang="en-GB" b="1" dirty="0">
              <a:solidFill>
                <a:srgbClr val="FF0000"/>
              </a:solidFill>
              <a:latin typeface="Times-Roman"/>
            </a:endParaRPr>
          </a:p>
          <a:p>
            <a:r>
              <a:rPr lang="en-GB" sz="2000" b="1" dirty="0" err="1">
                <a:solidFill>
                  <a:srgbClr val="0070C0"/>
                </a:solidFill>
                <a:latin typeface="Times-Roman"/>
              </a:rPr>
              <a:t>K</a:t>
            </a:r>
            <a:r>
              <a:rPr lang="en-GB" sz="1400" b="1" dirty="0" err="1">
                <a:solidFill>
                  <a:srgbClr val="0070C0"/>
                </a:solidFill>
                <a:latin typeface="Times-Roman"/>
              </a:rPr>
              <a:t>o</a:t>
            </a:r>
            <a:r>
              <a:rPr lang="en-GB" dirty="0">
                <a:solidFill>
                  <a:srgbClr val="0070C0"/>
                </a:solidFill>
                <a:latin typeface="Times-Roman"/>
              </a:rPr>
              <a:t>= oil effective  permeability, </a:t>
            </a:r>
            <a:r>
              <a:rPr lang="en-GB" b="1" dirty="0" err="1">
                <a:solidFill>
                  <a:srgbClr val="FF0000"/>
                </a:solidFill>
                <a:latin typeface="Times-Roman"/>
              </a:rPr>
              <a:t>mD</a:t>
            </a:r>
            <a:endParaRPr lang="en-GB" b="1" dirty="0">
              <a:solidFill>
                <a:srgbClr val="FF0000"/>
              </a:solidFill>
              <a:latin typeface="Times-Roman"/>
            </a:endParaRPr>
          </a:p>
          <a:p>
            <a:r>
              <a:rPr lang="en-GB" sz="2000" b="1" dirty="0">
                <a:solidFill>
                  <a:srgbClr val="0070C0"/>
                </a:solidFill>
                <a:latin typeface="Times-Roman"/>
              </a:rPr>
              <a:t>h</a:t>
            </a:r>
            <a:r>
              <a:rPr lang="en-GB" dirty="0">
                <a:solidFill>
                  <a:srgbClr val="0070C0"/>
                </a:solidFill>
                <a:latin typeface="Times-Roman"/>
              </a:rPr>
              <a:t>=Thickness, </a:t>
            </a:r>
            <a:r>
              <a:rPr lang="en-GB" b="1" dirty="0" err="1">
                <a:solidFill>
                  <a:srgbClr val="FF0000"/>
                </a:solidFill>
                <a:latin typeface="Times-Roman"/>
              </a:rPr>
              <a:t>ft</a:t>
            </a:r>
            <a:endParaRPr lang="en-GB" b="1" dirty="0">
              <a:solidFill>
                <a:srgbClr val="FF0000"/>
              </a:solidFill>
              <a:latin typeface="Times-Roman"/>
            </a:endParaRPr>
          </a:p>
          <a:p>
            <a:r>
              <a:rPr lang="en-GB" dirty="0" err="1">
                <a:solidFill>
                  <a:srgbClr val="0070C0"/>
                </a:solidFill>
                <a:latin typeface="Times-Roman"/>
              </a:rPr>
              <a:t>Pe</a:t>
            </a:r>
            <a:r>
              <a:rPr lang="en-GB" dirty="0">
                <a:solidFill>
                  <a:srgbClr val="0070C0"/>
                </a:solidFill>
                <a:latin typeface="Times-Roman"/>
              </a:rPr>
              <a:t>=reservoir pressure, </a:t>
            </a:r>
            <a:r>
              <a:rPr lang="en-GB" b="1" dirty="0" err="1">
                <a:solidFill>
                  <a:srgbClr val="FF0000"/>
                </a:solidFill>
                <a:latin typeface="Times-Roman"/>
              </a:rPr>
              <a:t>psia</a:t>
            </a:r>
            <a:endParaRPr lang="en-GB" b="1" dirty="0">
              <a:solidFill>
                <a:srgbClr val="FF0000"/>
              </a:solidFill>
              <a:latin typeface="Times-Roman"/>
            </a:endParaRPr>
          </a:p>
          <a:p>
            <a:r>
              <a:rPr lang="en-GB" dirty="0" err="1">
                <a:solidFill>
                  <a:srgbClr val="0070C0"/>
                </a:solidFill>
                <a:latin typeface="Times-Roman"/>
              </a:rPr>
              <a:t>Pwf</a:t>
            </a:r>
            <a:r>
              <a:rPr lang="en-GB" dirty="0">
                <a:solidFill>
                  <a:srgbClr val="0070C0"/>
                </a:solidFill>
                <a:latin typeface="Times-Roman"/>
              </a:rPr>
              <a:t>= bottom hole flowing pressure</a:t>
            </a:r>
            <a:r>
              <a:rPr lang="en-GB" b="1" dirty="0">
                <a:solidFill>
                  <a:srgbClr val="FF0000"/>
                </a:solidFill>
                <a:latin typeface="Times-Roman"/>
              </a:rPr>
              <a:t>, </a:t>
            </a:r>
            <a:r>
              <a:rPr lang="en-GB" b="1" dirty="0" err="1">
                <a:solidFill>
                  <a:srgbClr val="FF0000"/>
                </a:solidFill>
                <a:latin typeface="Times-Roman"/>
              </a:rPr>
              <a:t>psia</a:t>
            </a:r>
            <a:endParaRPr lang="en-GB" b="1" dirty="0">
              <a:solidFill>
                <a:srgbClr val="FF0000"/>
              </a:solidFill>
              <a:latin typeface="Times-Roman"/>
            </a:endParaRPr>
          </a:p>
          <a:p>
            <a:r>
              <a:rPr lang="el-GR" sz="2000" b="1" dirty="0">
                <a:solidFill>
                  <a:srgbClr val="0070C0"/>
                </a:solidFill>
                <a:latin typeface="Times-Roman"/>
              </a:rPr>
              <a:t>μ</a:t>
            </a:r>
            <a:r>
              <a:rPr lang="en-GB" sz="1600" b="1" dirty="0">
                <a:solidFill>
                  <a:srgbClr val="0070C0"/>
                </a:solidFill>
                <a:latin typeface="Times-Roman"/>
              </a:rPr>
              <a:t>o</a:t>
            </a:r>
            <a:r>
              <a:rPr lang="en-GB" dirty="0">
                <a:solidFill>
                  <a:srgbClr val="0070C0"/>
                </a:solidFill>
                <a:latin typeface="Times-Roman"/>
              </a:rPr>
              <a:t>=oil viscosity</a:t>
            </a:r>
            <a:r>
              <a:rPr lang="en-GB" dirty="0">
                <a:latin typeface="Times-Roman"/>
              </a:rPr>
              <a:t>, </a:t>
            </a:r>
            <a:r>
              <a:rPr lang="en-GB" b="1" dirty="0" err="1">
                <a:solidFill>
                  <a:srgbClr val="FF0000"/>
                </a:solidFill>
                <a:latin typeface="Times-Roman"/>
              </a:rPr>
              <a:t>cp</a:t>
            </a:r>
            <a:endParaRPr lang="en-GB" b="1" dirty="0">
              <a:solidFill>
                <a:srgbClr val="FF0000"/>
              </a:solidFill>
              <a:latin typeface="Times-Roman"/>
            </a:endParaRPr>
          </a:p>
          <a:p>
            <a:r>
              <a:rPr lang="el-GR" sz="2000" b="1" dirty="0">
                <a:solidFill>
                  <a:srgbClr val="0070C0"/>
                </a:solidFill>
                <a:latin typeface="Times-Roman"/>
              </a:rPr>
              <a:t>μ</a:t>
            </a:r>
            <a:r>
              <a:rPr lang="en-GB" sz="1600" b="1" dirty="0">
                <a:solidFill>
                  <a:srgbClr val="0070C0"/>
                </a:solidFill>
                <a:latin typeface="Times-Roman"/>
              </a:rPr>
              <a:t>w</a:t>
            </a:r>
            <a:r>
              <a:rPr lang="en-GB" dirty="0">
                <a:solidFill>
                  <a:srgbClr val="0070C0"/>
                </a:solidFill>
                <a:latin typeface="Times-Roman"/>
              </a:rPr>
              <a:t>=water </a:t>
            </a:r>
            <a:r>
              <a:rPr lang="en-GB" sz="2000" b="1" dirty="0">
                <a:solidFill>
                  <a:srgbClr val="0070C0"/>
                </a:solidFill>
                <a:latin typeface="Times-Roman"/>
              </a:rPr>
              <a:t>B</a:t>
            </a:r>
            <a:r>
              <a:rPr lang="en-GB" sz="1400" b="1" dirty="0">
                <a:solidFill>
                  <a:srgbClr val="0070C0"/>
                </a:solidFill>
                <a:latin typeface="Times-Roman"/>
              </a:rPr>
              <a:t>o</a:t>
            </a:r>
            <a:r>
              <a:rPr lang="en-GB" dirty="0">
                <a:solidFill>
                  <a:srgbClr val="0070C0"/>
                </a:solidFill>
                <a:latin typeface="Times-Roman"/>
              </a:rPr>
              <a:t>= oil </a:t>
            </a:r>
            <a:r>
              <a:rPr lang="en-GB" dirty="0" err="1">
                <a:solidFill>
                  <a:srgbClr val="0070C0"/>
                </a:solidFill>
                <a:latin typeface="Times-Roman"/>
              </a:rPr>
              <a:t>formativiscosity</a:t>
            </a:r>
            <a:r>
              <a:rPr lang="en-GB" dirty="0">
                <a:latin typeface="Times-Roman"/>
              </a:rPr>
              <a:t>, </a:t>
            </a:r>
            <a:r>
              <a:rPr lang="en-GB" b="1" dirty="0">
                <a:solidFill>
                  <a:srgbClr val="FF0000"/>
                </a:solidFill>
                <a:latin typeface="Times-Roman"/>
              </a:rPr>
              <a:t>cp</a:t>
            </a:r>
          </a:p>
          <a:p>
            <a:r>
              <a:rPr lang="en-GB" dirty="0">
                <a:solidFill>
                  <a:srgbClr val="0070C0"/>
                </a:solidFill>
                <a:latin typeface="Times-Roman"/>
              </a:rPr>
              <a:t>on volume factor, </a:t>
            </a:r>
            <a:r>
              <a:rPr lang="en-GB" b="1" dirty="0">
                <a:solidFill>
                  <a:srgbClr val="FF0000"/>
                </a:solidFill>
                <a:latin typeface="Times-Roman"/>
              </a:rPr>
              <a:t>RB/STB</a:t>
            </a:r>
          </a:p>
          <a:p>
            <a:r>
              <a:rPr lang="en-GB" sz="2000" b="1" dirty="0" err="1">
                <a:solidFill>
                  <a:srgbClr val="0070C0"/>
                </a:solidFill>
                <a:latin typeface="Times-Roman"/>
              </a:rPr>
              <a:t>B</a:t>
            </a:r>
            <a:r>
              <a:rPr lang="en-GB" sz="1600" b="1" dirty="0" err="1">
                <a:solidFill>
                  <a:srgbClr val="0070C0"/>
                </a:solidFill>
                <a:latin typeface="Times-Roman"/>
              </a:rPr>
              <a:t>w</a:t>
            </a:r>
            <a:r>
              <a:rPr lang="en-GB" dirty="0">
                <a:solidFill>
                  <a:srgbClr val="0070C0"/>
                </a:solidFill>
                <a:latin typeface="Times-Roman"/>
              </a:rPr>
              <a:t>= water formation volume factor, </a:t>
            </a:r>
            <a:r>
              <a:rPr lang="en-GB" b="1" dirty="0">
                <a:solidFill>
                  <a:srgbClr val="FF0000"/>
                </a:solidFill>
                <a:latin typeface="Times-Roman"/>
              </a:rPr>
              <a:t>RB/STB</a:t>
            </a:r>
          </a:p>
          <a:p>
            <a:r>
              <a:rPr lang="en-GB" sz="2000" b="1" dirty="0">
                <a:solidFill>
                  <a:srgbClr val="0070C0"/>
                </a:solidFill>
                <a:latin typeface="Times-Roman"/>
              </a:rPr>
              <a:t>r</a:t>
            </a:r>
            <a:r>
              <a:rPr lang="en-GB" sz="1600" b="1" dirty="0">
                <a:solidFill>
                  <a:srgbClr val="0070C0"/>
                </a:solidFill>
                <a:latin typeface="Times-Roman"/>
              </a:rPr>
              <a:t>e</a:t>
            </a:r>
            <a:r>
              <a:rPr lang="en-GB" dirty="0">
                <a:solidFill>
                  <a:srgbClr val="0070C0"/>
                </a:solidFill>
                <a:latin typeface="Times-Roman"/>
              </a:rPr>
              <a:t>= drainage </a:t>
            </a:r>
            <a:r>
              <a:rPr lang="en-GB" dirty="0" err="1">
                <a:solidFill>
                  <a:srgbClr val="0070C0"/>
                </a:solidFill>
                <a:latin typeface="Times-Roman"/>
              </a:rPr>
              <a:t>raduis</a:t>
            </a:r>
            <a:r>
              <a:rPr lang="en-GB" dirty="0">
                <a:solidFill>
                  <a:srgbClr val="0070C0"/>
                </a:solidFill>
                <a:latin typeface="Times-Roman"/>
              </a:rPr>
              <a:t>,</a:t>
            </a:r>
            <a:r>
              <a:rPr lang="en-GB" dirty="0">
                <a:latin typeface="Times-Roman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-Roman"/>
              </a:rPr>
              <a:t>ft</a:t>
            </a:r>
            <a:endParaRPr lang="en-GB" b="1" dirty="0">
              <a:solidFill>
                <a:srgbClr val="FF0000"/>
              </a:solidFill>
              <a:latin typeface="Times-Roman"/>
            </a:endParaRPr>
          </a:p>
          <a:p>
            <a:r>
              <a:rPr lang="en-GB" sz="2000" b="1" dirty="0" err="1">
                <a:solidFill>
                  <a:srgbClr val="0070C0"/>
                </a:solidFill>
                <a:latin typeface="Times-Roman"/>
              </a:rPr>
              <a:t>r</a:t>
            </a:r>
            <a:r>
              <a:rPr lang="en-GB" sz="1600" b="1" dirty="0" err="1">
                <a:solidFill>
                  <a:srgbClr val="0070C0"/>
                </a:solidFill>
                <a:latin typeface="Times-Roman"/>
              </a:rPr>
              <a:t>w</a:t>
            </a:r>
            <a:r>
              <a:rPr lang="en-GB" sz="2000" b="1" dirty="0">
                <a:solidFill>
                  <a:srgbClr val="0070C0"/>
                </a:solidFill>
                <a:latin typeface="Times-Roman"/>
              </a:rPr>
              <a:t> = </a:t>
            </a:r>
            <a:r>
              <a:rPr lang="en-GB" dirty="0">
                <a:solidFill>
                  <a:srgbClr val="0070C0"/>
                </a:solidFill>
                <a:latin typeface="Times-Roman"/>
              </a:rPr>
              <a:t>wellbore radius, </a:t>
            </a:r>
            <a:r>
              <a:rPr lang="en-GB" b="1" dirty="0">
                <a:solidFill>
                  <a:srgbClr val="FF0000"/>
                </a:solidFill>
                <a:latin typeface="Times-Roman"/>
              </a:rPr>
              <a:t>ft</a:t>
            </a:r>
          </a:p>
          <a:p>
            <a:r>
              <a:rPr lang="en-GB" b="1" dirty="0">
                <a:solidFill>
                  <a:srgbClr val="0070C0"/>
                </a:solidFill>
                <a:latin typeface="Times-Roman"/>
              </a:rPr>
              <a:t>L</a:t>
            </a:r>
            <a:r>
              <a:rPr lang="en-GB" dirty="0">
                <a:solidFill>
                  <a:srgbClr val="0070C0"/>
                </a:solidFill>
                <a:latin typeface="Times-Roman"/>
              </a:rPr>
              <a:t>=Length, </a:t>
            </a:r>
            <a:r>
              <a:rPr lang="en-GB" b="1" dirty="0">
                <a:solidFill>
                  <a:srgbClr val="FF0000"/>
                </a:solidFill>
                <a:latin typeface="Times-Roman"/>
              </a:rPr>
              <a:t>ft</a:t>
            </a:r>
          </a:p>
          <a:p>
            <a:r>
              <a:rPr lang="en-GB" sz="2000" b="1" dirty="0">
                <a:solidFill>
                  <a:srgbClr val="0070C0"/>
                </a:solidFill>
                <a:latin typeface="Times-Roman"/>
              </a:rPr>
              <a:t>T= </a:t>
            </a:r>
            <a:r>
              <a:rPr lang="en-GB" sz="2000" dirty="0">
                <a:solidFill>
                  <a:srgbClr val="0070C0"/>
                </a:solidFill>
                <a:latin typeface="Times-Roman"/>
              </a:rPr>
              <a:t>Temperature, </a:t>
            </a:r>
            <a:r>
              <a:rPr lang="en-GB" b="1" dirty="0">
                <a:solidFill>
                  <a:srgbClr val="FF0000"/>
                </a:solidFill>
                <a:latin typeface="Times-Roman"/>
                <a:sym typeface="Symbol" panose="05050102010706020507" pitchFamily="18" charset="2"/>
              </a:rPr>
              <a:t></a:t>
            </a:r>
            <a:r>
              <a:rPr lang="en-GB" b="1" dirty="0">
                <a:solidFill>
                  <a:srgbClr val="FF0000"/>
                </a:solidFill>
                <a:latin typeface="Times-Roman"/>
              </a:rPr>
              <a:t>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494646D-1B14-4B04-96EF-11580874997C}"/>
              </a:ext>
            </a:extLst>
          </p:cNvPr>
          <p:cNvSpPr/>
          <p:nvPr/>
        </p:nvSpPr>
        <p:spPr>
          <a:xfrm>
            <a:off x="2749170" y="317123"/>
            <a:ext cx="6441272" cy="509563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Application of Darcy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95B6579A-4EC6-466C-B40B-9AF890148945}"/>
                  </a:ext>
                </a:extLst>
              </p:cNvPr>
              <p:cNvSpPr/>
              <p:nvPr/>
            </p:nvSpPr>
            <p:spPr>
              <a:xfrm>
                <a:off x="3281896" y="5761824"/>
                <a:ext cx="3802568" cy="798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GB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i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i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  <m:t>²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2000" i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  <m:r>
                                <a:rPr lang="en-GB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i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  <m:t>²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2000" i="0">
                                      <a:latin typeface="Cambria Math" panose="02040503050406030204" pitchFamily="18" charset="0"/>
                                    </a:rPr>
                                    <m:t>wf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1422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m:rPr>
                                  <m:sty m:val="p"/>
                                </m:rPr>
                                <a:rPr lang="en-GB" sz="2000" i="0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avg</m:t>
                              </m:r>
                            </m:sub>
                          </m:sSub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i="0">
                              <a:latin typeface="Cambria Math" panose="02040503050406030204" pitchFamily="18" charset="0"/>
                            </a:rPr>
                            <m:t>ln</m:t>
                          </m:r>
                          <m:d>
                            <m:d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000" i="0">
                                          <a:latin typeface="Cambria Math" panose="02040503050406030204" pitchFamily="18" charset="0"/>
                                        </a:rPr>
                                        <m:t>r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2000" i="0"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000" i="0">
                                          <a:latin typeface="Cambria Math" panose="02040503050406030204" pitchFamily="18" charset="0"/>
                                        </a:rPr>
                                        <m:t>r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2000" i="0">
                                          <a:latin typeface="Cambria Math" panose="02040503050406030204" pitchFamily="18" charset="0"/>
                                        </a:rPr>
                                        <m:t>w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5B6579A-4EC6-466C-B40B-9AF890148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896" y="5761824"/>
                <a:ext cx="3802568" cy="7986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35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774" y="312739"/>
            <a:ext cx="10962453" cy="6043612"/>
          </a:xfrm>
        </p:spPr>
        <p:txBody>
          <a:bodyPr>
            <a:normAutofit/>
          </a:bodyPr>
          <a:lstStyle/>
          <a:p>
            <a:pPr algn="l"/>
            <a:r>
              <a:rPr lang="en-GB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  <a:p>
            <a:pPr algn="l"/>
            <a:endParaRPr lang="en-GB" sz="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b="1" dirty="0">
                <a:solidFill>
                  <a:srgbClr val="C05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Multi-layered Reservoir</a:t>
            </a:r>
          </a:p>
          <a:p>
            <a:pPr algn="l"/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Weighted-average permeability for Horizontal, linear flow</a:t>
            </a:r>
          </a:p>
          <a:p>
            <a:pPr algn="l"/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Weighted-average permeability for Horizontal, radial flow</a:t>
            </a:r>
          </a:p>
          <a:p>
            <a:pPr algn="l"/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Harmonic-average permeability for Horizontal, linear flow</a:t>
            </a:r>
          </a:p>
          <a:p>
            <a:pPr algn="l"/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Harmonic-average permeability for Horizontal, radial flow</a:t>
            </a:r>
          </a:p>
          <a:p>
            <a:pPr algn="l"/>
            <a:r>
              <a:rPr lang="en-GB" b="1" dirty="0">
                <a:solidFill>
                  <a:srgbClr val="C05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Darcy Law</a:t>
            </a:r>
          </a:p>
          <a:p>
            <a:pPr algn="l"/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Darcy law for linear- horizontal system</a:t>
            </a:r>
          </a:p>
          <a:p>
            <a:pPr algn="l"/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Darcy law for linear- non horizontal system</a:t>
            </a:r>
          </a:p>
          <a:p>
            <a:pPr algn="l"/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Darcy law for radial- horizontal system</a:t>
            </a:r>
          </a:p>
          <a:p>
            <a:pPr marL="457200" indent="-457200" algn="l">
              <a:lnSpc>
                <a:spcPct val="100000"/>
              </a:lnSpc>
              <a:buFontTx/>
              <a:buChar char="-"/>
            </a:pP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00000"/>
              </a:lnSpc>
              <a:buFontTx/>
              <a:buChar char="-"/>
            </a:pPr>
            <a:endParaRPr lang="en-GB" sz="2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0000"/>
              </a:lnSpc>
            </a:pPr>
            <a:endParaRPr lang="en-GB" sz="2800" b="1" dirty="0">
              <a:solidFill>
                <a:srgbClr val="0070C0"/>
              </a:solidFill>
            </a:endParaRPr>
          </a:p>
          <a:p>
            <a:pPr algn="l"/>
            <a:endParaRPr lang="en-GB" sz="2800" b="1" u="sng" dirty="0"/>
          </a:p>
          <a:p>
            <a:pPr algn="l"/>
            <a:endParaRPr lang="en-GB" sz="2800" b="1" dirty="0"/>
          </a:p>
          <a:p>
            <a:pPr algn="l"/>
            <a:endParaRPr lang="en-GB" sz="2800" b="1" dirty="0"/>
          </a:p>
          <a:p>
            <a:pPr algn="l"/>
            <a:endParaRPr lang="en-GB" sz="2800" u="sng" dirty="0"/>
          </a:p>
          <a:p>
            <a:pPr algn="l"/>
            <a:endParaRPr lang="en-GB" sz="2800" u="sng" dirty="0"/>
          </a:p>
        </p:txBody>
      </p:sp>
      <p:sp>
        <p:nvSpPr>
          <p:cNvPr id="5" name="AutoShape 2" descr="Compare the property of ideal gases and real gas molecu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https://qph.fs.quoracdn.net/main-qimg-aabf73c8d09595011e3bd28c41c14e23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92989B9-1ABA-459A-ADA5-3A4D3524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309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7714" y="331545"/>
            <a:ext cx="6333527" cy="416123"/>
          </a:xfrm>
          <a:prstGeom prst="rect">
            <a:avLst/>
          </a:prstGeom>
          <a:solidFill>
            <a:schemeClr val="bg1"/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300" b="1" dirty="0">
                <a:solidFill>
                  <a:schemeClr val="tx1"/>
                </a:solidFill>
              </a:rPr>
              <a:t>Permeability in layered system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0644" y="2174604"/>
            <a:ext cx="5776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3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13867" y="767309"/>
            <a:ext cx="7548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Weighted-average permeability:  </a:t>
            </a:r>
            <a:r>
              <a:rPr lang="en-GB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Horizontal, linear flow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306" y="2205899"/>
            <a:ext cx="3946601" cy="32899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40685" y="3525748"/>
            <a:ext cx="6243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q</a:t>
            </a:r>
            <a:endParaRPr lang="en-GB" sz="135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338" y="2995164"/>
            <a:ext cx="1964531" cy="7786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051602" y="3525748"/>
            <a:ext cx="479772" cy="292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055118" y="3913337"/>
            <a:ext cx="509168" cy="263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055118" y="4525555"/>
            <a:ext cx="509168" cy="263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33" y="3126440"/>
            <a:ext cx="1721644" cy="7358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621" y="3915752"/>
            <a:ext cx="1728788" cy="7000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451" y="4657077"/>
            <a:ext cx="1793081" cy="628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5457" y="4112417"/>
            <a:ext cx="3275849" cy="101455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5AF5772-7361-41D7-BDAC-67501A7030BE}"/>
              </a:ext>
            </a:extLst>
          </p:cNvPr>
          <p:cNvSpPr/>
          <p:nvPr/>
        </p:nvSpPr>
        <p:spPr>
          <a:xfrm>
            <a:off x="431402" y="1213836"/>
            <a:ext cx="10996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averaging method is used to determine the average permeability of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layered-parallel beds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different permeabilities that are separated from one another by thin impermeable barriers, i.e., no cross flow among layers.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2E3138A9-E732-4D17-B477-6B94C5BF4AEC}"/>
                  </a:ext>
                </a:extLst>
              </p:cNvPr>
              <p:cNvSpPr/>
              <p:nvPr/>
            </p:nvSpPr>
            <p:spPr>
              <a:xfrm>
                <a:off x="417340" y="1903139"/>
                <a:ext cx="848008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chemeClr val="accent5">
                        <a:lumMod val="75000"/>
                      </a:schemeClr>
                    </a:solidFill>
                    <a:latin typeface="Times-Roman"/>
                  </a:rPr>
                  <a:t>The total flow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accent5">
                        <a:lumMod val="75000"/>
                      </a:schemeClr>
                    </a:solidFill>
                    <a:latin typeface="Times-Roman"/>
                  </a:rPr>
                  <a:t> is equal to the sum of the flow rates through each layer or:</a:t>
                </a:r>
                <a:endParaRPr lang="en-US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E3138A9-E732-4D17-B477-6B94C5BF4A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40" y="1903139"/>
                <a:ext cx="8480085" cy="338554"/>
              </a:xfrm>
              <a:prstGeom prst="rect">
                <a:avLst/>
              </a:prstGeom>
              <a:blipFill>
                <a:blip r:embed="rId8"/>
                <a:stretch>
                  <a:fillRect l="-359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4674BE1-4D19-4447-8D1C-916EACB190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865" y="2494242"/>
            <a:ext cx="2018849" cy="3621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ADDB9C3-0114-45D0-85B2-139D02528A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006" y="5732254"/>
            <a:ext cx="4735651" cy="69660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AD222E5-A60C-4185-BE46-A4AB5B2BDF2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27472" b="20410"/>
          <a:stretch/>
        </p:blipFill>
        <p:spPr>
          <a:xfrm>
            <a:off x="5713369" y="5589946"/>
            <a:ext cx="2054632" cy="891381"/>
          </a:xfrm>
          <a:prstGeom prst="rect">
            <a:avLst/>
          </a:prstGeom>
          <a:ln w="28575">
            <a:solidFill>
              <a:srgbClr val="0070C0"/>
            </a:solidFill>
            <a:prstDash val="dash"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87DAF79-843C-43A4-A290-DAF5570BA8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32921" y="5533927"/>
            <a:ext cx="1807369" cy="1093261"/>
          </a:xfrm>
          <a:prstGeom prst="rect">
            <a:avLst/>
          </a:prstGeom>
          <a:ln w="28575">
            <a:solidFill>
              <a:srgbClr val="0070C0"/>
            </a:solidFill>
            <a:prstDash val="dash"/>
          </a:ln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6AF76D53-F093-42EA-A013-68064D9BDDC4}"/>
              </a:ext>
            </a:extLst>
          </p:cNvPr>
          <p:cNvSpPr/>
          <p:nvPr/>
        </p:nvSpPr>
        <p:spPr>
          <a:xfrm>
            <a:off x="5183657" y="5891717"/>
            <a:ext cx="356531" cy="277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xmlns="" id="{5381BEA8-D654-4A57-AEF7-B3B076041ED2}"/>
              </a:ext>
            </a:extLst>
          </p:cNvPr>
          <p:cNvSpPr/>
          <p:nvPr/>
        </p:nvSpPr>
        <p:spPr>
          <a:xfrm>
            <a:off x="7962786" y="5891717"/>
            <a:ext cx="356531" cy="277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4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5733" y="141148"/>
            <a:ext cx="6340481" cy="429702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300" b="1" dirty="0">
                <a:solidFill>
                  <a:schemeClr val="tx1"/>
                </a:solidFill>
              </a:rPr>
              <a:t>Permeability in layered system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0644" y="2174604"/>
            <a:ext cx="5776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4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44445" y="652114"/>
            <a:ext cx="7548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Weighted-average permeability:  </a:t>
            </a:r>
            <a:r>
              <a:rPr lang="en-GB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Horizontal, linear flow</a:t>
            </a:r>
          </a:p>
        </p:txBody>
      </p:sp>
      <p:sp>
        <p:nvSpPr>
          <p:cNvPr id="7" name="Rectangle 6"/>
          <p:cNvSpPr/>
          <p:nvPr/>
        </p:nvSpPr>
        <p:spPr>
          <a:xfrm>
            <a:off x="1819118" y="2733448"/>
            <a:ext cx="448501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dirty="0">
                <a:latin typeface="Times-Roman"/>
              </a:rPr>
              <a:t> </a:t>
            </a:r>
            <a:endParaRPr lang="en-GB" sz="2475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44E0D65-6AAD-4695-A7FF-AFC2FF151EB7}"/>
              </a:ext>
            </a:extLst>
          </p:cNvPr>
          <p:cNvSpPr/>
          <p:nvPr/>
        </p:nvSpPr>
        <p:spPr>
          <a:xfrm>
            <a:off x="448846" y="1173178"/>
            <a:ext cx="11294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Figure shows layered-parallel beds with variable widths. Assuming no cross-flow between the layers, the average permeability can be approximated in a manner similar to the previous derivation to give: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5640D20-3328-40A8-B707-6F6246C39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166" y="1889389"/>
            <a:ext cx="7124700" cy="36385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74E0465-E600-48DA-ACB7-2B07FDC52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34" y="4136258"/>
            <a:ext cx="3318550" cy="12140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5BB8CEB8-5188-4D4E-9D4A-79717DBE3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16" y="2264575"/>
            <a:ext cx="1868728" cy="1214021"/>
          </a:xfrm>
          <a:prstGeom prst="rect">
            <a:avLst/>
          </a:prstGeom>
          <a:ln w="28575">
            <a:solidFill>
              <a:srgbClr val="0070C0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364365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35531" y="333693"/>
            <a:ext cx="6257939" cy="477233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300" b="1" dirty="0">
                <a:solidFill>
                  <a:schemeClr val="tx1"/>
                </a:solidFill>
              </a:rPr>
              <a:t>Permeability in layered system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0644" y="2174604"/>
            <a:ext cx="5776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5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87672" y="1091020"/>
            <a:ext cx="7548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Weighted-average permeability: </a:t>
            </a:r>
            <a:r>
              <a:rPr lang="en-GB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Horizontal, radial flow</a:t>
            </a:r>
          </a:p>
        </p:txBody>
      </p:sp>
      <p:sp>
        <p:nvSpPr>
          <p:cNvPr id="7" name="Rectangle 6"/>
          <p:cNvSpPr/>
          <p:nvPr/>
        </p:nvSpPr>
        <p:spPr>
          <a:xfrm>
            <a:off x="1819118" y="2733448"/>
            <a:ext cx="448501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dirty="0">
                <a:latin typeface="Times-Roman"/>
              </a:rPr>
              <a:t> </a:t>
            </a:r>
            <a:endParaRPr lang="en-GB" sz="2475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34631" y="3219513"/>
            <a:ext cx="6243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q</a:t>
            </a:r>
            <a:endParaRPr lang="en-GB" sz="135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131" y="2071395"/>
            <a:ext cx="3891218" cy="32166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76" y="2709693"/>
            <a:ext cx="3168005" cy="6992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21" y="1882761"/>
            <a:ext cx="2385028" cy="4575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03" y="3731472"/>
            <a:ext cx="2001063" cy="1668870"/>
          </a:xfrm>
          <a:prstGeom prst="rect">
            <a:avLst/>
          </a:prstGeom>
          <a:ln w="28575">
            <a:solidFill>
              <a:srgbClr val="0070C0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2867117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246" y="2634958"/>
            <a:ext cx="4032233" cy="27303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20862" y="291270"/>
            <a:ext cx="6950276" cy="456863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300" b="1" dirty="0">
                <a:solidFill>
                  <a:schemeClr val="tx1"/>
                </a:solidFill>
              </a:rPr>
              <a:t>Permeability in layered system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0644" y="2174604"/>
            <a:ext cx="5776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6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41538" y="862608"/>
            <a:ext cx="8598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Harmonic-average permeability:  </a:t>
            </a:r>
            <a:r>
              <a:rPr lang="en-GB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Horizontal, linear flow</a:t>
            </a:r>
          </a:p>
        </p:txBody>
      </p:sp>
      <p:sp>
        <p:nvSpPr>
          <p:cNvPr id="7" name="Rectangle 6"/>
          <p:cNvSpPr/>
          <p:nvPr/>
        </p:nvSpPr>
        <p:spPr>
          <a:xfrm>
            <a:off x="1819118" y="2733448"/>
            <a:ext cx="448501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dirty="0">
                <a:latin typeface="Times-Roman"/>
              </a:rPr>
              <a:t> </a:t>
            </a:r>
            <a:endParaRPr lang="en-GB" sz="2475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1446" y="3629653"/>
            <a:ext cx="2120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q</a:t>
            </a:r>
            <a:endParaRPr lang="en-GB" sz="1350" dirty="0"/>
          </a:p>
        </p:txBody>
      </p:sp>
      <p:sp>
        <p:nvSpPr>
          <p:cNvPr id="15" name="Rectangle 14"/>
          <p:cNvSpPr/>
          <p:nvPr/>
        </p:nvSpPr>
        <p:spPr>
          <a:xfrm>
            <a:off x="351118" y="1367544"/>
            <a:ext cx="90808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method is used when flow perpendicular to bedding (Series beds).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flow rate is constant.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total pressure drop </a:t>
            </a:r>
            <a:r>
              <a:rPr lang="en-GB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equal to the sum of the pressure drops across each bed.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65" y="2382368"/>
            <a:ext cx="2765088" cy="71556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742064" y="4468474"/>
            <a:ext cx="479772" cy="292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K1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690363" y="4468474"/>
            <a:ext cx="479772" cy="292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K2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431981" y="4470000"/>
            <a:ext cx="479772" cy="292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K3</a:t>
            </a:r>
          </a:p>
        </p:txBody>
      </p:sp>
      <p:pic>
        <p:nvPicPr>
          <p:cNvPr id="18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17" y="3156407"/>
            <a:ext cx="3686759" cy="6036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7FDE805-99D5-4236-AB3A-E43BC2573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71" y="4857844"/>
            <a:ext cx="1471946" cy="1265223"/>
          </a:xfrm>
          <a:prstGeom prst="rect">
            <a:avLst/>
          </a:prstGeom>
          <a:ln w="28575">
            <a:solidFill>
              <a:srgbClr val="0070C0"/>
            </a:solidFill>
            <a:prstDash val="dash"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6B17248-3040-498A-8280-873EE6DA5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067" y="3866206"/>
            <a:ext cx="2977100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96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8906" y="207156"/>
            <a:ext cx="5701694" cy="371022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300" b="1" dirty="0">
                <a:solidFill>
                  <a:schemeClr val="tx1"/>
                </a:solidFill>
              </a:rPr>
              <a:t>Permeability in layered system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0644" y="2174604"/>
            <a:ext cx="5776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7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819118" y="2733448"/>
            <a:ext cx="448501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dirty="0">
                <a:latin typeface="Times-Roman"/>
              </a:rPr>
              <a:t> </a:t>
            </a:r>
            <a:endParaRPr lang="en-GB" sz="2475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03" y="1854783"/>
            <a:ext cx="4049126" cy="3219083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7706690" y="4015788"/>
            <a:ext cx="2120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A</a:t>
            </a:r>
            <a:endParaRPr lang="en-GB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8853660" y="4015787"/>
            <a:ext cx="2120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C</a:t>
            </a:r>
            <a:endParaRPr lang="en-GB" sz="1350" dirty="0"/>
          </a:p>
        </p:txBody>
      </p:sp>
      <p:sp>
        <p:nvSpPr>
          <p:cNvPr id="21" name="TextBox 20"/>
          <p:cNvSpPr txBox="1"/>
          <p:nvPr/>
        </p:nvSpPr>
        <p:spPr>
          <a:xfrm>
            <a:off x="8335713" y="4015787"/>
            <a:ext cx="2120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B</a:t>
            </a:r>
            <a:endParaRPr lang="en-GB" sz="1350" dirty="0"/>
          </a:p>
        </p:txBody>
      </p:sp>
      <p:pic>
        <p:nvPicPr>
          <p:cNvPr id="25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50" y="2224809"/>
            <a:ext cx="3561819" cy="1017277"/>
          </a:xfrm>
          <a:prstGeom prst="rect">
            <a:avLst/>
          </a:prstGeom>
        </p:spPr>
      </p:pic>
      <p:pic>
        <p:nvPicPr>
          <p:cNvPr id="26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86" y="3718270"/>
            <a:ext cx="2216668" cy="918202"/>
          </a:xfrm>
          <a:prstGeom prst="rect">
            <a:avLst/>
          </a:prstGeom>
        </p:spPr>
      </p:pic>
      <p:sp>
        <p:nvSpPr>
          <p:cNvPr id="27" name="Rectangle 8"/>
          <p:cNvSpPr/>
          <p:nvPr/>
        </p:nvSpPr>
        <p:spPr>
          <a:xfrm>
            <a:off x="466650" y="645092"/>
            <a:ext cx="7869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Harmonic-average permeability:   </a:t>
            </a:r>
            <a:r>
              <a:rPr lang="en-GB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Horizontal, radial flow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99029CC-8055-4E3B-9EC1-D89559672F4D}"/>
              </a:ext>
            </a:extLst>
          </p:cNvPr>
          <p:cNvSpPr/>
          <p:nvPr/>
        </p:nvSpPr>
        <p:spPr>
          <a:xfrm>
            <a:off x="466650" y="1106757"/>
            <a:ext cx="11068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radial system shown in the Figure, the previous averaging methodology can be applied to produce the following generalized expression:</a:t>
            </a:r>
          </a:p>
        </p:txBody>
      </p:sp>
    </p:spTree>
    <p:extLst>
      <p:ext uri="{BB962C8B-B14F-4D97-AF65-F5344CB8AC3E}">
        <p14:creationId xmlns:p14="http://schemas.microsoft.com/office/powerpoint/2010/main" val="2596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C381BA-10CD-45E6-B2BA-FA7EDAD2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6467-F80C-4E33-A896-A51613E5EFF1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3279EEA-F822-4509-A48C-7AE5A06D3A99}"/>
              </a:ext>
            </a:extLst>
          </p:cNvPr>
          <p:cNvSpPr/>
          <p:nvPr/>
        </p:nvSpPr>
        <p:spPr>
          <a:xfrm>
            <a:off x="395658" y="217049"/>
            <a:ext cx="134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-Bold"/>
              </a:rPr>
              <a:t>Example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1A8DF9B-1499-4E84-8AF1-D015048F80A4}"/>
              </a:ext>
            </a:extLst>
          </p:cNvPr>
          <p:cNvSpPr/>
          <p:nvPr/>
        </p:nvSpPr>
        <p:spPr>
          <a:xfrm>
            <a:off x="395658" y="678714"/>
            <a:ext cx="10958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-Roman"/>
              </a:rPr>
              <a:t>A hydrocarbon reservoir is characterized by five distinct formation segments that are connected in </a:t>
            </a:r>
            <a:r>
              <a:rPr lang="en-US" i="1" dirty="0">
                <a:solidFill>
                  <a:srgbClr val="0070C0"/>
                </a:solidFill>
                <a:latin typeface="Times-Roman"/>
              </a:rPr>
              <a:t>series</a:t>
            </a:r>
            <a:r>
              <a:rPr lang="en-US" dirty="0">
                <a:latin typeface="Times-Roman"/>
              </a:rPr>
              <a:t>. Each segment has the same formation thickness. The radii and permeability of each section of the five-bed reservoir are given below. Calculate the average permeability of the reservoir. 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B2A6D7-F9CD-45A1-AA03-839CF000FA54}"/>
              </a:ext>
            </a:extLst>
          </p:cNvPr>
          <p:cNvSpPr/>
          <p:nvPr/>
        </p:nvSpPr>
        <p:spPr>
          <a:xfrm>
            <a:off x="458615" y="3331001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imes-Bold"/>
              </a:rPr>
              <a:t>Solution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6AC22B-455F-4A75-8F8B-8B701E4C6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839" y="3429000"/>
            <a:ext cx="3291535" cy="29031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D5E0378-B93A-4AE5-9F5C-F7D860303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15" y="4254331"/>
            <a:ext cx="2265717" cy="99923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4CD1460-2349-4353-923D-CDC95FE5E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26" y="5677281"/>
            <a:ext cx="3045491" cy="5947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4404EAC-9418-46C9-86CB-4716C5968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450" y="4201774"/>
            <a:ext cx="4229100" cy="2209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DE45E17-388E-4260-9F5B-80CED14E18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4079" y="1602044"/>
            <a:ext cx="27813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59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3817" y="314176"/>
            <a:ext cx="8127612" cy="390731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Application of Darcy law</a:t>
            </a:r>
          </a:p>
        </p:txBody>
      </p:sp>
      <p:sp>
        <p:nvSpPr>
          <p:cNvPr id="6" name="Rectangle 5"/>
          <p:cNvSpPr/>
          <p:nvPr/>
        </p:nvSpPr>
        <p:spPr>
          <a:xfrm>
            <a:off x="485365" y="1761246"/>
            <a:ext cx="7702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GB" sz="24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8205" y="3329379"/>
            <a:ext cx="11750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955D-8619-4099-8A53-AC1898540FFA}" type="slidenum">
              <a:rPr lang="en-GB" smtClean="0"/>
              <a:t>9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957692" y="2167786"/>
            <a:ext cx="1867437" cy="99167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Linear system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6" b="17887"/>
          <a:stretch/>
        </p:blipFill>
        <p:spPr bwMode="auto">
          <a:xfrm>
            <a:off x="774922" y="3502575"/>
            <a:ext cx="4419600" cy="25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299" y="3166670"/>
            <a:ext cx="3339656" cy="270306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8975930" y="4428424"/>
            <a:ext cx="577503" cy="171933"/>
          </a:xfrm>
          <a:prstGeom prst="straightConnector1">
            <a:avLst/>
          </a:prstGeom>
          <a:ln w="38100">
            <a:solidFill>
              <a:srgbClr val="FFFF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187396" y="4480672"/>
            <a:ext cx="471037" cy="119685"/>
          </a:xfrm>
          <a:prstGeom prst="straightConnector1">
            <a:avLst/>
          </a:prstGeom>
          <a:ln w="38100">
            <a:solidFill>
              <a:srgbClr val="FFFF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277367" y="4739934"/>
            <a:ext cx="445280" cy="293598"/>
          </a:xfrm>
          <a:prstGeom prst="straightConnector1">
            <a:avLst/>
          </a:prstGeom>
          <a:ln w="38100">
            <a:solidFill>
              <a:srgbClr val="FFFF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9031797" y="4739253"/>
            <a:ext cx="577503" cy="154292"/>
          </a:xfrm>
          <a:prstGeom prst="straightConnector1">
            <a:avLst/>
          </a:prstGeom>
          <a:ln w="38100">
            <a:solidFill>
              <a:srgbClr val="FFFF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8902389" y="4787363"/>
            <a:ext cx="221139" cy="341703"/>
          </a:xfrm>
          <a:prstGeom prst="straightConnector1">
            <a:avLst/>
          </a:prstGeom>
          <a:ln w="38100">
            <a:solidFill>
              <a:srgbClr val="FFFF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968670" y="1969138"/>
            <a:ext cx="1867437" cy="99167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Radial system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86779" y="1047759"/>
            <a:ext cx="3338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</a:rPr>
              <a:t>Reservoir systems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3301116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A339537F-235A-4CA3-B5B9-D0465057AABF}" vid="{DF1A4090-5E67-4768-9F22-00BAE507B1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5327</TotalTime>
  <Words>1022</Words>
  <Application>Microsoft Office PowerPoint</Application>
  <PresentationFormat>Custom</PresentationFormat>
  <Paragraphs>192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Theme1</vt:lpstr>
      <vt:lpstr>AL-AYEN UNIVRSITY COLLEGE OF ENGINEERING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Reservoir rock properties</dc:title>
  <dc:creator>User</dc:creator>
  <cp:lastModifiedBy>Maher</cp:lastModifiedBy>
  <cp:revision>1071</cp:revision>
  <dcterms:created xsi:type="dcterms:W3CDTF">2017-09-28T15:37:37Z</dcterms:created>
  <dcterms:modified xsi:type="dcterms:W3CDTF">2023-03-20T21:18:48Z</dcterms:modified>
</cp:coreProperties>
</file>