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4BAA8-E5C3-4E4B-AEE6-4E6E2F8D43B9}" type="datetimeFigureOut">
              <a:rPr lang="en-US" smtClean="0"/>
              <a:t>9/10/2023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258BC-45BB-48AA-8213-40E7252C71B9}" type="slidenum">
              <a:rPr lang="en-US" smtClean="0"/>
              <a:t>‹#›</a:t>
            </a:fld>
            <a:endParaRPr lang="en-US"/>
          </a:p>
        </p:txBody>
      </p:sp>
    </p:spTree>
    <p:extLst>
      <p:ext uri="{BB962C8B-B14F-4D97-AF65-F5344CB8AC3E}">
        <p14:creationId xmlns:p14="http://schemas.microsoft.com/office/powerpoint/2010/main" val="362339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34F390D-5D84-4ADA-BECB-605819A64FDB}" type="datetime1">
              <a:rPr lang="en-US" smtClean="0"/>
              <a:t>9/10/2023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B0169E4-71C1-4874-84E0-1364DD95317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A131472C-D35D-4BF0-A097-F9F6E443CCA5}"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9B5D1297-0BC4-487E-85FE-0333A6FFD45B}"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FF2A937-6048-4770-80C3-5CCE58B1419C}"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A52959EB-DFB8-4349-92F6-EBDCCCF03E70}" type="datetime1">
              <a:rPr lang="en-US" smtClean="0"/>
              <a:t>9/10/2023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7E6E9CA6-5252-46FE-A5ED-96857356C3EB}" type="datetime1">
              <a:rPr lang="en-US" smtClean="0"/>
              <a:t>9/10/2023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169E4-71C1-4874-84E0-1364DD95317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65BF980-59D1-4C4C-AA62-D51BB490C398}" type="datetime1">
              <a:rPr lang="en-US" smtClean="0"/>
              <a:t>9/10/2023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56DE2515-B71E-434A-8F90-B2C42A2662D5}" type="datetime1">
              <a:rPr lang="en-US" smtClean="0"/>
              <a:t>9/10/2023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B8EDD-04E9-4A7E-8C1B-4044AC112723}" type="datetime1">
              <a:rPr lang="en-US" smtClean="0"/>
              <a:t>9/10/2023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1075A95-90C1-4C8B-86B1-6771B7B0FB2B}" type="datetime1">
              <a:rPr lang="en-US" smtClean="0"/>
              <a:t>9/10/2023</a:t>
            </a:fld>
            <a:endParaRPr lang="en-US"/>
          </a:p>
        </p:txBody>
      </p:sp>
      <p:sp>
        <p:nvSpPr>
          <p:cNvPr id="7" name="Slide Number Placeholder 6"/>
          <p:cNvSpPr>
            <a:spLocks noGrp="1"/>
          </p:cNvSpPr>
          <p:nvPr>
            <p:ph type="sldNum" sz="quarter" idx="12"/>
          </p:nvPr>
        </p:nvSpPr>
        <p:spPr/>
        <p:txBody>
          <a:bodyPr/>
          <a:lstStyle/>
          <a:p>
            <a:fld id="{BB0169E4-71C1-4874-84E0-1364DD95317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ar-SA"/>
              <a:t>انقر لتحرير نمط العنوان الرئيسي</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42D7B458-B5BD-4179-94F3-CEE9CE31E3DB}" type="datetime1">
              <a:rPr lang="en-US" smtClean="0"/>
              <a:t>9/10/2023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B0169E4-71C1-4874-84E0-1364DD9531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D836CE8-9C77-4D05-9E5B-7D5A8988F88E}" type="datetime1">
              <a:rPr lang="en-US" smtClean="0"/>
              <a:t>9/10/2023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B0169E4-71C1-4874-84E0-1364DD9531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BB0169E4-71C1-4874-84E0-1364DD95317D}" type="slidenum">
              <a:rPr lang="en-US" smtClean="0"/>
              <a:t>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57200" y="381000"/>
            <a:ext cx="4114800" cy="1569660"/>
          </a:xfrm>
          <a:prstGeom prst="rect">
            <a:avLst/>
          </a:prstGeom>
        </p:spPr>
        <p:txBody>
          <a:bodyPr wrap="square">
            <a:spAutoFit/>
          </a:bodyPr>
          <a:lstStyle/>
          <a:p>
            <a:r>
              <a:rPr lang="en-US" sz="2400" b="1" dirty="0">
                <a:latin typeface="Times New Roman" pitchFamily="18" charset="0"/>
                <a:cs typeface="Times New Roman" pitchFamily="18" charset="0"/>
              </a:rPr>
              <a:t>Lecture :2  </a:t>
            </a:r>
            <a:br>
              <a:rPr lang="en-US" sz="2400" b="1" dirty="0">
                <a:latin typeface="Times New Roman" pitchFamily="18" charset="0"/>
                <a:cs typeface="Times New Roman" pitchFamily="18" charset="0"/>
              </a:rPr>
            </a:br>
            <a:r>
              <a:rPr lang="en-US" sz="2400" b="1" dirty="0">
                <a:solidFill>
                  <a:srgbClr val="CC3399"/>
                </a:solidFill>
                <a:latin typeface="Times New Roman" pitchFamily="18" charset="0"/>
                <a:cs typeface="Times New Roman" pitchFamily="18" charset="0"/>
              </a:rPr>
              <a:t>The Crystals </a:t>
            </a:r>
          </a:p>
          <a:p>
            <a:r>
              <a:rPr lang="en-US" sz="2400" b="1" dirty="0">
                <a:latin typeface="Times New Roman" pitchFamily="18" charset="0"/>
                <a:cs typeface="Times New Roman" pitchFamily="18" charset="0"/>
              </a:rPr>
              <a:t>by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Dr. </a:t>
            </a:r>
            <a:r>
              <a:rPr lang="en-US" sz="2400" b="1" dirty="0" err="1">
                <a:latin typeface="Times New Roman" pitchFamily="18" charset="0"/>
                <a:cs typeface="Times New Roman" pitchFamily="18" charset="0"/>
              </a:rPr>
              <a:t>Murtadha</a:t>
            </a:r>
            <a:r>
              <a:rPr lang="en-US" sz="2400" b="1" dirty="0">
                <a:latin typeface="Times New Roman" pitchFamily="18" charset="0"/>
                <a:cs typeface="Times New Roman" pitchFamily="18" charset="0"/>
              </a:rPr>
              <a:t> Al-</a:t>
            </a:r>
            <a:r>
              <a:rPr lang="en-US" sz="2400" b="1" dirty="0" err="1">
                <a:latin typeface="Times New Roman" pitchFamily="18" charset="0"/>
                <a:cs typeface="Times New Roman" pitchFamily="18" charset="0"/>
              </a:rPr>
              <a:t>Ziadi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10064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BB0169E4-71C1-4874-84E0-1364DD95317D}" type="slidenum">
              <a:rPr lang="en-US" smtClean="0"/>
              <a:t>10</a:t>
            </a:fld>
            <a:endParaRPr lang="en-US"/>
          </a:p>
        </p:txBody>
      </p:sp>
    </p:spTree>
    <p:extLst>
      <p:ext uri="{BB962C8B-B14F-4D97-AF65-F5344CB8AC3E}">
        <p14:creationId xmlns:p14="http://schemas.microsoft.com/office/powerpoint/2010/main" val="3693145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457200"/>
            <a:ext cx="8229600" cy="5632311"/>
          </a:xfrm>
          <a:prstGeom prst="rect">
            <a:avLst/>
          </a:prstGeom>
        </p:spPr>
        <p:txBody>
          <a:bodyPr wrap="square">
            <a:spAutoFit/>
          </a:bodyPr>
          <a:lstStyle/>
          <a:p>
            <a:pPr algn="just"/>
            <a:r>
              <a:rPr lang="en-US" sz="2000" b="1" dirty="0">
                <a:latin typeface="Times New Roman" pitchFamily="18" charset="0"/>
                <a:cs typeface="Times New Roman" pitchFamily="18" charset="0"/>
              </a:rPr>
              <a:t>Crystal Systems = (Crystallographic systems):</a:t>
            </a:r>
          </a:p>
          <a:p>
            <a:pPr algn="just"/>
            <a:r>
              <a:rPr lang="en-US" sz="2000" dirty="0">
                <a:latin typeface="Times New Roman" pitchFamily="18" charset="0"/>
                <a:cs typeface="Times New Roman" pitchFamily="18" charset="0"/>
              </a:rPr>
              <a:t>Denominations of the crystals were similar in terms of the lengths of its member's crystalline axes and angles between them, and each system crystalline symmetry elements of its own, and also distinctive crystalline axes.</a:t>
            </a:r>
          </a:p>
          <a:p>
            <a:pPr algn="just"/>
            <a:r>
              <a:rPr lang="en-US" sz="2000" b="1" dirty="0">
                <a:latin typeface="Times New Roman" pitchFamily="18" charset="0"/>
                <a:cs typeface="Times New Roman" pitchFamily="18" charset="0"/>
              </a:rPr>
              <a:t>3.9- System of the crystals:</a:t>
            </a:r>
          </a:p>
          <a:p>
            <a:pPr algn="just"/>
            <a:r>
              <a:rPr lang="en-US" sz="2000" dirty="0">
                <a:latin typeface="Times New Roman" pitchFamily="18" charset="0"/>
                <a:cs typeface="Times New Roman" pitchFamily="18" charset="0"/>
              </a:rPr>
              <a:t>The crystal systems are divided into two classes:</a:t>
            </a:r>
          </a:p>
          <a:p>
            <a:pPr algn="just"/>
            <a:r>
              <a:rPr lang="en-US" sz="2000" dirty="0">
                <a:latin typeface="Times New Roman" pitchFamily="18" charset="0"/>
                <a:cs typeface="Times New Roman" pitchFamily="18" charset="0"/>
              </a:rPr>
              <a:t>A- Depend on the axis lengths of crystal</a:t>
            </a:r>
          </a:p>
          <a:p>
            <a:pPr algn="just"/>
            <a:r>
              <a:rPr lang="en-US" sz="2000" dirty="0">
                <a:latin typeface="Times New Roman" pitchFamily="18" charset="0"/>
                <a:cs typeface="Times New Roman" pitchFamily="18" charset="0"/>
              </a:rPr>
              <a:t>and the axial angles between (α, β, γ).</a:t>
            </a:r>
          </a:p>
          <a:p>
            <a:pPr algn="just"/>
            <a:r>
              <a:rPr lang="en-US" sz="2000" dirty="0">
                <a:latin typeface="Times New Roman" pitchFamily="18" charset="0"/>
                <a:cs typeface="Times New Roman" pitchFamily="18" charset="0"/>
              </a:rPr>
              <a:t>B- Depend on the elements of symmetry</a:t>
            </a:r>
          </a:p>
          <a:p>
            <a:pPr algn="just"/>
            <a:r>
              <a:rPr lang="en-US" sz="2000" dirty="0">
                <a:latin typeface="Times New Roman" pitchFamily="18" charset="0"/>
                <a:cs typeface="Times New Roman" pitchFamily="18" charset="0"/>
              </a:rPr>
              <a:t>grade in the crystal.</a:t>
            </a:r>
          </a:p>
          <a:p>
            <a:pPr algn="just"/>
            <a:r>
              <a:rPr lang="en-US" sz="2000" dirty="0">
                <a:latin typeface="Times New Roman" pitchFamily="18" charset="0"/>
                <a:cs typeface="Times New Roman" pitchFamily="18" charset="0"/>
              </a:rPr>
              <a:t>On the basis of </a:t>
            </a:r>
            <a:r>
              <a:rPr lang="en-US" sz="2000" b="1" dirty="0">
                <a:latin typeface="Times New Roman" pitchFamily="18" charset="0"/>
                <a:cs typeface="Times New Roman" pitchFamily="18" charset="0"/>
              </a:rPr>
              <a:t>(A and B) </a:t>
            </a:r>
            <a:r>
              <a:rPr lang="en-US" sz="2000" dirty="0">
                <a:latin typeface="Times New Roman" pitchFamily="18" charset="0"/>
                <a:cs typeface="Times New Roman" pitchFamily="18" charset="0"/>
              </a:rPr>
              <a:t>above, the crystal systems divided into seven systems:</a:t>
            </a:r>
          </a:p>
          <a:p>
            <a:pPr algn="just"/>
            <a:r>
              <a:rPr lang="en-US" sz="2000" b="1" dirty="0">
                <a:latin typeface="Times New Roman" pitchFamily="18" charset="0"/>
                <a:cs typeface="Times New Roman" pitchFamily="18" charset="0"/>
              </a:rPr>
              <a:t>Cubic system.</a:t>
            </a:r>
          </a:p>
          <a:p>
            <a:pPr algn="just"/>
            <a:r>
              <a:rPr lang="en-US" sz="2000" b="1" dirty="0">
                <a:latin typeface="Times New Roman" pitchFamily="18" charset="0"/>
                <a:cs typeface="Times New Roman" pitchFamily="18" charset="0"/>
              </a:rPr>
              <a:t>2-Tetragonal sys.</a:t>
            </a:r>
          </a:p>
          <a:p>
            <a:pPr algn="just"/>
            <a:r>
              <a:rPr lang="en-US" sz="2000" b="1" dirty="0">
                <a:latin typeface="Times New Roman" pitchFamily="18" charset="0"/>
                <a:cs typeface="Times New Roman" pitchFamily="18" charset="0"/>
              </a:rPr>
              <a:t>3-Hexagonal sys.</a:t>
            </a:r>
          </a:p>
          <a:p>
            <a:pPr algn="just"/>
            <a:r>
              <a:rPr lang="en-US" sz="2000" b="1" dirty="0">
                <a:latin typeface="Times New Roman" pitchFamily="18" charset="0"/>
                <a:cs typeface="Times New Roman" pitchFamily="18" charset="0"/>
              </a:rPr>
              <a:t>4-Orthorhombic sys.</a:t>
            </a:r>
          </a:p>
          <a:p>
            <a:pPr algn="just"/>
            <a:r>
              <a:rPr lang="en-US" sz="2000" b="1" dirty="0">
                <a:latin typeface="Times New Roman" pitchFamily="18" charset="0"/>
                <a:cs typeface="Times New Roman" pitchFamily="18" charset="0"/>
              </a:rPr>
              <a:t>5-Monoclinic sys.</a:t>
            </a:r>
          </a:p>
          <a:p>
            <a:pPr algn="just"/>
            <a:r>
              <a:rPr lang="en-US" sz="2000" b="1" dirty="0">
                <a:latin typeface="Times New Roman" pitchFamily="18" charset="0"/>
                <a:cs typeface="Times New Roman" pitchFamily="18" charset="0"/>
              </a:rPr>
              <a:t>6-Triclinic system.</a:t>
            </a:r>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11</a:t>
            </a:fld>
            <a:endParaRPr lang="en-US"/>
          </a:p>
        </p:txBody>
      </p:sp>
    </p:spTree>
    <p:extLst>
      <p:ext uri="{BB962C8B-B14F-4D97-AF65-F5344CB8AC3E}">
        <p14:creationId xmlns:p14="http://schemas.microsoft.com/office/powerpoint/2010/main" val="112595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457200"/>
            <a:ext cx="8229600" cy="3139321"/>
          </a:xfrm>
          <a:prstGeom prst="rect">
            <a:avLst/>
          </a:prstGeom>
        </p:spPr>
        <p:txBody>
          <a:bodyPr wrap="square">
            <a:spAutoFit/>
          </a:bodyPr>
          <a:lstStyle/>
          <a:p>
            <a:pPr algn="just"/>
            <a:r>
              <a:rPr lang="en-US" sz="2000" b="1" dirty="0">
                <a:latin typeface="Times New Roman" pitchFamily="18" charset="0"/>
                <a:cs typeface="Times New Roman" pitchFamily="18" charset="0"/>
              </a:rPr>
              <a:t>1-Cubic system:</a:t>
            </a:r>
          </a:p>
          <a:p>
            <a:pPr algn="just"/>
            <a:r>
              <a:rPr lang="en-US" sz="2000" b="1" dirty="0">
                <a:latin typeface="Times New Roman" pitchFamily="18" charset="0"/>
                <a:cs typeface="Times New Roman" pitchFamily="18" charset="0"/>
              </a:rPr>
              <a:t>A- Crystallographic axis: </a:t>
            </a:r>
            <a:r>
              <a:rPr lang="en-US" sz="2000" dirty="0">
                <a:latin typeface="Times New Roman" pitchFamily="18" charset="0"/>
                <a:cs typeface="Times New Roman" pitchFamily="18" charset="0"/>
              </a:rPr>
              <a:t>1- Three axes.</a:t>
            </a:r>
          </a:p>
          <a:p>
            <a:pPr algn="just"/>
            <a:r>
              <a:rPr lang="en-US" sz="2000" dirty="0">
                <a:latin typeface="Times New Roman" pitchFamily="18" charset="0"/>
                <a:cs typeface="Times New Roman" pitchFamily="18" charset="0"/>
              </a:rPr>
              <a:t>2- Equal axes.</a:t>
            </a:r>
          </a:p>
          <a:p>
            <a:pPr algn="just"/>
            <a:r>
              <a:rPr lang="en-US" sz="2000" dirty="0">
                <a:latin typeface="Times New Roman" pitchFamily="18" charset="0"/>
                <a:cs typeface="Times New Roman" pitchFamily="18" charset="0"/>
              </a:rPr>
              <a:t>3- Perpendicular axes.</a:t>
            </a:r>
          </a:p>
          <a:p>
            <a:pPr algn="just"/>
            <a:r>
              <a:rPr lang="en-US" sz="2000" b="1" dirty="0">
                <a:latin typeface="Times New Roman" pitchFamily="18" charset="0"/>
                <a:cs typeface="Times New Roman" pitchFamily="18" charset="0"/>
              </a:rPr>
              <a:t>B-Elements of symmetry:</a:t>
            </a:r>
          </a:p>
          <a:p>
            <a:pPr algn="just"/>
            <a:r>
              <a:rPr lang="en-US" sz="2000" dirty="0">
                <a:latin typeface="Times New Roman" pitchFamily="18" charset="0"/>
                <a:cs typeface="Times New Roman" pitchFamily="18" charset="0"/>
              </a:rPr>
              <a:t>1- Axis of Symmetry=13 axis (3.Tetrad +</a:t>
            </a:r>
          </a:p>
          <a:p>
            <a:pPr algn="just"/>
            <a:r>
              <a:rPr lang="en-US" sz="2000" dirty="0">
                <a:latin typeface="Times New Roman" pitchFamily="18" charset="0"/>
                <a:cs typeface="Times New Roman" pitchFamily="18" charset="0"/>
              </a:rPr>
              <a:t>+ 4.Triad + 6.Diad).</a:t>
            </a:r>
          </a:p>
          <a:p>
            <a:pPr algn="just"/>
            <a:r>
              <a:rPr lang="en-US" sz="2000" dirty="0">
                <a:latin typeface="Times New Roman" pitchFamily="18" charset="0"/>
                <a:cs typeface="Times New Roman" pitchFamily="18" charset="0"/>
              </a:rPr>
              <a:t>1- Planes of symmetry= 9</a:t>
            </a:r>
          </a:p>
          <a:p>
            <a:pPr algn="just"/>
            <a:r>
              <a:rPr lang="en-US" sz="2000" dirty="0">
                <a:latin typeface="Times New Roman" pitchFamily="18" charset="0"/>
                <a:cs typeface="Times New Roman" pitchFamily="18" charset="0"/>
              </a:rPr>
              <a:t>3- Center of symmetry= present.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19522"/>
            <a:ext cx="7848600" cy="3233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BB0169E4-71C1-4874-84E0-1364DD95317D}" type="slidenum">
              <a:rPr lang="en-US" smtClean="0"/>
              <a:t>12</a:t>
            </a:fld>
            <a:endParaRPr lang="en-US"/>
          </a:p>
        </p:txBody>
      </p:sp>
    </p:spTree>
    <p:extLst>
      <p:ext uri="{BB962C8B-B14F-4D97-AF65-F5344CB8AC3E}">
        <p14:creationId xmlns:p14="http://schemas.microsoft.com/office/powerpoint/2010/main" val="422926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28600"/>
            <a:ext cx="8305800" cy="3139321"/>
          </a:xfrm>
          <a:prstGeom prst="rect">
            <a:avLst/>
          </a:prstGeom>
        </p:spPr>
        <p:txBody>
          <a:bodyPr wrap="square">
            <a:spAutoFit/>
          </a:bodyPr>
          <a:lstStyle/>
          <a:p>
            <a:pPr algn="just"/>
            <a:r>
              <a:rPr lang="en-US" sz="2000" b="1" dirty="0">
                <a:latin typeface="Times New Roman" pitchFamily="18" charset="0"/>
                <a:cs typeface="Times New Roman" pitchFamily="18" charset="0"/>
              </a:rPr>
              <a:t>2- Tetragonal System:</a:t>
            </a:r>
          </a:p>
          <a:p>
            <a:pPr algn="just"/>
            <a:r>
              <a:rPr lang="en-US" sz="2000" b="1" dirty="0">
                <a:latin typeface="Times New Roman" pitchFamily="18" charset="0"/>
                <a:cs typeface="Times New Roman" pitchFamily="18" charset="0"/>
              </a:rPr>
              <a:t>A- Crystallographic Axes:</a:t>
            </a:r>
          </a:p>
          <a:p>
            <a:pPr algn="just"/>
            <a:r>
              <a:rPr lang="en-US" sz="2000" dirty="0">
                <a:latin typeface="Times New Roman" pitchFamily="18" charset="0"/>
                <a:cs typeface="Times New Roman" pitchFamily="18" charset="0"/>
              </a:rPr>
              <a:t>Three axes (two are equal, perpendicular and horizontal, while the third is longer or shorter and vertical on the two equal axes).</a:t>
            </a:r>
          </a:p>
          <a:p>
            <a:pPr algn="just"/>
            <a:r>
              <a:rPr lang="en-US" sz="2000" b="1" dirty="0">
                <a:latin typeface="Times New Roman" pitchFamily="18" charset="0"/>
                <a:cs typeface="Times New Roman" pitchFamily="18" charset="0"/>
              </a:rPr>
              <a:t>B- Elements of Symmetry:</a:t>
            </a:r>
          </a:p>
          <a:p>
            <a:pPr algn="just"/>
            <a:r>
              <a:rPr lang="en-US" sz="2000" dirty="0">
                <a:latin typeface="Times New Roman" pitchFamily="18" charset="0"/>
                <a:cs typeface="Times New Roman" pitchFamily="18" charset="0"/>
              </a:rPr>
              <a:t>1- Axis of symmetry= 5 Axis (1.Tetrad + 4.</a:t>
            </a:r>
          </a:p>
          <a:p>
            <a:pPr algn="just"/>
            <a:r>
              <a:rPr lang="en-US" sz="2000" dirty="0" err="1">
                <a:latin typeface="Times New Roman" pitchFamily="18" charset="0"/>
                <a:cs typeface="Times New Roman" pitchFamily="18" charset="0"/>
              </a:rPr>
              <a:t>Diad</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2- Planes of symmetry= 5</a:t>
            </a:r>
          </a:p>
          <a:p>
            <a:pPr algn="just"/>
            <a:r>
              <a:rPr lang="en-US" sz="2000" dirty="0">
                <a:latin typeface="Times New Roman" pitchFamily="18" charset="0"/>
                <a:cs typeface="Times New Roman" pitchFamily="18" charset="0"/>
              </a:rPr>
              <a:t>3- Center of symmetry= present.</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24200"/>
            <a:ext cx="8534400" cy="3581400"/>
          </a:xfrm>
          <a:prstGeom prst="rect">
            <a:avLst/>
          </a:prstGeom>
          <a:noFill/>
          <a:ln>
            <a:noFill/>
          </a:ln>
          <a:effectLst/>
        </p:spPr>
      </p:pic>
      <p:sp>
        <p:nvSpPr>
          <p:cNvPr id="3" name="عنصر نائب لرقم الشريحة 2"/>
          <p:cNvSpPr>
            <a:spLocks noGrp="1"/>
          </p:cNvSpPr>
          <p:nvPr>
            <p:ph type="sldNum" sz="quarter" idx="12"/>
          </p:nvPr>
        </p:nvSpPr>
        <p:spPr/>
        <p:txBody>
          <a:bodyPr/>
          <a:lstStyle/>
          <a:p>
            <a:fld id="{BB0169E4-71C1-4874-84E0-1364DD95317D}" type="slidenum">
              <a:rPr lang="en-US" smtClean="0"/>
              <a:t>13</a:t>
            </a:fld>
            <a:endParaRPr lang="en-US"/>
          </a:p>
        </p:txBody>
      </p:sp>
    </p:spTree>
    <p:extLst>
      <p:ext uri="{BB962C8B-B14F-4D97-AF65-F5344CB8AC3E}">
        <p14:creationId xmlns:p14="http://schemas.microsoft.com/office/powerpoint/2010/main" val="365483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289679"/>
            <a:ext cx="8229600" cy="3416320"/>
          </a:xfrm>
          <a:prstGeom prst="rect">
            <a:avLst/>
          </a:prstGeom>
        </p:spPr>
        <p:txBody>
          <a:bodyPr wrap="square">
            <a:spAutoFit/>
          </a:bodyPr>
          <a:lstStyle/>
          <a:p>
            <a:r>
              <a:rPr lang="en-US" sz="2000" b="1" dirty="0">
                <a:latin typeface="Times New Roman" pitchFamily="18" charset="0"/>
                <a:cs typeface="Times New Roman" pitchFamily="18" charset="0"/>
              </a:rPr>
              <a:t>3- Hexagonal system:</a:t>
            </a:r>
          </a:p>
          <a:p>
            <a:r>
              <a:rPr lang="en-US" sz="2000" b="1" dirty="0">
                <a:latin typeface="Times New Roman" pitchFamily="18" charset="0"/>
                <a:cs typeface="Times New Roman" pitchFamily="18" charset="0"/>
              </a:rPr>
              <a:t>A- Crystallographic axes:</a:t>
            </a:r>
          </a:p>
          <a:p>
            <a:r>
              <a:rPr lang="en-US" sz="2000" dirty="0">
                <a:latin typeface="Times New Roman" pitchFamily="18" charset="0"/>
                <a:cs typeface="Times New Roman" pitchFamily="18" charset="0"/>
              </a:rPr>
              <a:t>Four axes (Three are equal; The angle between each two Axis is (120°). Fourth axis is longer or shorter and perpendicular on the plane of three equal axes).</a:t>
            </a:r>
          </a:p>
          <a:p>
            <a:r>
              <a:rPr lang="en-US" sz="2000" b="1" dirty="0">
                <a:latin typeface="Times New Roman" pitchFamily="18" charset="0"/>
                <a:cs typeface="Times New Roman" pitchFamily="18" charset="0"/>
              </a:rPr>
              <a:t>B- Elements of symmetry:</a:t>
            </a:r>
          </a:p>
          <a:p>
            <a:r>
              <a:rPr lang="en-US" sz="2000" dirty="0">
                <a:latin typeface="Times New Roman" pitchFamily="18" charset="0"/>
                <a:cs typeface="Times New Roman" pitchFamily="18" charset="0"/>
              </a:rPr>
              <a:t>1- Axes of symmetry= 7axes (1. </a:t>
            </a:r>
            <a:r>
              <a:rPr lang="en-US" sz="2000" dirty="0" err="1">
                <a:latin typeface="Times New Roman" pitchFamily="18" charset="0"/>
                <a:cs typeface="Times New Roman" pitchFamily="18" charset="0"/>
              </a:rPr>
              <a:t>Hexad</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6. </a:t>
            </a:r>
            <a:r>
              <a:rPr lang="en-US" sz="2000" dirty="0" err="1">
                <a:latin typeface="Times New Roman" pitchFamily="18" charset="0"/>
                <a:cs typeface="Times New Roman" pitchFamily="18" charset="0"/>
              </a:rPr>
              <a:t>Diad</a:t>
            </a:r>
            <a:r>
              <a:rPr lang="en-US" sz="2000" dirty="0">
                <a:latin typeface="Times New Roman" pitchFamily="18" charset="0"/>
                <a:cs typeface="Times New Roman" pitchFamily="18" charset="0"/>
              </a:rPr>
              <a:t>).</a:t>
            </a:r>
          </a:p>
          <a:p>
            <a:r>
              <a:rPr lang="en-US" sz="2000" dirty="0">
                <a:latin typeface="Times New Roman" pitchFamily="18" charset="0"/>
                <a:cs typeface="Times New Roman" pitchFamily="18" charset="0"/>
              </a:rPr>
              <a:t>2- Plane of symmetry= 7</a:t>
            </a:r>
          </a:p>
          <a:p>
            <a:r>
              <a:rPr lang="en-US" sz="2000" dirty="0">
                <a:latin typeface="Times New Roman" pitchFamily="18" charset="0"/>
                <a:cs typeface="Times New Roman" pitchFamily="18" charset="0"/>
              </a:rPr>
              <a:t>3- Center of symmetry= present.</a:t>
            </a:r>
          </a:p>
          <a:p>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868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BB0169E4-71C1-4874-84E0-1364DD95317D}" type="slidenum">
              <a:rPr lang="en-US" smtClean="0"/>
              <a:t>14</a:t>
            </a:fld>
            <a:endParaRPr lang="en-US"/>
          </a:p>
        </p:txBody>
      </p:sp>
    </p:spTree>
    <p:extLst>
      <p:ext uri="{BB962C8B-B14F-4D97-AF65-F5344CB8AC3E}">
        <p14:creationId xmlns:p14="http://schemas.microsoft.com/office/powerpoint/2010/main" val="18829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7927" y="457200"/>
            <a:ext cx="8298873" cy="5016758"/>
          </a:xfrm>
          <a:prstGeom prst="rect">
            <a:avLst/>
          </a:prstGeom>
        </p:spPr>
        <p:txBody>
          <a:bodyPr wrap="square">
            <a:spAutoFit/>
          </a:bodyPr>
          <a:lstStyle/>
          <a:p>
            <a:pPr algn="just"/>
            <a:r>
              <a:rPr lang="en-US" sz="2000" b="1" dirty="0">
                <a:latin typeface="Times New Roman" pitchFamily="18" charset="0"/>
                <a:cs typeface="Times New Roman" pitchFamily="18" charset="0"/>
              </a:rPr>
              <a:t>4- </a:t>
            </a:r>
            <a:r>
              <a:rPr lang="en-US" sz="2000" b="1" dirty="0" err="1">
                <a:latin typeface="Times New Roman" pitchFamily="18" charset="0"/>
                <a:cs typeface="Times New Roman" pitchFamily="18" charset="0"/>
              </a:rPr>
              <a:t>Trigonal</a:t>
            </a:r>
            <a:r>
              <a:rPr lang="en-US" sz="2000" b="1" dirty="0">
                <a:latin typeface="Times New Roman" pitchFamily="18" charset="0"/>
                <a:cs typeface="Times New Roman" pitchFamily="18" charset="0"/>
              </a:rPr>
              <a:t> system:</a:t>
            </a:r>
          </a:p>
          <a:p>
            <a:pPr algn="just"/>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Trigonal</a:t>
            </a:r>
            <a:r>
              <a:rPr lang="en-US" sz="2000" dirty="0">
                <a:latin typeface="Times New Roman" pitchFamily="18" charset="0"/>
                <a:cs typeface="Times New Roman" pitchFamily="18" charset="0"/>
              </a:rPr>
              <a:t> system is like hexagonal system</a:t>
            </a:r>
          </a:p>
          <a:p>
            <a:pPr algn="just"/>
            <a:r>
              <a:rPr lang="en-US" sz="2000" dirty="0">
                <a:latin typeface="Times New Roman" pitchFamily="18" charset="0"/>
                <a:cs typeface="Times New Roman" pitchFamily="18" charset="0"/>
              </a:rPr>
              <a:t>except:</a:t>
            </a:r>
          </a:p>
          <a:p>
            <a:pPr algn="just"/>
            <a:r>
              <a:rPr lang="en-US" sz="2000" dirty="0">
                <a:latin typeface="Times New Roman" pitchFamily="18" charset="0"/>
                <a:cs typeface="Times New Roman" pitchFamily="18" charset="0"/>
              </a:rPr>
              <a:t>A- One axis of symmetry (1- Triad).</a:t>
            </a:r>
          </a:p>
          <a:p>
            <a:pPr algn="just"/>
            <a:r>
              <a:rPr lang="en-US" sz="2000" dirty="0">
                <a:latin typeface="Times New Roman" pitchFamily="18" charset="0"/>
                <a:cs typeface="Times New Roman" pitchFamily="18" charset="0"/>
              </a:rPr>
              <a:t>B- Non existence to any horizontal planes of symmetry.</a:t>
            </a:r>
          </a:p>
          <a:p>
            <a:pPr algn="just"/>
            <a:r>
              <a:rPr lang="en-US" sz="2000" b="1" dirty="0">
                <a:latin typeface="Times New Roman" pitchFamily="18" charset="0"/>
                <a:cs typeface="Times New Roman" pitchFamily="18" charset="0"/>
              </a:rPr>
              <a:t>Mineral crystals are:</a:t>
            </a:r>
          </a:p>
          <a:p>
            <a:pPr algn="just"/>
            <a:r>
              <a:rPr lang="en-US" sz="2000" dirty="0">
                <a:latin typeface="Times New Roman" pitchFamily="18" charset="0"/>
                <a:cs typeface="Times New Roman" pitchFamily="18" charset="0"/>
              </a:rPr>
              <a:t>1- Calcite- CaCO3 2- Corundum.Al2O3 3- Hematite-Fe2O3 4- Dolomite. (</a:t>
            </a:r>
            <a:r>
              <a:rPr lang="en-US" sz="2000" dirty="0" err="1">
                <a:latin typeface="Times New Roman" pitchFamily="18" charset="0"/>
                <a:cs typeface="Times New Roman" pitchFamily="18" charset="0"/>
              </a:rPr>
              <a:t>CaMg</a:t>
            </a:r>
            <a:r>
              <a:rPr lang="en-US" sz="2000" dirty="0">
                <a:latin typeface="Times New Roman" pitchFamily="18" charset="0"/>
                <a:cs typeface="Times New Roman" pitchFamily="18" charset="0"/>
              </a:rPr>
              <a:t>)CO3</a:t>
            </a:r>
          </a:p>
          <a:p>
            <a:pPr algn="just"/>
            <a:r>
              <a:rPr lang="en-US" sz="2000" b="1" dirty="0">
                <a:latin typeface="Times New Roman" pitchFamily="18" charset="0"/>
                <a:cs typeface="Times New Roman" pitchFamily="18" charset="0"/>
              </a:rPr>
              <a:t>5- Orthorhombic system:</a:t>
            </a:r>
          </a:p>
          <a:p>
            <a:pPr algn="just"/>
            <a:r>
              <a:rPr lang="en-US" sz="2000" b="1" dirty="0">
                <a:latin typeface="Times New Roman" pitchFamily="18" charset="0"/>
                <a:cs typeface="Times New Roman" pitchFamily="18" charset="0"/>
              </a:rPr>
              <a:t>A- Crystallographic axes:</a:t>
            </a:r>
          </a:p>
          <a:p>
            <a:pPr algn="just"/>
            <a:r>
              <a:rPr lang="en-US" sz="2000" dirty="0">
                <a:latin typeface="Times New Roman" pitchFamily="18" charset="0"/>
                <a:cs typeface="Times New Roman" pitchFamily="18" charset="0"/>
              </a:rPr>
              <a:t>1-Three different length axes.</a:t>
            </a:r>
          </a:p>
          <a:p>
            <a:pPr algn="just"/>
            <a:r>
              <a:rPr lang="en-US" sz="2000" dirty="0">
                <a:latin typeface="Times New Roman" pitchFamily="18" charset="0"/>
                <a:cs typeface="Times New Roman" pitchFamily="18" charset="0"/>
              </a:rPr>
              <a:t>2-The axes are perpendicular on each other.</a:t>
            </a:r>
          </a:p>
          <a:p>
            <a:pPr algn="just"/>
            <a:r>
              <a:rPr lang="en-US" sz="2000" b="1" dirty="0">
                <a:latin typeface="Times New Roman" pitchFamily="18" charset="0"/>
                <a:cs typeface="Times New Roman" pitchFamily="18" charset="0"/>
              </a:rPr>
              <a:t>b-Elements of symmetry:</a:t>
            </a:r>
          </a:p>
          <a:p>
            <a:pPr algn="just"/>
            <a:r>
              <a:rPr lang="en-US" sz="2000" dirty="0">
                <a:latin typeface="Times New Roman" pitchFamily="18" charset="0"/>
                <a:cs typeface="Times New Roman" pitchFamily="18" charset="0"/>
              </a:rPr>
              <a:t>1- Axes of symmetry = 3 (</a:t>
            </a:r>
            <a:r>
              <a:rPr lang="en-US" sz="2000" dirty="0" err="1">
                <a:latin typeface="Times New Roman" pitchFamily="18" charset="0"/>
                <a:cs typeface="Times New Roman" pitchFamily="18" charset="0"/>
              </a:rPr>
              <a:t>Diad</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2- Planes of symmetry = 3</a:t>
            </a:r>
          </a:p>
          <a:p>
            <a:pPr algn="just"/>
            <a:r>
              <a:rPr lang="en-US" sz="2000" dirty="0">
                <a:latin typeface="Times New Roman" pitchFamily="18" charset="0"/>
                <a:cs typeface="Times New Roman" pitchFamily="18" charset="0"/>
              </a:rPr>
              <a:t>3- Center of symmetry = present.</a:t>
            </a: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15</a:t>
            </a:fld>
            <a:endParaRPr lang="en-US"/>
          </a:p>
        </p:txBody>
      </p:sp>
    </p:spTree>
    <p:extLst>
      <p:ext uri="{BB962C8B-B14F-4D97-AF65-F5344CB8AC3E}">
        <p14:creationId xmlns:p14="http://schemas.microsoft.com/office/powerpoint/2010/main" val="3593631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صر نائب لرقم الشريحة 1"/>
          <p:cNvSpPr>
            <a:spLocks noGrp="1"/>
          </p:cNvSpPr>
          <p:nvPr>
            <p:ph type="sldNum" sz="quarter" idx="12"/>
          </p:nvPr>
        </p:nvSpPr>
        <p:spPr/>
        <p:txBody>
          <a:bodyPr/>
          <a:lstStyle/>
          <a:p>
            <a:fld id="{BB0169E4-71C1-4874-84E0-1364DD95317D}" type="slidenum">
              <a:rPr lang="en-US" smtClean="0"/>
              <a:t>16</a:t>
            </a:fld>
            <a:endParaRPr lang="en-US"/>
          </a:p>
        </p:txBody>
      </p:sp>
    </p:spTree>
    <p:extLst>
      <p:ext uri="{BB962C8B-B14F-4D97-AF65-F5344CB8AC3E}">
        <p14:creationId xmlns:p14="http://schemas.microsoft.com/office/powerpoint/2010/main" val="428394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0273" y="533400"/>
            <a:ext cx="8229600" cy="4062651"/>
          </a:xfrm>
          <a:prstGeom prst="rect">
            <a:avLst/>
          </a:prstGeom>
        </p:spPr>
        <p:txBody>
          <a:bodyPr wrap="square">
            <a:spAutoFit/>
          </a:bodyPr>
          <a:lstStyle/>
          <a:p>
            <a:pPr algn="just"/>
            <a:r>
              <a:rPr lang="en-US" sz="2000" b="1" dirty="0">
                <a:latin typeface="Times New Roman" pitchFamily="18" charset="0"/>
                <a:cs typeface="Times New Roman" pitchFamily="18" charset="0"/>
              </a:rPr>
              <a:t>6- Monoclinic system:</a:t>
            </a:r>
          </a:p>
          <a:p>
            <a:pPr algn="just"/>
            <a:r>
              <a:rPr lang="en-US" sz="2000" b="1" dirty="0">
                <a:latin typeface="Times New Roman" pitchFamily="18" charset="0"/>
                <a:cs typeface="Times New Roman" pitchFamily="18" charset="0"/>
              </a:rPr>
              <a:t>A- Crystallographic axes:</a:t>
            </a:r>
          </a:p>
          <a:p>
            <a:pPr algn="just"/>
            <a:r>
              <a:rPr lang="en-US" sz="2000" dirty="0">
                <a:latin typeface="Times New Roman" pitchFamily="18" charset="0"/>
                <a:cs typeface="Times New Roman" pitchFamily="18" charset="0"/>
              </a:rPr>
              <a:t>1- Three unequal axes.</a:t>
            </a:r>
          </a:p>
          <a:p>
            <a:pPr algn="just"/>
            <a:r>
              <a:rPr lang="en-US" sz="2000" dirty="0">
                <a:latin typeface="Times New Roman" pitchFamily="18" charset="0"/>
                <a:cs typeface="Times New Roman" pitchFamily="18" charset="0"/>
              </a:rPr>
              <a:t>2- Two axes intersects (A and C) at inclined angle (β).</a:t>
            </a:r>
          </a:p>
          <a:p>
            <a:pPr algn="just"/>
            <a:r>
              <a:rPr lang="en-US" sz="2000" dirty="0">
                <a:latin typeface="Times New Roman" pitchFamily="18" charset="0"/>
                <a:cs typeface="Times New Roman" pitchFamily="18" charset="0"/>
              </a:rPr>
              <a:t>Beta angle sandwiched between a and b axes. Differ in the value of different metal crystals, which is less than 90 degrees in the lateral direction, and more than 90 degrees in the direction of the medial.</a:t>
            </a:r>
          </a:p>
          <a:p>
            <a:pPr algn="just"/>
            <a:r>
              <a:rPr lang="en-US" sz="2000" dirty="0">
                <a:latin typeface="Times New Roman" pitchFamily="18" charset="0"/>
                <a:cs typeface="Times New Roman" pitchFamily="18" charset="0"/>
              </a:rPr>
              <a:t>3- Third axis (B) is perpendicular on the plane of (A and C).</a:t>
            </a:r>
          </a:p>
          <a:p>
            <a:pPr algn="just"/>
            <a:r>
              <a:rPr lang="en-US" sz="2000" b="1" dirty="0">
                <a:latin typeface="Times New Roman" pitchFamily="18" charset="0"/>
                <a:cs typeface="Times New Roman" pitchFamily="18" charset="0"/>
              </a:rPr>
              <a:t>B- Elements of Symmetry:</a:t>
            </a:r>
          </a:p>
          <a:p>
            <a:pPr algn="just"/>
            <a:r>
              <a:rPr lang="en-US" sz="2000" dirty="0">
                <a:latin typeface="Times New Roman" pitchFamily="18" charset="0"/>
                <a:cs typeface="Times New Roman" pitchFamily="18" charset="0"/>
              </a:rPr>
              <a:t>1- Axis of symmetry = 1 (</a:t>
            </a:r>
            <a:r>
              <a:rPr lang="en-US" sz="2000" dirty="0" err="1">
                <a:latin typeface="Times New Roman" pitchFamily="18" charset="0"/>
                <a:cs typeface="Times New Roman" pitchFamily="18" charset="0"/>
              </a:rPr>
              <a:t>Diad</a:t>
            </a:r>
            <a:r>
              <a:rPr lang="en-US" sz="2000" dirty="0">
                <a:latin typeface="Times New Roman" pitchFamily="18" charset="0"/>
                <a:cs typeface="Times New Roman" pitchFamily="18" charset="0"/>
              </a:rPr>
              <a:t>) conformable with (b) Axis.</a:t>
            </a:r>
          </a:p>
          <a:p>
            <a:pPr algn="just"/>
            <a:r>
              <a:rPr lang="en-US" sz="2000" dirty="0">
                <a:latin typeface="Times New Roman" pitchFamily="18" charset="0"/>
                <a:cs typeface="Times New Roman" pitchFamily="18" charset="0"/>
              </a:rPr>
              <a:t>2- Planes of Symmetry = 1 pass by (a and c axis).</a:t>
            </a:r>
          </a:p>
          <a:p>
            <a:pPr algn="just"/>
            <a:r>
              <a:rPr lang="en-US" sz="2000" dirty="0">
                <a:latin typeface="Times New Roman" pitchFamily="18" charset="0"/>
                <a:cs typeface="Times New Roman" pitchFamily="18" charset="0"/>
              </a:rPr>
              <a:t>3- Center of symmetry = present.</a:t>
            </a:r>
          </a:p>
          <a:p>
            <a:endParaRPr lang="en-US" dirty="0"/>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17</a:t>
            </a:fld>
            <a:endParaRPr lang="en-US"/>
          </a:p>
        </p:txBody>
      </p:sp>
    </p:spTree>
    <p:extLst>
      <p:ext uri="{BB962C8B-B14F-4D97-AF65-F5344CB8AC3E}">
        <p14:creationId xmlns:p14="http://schemas.microsoft.com/office/powerpoint/2010/main" val="110387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8763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BB0169E4-71C1-4874-84E0-1364DD95317D}" type="slidenum">
              <a:rPr lang="en-US" smtClean="0"/>
              <a:t>18</a:t>
            </a:fld>
            <a:endParaRPr lang="en-US"/>
          </a:p>
        </p:txBody>
      </p:sp>
    </p:spTree>
    <p:extLst>
      <p:ext uri="{BB962C8B-B14F-4D97-AF65-F5344CB8AC3E}">
        <p14:creationId xmlns:p14="http://schemas.microsoft.com/office/powerpoint/2010/main" val="106644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228600"/>
            <a:ext cx="8534400" cy="2523768"/>
          </a:xfrm>
          <a:prstGeom prst="rect">
            <a:avLst/>
          </a:prstGeom>
        </p:spPr>
        <p:txBody>
          <a:bodyPr wrap="square">
            <a:spAutoFit/>
          </a:bodyPr>
          <a:lstStyle/>
          <a:p>
            <a:r>
              <a:rPr lang="en-US" sz="2000" b="1" dirty="0">
                <a:latin typeface="Times New Roman" pitchFamily="18" charset="0"/>
                <a:cs typeface="Times New Roman" pitchFamily="18" charset="0"/>
              </a:rPr>
              <a:t>7- Triclinic system:</a:t>
            </a:r>
          </a:p>
          <a:p>
            <a:r>
              <a:rPr lang="en-US" sz="2000" b="1" dirty="0">
                <a:latin typeface="Times New Roman" pitchFamily="18" charset="0"/>
                <a:cs typeface="Times New Roman" pitchFamily="18" charset="0"/>
              </a:rPr>
              <a:t>A- Crystallographic axes:</a:t>
            </a:r>
          </a:p>
          <a:p>
            <a:r>
              <a:rPr lang="en-US" sz="2000" dirty="0">
                <a:latin typeface="Times New Roman" pitchFamily="18" charset="0"/>
                <a:cs typeface="Times New Roman" pitchFamily="18" charset="0"/>
              </a:rPr>
              <a:t>1- Three unequal axes.</a:t>
            </a:r>
          </a:p>
          <a:p>
            <a:r>
              <a:rPr lang="en-US" sz="2000" dirty="0">
                <a:latin typeface="Times New Roman" pitchFamily="18" charset="0"/>
                <a:cs typeface="Times New Roman" pitchFamily="18" charset="0"/>
              </a:rPr>
              <a:t>2- Un-perpendicular axes.</a:t>
            </a:r>
          </a:p>
          <a:p>
            <a:r>
              <a:rPr lang="en-US" sz="2000" b="1" dirty="0">
                <a:latin typeface="Times New Roman" pitchFamily="18" charset="0"/>
                <a:cs typeface="Times New Roman" pitchFamily="18" charset="0"/>
              </a:rPr>
              <a:t>B- Elements of Symmetry:</a:t>
            </a:r>
          </a:p>
          <a:p>
            <a:r>
              <a:rPr lang="en-US" sz="2000" dirty="0">
                <a:latin typeface="Times New Roman" pitchFamily="18" charset="0"/>
                <a:cs typeface="Times New Roman" pitchFamily="18" charset="0"/>
              </a:rPr>
              <a:t>1- Axes of symmetry = absent.</a:t>
            </a:r>
          </a:p>
          <a:p>
            <a:r>
              <a:rPr lang="en-US" sz="2000" dirty="0">
                <a:latin typeface="Times New Roman" pitchFamily="18" charset="0"/>
                <a:cs typeface="Times New Roman" pitchFamily="18" charset="0"/>
              </a:rPr>
              <a:t>2- Planes of symmetry = absent.</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52368"/>
            <a:ext cx="8001000" cy="395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BB0169E4-71C1-4874-84E0-1364DD95317D}" type="slidenum">
              <a:rPr lang="en-US" smtClean="0"/>
              <a:t>19</a:t>
            </a:fld>
            <a:endParaRPr lang="en-US"/>
          </a:p>
        </p:txBody>
      </p:sp>
    </p:spTree>
    <p:extLst>
      <p:ext uri="{BB962C8B-B14F-4D97-AF65-F5344CB8AC3E}">
        <p14:creationId xmlns:p14="http://schemas.microsoft.com/office/powerpoint/2010/main" val="1268830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3400" y="609600"/>
            <a:ext cx="8153400" cy="4524315"/>
          </a:xfrm>
          <a:prstGeom prst="rect">
            <a:avLst/>
          </a:prstGeom>
        </p:spPr>
        <p:txBody>
          <a:bodyPr wrap="square">
            <a:spAutoFit/>
          </a:bodyPr>
          <a:lstStyle/>
          <a:p>
            <a:pPr algn="just"/>
            <a:r>
              <a:rPr lang="en-US" sz="2800" b="1" u="sng" dirty="0">
                <a:solidFill>
                  <a:srgbClr val="C00000"/>
                </a:solidFill>
                <a:latin typeface="Times New Roman" pitchFamily="18" charset="0"/>
                <a:cs typeface="Times New Roman" pitchFamily="18" charset="0"/>
              </a:rPr>
              <a:t>Crystals</a:t>
            </a:r>
          </a:p>
          <a:p>
            <a:pPr algn="just"/>
            <a:r>
              <a:rPr lang="en-US" sz="2000" b="1" dirty="0">
                <a:latin typeface="Times New Roman" pitchFamily="18" charset="0"/>
                <a:cs typeface="Times New Roman" pitchFamily="18" charset="0"/>
              </a:rPr>
              <a:t>Introduction:</a:t>
            </a:r>
          </a:p>
          <a:p>
            <a:pPr algn="just"/>
            <a:r>
              <a:rPr lang="en-US" sz="2000" dirty="0">
                <a:latin typeface="Times New Roman" pitchFamily="18" charset="0"/>
                <a:cs typeface="Times New Roman" pitchFamily="18" charset="0"/>
              </a:rPr>
              <a:t>Some of us may be surprised when they learn that the common metals such as copper, silver, aluminum and other ... As well as most of the solids are crystalline materials.</a:t>
            </a:r>
          </a:p>
          <a:p>
            <a:pPr algn="just"/>
            <a:r>
              <a:rPr lang="en-US" sz="2000" dirty="0">
                <a:latin typeface="Times New Roman" pitchFamily="18" charset="0"/>
                <a:cs typeface="Times New Roman" pitchFamily="18" charset="0"/>
              </a:rPr>
              <a:t>Although we are accustomed to features of crystalline materials such as quartz and diamonds and salt, the faceted Clear and specific angles between the facets that may not seem to the eye while cutting metal familiar.</a:t>
            </a:r>
          </a:p>
          <a:p>
            <a:pPr algn="just"/>
            <a:r>
              <a:rPr lang="en-US" sz="2000" dirty="0">
                <a:latin typeface="Times New Roman" pitchFamily="18" charset="0"/>
                <a:cs typeface="Times New Roman" pitchFamily="18" charset="0"/>
              </a:rPr>
              <a:t>However Body is crystalline metals, metal products, hiding in the susceptibility of metals as a result of roads and configuration. The judgment on the substance not is because of their outward appearance, but over the regularity of atoms and molecules of the arrangement League.</a:t>
            </a:r>
          </a:p>
          <a:p>
            <a:pPr algn="just"/>
            <a:r>
              <a:rPr lang="en-US" sz="2000" dirty="0">
                <a:latin typeface="Times New Roman" pitchFamily="18" charset="0"/>
                <a:cs typeface="Times New Roman" pitchFamily="18" charset="0"/>
              </a:rPr>
              <a:t>Crystallography dawned in 1913 with evidence of scientific based on X-ray and its potential.</a:t>
            </a:r>
          </a:p>
        </p:txBody>
      </p:sp>
      <p:sp>
        <p:nvSpPr>
          <p:cNvPr id="4" name="عنصر نائب لرقم الشريحة 3"/>
          <p:cNvSpPr>
            <a:spLocks noGrp="1"/>
          </p:cNvSpPr>
          <p:nvPr>
            <p:ph type="sldNum" sz="quarter" idx="12"/>
          </p:nvPr>
        </p:nvSpPr>
        <p:spPr/>
        <p:txBody>
          <a:bodyPr/>
          <a:lstStyle/>
          <a:p>
            <a:fld id="{BB0169E4-71C1-4874-84E0-1364DD95317D}" type="slidenum">
              <a:rPr lang="en-US" smtClean="0"/>
              <a:t>2</a:t>
            </a:fld>
            <a:endParaRPr lang="en-US"/>
          </a:p>
        </p:txBody>
      </p:sp>
    </p:spTree>
    <p:extLst>
      <p:ext uri="{BB962C8B-B14F-4D97-AF65-F5344CB8AC3E}">
        <p14:creationId xmlns:p14="http://schemas.microsoft.com/office/powerpoint/2010/main" val="7817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524000" y="2209800"/>
            <a:ext cx="6505435" cy="830997"/>
          </a:xfrm>
          <a:prstGeom prst="rect">
            <a:avLst/>
          </a:prstGeom>
        </p:spPr>
        <p:txBody>
          <a:bodyPr wrap="none">
            <a:spAutoFit/>
          </a:bodyPr>
          <a:lstStyle/>
          <a:p>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Thank you for listening </a:t>
            </a: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20</a:t>
            </a:fld>
            <a:endParaRPr lang="en-US"/>
          </a:p>
        </p:txBody>
      </p:sp>
    </p:spTree>
    <p:extLst>
      <p:ext uri="{BB962C8B-B14F-4D97-AF65-F5344CB8AC3E}">
        <p14:creationId xmlns:p14="http://schemas.microsoft.com/office/powerpoint/2010/main" val="796630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685800"/>
            <a:ext cx="8229600" cy="3170099"/>
          </a:xfrm>
          <a:prstGeom prst="rect">
            <a:avLst/>
          </a:prstGeom>
        </p:spPr>
        <p:txBody>
          <a:bodyPr wrap="square">
            <a:spAutoFit/>
          </a:bodyPr>
          <a:lstStyle/>
          <a:p>
            <a:pPr algn="just"/>
            <a:r>
              <a:rPr lang="en-US" sz="2000" b="1" dirty="0">
                <a:latin typeface="Times New Roman" pitchFamily="18" charset="0"/>
                <a:cs typeface="Times New Roman" pitchFamily="18" charset="0"/>
              </a:rPr>
              <a:t>Lattice: </a:t>
            </a:r>
            <a:r>
              <a:rPr lang="en-US" sz="2000" dirty="0">
                <a:latin typeface="Times New Roman" pitchFamily="18" charset="0"/>
                <a:cs typeface="Times New Roman" pitchFamily="18" charset="0"/>
              </a:rPr>
              <a:t>Typical crystal consists of a repeat of a regular infinite in vacuum units constructivism identical, in the simplest crystals such as crystal copper or silver, for example, as well as in crystals of alkali metals, the unit reconstructive contain a single atom, and may contain the Constructivism unit in the general situation on several atoms or molecules until it reaches about hundred atoms in inorganic crystals, and to about ten thousand atom in the crystallization of proteins.</a:t>
            </a:r>
          </a:p>
          <a:p>
            <a:pPr algn="just"/>
            <a:r>
              <a:rPr lang="en-US" sz="2000" b="1" dirty="0">
                <a:latin typeface="Times New Roman" pitchFamily="18" charset="0"/>
                <a:cs typeface="Times New Roman" pitchFamily="18" charset="0"/>
              </a:rPr>
              <a:t>Crystal: </a:t>
            </a:r>
            <a:r>
              <a:rPr lang="en-US" sz="2000" dirty="0">
                <a:latin typeface="Times New Roman" pitchFamily="18" charset="0"/>
                <a:cs typeface="Times New Roman" pitchFamily="18" charset="0"/>
              </a:rPr>
              <a:t>It is a solid body, The arrangement of atoms are repeating pattern.</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3</a:t>
            </a:fld>
            <a:endParaRPr lang="en-US"/>
          </a:p>
        </p:txBody>
      </p:sp>
    </p:spTree>
    <p:extLst>
      <p:ext uri="{BB962C8B-B14F-4D97-AF65-F5344CB8AC3E}">
        <p14:creationId xmlns:p14="http://schemas.microsoft.com/office/powerpoint/2010/main" val="157861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91836" y="685800"/>
            <a:ext cx="8229600" cy="4093428"/>
          </a:xfrm>
          <a:prstGeom prst="rect">
            <a:avLst/>
          </a:prstGeom>
        </p:spPr>
        <p:txBody>
          <a:bodyPr wrap="square">
            <a:spAutoFit/>
          </a:bodyPr>
          <a:lstStyle/>
          <a:p>
            <a:pPr algn="just"/>
            <a:r>
              <a:rPr lang="en-US" sz="2000" b="1" dirty="0">
                <a:latin typeface="Times New Roman" pitchFamily="18" charset="0"/>
                <a:cs typeface="Times New Roman" pitchFamily="18" charset="0"/>
              </a:rPr>
              <a:t>Crystals properties</a:t>
            </a:r>
            <a:r>
              <a:rPr lang="en-US" sz="2000" dirty="0">
                <a:latin typeface="Times New Roman" pitchFamily="18" charset="0"/>
                <a:cs typeface="Times New Roman" pitchFamily="18" charset="0"/>
              </a:rPr>
              <a:t>: They depending on:</a:t>
            </a:r>
          </a:p>
          <a:p>
            <a:pPr algn="just"/>
            <a:r>
              <a:rPr lang="en-US" sz="2000" b="1" dirty="0">
                <a:latin typeface="Times New Roman" pitchFamily="18" charset="0"/>
                <a:cs typeface="Times New Roman" pitchFamily="18" charset="0"/>
              </a:rPr>
              <a:t>1-Crystal faces: </a:t>
            </a:r>
            <a:r>
              <a:rPr lang="en-US" sz="2000" dirty="0">
                <a:latin typeface="Times New Roman" pitchFamily="18" charset="0"/>
                <a:cs typeface="Times New Roman" pitchFamily="18" charset="0"/>
              </a:rPr>
              <a:t>Are the surfaces that define the shape of the crystal which is mostly flat, and rarely to be convex or concave. These surfaces Indicate a regular atomic arrangement engineering firm, which consists on the basis of the crystal material.</a:t>
            </a:r>
          </a:p>
          <a:p>
            <a:pPr algn="just"/>
            <a:r>
              <a:rPr lang="en-US" sz="2000" b="1" dirty="0">
                <a:latin typeface="Times New Roman" pitchFamily="18" charset="0"/>
                <a:cs typeface="Times New Roman" pitchFamily="18" charset="0"/>
              </a:rPr>
              <a:t>2- Crystal angles:</a:t>
            </a:r>
          </a:p>
          <a:p>
            <a:pPr algn="just"/>
            <a:r>
              <a:rPr lang="en-US" sz="2000" dirty="0">
                <a:latin typeface="Times New Roman" pitchFamily="18" charset="0"/>
                <a:cs typeface="Times New Roman" pitchFamily="18" charset="0"/>
              </a:rPr>
              <a:t>a- Edge angle: It is an angle between two neighbor faces.</a:t>
            </a:r>
          </a:p>
          <a:p>
            <a:pPr algn="just"/>
            <a:r>
              <a:rPr lang="en-US" sz="2000" dirty="0">
                <a:latin typeface="Times New Roman" pitchFamily="18" charset="0"/>
                <a:cs typeface="Times New Roman" pitchFamily="18" charset="0"/>
              </a:rPr>
              <a:t>b- Interfacial angle: c- Solid angle: It is an angle between three neighbor faces.</a:t>
            </a:r>
          </a:p>
          <a:p>
            <a:pPr algn="just"/>
            <a:r>
              <a:rPr lang="en-US" sz="2000" b="1" dirty="0">
                <a:latin typeface="Times New Roman" pitchFamily="18" charset="0"/>
                <a:cs typeface="Times New Roman" pitchFamily="18" charset="0"/>
              </a:rPr>
              <a:t>3- Crystal form:</a:t>
            </a:r>
          </a:p>
          <a:p>
            <a:pPr algn="just"/>
            <a:r>
              <a:rPr lang="en-US" sz="2000" dirty="0">
                <a:latin typeface="Times New Roman" pitchFamily="18" charset="0"/>
                <a:cs typeface="Times New Roman" pitchFamily="18" charset="0"/>
              </a:rPr>
              <a:t>They are similar surface of the crystal in which consists of each type of face or two faces and at least one related to the crystal axes.</a:t>
            </a:r>
          </a:p>
          <a:p>
            <a:pPr algn="just"/>
            <a:r>
              <a:rPr lang="en-US" sz="2000" dirty="0">
                <a:latin typeface="Times New Roman" pitchFamily="18" charset="0"/>
                <a:cs typeface="Times New Roman" pitchFamily="18" charset="0"/>
              </a:rPr>
              <a:t>The crystal can be formed of one shape of faces named (simple form) or many shapes named (compound form).</a:t>
            </a: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4</a:t>
            </a:fld>
            <a:endParaRPr lang="en-US"/>
          </a:p>
        </p:txBody>
      </p:sp>
    </p:spTree>
    <p:extLst>
      <p:ext uri="{BB962C8B-B14F-4D97-AF65-F5344CB8AC3E}">
        <p14:creationId xmlns:p14="http://schemas.microsoft.com/office/powerpoint/2010/main" val="347524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305800" cy="632459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2" name="عنصر نائب لرقم الشريحة 1"/>
          <p:cNvSpPr>
            <a:spLocks noGrp="1"/>
          </p:cNvSpPr>
          <p:nvPr>
            <p:ph type="sldNum" sz="quarter" idx="12"/>
          </p:nvPr>
        </p:nvSpPr>
        <p:spPr/>
        <p:txBody>
          <a:bodyPr/>
          <a:lstStyle/>
          <a:p>
            <a:fld id="{BB0169E4-71C1-4874-84E0-1364DD95317D}" type="slidenum">
              <a:rPr lang="en-US" smtClean="0"/>
              <a:t>5</a:t>
            </a:fld>
            <a:endParaRPr lang="en-US"/>
          </a:p>
        </p:txBody>
      </p:sp>
    </p:spTree>
    <p:extLst>
      <p:ext uri="{BB962C8B-B14F-4D97-AF65-F5344CB8AC3E}">
        <p14:creationId xmlns:p14="http://schemas.microsoft.com/office/powerpoint/2010/main" val="1413894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3400" y="533400"/>
            <a:ext cx="8229600" cy="4401205"/>
          </a:xfrm>
          <a:prstGeom prst="rect">
            <a:avLst/>
          </a:prstGeom>
        </p:spPr>
        <p:txBody>
          <a:bodyPr wrap="square">
            <a:spAutoFit/>
          </a:bodyPr>
          <a:lstStyle/>
          <a:p>
            <a:pPr algn="just"/>
            <a:r>
              <a:rPr lang="en-US" sz="2000" b="1" dirty="0">
                <a:latin typeface="Times New Roman" pitchFamily="18" charset="0"/>
                <a:cs typeface="Times New Roman" pitchFamily="18" charset="0"/>
              </a:rPr>
              <a:t>Crystal symmetry:</a:t>
            </a:r>
          </a:p>
          <a:p>
            <a:pPr algn="just"/>
            <a:r>
              <a:rPr lang="en-US" sz="2000" dirty="0">
                <a:latin typeface="Times New Roman" pitchFamily="18" charset="0"/>
                <a:cs typeface="Times New Roman" pitchFamily="18" charset="0"/>
              </a:rPr>
              <a:t>It is a phenomenon of the formation of a regular crystal form depending on the arrangement of atoms and ions of the constituent material in accordance with the coordination of certain natural, and show to the symmetry repetitive exchange aspects of the body as per their positions to take the crystal single-mode twice or more if they are administered in the crystal full cycle around the axis given.</a:t>
            </a:r>
          </a:p>
          <a:p>
            <a:pPr algn="just"/>
            <a:r>
              <a:rPr lang="en-US" sz="2000" b="1" dirty="0">
                <a:latin typeface="Times New Roman" pitchFamily="18" charset="0"/>
                <a:cs typeface="Times New Roman" pitchFamily="18" charset="0"/>
              </a:rPr>
              <a:t>3.6- Elements of symmetry:</a:t>
            </a:r>
          </a:p>
          <a:p>
            <a:pPr algn="just"/>
            <a:r>
              <a:rPr lang="en-US" sz="2000" dirty="0">
                <a:latin typeface="Times New Roman" pitchFamily="18" charset="0"/>
                <a:cs typeface="Times New Roman" pitchFamily="18" charset="0"/>
              </a:rPr>
              <a:t>Are signs of a fake attributed to the crystal symmetry, a point or line or level, single or combined, as follows:</a:t>
            </a:r>
          </a:p>
          <a:p>
            <a:pPr algn="just"/>
            <a:r>
              <a:rPr lang="en-US" sz="2000" b="1" dirty="0">
                <a:latin typeface="Times New Roman" pitchFamily="18" charset="0"/>
                <a:cs typeface="Times New Roman" pitchFamily="18" charset="0"/>
              </a:rPr>
              <a:t>1- Plane of symmetry.</a:t>
            </a:r>
          </a:p>
          <a:p>
            <a:pPr algn="just"/>
            <a:r>
              <a:rPr lang="en-US" sz="2000" b="1" dirty="0">
                <a:latin typeface="Times New Roman" pitchFamily="18" charset="0"/>
                <a:cs typeface="Times New Roman" pitchFamily="18" charset="0"/>
              </a:rPr>
              <a:t>2- Axis of symmetry.</a:t>
            </a:r>
          </a:p>
          <a:p>
            <a:pPr algn="just"/>
            <a:r>
              <a:rPr lang="en-US" sz="2000" b="1" dirty="0">
                <a:latin typeface="Times New Roman" pitchFamily="18" charset="0"/>
                <a:cs typeface="Times New Roman" pitchFamily="18" charset="0"/>
              </a:rPr>
              <a:t>3- Center of symmetry.</a:t>
            </a:r>
          </a:p>
          <a:p>
            <a:pPr algn="just"/>
            <a:r>
              <a:rPr lang="en-US" sz="2000" b="1" dirty="0">
                <a:latin typeface="Times New Roman" pitchFamily="18" charset="0"/>
                <a:cs typeface="Times New Roman" pitchFamily="18" charset="0"/>
              </a:rPr>
              <a:t>4- Inversion axis of symmetry.</a:t>
            </a:r>
            <a:endParaRPr lang="en-US" sz="2000" dirty="0">
              <a:latin typeface="Times New Roman" pitchFamily="18" charset="0"/>
              <a:cs typeface="Times New Roman" pitchFamily="18" charset="0"/>
            </a:endParaRP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6</a:t>
            </a:fld>
            <a:endParaRPr lang="en-US"/>
          </a:p>
        </p:txBody>
      </p:sp>
    </p:spTree>
    <p:extLst>
      <p:ext uri="{BB962C8B-B14F-4D97-AF65-F5344CB8AC3E}">
        <p14:creationId xmlns:p14="http://schemas.microsoft.com/office/powerpoint/2010/main" val="3910024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457200"/>
            <a:ext cx="8229600" cy="1600438"/>
          </a:xfrm>
          <a:prstGeom prst="rect">
            <a:avLst/>
          </a:prstGeom>
        </p:spPr>
        <p:txBody>
          <a:bodyPr wrap="square">
            <a:spAutoFit/>
          </a:bodyPr>
          <a:lstStyle/>
          <a:p>
            <a:pPr algn="just"/>
            <a:r>
              <a:rPr lang="en-US" sz="2000" b="1" dirty="0">
                <a:latin typeface="Times New Roman" pitchFamily="18" charset="0"/>
                <a:cs typeface="Times New Roman" pitchFamily="18" charset="0"/>
              </a:rPr>
              <a:t>1- Plane of symmetry:</a:t>
            </a:r>
          </a:p>
          <a:p>
            <a:pPr algn="just"/>
            <a:r>
              <a:rPr lang="en-US" sz="2000" dirty="0">
                <a:latin typeface="Times New Roman" pitchFamily="18" charset="0"/>
                <a:cs typeface="Times New Roman" pitchFamily="18" charset="0"/>
              </a:rPr>
              <a:t>It is the plane at which the crystal is divided into two equal halves, each half a mirror image of the other.</a:t>
            </a:r>
          </a:p>
          <a:p>
            <a:pPr algn="just"/>
            <a:endParaRPr lang="en-US" sz="2000" dirty="0">
              <a:latin typeface="Times New Roman" pitchFamily="18" charset="0"/>
              <a:cs typeface="Times New Roman" pitchFamily="18"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00200"/>
            <a:ext cx="7391400" cy="456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رقم الشريحة 3"/>
          <p:cNvSpPr>
            <a:spLocks noGrp="1"/>
          </p:cNvSpPr>
          <p:nvPr>
            <p:ph type="sldNum" sz="quarter" idx="12"/>
          </p:nvPr>
        </p:nvSpPr>
        <p:spPr/>
        <p:txBody>
          <a:bodyPr/>
          <a:lstStyle/>
          <a:p>
            <a:fld id="{BB0169E4-71C1-4874-84E0-1364DD95317D}" type="slidenum">
              <a:rPr lang="en-US" smtClean="0"/>
              <a:t>7</a:t>
            </a:fld>
            <a:endParaRPr lang="en-US"/>
          </a:p>
        </p:txBody>
      </p:sp>
    </p:spTree>
    <p:extLst>
      <p:ext uri="{BB962C8B-B14F-4D97-AF65-F5344CB8AC3E}">
        <p14:creationId xmlns:p14="http://schemas.microsoft.com/office/powerpoint/2010/main" val="162103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457200"/>
            <a:ext cx="8229600" cy="1631216"/>
          </a:xfrm>
          <a:prstGeom prst="rect">
            <a:avLst/>
          </a:prstGeom>
        </p:spPr>
        <p:txBody>
          <a:bodyPr wrap="square">
            <a:spAutoFit/>
          </a:bodyPr>
          <a:lstStyle/>
          <a:p>
            <a:pPr algn="just"/>
            <a:r>
              <a:rPr lang="en-US" sz="2000" b="1" dirty="0">
                <a:latin typeface="Times New Roman" pitchFamily="18" charset="0"/>
                <a:cs typeface="Times New Roman" pitchFamily="18" charset="0"/>
              </a:rPr>
              <a:t>2- Axis of symmetry:</a:t>
            </a:r>
          </a:p>
          <a:p>
            <a:pPr algn="just"/>
            <a:r>
              <a:rPr lang="en-US" sz="2000" dirty="0">
                <a:latin typeface="Times New Roman" pitchFamily="18" charset="0"/>
                <a:cs typeface="Times New Roman" pitchFamily="18" charset="0"/>
              </a:rPr>
              <a:t>It is an imaginary line passes through crystal center. If the crystal is rotated around that line (360°), face, edge and any line of crystal repeating its self twice or more.</a:t>
            </a:r>
          </a:p>
          <a:p>
            <a:pPr algn="just"/>
            <a:endParaRPr lang="en-US" sz="20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752600"/>
            <a:ext cx="7848600"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رقم الشريحة 2"/>
          <p:cNvSpPr>
            <a:spLocks noGrp="1"/>
          </p:cNvSpPr>
          <p:nvPr>
            <p:ph type="sldNum" sz="quarter" idx="12"/>
          </p:nvPr>
        </p:nvSpPr>
        <p:spPr/>
        <p:txBody>
          <a:bodyPr/>
          <a:lstStyle/>
          <a:p>
            <a:fld id="{BB0169E4-71C1-4874-84E0-1364DD95317D}" type="slidenum">
              <a:rPr lang="en-US" smtClean="0"/>
              <a:t>8</a:t>
            </a:fld>
            <a:endParaRPr lang="en-US"/>
          </a:p>
        </p:txBody>
      </p:sp>
    </p:spTree>
    <p:extLst>
      <p:ext uri="{BB962C8B-B14F-4D97-AF65-F5344CB8AC3E}">
        <p14:creationId xmlns:p14="http://schemas.microsoft.com/office/powerpoint/2010/main" val="1684175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57200" y="304800"/>
            <a:ext cx="8229600" cy="6247864"/>
          </a:xfrm>
          <a:prstGeom prst="rect">
            <a:avLst/>
          </a:prstGeom>
        </p:spPr>
        <p:txBody>
          <a:bodyPr wrap="square">
            <a:spAutoFit/>
          </a:bodyPr>
          <a:lstStyle/>
          <a:p>
            <a:pPr algn="just"/>
            <a:r>
              <a:rPr lang="en-US" sz="2000" b="1" dirty="0">
                <a:latin typeface="Times New Roman" pitchFamily="18" charset="0"/>
                <a:cs typeface="Times New Roman" pitchFamily="18" charset="0"/>
              </a:rPr>
              <a:t>Center of symmetry:</a:t>
            </a:r>
          </a:p>
          <a:p>
            <a:pPr algn="just"/>
            <a:r>
              <a:rPr lang="en-US" sz="2000" dirty="0">
                <a:latin typeface="Times New Roman" pitchFamily="18" charset="0"/>
                <a:cs typeface="Times New Roman" pitchFamily="18" charset="0"/>
              </a:rPr>
              <a:t>It is a central imaginary point into crystal, that's where the distance of face, edge, and angle in certain side are equal to the other in opposite side from the center.</a:t>
            </a:r>
          </a:p>
          <a:p>
            <a:pPr algn="just"/>
            <a:r>
              <a:rPr lang="en-US" sz="2000" b="1" dirty="0">
                <a:latin typeface="Times New Roman" pitchFamily="18" charset="0"/>
                <a:cs typeface="Times New Roman" pitchFamily="18" charset="0"/>
              </a:rPr>
              <a:t>4- Inversion axis of symmetry:</a:t>
            </a:r>
          </a:p>
          <a:p>
            <a:pPr algn="just"/>
            <a:r>
              <a:rPr lang="en-US" sz="2000" dirty="0">
                <a:latin typeface="Times New Roman" pitchFamily="18" charset="0"/>
                <a:cs typeface="Times New Roman" pitchFamily="18" charset="0"/>
              </a:rPr>
              <a:t>This element collects between rotation symmetry and inversion through the Center of crystal. If the crystal has double inversion at rotation axis, it needs crystal rotation for (180°) firstly, and then inversion every face, edge, or surface in crystal through symmetry center until the crystal takes its situation in vacancy. This axis is called (two-fold inversion) or (2).So for(3),(4)and (6).</a:t>
            </a:r>
          </a:p>
          <a:p>
            <a:pPr marL="342900" indent="-342900" algn="just">
              <a:buFont typeface="Wingdings" pitchFamily="2" charset="2"/>
              <a:buChar char="v"/>
            </a:pPr>
            <a:r>
              <a:rPr lang="en-US" sz="2000" b="1" dirty="0">
                <a:latin typeface="Times New Roman" pitchFamily="18" charset="0"/>
                <a:cs typeface="Times New Roman" pitchFamily="18" charset="0"/>
              </a:rPr>
              <a:t>Crystallographic axes:</a:t>
            </a:r>
          </a:p>
          <a:p>
            <a:pPr algn="just"/>
            <a:r>
              <a:rPr lang="en-US" sz="2000" dirty="0">
                <a:latin typeface="Times New Roman" pitchFamily="18" charset="0"/>
                <a:cs typeface="Times New Roman" pitchFamily="18" charset="0"/>
              </a:rPr>
              <a:t>Imaginary lines intersect within the crystal in its traditional downstream and up to different indications described for it place the crystal facets, each face more cuts at the center or at a distance from the center, which is normally three axes: a. b. c.</a:t>
            </a:r>
          </a:p>
          <a:p>
            <a:pPr algn="just"/>
            <a:r>
              <a:rPr lang="en-US" sz="2000" b="1" dirty="0">
                <a:latin typeface="Times New Roman" pitchFamily="18" charset="0"/>
                <a:cs typeface="Times New Roman" pitchFamily="18" charset="0"/>
              </a:rPr>
              <a:t>Axis a: </a:t>
            </a:r>
            <a:r>
              <a:rPr lang="en-US" sz="2000" dirty="0">
                <a:latin typeface="Times New Roman" pitchFamily="18" charset="0"/>
                <a:cs typeface="Times New Roman" pitchFamily="18" charset="0"/>
              </a:rPr>
              <a:t>It is the line that extends vertically in a reading from the crystal examined.</a:t>
            </a:r>
          </a:p>
          <a:p>
            <a:pPr algn="just"/>
            <a:r>
              <a:rPr lang="en-US" sz="2000" b="1" dirty="0">
                <a:latin typeface="Times New Roman" pitchFamily="18" charset="0"/>
                <a:cs typeface="Times New Roman" pitchFamily="18" charset="0"/>
              </a:rPr>
              <a:t>Axis b: </a:t>
            </a:r>
            <a:r>
              <a:rPr lang="en-US" sz="2000" dirty="0">
                <a:latin typeface="Times New Roman" pitchFamily="18" charset="0"/>
                <a:cs typeface="Times New Roman" pitchFamily="18" charset="0"/>
              </a:rPr>
              <a:t>is the axis that runs parallel to the development of reading for those who examine the crystal.</a:t>
            </a:r>
          </a:p>
          <a:p>
            <a:pPr algn="just"/>
            <a:r>
              <a:rPr lang="en-US" sz="2000" b="1" dirty="0">
                <a:latin typeface="Times New Roman" pitchFamily="18" charset="0"/>
                <a:cs typeface="Times New Roman" pitchFamily="18" charset="0"/>
              </a:rPr>
              <a:t>Axis c: </a:t>
            </a:r>
            <a:r>
              <a:rPr lang="en-US" sz="2000" dirty="0">
                <a:latin typeface="Times New Roman" pitchFamily="18" charset="0"/>
                <a:cs typeface="Times New Roman" pitchFamily="18" charset="0"/>
              </a:rPr>
              <a:t>Are the vertical axes, which are more axes mostly uniform.</a:t>
            </a:r>
          </a:p>
        </p:txBody>
      </p:sp>
      <p:sp>
        <p:nvSpPr>
          <p:cNvPr id="3" name="عنصر نائب لرقم الشريحة 2"/>
          <p:cNvSpPr>
            <a:spLocks noGrp="1"/>
          </p:cNvSpPr>
          <p:nvPr>
            <p:ph type="sldNum" sz="quarter" idx="12"/>
          </p:nvPr>
        </p:nvSpPr>
        <p:spPr/>
        <p:txBody>
          <a:bodyPr/>
          <a:lstStyle/>
          <a:p>
            <a:fld id="{BB0169E4-71C1-4874-84E0-1364DD95317D}" type="slidenum">
              <a:rPr lang="en-US" smtClean="0"/>
              <a:t>9</a:t>
            </a:fld>
            <a:endParaRPr lang="en-US"/>
          </a:p>
        </p:txBody>
      </p:sp>
    </p:spTree>
    <p:extLst>
      <p:ext uri="{BB962C8B-B14F-4D97-AF65-F5344CB8AC3E}">
        <p14:creationId xmlns:p14="http://schemas.microsoft.com/office/powerpoint/2010/main" val="2219571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175</TotalTime>
  <Words>1436</Words>
  <Application>Microsoft Office PowerPoint</Application>
  <PresentationFormat>عرض على الشاشة (4:3)</PresentationFormat>
  <Paragraphs>132</Paragraphs>
  <Slides>20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20</vt:i4>
      </vt:variant>
    </vt:vector>
  </HeadingPairs>
  <TitlesOfParts>
    <vt:vector size="26" baseType="lpstr">
      <vt:lpstr>Calibri</vt:lpstr>
      <vt:lpstr>Century Gothic</vt:lpstr>
      <vt:lpstr>Times New Roman</vt:lpstr>
      <vt:lpstr>Wingdings</vt:lpstr>
      <vt:lpstr>Wingdings 2</vt:lpstr>
      <vt:lpstr>أوستن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sajad al</cp:lastModifiedBy>
  <cp:revision>23</cp:revision>
  <dcterms:created xsi:type="dcterms:W3CDTF">2021-01-10T04:38:31Z</dcterms:created>
  <dcterms:modified xsi:type="dcterms:W3CDTF">2023-09-10T12:35:55Z</dcterms:modified>
</cp:coreProperties>
</file>