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6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30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728-580E-956B-1132-2CE06EA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AB45F-2B3F-4412-FD69-9A14249A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DA250-BE67-E12D-A5AB-4A05FFDC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F4912-7452-14C6-23E3-CBED639F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787AB-12DE-AC9E-76F6-D6F93D8AA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EDB77-7995-7A18-FA72-CE5CDEAA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4916F-C0EA-0857-5A8C-188F2406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4CDE0-66B8-E58C-94CB-1724535E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6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4258-C77B-D168-ECF2-6A10B778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D2B1E-3198-0D64-D67F-4ABFF351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C54FF-F613-5CF9-9BBC-963993E1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D1B95-1980-4BF2-9DF5-2AEE4AE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C8A3E-161A-A8D3-DA23-6A23B1F1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C535F-8807-B860-19F8-854EC6C0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2379-FE92-107E-94A9-B8DF9010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7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1FB0-4333-C53C-90BF-AC358A37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2C5D-3D4D-AA55-39F0-BA17500A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6CDD3-56A9-A64A-CEE5-4C360036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F883-0F79-24CD-8BEA-9DC07322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86005-E354-773D-E3F8-ED13FCEC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6EAE4-E544-1BA9-4CF7-D2618AF7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7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7DB7-EF50-FEE5-D874-8F09136E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B9A4-1B6F-2F69-DD38-6100DE93D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69CD2-DCCB-092A-7DA6-B4ED1D23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6CD7F-1120-400E-886E-664ACDCD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101F-EB56-6F8B-0952-692088E8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8BD3-5B08-5F0B-051D-CA1FEC52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9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D1D0-A2EA-BBA4-7EB0-CF79A7C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B56D6-A8B8-E540-D333-CFE2228C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EE808-3243-E393-7579-34C24BF5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AF9D-C715-94D0-00AD-B63E57E0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8834-AB24-8D32-7480-015C6E27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9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4BAFD-1634-7BD1-C616-391884510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054B2-F9ED-F635-E3E3-6254B0D98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1F0C-90BF-792F-5195-FCD22549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E538-678A-E405-55B3-A15CC6E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20D1F-74FE-A0C0-F2A1-C51148D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2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4D-8855-99DA-48FF-70CE2649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54ADF-EA34-E8F8-6051-F4431DA38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1544-295F-AE26-8910-0C082870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C2DA-FE22-4F7D-A99A-7E3AE0A5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A053-B61A-7107-A7C3-346C515B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9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1C63-FC54-CAE7-B953-798CB85D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003B-1C5A-5191-6AB4-173F55EA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4611-0860-A909-A282-E5057FE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9951-905C-BCAD-6E70-5310210C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7394-C16B-31CA-B50E-167B745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9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6742-6649-C12A-D016-88A898C7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52706-29EC-C0AB-EF47-9107E4BC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4CD21-FFA1-3147-2E52-E1169397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EA3A-C876-4641-58D4-7C22603E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3F3B-07EC-795D-BC8D-B18EF6E5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5AAC-7F93-A44A-9420-BA30CC80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5FD5-AE58-31A3-2937-9B1B495E3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384A-F4E1-FD25-9E5E-3C60BBD21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E202E-93AA-6DFC-38F4-3E50C13A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C2D7-44DF-81D8-E6F9-1A030A6F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89D78-77DE-0CA4-BD4F-FD3542D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040" y="367411"/>
            <a:ext cx="1880870" cy="376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5447" y="1404619"/>
            <a:ext cx="11234420" cy="4529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03C0-6C61-91EA-763C-32FE14C5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3BD6D-5D73-9056-7228-B458F0089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2EDDF-324D-60DC-3978-8D360C1A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243E-8FB1-F70E-23FD-43DFFAE08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9315-C539-590F-E2F2-6DC6FADF3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8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BD80D-8017-3F42-1D99-70C7C716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7200" y="252802"/>
            <a:ext cx="1755800" cy="2109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BC2E9-55E6-509E-9832-7872C528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92" y="243276"/>
            <a:ext cx="2109399" cy="3072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75AF9-9000-C35A-BFE2-361AA0C70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4537"/>
            <a:ext cx="2651990" cy="1426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7EDA1-8532-E87D-F6A9-55101B6995F7}"/>
              </a:ext>
            </a:extLst>
          </p:cNvPr>
          <p:cNvSpPr txBox="1"/>
          <p:nvPr/>
        </p:nvSpPr>
        <p:spPr>
          <a:xfrm>
            <a:off x="3581400" y="2362201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COLLAGE OF DENTISTRY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1E758-3B6D-7D7D-7E49-635319BC5AB1}"/>
              </a:ext>
            </a:extLst>
          </p:cNvPr>
          <p:cNvSpPr txBox="1"/>
          <p:nvPr/>
        </p:nvSpPr>
        <p:spPr>
          <a:xfrm>
            <a:off x="457200" y="2820712"/>
            <a:ext cx="10820399" cy="348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الفرع: امراض الفم </a:t>
            </a: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Oral pathology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المادة: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Genetic and Metabolic Bone Disease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المحاضرة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8 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رقم المحاضرة: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اسم تدريسي المادة: د. 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محمد طالب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6916" y="460248"/>
            <a:ext cx="5939028" cy="49453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2790" y="5598921"/>
            <a:ext cx="11141075" cy="845185"/>
            <a:chOff x="732790" y="5598921"/>
            <a:chExt cx="11141075" cy="845185"/>
          </a:xfrm>
        </p:grpSpPr>
        <p:sp>
          <p:nvSpPr>
            <p:cNvPr id="4" name="object 4"/>
            <p:cNvSpPr/>
            <p:nvPr/>
          </p:nvSpPr>
          <p:spPr>
            <a:xfrm>
              <a:off x="739140" y="5605271"/>
              <a:ext cx="11128375" cy="832485"/>
            </a:xfrm>
            <a:custGeom>
              <a:avLst/>
              <a:gdLst/>
              <a:ahLst/>
              <a:cxnLst/>
              <a:rect l="l" t="t" r="r" b="b"/>
              <a:pathLst>
                <a:path w="11128375" h="832485">
                  <a:moveTo>
                    <a:pt x="11128248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11128248" y="832103"/>
                  </a:lnTo>
                  <a:lnTo>
                    <a:pt x="11128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9140" y="5605271"/>
              <a:ext cx="11128375" cy="832485"/>
            </a:xfrm>
            <a:custGeom>
              <a:avLst/>
              <a:gdLst/>
              <a:ahLst/>
              <a:cxnLst/>
              <a:rect l="l" t="t" r="r" b="b"/>
              <a:pathLst>
                <a:path w="11128375" h="832485">
                  <a:moveTo>
                    <a:pt x="0" y="832103"/>
                  </a:moveTo>
                  <a:lnTo>
                    <a:pt x="11128248" y="832103"/>
                  </a:lnTo>
                  <a:lnTo>
                    <a:pt x="11128248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28750" y="5620308"/>
            <a:ext cx="10148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4229" marR="5080" indent="-33521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Bite-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wing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radiograph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same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patient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showing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shell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teeth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thin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dentin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enamel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normal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thickness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0" y="1312881"/>
            <a:ext cx="10933191" cy="105194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78229"/>
              </p:ext>
            </p:extLst>
          </p:nvPr>
        </p:nvGraphicFramePr>
        <p:xfrm>
          <a:off x="467860" y="457200"/>
          <a:ext cx="10643235" cy="5498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pPr marL="90805">
                        <a:lnSpc>
                          <a:spcPts val="2590"/>
                        </a:lnSpc>
                      </a:pPr>
                      <a:r>
                        <a:rPr sz="3200" b="1" spc="-4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3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32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5" dirty="0">
                          <a:latin typeface="Arial"/>
                          <a:cs typeface="Arial"/>
                        </a:rPr>
                        <a:t>prognosis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2140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-"/>
                        <a:tabLst>
                          <a:tab pos="377825" algn="l"/>
                        </a:tabLst>
                      </a:pPr>
                      <a:r>
                        <a:rPr sz="3200" dirty="0">
                          <a:latin typeface="Carlito"/>
                          <a:cs typeface="Carlito"/>
                        </a:rPr>
                        <a:t>It</a:t>
                      </a:r>
                      <a:r>
                        <a:rPr sz="3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has</a:t>
                      </a:r>
                      <a:r>
                        <a:rPr sz="3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no</a:t>
                      </a:r>
                      <a:r>
                        <a:rPr sz="3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spc="-20" dirty="0">
                          <a:latin typeface="Carlito"/>
                          <a:cs typeface="Carlito"/>
                        </a:rPr>
                        <a:t>cure</a:t>
                      </a:r>
                      <a:endParaRPr sz="3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</a:tabLst>
                      </a:pPr>
                      <a:r>
                        <a:rPr sz="3200" spc="-10" dirty="0">
                          <a:latin typeface="Carlito"/>
                          <a:cs typeface="Carlito"/>
                        </a:rPr>
                        <a:t>Symptomatic</a:t>
                      </a:r>
                      <a:r>
                        <a:rPr sz="32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spc="-10" dirty="0">
                          <a:latin typeface="Carlito"/>
                          <a:cs typeface="Carlito"/>
                        </a:rPr>
                        <a:t>treatment:-</a:t>
                      </a:r>
                      <a:endParaRPr sz="3200" dirty="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dirty="0">
                          <a:latin typeface="Carlito"/>
                          <a:cs typeface="Carlito"/>
                        </a:rPr>
                        <a:t>Fracture</a:t>
                      </a:r>
                      <a:r>
                        <a:rPr sz="28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management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Physiotherapy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77825" algn="l"/>
                        </a:tabLst>
                      </a:pPr>
                      <a:r>
                        <a:rPr sz="3200" spc="-5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	Dental</a:t>
                      </a:r>
                      <a:r>
                        <a:rPr sz="32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spc="-10" dirty="0">
                          <a:latin typeface="Carlito"/>
                          <a:cs typeface="Carlito"/>
                        </a:rPr>
                        <a:t>management:-</a:t>
                      </a:r>
                      <a:endParaRPr sz="3200" dirty="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dirty="0">
                          <a:latin typeface="Carlito"/>
                          <a:cs typeface="Carlito"/>
                        </a:rPr>
                        <a:t>Malocclusion:</a:t>
                      </a:r>
                      <a:r>
                        <a:rPr sz="28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surgical</a:t>
                      </a:r>
                      <a:r>
                        <a:rPr sz="28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or</a:t>
                      </a:r>
                      <a:r>
                        <a:rPr sz="28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orthodontic</a:t>
                      </a:r>
                      <a:r>
                        <a:rPr sz="28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correction.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Opalescent</a:t>
                      </a:r>
                      <a:r>
                        <a:rPr sz="28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teeth:</a:t>
                      </a:r>
                      <a:r>
                        <a:rPr sz="28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are</a:t>
                      </a:r>
                      <a:r>
                        <a:rPr sz="28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susceptible</a:t>
                      </a:r>
                      <a:r>
                        <a:rPr sz="28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8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erosion</a:t>
                      </a:r>
                      <a:r>
                        <a:rPr sz="28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8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may</a:t>
                      </a:r>
                      <a:r>
                        <a:rPr sz="28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require</a:t>
                      </a:r>
                      <a:r>
                        <a:rPr sz="28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early</a:t>
                      </a:r>
                      <a:r>
                        <a:rPr sz="28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conservative</a:t>
                      </a:r>
                      <a:r>
                        <a:rPr sz="28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treatment.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tabLst>
                          <a:tab pos="377825" algn="l"/>
                        </a:tabLst>
                      </a:pPr>
                      <a:r>
                        <a:rPr sz="3200" spc="-5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	Prognosis</a:t>
                      </a:r>
                      <a:r>
                        <a:rPr sz="3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3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variable</a:t>
                      </a:r>
                      <a:r>
                        <a:rPr sz="3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from</a:t>
                      </a:r>
                      <a:r>
                        <a:rPr sz="3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spc="-10" dirty="0">
                          <a:latin typeface="Carlito"/>
                          <a:cs typeface="Carlito"/>
                        </a:rPr>
                        <a:t>relatively</a:t>
                      </a:r>
                      <a:r>
                        <a:rPr sz="3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good</a:t>
                      </a:r>
                      <a:r>
                        <a:rPr sz="3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3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very</a:t>
                      </a:r>
                      <a:r>
                        <a:rPr sz="3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spc="-10" dirty="0">
                          <a:latin typeface="Carlito"/>
                          <a:cs typeface="Carlito"/>
                        </a:rPr>
                        <a:t>poor.</a:t>
                      </a:r>
                      <a:endParaRPr sz="3200" dirty="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4D80967D-3CFD-49C3-8E89-0B8EF7E6F8E8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831592"/>
              <a:ext cx="12192000" cy="1446530"/>
            </a:xfrm>
            <a:custGeom>
              <a:avLst/>
              <a:gdLst/>
              <a:ahLst/>
              <a:cxnLst/>
              <a:rect l="l" t="t" r="r" b="b"/>
              <a:pathLst>
                <a:path w="12192000" h="1446529">
                  <a:moveTo>
                    <a:pt x="12192000" y="0"/>
                  </a:moveTo>
                  <a:lnTo>
                    <a:pt x="0" y="0"/>
                  </a:lnTo>
                  <a:lnTo>
                    <a:pt x="0" y="1446275"/>
                  </a:lnTo>
                  <a:lnTo>
                    <a:pt x="12192000" y="14462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3723" y="2526792"/>
              <a:ext cx="7517892" cy="24307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6570" y="2784170"/>
            <a:ext cx="611187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540" dirty="0">
                <a:solidFill>
                  <a:srgbClr val="FFFFFF"/>
                </a:solidFill>
                <a:latin typeface="MathJax_SansSerif"/>
                <a:cs typeface="MathJax_SansSerif"/>
              </a:rPr>
              <a:t>Osteopetrosis</a:t>
            </a:r>
            <a:endParaRPr sz="8800">
              <a:latin typeface="MathJax_SansSerif"/>
              <a:cs typeface="MathJax_SansSerif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6B6F9BC-7A82-46C6-8B78-E116CC5CA662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34" y="925050"/>
            <a:ext cx="11667786" cy="3133379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5305" y="568959"/>
          <a:ext cx="11363325" cy="5818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ts val="3045"/>
                        </a:lnSpc>
                      </a:pPr>
                      <a:r>
                        <a:rPr sz="3200" b="1" spc="-10" dirty="0">
                          <a:latin typeface="Carlito"/>
                          <a:cs typeface="Carlito"/>
                        </a:rPr>
                        <a:t>Osteopetrosis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Uncommon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hereditary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skeletal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disorder</a:t>
                      </a:r>
                      <a:r>
                        <a:rPr sz="2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characterized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by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increased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density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on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radiographs,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results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from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abnormalities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osteoclast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differentiation</a:t>
                      </a:r>
                      <a:r>
                        <a:rPr sz="2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or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function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leads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20" dirty="0">
                          <a:latin typeface="Carlito"/>
                          <a:cs typeface="Carlito"/>
                        </a:rPr>
                        <a:t>to:-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4340" algn="l"/>
                        </a:tabLst>
                      </a:pPr>
                      <a:r>
                        <a:rPr sz="2200" spc="-10" dirty="0">
                          <a:latin typeface="Carlito"/>
                          <a:cs typeface="Carlito"/>
                        </a:rPr>
                        <a:t>Defective</a:t>
                      </a:r>
                      <a:r>
                        <a:rPr sz="2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remodeling,</a:t>
                      </a:r>
                      <a:r>
                        <a:rPr sz="2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excessive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2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deposition,</a:t>
                      </a:r>
                      <a:r>
                        <a:rPr sz="22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yet;</a:t>
                      </a:r>
                      <a:r>
                        <a:rPr sz="22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fragile</a:t>
                      </a:r>
                      <a:r>
                        <a:rPr sz="22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(common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fractures)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4340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Thickening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cortical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sclerosis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cancellous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20" dirty="0">
                          <a:latin typeface="Carlito"/>
                          <a:cs typeface="Carlito"/>
                        </a:rPr>
                        <a:t>bone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10" dirty="0">
                          <a:latin typeface="Carlito"/>
                          <a:cs typeface="Carlito"/>
                        </a:rPr>
                        <a:t>Two</a:t>
                      </a:r>
                      <a:r>
                        <a:rPr sz="2200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types: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Carlito"/>
                        <a:buChar char="-"/>
                        <a:tabLst>
                          <a:tab pos="377825" algn="l"/>
                        </a:tabLst>
                      </a:pPr>
                      <a:r>
                        <a:rPr sz="22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Infantile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Carlito"/>
                        <a:buChar char="-"/>
                        <a:tabLst>
                          <a:tab pos="377825" algn="l"/>
                        </a:tabLst>
                      </a:pPr>
                      <a:r>
                        <a:rPr sz="2200" b="1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Adult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b="1" spc="-10" dirty="0">
                          <a:latin typeface="Arial"/>
                          <a:cs typeface="Arial"/>
                        </a:rPr>
                        <a:t>Adult</a:t>
                      </a:r>
                      <a:r>
                        <a:rPr sz="23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dirty="0">
                          <a:latin typeface="Arial"/>
                          <a:cs typeface="Arial"/>
                        </a:rPr>
                        <a:t>type</a:t>
                      </a:r>
                      <a:r>
                        <a:rPr sz="23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spc="-6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3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spc="-160" dirty="0">
                          <a:latin typeface="Arial"/>
                          <a:cs typeface="Arial"/>
                        </a:rPr>
                        <a:t>osteopetrosis</a:t>
                      </a:r>
                      <a:r>
                        <a:rPr sz="23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spc="-80" dirty="0">
                          <a:latin typeface="Arial"/>
                          <a:cs typeface="Arial"/>
                        </a:rPr>
                        <a:t>(Autosomal</a:t>
                      </a:r>
                      <a:r>
                        <a:rPr sz="23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spc="-10" dirty="0">
                          <a:latin typeface="Arial"/>
                          <a:cs typeface="Arial"/>
                        </a:rPr>
                        <a:t>dominant)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140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-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Onset</a:t>
                      </a:r>
                      <a:r>
                        <a:rPr sz="2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late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childhood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or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adolescence.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Less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severe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than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infantile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type.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Axial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skeleton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more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than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long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bones.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40%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asymptomatic.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Marrow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failure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20" dirty="0">
                          <a:latin typeface="Carlito"/>
                          <a:cs typeface="Carlito"/>
                        </a:rPr>
                        <a:t>rare.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Cranial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nerve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compression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rare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but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important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complication.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</a:tabLst>
                      </a:pPr>
                      <a:r>
                        <a:rPr sz="2200" spc="-10" dirty="0">
                          <a:latin typeface="Carlito"/>
                          <a:cs typeface="Carlito"/>
                        </a:rPr>
                        <a:t>Osteomyelitis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could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occur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as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an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extraction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complication.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E8E4807-93D0-419D-B8AA-8CCF2B764B9B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41" y="783287"/>
            <a:ext cx="11331575" cy="3383915"/>
            <a:chOff x="365741" y="783287"/>
            <a:chExt cx="11331575" cy="338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41" y="783287"/>
              <a:ext cx="11330976" cy="33833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489" y="879474"/>
              <a:ext cx="11032490" cy="3215640"/>
            </a:xfrm>
            <a:custGeom>
              <a:avLst/>
              <a:gdLst/>
              <a:ahLst/>
              <a:cxnLst/>
              <a:rect l="l" t="t" r="r" b="b"/>
              <a:pathLst>
                <a:path w="11032490" h="3215640">
                  <a:moveTo>
                    <a:pt x="0" y="0"/>
                  </a:moveTo>
                  <a:lnTo>
                    <a:pt x="11032223" y="0"/>
                  </a:lnTo>
                </a:path>
                <a:path w="11032490" h="3215640">
                  <a:moveTo>
                    <a:pt x="0" y="2773680"/>
                  </a:moveTo>
                  <a:lnTo>
                    <a:pt x="11032223" y="2773680"/>
                  </a:lnTo>
                </a:path>
                <a:path w="11032490" h="3215640">
                  <a:moveTo>
                    <a:pt x="0" y="3215640"/>
                  </a:moveTo>
                  <a:lnTo>
                    <a:pt x="11032223" y="321564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3242" y="464565"/>
            <a:ext cx="696849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Infantile</a:t>
            </a:r>
            <a:r>
              <a:rPr spc="-70" dirty="0"/>
              <a:t> </a:t>
            </a:r>
            <a:r>
              <a:rPr spc="-10" dirty="0"/>
              <a:t>type</a:t>
            </a:r>
            <a:r>
              <a:rPr spc="-40" dirty="0"/>
              <a:t> </a:t>
            </a:r>
            <a:r>
              <a:rPr spc="-65" dirty="0"/>
              <a:t>of</a:t>
            </a:r>
            <a:r>
              <a:rPr spc="-35" dirty="0"/>
              <a:t> </a:t>
            </a:r>
            <a:r>
              <a:rPr spc="-160" dirty="0"/>
              <a:t>osteopetrosise</a:t>
            </a:r>
            <a:r>
              <a:rPr spc="-90" dirty="0"/>
              <a:t> </a:t>
            </a:r>
            <a:r>
              <a:rPr spc="-85" dirty="0"/>
              <a:t>(Autosomal</a:t>
            </a:r>
            <a:r>
              <a:rPr spc="-75" dirty="0"/>
              <a:t> </a:t>
            </a:r>
            <a:r>
              <a:rPr spc="-200" dirty="0"/>
              <a:t>recessive</a:t>
            </a:r>
            <a:r>
              <a:rPr spc="-50" dirty="0"/>
              <a:t> </a:t>
            </a:r>
            <a:r>
              <a:rPr spc="100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3242" y="895553"/>
            <a:ext cx="9985375" cy="424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-"/>
              <a:tabLst>
                <a:tab pos="299085" algn="l"/>
              </a:tabLst>
            </a:pPr>
            <a:r>
              <a:rPr sz="2200" dirty="0">
                <a:latin typeface="Carlito"/>
                <a:cs typeface="Carlito"/>
              </a:rPr>
              <a:t>Onset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first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few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months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life.</a:t>
            </a:r>
            <a:endParaRPr sz="22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</a:tabLst>
            </a:pPr>
            <a:r>
              <a:rPr sz="2200" dirty="0">
                <a:latin typeface="Carlito"/>
                <a:cs typeface="Carlito"/>
              </a:rPr>
              <a:t>Diffusely</a:t>
            </a:r>
            <a:r>
              <a:rPr sz="2200" spc="-8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sclerotic</a:t>
            </a:r>
            <a:r>
              <a:rPr sz="2200" spc="-8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skeleton,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marrow</a:t>
            </a:r>
            <a:r>
              <a:rPr sz="2200" spc="-9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failure,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fractures,</a:t>
            </a:r>
            <a:r>
              <a:rPr sz="2200" spc="-8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cranial</a:t>
            </a:r>
            <a:r>
              <a:rPr sz="2200" spc="-9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nerve</a:t>
            </a:r>
            <a:r>
              <a:rPr sz="2200" spc="-8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compression.</a:t>
            </a:r>
            <a:endParaRPr sz="22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200" dirty="0">
                <a:latin typeface="Carlito"/>
                <a:cs typeface="Carlito"/>
              </a:rPr>
              <a:t>Macrocephaly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frontal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bossing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develop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within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first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year.</a:t>
            </a:r>
            <a:endParaRPr sz="22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200" spc="-30" dirty="0">
                <a:latin typeface="Carlito"/>
                <a:cs typeface="Carlito"/>
              </a:rPr>
              <a:t>Tooth</a:t>
            </a:r>
            <a:r>
              <a:rPr sz="2200" spc="-8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eruption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defects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(delay).</a:t>
            </a:r>
            <a:endParaRPr sz="22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200" spc="-10" dirty="0">
                <a:latin typeface="Carlito"/>
                <a:cs typeface="Carlito"/>
              </a:rPr>
              <a:t>Osteomyelitis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common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complication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extraction.</a:t>
            </a:r>
            <a:endParaRPr sz="220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200" spc="-20" dirty="0">
                <a:latin typeface="Carlito"/>
                <a:cs typeface="Carlito"/>
              </a:rPr>
              <a:t>Radiographically,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distinction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between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cortical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cancellous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bone,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teeth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roots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are </a:t>
            </a:r>
            <a:r>
              <a:rPr sz="2200" dirty="0">
                <a:latin typeface="Carlito"/>
                <a:cs typeface="Carlito"/>
              </a:rPr>
              <a:t>difficult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visualize.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spc="-90" dirty="0">
                <a:latin typeface="Arial"/>
                <a:cs typeface="Arial"/>
              </a:rPr>
              <a:t>Histopathologic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Features</a:t>
            </a: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</a:tabLst>
            </a:pPr>
            <a:r>
              <a:rPr sz="2200" spc="-20" dirty="0">
                <a:latin typeface="Carlito"/>
                <a:cs typeface="Carlito"/>
              </a:rPr>
              <a:t>Tortuous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lamellar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trabeculae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replacing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cancellous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portion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bone.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Globular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amorphous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bone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deposition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marrow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spaces</a:t>
            </a:r>
            <a:r>
              <a:rPr sz="2200" spc="-50" dirty="0">
                <a:latin typeface="Carlito"/>
                <a:cs typeface="Carlito"/>
              </a:rPr>
              <a:t> 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spc="-10" dirty="0">
                <a:latin typeface="Carlito"/>
                <a:cs typeface="Carlito"/>
              </a:rPr>
              <a:t>Osteophytic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bone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formation.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FFCB539-4E69-4EAA-8050-1B4F81BC64EA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8132" y="650662"/>
            <a:ext cx="8127395" cy="45720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2795" y="5515355"/>
            <a:ext cx="10797540" cy="832485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67970" marR="139700" indent="-120650">
              <a:lnSpc>
                <a:spcPct val="100000"/>
              </a:lnSpc>
              <a:spcBef>
                <a:spcPts val="215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Osteopetrosis.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This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24-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year-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old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white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man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has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infantile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form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osteopetrosis.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He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has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mandibular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osteomyelitis,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multiple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draining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fistulae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present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on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his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face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416" y="580644"/>
            <a:ext cx="9267444" cy="44317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5319" y="5134355"/>
            <a:ext cx="10803890" cy="1201420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33045" marR="224790" algn="ctr">
              <a:lnSpc>
                <a:spcPct val="100000"/>
              </a:lnSpc>
              <a:spcBef>
                <a:spcPts val="210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Osteopetrosis.</a:t>
            </a:r>
            <a:r>
              <a:rPr sz="24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Extensive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mandibular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involvement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apparent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this</a:t>
            </a:r>
            <a:r>
              <a:rPr sz="24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radiograph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31-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year-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old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woman.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She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received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diagnosis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osteopetrosis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child.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There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history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multiple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fractures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osteomyelitis</a:t>
            </a:r>
            <a:r>
              <a:rPr sz="24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jaws.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0" y="502864"/>
            <a:ext cx="7837898" cy="46162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2790" y="5274309"/>
            <a:ext cx="11121390" cy="1212215"/>
            <a:chOff x="732790" y="5274309"/>
            <a:chExt cx="11121390" cy="1212215"/>
          </a:xfrm>
        </p:grpSpPr>
        <p:sp>
          <p:nvSpPr>
            <p:cNvPr id="4" name="object 4"/>
            <p:cNvSpPr/>
            <p:nvPr/>
          </p:nvSpPr>
          <p:spPr>
            <a:xfrm>
              <a:off x="739140" y="5280659"/>
              <a:ext cx="11108690" cy="1199515"/>
            </a:xfrm>
            <a:custGeom>
              <a:avLst/>
              <a:gdLst/>
              <a:ahLst/>
              <a:cxnLst/>
              <a:rect l="l" t="t" r="r" b="b"/>
              <a:pathLst>
                <a:path w="11108690" h="1199514">
                  <a:moveTo>
                    <a:pt x="11108436" y="0"/>
                  </a:moveTo>
                  <a:lnTo>
                    <a:pt x="0" y="0"/>
                  </a:lnTo>
                  <a:lnTo>
                    <a:pt x="0" y="1199387"/>
                  </a:lnTo>
                  <a:lnTo>
                    <a:pt x="11108436" y="1199387"/>
                  </a:lnTo>
                  <a:lnTo>
                    <a:pt x="111084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9140" y="5280659"/>
              <a:ext cx="11108690" cy="1199515"/>
            </a:xfrm>
            <a:custGeom>
              <a:avLst/>
              <a:gdLst/>
              <a:ahLst/>
              <a:cxnLst/>
              <a:rect l="l" t="t" r="r" b="b"/>
              <a:pathLst>
                <a:path w="11108690" h="1199514">
                  <a:moveTo>
                    <a:pt x="0" y="1199387"/>
                  </a:moveTo>
                  <a:lnTo>
                    <a:pt x="11108436" y="1199387"/>
                  </a:lnTo>
                  <a:lnTo>
                    <a:pt x="11108436" y="0"/>
                  </a:lnTo>
                  <a:lnTo>
                    <a:pt x="0" y="0"/>
                  </a:lnTo>
                  <a:lnTo>
                    <a:pt x="0" y="119938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9002" y="5294172"/>
            <a:ext cx="10670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Low-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power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photomicrograph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showing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sclerotic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bone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that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replacing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normal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cancellous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bone.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inset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shows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nodular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pattern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dense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bone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obliterating</a:t>
            </a:r>
            <a:r>
              <a:rPr sz="24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marrow</a:t>
            </a:r>
            <a:r>
              <a:rPr sz="24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spaces.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6484"/>
              </p:ext>
            </p:extLst>
          </p:nvPr>
        </p:nvGraphicFramePr>
        <p:xfrm>
          <a:off x="457200" y="932816"/>
          <a:ext cx="11032490" cy="2496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3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300" b="1" spc="-4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23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3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spc="-10" dirty="0">
                          <a:latin typeface="Arial"/>
                          <a:cs typeface="Arial"/>
                        </a:rPr>
                        <a:t>management</a:t>
                      </a:r>
                      <a:endParaRPr sz="2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4225">
                <a:tc>
                  <a:txBody>
                    <a:bodyPr/>
                    <a:lstStyle/>
                    <a:p>
                      <a:pPr marL="433705" indent="-342265">
                        <a:lnSpc>
                          <a:spcPct val="100000"/>
                        </a:lnSpc>
                        <a:spcBef>
                          <a:spcPts val="225"/>
                        </a:spcBef>
                        <a:buFont typeface="Arial"/>
                        <a:buChar char="•"/>
                        <a:tabLst>
                          <a:tab pos="433705" algn="l"/>
                        </a:tabLst>
                      </a:pPr>
                      <a:r>
                        <a:rPr sz="2200" b="1" spc="-10" dirty="0">
                          <a:latin typeface="Carlito"/>
                          <a:cs typeface="Carlito"/>
                        </a:rPr>
                        <a:t>Adult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433705" algn="l"/>
                        </a:tabLst>
                      </a:pPr>
                      <a:r>
                        <a:rPr sz="2200" spc="-5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	Long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time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survival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33705" algn="l"/>
                        </a:tabLst>
                      </a:pPr>
                      <a:r>
                        <a:rPr sz="2200" b="1" spc="-10" dirty="0">
                          <a:latin typeface="Carlito"/>
                          <a:cs typeface="Carlito"/>
                        </a:rPr>
                        <a:t>Infantile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buChar char="-"/>
                        <a:tabLst>
                          <a:tab pos="43370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Poor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survival,</a:t>
                      </a:r>
                      <a:r>
                        <a:rPr sz="2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unless</a:t>
                      </a:r>
                      <a:r>
                        <a:rPr sz="2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marrow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transplantation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done.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433705" algn="l"/>
                        </a:tabLst>
                      </a:pPr>
                      <a:r>
                        <a:rPr sz="2200" spc="-10" dirty="0">
                          <a:latin typeface="Carlito"/>
                          <a:cs typeface="Carlito"/>
                        </a:rPr>
                        <a:t>Osteomyelitis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management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(surgical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debridement)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with</a:t>
                      </a:r>
                      <a:r>
                        <a:rPr sz="2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antibiotics.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175F18A9-5B81-4898-A26F-04829116820E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94" y="2514600"/>
            <a:ext cx="11049000" cy="2430780"/>
            <a:chOff x="0" y="2633472"/>
            <a:chExt cx="12192000" cy="2430780"/>
          </a:xfrm>
        </p:grpSpPr>
        <p:sp>
          <p:nvSpPr>
            <p:cNvPr id="3" name="object 3"/>
            <p:cNvSpPr/>
            <p:nvPr/>
          </p:nvSpPr>
          <p:spPr>
            <a:xfrm>
              <a:off x="0" y="2938272"/>
              <a:ext cx="12192000" cy="1446530"/>
            </a:xfrm>
            <a:custGeom>
              <a:avLst/>
              <a:gdLst/>
              <a:ahLst/>
              <a:cxnLst/>
              <a:rect l="l" t="t" r="r" b="b"/>
              <a:pathLst>
                <a:path w="12192000" h="1446529">
                  <a:moveTo>
                    <a:pt x="12192000" y="0"/>
                  </a:moveTo>
                  <a:lnTo>
                    <a:pt x="0" y="0"/>
                  </a:lnTo>
                  <a:lnTo>
                    <a:pt x="0" y="1446276"/>
                  </a:lnTo>
                  <a:lnTo>
                    <a:pt x="12192000" y="14462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91" y="2633472"/>
              <a:ext cx="11811000" cy="24307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7582" y="2890850"/>
            <a:ext cx="101238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400" dirty="0">
                <a:solidFill>
                  <a:srgbClr val="FFFFFF"/>
                </a:solidFill>
                <a:latin typeface="MathJax_SansSerif"/>
                <a:cs typeface="MathJax_SansSerif"/>
              </a:rPr>
              <a:t>Cleidocranial</a:t>
            </a:r>
            <a:r>
              <a:rPr sz="8800" spc="50" dirty="0">
                <a:solidFill>
                  <a:srgbClr val="FFFFFF"/>
                </a:solidFill>
                <a:latin typeface="MathJax_SansSerif"/>
                <a:cs typeface="MathJax_SansSerif"/>
              </a:rPr>
              <a:t> </a:t>
            </a:r>
            <a:r>
              <a:rPr sz="8800" spc="-550" dirty="0">
                <a:solidFill>
                  <a:srgbClr val="FFFFFF"/>
                </a:solidFill>
                <a:latin typeface="MathJax_SansSerif"/>
                <a:cs typeface="MathJax_SansSerif"/>
              </a:rPr>
              <a:t>dysplasia</a:t>
            </a:r>
            <a:endParaRPr sz="8800" dirty="0">
              <a:latin typeface="MathJax_SansSerif"/>
              <a:cs typeface="MathJax_SansSerif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96D254-23BA-431D-8B30-91CBDB63188A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367" y="1581911"/>
            <a:ext cx="8481695" cy="1074420"/>
            <a:chOff x="309367" y="1581911"/>
            <a:chExt cx="8481695" cy="1074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67" y="1683886"/>
              <a:ext cx="8481069" cy="7499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747" y="1581911"/>
              <a:ext cx="5254752" cy="10744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9664" y="1714499"/>
              <a:ext cx="8385175" cy="646430"/>
            </a:xfrm>
            <a:custGeom>
              <a:avLst/>
              <a:gdLst/>
              <a:ahLst/>
              <a:cxnLst/>
              <a:rect l="l" t="t" r="r" b="b"/>
              <a:pathLst>
                <a:path w="8385175" h="646430">
                  <a:moveTo>
                    <a:pt x="838504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8385048" y="646176"/>
                  </a:lnTo>
                  <a:lnTo>
                    <a:pt x="8385048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9663" y="1714500"/>
            <a:ext cx="8385175" cy="6464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05840">
              <a:lnSpc>
                <a:spcPct val="100000"/>
              </a:lnSpc>
              <a:spcBef>
                <a:spcPts val="130"/>
              </a:spcBef>
            </a:pPr>
            <a:r>
              <a:rPr sz="3600" spc="-10" dirty="0">
                <a:solidFill>
                  <a:srgbClr val="FFFFFF"/>
                </a:solidFill>
                <a:latin typeface="Carlito"/>
                <a:cs typeface="Carlito"/>
              </a:rPr>
              <a:t>Osteogenesis</a:t>
            </a:r>
            <a:r>
              <a:rPr sz="36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rlito"/>
                <a:cs typeface="Carlito"/>
              </a:rPr>
              <a:t>Imperfecta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0227" y="2458211"/>
            <a:ext cx="8499475" cy="1074420"/>
            <a:chOff x="300227" y="2458211"/>
            <a:chExt cx="8499475" cy="10744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7" y="2549626"/>
              <a:ext cx="8499348" cy="7589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1747" y="2458211"/>
              <a:ext cx="3227831" cy="10744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9663" y="2589275"/>
              <a:ext cx="8385175" cy="646430"/>
            </a:xfrm>
            <a:custGeom>
              <a:avLst/>
              <a:gdLst/>
              <a:ahLst/>
              <a:cxnLst/>
              <a:rect l="l" t="t" r="r" b="b"/>
              <a:pathLst>
                <a:path w="8385175" h="646430">
                  <a:moveTo>
                    <a:pt x="838504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8385048" y="646176"/>
                  </a:lnTo>
                  <a:lnTo>
                    <a:pt x="8385048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9663" y="2589276"/>
            <a:ext cx="8385175" cy="646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05840">
              <a:lnSpc>
                <a:spcPct val="100000"/>
              </a:lnSpc>
              <a:spcBef>
                <a:spcPts val="135"/>
              </a:spcBef>
            </a:pPr>
            <a:r>
              <a:rPr sz="3600" spc="-10" dirty="0">
                <a:solidFill>
                  <a:srgbClr val="FFFFFF"/>
                </a:solidFill>
                <a:latin typeface="Carlito"/>
                <a:cs typeface="Carlito"/>
              </a:rPr>
              <a:t>Osteopetrosis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0227" y="3332988"/>
            <a:ext cx="8499475" cy="1074420"/>
            <a:chOff x="300227" y="3332988"/>
            <a:chExt cx="8499475" cy="107442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7" y="3425926"/>
              <a:ext cx="8499348" cy="7589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747" y="3332988"/>
              <a:ext cx="4949952" cy="10744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9663" y="3465576"/>
              <a:ext cx="8385175" cy="646430"/>
            </a:xfrm>
            <a:custGeom>
              <a:avLst/>
              <a:gdLst/>
              <a:ahLst/>
              <a:cxnLst/>
              <a:rect l="l" t="t" r="r" b="b"/>
              <a:pathLst>
                <a:path w="8385175" h="646429">
                  <a:moveTo>
                    <a:pt x="838504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8385048" y="646176"/>
                  </a:lnTo>
                  <a:lnTo>
                    <a:pt x="8385048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9663" y="3465576"/>
            <a:ext cx="8385175" cy="646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05840">
              <a:lnSpc>
                <a:spcPct val="100000"/>
              </a:lnSpc>
              <a:spcBef>
                <a:spcPts val="135"/>
              </a:spcBef>
            </a:pP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Cleidocranial</a:t>
            </a:r>
            <a:r>
              <a:rPr sz="36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rlito"/>
                <a:cs typeface="Carlito"/>
              </a:rPr>
              <a:t>dysplasia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0227" y="4209288"/>
            <a:ext cx="8499475" cy="1074420"/>
            <a:chOff x="300227" y="4209288"/>
            <a:chExt cx="8499475" cy="107442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7" y="4300702"/>
              <a:ext cx="8499348" cy="7589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1747" y="4209288"/>
              <a:ext cx="5097780" cy="10744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9663" y="4340352"/>
              <a:ext cx="8385175" cy="646430"/>
            </a:xfrm>
            <a:custGeom>
              <a:avLst/>
              <a:gdLst/>
              <a:ahLst/>
              <a:cxnLst/>
              <a:rect l="l" t="t" r="r" b="b"/>
              <a:pathLst>
                <a:path w="8385175" h="646429">
                  <a:moveTo>
                    <a:pt x="838504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8385048" y="646176"/>
                  </a:lnTo>
                  <a:lnTo>
                    <a:pt x="8385048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9663" y="4340352"/>
            <a:ext cx="8385175" cy="646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005840">
              <a:lnSpc>
                <a:spcPct val="100000"/>
              </a:lnSpc>
              <a:spcBef>
                <a:spcPts val="140"/>
              </a:spcBef>
            </a:pPr>
            <a:r>
              <a:rPr sz="3600" spc="-20" dirty="0">
                <a:solidFill>
                  <a:srgbClr val="FFFFFF"/>
                </a:solidFill>
                <a:latin typeface="Carlito"/>
                <a:cs typeface="Carlito"/>
              </a:rPr>
              <a:t>Paget’s</a:t>
            </a:r>
            <a:r>
              <a:rPr sz="3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disease</a:t>
            </a:r>
            <a:r>
              <a:rPr sz="36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36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rlito"/>
                <a:cs typeface="Carlito"/>
              </a:rPr>
              <a:t>bone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9663" y="838200"/>
            <a:ext cx="8385175" cy="646430"/>
          </a:xfrm>
          <a:prstGeom prst="rect">
            <a:avLst/>
          </a:prstGeom>
          <a:solidFill>
            <a:srgbClr val="385622"/>
          </a:solidFill>
        </p:spPr>
        <p:txBody>
          <a:bodyPr vert="horz" wrap="square" lIns="0" tIns="171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5"/>
              </a:spcBef>
            </a:pP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Genetic</a:t>
            </a:r>
            <a:r>
              <a:rPr sz="3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36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metabolic</a:t>
            </a:r>
            <a:r>
              <a:rPr sz="3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dirty="0">
                <a:solidFill>
                  <a:srgbClr val="FFFFFF"/>
                </a:solidFill>
                <a:latin typeface="Carlito"/>
                <a:cs typeface="Carlito"/>
              </a:rPr>
              <a:t>bone</a:t>
            </a:r>
            <a:r>
              <a:rPr sz="36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rlito"/>
                <a:cs typeface="Carlito"/>
              </a:rPr>
              <a:t>diseases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5968" y="1798320"/>
            <a:ext cx="807720" cy="3098800"/>
            <a:chOff x="505968" y="1798320"/>
            <a:chExt cx="807720" cy="309880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968" y="1798320"/>
              <a:ext cx="807719" cy="4648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968" y="2706624"/>
              <a:ext cx="807719" cy="4648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968" y="3528060"/>
              <a:ext cx="807719" cy="4648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968" y="4431792"/>
              <a:ext cx="807719" cy="464819"/>
            </a:xfrm>
            <a:prstGeom prst="rect">
              <a:avLst/>
            </a:prstGeom>
          </p:spPr>
        </p:pic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46DB265-C2DD-4937-BF13-5A9E4D58FE10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41" y="710145"/>
            <a:ext cx="11836929" cy="2107769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8294" y="354965"/>
          <a:ext cx="11528425" cy="58178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rlito"/>
                          <a:cs typeface="Carlito"/>
                        </a:rPr>
                        <a:t>Cleidocranial</a:t>
                      </a:r>
                      <a:r>
                        <a:rPr sz="3200" b="1" spc="-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b="1" spc="-10" dirty="0">
                          <a:latin typeface="Carlito"/>
                          <a:cs typeface="Carlito"/>
                        </a:rPr>
                        <a:t>dysplasia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disorder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with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autosomal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dominant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inheritance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90805" marR="3422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Mutations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genes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(RUNX2)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have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been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associated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with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molecular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basis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CCD,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essential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25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osteoblast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differentiation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formation,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also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lead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dental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anomalies,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by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its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controlling expression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mesenchymal</a:t>
                      </a:r>
                      <a:r>
                        <a:rPr sz="2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tissue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through</a:t>
                      </a:r>
                      <a:r>
                        <a:rPr sz="2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differentiation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dental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epithelium.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300" b="1" spc="-10" dirty="0">
                          <a:latin typeface="Arial"/>
                          <a:cs typeface="Arial"/>
                        </a:rPr>
                        <a:t>Clinically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979">
                <a:tc>
                  <a:txBody>
                    <a:bodyPr/>
                    <a:lstStyle/>
                    <a:p>
                      <a:pPr marL="377825" marR="94615" indent="-287020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Wingdings"/>
                        <a:buChar char="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Aplasia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or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hypoplasia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clavicles</a:t>
                      </a:r>
                      <a:r>
                        <a:rPr sz="2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that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may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enable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patient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approximate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shoulders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2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touch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one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other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Short</a:t>
                      </a:r>
                      <a:r>
                        <a:rPr sz="2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stature,</a:t>
                      </a:r>
                      <a:r>
                        <a:rPr sz="22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large</a:t>
                      </a:r>
                      <a:r>
                        <a:rPr sz="2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head,</a:t>
                      </a:r>
                      <a:r>
                        <a:rPr sz="22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frontal</a:t>
                      </a:r>
                      <a:r>
                        <a:rPr sz="22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bossing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Depressed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nasal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bridge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Open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skull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sutures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200" b="1" dirty="0">
                          <a:latin typeface="Carlito"/>
                          <a:cs typeface="Carlito"/>
                        </a:rPr>
                        <a:t>Oral</a:t>
                      </a:r>
                      <a:r>
                        <a:rPr sz="2200" b="1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-10" dirty="0">
                          <a:latin typeface="Carlito"/>
                          <a:cs typeface="Carlito"/>
                        </a:rPr>
                        <a:t>findings:-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Narrow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palate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cleft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palate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Unerupted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permanent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teeth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(and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supernumerary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teeth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that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may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reach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20" dirty="0">
                          <a:latin typeface="Carlito"/>
                          <a:cs typeface="Carlito"/>
                        </a:rPr>
                        <a:t>60!)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Narrow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ascending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ramus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7782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Maxillary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hypoplasia</a:t>
                      </a:r>
                      <a:endParaRPr sz="2200" dirty="0">
                        <a:latin typeface="Carlito"/>
                        <a:cs typeface="Carlito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5CE3B01A-D9CE-4946-B47A-82EDB27FC499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126" y="1116945"/>
            <a:ext cx="11567795" cy="1207770"/>
            <a:chOff x="422126" y="1116945"/>
            <a:chExt cx="11567795" cy="1207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26" y="1116945"/>
              <a:ext cx="11567203" cy="12072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2757" y="1208023"/>
              <a:ext cx="11264265" cy="1082675"/>
            </a:xfrm>
            <a:custGeom>
              <a:avLst/>
              <a:gdLst/>
              <a:ahLst/>
              <a:cxnLst/>
              <a:rect l="l" t="t" r="r" b="b"/>
              <a:pathLst>
                <a:path w="11264265" h="1082675">
                  <a:moveTo>
                    <a:pt x="0" y="0"/>
                  </a:moveTo>
                  <a:lnTo>
                    <a:pt x="11264150" y="0"/>
                  </a:lnTo>
                </a:path>
                <a:path w="11264265" h="1082675">
                  <a:moveTo>
                    <a:pt x="0" y="540258"/>
                  </a:moveTo>
                  <a:lnTo>
                    <a:pt x="11264150" y="540258"/>
                  </a:lnTo>
                </a:path>
                <a:path w="11264265" h="1082675">
                  <a:moveTo>
                    <a:pt x="0" y="1082675"/>
                  </a:moveTo>
                  <a:lnTo>
                    <a:pt x="11264150" y="10826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1459" y="793241"/>
            <a:ext cx="327406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Treatment</a:t>
            </a:r>
            <a:r>
              <a:rPr spc="-120" dirty="0"/>
              <a:t> </a:t>
            </a:r>
            <a:r>
              <a:rPr dirty="0"/>
              <a:t>and</a:t>
            </a:r>
            <a:r>
              <a:rPr spc="-140" dirty="0"/>
              <a:t> </a:t>
            </a:r>
            <a:r>
              <a:rPr spc="-150" dirty="0"/>
              <a:t>prognosis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1459" y="1340053"/>
            <a:ext cx="11109960" cy="3958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No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treatment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exists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skull,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clavicular,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other</a:t>
            </a:r>
            <a:r>
              <a:rPr sz="2200" spc="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bone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anomalies.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614"/>
              </a:spcBef>
              <a:buFont typeface="Wingdings"/>
              <a:buChar char="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Most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patients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function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well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without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any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significant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problems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635"/>
              </a:spcBef>
              <a:buFont typeface="Wingdings"/>
              <a:buChar char=""/>
              <a:tabLst>
                <a:tab pos="354965" algn="l"/>
              </a:tabLst>
            </a:pPr>
            <a:r>
              <a:rPr sz="2200" spc="-25" dirty="0">
                <a:latin typeface="Carlito"/>
                <a:cs typeface="Carlito"/>
              </a:rPr>
              <a:t>Treatment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dental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problems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include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some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options: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10" dirty="0">
                <a:latin typeface="Carlito"/>
                <a:cs typeface="Carlito"/>
              </a:rPr>
              <a:t>Full-</a:t>
            </a:r>
            <a:r>
              <a:rPr sz="2200" dirty="0">
                <a:latin typeface="Carlito"/>
                <a:cs typeface="Carlito"/>
              </a:rPr>
              <a:t>mouth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extractions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denture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construction.</a:t>
            </a:r>
            <a:endParaRPr sz="2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spc="-25" dirty="0">
                <a:latin typeface="Carlito"/>
                <a:cs typeface="Carlito"/>
              </a:rPr>
              <a:t>Auto</a:t>
            </a:r>
            <a:r>
              <a:rPr sz="2200" spc="-25" dirty="0">
                <a:latin typeface="Arial"/>
                <a:cs typeface="Arial"/>
              </a:rPr>
              <a:t>-</a:t>
            </a:r>
            <a:r>
              <a:rPr sz="2200" spc="-10" dirty="0">
                <a:latin typeface="Carlito"/>
                <a:cs typeface="Carlito"/>
              </a:rPr>
              <a:t>transplantation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selected</a:t>
            </a:r>
            <a:r>
              <a:rPr sz="2200" spc="-1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impacted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teeth.</a:t>
            </a:r>
            <a:endParaRPr sz="22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355600" algn="l"/>
              </a:tabLst>
            </a:pPr>
            <a:r>
              <a:rPr sz="2200" dirty="0">
                <a:latin typeface="Carlito"/>
                <a:cs typeface="Carlito"/>
              </a:rPr>
              <a:t>Removal</a:t>
            </a:r>
            <a:r>
              <a:rPr sz="2200" spc="8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10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primary</a:t>
            </a:r>
            <a:r>
              <a:rPr sz="2200" spc="8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8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supernumerary</a:t>
            </a:r>
            <a:r>
              <a:rPr sz="2200" spc="9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teeth</a:t>
            </a:r>
            <a:r>
              <a:rPr sz="2200" spc="9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followed</a:t>
            </a:r>
            <a:r>
              <a:rPr sz="2200" spc="10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114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exposure</a:t>
            </a:r>
            <a:r>
              <a:rPr sz="2200" spc="8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9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permanent</a:t>
            </a:r>
            <a:r>
              <a:rPr sz="2200" spc="10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teeth</a:t>
            </a:r>
            <a:r>
              <a:rPr sz="2200" spc="10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that</a:t>
            </a:r>
            <a:endParaRPr sz="2200">
              <a:latin typeface="Carlito"/>
              <a:cs typeface="Carlito"/>
            </a:endParaRPr>
          </a:p>
          <a:p>
            <a:pPr marL="355600" marR="8255">
              <a:lnSpc>
                <a:spcPct val="150000"/>
              </a:lnSpc>
              <a:spcBef>
                <a:spcPts val="5"/>
              </a:spcBef>
            </a:pPr>
            <a:r>
              <a:rPr sz="2200" dirty="0">
                <a:latin typeface="Carlito"/>
                <a:cs typeface="Carlito"/>
              </a:rPr>
              <a:t>are</a:t>
            </a:r>
            <a:r>
              <a:rPr sz="2200" spc="3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subsequently</a:t>
            </a:r>
            <a:r>
              <a:rPr sz="2200" spc="39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extruded</a:t>
            </a:r>
            <a:r>
              <a:rPr sz="2200" spc="3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orthodontically.</a:t>
            </a:r>
            <a:r>
              <a:rPr sz="2200" spc="3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38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latter</a:t>
            </a:r>
            <a:r>
              <a:rPr sz="2200" spc="38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mode</a:t>
            </a:r>
            <a:r>
              <a:rPr sz="2200" spc="39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3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therapy</a:t>
            </a:r>
            <a:r>
              <a:rPr sz="2200" spc="38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appears</a:t>
            </a:r>
            <a:r>
              <a:rPr sz="2200" spc="3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3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</a:t>
            </a:r>
            <a:r>
              <a:rPr sz="2200" spc="38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treatment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choice.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13EA2-2211-4466-8CAF-3B01723CF92A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4547" y="440990"/>
            <a:ext cx="5450888" cy="363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6505" y="313690"/>
            <a:ext cx="5477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Clinical</a:t>
            </a:r>
            <a:r>
              <a:rPr sz="28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8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Radiographic</a:t>
            </a:r>
            <a:r>
              <a:rPr sz="28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Features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331" y="1039272"/>
            <a:ext cx="4894075" cy="5626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63184" y="3617976"/>
            <a:ext cx="6096000" cy="25558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92075" marR="81915" algn="just">
              <a:lnSpc>
                <a:spcPct val="100000"/>
              </a:lnSpc>
              <a:spcBef>
                <a:spcPts val="170"/>
              </a:spcBef>
            </a:pP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4</a:t>
            </a:r>
            <a:r>
              <a:rPr sz="3200" b="1" spc="57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years.</a:t>
            </a:r>
            <a:r>
              <a:rPr sz="3200" b="1" spc="57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He</a:t>
            </a:r>
            <a:r>
              <a:rPr sz="3200" b="1" spc="5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has</a:t>
            </a:r>
            <a:r>
              <a:rPr sz="3200" b="1" spc="57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the</a:t>
            </a:r>
            <a:r>
              <a:rPr sz="3200" b="1" spc="58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characteristic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facies,</a:t>
            </a:r>
            <a:r>
              <a:rPr sz="3200" b="1" spc="35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with</a:t>
            </a:r>
            <a:r>
              <a:rPr sz="3200" b="1" spc="35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a</a:t>
            </a:r>
            <a:r>
              <a:rPr sz="3200" b="1" spc="35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prominent</a:t>
            </a:r>
            <a:r>
              <a:rPr sz="3200" b="1" spc="37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forehead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and</a:t>
            </a:r>
            <a:r>
              <a:rPr sz="3200" b="1" spc="17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widely</a:t>
            </a:r>
            <a:r>
              <a:rPr sz="3200" b="1" spc="1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spaced</a:t>
            </a:r>
            <a:r>
              <a:rPr sz="3200" b="1" spc="1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eyes.</a:t>
            </a:r>
            <a:r>
              <a:rPr sz="3200" b="1" spc="1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Clavicular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hypoplasia</a:t>
            </a:r>
            <a:r>
              <a:rPr sz="3200" b="1" spc="655" dirty="0">
                <a:solidFill>
                  <a:srgbClr val="FFFF00"/>
                </a:solidFill>
                <a:latin typeface="Carlito"/>
                <a:cs typeface="Carlito"/>
              </a:rPr>
              <a:t>  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facilitates</a:t>
            </a:r>
            <a:r>
              <a:rPr sz="3200" b="1" spc="670" dirty="0">
                <a:solidFill>
                  <a:srgbClr val="FFFF00"/>
                </a:solidFill>
                <a:latin typeface="Carlito"/>
                <a:cs typeface="Carlito"/>
              </a:rPr>
              <a:t>  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anterior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apposition</a:t>
            </a:r>
            <a:r>
              <a:rPr sz="3200" b="1" spc="-4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of</a:t>
            </a:r>
            <a:r>
              <a:rPr sz="3200" b="1" spc="-2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the</a:t>
            </a:r>
            <a:r>
              <a:rPr sz="3200" b="1" spc="-1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shoulders.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71F8DA3-1435-41AC-B39F-838DEF235D6F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4252" y="341456"/>
            <a:ext cx="10220325" cy="6192520"/>
            <a:chOff x="1254252" y="341456"/>
            <a:chExt cx="10220325" cy="6192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7224" y="341456"/>
              <a:ext cx="5004813" cy="51159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4252" y="5457443"/>
              <a:ext cx="10220325" cy="1076325"/>
            </a:xfrm>
            <a:custGeom>
              <a:avLst/>
              <a:gdLst/>
              <a:ahLst/>
              <a:cxnLst/>
              <a:rect l="l" t="t" r="r" b="b"/>
              <a:pathLst>
                <a:path w="10220325" h="1076325">
                  <a:moveTo>
                    <a:pt x="10219944" y="0"/>
                  </a:moveTo>
                  <a:lnTo>
                    <a:pt x="0" y="0"/>
                  </a:lnTo>
                  <a:lnTo>
                    <a:pt x="0" y="1075943"/>
                  </a:lnTo>
                  <a:lnTo>
                    <a:pt x="10219944" y="1075943"/>
                  </a:lnTo>
                  <a:lnTo>
                    <a:pt x="102199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01825" y="5464860"/>
            <a:ext cx="99250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36370" marR="5080" indent="-142430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Cleidocranial</a:t>
            </a:r>
            <a:r>
              <a:rPr sz="32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dysplasia</a:t>
            </a:r>
            <a:r>
              <a:rPr sz="3200" b="1" spc="-10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in</a:t>
            </a:r>
            <a:r>
              <a:rPr sz="3200" b="1" spc="-5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a</a:t>
            </a:r>
            <a:r>
              <a:rPr sz="3200" b="1" spc="-6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patient</a:t>
            </a:r>
            <a:r>
              <a:rPr sz="32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able</a:t>
            </a:r>
            <a:r>
              <a:rPr sz="3200" b="1" spc="-4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to</a:t>
            </a:r>
            <a:r>
              <a:rPr sz="3200" b="1" spc="-5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approximate</a:t>
            </a:r>
            <a:r>
              <a:rPr sz="32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25" dirty="0">
                <a:solidFill>
                  <a:srgbClr val="FFFF00"/>
                </a:solidFill>
                <a:latin typeface="Carlito"/>
                <a:cs typeface="Carlito"/>
              </a:rPr>
              <a:t>his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shoulders</a:t>
            </a:r>
            <a:r>
              <a:rPr sz="3200" b="1" spc="-10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because</a:t>
            </a:r>
            <a:r>
              <a:rPr sz="32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of</a:t>
            </a:r>
            <a:r>
              <a:rPr sz="3200" b="1" spc="-4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hypoplastic</a:t>
            </a:r>
            <a:r>
              <a:rPr sz="3200" b="1" spc="-10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clavicles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709C45F-4B88-4D14-8C94-06E2F87F4E4E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1444" y="234744"/>
            <a:ext cx="6945870" cy="54573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171444" y="5884164"/>
            <a:ext cx="6842759" cy="585470"/>
          </a:xfrm>
          <a:custGeom>
            <a:avLst/>
            <a:gdLst/>
            <a:ahLst/>
            <a:cxnLst/>
            <a:rect l="l" t="t" r="r" b="b"/>
            <a:pathLst>
              <a:path w="6842759" h="585470">
                <a:moveTo>
                  <a:pt x="6842759" y="0"/>
                </a:moveTo>
                <a:lnTo>
                  <a:pt x="0" y="0"/>
                </a:lnTo>
                <a:lnTo>
                  <a:pt x="0" y="585216"/>
                </a:lnTo>
                <a:lnTo>
                  <a:pt x="6842759" y="585216"/>
                </a:lnTo>
                <a:lnTo>
                  <a:pt x="6842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99075" y="5892800"/>
            <a:ext cx="2588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Frontal</a:t>
            </a:r>
            <a:r>
              <a:rPr sz="3200" b="1" spc="-16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bossing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991" y="521221"/>
            <a:ext cx="11762740" cy="5880100"/>
            <a:chOff x="316991" y="521221"/>
            <a:chExt cx="11762740" cy="5880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991" y="521221"/>
              <a:ext cx="5832220" cy="58795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83224" y="4831079"/>
              <a:ext cx="6096000" cy="1569720"/>
            </a:xfrm>
            <a:custGeom>
              <a:avLst/>
              <a:gdLst/>
              <a:ahLst/>
              <a:cxnLst/>
              <a:rect l="l" t="t" r="r" b="b"/>
              <a:pathLst>
                <a:path w="6096000" h="1569720">
                  <a:moveTo>
                    <a:pt x="6096000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6096000" y="156972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62598" y="4839461"/>
            <a:ext cx="59378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Thoracic</a:t>
            </a:r>
            <a:r>
              <a:rPr sz="3200" b="1" spc="575" dirty="0">
                <a:solidFill>
                  <a:srgbClr val="FFFF00"/>
                </a:solidFill>
                <a:latin typeface="Carlito"/>
                <a:cs typeface="Carlito"/>
              </a:rPr>
              <a:t>    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plain</a:t>
            </a:r>
            <a:r>
              <a:rPr sz="3200" b="1" spc="575" dirty="0">
                <a:solidFill>
                  <a:srgbClr val="FFFF00"/>
                </a:solidFill>
                <a:latin typeface="Carlito"/>
                <a:cs typeface="Carlito"/>
              </a:rPr>
              <a:t>     </a:t>
            </a:r>
            <a:r>
              <a:rPr sz="3200" b="1" spc="-20" dirty="0">
                <a:solidFill>
                  <a:srgbClr val="FFFF00"/>
                </a:solidFill>
                <a:latin typeface="Carlito"/>
                <a:cs typeface="Carlito"/>
              </a:rPr>
              <a:t>radiographs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dysplastic</a:t>
            </a:r>
            <a:r>
              <a:rPr sz="3200" b="1" spc="25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clavicles</a:t>
            </a:r>
            <a:r>
              <a:rPr sz="3200" b="1" spc="24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of</a:t>
            </a:r>
            <a:r>
              <a:rPr sz="3200" b="1" spc="24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the</a:t>
            </a:r>
            <a:r>
              <a:rPr sz="3200" b="1" spc="2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proband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as</a:t>
            </a:r>
            <a:r>
              <a:rPr sz="3200" b="1" spc="-3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well</a:t>
            </a:r>
            <a:r>
              <a:rPr sz="3200" b="1" spc="-2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as</a:t>
            </a:r>
            <a:r>
              <a:rPr sz="3200" b="1" spc="-3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spine</a:t>
            </a:r>
            <a:r>
              <a:rPr sz="3200" b="1" spc="-3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scoliosis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1C2EF4A-1205-488D-9139-E67126F0E984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144975"/>
            <a:ext cx="11684635" cy="6551930"/>
            <a:chOff x="364236" y="144975"/>
            <a:chExt cx="11684635" cy="6551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36" y="144975"/>
              <a:ext cx="5033881" cy="65514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8007" y="5126735"/>
              <a:ext cx="6650990" cy="1569720"/>
            </a:xfrm>
            <a:custGeom>
              <a:avLst/>
              <a:gdLst/>
              <a:ahLst/>
              <a:cxnLst/>
              <a:rect l="l" t="t" r="r" b="b"/>
              <a:pathLst>
                <a:path w="6650990" h="1569720">
                  <a:moveTo>
                    <a:pt x="6650736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6650736" y="1569720"/>
                  </a:lnTo>
                  <a:lnTo>
                    <a:pt x="6650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77383" y="5134483"/>
            <a:ext cx="2443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cephalometric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4072" y="5134483"/>
            <a:ext cx="2134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radiographs: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1518" y="5134483"/>
            <a:ext cx="13506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delayed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7383" y="5622137"/>
            <a:ext cx="4230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6695" algn="l"/>
                <a:tab pos="2115820" algn="l"/>
              </a:tabLst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closure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	</a:t>
            </a:r>
            <a:r>
              <a:rPr sz="3200" b="1" spc="-25" dirty="0">
                <a:solidFill>
                  <a:srgbClr val="FFFF00"/>
                </a:solidFill>
                <a:latin typeface="Carlito"/>
                <a:cs typeface="Carlito"/>
              </a:rPr>
              <a:t>of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	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interparietal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54006" y="5622137"/>
            <a:ext cx="20186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155" algn="l"/>
              </a:tabLst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suture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	</a:t>
            </a:r>
            <a:r>
              <a:rPr sz="3200" b="1" spc="-25" dirty="0">
                <a:solidFill>
                  <a:srgbClr val="FFFF00"/>
                </a:solidFill>
                <a:latin typeface="Carlito"/>
                <a:cs typeface="Carlito"/>
              </a:rPr>
              <a:t>and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7383" y="6109512"/>
            <a:ext cx="1715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fontanels.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FF60FEE-33C5-48D6-987C-69E3095FE05B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6267"/>
            <a:ext cx="11902440" cy="5922645"/>
            <a:chOff x="0" y="236267"/>
            <a:chExt cx="11902440" cy="5922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6334"/>
              <a:ext cx="6647578" cy="42914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7688" y="236267"/>
              <a:ext cx="5135727" cy="42686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47688" y="4527804"/>
              <a:ext cx="5255260" cy="1630680"/>
            </a:xfrm>
            <a:custGeom>
              <a:avLst/>
              <a:gdLst/>
              <a:ahLst/>
              <a:cxnLst/>
              <a:rect l="l" t="t" r="r" b="b"/>
              <a:pathLst>
                <a:path w="5255259" h="1630679">
                  <a:moveTo>
                    <a:pt x="5254752" y="0"/>
                  </a:moveTo>
                  <a:lnTo>
                    <a:pt x="0" y="0"/>
                  </a:lnTo>
                  <a:lnTo>
                    <a:pt x="0" y="1630680"/>
                  </a:lnTo>
                  <a:lnTo>
                    <a:pt x="5254752" y="1630680"/>
                  </a:lnTo>
                  <a:lnTo>
                    <a:pt x="5254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247" y="4719828"/>
            <a:ext cx="6489700" cy="12471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90805" marR="83185" algn="just">
              <a:lnSpc>
                <a:spcPct val="100000"/>
              </a:lnSpc>
              <a:spcBef>
                <a:spcPts val="210"/>
              </a:spcBef>
            </a:pP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Panoramic</a:t>
            </a:r>
            <a:r>
              <a:rPr sz="2500" b="1" spc="22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radiograph</a:t>
            </a:r>
            <a:r>
              <a:rPr sz="2500" b="1" spc="22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showed</a:t>
            </a:r>
            <a:r>
              <a:rPr sz="2500" b="1" spc="21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many</a:t>
            </a:r>
            <a:r>
              <a:rPr sz="2500" b="1" spc="21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impacted 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and</a:t>
            </a:r>
            <a:r>
              <a:rPr sz="2500" b="1" spc="325" dirty="0">
                <a:solidFill>
                  <a:srgbClr val="FFFF00"/>
                </a:solidFill>
                <a:latin typeface="Carlito"/>
                <a:cs typeface="Carlito"/>
              </a:rPr>
              <a:t>    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unerupted</a:t>
            </a:r>
            <a:r>
              <a:rPr sz="2500" b="1" spc="335" dirty="0">
                <a:solidFill>
                  <a:srgbClr val="FFFF00"/>
                </a:solidFill>
                <a:latin typeface="Carlito"/>
                <a:cs typeface="Carlito"/>
              </a:rPr>
              <a:t>    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teeth</a:t>
            </a:r>
            <a:r>
              <a:rPr sz="2500" b="1" spc="330" dirty="0">
                <a:solidFill>
                  <a:srgbClr val="FFFF00"/>
                </a:solidFill>
                <a:latin typeface="Carlito"/>
                <a:cs typeface="Carlito"/>
              </a:rPr>
              <a:t>    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(permanent</a:t>
            </a:r>
            <a:r>
              <a:rPr sz="2500" b="1" spc="335" dirty="0">
                <a:solidFill>
                  <a:srgbClr val="FFFF00"/>
                </a:solidFill>
                <a:latin typeface="Carlito"/>
                <a:cs typeface="Carlito"/>
              </a:rPr>
              <a:t>    </a:t>
            </a:r>
            <a:r>
              <a:rPr sz="2500" b="1" spc="-35" dirty="0">
                <a:solidFill>
                  <a:srgbClr val="FFFF00"/>
                </a:solidFill>
                <a:latin typeface="Carlito"/>
                <a:cs typeface="Carlito"/>
              </a:rPr>
              <a:t>or </a:t>
            </a: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supernumerary),</a:t>
            </a:r>
            <a:r>
              <a:rPr sz="2500" b="1" spc="-3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in</a:t>
            </a:r>
            <a:r>
              <a:rPr sz="2500" b="1" spc="-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the</a:t>
            </a:r>
            <a:r>
              <a:rPr sz="2500" b="1" spc="-4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proband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40017" y="4541901"/>
            <a:ext cx="508635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95"/>
              </a:spcBef>
              <a:tabLst>
                <a:tab pos="2159635" algn="l"/>
                <a:tab pos="3074035" algn="l"/>
                <a:tab pos="4340860" algn="l"/>
              </a:tabLst>
            </a:pP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Cephalometric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	</a:t>
            </a: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X-</a:t>
            </a:r>
            <a:r>
              <a:rPr sz="2500" b="1" spc="-25" dirty="0">
                <a:solidFill>
                  <a:srgbClr val="FFFF00"/>
                </a:solidFill>
                <a:latin typeface="Carlito"/>
                <a:cs typeface="Carlito"/>
              </a:rPr>
              <a:t>ray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	</a:t>
            </a: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showed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	</a:t>
            </a:r>
            <a:r>
              <a:rPr sz="2500" b="1" spc="-30" dirty="0">
                <a:solidFill>
                  <a:srgbClr val="FFFF00"/>
                </a:solidFill>
                <a:latin typeface="Carlito"/>
                <a:cs typeface="Carlito"/>
              </a:rPr>
              <a:t>many</a:t>
            </a:r>
            <a:endParaRPr sz="25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teeth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0017" y="4923282"/>
            <a:ext cx="157543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impacted (permanent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0890" y="4923282"/>
            <a:ext cx="343281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912494" algn="l"/>
              </a:tabLst>
            </a:pPr>
            <a:r>
              <a:rPr sz="2500" b="1" spc="-25" dirty="0">
                <a:solidFill>
                  <a:srgbClr val="FFFF00"/>
                </a:solidFill>
                <a:latin typeface="Carlito"/>
                <a:cs typeface="Carlito"/>
              </a:rPr>
              <a:t>and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	</a:t>
            </a: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unerupted</a:t>
            </a:r>
            <a:endParaRPr sz="2500">
              <a:latin typeface="Carlito"/>
              <a:cs typeface="Carlito"/>
            </a:endParaRPr>
          </a:p>
          <a:p>
            <a:pPr marL="112395">
              <a:lnSpc>
                <a:spcPct val="100000"/>
              </a:lnSpc>
              <a:tabLst>
                <a:tab pos="595630" algn="l"/>
                <a:tab pos="2921635" algn="l"/>
              </a:tabLst>
            </a:pPr>
            <a:r>
              <a:rPr sz="2500" b="1" spc="-25" dirty="0">
                <a:solidFill>
                  <a:srgbClr val="FFFF00"/>
                </a:solidFill>
                <a:latin typeface="Carlito"/>
                <a:cs typeface="Carlito"/>
              </a:rPr>
              <a:t>or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	</a:t>
            </a: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supernumerary)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	</a:t>
            </a:r>
            <a:r>
              <a:rPr sz="2500" b="1" spc="-25" dirty="0">
                <a:solidFill>
                  <a:srgbClr val="FFFF00"/>
                </a:solidFill>
                <a:latin typeface="Carlito"/>
                <a:cs typeface="Carlito"/>
              </a:rPr>
              <a:t>and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40017" y="5685231"/>
            <a:ext cx="27508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dysplastic</a:t>
            </a:r>
            <a:r>
              <a:rPr sz="2500" b="1" spc="-6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nose</a:t>
            </a:r>
            <a:r>
              <a:rPr sz="2500" b="1" spc="-3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spc="-20" dirty="0">
                <a:solidFill>
                  <a:srgbClr val="FFFF00"/>
                </a:solidFill>
                <a:latin typeface="Carlito"/>
                <a:cs typeface="Carlito"/>
              </a:rPr>
              <a:t>bone</a:t>
            </a:r>
            <a:endParaRPr sz="2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6979" y="472592"/>
            <a:ext cx="7060161" cy="448345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90472" y="5393435"/>
            <a:ext cx="9631680" cy="585470"/>
          </a:xfrm>
          <a:custGeom>
            <a:avLst/>
            <a:gdLst/>
            <a:ahLst/>
            <a:cxnLst/>
            <a:rect l="l" t="t" r="r" b="b"/>
            <a:pathLst>
              <a:path w="9631680" h="585470">
                <a:moveTo>
                  <a:pt x="9631680" y="0"/>
                </a:moveTo>
                <a:lnTo>
                  <a:pt x="0" y="0"/>
                </a:lnTo>
                <a:lnTo>
                  <a:pt x="0" y="585216"/>
                </a:lnTo>
                <a:lnTo>
                  <a:pt x="9631680" y="585216"/>
                </a:lnTo>
                <a:lnTo>
                  <a:pt x="9631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69211" y="5401767"/>
            <a:ext cx="9383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Retained</a:t>
            </a:r>
            <a:r>
              <a:rPr sz="3200" b="1" spc="-8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deciduous</a:t>
            </a:r>
            <a:r>
              <a:rPr sz="32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teeth</a:t>
            </a:r>
            <a:r>
              <a:rPr sz="3200" b="1" spc="-6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and</a:t>
            </a:r>
            <a:r>
              <a:rPr sz="3200" b="1" spc="-8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missing</a:t>
            </a:r>
            <a:r>
              <a:rPr sz="3200" b="1" spc="-114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rlito"/>
                <a:cs typeface="Carlito"/>
              </a:rPr>
              <a:t>permanent</a:t>
            </a:r>
            <a:r>
              <a:rPr sz="3200" b="1" spc="-7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rlito"/>
                <a:cs typeface="Carlito"/>
              </a:rPr>
              <a:t>teeth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495F463-9EB5-4F7E-B973-5564D860D127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2811" y="278891"/>
            <a:ext cx="9702165" cy="5334000"/>
            <a:chOff x="1162811" y="278891"/>
            <a:chExt cx="9702165" cy="533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811" y="278891"/>
              <a:ext cx="9701784" cy="485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69919" y="5135880"/>
              <a:ext cx="5687695" cy="477520"/>
            </a:xfrm>
            <a:custGeom>
              <a:avLst/>
              <a:gdLst/>
              <a:ahLst/>
              <a:cxnLst/>
              <a:rect l="l" t="t" r="r" b="b"/>
              <a:pathLst>
                <a:path w="5687695" h="477520">
                  <a:moveTo>
                    <a:pt x="5687567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5687567" y="477012"/>
                  </a:lnTo>
                  <a:lnTo>
                    <a:pt x="5687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48914" y="5149037"/>
            <a:ext cx="54762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Multiple</a:t>
            </a:r>
            <a:r>
              <a:rPr sz="25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00"/>
                </a:solidFill>
                <a:latin typeface="Carlito"/>
                <a:cs typeface="Carlito"/>
              </a:rPr>
              <a:t>unerupted</a:t>
            </a:r>
            <a:r>
              <a:rPr sz="25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supernumarary</a:t>
            </a:r>
            <a:r>
              <a:rPr sz="2500" b="1" spc="-6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Carlito"/>
                <a:cs typeface="Carlito"/>
              </a:rPr>
              <a:t>teeth</a:t>
            </a:r>
            <a:endParaRPr sz="2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743200"/>
              <a:ext cx="12192000" cy="1015365"/>
            </a:xfrm>
            <a:custGeom>
              <a:avLst/>
              <a:gdLst/>
              <a:ahLst/>
              <a:cxnLst/>
              <a:rect l="l" t="t" r="r" b="b"/>
              <a:pathLst>
                <a:path w="12192000" h="1015364">
                  <a:moveTo>
                    <a:pt x="12192000" y="0"/>
                  </a:moveTo>
                  <a:lnTo>
                    <a:pt x="0" y="0"/>
                  </a:lnTo>
                  <a:lnTo>
                    <a:pt x="0" y="1014983"/>
                  </a:lnTo>
                  <a:lnTo>
                    <a:pt x="12192000" y="101498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047" y="2548127"/>
              <a:ext cx="6907530" cy="1668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9359" y="2548127"/>
              <a:ext cx="5538978" cy="166801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1654" y="2727401"/>
            <a:ext cx="105111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FFFFFF"/>
                </a:solidFill>
                <a:latin typeface="Arial Black"/>
                <a:cs typeface="Arial Black"/>
              </a:rPr>
              <a:t>Osteogenesis</a:t>
            </a:r>
            <a:r>
              <a:rPr sz="6000" b="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000" b="0" spc="-10" dirty="0">
                <a:solidFill>
                  <a:srgbClr val="FFFFFF"/>
                </a:solidFill>
                <a:latin typeface="Arial Black"/>
                <a:cs typeface="Arial Black"/>
              </a:rPr>
              <a:t>Imperfecta</a:t>
            </a:r>
            <a:endParaRPr sz="6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7"/>
            <a:chOff x="0" y="0"/>
            <a:chExt cx="12192000" cy="68579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0351" y="5382767"/>
              <a:ext cx="3275329" cy="826135"/>
            </a:xfrm>
            <a:custGeom>
              <a:avLst/>
              <a:gdLst/>
              <a:ahLst/>
              <a:cxnLst/>
              <a:rect l="l" t="t" r="r" b="b"/>
              <a:pathLst>
                <a:path w="3275329" h="826135">
                  <a:moveTo>
                    <a:pt x="3275076" y="0"/>
                  </a:moveTo>
                  <a:lnTo>
                    <a:pt x="0" y="0"/>
                  </a:lnTo>
                  <a:lnTo>
                    <a:pt x="0" y="826007"/>
                  </a:lnTo>
                  <a:lnTo>
                    <a:pt x="3275076" y="826007"/>
                  </a:lnTo>
                  <a:lnTo>
                    <a:pt x="3275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4594" y="1292254"/>
            <a:ext cx="11697335" cy="1673860"/>
            <a:chOff x="324594" y="1292254"/>
            <a:chExt cx="11697335" cy="167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594" y="1292254"/>
              <a:ext cx="11696735" cy="16735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6656" y="1386332"/>
              <a:ext cx="11391265" cy="1539240"/>
            </a:xfrm>
            <a:custGeom>
              <a:avLst/>
              <a:gdLst/>
              <a:ahLst/>
              <a:cxnLst/>
              <a:rect l="l" t="t" r="r" b="b"/>
              <a:pathLst>
                <a:path w="11391265" h="1539239">
                  <a:moveTo>
                    <a:pt x="0" y="0"/>
                  </a:moveTo>
                  <a:lnTo>
                    <a:pt x="11391112" y="0"/>
                  </a:lnTo>
                </a:path>
                <a:path w="11391265" h="1539239">
                  <a:moveTo>
                    <a:pt x="0" y="1097279"/>
                  </a:moveTo>
                  <a:lnTo>
                    <a:pt x="11391112" y="1097279"/>
                  </a:lnTo>
                </a:path>
                <a:path w="11391265" h="1539239">
                  <a:moveTo>
                    <a:pt x="0" y="1539239"/>
                  </a:moveTo>
                  <a:lnTo>
                    <a:pt x="11391112" y="15392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5447" y="814577"/>
            <a:ext cx="39516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Carlito"/>
                <a:cs typeface="Carlito"/>
              </a:rPr>
              <a:t>Paget’s</a:t>
            </a:r>
            <a:r>
              <a:rPr sz="3200" spc="-8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disease</a:t>
            </a:r>
            <a:r>
              <a:rPr sz="3200" spc="-8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bone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715" algn="just">
              <a:lnSpc>
                <a:spcPts val="2630"/>
              </a:lnSpc>
              <a:spcBef>
                <a:spcPts val="190"/>
              </a:spcBef>
            </a:pPr>
            <a:r>
              <a:rPr dirty="0"/>
              <a:t>Chronic</a:t>
            </a:r>
            <a:r>
              <a:rPr spc="110" dirty="0"/>
              <a:t> </a:t>
            </a:r>
            <a:r>
              <a:rPr dirty="0"/>
              <a:t>bone</a:t>
            </a:r>
            <a:r>
              <a:rPr spc="105" dirty="0"/>
              <a:t> </a:t>
            </a:r>
            <a:r>
              <a:rPr dirty="0"/>
              <a:t>disease</a:t>
            </a:r>
            <a:r>
              <a:rPr spc="120" dirty="0"/>
              <a:t> </a:t>
            </a:r>
            <a:r>
              <a:rPr dirty="0"/>
              <a:t>characterized</a:t>
            </a:r>
            <a:r>
              <a:rPr spc="130" dirty="0"/>
              <a:t> </a:t>
            </a:r>
            <a:r>
              <a:rPr dirty="0"/>
              <a:t>by</a:t>
            </a:r>
            <a:r>
              <a:rPr spc="125" dirty="0"/>
              <a:t> </a:t>
            </a:r>
            <a:r>
              <a:rPr dirty="0"/>
              <a:t>abnormal</a:t>
            </a:r>
            <a:r>
              <a:rPr spc="110" dirty="0"/>
              <a:t> </a:t>
            </a:r>
            <a:r>
              <a:rPr dirty="0"/>
              <a:t>resorption</a:t>
            </a:r>
            <a:r>
              <a:rPr spc="125" dirty="0"/>
              <a:t> </a:t>
            </a:r>
            <a:r>
              <a:rPr dirty="0"/>
              <a:t>and</a:t>
            </a:r>
            <a:r>
              <a:rPr spc="105" dirty="0"/>
              <a:t> </a:t>
            </a:r>
            <a:r>
              <a:rPr dirty="0"/>
              <a:t>deposition</a:t>
            </a:r>
            <a:r>
              <a:rPr spc="120" dirty="0"/>
              <a:t> </a:t>
            </a:r>
            <a:r>
              <a:rPr dirty="0"/>
              <a:t>of</a:t>
            </a:r>
            <a:r>
              <a:rPr spc="120" dirty="0"/>
              <a:t> </a:t>
            </a:r>
            <a:r>
              <a:rPr dirty="0"/>
              <a:t>bone</a:t>
            </a:r>
            <a:r>
              <a:rPr spc="130" dirty="0"/>
              <a:t> </a:t>
            </a:r>
            <a:r>
              <a:rPr dirty="0"/>
              <a:t>lead</a:t>
            </a:r>
            <a:r>
              <a:rPr spc="120" dirty="0"/>
              <a:t> </a:t>
            </a:r>
            <a:r>
              <a:rPr dirty="0"/>
              <a:t>to</a:t>
            </a:r>
            <a:r>
              <a:rPr spc="135" dirty="0"/>
              <a:t> </a:t>
            </a:r>
            <a:r>
              <a:rPr spc="-20" dirty="0"/>
              <a:t>bone </a:t>
            </a:r>
            <a:r>
              <a:rPr dirty="0"/>
              <a:t>distortion</a:t>
            </a:r>
            <a:r>
              <a:rPr spc="-5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spc="-10" dirty="0"/>
              <a:t>weakening.</a:t>
            </a:r>
            <a:r>
              <a:rPr spc="-35" dirty="0"/>
              <a:t> </a:t>
            </a:r>
            <a:r>
              <a:rPr dirty="0"/>
              <a:t>Exact</a:t>
            </a:r>
            <a:r>
              <a:rPr spc="-55" dirty="0"/>
              <a:t> </a:t>
            </a:r>
            <a:r>
              <a:rPr dirty="0"/>
              <a:t>cause</a:t>
            </a:r>
            <a:r>
              <a:rPr spc="-45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unknown,</a:t>
            </a:r>
            <a:r>
              <a:rPr spc="-45" dirty="0"/>
              <a:t> </a:t>
            </a:r>
            <a:r>
              <a:rPr dirty="0"/>
              <a:t>could</a:t>
            </a:r>
            <a:r>
              <a:rPr spc="-60" dirty="0"/>
              <a:t> </a:t>
            </a:r>
            <a:r>
              <a:rPr dirty="0"/>
              <a:t>be</a:t>
            </a:r>
            <a:r>
              <a:rPr spc="-35" dirty="0"/>
              <a:t> </a:t>
            </a:r>
            <a:r>
              <a:rPr dirty="0"/>
              <a:t>(Genetic,</a:t>
            </a:r>
            <a:r>
              <a:rPr spc="-35" dirty="0"/>
              <a:t> </a:t>
            </a:r>
            <a:r>
              <a:rPr spc="-20" dirty="0"/>
              <a:t>Inflammatory,</a:t>
            </a:r>
            <a:r>
              <a:rPr spc="-25" dirty="0"/>
              <a:t> </a:t>
            </a:r>
            <a:r>
              <a:rPr spc="-10" dirty="0"/>
              <a:t>Endocrine).</a:t>
            </a: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2300" b="1" spc="-30" dirty="0">
                <a:latin typeface="Arial"/>
                <a:cs typeface="Arial"/>
              </a:rPr>
              <a:t>Pathophysiology</a:t>
            </a:r>
            <a:endParaRPr sz="23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220"/>
              </a:spcBef>
            </a:pPr>
            <a:r>
              <a:rPr dirty="0"/>
              <a:t>Skeletal</a:t>
            </a:r>
            <a:r>
              <a:rPr spc="70" dirty="0"/>
              <a:t> </a:t>
            </a:r>
            <a:r>
              <a:rPr dirty="0"/>
              <a:t>lesions</a:t>
            </a:r>
            <a:r>
              <a:rPr spc="75" dirty="0"/>
              <a:t> </a:t>
            </a:r>
            <a:r>
              <a:rPr dirty="0"/>
              <a:t>of</a:t>
            </a:r>
            <a:r>
              <a:rPr spc="70" dirty="0"/>
              <a:t> </a:t>
            </a:r>
            <a:r>
              <a:rPr dirty="0"/>
              <a:t>PDB</a:t>
            </a:r>
            <a:r>
              <a:rPr spc="75" dirty="0"/>
              <a:t> </a:t>
            </a:r>
            <a:r>
              <a:rPr dirty="0"/>
              <a:t>are</a:t>
            </a:r>
            <a:r>
              <a:rPr spc="70" dirty="0"/>
              <a:t> </a:t>
            </a:r>
            <a:r>
              <a:rPr dirty="0"/>
              <a:t>characterized</a:t>
            </a:r>
            <a:r>
              <a:rPr spc="65" dirty="0"/>
              <a:t> </a:t>
            </a:r>
            <a:r>
              <a:rPr dirty="0"/>
              <a:t>by</a:t>
            </a:r>
            <a:r>
              <a:rPr spc="80" dirty="0"/>
              <a:t> </a:t>
            </a:r>
            <a:r>
              <a:rPr dirty="0"/>
              <a:t>increased</a:t>
            </a:r>
            <a:r>
              <a:rPr spc="70" dirty="0"/>
              <a:t> </a:t>
            </a:r>
            <a:r>
              <a:rPr dirty="0"/>
              <a:t>number</a:t>
            </a:r>
            <a:r>
              <a:rPr spc="70" dirty="0"/>
              <a:t> </a:t>
            </a:r>
            <a:r>
              <a:rPr dirty="0"/>
              <a:t>and</a:t>
            </a:r>
            <a:r>
              <a:rPr spc="65" dirty="0"/>
              <a:t> </a:t>
            </a:r>
            <a:r>
              <a:rPr dirty="0"/>
              <a:t>activity</a:t>
            </a:r>
            <a:r>
              <a:rPr spc="75" dirty="0"/>
              <a:t> </a:t>
            </a:r>
            <a:r>
              <a:rPr dirty="0"/>
              <a:t>of</a:t>
            </a:r>
            <a:r>
              <a:rPr spc="75" dirty="0"/>
              <a:t> </a:t>
            </a:r>
            <a:r>
              <a:rPr dirty="0"/>
              <a:t>osteoclasts</a:t>
            </a:r>
            <a:r>
              <a:rPr spc="75" dirty="0"/>
              <a:t> </a:t>
            </a:r>
            <a:r>
              <a:rPr dirty="0"/>
              <a:t>leads</a:t>
            </a:r>
            <a:r>
              <a:rPr spc="75" dirty="0"/>
              <a:t> </a:t>
            </a:r>
            <a:r>
              <a:rPr spc="-25" dirty="0"/>
              <a:t>to </a:t>
            </a:r>
            <a:r>
              <a:rPr dirty="0"/>
              <a:t>initial</a:t>
            </a:r>
            <a:r>
              <a:rPr spc="220" dirty="0"/>
              <a:t>  </a:t>
            </a:r>
            <a:r>
              <a:rPr dirty="0"/>
              <a:t>resorption</a:t>
            </a:r>
            <a:r>
              <a:rPr spc="225" dirty="0"/>
              <a:t>  </a:t>
            </a:r>
            <a:r>
              <a:rPr dirty="0"/>
              <a:t>of</a:t>
            </a:r>
            <a:r>
              <a:rPr spc="220" dirty="0"/>
              <a:t>  </a:t>
            </a:r>
            <a:r>
              <a:rPr dirty="0"/>
              <a:t>bone</a:t>
            </a:r>
            <a:r>
              <a:rPr spc="225" dirty="0"/>
              <a:t>  </a:t>
            </a:r>
            <a:r>
              <a:rPr dirty="0"/>
              <a:t>and</a:t>
            </a:r>
            <a:r>
              <a:rPr spc="220" dirty="0"/>
              <a:t>  </a:t>
            </a:r>
            <a:r>
              <a:rPr dirty="0"/>
              <a:t>osteoporotic</a:t>
            </a:r>
            <a:r>
              <a:rPr spc="220" dirty="0"/>
              <a:t>  </a:t>
            </a:r>
            <a:r>
              <a:rPr dirty="0"/>
              <a:t>appearance</a:t>
            </a:r>
            <a:r>
              <a:rPr spc="220" dirty="0"/>
              <a:t>  </a:t>
            </a:r>
            <a:r>
              <a:rPr dirty="0"/>
              <a:t>(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osteoclastic</a:t>
            </a:r>
            <a:r>
              <a:rPr b="1" spc="225" dirty="0">
                <a:solidFill>
                  <a:srgbClr val="C00000"/>
                </a:solidFill>
                <a:latin typeface="Carlito"/>
                <a:cs typeface="Carlito"/>
              </a:rPr>
              <a:t>  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stage</a:t>
            </a:r>
            <a:r>
              <a:rPr dirty="0"/>
              <a:t>),</a:t>
            </a:r>
            <a:r>
              <a:rPr spc="229" dirty="0"/>
              <a:t>  </a:t>
            </a:r>
            <a:r>
              <a:rPr dirty="0"/>
              <a:t>followed</a:t>
            </a:r>
            <a:r>
              <a:rPr spc="220" dirty="0"/>
              <a:t>  </a:t>
            </a:r>
            <a:r>
              <a:rPr spc="-25" dirty="0"/>
              <a:t>by </a:t>
            </a:r>
            <a:r>
              <a:rPr spc="-20" dirty="0"/>
              <a:t>compensatory,</a:t>
            </a:r>
            <a:r>
              <a:rPr spc="15" dirty="0"/>
              <a:t> </a:t>
            </a:r>
            <a:r>
              <a:rPr dirty="0"/>
              <a:t>overproduction</a:t>
            </a:r>
            <a:r>
              <a:rPr spc="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lamellar</a:t>
            </a:r>
            <a:r>
              <a:rPr spc="10" dirty="0"/>
              <a:t> </a:t>
            </a:r>
            <a:r>
              <a:rPr dirty="0"/>
              <a:t>bone</a:t>
            </a:r>
            <a:r>
              <a:rPr spc="10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haphazard</a:t>
            </a:r>
            <a:r>
              <a:rPr spc="5" dirty="0"/>
              <a:t> </a:t>
            </a:r>
            <a:r>
              <a:rPr dirty="0"/>
              <a:t>fashion</a:t>
            </a:r>
            <a:r>
              <a:rPr spc="15" dirty="0"/>
              <a:t> </a:t>
            </a:r>
            <a:r>
              <a:rPr dirty="0"/>
              <a:t>with</a:t>
            </a:r>
            <a:r>
              <a:rPr spc="5" dirty="0"/>
              <a:t> </a:t>
            </a:r>
            <a:r>
              <a:rPr dirty="0"/>
              <a:t>prominent</a:t>
            </a:r>
            <a:r>
              <a:rPr spc="15" dirty="0"/>
              <a:t> </a:t>
            </a:r>
            <a:r>
              <a:rPr spc="-10" dirty="0"/>
              <a:t>vascularity </a:t>
            </a:r>
            <a:r>
              <a:rPr dirty="0"/>
              <a:t>(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mixed</a:t>
            </a:r>
            <a:r>
              <a:rPr b="1" spc="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b="1" spc="-20" dirty="0">
                <a:solidFill>
                  <a:srgbClr val="C00000"/>
                </a:solidFill>
                <a:latin typeface="Carlito"/>
                <a:cs typeface="Carlito"/>
              </a:rPr>
              <a:t>osteoclastic-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osteoblastic</a:t>
            </a:r>
            <a:r>
              <a:rPr b="1" spc="3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b="1" dirty="0">
                <a:solidFill>
                  <a:srgbClr val="C00000"/>
                </a:solidFill>
                <a:latin typeface="Carlito"/>
                <a:cs typeface="Carlito"/>
              </a:rPr>
              <a:t>stage</a:t>
            </a:r>
            <a:r>
              <a:rPr dirty="0"/>
              <a:t>),</a:t>
            </a:r>
            <a:r>
              <a:rPr spc="1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finally,</a:t>
            </a:r>
            <a:r>
              <a:rPr spc="20" dirty="0"/>
              <a:t> </a:t>
            </a:r>
            <a:r>
              <a:rPr dirty="0"/>
              <a:t>“bone</a:t>
            </a:r>
            <a:r>
              <a:rPr spc="5" dirty="0"/>
              <a:t> </a:t>
            </a:r>
            <a:r>
              <a:rPr dirty="0"/>
              <a:t>is</a:t>
            </a:r>
            <a:r>
              <a:rPr spc="25" dirty="0"/>
              <a:t> </a:t>
            </a:r>
            <a:r>
              <a:rPr dirty="0"/>
              <a:t>a</a:t>
            </a:r>
            <a:r>
              <a:rPr spc="25" dirty="0"/>
              <a:t> </a:t>
            </a:r>
            <a:r>
              <a:rPr dirty="0"/>
              <a:t>mosaic</a:t>
            </a:r>
            <a:r>
              <a:rPr spc="10" dirty="0"/>
              <a:t> </a:t>
            </a:r>
            <a:r>
              <a:rPr dirty="0"/>
              <a:t>of</a:t>
            </a:r>
            <a:r>
              <a:rPr spc="20" dirty="0"/>
              <a:t> </a:t>
            </a:r>
            <a:r>
              <a:rPr dirty="0"/>
              <a:t>woven</a:t>
            </a:r>
            <a:r>
              <a:rPr spc="5" dirty="0"/>
              <a:t> </a:t>
            </a:r>
            <a:r>
              <a:rPr dirty="0"/>
              <a:t>and</a:t>
            </a:r>
            <a:r>
              <a:rPr spc="10" dirty="0"/>
              <a:t> </a:t>
            </a:r>
            <a:r>
              <a:rPr dirty="0"/>
              <a:t>lamellar</a:t>
            </a:r>
            <a:r>
              <a:rPr spc="10" dirty="0"/>
              <a:t> </a:t>
            </a:r>
            <a:r>
              <a:rPr spc="-20" dirty="0"/>
              <a:t>bone </a:t>
            </a:r>
            <a:r>
              <a:rPr dirty="0"/>
              <a:t>is</a:t>
            </a:r>
            <a:r>
              <a:rPr spc="409" dirty="0"/>
              <a:t> </a:t>
            </a:r>
            <a:r>
              <a:rPr dirty="0"/>
              <a:t>formed,</a:t>
            </a:r>
            <a:r>
              <a:rPr spc="420" dirty="0"/>
              <a:t> </a:t>
            </a:r>
            <a:r>
              <a:rPr dirty="0"/>
              <a:t>which</a:t>
            </a:r>
            <a:r>
              <a:rPr spc="409" dirty="0"/>
              <a:t> </a:t>
            </a:r>
            <a:r>
              <a:rPr dirty="0"/>
              <a:t>be</a:t>
            </a:r>
            <a:r>
              <a:rPr spc="405" dirty="0"/>
              <a:t> </a:t>
            </a:r>
            <a:r>
              <a:rPr dirty="0"/>
              <a:t>larger</a:t>
            </a:r>
            <a:r>
              <a:rPr spc="409" dirty="0"/>
              <a:t> </a:t>
            </a:r>
            <a:r>
              <a:rPr dirty="0"/>
              <a:t>and</a:t>
            </a:r>
            <a:r>
              <a:rPr spc="409" dirty="0"/>
              <a:t> </a:t>
            </a:r>
            <a:r>
              <a:rPr dirty="0"/>
              <a:t>more</a:t>
            </a:r>
            <a:r>
              <a:rPr spc="415" dirty="0"/>
              <a:t> </a:t>
            </a:r>
            <a:r>
              <a:rPr dirty="0"/>
              <a:t>sclerotic</a:t>
            </a:r>
            <a:r>
              <a:rPr spc="405" dirty="0"/>
              <a:t> </a:t>
            </a:r>
            <a:r>
              <a:rPr dirty="0"/>
              <a:t>than</a:t>
            </a:r>
            <a:r>
              <a:rPr spc="415" dirty="0"/>
              <a:t> </a:t>
            </a:r>
            <a:r>
              <a:rPr dirty="0"/>
              <a:t>normal,</a:t>
            </a:r>
            <a:r>
              <a:rPr spc="409" dirty="0"/>
              <a:t> </a:t>
            </a:r>
            <a:r>
              <a:rPr dirty="0">
                <a:latin typeface="Arial"/>
                <a:cs typeface="Arial"/>
              </a:rPr>
              <a:t>►</a:t>
            </a:r>
            <a:r>
              <a:rPr dirty="0"/>
              <a:t>therefore</a:t>
            </a:r>
            <a:r>
              <a:rPr spc="415" dirty="0"/>
              <a:t> </a:t>
            </a:r>
            <a:r>
              <a:rPr dirty="0"/>
              <a:t>there</a:t>
            </a:r>
            <a:r>
              <a:rPr spc="405" dirty="0"/>
              <a:t> </a:t>
            </a:r>
            <a:r>
              <a:rPr dirty="0"/>
              <a:t>is</a:t>
            </a:r>
            <a:r>
              <a:rPr spc="425" dirty="0"/>
              <a:t> </a:t>
            </a:r>
            <a:r>
              <a:rPr dirty="0"/>
              <a:t>tendency</a:t>
            </a:r>
            <a:r>
              <a:rPr spc="420" dirty="0"/>
              <a:t> </a:t>
            </a:r>
            <a:r>
              <a:rPr spc="-25" dirty="0"/>
              <a:t>to </a:t>
            </a:r>
            <a:r>
              <a:rPr spc="-10" dirty="0"/>
              <a:t>deformity</a:t>
            </a:r>
            <a:r>
              <a:rPr spc="-3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fracture.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6F5B533-597E-4DC9-A85E-3C88FD29208E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733" y="691089"/>
            <a:ext cx="11617960" cy="107314"/>
            <a:chOff x="237733" y="691089"/>
            <a:chExt cx="11617960" cy="10731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33" y="691089"/>
              <a:ext cx="11617473" cy="1051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9102" y="791972"/>
              <a:ext cx="11313795" cy="0"/>
            </a:xfrm>
            <a:custGeom>
              <a:avLst/>
              <a:gdLst/>
              <a:ahLst/>
              <a:cxnLst/>
              <a:rect l="l" t="t" r="r" b="b"/>
              <a:pathLst>
                <a:path w="11313795">
                  <a:moveTo>
                    <a:pt x="0" y="0"/>
                  </a:moveTo>
                  <a:lnTo>
                    <a:pt x="1131331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Clinically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969" y="755802"/>
            <a:ext cx="11154410" cy="505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Char char="-"/>
              <a:tabLst>
                <a:tab pos="355600" algn="l"/>
              </a:tabLst>
            </a:pPr>
            <a:r>
              <a:rPr sz="2200" dirty="0">
                <a:latin typeface="Carlito"/>
                <a:cs typeface="Carlito"/>
              </a:rPr>
              <a:t>Relatively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common,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geographic variation(more</a:t>
            </a:r>
            <a:r>
              <a:rPr sz="2200" spc="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common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Europe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America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than </a:t>
            </a:r>
            <a:r>
              <a:rPr sz="2200" spc="-20" dirty="0">
                <a:latin typeface="Carlito"/>
                <a:cs typeface="Carlito"/>
              </a:rPr>
              <a:t>Asia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Africa)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Char char="-"/>
              <a:tabLst>
                <a:tab pos="354965" algn="l"/>
              </a:tabLst>
            </a:pPr>
            <a:r>
              <a:rPr sz="2200" spc="-10" dirty="0">
                <a:latin typeface="Carlito"/>
                <a:cs typeface="Carlito"/>
              </a:rPr>
              <a:t>Affects </a:t>
            </a:r>
            <a:r>
              <a:rPr sz="2200" dirty="0">
                <a:latin typeface="Carlito"/>
                <a:cs typeface="Carlito"/>
              </a:rPr>
              <a:t>older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adults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(more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than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40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years.)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Char char="-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Males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affected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more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than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females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Char char="-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Sometimes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discovered</a:t>
            </a:r>
            <a:r>
              <a:rPr sz="2200" spc="-10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incidentally</a:t>
            </a:r>
            <a:r>
              <a:rPr sz="2200" spc="-8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by: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A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radiograph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other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reasons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354965" algn="l"/>
              </a:tabLst>
            </a:pPr>
            <a:r>
              <a:rPr sz="2200" spc="-10" dirty="0">
                <a:latin typeface="Carlito"/>
                <a:cs typeface="Carlito"/>
              </a:rPr>
              <a:t>Elevated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alkaline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phosphatase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(ALP)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level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5"/>
              </a:spcBef>
              <a:buChar char="-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Causes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bone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pain.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Char char="-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Lumbar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Vertebrae,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pelvis,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skull,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femur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most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commonly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affected.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Char char="-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Increased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circumference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head.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9FB493-3425-46FF-B9A4-65C044704A36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33" y="701660"/>
            <a:ext cx="11617473" cy="104079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9102" y="412035"/>
          <a:ext cx="11313160" cy="439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pPr marL="91440">
                        <a:lnSpc>
                          <a:spcPts val="2590"/>
                        </a:lnSpc>
                      </a:pPr>
                      <a:r>
                        <a:rPr sz="2300" b="1" spc="-10" dirty="0">
                          <a:latin typeface="Arial"/>
                          <a:cs typeface="Arial"/>
                        </a:rPr>
                        <a:t>Clinically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4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2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In</a:t>
                      </a:r>
                      <a:r>
                        <a:rPr sz="22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oral</a:t>
                      </a:r>
                      <a:r>
                        <a:rPr sz="2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2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and</a:t>
                      </a:r>
                      <a:r>
                        <a:rPr sz="2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2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maxillofacial</a:t>
                      </a:r>
                      <a:r>
                        <a:rPr sz="22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2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region: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325"/>
                        </a:spcBef>
                        <a:buChar char="-"/>
                        <a:tabLst>
                          <a:tab pos="434340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Jaw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are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involved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17%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cases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320"/>
                        </a:spcBef>
                        <a:buChar char="-"/>
                        <a:tabLst>
                          <a:tab pos="434340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Maxilla</a:t>
                      </a:r>
                      <a:r>
                        <a:rPr sz="2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affected</a:t>
                      </a:r>
                      <a:r>
                        <a:rPr sz="2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much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more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than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mandible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320"/>
                        </a:spcBef>
                        <a:buChar char="-"/>
                        <a:tabLst>
                          <a:tab pos="434340" algn="l"/>
                        </a:tabLst>
                      </a:pPr>
                      <a:r>
                        <a:rPr sz="2200" spc="-10" dirty="0">
                          <a:latin typeface="Carlito"/>
                          <a:cs typeface="Carlito"/>
                        </a:rPr>
                        <a:t>Enlargement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middle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face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which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lead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lion</a:t>
                      </a:r>
                      <a:r>
                        <a:rPr sz="2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like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deformity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face.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320"/>
                        </a:spcBef>
                        <a:buChar char="-"/>
                        <a:tabLst>
                          <a:tab pos="434340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Nasal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cavity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involvement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(may</a:t>
                      </a:r>
                      <a:r>
                        <a:rPr sz="22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lead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2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nasal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obstruction)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320"/>
                        </a:spcBef>
                        <a:buChar char="-"/>
                        <a:tabLst>
                          <a:tab pos="434340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Alveolar</a:t>
                      </a:r>
                      <a:r>
                        <a:rPr sz="2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ridges</a:t>
                      </a:r>
                      <a:r>
                        <a:rPr sz="22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remain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symmetric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but</a:t>
                      </a:r>
                      <a:r>
                        <a:rPr sz="2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enlarged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leads</a:t>
                      </a:r>
                      <a:r>
                        <a:rPr sz="2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20" dirty="0">
                          <a:latin typeface="Carlito"/>
                          <a:cs typeface="Carlito"/>
                        </a:rPr>
                        <a:t>to:-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spcBef>
                          <a:spcPts val="1320"/>
                        </a:spcBef>
                        <a:buFont typeface="Wingdings"/>
                        <a:buChar char=""/>
                        <a:tabLst>
                          <a:tab pos="433705" algn="l"/>
                        </a:tabLst>
                      </a:pPr>
                      <a:r>
                        <a:rPr sz="2200" spc="-10" dirty="0">
                          <a:latin typeface="Carlito"/>
                          <a:cs typeface="Carlito"/>
                        </a:rPr>
                        <a:t>Dentate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patients</a:t>
                      </a:r>
                      <a:r>
                        <a:rPr sz="22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may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have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spacing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their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teeth</a:t>
                      </a:r>
                      <a:endParaRPr sz="2200">
                        <a:latin typeface="Carlito"/>
                        <a:cs typeface="Carlito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spcBef>
                          <a:spcPts val="1325"/>
                        </a:spcBef>
                        <a:buFont typeface="Wingdings"/>
                        <a:buChar char=""/>
                        <a:tabLst>
                          <a:tab pos="433705" algn="l"/>
                        </a:tabLst>
                      </a:pPr>
                      <a:r>
                        <a:rPr sz="2200" dirty="0">
                          <a:latin typeface="Carlito"/>
                          <a:cs typeface="Carlito"/>
                        </a:rPr>
                        <a:t>Edentulous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patients</a:t>
                      </a:r>
                      <a:r>
                        <a:rPr sz="22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may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complain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from</a:t>
                      </a:r>
                      <a:r>
                        <a:rPr sz="22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poor</a:t>
                      </a:r>
                      <a:r>
                        <a:rPr sz="2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fitted</a:t>
                      </a:r>
                      <a:r>
                        <a:rPr sz="22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denture</a:t>
                      </a:r>
                      <a:r>
                        <a:rPr sz="22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(especially</a:t>
                      </a:r>
                      <a:r>
                        <a:rPr sz="2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dirty="0">
                          <a:latin typeface="Carlito"/>
                          <a:cs typeface="Carlito"/>
                        </a:rPr>
                        <a:t>maxillary</a:t>
                      </a:r>
                      <a:r>
                        <a:rPr sz="2200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spc="-10" dirty="0">
                          <a:latin typeface="Carlito"/>
                          <a:cs typeface="Carlito"/>
                        </a:rPr>
                        <a:t>denture)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14414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984EA4E3-1C95-4FC0-9A8B-08815AE537C6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1239" y="106666"/>
            <a:ext cx="7181176" cy="53340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5591" y="5612891"/>
            <a:ext cx="11120755" cy="554990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80"/>
              </a:spcBef>
            </a:pPr>
            <a:r>
              <a:rPr sz="3000" b="1" spc="-20" dirty="0">
                <a:solidFill>
                  <a:srgbClr val="FFFF00"/>
                </a:solidFill>
                <a:latin typeface="Carlito"/>
                <a:cs typeface="Carlito"/>
              </a:rPr>
              <a:t>Paget’s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disease</a:t>
            </a:r>
            <a:r>
              <a:rPr sz="30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of</a:t>
            </a:r>
            <a:r>
              <a:rPr sz="30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the</a:t>
            </a:r>
            <a:r>
              <a:rPr sz="30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maxilla.</a:t>
            </a:r>
            <a:r>
              <a:rPr sz="3000" b="1" spc="-10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Note</a:t>
            </a:r>
            <a:r>
              <a:rPr sz="30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uniform,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symmetric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enlargement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548" y="780269"/>
            <a:ext cx="11895455" cy="3042285"/>
            <a:chOff x="225548" y="780269"/>
            <a:chExt cx="11895455" cy="3042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48" y="780269"/>
              <a:ext cx="11894826" cy="30419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9374" y="879475"/>
              <a:ext cx="11586210" cy="2880360"/>
            </a:xfrm>
            <a:custGeom>
              <a:avLst/>
              <a:gdLst/>
              <a:ahLst/>
              <a:cxnLst/>
              <a:rect l="l" t="t" r="r" b="b"/>
              <a:pathLst>
                <a:path w="11586210" h="2880360">
                  <a:moveTo>
                    <a:pt x="0" y="0"/>
                  </a:moveTo>
                  <a:lnTo>
                    <a:pt x="11585676" y="0"/>
                  </a:lnTo>
                </a:path>
                <a:path w="11586210" h="2880360">
                  <a:moveTo>
                    <a:pt x="0" y="2438400"/>
                  </a:moveTo>
                  <a:lnTo>
                    <a:pt x="11585676" y="2438400"/>
                  </a:lnTo>
                </a:path>
                <a:path w="11586210" h="2880360">
                  <a:moveTo>
                    <a:pt x="0" y="2880360"/>
                  </a:moveTo>
                  <a:lnTo>
                    <a:pt x="11585676" y="28803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8216" y="464565"/>
            <a:ext cx="234632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Radiographically: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8216" y="843813"/>
            <a:ext cx="8709660" cy="491871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420"/>
              </a:spcBef>
              <a:buFont typeface="Wingdings"/>
              <a:buChar char="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Early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disease: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osteoporotic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bone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decreased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radiodensity.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Later:</a:t>
            </a:r>
            <a:r>
              <a:rPr sz="2200" spc="-9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patchy</a:t>
            </a:r>
            <a:r>
              <a:rPr sz="2200" spc="-8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radioopacity</a:t>
            </a:r>
            <a:r>
              <a:rPr sz="2200" spc="-11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(cotton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wool</a:t>
            </a:r>
            <a:r>
              <a:rPr sz="2200" spc="-8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appearance).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Dental</a:t>
            </a:r>
            <a:r>
              <a:rPr sz="2200" spc="-9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hypercementosis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may</a:t>
            </a:r>
            <a:r>
              <a:rPr sz="2200" spc="-9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present.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Could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resemble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30" dirty="0">
                <a:latin typeface="Carlito"/>
                <a:cs typeface="Carlito"/>
              </a:rPr>
              <a:t>cemento-</a:t>
            </a:r>
            <a:r>
              <a:rPr sz="2200" dirty="0">
                <a:latin typeface="Carlito"/>
                <a:cs typeface="Carlito"/>
              </a:rPr>
              <a:t>osseous</a:t>
            </a:r>
            <a:r>
              <a:rPr sz="2200" spc="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dysplasia.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175"/>
              </a:spcBef>
              <a:buFont typeface="Wingdings"/>
              <a:buChar char=""/>
            </a:pP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300" b="1" spc="-20" dirty="0">
                <a:latin typeface="Arial"/>
                <a:cs typeface="Arial"/>
              </a:rPr>
              <a:t>Histopathology:</a:t>
            </a: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45"/>
              </a:spcBef>
              <a:buFont typeface="Wingdings"/>
              <a:buChar char=""/>
              <a:tabLst>
                <a:tab pos="354965" algn="l"/>
              </a:tabLst>
            </a:pPr>
            <a:r>
              <a:rPr sz="2200" spc="-10" dirty="0">
                <a:latin typeface="Carlito"/>
                <a:cs typeface="Carlito"/>
              </a:rPr>
              <a:t>Presented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alternative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resorption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deposition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bone.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In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resorptive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phase: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osteoclasts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evident.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In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formative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phase: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osteoblasts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osteoid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evident.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354965" algn="l"/>
              </a:tabLst>
            </a:pPr>
            <a:r>
              <a:rPr sz="2200" spc="-10" dirty="0">
                <a:latin typeface="Carlito"/>
                <a:cs typeface="Carlito"/>
              </a:rPr>
              <a:t>Characteristic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basophilic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reversal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lines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present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bone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trabeculae.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9E4752-DB1D-46AB-BE50-F8BF44D7E36A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6555" y="416041"/>
            <a:ext cx="4827706" cy="505511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948939" y="5722620"/>
            <a:ext cx="6018530" cy="553720"/>
          </a:xfrm>
          <a:custGeom>
            <a:avLst/>
            <a:gdLst/>
            <a:ahLst/>
            <a:cxnLst/>
            <a:rect l="l" t="t" r="r" b="b"/>
            <a:pathLst>
              <a:path w="6018530" h="553720">
                <a:moveTo>
                  <a:pt x="6018275" y="0"/>
                </a:moveTo>
                <a:lnTo>
                  <a:pt x="0" y="0"/>
                </a:lnTo>
                <a:lnTo>
                  <a:pt x="0" y="553211"/>
                </a:lnTo>
                <a:lnTo>
                  <a:pt x="6018275" y="553211"/>
                </a:lnTo>
                <a:lnTo>
                  <a:pt x="6018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28314" y="5731560"/>
            <a:ext cx="58534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Opacification</a:t>
            </a:r>
            <a:r>
              <a:rPr sz="3000" b="1" spc="-5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of</a:t>
            </a:r>
            <a:r>
              <a:rPr sz="3000" b="1" spc="-6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the</a:t>
            </a:r>
            <a:r>
              <a:rPr sz="3000" b="1" spc="-4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maxilla</a:t>
            </a:r>
            <a:r>
              <a:rPr sz="3000" b="1" spc="-5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and</a:t>
            </a:r>
            <a:r>
              <a:rPr sz="3000" b="1" spc="-5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skull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321588"/>
            <a:ext cx="5747337" cy="38556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2011" y="321588"/>
            <a:ext cx="5748886" cy="385569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7828" y="4799076"/>
            <a:ext cx="5935345" cy="1384935"/>
            <a:chOff x="147828" y="4799076"/>
            <a:chExt cx="5935345" cy="1384935"/>
          </a:xfrm>
        </p:grpSpPr>
        <p:sp>
          <p:nvSpPr>
            <p:cNvPr id="5" name="object 5"/>
            <p:cNvSpPr/>
            <p:nvPr/>
          </p:nvSpPr>
          <p:spPr>
            <a:xfrm>
              <a:off x="175260" y="4881372"/>
              <a:ext cx="5765800" cy="1077595"/>
            </a:xfrm>
            <a:custGeom>
              <a:avLst/>
              <a:gdLst/>
              <a:ahLst/>
              <a:cxnLst/>
              <a:rect l="l" t="t" r="r" b="b"/>
              <a:pathLst>
                <a:path w="5765800" h="1077595">
                  <a:moveTo>
                    <a:pt x="5765292" y="0"/>
                  </a:moveTo>
                  <a:lnTo>
                    <a:pt x="0" y="0"/>
                  </a:lnTo>
                  <a:lnTo>
                    <a:pt x="0" y="1077467"/>
                  </a:lnTo>
                  <a:lnTo>
                    <a:pt x="5765292" y="1077467"/>
                  </a:lnTo>
                  <a:lnTo>
                    <a:pt x="576529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828" y="4799076"/>
              <a:ext cx="1483613" cy="896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0328" y="4799076"/>
              <a:ext cx="613410" cy="896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2624" y="4799076"/>
              <a:ext cx="4900422" cy="896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20" y="5286756"/>
              <a:ext cx="5823966" cy="8968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5260" y="4881371"/>
            <a:ext cx="5765800" cy="107759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36220" marR="219710" indent="-12700">
              <a:lnSpc>
                <a:spcPct val="100000"/>
              </a:lnSpc>
              <a:spcBef>
                <a:spcPts val="170"/>
              </a:spcBef>
            </a:pPr>
            <a:r>
              <a:rPr sz="3200" b="1" spc="-20" dirty="0">
                <a:latin typeface="Carlito"/>
                <a:cs typeface="Carlito"/>
              </a:rPr>
              <a:t>Paget’s</a:t>
            </a:r>
            <a:r>
              <a:rPr sz="3200" b="1" spc="-7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disease</a:t>
            </a:r>
            <a:r>
              <a:rPr sz="3200" b="1" spc="-6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of</a:t>
            </a:r>
            <a:r>
              <a:rPr sz="3200" b="1" spc="-4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the</a:t>
            </a:r>
            <a:r>
              <a:rPr sz="3200" b="1" spc="-5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mandible </a:t>
            </a:r>
            <a:r>
              <a:rPr sz="3200" b="1" dirty="0">
                <a:latin typeface="Carlito"/>
                <a:cs typeface="Carlito"/>
              </a:rPr>
              <a:t>with</a:t>
            </a:r>
            <a:r>
              <a:rPr sz="3200" b="1" spc="-7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associated</a:t>
            </a:r>
            <a:r>
              <a:rPr sz="3200" b="1" spc="-8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root</a:t>
            </a:r>
            <a:r>
              <a:rPr sz="3200" b="1" spc="-60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resorption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31991" y="4799076"/>
            <a:ext cx="6113780" cy="1384935"/>
            <a:chOff x="6031991" y="4799076"/>
            <a:chExt cx="6113780" cy="1384935"/>
          </a:xfrm>
        </p:grpSpPr>
        <p:sp>
          <p:nvSpPr>
            <p:cNvPr id="12" name="object 12"/>
            <p:cNvSpPr/>
            <p:nvPr/>
          </p:nvSpPr>
          <p:spPr>
            <a:xfrm>
              <a:off x="6192011" y="4881372"/>
              <a:ext cx="5767070" cy="1077595"/>
            </a:xfrm>
            <a:custGeom>
              <a:avLst/>
              <a:gdLst/>
              <a:ahLst/>
              <a:cxnLst/>
              <a:rect l="l" t="t" r="r" b="b"/>
              <a:pathLst>
                <a:path w="5767070" h="1077595">
                  <a:moveTo>
                    <a:pt x="5766816" y="0"/>
                  </a:moveTo>
                  <a:lnTo>
                    <a:pt x="0" y="0"/>
                  </a:lnTo>
                  <a:lnTo>
                    <a:pt x="0" y="1077467"/>
                  </a:lnTo>
                  <a:lnTo>
                    <a:pt x="5766816" y="1077467"/>
                  </a:lnTo>
                  <a:lnTo>
                    <a:pt x="57668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4579" y="4799076"/>
              <a:ext cx="1483614" cy="8968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17079" y="4799076"/>
              <a:ext cx="613409" cy="8968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99375" y="4799076"/>
              <a:ext cx="4900422" cy="8968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31991" y="5286756"/>
              <a:ext cx="1384554" cy="8968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85431" y="5286756"/>
              <a:ext cx="2391918" cy="8968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46235" y="5286756"/>
              <a:ext cx="3399281" cy="89687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192011" y="4881371"/>
            <a:ext cx="5767070" cy="107759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92710" marR="80645" indent="132080">
              <a:lnSpc>
                <a:spcPct val="100000"/>
              </a:lnSpc>
              <a:spcBef>
                <a:spcPts val="170"/>
              </a:spcBef>
            </a:pPr>
            <a:r>
              <a:rPr sz="3200" b="1" spc="-20" dirty="0">
                <a:latin typeface="Carlito"/>
                <a:cs typeface="Carlito"/>
              </a:rPr>
              <a:t>Paget’s</a:t>
            </a:r>
            <a:r>
              <a:rPr sz="3200" b="1" spc="-7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disease</a:t>
            </a:r>
            <a:r>
              <a:rPr sz="3200" b="1" spc="-6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of</a:t>
            </a:r>
            <a:r>
              <a:rPr sz="3200" b="1" spc="-4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the</a:t>
            </a:r>
            <a:r>
              <a:rPr sz="3200" b="1" spc="-5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mandible </a:t>
            </a:r>
            <a:r>
              <a:rPr sz="3200" b="1" dirty="0">
                <a:latin typeface="Carlito"/>
                <a:cs typeface="Carlito"/>
              </a:rPr>
              <a:t>with</a:t>
            </a:r>
            <a:r>
              <a:rPr sz="3200" b="1" spc="-5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associated</a:t>
            </a:r>
            <a:r>
              <a:rPr sz="3200" b="1" spc="-70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hypercementosis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481" y="208788"/>
            <a:ext cx="11487150" cy="6327140"/>
            <a:chOff x="554481" y="208788"/>
            <a:chExt cx="11487150" cy="6327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4937" y="208788"/>
              <a:ext cx="9335264" cy="63271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0831" y="5335524"/>
              <a:ext cx="11474450" cy="1016635"/>
            </a:xfrm>
            <a:custGeom>
              <a:avLst/>
              <a:gdLst/>
              <a:ahLst/>
              <a:cxnLst/>
              <a:rect l="l" t="t" r="r" b="b"/>
              <a:pathLst>
                <a:path w="11474450" h="1016635">
                  <a:moveTo>
                    <a:pt x="11474196" y="0"/>
                  </a:moveTo>
                  <a:lnTo>
                    <a:pt x="0" y="0"/>
                  </a:lnTo>
                  <a:lnTo>
                    <a:pt x="0" y="1016507"/>
                  </a:lnTo>
                  <a:lnTo>
                    <a:pt x="11474196" y="1016507"/>
                  </a:lnTo>
                  <a:lnTo>
                    <a:pt x="114741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0831" y="5335524"/>
              <a:ext cx="11474450" cy="1016635"/>
            </a:xfrm>
            <a:custGeom>
              <a:avLst/>
              <a:gdLst/>
              <a:ahLst/>
              <a:cxnLst/>
              <a:rect l="l" t="t" r="r" b="b"/>
              <a:pathLst>
                <a:path w="11474450" h="1016635">
                  <a:moveTo>
                    <a:pt x="0" y="1016507"/>
                  </a:moveTo>
                  <a:lnTo>
                    <a:pt x="11474196" y="1016507"/>
                  </a:lnTo>
                  <a:lnTo>
                    <a:pt x="11474196" y="0"/>
                  </a:lnTo>
                  <a:lnTo>
                    <a:pt x="0" y="0"/>
                  </a:lnTo>
                  <a:lnTo>
                    <a:pt x="0" y="10165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83360" y="5345988"/>
            <a:ext cx="104247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Paget</a:t>
            </a:r>
            <a:r>
              <a:rPr sz="3000" b="1" spc="-10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Disease.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Prominent</a:t>
            </a:r>
            <a:r>
              <a:rPr sz="30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osteoblastic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and</a:t>
            </a:r>
            <a:r>
              <a:rPr sz="3000" b="1" spc="-7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osteoclastic</a:t>
            </a:r>
            <a:r>
              <a:rPr sz="30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activity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surround</a:t>
            </a:r>
            <a:r>
              <a:rPr sz="30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the</a:t>
            </a:r>
            <a:r>
              <a:rPr sz="30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bone</a:t>
            </a:r>
            <a:r>
              <a:rPr sz="3000" b="1" spc="-7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trabeculae.</a:t>
            </a:r>
            <a:r>
              <a:rPr sz="3000" b="1" spc="-10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Note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the</a:t>
            </a:r>
            <a:r>
              <a:rPr sz="30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resting</a:t>
            </a:r>
            <a:r>
              <a:rPr sz="30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and</a:t>
            </a:r>
            <a:r>
              <a:rPr sz="30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reversal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lines.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5435" y="515112"/>
            <a:ext cx="7376159" cy="49179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1040" y="5612891"/>
            <a:ext cx="10663555" cy="554990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Many</a:t>
            </a:r>
            <a:r>
              <a:rPr sz="3000" b="1" spc="-10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osteoblasts</a:t>
            </a:r>
            <a:r>
              <a:rPr sz="3000" b="1" spc="-10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are</a:t>
            </a:r>
            <a:r>
              <a:rPr sz="3000" b="1" spc="-10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present</a:t>
            </a:r>
            <a:r>
              <a:rPr sz="3000" b="1" spc="-10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laying</a:t>
            </a:r>
            <a:r>
              <a:rPr sz="3000" b="1" spc="-10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down</a:t>
            </a:r>
            <a:r>
              <a:rPr sz="3000" b="1" spc="-10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osteoid.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2B69676-5505-4D16-8EE0-7F9F6B726140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72" y="836655"/>
            <a:ext cx="11628134" cy="2621321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4217" y="481456"/>
          <a:ext cx="11323955" cy="5771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rlito"/>
                          <a:cs typeface="Carlito"/>
                        </a:rPr>
                        <a:t>Osteogenesis</a:t>
                      </a:r>
                      <a:r>
                        <a:rPr sz="3200" b="1" spc="-1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b="1" spc="-10" dirty="0">
                          <a:latin typeface="Carlito"/>
                          <a:cs typeface="Carlito"/>
                        </a:rPr>
                        <a:t>imperfecta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8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00" dirty="0">
                          <a:latin typeface="Carlito"/>
                          <a:cs typeface="Carlito"/>
                        </a:rPr>
                        <a:t>Genetic</a:t>
                      </a:r>
                      <a:r>
                        <a:rPr sz="23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disorder</a:t>
                      </a:r>
                      <a:r>
                        <a:rPr sz="23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characterized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by</a:t>
                      </a:r>
                      <a:r>
                        <a:rPr sz="23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bones</a:t>
                      </a:r>
                      <a:r>
                        <a:rPr sz="23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that</a:t>
                      </a:r>
                      <a:r>
                        <a:rPr sz="23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break</a:t>
                      </a:r>
                      <a:r>
                        <a:rPr sz="23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easily,</a:t>
                      </a:r>
                      <a:r>
                        <a:rPr sz="23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“imperfectly</a:t>
                      </a:r>
                      <a:r>
                        <a:rPr sz="23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formed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20" dirty="0">
                          <a:latin typeface="Carlito"/>
                          <a:cs typeface="Carlito"/>
                        </a:rPr>
                        <a:t>bone”.</a:t>
                      </a:r>
                      <a:r>
                        <a:rPr sz="23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Due</a:t>
                      </a:r>
                      <a:r>
                        <a:rPr sz="23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25" dirty="0">
                          <a:latin typeface="Carlito"/>
                          <a:cs typeface="Carlito"/>
                        </a:rPr>
                        <a:t>to</a:t>
                      </a:r>
                      <a:endParaRPr sz="23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2081530" algn="l"/>
                          <a:tab pos="3248025" algn="l"/>
                        </a:tabLst>
                      </a:pPr>
                      <a:r>
                        <a:rPr sz="23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3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impairment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	ability</a:t>
                      </a:r>
                      <a:r>
                        <a:rPr sz="23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2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	the</a:t>
                      </a:r>
                      <a:r>
                        <a:rPr sz="23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body</a:t>
                      </a:r>
                      <a:r>
                        <a:rPr sz="23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3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make</a:t>
                      </a:r>
                      <a:r>
                        <a:rPr sz="23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strong</a:t>
                      </a:r>
                      <a:r>
                        <a:rPr sz="23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bones</a:t>
                      </a:r>
                      <a:r>
                        <a:rPr sz="23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“brittle</a:t>
                      </a:r>
                      <a:r>
                        <a:rPr sz="23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3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disease”.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3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Caused</a:t>
                      </a:r>
                      <a:r>
                        <a:rPr sz="23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by</a:t>
                      </a:r>
                      <a:r>
                        <a:rPr sz="23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2300" u="none" dirty="0">
                          <a:latin typeface="Carlito"/>
                          <a:cs typeface="Carlito"/>
                        </a:rPr>
                        <a:t>an</a:t>
                      </a:r>
                      <a:r>
                        <a:rPr sz="2300" u="none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u="none" dirty="0">
                          <a:latin typeface="Carlito"/>
                          <a:cs typeface="Carlito"/>
                        </a:rPr>
                        <a:t>impairment</a:t>
                      </a:r>
                      <a:r>
                        <a:rPr sz="2300" u="none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u="none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300" u="none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u="none" dirty="0">
                          <a:latin typeface="Carlito"/>
                          <a:cs typeface="Carlito"/>
                        </a:rPr>
                        <a:t>collagen</a:t>
                      </a:r>
                      <a:r>
                        <a:rPr sz="2300" u="none" spc="-10" dirty="0">
                          <a:latin typeface="Carlito"/>
                          <a:cs typeface="Carlito"/>
                        </a:rPr>
                        <a:t> biosynthesis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300" dirty="0">
                          <a:latin typeface="Carlito"/>
                          <a:cs typeface="Carlito"/>
                        </a:rPr>
                        <a:t>It</a:t>
                      </a:r>
                      <a:r>
                        <a:rPr sz="23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shows</a:t>
                      </a:r>
                      <a:r>
                        <a:rPr sz="23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involvement</a:t>
                      </a:r>
                      <a:r>
                        <a:rPr sz="23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3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3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(bones,</a:t>
                      </a:r>
                      <a:r>
                        <a:rPr sz="23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dentin,</a:t>
                      </a:r>
                      <a:r>
                        <a:rPr sz="23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sclerae,</a:t>
                      </a:r>
                      <a:r>
                        <a:rPr sz="2300" spc="-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ligaments,</a:t>
                      </a:r>
                      <a:r>
                        <a:rPr sz="23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skin)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8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669925" algn="l"/>
                          <a:tab pos="1529715" algn="l"/>
                          <a:tab pos="2049780" algn="l"/>
                          <a:tab pos="3808729" algn="l"/>
                          <a:tab pos="4231005" algn="l"/>
                          <a:tab pos="4838700" algn="l"/>
                          <a:tab pos="5789930" algn="l"/>
                          <a:tab pos="6383020" algn="l"/>
                          <a:tab pos="8108315" algn="l"/>
                          <a:tab pos="8692515" algn="l"/>
                          <a:tab pos="9639935" algn="l"/>
                        </a:tabLst>
                      </a:pPr>
                      <a:r>
                        <a:rPr sz="2300" spc="-2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300" spc="-20" dirty="0">
                          <a:latin typeface="Carlito"/>
                          <a:cs typeface="Carlito"/>
                        </a:rPr>
                        <a:t>bones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300" spc="-25" dirty="0">
                          <a:latin typeface="Carlito"/>
                          <a:cs typeface="Carlito"/>
                        </a:rPr>
                        <a:t>are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3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characterized</a:t>
                      </a:r>
                      <a:r>
                        <a:rPr sz="2300" b="1" u="none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300" u="none" spc="-25" dirty="0">
                          <a:latin typeface="Carlito"/>
                          <a:cs typeface="Carlito"/>
                        </a:rPr>
                        <a:t>by</a:t>
                      </a:r>
                      <a:r>
                        <a:rPr sz="2300" u="none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300" u="none" spc="-20" dirty="0">
                          <a:latin typeface="Carlito"/>
                          <a:cs typeface="Carlito"/>
                        </a:rPr>
                        <a:t>thin</a:t>
                      </a:r>
                      <a:r>
                        <a:rPr sz="2300" u="none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300" u="none" spc="-10" dirty="0">
                          <a:latin typeface="Carlito"/>
                          <a:cs typeface="Carlito"/>
                        </a:rPr>
                        <a:t>cortex,</a:t>
                      </a:r>
                      <a:r>
                        <a:rPr sz="2300" u="none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300" u="none" spc="-20" dirty="0">
                          <a:latin typeface="Carlito"/>
                          <a:cs typeface="Carlito"/>
                        </a:rPr>
                        <a:t>fine</a:t>
                      </a:r>
                      <a:r>
                        <a:rPr sz="2300" u="none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300" u="none" spc="-10" dirty="0">
                          <a:latin typeface="Carlito"/>
                          <a:cs typeface="Carlito"/>
                        </a:rPr>
                        <a:t>trabeculation</a:t>
                      </a:r>
                      <a:r>
                        <a:rPr sz="2300" u="none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300" u="none" spc="-25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300" u="none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300" u="none" spc="-10" dirty="0">
                          <a:latin typeface="Carlito"/>
                          <a:cs typeface="Carlito"/>
                        </a:rPr>
                        <a:t>diffuse</a:t>
                      </a:r>
                      <a:r>
                        <a:rPr sz="2300" u="none" dirty="0">
                          <a:latin typeface="Carlito"/>
                          <a:cs typeface="Carlito"/>
                        </a:rPr>
                        <a:t>	</a:t>
                      </a:r>
                      <a:r>
                        <a:rPr sz="2300" u="none" spc="-10" dirty="0">
                          <a:latin typeface="Carlito"/>
                          <a:cs typeface="Carlito"/>
                        </a:rPr>
                        <a:t>osteoporosis;</a:t>
                      </a:r>
                      <a:endParaRPr sz="23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300" spc="-10" dirty="0">
                          <a:latin typeface="Carlito"/>
                          <a:cs typeface="Carlito"/>
                        </a:rPr>
                        <a:t>therefore,</a:t>
                      </a:r>
                      <a:r>
                        <a:rPr sz="23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3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fragility</a:t>
                      </a:r>
                      <a:r>
                        <a:rPr sz="23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23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23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most</a:t>
                      </a:r>
                      <a:r>
                        <a:rPr sz="2300" spc="-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common</a:t>
                      </a:r>
                      <a:r>
                        <a:rPr sz="23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presentation</a:t>
                      </a:r>
                      <a:endParaRPr sz="23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705">
                <a:tc>
                  <a:txBody>
                    <a:bodyPr/>
                    <a:lstStyle/>
                    <a:p>
                      <a:pPr marL="91440">
                        <a:lnSpc>
                          <a:spcPts val="2705"/>
                        </a:lnSpc>
                        <a:spcBef>
                          <a:spcPts val="320"/>
                        </a:spcBef>
                      </a:pPr>
                      <a:r>
                        <a:rPr sz="2300" b="1" spc="-10" dirty="0">
                          <a:latin typeface="Arial"/>
                          <a:cs typeface="Arial"/>
                        </a:rPr>
                        <a:t>Clinically:</a:t>
                      </a:r>
                      <a:endParaRPr sz="23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2705"/>
                        </a:lnSpc>
                        <a:tabLst>
                          <a:tab pos="377825" algn="l"/>
                        </a:tabLst>
                      </a:pPr>
                      <a:r>
                        <a:rPr sz="2300" spc="-5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	Incidence</a:t>
                      </a:r>
                      <a:r>
                        <a:rPr sz="23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3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1/15</a:t>
                      </a:r>
                      <a:r>
                        <a:rPr sz="23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000–20</a:t>
                      </a:r>
                      <a:r>
                        <a:rPr sz="23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25" dirty="0">
                          <a:latin typeface="Carlito"/>
                          <a:cs typeface="Carlito"/>
                        </a:rPr>
                        <a:t>000</a:t>
                      </a:r>
                      <a:endParaRPr sz="2300" dirty="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377825" algn="l"/>
                        </a:tabLst>
                      </a:pPr>
                      <a:r>
                        <a:rPr sz="2300" spc="-50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	In</a:t>
                      </a:r>
                      <a:r>
                        <a:rPr sz="23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addition</a:t>
                      </a:r>
                      <a:r>
                        <a:rPr sz="23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23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3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fragility</a:t>
                      </a:r>
                      <a:r>
                        <a:rPr sz="23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there</a:t>
                      </a:r>
                      <a:r>
                        <a:rPr sz="23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25" dirty="0">
                          <a:latin typeface="Carlito"/>
                          <a:cs typeface="Carlito"/>
                        </a:rPr>
                        <a:t>is:</a:t>
                      </a:r>
                      <a:endParaRPr sz="2300" dirty="0">
                        <a:latin typeface="Carlito"/>
                        <a:cs typeface="Carlito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2300" dirty="0">
                          <a:latin typeface="Carlito"/>
                          <a:cs typeface="Carlito"/>
                        </a:rPr>
                        <a:t>Blue</a:t>
                      </a:r>
                      <a:r>
                        <a:rPr sz="23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sclera</a:t>
                      </a:r>
                      <a:endParaRPr sz="2300" dirty="0">
                        <a:latin typeface="Carlito"/>
                        <a:cs typeface="Carlito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2300" dirty="0">
                          <a:latin typeface="Carlito"/>
                          <a:cs typeface="Carlito"/>
                        </a:rPr>
                        <a:t>Altered</a:t>
                      </a:r>
                      <a:r>
                        <a:rPr sz="23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23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Opalescent</a:t>
                      </a:r>
                      <a:r>
                        <a:rPr sz="2300" spc="-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20" dirty="0">
                          <a:latin typeface="Carlito"/>
                          <a:cs typeface="Carlito"/>
                        </a:rPr>
                        <a:t>teeth</a:t>
                      </a:r>
                      <a:endParaRPr sz="2300" dirty="0">
                        <a:latin typeface="Carlito"/>
                        <a:cs typeface="Carlito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2300" dirty="0">
                          <a:latin typeface="Carlito"/>
                          <a:cs typeface="Carlito"/>
                        </a:rPr>
                        <a:t>Hearing</a:t>
                      </a:r>
                      <a:r>
                        <a:rPr sz="23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20" dirty="0">
                          <a:latin typeface="Carlito"/>
                          <a:cs typeface="Carlito"/>
                        </a:rPr>
                        <a:t>loss</a:t>
                      </a:r>
                      <a:endParaRPr sz="2300" dirty="0">
                        <a:latin typeface="Carlito"/>
                        <a:cs typeface="Carlito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2300" dirty="0">
                          <a:latin typeface="Carlito"/>
                          <a:cs typeface="Carlito"/>
                        </a:rPr>
                        <a:t>Long</a:t>
                      </a:r>
                      <a:r>
                        <a:rPr sz="23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bone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dirty="0">
                          <a:latin typeface="Carlito"/>
                          <a:cs typeface="Carlito"/>
                        </a:rPr>
                        <a:t>and spine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 deformities</a:t>
                      </a:r>
                      <a:endParaRPr sz="2300" dirty="0">
                        <a:latin typeface="Carlito"/>
                        <a:cs typeface="Carlito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2300" dirty="0">
                          <a:latin typeface="Carlito"/>
                          <a:cs typeface="Carlito"/>
                        </a:rPr>
                        <a:t>Joint</a:t>
                      </a:r>
                      <a:r>
                        <a:rPr sz="23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300" spc="-10" dirty="0">
                          <a:latin typeface="Carlito"/>
                          <a:cs typeface="Carlito"/>
                        </a:rPr>
                        <a:t>hypermobility</a:t>
                      </a:r>
                      <a:endParaRPr sz="2300" dirty="0">
                        <a:latin typeface="Carlito"/>
                        <a:cs typeface="Carlito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7D290C43-0179-4C25-BFF2-3B93B4D94E96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316" y="205691"/>
            <a:ext cx="9047303" cy="5384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1770" y="5701029"/>
            <a:ext cx="11487150" cy="1029335"/>
            <a:chOff x="191770" y="5701029"/>
            <a:chExt cx="11487150" cy="1029335"/>
          </a:xfrm>
        </p:grpSpPr>
        <p:sp>
          <p:nvSpPr>
            <p:cNvPr id="4" name="object 4"/>
            <p:cNvSpPr/>
            <p:nvPr/>
          </p:nvSpPr>
          <p:spPr>
            <a:xfrm>
              <a:off x="198120" y="5707379"/>
              <a:ext cx="11474450" cy="1016635"/>
            </a:xfrm>
            <a:custGeom>
              <a:avLst/>
              <a:gdLst/>
              <a:ahLst/>
              <a:cxnLst/>
              <a:rect l="l" t="t" r="r" b="b"/>
              <a:pathLst>
                <a:path w="11474450" h="1016634">
                  <a:moveTo>
                    <a:pt x="11474196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11474196" y="1016508"/>
                  </a:lnTo>
                  <a:lnTo>
                    <a:pt x="114741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20" y="5707379"/>
              <a:ext cx="11474450" cy="1016635"/>
            </a:xfrm>
            <a:custGeom>
              <a:avLst/>
              <a:gdLst/>
              <a:ahLst/>
              <a:cxnLst/>
              <a:rect l="l" t="t" r="r" b="b"/>
              <a:pathLst>
                <a:path w="11474450" h="1016634">
                  <a:moveTo>
                    <a:pt x="0" y="1016508"/>
                  </a:moveTo>
                  <a:lnTo>
                    <a:pt x="11474196" y="1016508"/>
                  </a:lnTo>
                  <a:lnTo>
                    <a:pt x="11474196" y="0"/>
                  </a:lnTo>
                  <a:lnTo>
                    <a:pt x="0" y="0"/>
                  </a:lnTo>
                  <a:lnTo>
                    <a:pt x="0" y="10165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4830" y="5717540"/>
            <a:ext cx="111791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8340" marR="5080" indent="-3216275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Giant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hypernucleated</a:t>
            </a:r>
            <a:r>
              <a:rPr sz="30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osteoclasts,</a:t>
            </a:r>
            <a:r>
              <a:rPr sz="3000" b="1" spc="-8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dilated</a:t>
            </a:r>
            <a:r>
              <a:rPr sz="30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vessels,</a:t>
            </a:r>
            <a:r>
              <a:rPr sz="3000" b="1" spc="-8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and</a:t>
            </a:r>
            <a:r>
              <a:rPr sz="3000" b="1" spc="-10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bony</a:t>
            </a:r>
            <a:r>
              <a:rPr sz="3000" b="1" spc="-7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trabeculae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with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resting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and</a:t>
            </a:r>
            <a:r>
              <a:rPr sz="30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reversal</a:t>
            </a:r>
            <a:r>
              <a:rPr sz="3000" b="1" spc="-10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lines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6176" y="132637"/>
            <a:ext cx="11297920" cy="6628130"/>
            <a:chOff x="646176" y="132637"/>
            <a:chExt cx="11297920" cy="6628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0343" y="132637"/>
              <a:ext cx="8378715" cy="56204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6176" y="5743954"/>
              <a:ext cx="11297920" cy="1016635"/>
            </a:xfrm>
            <a:custGeom>
              <a:avLst/>
              <a:gdLst/>
              <a:ahLst/>
              <a:cxnLst/>
              <a:rect l="l" t="t" r="r" b="b"/>
              <a:pathLst>
                <a:path w="11297920" h="1016634">
                  <a:moveTo>
                    <a:pt x="11297412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11297412" y="1016508"/>
                  </a:lnTo>
                  <a:lnTo>
                    <a:pt x="112974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6176" y="5743954"/>
            <a:ext cx="11297920" cy="101663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975100" marR="114300" indent="-3853815">
              <a:lnSpc>
                <a:spcPct val="100000"/>
              </a:lnSpc>
              <a:spcBef>
                <a:spcPts val="180"/>
              </a:spcBef>
            </a:pPr>
            <a:r>
              <a:rPr sz="3000" b="1" spc="-20" dirty="0">
                <a:solidFill>
                  <a:srgbClr val="FFFF00"/>
                </a:solidFill>
                <a:latin typeface="Carlito"/>
                <a:cs typeface="Carlito"/>
              </a:rPr>
              <a:t>Paget’s</a:t>
            </a:r>
            <a:r>
              <a:rPr sz="30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disease</a:t>
            </a:r>
            <a:r>
              <a:rPr sz="30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showing</a:t>
            </a:r>
            <a:r>
              <a:rPr sz="30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a</a:t>
            </a:r>
            <a:r>
              <a:rPr sz="3000" b="1" spc="-8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mosaic</a:t>
            </a:r>
            <a:r>
              <a:rPr sz="30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bone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pattern</a:t>
            </a:r>
            <a:r>
              <a:rPr sz="3000" b="1" spc="-10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with</a:t>
            </a:r>
            <a:r>
              <a:rPr sz="3000" b="1" spc="-10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reversal</a:t>
            </a:r>
            <a:r>
              <a:rPr sz="3000" b="1" spc="-9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dirty="0">
                <a:solidFill>
                  <a:srgbClr val="FFFF00"/>
                </a:solidFill>
                <a:latin typeface="Carlito"/>
                <a:cs typeface="Carlito"/>
              </a:rPr>
              <a:t>lines</a:t>
            </a:r>
            <a:r>
              <a:rPr sz="3000" b="1" spc="-9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25" dirty="0">
                <a:solidFill>
                  <a:srgbClr val="FFFF00"/>
                </a:solidFill>
                <a:latin typeface="Carlito"/>
                <a:cs typeface="Carlito"/>
              </a:rPr>
              <a:t>and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prominent</a:t>
            </a:r>
            <a:r>
              <a:rPr sz="3000" b="1" spc="-8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000" b="1" spc="-10" dirty="0">
                <a:solidFill>
                  <a:srgbClr val="FFFF00"/>
                </a:solidFill>
                <a:latin typeface="Carlito"/>
                <a:cs typeface="Carlito"/>
              </a:rPr>
              <a:t>capillaries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356" y="946371"/>
            <a:ext cx="11895455" cy="2528570"/>
            <a:chOff x="213356" y="946371"/>
            <a:chExt cx="11895455" cy="2528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56" y="946371"/>
              <a:ext cx="11894826" cy="25283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7182" y="1050163"/>
              <a:ext cx="11586210" cy="2377440"/>
            </a:xfrm>
            <a:custGeom>
              <a:avLst/>
              <a:gdLst/>
              <a:ahLst/>
              <a:cxnLst/>
              <a:rect l="l" t="t" r="r" b="b"/>
              <a:pathLst>
                <a:path w="11586210" h="2377440">
                  <a:moveTo>
                    <a:pt x="0" y="0"/>
                  </a:moveTo>
                  <a:lnTo>
                    <a:pt x="11585676" y="0"/>
                  </a:lnTo>
                </a:path>
                <a:path w="11586210" h="2377440">
                  <a:moveTo>
                    <a:pt x="0" y="1935479"/>
                  </a:moveTo>
                  <a:lnTo>
                    <a:pt x="11585676" y="1935479"/>
                  </a:lnTo>
                </a:path>
                <a:path w="11586210" h="2377440">
                  <a:moveTo>
                    <a:pt x="0" y="2377440"/>
                  </a:moveTo>
                  <a:lnTo>
                    <a:pt x="11585676" y="237744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6023" y="635253"/>
            <a:ext cx="133604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Diagnosis: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6023" y="1014501"/>
            <a:ext cx="11430635" cy="542163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By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clinical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radiographic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features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</a:tabLst>
            </a:pPr>
            <a:r>
              <a:rPr sz="2200" spc="-10" dirty="0">
                <a:latin typeface="Carlito"/>
                <a:cs typeface="Carlito"/>
              </a:rPr>
              <a:t>Elevated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alkaline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phosphatase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(ALP),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normal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blood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calcium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phosphorus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Sometimes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histopathology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needed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175"/>
              </a:spcBef>
              <a:buFont typeface="Arial"/>
              <a:buChar char="•"/>
            </a:pP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300" b="1" spc="-40" dirty="0">
                <a:latin typeface="Arial"/>
                <a:cs typeface="Arial"/>
              </a:rPr>
              <a:t>Treatment</a:t>
            </a:r>
            <a:r>
              <a:rPr sz="2300" b="1" spc="-1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and</a:t>
            </a:r>
            <a:r>
              <a:rPr sz="2300" b="1" spc="-150" dirty="0">
                <a:latin typeface="Arial"/>
                <a:cs typeface="Arial"/>
              </a:rPr>
              <a:t> </a:t>
            </a:r>
            <a:r>
              <a:rPr sz="2300" b="1" spc="-70" dirty="0">
                <a:latin typeface="Arial"/>
                <a:cs typeface="Arial"/>
              </a:rPr>
              <a:t>prognosis:</a:t>
            </a: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It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chronic,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slow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condition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mortality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354965" algn="l"/>
              </a:tabLst>
            </a:pPr>
            <a:r>
              <a:rPr sz="2200" spc="-10" dirty="0">
                <a:latin typeface="Carlito"/>
                <a:cs typeface="Carlito"/>
              </a:rPr>
              <a:t>Symptomatic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treatment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if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pain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present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non-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steroidal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anti-inflammatory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drugs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(NSAID)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Denture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replacement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if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needed</a:t>
            </a:r>
            <a:endParaRPr sz="22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arlito"/>
                <a:cs typeface="Carlito"/>
              </a:rPr>
              <a:t>Expect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difficult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extraction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(due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hypercementosis)</a:t>
            </a:r>
            <a:endParaRPr sz="2200">
              <a:latin typeface="Carlito"/>
              <a:cs typeface="Carlito"/>
            </a:endParaRPr>
          </a:p>
          <a:p>
            <a:pPr marL="355600" marR="5080" indent="-342900">
              <a:lnSpc>
                <a:spcPct val="15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rlito"/>
                <a:cs typeface="Carlito"/>
              </a:rPr>
              <a:t>Early</a:t>
            </a:r>
            <a:r>
              <a:rPr sz="2200" spc="3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stage</a:t>
            </a:r>
            <a:r>
              <a:rPr sz="2200" spc="3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3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vascular</a:t>
            </a:r>
            <a:r>
              <a:rPr sz="2200" spc="3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(expect</a:t>
            </a:r>
            <a:r>
              <a:rPr sz="2200" spc="3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bleeding</a:t>
            </a:r>
            <a:r>
              <a:rPr sz="2200" spc="3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3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surgical</a:t>
            </a:r>
            <a:r>
              <a:rPr sz="2200" spc="3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interventions)</a:t>
            </a:r>
            <a:r>
              <a:rPr sz="2200" spc="3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3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late</a:t>
            </a:r>
            <a:r>
              <a:rPr sz="2200" spc="3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stage</a:t>
            </a:r>
            <a:r>
              <a:rPr sz="2200" spc="3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3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sclerotic </a:t>
            </a:r>
            <a:r>
              <a:rPr sz="2200" dirty="0">
                <a:latin typeface="Carlito"/>
                <a:cs typeface="Carlito"/>
              </a:rPr>
              <a:t>(expect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osteomyelitis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minimal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provocation)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2DDA948-BBA6-47CE-8FBE-2A397125B6A2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15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117" y="126365"/>
            <a:ext cx="11641914" cy="6422341"/>
            <a:chOff x="204176" y="100506"/>
            <a:chExt cx="11641914" cy="642234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176" y="100506"/>
              <a:ext cx="11641914" cy="64223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07" y="265176"/>
              <a:ext cx="11326368" cy="61066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767" y="742187"/>
            <a:ext cx="5492496" cy="46146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96767" y="5462015"/>
            <a:ext cx="1530350" cy="462280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Blue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sclera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504" y="986027"/>
            <a:ext cx="6577583" cy="44028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56816" y="5715000"/>
            <a:ext cx="7680959" cy="462280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Opalescent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dentin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patient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osteogenesis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imperfecta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588" y="679676"/>
            <a:ext cx="11729085" cy="3041015"/>
            <a:chOff x="196588" y="679676"/>
            <a:chExt cx="11729085" cy="3041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88" y="679676"/>
              <a:ext cx="11728718" cy="30404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9110" y="782193"/>
              <a:ext cx="11421745" cy="2880360"/>
            </a:xfrm>
            <a:custGeom>
              <a:avLst/>
              <a:gdLst/>
              <a:ahLst/>
              <a:cxnLst/>
              <a:rect l="l" t="t" r="r" b="b"/>
              <a:pathLst>
                <a:path w="11421745" h="2880360">
                  <a:moveTo>
                    <a:pt x="0" y="0"/>
                  </a:moveTo>
                  <a:lnTo>
                    <a:pt x="11421376" y="0"/>
                  </a:lnTo>
                </a:path>
                <a:path w="11421745" h="2880360">
                  <a:moveTo>
                    <a:pt x="0" y="2438400"/>
                  </a:moveTo>
                  <a:lnTo>
                    <a:pt x="11421376" y="2438400"/>
                  </a:lnTo>
                </a:path>
                <a:path w="11421745" h="2880360">
                  <a:moveTo>
                    <a:pt x="0" y="2880360"/>
                  </a:moveTo>
                  <a:lnTo>
                    <a:pt x="11421376" y="28803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Radiologically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8040" y="798703"/>
            <a:ext cx="11266805" cy="5253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sng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Bone</a:t>
            </a:r>
            <a:endParaRPr sz="22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200" dirty="0">
                <a:latin typeface="Carlito"/>
                <a:cs typeface="Carlito"/>
              </a:rPr>
              <a:t>There</a:t>
            </a:r>
            <a:r>
              <a:rPr sz="2200" spc="11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114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bowing,</a:t>
            </a:r>
            <a:r>
              <a:rPr sz="2200" spc="114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angulation</a:t>
            </a:r>
            <a:r>
              <a:rPr sz="2200" spc="10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or</a:t>
            </a:r>
            <a:r>
              <a:rPr sz="2200" spc="11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distortion</a:t>
            </a:r>
            <a:r>
              <a:rPr sz="2200" spc="11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1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long</a:t>
            </a:r>
            <a:r>
              <a:rPr sz="2200" spc="114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bones</a:t>
            </a:r>
            <a:r>
              <a:rPr sz="2200" spc="1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114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multiple</a:t>
            </a:r>
            <a:r>
              <a:rPr sz="2200" spc="10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fractures</a:t>
            </a:r>
            <a:r>
              <a:rPr sz="2200" spc="1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that</a:t>
            </a:r>
            <a:r>
              <a:rPr sz="2200" spc="1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could</a:t>
            </a:r>
            <a:r>
              <a:rPr sz="2200" spc="10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occur</a:t>
            </a:r>
            <a:endParaRPr sz="22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2200" dirty="0">
                <a:latin typeface="Carlito"/>
                <a:cs typeface="Carlito"/>
              </a:rPr>
              <a:t>during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child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delivery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severe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cases.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b="1" u="sng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Teeth,Alterations</a:t>
            </a:r>
            <a:r>
              <a:rPr sz="2200" b="1" u="sng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similar</a:t>
            </a:r>
            <a:r>
              <a:rPr sz="2200" b="1" u="sng" spc="-7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to</a:t>
            </a:r>
            <a:r>
              <a:rPr sz="2200" b="1" u="sng" spc="-7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dentinogenesis</a:t>
            </a:r>
            <a:r>
              <a:rPr sz="2200" b="1" u="sng" spc="-5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imperfecta</a:t>
            </a:r>
            <a:endParaRPr sz="22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200" dirty="0">
                <a:latin typeface="Carlito"/>
                <a:cs typeface="Carlito"/>
              </a:rPr>
              <a:t>Pulp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obliteration</a:t>
            </a:r>
            <a:endParaRPr sz="22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200" dirty="0">
                <a:latin typeface="Carlito"/>
                <a:cs typeface="Carlito"/>
              </a:rPr>
              <a:t>Shell</a:t>
            </a:r>
            <a:r>
              <a:rPr sz="2200" spc="-10" dirty="0">
                <a:latin typeface="Carlito"/>
                <a:cs typeface="Carlito"/>
              </a:rPr>
              <a:t> teeth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70"/>
              </a:spcBef>
              <a:buFont typeface="Carlito"/>
              <a:buChar char="-"/>
            </a:pP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300" b="1" spc="-150" dirty="0">
                <a:latin typeface="Arial"/>
                <a:cs typeface="Arial"/>
              </a:rPr>
              <a:t>Types,</a:t>
            </a:r>
            <a:r>
              <a:rPr sz="2300" b="1" spc="-75" dirty="0">
                <a:latin typeface="Arial"/>
                <a:cs typeface="Arial"/>
              </a:rPr>
              <a:t> </a:t>
            </a:r>
            <a:r>
              <a:rPr sz="2300" b="1" spc="70" dirty="0">
                <a:latin typeface="Arial"/>
                <a:cs typeface="Arial"/>
              </a:rPr>
              <a:t>It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-165" dirty="0">
                <a:latin typeface="Arial"/>
                <a:cs typeface="Arial"/>
              </a:rPr>
              <a:t>has</a:t>
            </a:r>
            <a:r>
              <a:rPr sz="2300" b="1" spc="-9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4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b="1" spc="-30" dirty="0">
                <a:latin typeface="Arial"/>
                <a:cs typeface="Arial"/>
              </a:rPr>
              <a:t>major</a:t>
            </a:r>
            <a:r>
              <a:rPr sz="2300" b="1" spc="-7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types</a:t>
            </a:r>
            <a:endParaRPr sz="23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0"/>
              </a:spcBef>
              <a:buFont typeface="Carlito"/>
              <a:buChar char="-"/>
              <a:tabLst>
                <a:tab pos="299085" algn="l"/>
              </a:tabLst>
            </a:pPr>
            <a:r>
              <a:rPr sz="2200" b="1" dirty="0">
                <a:solidFill>
                  <a:srgbClr val="C00000"/>
                </a:solidFill>
                <a:latin typeface="Carlito"/>
                <a:cs typeface="Carlito"/>
              </a:rPr>
              <a:t>Type</a:t>
            </a:r>
            <a:r>
              <a:rPr sz="2200" b="1" spc="-6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rlito"/>
                <a:cs typeface="Carlito"/>
              </a:rPr>
              <a:t>I</a:t>
            </a:r>
            <a:r>
              <a:rPr sz="2200" dirty="0">
                <a:latin typeface="Carlito"/>
                <a:cs typeface="Carlito"/>
              </a:rPr>
              <a:t>: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most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common,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mildest,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autosomal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dominant,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bone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fragility,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hearing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loss,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blue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sclera.</a:t>
            </a:r>
            <a:endParaRPr sz="22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Carlito"/>
              <a:buChar char="-"/>
              <a:tabLst>
                <a:tab pos="299085" algn="l"/>
              </a:tabLst>
            </a:pPr>
            <a:r>
              <a:rPr sz="2200" b="1" dirty="0">
                <a:solidFill>
                  <a:srgbClr val="C00000"/>
                </a:solidFill>
                <a:latin typeface="Carlito"/>
                <a:cs typeface="Carlito"/>
              </a:rPr>
              <a:t>Type</a:t>
            </a:r>
            <a:r>
              <a:rPr sz="2200" b="1" spc="2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rlito"/>
                <a:cs typeface="Carlito"/>
              </a:rPr>
              <a:t>II</a:t>
            </a:r>
            <a:r>
              <a:rPr sz="2200" dirty="0">
                <a:latin typeface="Carlito"/>
                <a:cs typeface="Carlito"/>
              </a:rPr>
              <a:t>:</a:t>
            </a:r>
            <a:r>
              <a:rPr sz="2200" spc="2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severe,</a:t>
            </a:r>
            <a:r>
              <a:rPr sz="2200" spc="2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perinatal,</a:t>
            </a:r>
            <a:r>
              <a:rPr sz="2200" spc="2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extreme</a:t>
            </a:r>
            <a:r>
              <a:rPr sz="2200" spc="2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bone</a:t>
            </a:r>
            <a:r>
              <a:rPr sz="2200" spc="2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fragility,</a:t>
            </a:r>
            <a:r>
              <a:rPr sz="2200" spc="229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90%</a:t>
            </a:r>
            <a:r>
              <a:rPr sz="2200" spc="2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die</a:t>
            </a:r>
            <a:r>
              <a:rPr sz="2200" spc="2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before</a:t>
            </a:r>
            <a:r>
              <a:rPr sz="2200" spc="2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4</a:t>
            </a:r>
            <a:r>
              <a:rPr sz="2200" spc="229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weeks</a:t>
            </a:r>
            <a:r>
              <a:rPr sz="2200" spc="2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229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age,</a:t>
            </a:r>
            <a:r>
              <a:rPr sz="2200" spc="2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blue</a:t>
            </a:r>
            <a:r>
              <a:rPr sz="2200" spc="229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sclera,</a:t>
            </a:r>
            <a:endParaRPr sz="22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2200" dirty="0">
                <a:latin typeface="Carlito"/>
                <a:cs typeface="Carlito"/>
              </a:rPr>
              <a:t>autosomal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dominant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or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recessive.</a:t>
            </a:r>
            <a:endParaRPr sz="2200">
              <a:latin typeface="Carlito"/>
              <a:cs typeface="Carlito"/>
            </a:endParaRPr>
          </a:p>
          <a:p>
            <a:pPr marL="299085" marR="6350" indent="-287020">
              <a:lnSpc>
                <a:spcPct val="100000"/>
              </a:lnSpc>
              <a:buFont typeface="Carlito"/>
              <a:buChar char="-"/>
              <a:tabLst>
                <a:tab pos="299085" algn="l"/>
              </a:tabLst>
            </a:pPr>
            <a:r>
              <a:rPr sz="2200" b="1" dirty="0">
                <a:solidFill>
                  <a:srgbClr val="C00000"/>
                </a:solidFill>
                <a:latin typeface="Carlito"/>
                <a:cs typeface="Carlito"/>
              </a:rPr>
              <a:t>Type</a:t>
            </a:r>
            <a:r>
              <a:rPr sz="2200" b="1" spc="38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rlito"/>
                <a:cs typeface="Carlito"/>
              </a:rPr>
              <a:t>III</a:t>
            </a:r>
            <a:r>
              <a:rPr sz="2200" dirty="0">
                <a:latin typeface="Carlito"/>
                <a:cs typeface="Carlito"/>
              </a:rPr>
              <a:t>:</a:t>
            </a:r>
            <a:r>
              <a:rPr sz="2200" spc="38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severe,</a:t>
            </a:r>
            <a:r>
              <a:rPr sz="2200" spc="38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post-</a:t>
            </a:r>
            <a:r>
              <a:rPr sz="2200" dirty="0">
                <a:latin typeface="Carlito"/>
                <a:cs typeface="Carlito"/>
              </a:rPr>
              <a:t>perinatal,</a:t>
            </a:r>
            <a:r>
              <a:rPr sz="2200" spc="39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bone</a:t>
            </a:r>
            <a:r>
              <a:rPr sz="2200" spc="39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deformities,</a:t>
            </a:r>
            <a:r>
              <a:rPr sz="2200" spc="40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normal</a:t>
            </a:r>
            <a:r>
              <a:rPr sz="2200" spc="38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39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faint</a:t>
            </a:r>
            <a:r>
              <a:rPr sz="2200" spc="38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blue</a:t>
            </a:r>
            <a:r>
              <a:rPr sz="2200" spc="38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sclerae,</a:t>
            </a:r>
            <a:r>
              <a:rPr sz="2200" spc="38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majority</a:t>
            </a:r>
            <a:r>
              <a:rPr sz="2200" spc="39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die </a:t>
            </a:r>
            <a:r>
              <a:rPr sz="2200" dirty="0">
                <a:latin typeface="Carlito"/>
                <a:cs typeface="Carlito"/>
              </a:rPr>
              <a:t>during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early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childhood,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autosomal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dominant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recessive.</a:t>
            </a:r>
            <a:endParaRPr sz="22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Carlito"/>
              <a:buChar char="-"/>
              <a:tabLst>
                <a:tab pos="299085" algn="l"/>
                <a:tab pos="987425" algn="l"/>
                <a:tab pos="1442085" algn="l"/>
                <a:tab pos="2078989" algn="l"/>
                <a:tab pos="2455545" algn="l"/>
                <a:tab pos="3702050" algn="l"/>
                <a:tab pos="4422140" algn="l"/>
                <a:tab pos="5464175" algn="l"/>
                <a:tab pos="6084570" algn="l"/>
                <a:tab pos="6720205" algn="l"/>
                <a:tab pos="7514590" algn="l"/>
                <a:tab pos="8117840" algn="l"/>
                <a:tab pos="8864600" algn="l"/>
                <a:tab pos="9573895" algn="l"/>
                <a:tab pos="10189210" algn="l"/>
                <a:tab pos="10716895" algn="l"/>
              </a:tabLst>
            </a:pPr>
            <a:r>
              <a:rPr sz="2200" b="1" spc="-20" dirty="0">
                <a:solidFill>
                  <a:srgbClr val="C00000"/>
                </a:solidFill>
                <a:latin typeface="Carlito"/>
                <a:cs typeface="Carlito"/>
              </a:rPr>
              <a:t>Type</a:t>
            </a:r>
            <a:r>
              <a:rPr sz="2200" b="1" dirty="0">
                <a:solidFill>
                  <a:srgbClr val="C00000"/>
                </a:solidFill>
                <a:latin typeface="Carlito"/>
                <a:cs typeface="Carlito"/>
              </a:rPr>
              <a:t>	</a:t>
            </a:r>
            <a:r>
              <a:rPr sz="2200" b="1" spc="-25" dirty="0">
                <a:solidFill>
                  <a:srgbClr val="C00000"/>
                </a:solidFill>
                <a:latin typeface="Carlito"/>
                <a:cs typeface="Carlito"/>
              </a:rPr>
              <a:t>IV</a:t>
            </a:r>
            <a:r>
              <a:rPr sz="2200" spc="-25" dirty="0">
                <a:latin typeface="Carlito"/>
                <a:cs typeface="Carlito"/>
              </a:rPr>
              <a:t>: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20" dirty="0">
                <a:latin typeface="Carlito"/>
                <a:cs typeface="Carlito"/>
              </a:rPr>
              <a:t>mild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25" dirty="0">
                <a:latin typeface="Carlito"/>
                <a:cs typeface="Carlito"/>
              </a:rPr>
              <a:t>to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moderate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20" dirty="0">
                <a:latin typeface="Carlito"/>
                <a:cs typeface="Carlito"/>
              </a:rPr>
              <a:t>bone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fragility,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20" dirty="0">
                <a:latin typeface="Carlito"/>
                <a:cs typeface="Carlito"/>
              </a:rPr>
              <a:t>pale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20" dirty="0">
                <a:latin typeface="Carlito"/>
                <a:cs typeface="Carlito"/>
              </a:rPr>
              <a:t>blue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sclera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20" dirty="0">
                <a:latin typeface="Carlito"/>
                <a:cs typeface="Carlito"/>
              </a:rPr>
              <a:t>that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fades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10" dirty="0">
                <a:latin typeface="Carlito"/>
                <a:cs typeface="Carlito"/>
              </a:rPr>
              <a:t>later,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25" dirty="0">
                <a:latin typeface="Carlito"/>
                <a:cs typeface="Carlito"/>
              </a:rPr>
              <a:t>may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25" dirty="0">
                <a:latin typeface="Carlito"/>
                <a:cs typeface="Carlito"/>
              </a:rPr>
              <a:t>not</a:t>
            </a:r>
            <a:r>
              <a:rPr sz="2200" dirty="0">
                <a:latin typeface="Carlito"/>
                <a:cs typeface="Carlito"/>
              </a:rPr>
              <a:t>	</a:t>
            </a:r>
            <a:r>
              <a:rPr sz="2200" spc="-20" dirty="0">
                <a:latin typeface="Carlito"/>
                <a:cs typeface="Carlito"/>
              </a:rPr>
              <a:t>have</a:t>
            </a:r>
            <a:endParaRPr sz="22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rlito"/>
                <a:cs typeface="Carlito"/>
              </a:rPr>
              <a:t>fractures.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58F0710-0D71-4320-9070-F581FC2A7293}"/>
              </a:ext>
            </a:extLst>
          </p:cNvPr>
          <p:cNvSpPr txBox="1"/>
          <p:nvPr/>
        </p:nvSpPr>
        <p:spPr>
          <a:xfrm>
            <a:off x="10424158" y="614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امراض الفم   </a:t>
            </a:r>
          </a:p>
          <a:p>
            <a:r>
              <a:rPr lang="ar-SA" b="1" dirty="0"/>
              <a:t>محاضرة ( 8 )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9475" y="225552"/>
            <a:ext cx="5362964" cy="5486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0287" y="5887211"/>
            <a:ext cx="10720070" cy="462280"/>
          </a:xfrm>
          <a:prstGeom prst="rect">
            <a:avLst/>
          </a:prstGeom>
          <a:solidFill>
            <a:srgbClr val="000000"/>
          </a:solidFill>
          <a:ln w="12192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0"/>
              </a:spcBef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Lower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extremity</a:t>
            </a:r>
            <a:r>
              <a:rPr sz="24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radiographs.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21-month-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old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boy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osteogenesis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imperfecta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</TotalTime>
  <Words>1708</Words>
  <Application>Microsoft Office PowerPoint</Application>
  <PresentationFormat>Widescreen</PresentationFormat>
  <Paragraphs>236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Arabic Typesetting</vt:lpstr>
      <vt:lpstr>Arial</vt:lpstr>
      <vt:lpstr>Arial Black</vt:lpstr>
      <vt:lpstr>Britannic Bold</vt:lpstr>
      <vt:lpstr>Calibri</vt:lpstr>
      <vt:lpstr>Calibri Light</vt:lpstr>
      <vt:lpstr>Carlito</vt:lpstr>
      <vt:lpstr>MathJax_SansSerif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Osteogenesis Imperfecta</vt:lpstr>
      <vt:lpstr>PowerPoint Presentation</vt:lpstr>
      <vt:lpstr>PowerPoint Presentation</vt:lpstr>
      <vt:lpstr>PowerPoint Presentation</vt:lpstr>
      <vt:lpstr>PowerPoint Presentation</vt:lpstr>
      <vt:lpstr>Radiologically</vt:lpstr>
      <vt:lpstr>PowerPoint Presentation</vt:lpstr>
      <vt:lpstr>PowerPoint Presentation</vt:lpstr>
      <vt:lpstr>PowerPoint Presentation</vt:lpstr>
      <vt:lpstr>Osteopetrosis</vt:lpstr>
      <vt:lpstr>PowerPoint Presentation</vt:lpstr>
      <vt:lpstr>Infantile type of osteopetrosise (Autosomal recessive )</vt:lpstr>
      <vt:lpstr>PowerPoint Presentation</vt:lpstr>
      <vt:lpstr>PowerPoint Presentation</vt:lpstr>
      <vt:lpstr>PowerPoint Presentation</vt:lpstr>
      <vt:lpstr>PowerPoint Presentation</vt:lpstr>
      <vt:lpstr>Cleidocranial dysplasia</vt:lpstr>
      <vt:lpstr>PowerPoint Presentation</vt:lpstr>
      <vt:lpstr>Treatment and prognosis</vt:lpstr>
      <vt:lpstr>Clinical and Radiographic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Paget’s disease of bone</vt:lpstr>
      <vt:lpstr>Clinically</vt:lpstr>
      <vt:lpstr>PowerPoint Presentation</vt:lpstr>
      <vt:lpstr>PowerPoint Presentation</vt:lpstr>
      <vt:lpstr>Radiographically: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6</cp:revision>
  <dcterms:created xsi:type="dcterms:W3CDTF">2024-01-28T20:44:17Z</dcterms:created>
  <dcterms:modified xsi:type="dcterms:W3CDTF">2024-02-25T15:32:14Z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2024-01-28T00:00:00Z</vt:filetime>
  </property>
  <property fmtid="{D5CDD505-2E9C-101B-9397-08002B2CF9AE}" pid="5" name="Producer">
    <vt:lpwstr>3-Heights(TM) PDF Security Shell 4.8.25.2 (http://www.pdf-tools.com)</vt:lpwstr>
  </property>
</Properties>
</file>