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37" r:id="rId2"/>
    <p:sldId id="257" r:id="rId3"/>
    <p:sldId id="365" r:id="rId4"/>
    <p:sldId id="369" r:id="rId5"/>
    <p:sldId id="373" r:id="rId6"/>
    <p:sldId id="375" r:id="rId7"/>
    <p:sldId id="379" r:id="rId8"/>
    <p:sldId id="380" r:id="rId9"/>
    <p:sldId id="377" r:id="rId10"/>
    <p:sldId id="371" r:id="rId11"/>
    <p:sldId id="4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3019" autoAdjust="0"/>
  </p:normalViewPr>
  <p:slideViewPr>
    <p:cSldViewPr snapToGrid="0">
      <p:cViewPr>
        <p:scale>
          <a:sx n="79" d="100"/>
          <a:sy n="79" d="100"/>
        </p:scale>
        <p:origin x="-653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0CEC-E68D-43B3-B5DE-94BBCD7F7C9D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0B6AE-10B1-4A4D-9179-6F0544B52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0B6AE-10B1-4A4D-9179-6F0544B52E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8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0B6AE-10B1-4A4D-9179-6F0544B52E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2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2E68-72E6-4152-BC00-C82C61775EDB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DAF-3818-4C0F-A41C-6C3F4A3FD7FB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ADFF-74FC-49CC-B72D-55D1AE0DC5C6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C0B-C459-45FC-894D-13E614104D04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1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2444-CDF8-415D-80A6-08748F0FDCED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8C2-3E80-46C9-9D99-07B1CC9857E7}" type="datetime1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3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615-E430-48E8-BC2C-756E22215362}" type="datetime1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6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F68B-FEEE-4A24-A259-1FBC2D8FAEAC}" type="datetime1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3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BAC-FE70-45CA-A336-ABA8FF718404}" type="datetime1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9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CF8-EED8-44A8-8F5D-98B49FE7E6B6}" type="datetime1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8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3940-C3A0-47EC-9DD0-221742455320}" type="datetime1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4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0B44-6772-4A43-A070-5971B16F991B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FCD00-4833-44CB-8AE2-6CA8012B8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277" y="715223"/>
            <a:ext cx="7643446" cy="104452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AL-AYEN UNIVRSITY</a:t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COLLEGE OF ENGINEERING</a:t>
            </a:r>
            <a:endParaRPr lang="ar-SY" sz="4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A88EBC-0EE8-44D8-A89F-FB82ECB93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71343"/>
            <a:ext cx="9144000" cy="104452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cs typeface="+mj-cs"/>
              </a:rPr>
              <a:t>RESERVOIR ENGINEERING I</a:t>
            </a:r>
            <a:endParaRPr lang="ar-SY" sz="44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05DFFD-341B-455D-91BB-14F998B4E151}"/>
              </a:ext>
            </a:extLst>
          </p:cNvPr>
          <p:cNvSpPr txBox="1"/>
          <p:nvPr/>
        </p:nvSpPr>
        <p:spPr>
          <a:xfrm>
            <a:off x="1270780" y="5758203"/>
            <a:ext cx="27009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NASIR ATALLAH</a:t>
            </a:r>
          </a:p>
          <a:p>
            <a:r>
              <a:rPr lang="en-US" dirty="0">
                <a:solidFill>
                  <a:srgbClr val="002060"/>
                </a:solidFill>
              </a:rPr>
              <a:t>ASMAA ALGHAZI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70865-7D35-4B70-B673-EA26B8EE5CBF}"/>
              </a:ext>
            </a:extLst>
          </p:cNvPr>
          <p:cNvSpPr txBox="1"/>
          <p:nvPr/>
        </p:nvSpPr>
        <p:spPr>
          <a:xfrm>
            <a:off x="4548552" y="5327975"/>
            <a:ext cx="28979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2022-2023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D6A447-38A3-4F07-B0C0-4629A650A3E7}"/>
              </a:ext>
            </a:extLst>
          </p:cNvPr>
          <p:cNvSpPr txBox="1"/>
          <p:nvPr/>
        </p:nvSpPr>
        <p:spPr>
          <a:xfrm>
            <a:off x="1394234" y="3322743"/>
            <a:ext cx="8854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Permeability</a:t>
            </a:r>
            <a:endParaRPr lang="en-GB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F53F504-FA21-4485-A670-E1806DF1C478}"/>
              </a:ext>
            </a:extLst>
          </p:cNvPr>
          <p:cNvSpPr txBox="1">
            <a:spLocks/>
          </p:cNvSpPr>
          <p:nvPr/>
        </p:nvSpPr>
        <p:spPr>
          <a:xfrm>
            <a:off x="1614535" y="2553302"/>
            <a:ext cx="9144000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  <a:cs typeface="+mj-cs"/>
              </a:rPr>
              <a:t>Rock-Fluid Interaction Properties</a:t>
            </a:r>
            <a:endParaRPr lang="ar-SY" sz="44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3B73C890-0FE2-452B-9EDF-B6F8C44D5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453466"/>
            <a:ext cx="1962175" cy="190043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00C346-D4EE-45DA-8B42-B0253DA8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7239" y="157211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Measurement of relative permeability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7810" y="1756470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205" y="3329379"/>
            <a:ext cx="117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24" y="1014558"/>
            <a:ext cx="7836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986" y="1688027"/>
            <a:ext cx="9445214" cy="22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Methods </a:t>
            </a:r>
          </a:p>
          <a:p>
            <a:pPr marL="342900" marR="5715" indent="-342900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flow process &amp; Displacement (unsteady-state process).</a:t>
            </a:r>
          </a:p>
          <a:p>
            <a:pPr marL="342900" marR="5715" indent="-342900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 is determined through special core analysis, SCAL</a:t>
            </a:r>
          </a:p>
          <a:p>
            <a:pPr marR="5715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from capillary pressure data (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5715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Calculation from field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75789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6CAE0D-1599-431E-A09F-2F820536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467-F80C-4E33-A896-A51613E5EFF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2E861F-5FC4-4188-8350-A6AC337AD54E}"/>
              </a:ext>
            </a:extLst>
          </p:cNvPr>
          <p:cNvSpPr txBox="1"/>
          <p:nvPr/>
        </p:nvSpPr>
        <p:spPr>
          <a:xfrm>
            <a:off x="2388735" y="122418"/>
            <a:ext cx="6306374" cy="665224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Calculation of Relative Permeability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85073C-B0F4-4EFF-B039-6AC00FDE8B6F}"/>
              </a:ext>
            </a:extLst>
          </p:cNvPr>
          <p:cNvSpPr/>
          <p:nvPr/>
        </p:nvSpPr>
        <p:spPr>
          <a:xfrm>
            <a:off x="501770" y="93248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Futura-Bold"/>
              </a:rPr>
              <a:t>Pirson’s Correlation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6D8327-0E91-4095-8008-45004FC3D31F}"/>
              </a:ext>
            </a:extLst>
          </p:cNvPr>
          <p:cNvSpPr/>
          <p:nvPr/>
        </p:nvSpPr>
        <p:spPr>
          <a:xfrm>
            <a:off x="501770" y="1345045"/>
            <a:ext cx="11178073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(1958) derived generalized relationships for determining the two-phase relative permeability. These generalized expressions are applied for water-wet rocks.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356F7D-CD9A-4AD0-8EC9-5F15C82EE6A7}"/>
              </a:ext>
            </a:extLst>
          </p:cNvPr>
          <p:cNvSpPr/>
          <p:nvPr/>
        </p:nvSpPr>
        <p:spPr>
          <a:xfrm>
            <a:off x="513184" y="2562343"/>
            <a:ext cx="316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-Bold"/>
              </a:rPr>
              <a:t>For the water (wetting) phase: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3763A0-AF0E-4D1A-89BA-14CA5B1E723D}"/>
              </a:ext>
            </a:extLst>
          </p:cNvPr>
          <p:cNvSpPr/>
          <p:nvPr/>
        </p:nvSpPr>
        <p:spPr>
          <a:xfrm>
            <a:off x="5726979" y="2591658"/>
            <a:ext cx="5327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-Roman"/>
              </a:rPr>
              <a:t>(This equation is valid for both the </a:t>
            </a:r>
            <a:r>
              <a:rPr lang="en-US" sz="1400" b="1" i="1" dirty="0">
                <a:solidFill>
                  <a:srgbClr val="7030A0"/>
                </a:solidFill>
                <a:latin typeface="Times-Roman"/>
              </a:rPr>
              <a:t>imbibition</a:t>
            </a:r>
            <a:r>
              <a:rPr lang="en-US" sz="1400" dirty="0">
                <a:latin typeface="Times-Roman"/>
              </a:rPr>
              <a:t> and </a:t>
            </a:r>
            <a:r>
              <a:rPr lang="en-US" sz="1400" b="1" i="1" dirty="0">
                <a:solidFill>
                  <a:srgbClr val="7030A0"/>
                </a:solidFill>
                <a:latin typeface="Times-Roman"/>
              </a:rPr>
              <a:t>drainage</a:t>
            </a:r>
            <a:r>
              <a:rPr lang="en-US" sz="1400" dirty="0">
                <a:latin typeface="Times-Roman"/>
              </a:rPr>
              <a:t> processes)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43F99C-50EC-42F5-8B71-87DE0DAD647A}"/>
              </a:ext>
            </a:extLst>
          </p:cNvPr>
          <p:cNvSpPr/>
          <p:nvPr/>
        </p:nvSpPr>
        <p:spPr>
          <a:xfrm>
            <a:off x="501770" y="3563798"/>
            <a:ext cx="276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-Bold"/>
              </a:rPr>
              <a:t>For the nonwetting phase: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147659-A92B-4D80-A8BA-0601BCF641F1}"/>
              </a:ext>
            </a:extLst>
          </p:cNvPr>
          <p:cNvSpPr/>
          <p:nvPr/>
        </p:nvSpPr>
        <p:spPr>
          <a:xfrm>
            <a:off x="501770" y="4233005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-Bold"/>
              </a:rPr>
              <a:t>Imbibition: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FFC047-BBDC-46AB-B424-6C1AF072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14" y="3993249"/>
            <a:ext cx="3164328" cy="818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A4460C-EAC3-497C-824D-E87D50FAE69E}"/>
              </a:ext>
            </a:extLst>
          </p:cNvPr>
          <p:cNvSpPr/>
          <p:nvPr/>
        </p:nvSpPr>
        <p:spPr>
          <a:xfrm>
            <a:off x="521006" y="523047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-Bold"/>
              </a:rPr>
              <a:t>Drainage: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B32CDC-BF02-4268-905B-304AB48F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250" y="5147270"/>
            <a:ext cx="4439698" cy="535747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934D50C9-6AC7-4019-B34A-A0AD98A0F7A4}"/>
              </a:ext>
            </a:extLst>
          </p:cNvPr>
          <p:cNvSpPr/>
          <p:nvPr/>
        </p:nvSpPr>
        <p:spPr>
          <a:xfrm>
            <a:off x="5365419" y="2639698"/>
            <a:ext cx="353007" cy="23782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42235DB-93D5-49B6-867C-EDAC76B22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726" y="4402282"/>
            <a:ext cx="3879407" cy="1370066"/>
          </a:xfrm>
          <a:prstGeom prst="rect">
            <a:avLst/>
          </a:prstGeom>
          <a:ln w="19050">
            <a:solidFill>
              <a:srgbClr val="80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7EC40AF-DCD2-404F-B123-742F69E9E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287" y="2381011"/>
            <a:ext cx="1649678" cy="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733473"/>
            <a:ext cx="10661198" cy="5622877"/>
          </a:xfrm>
        </p:spPr>
        <p:txBody>
          <a:bodyPr>
            <a:normAutofit/>
          </a:bodyPr>
          <a:lstStyle/>
          <a:p>
            <a:pPr algn="l"/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permeability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permeability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permeability curve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 wettability &amp; relative permeability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saturation history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relative permeability data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relative permeability</a:t>
            </a: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C05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856" y="143668"/>
            <a:ext cx="11691582" cy="589806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Permeability</a:t>
            </a:r>
            <a:endParaRPr lang="en-GB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utoShape 2" descr="Compare the property of ideal gases and real gas molec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qph.fs.quoracdn.net/main-qimg-aabf73c8d09595011e3bd28c41c14e2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2989B9-1ABA-459A-ADA5-3A4D3524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0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98142" y="1756470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4157" y="3329379"/>
            <a:ext cx="117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166552" y="6356350"/>
            <a:ext cx="2743200" cy="365125"/>
          </a:xfrm>
        </p:spPr>
        <p:txBody>
          <a:bodyPr/>
          <a:lstStyle/>
          <a:p>
            <a:fld id="{FF24955D-8619-4099-8A53-AC1898540FFA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 Box 2061"/>
          <p:cNvSpPr txBox="1"/>
          <p:nvPr/>
        </p:nvSpPr>
        <p:spPr>
          <a:xfrm>
            <a:off x="11452868" y="1694497"/>
            <a:ext cx="1446530" cy="4210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Text Box 2062"/>
          <p:cNvSpPr txBox="1"/>
          <p:nvPr/>
        </p:nvSpPr>
        <p:spPr>
          <a:xfrm>
            <a:off x="10581592" y="5334000"/>
            <a:ext cx="1446530" cy="4210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5595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29" name="Rectangle 28"/>
          <p:cNvSpPr/>
          <p:nvPr/>
        </p:nvSpPr>
        <p:spPr>
          <a:xfrm>
            <a:off x="818886" y="92215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Effective permeability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987" y="1614989"/>
            <a:ext cx="9340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pores contain more than one fluid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oil &amp; water), Darcy equation becomes: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104" y="986611"/>
            <a:ext cx="83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permeability is applied when pores are 100% filled with one fluid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27952" y="874602"/>
                <a:ext cx="1579087" cy="71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952" y="874602"/>
                <a:ext cx="1579087" cy="718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419" y="2226873"/>
                <a:ext cx="1812356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𝐨</m:t>
                          </m:r>
                        </m:sub>
                      </m:sSub>
                      <m:r>
                        <a:rPr lang="en-GB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sub>
                          </m:sSub>
                          <m:r>
                            <a:rPr lang="en-GB" sz="20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𝐨</m:t>
                              </m:r>
                            </m:sub>
                          </m:sSub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𝐋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19" y="2226873"/>
                <a:ext cx="1812356" cy="72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0064" y="3113555"/>
                <a:ext cx="189571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sub>
                      </m:sSub>
                      <m:r>
                        <a:rPr lang="en-GB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sub>
                          </m:sSub>
                          <m:r>
                            <a:rPr lang="en-GB" sz="20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 ∆</m:t>
                          </m:r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sub>
                          </m:sSub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𝐋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4" y="3113555"/>
                <a:ext cx="1895711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" b="17887"/>
          <a:stretch/>
        </p:blipFill>
        <p:spPr bwMode="auto">
          <a:xfrm>
            <a:off x="7913989" y="2186274"/>
            <a:ext cx="3677947" cy="18848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3270767" y="2174973"/>
            <a:ext cx="45411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Times-Roman"/>
              </a:rPr>
              <a:t>ko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 = Effective permeability to oil,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Darcy</a:t>
            </a:r>
          </a:p>
          <a:p>
            <a:r>
              <a:rPr lang="en-GB" sz="1600" b="1" dirty="0">
                <a:latin typeface="Times-Roman"/>
              </a:rPr>
              <a:t>kw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 = Effective permeability to water,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Darcy</a:t>
            </a:r>
          </a:p>
          <a:p>
            <a:r>
              <a:rPr lang="en-GB" sz="1600" b="1" dirty="0" err="1">
                <a:latin typeface="Times-Roman"/>
                <a:cs typeface="Times New Roman" panose="02020603050405020304" pitchFamily="18" charset="0"/>
              </a:rPr>
              <a:t>μ</a:t>
            </a:r>
            <a:r>
              <a:rPr lang="en-GB" sz="1600" b="1" dirty="0" err="1">
                <a:latin typeface="Times-Roman"/>
              </a:rPr>
              <a:t>o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 = oil viscosity, </a:t>
            </a:r>
            <a:r>
              <a:rPr lang="en-GB" sz="1600" b="1" dirty="0" err="1">
                <a:solidFill>
                  <a:srgbClr val="FF0000"/>
                </a:solidFill>
                <a:latin typeface="Times-Roman"/>
              </a:rPr>
              <a:t>cp</a:t>
            </a:r>
            <a:endParaRPr lang="en-GB" sz="1600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1600" b="1" dirty="0" err="1">
                <a:latin typeface="Times-Roman"/>
                <a:cs typeface="Times New Roman" panose="02020603050405020304" pitchFamily="18" charset="0"/>
              </a:rPr>
              <a:t>μ</a:t>
            </a:r>
            <a:r>
              <a:rPr lang="en-GB" sz="1600" b="1" dirty="0" err="1">
                <a:latin typeface="Times-Roman"/>
              </a:rPr>
              <a:t>w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 = water viscosity, </a:t>
            </a:r>
            <a:r>
              <a:rPr lang="en-GB" sz="1600" b="1" dirty="0" err="1">
                <a:solidFill>
                  <a:srgbClr val="FF0000"/>
                </a:solidFill>
                <a:latin typeface="Times-Roman"/>
              </a:rPr>
              <a:t>cp</a:t>
            </a:r>
            <a:endParaRPr lang="en-GB" sz="1600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1600" b="1" dirty="0" err="1">
                <a:latin typeface="Times-Roman"/>
              </a:rPr>
              <a:t>qo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 = oil production rate,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cm3/sec</a:t>
            </a:r>
          </a:p>
          <a:p>
            <a:r>
              <a:rPr lang="en-GB" sz="1600" b="1" dirty="0" err="1">
                <a:latin typeface="Times-Roman"/>
              </a:rPr>
              <a:t>qw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 = water production rate,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cm3/sec</a:t>
            </a:r>
          </a:p>
          <a:p>
            <a:endParaRPr lang="en-GB" sz="1600" b="1" dirty="0">
              <a:solidFill>
                <a:srgbClr val="FF0000"/>
              </a:solidFill>
              <a:latin typeface="Times-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3B5DE34-8547-462B-94ED-E3FE322AA6D1}"/>
              </a:ext>
            </a:extLst>
          </p:cNvPr>
          <p:cNvSpPr/>
          <p:nvPr/>
        </p:nvSpPr>
        <p:spPr>
          <a:xfrm>
            <a:off x="380104" y="3999724"/>
            <a:ext cx="10972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permeability,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measure of the fluid conductance capacity of porous media to a particular fluid when the pores media is saturated with more than one fluid.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0280C-5986-407E-AA56-E7AAE982AA2C}"/>
              </a:ext>
            </a:extLst>
          </p:cNvPr>
          <p:cNvSpPr/>
          <p:nvPr/>
        </p:nvSpPr>
        <p:spPr>
          <a:xfrm>
            <a:off x="380104" y="4796428"/>
            <a:ext cx="5038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permeability depends on: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1- Geometry of the pores of the rock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2- Rock wetting characteristic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3- Fluid saturations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90AB10-0D0C-478B-AFD3-1F3C7885B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364" y="4750938"/>
            <a:ext cx="2714275" cy="1650516"/>
          </a:xfrm>
          <a:prstGeom prst="rect">
            <a:avLst/>
          </a:prstGeom>
          <a:ln w="12700">
            <a:solidFill>
              <a:srgbClr val="FF000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57003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6039" y="181228"/>
            <a:ext cx="4739922" cy="330166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Permeability, Kr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7810" y="1756470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205" y="3329379"/>
            <a:ext cx="117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5697" y="653061"/>
            <a:ext cx="113291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algn="justLow" fontAlgn="base">
              <a:lnSpc>
                <a:spcPct val="90000"/>
              </a:lnSpc>
              <a:spcAft>
                <a:spcPts val="1450"/>
              </a:spcAft>
              <a:buClr>
                <a:srgbClr val="000000"/>
              </a:buClr>
              <a:buSzPts val="12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two or more fluids flow in a porous medium at the same time, it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the ratio of the effective permeability to a fluid at a given saturation to the effective permeability to that fluid at 100% saturated (absolute permeability)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9320" y="1325105"/>
                <a:ext cx="1364733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𝒓𝒐</m:t>
                          </m:r>
                        </m:sub>
                      </m:sSub>
                      <m:r>
                        <a:rPr lang="en-GB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0" y="1325105"/>
                <a:ext cx="1364733" cy="666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59986" y="1352282"/>
                <a:ext cx="1421608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sub>
                      </m:sSub>
                      <m:r>
                        <a:rPr lang="en-GB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sub>
                          </m:s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86" y="1352282"/>
                <a:ext cx="1421608" cy="666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41849" y="1335392"/>
                <a:ext cx="1322221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  <m:r>
                        <a:rPr lang="en-GB" sz="2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sub>
                          </m:s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𝐊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49" y="1335392"/>
                <a:ext cx="1322221" cy="679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660071" y="1322445"/>
            <a:ext cx="3941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Times-Roman"/>
              </a:rPr>
              <a:t>K</a:t>
            </a:r>
            <a:r>
              <a:rPr lang="en-GB" sz="1400" b="1" dirty="0">
                <a:solidFill>
                  <a:srgbClr val="0070C0"/>
                </a:solidFill>
                <a:latin typeface="Times-Roman"/>
              </a:rPr>
              <a:t>ro</a:t>
            </a:r>
            <a:r>
              <a:rPr lang="en-GB" sz="1600" dirty="0">
                <a:solidFill>
                  <a:srgbClr val="0070C0"/>
                </a:solidFill>
                <a:latin typeface="Times-Roman"/>
              </a:rPr>
              <a:t>= relative permeability to oil,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fraction</a:t>
            </a:r>
          </a:p>
          <a:p>
            <a:r>
              <a:rPr lang="en-GB" b="1" dirty="0" err="1">
                <a:solidFill>
                  <a:srgbClr val="0070C0"/>
                </a:solidFill>
                <a:latin typeface="Times-Roman"/>
              </a:rPr>
              <a:t>K</a:t>
            </a:r>
            <a:r>
              <a:rPr lang="en-GB" sz="1400" b="1" dirty="0" err="1">
                <a:solidFill>
                  <a:srgbClr val="0070C0"/>
                </a:solidFill>
                <a:latin typeface="Times-Roman"/>
              </a:rPr>
              <a:t>rw</a:t>
            </a:r>
            <a:r>
              <a:rPr lang="en-GB" sz="1600" dirty="0">
                <a:solidFill>
                  <a:srgbClr val="0070C0"/>
                </a:solidFill>
                <a:latin typeface="Times-Roman"/>
              </a:rPr>
              <a:t>= relative permeability to water,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fraction</a:t>
            </a:r>
          </a:p>
          <a:p>
            <a:r>
              <a:rPr lang="en-GB" b="1" dirty="0" err="1">
                <a:solidFill>
                  <a:srgbClr val="0070C0"/>
                </a:solidFill>
                <a:latin typeface="Times-Roman"/>
              </a:rPr>
              <a:t>K</a:t>
            </a:r>
            <a:r>
              <a:rPr lang="en-GB" sz="1400" b="1" dirty="0" err="1">
                <a:solidFill>
                  <a:srgbClr val="0070C0"/>
                </a:solidFill>
                <a:latin typeface="Times-Roman"/>
              </a:rPr>
              <a:t>rg</a:t>
            </a:r>
            <a:r>
              <a:rPr lang="en-GB" sz="1600" dirty="0">
                <a:solidFill>
                  <a:srgbClr val="0070C0"/>
                </a:solidFill>
                <a:latin typeface="Times-Roman"/>
              </a:rPr>
              <a:t>= relative permeability to gas, </a:t>
            </a:r>
            <a:r>
              <a:rPr lang="en-GB" sz="1600" b="1" dirty="0">
                <a:solidFill>
                  <a:srgbClr val="FF0000"/>
                </a:solidFill>
                <a:latin typeface="Times-Roman"/>
              </a:rPr>
              <a:t>fraction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6121847" y="1325105"/>
            <a:ext cx="15864" cy="105441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AAE402-2C9C-49CA-AB9F-384E2A4EA7DD}"/>
              </a:ext>
            </a:extLst>
          </p:cNvPr>
          <p:cNvSpPr/>
          <p:nvPr/>
        </p:nvSpPr>
        <p:spPr>
          <a:xfrm>
            <a:off x="519318" y="3266906"/>
            <a:ext cx="3620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Typical Kr curve for two phase</a:t>
            </a:r>
          </a:p>
          <a:p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Oil-Water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64FFA94-5D75-4796-9ACA-132BF2D8B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393" y="2413077"/>
            <a:ext cx="7023486" cy="44449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F2A699-A47A-46DB-BEA1-1BFC3A1F0887}"/>
              </a:ext>
            </a:extLst>
          </p:cNvPr>
          <p:cNvSpPr/>
          <p:nvPr/>
        </p:nvSpPr>
        <p:spPr>
          <a:xfrm>
            <a:off x="1716259" y="4771820"/>
            <a:ext cx="2915134" cy="195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water saturation increases (oil saturation decrease), </a:t>
            </a:r>
            <a:r>
              <a:rPr lang="en-GB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8AF85E-F3D3-4E2C-8122-7F0883E9385F}"/>
              </a:ext>
            </a:extLst>
          </p:cNvPr>
          <p:cNvSpPr/>
          <p:nvPr/>
        </p:nvSpPr>
        <p:spPr>
          <a:xfrm>
            <a:off x="1573930" y="6252143"/>
            <a:ext cx="3093743" cy="195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water saturation increases (oil saturation decrease), </a:t>
            </a:r>
            <a:r>
              <a:rPr lang="en-GB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rw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B303E84-EA33-4D56-B742-9B0BF0F048A9}"/>
              </a:ext>
            </a:extLst>
          </p:cNvPr>
          <p:cNvCxnSpPr>
            <a:cxnSpLocks/>
          </p:cNvCxnSpPr>
          <p:nvPr/>
        </p:nvCxnSpPr>
        <p:spPr>
          <a:xfrm flipV="1">
            <a:off x="4855701" y="4029908"/>
            <a:ext cx="2467123" cy="8368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45E9920-C826-4FBA-8D75-FAC9D375121F}"/>
              </a:ext>
            </a:extLst>
          </p:cNvPr>
          <p:cNvCxnSpPr>
            <a:cxnSpLocks/>
          </p:cNvCxnSpPr>
          <p:nvPr/>
        </p:nvCxnSpPr>
        <p:spPr>
          <a:xfrm flipV="1">
            <a:off x="4795159" y="5951030"/>
            <a:ext cx="2689732" cy="40532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53CDE65-C4AD-42C0-96E2-11CF084E848E}"/>
                  </a:ext>
                </a:extLst>
              </p:cNvPr>
              <p:cNvSpPr txBox="1"/>
              <p:nvPr/>
            </p:nvSpPr>
            <p:spPr>
              <a:xfrm>
                <a:off x="472217" y="2059104"/>
                <a:ext cx="500976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𝑃𝑒𝑟𝑚𝑒𝑎𝑏𝑖𝑙𝑖𝑡𝑦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𝐴𝑏𝑠𝑜𝑙𝑢𝑡𝑒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𝑃𝑒𝑟𝑚𝑒𝑎𝑏𝑖𝑙𝑖𝑡𝑦</m:t>
                      </m:r>
                    </m:oMath>
                  </m:oMathPara>
                </a14:m>
                <a:endParaRPr lang="en-US" sz="1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3CDE65-C4AD-42C0-96E2-11CF084E8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7" y="2059104"/>
                <a:ext cx="5009769" cy="246221"/>
              </a:xfrm>
              <a:prstGeom prst="rect">
                <a:avLst/>
              </a:prstGeom>
              <a:blipFill>
                <a:blip r:embed="rId6"/>
                <a:stretch>
                  <a:fillRect l="-365" r="-730" b="-3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3DFBB91-CBD4-4FD9-AB9D-89A87C896A24}"/>
                  </a:ext>
                </a:extLst>
              </p:cNvPr>
              <p:cNvSpPr txBox="1"/>
              <p:nvPr/>
            </p:nvSpPr>
            <p:spPr>
              <a:xfrm>
                <a:off x="466413" y="2429092"/>
                <a:ext cx="290502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𝑃𝑒𝑟𝑚𝑒𝑎𝑏𝑖𝑙𝑖𝑡𝑦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DFBB91-CBD4-4FD9-AB9D-89A87C896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3" y="2429092"/>
                <a:ext cx="2905026" cy="246221"/>
              </a:xfrm>
              <a:prstGeom prst="rect">
                <a:avLst/>
              </a:prstGeom>
              <a:blipFill>
                <a:blip r:embed="rId7"/>
                <a:stretch>
                  <a:fillRect l="-1261" r="-840" b="-341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3D4CDD1-9AFC-425A-B33A-B4514D695410}"/>
                  </a:ext>
                </a:extLst>
              </p:cNvPr>
              <p:cNvSpPr txBox="1"/>
              <p:nvPr/>
            </p:nvSpPr>
            <p:spPr>
              <a:xfrm>
                <a:off x="466413" y="2809429"/>
                <a:ext cx="1880066" cy="269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𝑟𝑜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𝑟𝑤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D4CDD1-9AFC-425A-B33A-B4514D69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3" y="2809429"/>
                <a:ext cx="1880066" cy="269561"/>
              </a:xfrm>
              <a:prstGeom prst="rect">
                <a:avLst/>
              </a:prstGeom>
              <a:blipFill>
                <a:blip r:embed="rId8"/>
                <a:stretch>
                  <a:fillRect l="-1299" r="-649" b="-20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0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9601855" y="2406867"/>
            <a:ext cx="2366890" cy="24086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0793" y="73284"/>
            <a:ext cx="10290413" cy="458323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Rock wettability &amp; relative permeability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7810" y="1756470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205" y="3329379"/>
            <a:ext cx="117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0998" y="1956721"/>
            <a:ext cx="5206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Wettability from Kr curve: A rule of thumb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52" y="2587467"/>
            <a:ext cx="11245948" cy="50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lvl="2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endParaRPr lang="en-GB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61149" y="3899839"/>
            <a:ext cx="2416214" cy="2450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630659" y="2525228"/>
            <a:ext cx="7116620" cy="3508075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</p:pic>
      <p:sp>
        <p:nvSpPr>
          <p:cNvPr id="12" name="Flowchart: Connector 11"/>
          <p:cNvSpPr/>
          <p:nvPr/>
        </p:nvSpPr>
        <p:spPr>
          <a:xfrm>
            <a:off x="11226018" y="2947465"/>
            <a:ext cx="127782" cy="99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1950317" y="5584412"/>
            <a:ext cx="127782" cy="99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5875915" y="5288816"/>
            <a:ext cx="127782" cy="99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905721" y="4187600"/>
            <a:ext cx="152400" cy="11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816599" y="5686028"/>
            <a:ext cx="70528" cy="7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705612" y="3911040"/>
            <a:ext cx="152400" cy="11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6840741" y="3304210"/>
            <a:ext cx="152400" cy="15641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947938" y="5717912"/>
            <a:ext cx="152400" cy="15641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>
            <a:off x="10170942" y="4187478"/>
            <a:ext cx="152400" cy="15641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468C2B9-3F4B-49B7-AF74-F78E5EAD34C8}"/>
              </a:ext>
            </a:extLst>
          </p:cNvPr>
          <p:cNvSpPr/>
          <p:nvPr/>
        </p:nvSpPr>
        <p:spPr>
          <a:xfrm>
            <a:off x="250268" y="700004"/>
            <a:ext cx="1119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wetting phase occupies the smaller pore openings and will affect the nonwetting phase permeability only to a limited extent.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517863D-1257-4DD7-AD89-A2AB7023569E}"/>
              </a:ext>
            </a:extLst>
          </p:cNvPr>
          <p:cNvSpPr/>
          <p:nvPr/>
        </p:nvSpPr>
        <p:spPr>
          <a:xfrm>
            <a:off x="250268" y="1313300"/>
            <a:ext cx="1119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nonwetting phase occupies the central or larger pore openings that a small nonwetting phase saturation will drastically reduce the wetting phase permeability.</a:t>
            </a:r>
          </a:p>
        </p:txBody>
      </p:sp>
    </p:spTree>
    <p:extLst>
      <p:ext uri="{BB962C8B-B14F-4D97-AF65-F5344CB8AC3E}">
        <p14:creationId xmlns:p14="http://schemas.microsoft.com/office/powerpoint/2010/main" val="12249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6CAE0D-1599-431E-A09F-2F820536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467-F80C-4E33-A896-A51613E5EFF1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5667B7-5052-4C8E-A3BB-A6DC2EA6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40" y="687648"/>
            <a:ext cx="5349992" cy="5482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0B5F04-8E55-44E2-972D-9A7AF19D5D95}"/>
              </a:ext>
            </a:extLst>
          </p:cNvPr>
          <p:cNvSpPr/>
          <p:nvPr/>
        </p:nvSpPr>
        <p:spPr>
          <a:xfrm>
            <a:off x="6621184" y="60485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Times-Roman"/>
              </a:rPr>
              <a:t>Typical relative permeability curves for a </a:t>
            </a:r>
            <a:r>
              <a:rPr lang="en-US" sz="1400" b="1" i="1" dirty="0">
                <a:solidFill>
                  <a:srgbClr val="0070C0"/>
                </a:solidFill>
                <a:latin typeface="Times-Roman"/>
              </a:rPr>
              <a:t>water-wet reservoir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C0ED9F-2A4E-41EA-8B43-C223F83D572E}"/>
              </a:ext>
            </a:extLst>
          </p:cNvPr>
          <p:cNvSpPr/>
          <p:nvPr/>
        </p:nvSpPr>
        <p:spPr>
          <a:xfrm>
            <a:off x="1351949" y="231843"/>
            <a:ext cx="9029180" cy="334025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Permeability Curves for a Water-Oil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4F8A90-2521-4A60-91B5-EB2B1CF4BE1B}"/>
              </a:ext>
            </a:extLst>
          </p:cNvPr>
          <p:cNvSpPr/>
          <p:nvPr/>
        </p:nvSpPr>
        <p:spPr>
          <a:xfrm>
            <a:off x="289468" y="939482"/>
            <a:ext cx="617192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saturation of the nonwetting phase will drastically reduce the relative permeability of the wetting phase.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nonwetting phase begins to flow at the relatively low saturation of the nonwetting phase. This saturation is called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saturation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(shown on the curve as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Soc, critical oil saturation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oil saturation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wetting phase starts to flow at a relatively large saturation. The water saturation at this point is referred to as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irreducible water saturation (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connate water saturation (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initial water saturation (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lower saturations of the wetting phase have only a small effect on the nonwetting phase relative permeability curve.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permeability to both phases,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krw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less than 1, in regions B and 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oil-wet system,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curve shapes shown in the Figure should be reversed.</a:t>
            </a:r>
          </a:p>
        </p:txBody>
      </p:sp>
    </p:spTree>
    <p:extLst>
      <p:ext uri="{BB962C8B-B14F-4D97-AF65-F5344CB8AC3E}">
        <p14:creationId xmlns:p14="http://schemas.microsoft.com/office/powerpoint/2010/main" val="424213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86509" y="118899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 of saturation history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013" y="2673344"/>
            <a:ext cx="11431487" cy="755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lvl="0" algn="justLow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Imbibition process: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non-wetting phase is displaced by wetting phase, i.e., wetting phase saturation is increasing.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5C70B75-8457-4B08-AA7F-C5C6BC8CE10D}"/>
              </a:ext>
            </a:extLst>
          </p:cNvPr>
          <p:cNvSpPr txBox="1"/>
          <p:nvPr/>
        </p:nvSpPr>
        <p:spPr>
          <a:xfrm>
            <a:off x="176014" y="905795"/>
            <a:ext cx="10592391" cy="379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" lvl="0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 process: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wetting phase is displaced by non-wetting phase, i.e., wetting phase saturation is decreasing.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E203601-8ABC-49BF-934F-01F4A21E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" y="1491808"/>
            <a:ext cx="4041242" cy="10397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D75E5C0-D922-4C9B-8087-E282E53D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8" y="3429000"/>
            <a:ext cx="4321885" cy="109421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F0B90F6-B153-4929-AD68-0A10479DB4DE}"/>
              </a:ext>
            </a:extLst>
          </p:cNvPr>
          <p:cNvSpPr/>
          <p:nvPr/>
        </p:nvSpPr>
        <p:spPr>
          <a:xfrm>
            <a:off x="176014" y="4988364"/>
            <a:ext cx="11431486" cy="755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algn="justLow" fontAlgn="base">
              <a:lnSpc>
                <a:spcPct val="112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Hysteresis Phenomenon 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hysteresis  phenomenon is the difference in the relative (and effective) permeability between the drainage process and the imbibition process in the same rock.</a:t>
            </a:r>
          </a:p>
        </p:txBody>
      </p:sp>
    </p:spTree>
    <p:extLst>
      <p:ext uri="{BB962C8B-B14F-4D97-AF65-F5344CB8AC3E}">
        <p14:creationId xmlns:p14="http://schemas.microsoft.com/office/powerpoint/2010/main" val="410898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58904" y="129410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Effect of saturation history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48279"/>
            <a:ext cx="7155351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5715" lvl="1" indent="-457200" fontAlgn="base">
              <a:lnSpc>
                <a:spcPct val="90000"/>
              </a:lnSpc>
              <a:spcAft>
                <a:spcPts val="10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begins with porous rock 100% saturated with wetting phase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Swp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100%)</a:t>
            </a:r>
          </a:p>
          <a:p>
            <a:pPr marL="914400" marR="5715" lvl="1" indent="-457200" fontAlgn="base">
              <a:lnSpc>
                <a:spcPct val="90000"/>
              </a:lnSpc>
              <a:spcAft>
                <a:spcPts val="10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Wetting phase is displaced with non-wetting phase (drainage) until wetting phase ceases to flow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Swp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minimum interstitial wetting phase saturation)</a:t>
            </a:r>
          </a:p>
          <a:p>
            <a:pPr marL="914400" marR="5715" lvl="1" indent="-457200" fontAlgn="base">
              <a:lnSpc>
                <a:spcPct val="90000"/>
              </a:lnSpc>
              <a:spcAft>
                <a:spcPts val="102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non-wetting phase is displaced with wetting phase (imbibition) until non-  wetting phase ceases to flow (residual non-wetting   phase saturation)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155352" y="1210523"/>
            <a:ext cx="4344572" cy="4034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3556" y="5572145"/>
            <a:ext cx="1990155" cy="46838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Residual non-wetting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 phase saturation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0695582" y="5046986"/>
            <a:ext cx="112541" cy="52515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30652" y="5561385"/>
            <a:ext cx="1990155" cy="46838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Minimum wetting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 phase saturation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309272" y="5036226"/>
            <a:ext cx="112541" cy="52515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1667F3-098A-435F-8B91-4524E508B7E2}"/>
              </a:ext>
            </a:extLst>
          </p:cNvPr>
          <p:cNvSpPr/>
          <p:nvPr/>
        </p:nvSpPr>
        <p:spPr>
          <a:xfrm>
            <a:off x="455525" y="3429000"/>
            <a:ext cx="644936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"hysteresis" describes the process in which the results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different when measurements are made in different directions</a:t>
            </a:r>
          </a:p>
          <a:p>
            <a:pPr lvl="0" fontAlgn="base"/>
            <a:endParaRPr lang="en-GB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(drainage or imbibition) used to obtain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in laboratory must correspond to the process in the reservoir:</a:t>
            </a:r>
          </a:p>
          <a:p>
            <a:pPr marL="914400" lvl="1" indent="-457200" fontAlgn="base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distribution of fluids in reservoir was by drainage</a:t>
            </a:r>
          </a:p>
          <a:p>
            <a:pPr marL="914400" lvl="1" indent="-457200" fontAlgn="base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and behind a water front (flood or encroachment) the process is imbibition</a:t>
            </a:r>
          </a:p>
          <a:p>
            <a:pPr marR="5715" lvl="1" fontAlgn="base">
              <a:lnSpc>
                <a:spcPct val="90000"/>
              </a:lnSpc>
              <a:spcAft>
                <a:spcPts val="1025"/>
              </a:spcAft>
              <a:buClr>
                <a:srgbClr val="000000"/>
              </a:buClr>
              <a:buSzPts val="1200"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3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28360" y="38298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Applications of relative permeability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7810" y="1756470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205" y="3329379"/>
            <a:ext cx="117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9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8601" y="1078738"/>
            <a:ext cx="67492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Determination of residual fluid saturation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Determination of irreducible fluid saturation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Reservoir wettability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Use to calculate the effective permeabilities to predict fluids flow rates (Darcy law)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Imbibition curve used in water flooding calculations (construct fractional flow curve)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77656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A339537F-235A-4CA3-B5B9-D0465057AABF}" vid="{DF1A4090-5E67-4768-9F22-00BAE507B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5170</TotalTime>
  <Words>999</Words>
  <Application>Microsoft Office PowerPoint</Application>
  <PresentationFormat>Custom</PresentationFormat>
  <Paragraphs>131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AL-AYEN UNIVRSITY COLLEGE OF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rock properties</dc:title>
  <dc:creator>User</dc:creator>
  <cp:lastModifiedBy>Maher</cp:lastModifiedBy>
  <cp:revision>1025</cp:revision>
  <dcterms:created xsi:type="dcterms:W3CDTF">2017-09-28T15:37:37Z</dcterms:created>
  <dcterms:modified xsi:type="dcterms:W3CDTF">2023-03-20T21:16:09Z</dcterms:modified>
</cp:coreProperties>
</file>