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  <p:sldMasterId id="2147483694" r:id="rId2"/>
  </p:sldMasterIdLst>
  <p:notesMasterIdLst>
    <p:notesMasterId r:id="rId50"/>
  </p:notesMasterIdLst>
  <p:sldIdLst>
    <p:sldId id="303" r:id="rId3"/>
    <p:sldId id="306" r:id="rId4"/>
    <p:sldId id="30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07" r:id="rId20"/>
    <p:sldId id="274" r:id="rId21"/>
    <p:sldId id="308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9144000" cy="6858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70" autoAdjust="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D59AE8C-71B4-4A33-8ADA-74EF09FAF83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E69807FF-F27D-4B4C-892C-401ECE3D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7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8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4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78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229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heavy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33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4D-8855-99DA-48FF-70CE2649C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54ADF-EA34-E8F8-6051-F4431DA38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B1544-295F-AE26-8910-0C082870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3C2DA-FE22-4F7D-A99A-7E3AE0A5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FA053-B61A-7107-A7C3-346C515B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18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1C63-FC54-CAE7-B953-798CB85D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003B-1C5A-5191-6AB4-173F55EA6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4611-0860-A909-A282-E5057FE7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09951-905C-BCAD-6E70-5310210C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7394-C16B-31CA-B50E-167B745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26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6742-6649-C12A-D016-88A898C7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52706-29EC-C0AB-EF47-9107E4BC4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4CD21-FFA1-3147-2E52-E1169397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1EA3A-C876-4641-58D4-7C22603E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3F3B-07EC-795D-BC8D-B18EF6E5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81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5AAC-7F93-A44A-9420-BA30CC80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5FD5-AE58-31A3-2937-9B1B495E3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A384A-F4E1-FD25-9E5E-3C60BBD21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E202E-93AA-6DFC-38F4-3E50C13A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7C2D7-44DF-81D8-E6F9-1A030A6F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89D78-77DE-0CA4-BD4F-FD3542D6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24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F728-580E-956B-1132-2CE06EA9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AB45F-2B3F-4412-FD69-9A14249A3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DA250-BE67-E12D-A5AB-4A05FFDCE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F4912-7452-14C6-23E3-CBED639F3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787AB-12DE-AC9E-76F6-D6F93D8AA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EDB77-7995-7A18-FA72-CE5CDEAA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4916F-C0EA-0857-5A8C-188F2406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A4CDE0-66B8-E58C-94CB-1724535E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6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4258-C77B-D168-ECF2-6A10B778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D2B1E-3198-0D64-D67F-4ABFF351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C54FF-F613-5CF9-9BBC-963993E1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D1B95-1980-4BF2-9DF5-2AEE4AE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6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55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C8A3E-161A-A8D3-DA23-6A23B1F1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C535F-8807-B860-19F8-854EC6C0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2379-FE92-107E-94A9-B8DF9010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06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1FB0-4333-C53C-90BF-AC358A37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F2C5D-3D4D-AA55-39F0-BA17500A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6CDD3-56A9-A64A-CEE5-4C3600360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AF883-0F79-24CD-8BEA-9DC07322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86005-E354-773D-E3F8-ED13FCEC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6EAE4-E544-1BA9-4CF7-D2618AF7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99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7DB7-EF50-FEE5-D874-8F09136E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6B9A4-1B6F-2F69-DD38-6100DE93D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69CD2-DCCB-092A-7DA6-B4ED1D235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6CD7F-1120-400E-886E-664ACDCD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2101F-EB56-6F8B-0952-692088E8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A8BD3-5B08-5F0B-051D-CA1FEC52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52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D1D0-A2EA-BBA4-7EB0-CF79A7C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B56D6-A8B8-E540-D333-CFE2228C9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EE808-3243-E393-7579-34C24BF5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9AF9D-C715-94D0-00AD-B63E57E0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08834-AB24-8D32-7480-015C6E27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41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4BAFD-1634-7BD1-C616-391884510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054B2-F9ED-F635-E3E3-6254B0D98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1F0C-90BF-792F-5195-FCD22549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8E538-678A-E405-55B3-A15CC6EB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20D1F-74FE-A0C0-F2A1-C51148D7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8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4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0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4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2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1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103C0-6C61-91EA-763C-32FE14C5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3BD6D-5D73-9056-7228-B458F0089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2EDDF-324D-60DC-3978-8D360C1A6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D243E-8FB1-F70E-23FD-43DFFAE08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59315-C539-590F-E2F2-6DC6FADF3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7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EBD80D-8017-3F42-1D99-70C7C716A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7900" y="1046852"/>
            <a:ext cx="1316850" cy="1582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BC2E9-55E6-509E-9832-7872C528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345" y="1039707"/>
            <a:ext cx="1582049" cy="2304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75AF9-9000-C35A-BFE2-361AA0C70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150" y="1168153"/>
            <a:ext cx="1988993" cy="10699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07EDA1-8532-E87D-F6A9-55101B6995F7}"/>
              </a:ext>
            </a:extLst>
          </p:cNvPr>
          <p:cNvSpPr txBox="1"/>
          <p:nvPr/>
        </p:nvSpPr>
        <p:spPr>
          <a:xfrm>
            <a:off x="2686050" y="2628901"/>
            <a:ext cx="3600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85800" rtl="0"/>
            <a:r>
              <a:rPr lang="en-US" sz="2400" dirty="0">
                <a:solidFill>
                  <a:prstClr val="black"/>
                </a:solidFill>
                <a:latin typeface="Britannic Bold" panose="020B0903060703020204" pitchFamily="34" charset="0"/>
              </a:rPr>
              <a:t>COLLAGE OF DENTISTRY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1E758-3B6D-7D7D-7E49-635319BC5AB1}"/>
              </a:ext>
            </a:extLst>
          </p:cNvPr>
          <p:cNvSpPr txBox="1"/>
          <p:nvPr/>
        </p:nvSpPr>
        <p:spPr>
          <a:xfrm>
            <a:off x="342901" y="2972785"/>
            <a:ext cx="8115299" cy="2659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rtl="0">
              <a:lnSpc>
                <a:spcPct val="115000"/>
              </a:lnSpc>
              <a:spcAft>
                <a:spcPts val="750"/>
              </a:spcAft>
            </a:pPr>
            <a:r>
              <a:rPr lang="ar-IQ" sz="21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الفرع: امراض الفم </a:t>
            </a:r>
          </a:p>
          <a:p>
            <a:pPr defTabSz="685800" rtl="0">
              <a:lnSpc>
                <a:spcPct val="115000"/>
              </a:lnSpc>
              <a:spcAft>
                <a:spcPts val="750"/>
              </a:spcAft>
            </a:pPr>
            <a:r>
              <a:rPr lang="en-US" sz="2100" b="1" kern="100" dirty="0">
                <a:solidFill>
                  <a:prstClr val="black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Dental Radiology </a:t>
            </a:r>
            <a:r>
              <a:rPr lang="ar-SA" sz="2100" b="1" kern="100" dirty="0">
                <a:solidFill>
                  <a:prstClr val="black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المادة: </a:t>
            </a:r>
            <a:endParaRPr lang="en-US" sz="825" kern="100" dirty="0">
              <a:solidFill>
                <a:prstClr val="black"/>
              </a:solidFill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defTabSz="685800" rtl="0">
              <a:lnSpc>
                <a:spcPct val="150000"/>
              </a:lnSpc>
              <a:spcAft>
                <a:spcPts val="750"/>
              </a:spcAft>
            </a:pPr>
            <a:r>
              <a:rPr lang="en-US" sz="2100" b="1" kern="100" dirty="0">
                <a:solidFill>
                  <a:prstClr val="black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Normal radiographic  anatomy</a:t>
            </a:r>
            <a:r>
              <a:rPr lang="ar-IQ" sz="2100" b="1" kern="100" dirty="0">
                <a:solidFill>
                  <a:prstClr val="black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المحاضرة</a:t>
            </a:r>
            <a:r>
              <a:rPr lang="ar-IQ" sz="2100" b="1" kern="100" dirty="0">
                <a:solidFill>
                  <a:prstClr val="black"/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defTabSz="685800" rtl="0">
              <a:lnSpc>
                <a:spcPct val="150000"/>
              </a:lnSpc>
              <a:spcAft>
                <a:spcPts val="750"/>
              </a:spcAft>
            </a:pPr>
            <a:r>
              <a:rPr lang="en-US" sz="21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10 </a:t>
            </a:r>
            <a:r>
              <a:rPr lang="ar-IQ" sz="21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رقم المحاضرة:</a:t>
            </a:r>
            <a:r>
              <a:rPr lang="en-US" sz="21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</a:p>
          <a:p>
            <a:pPr defTabSz="685800" rtl="0">
              <a:lnSpc>
                <a:spcPct val="150000"/>
              </a:lnSpc>
              <a:spcAft>
                <a:spcPts val="750"/>
              </a:spcAft>
            </a:pPr>
            <a:r>
              <a:rPr lang="ar-SA" sz="21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اسم تدريسي المادة: </a:t>
            </a:r>
            <a:r>
              <a:rPr lang="ar-IQ" sz="2100" b="1" kern="1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م.م</a:t>
            </a:r>
            <a:r>
              <a:rPr lang="ar-IQ" sz="21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.  مسار عبدالخالق</a:t>
            </a:r>
            <a:endParaRPr lang="en-US" sz="825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9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52400"/>
            <a:ext cx="7486650" cy="60404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50000"/>
              </a:lnSpc>
              <a:spcBef>
                <a:spcPts val="100"/>
              </a:spcBef>
            </a:pPr>
            <a:r>
              <a:rPr sz="2400" spc="35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6FC0"/>
                </a:solidFill>
                <a:latin typeface="Times New Roman"/>
                <a:cs typeface="Times New Roman"/>
              </a:rPr>
              <a:t>anterior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6FC0"/>
                </a:solidFill>
                <a:latin typeface="Times New Roman"/>
                <a:cs typeface="Times New Roman"/>
              </a:rPr>
              <a:t>mandible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6FC0"/>
                </a:solidFill>
                <a:latin typeface="Times New Roman"/>
                <a:cs typeface="Times New Roman"/>
              </a:rPr>
              <a:t>trabeculae</a:t>
            </a:r>
            <a:r>
              <a:rPr sz="24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Times New Roman"/>
                <a:cs typeface="Times New Roman"/>
              </a:rPr>
              <a:t>somewhat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6FC0"/>
                </a:solidFill>
                <a:latin typeface="Times New Roman"/>
                <a:cs typeface="Times New Roman"/>
              </a:rPr>
              <a:t>thicker </a:t>
            </a:r>
            <a:r>
              <a:rPr sz="24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than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the</a:t>
            </a:r>
            <a:r>
              <a:rPr sz="24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006FC0"/>
                </a:solidFill>
                <a:latin typeface="Times New Roman"/>
                <a:cs typeface="Times New Roman"/>
              </a:rPr>
              <a:t>maxilla,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006FC0"/>
                </a:solidFill>
                <a:latin typeface="Times New Roman"/>
                <a:cs typeface="Times New Roman"/>
              </a:rPr>
              <a:t>resulting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06FC0"/>
                </a:solidFill>
                <a:latin typeface="Times New Roman"/>
                <a:cs typeface="Times New Roman"/>
              </a:rPr>
              <a:t>coarser</a:t>
            </a:r>
            <a:r>
              <a:rPr sz="24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Times New Roman"/>
                <a:cs typeface="Times New Roman"/>
              </a:rPr>
              <a:t>pattern,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6FC0"/>
                </a:solidFill>
                <a:latin typeface="Times New Roman"/>
                <a:cs typeface="Times New Roman"/>
              </a:rPr>
              <a:t>with </a:t>
            </a:r>
            <a:r>
              <a:rPr sz="24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06FC0"/>
                </a:solidFill>
                <a:latin typeface="Times New Roman"/>
                <a:cs typeface="Times New Roman"/>
              </a:rPr>
              <a:t>trabecular</a:t>
            </a:r>
            <a:r>
              <a:rPr sz="24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6FC0"/>
                </a:solidFill>
                <a:latin typeface="Times New Roman"/>
                <a:cs typeface="Times New Roman"/>
              </a:rPr>
              <a:t>plates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 that </a:t>
            </a:r>
            <a:r>
              <a:rPr sz="2400" spc="-55" dirty="0">
                <a:solidFill>
                  <a:srgbClr val="006FC0"/>
                </a:solidFill>
                <a:latin typeface="Times New Roman"/>
                <a:cs typeface="Times New Roman"/>
              </a:rPr>
              <a:t>are</a:t>
            </a:r>
            <a:r>
              <a:rPr sz="2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6FC0"/>
                </a:solidFill>
                <a:latin typeface="Times New Roman"/>
                <a:cs typeface="Times New Roman"/>
              </a:rPr>
              <a:t>oriented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Times New Roman"/>
                <a:cs typeface="Times New Roman"/>
              </a:rPr>
              <a:t>more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006FC0"/>
                </a:solidFill>
                <a:latin typeface="Times New Roman"/>
                <a:cs typeface="Times New Roman"/>
              </a:rPr>
              <a:t>horizontally</a:t>
            </a:r>
            <a:r>
              <a:rPr sz="2400" spc="-65" dirty="0">
                <a:latin typeface="Times New Roman"/>
                <a:cs typeface="Times New Roman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trabecular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plates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also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fewer</a:t>
            </a:r>
            <a:r>
              <a:rPr sz="2400" spc="-5" dirty="0">
                <a:latin typeface="Times New Roman"/>
                <a:cs typeface="Times New Roman"/>
              </a:rPr>
              <a:t> than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maxilla,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the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marrow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spaces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correspondingly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larger.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FFC000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C000"/>
                </a:solidFill>
                <a:latin typeface="Times New Roman"/>
                <a:cs typeface="Times New Roman"/>
              </a:rPr>
              <a:t>posterior </a:t>
            </a:r>
            <a:r>
              <a:rPr sz="2400" spc="-1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C000"/>
                </a:solidFill>
                <a:latin typeface="Times New Roman"/>
                <a:cs typeface="Times New Roman"/>
              </a:rPr>
              <a:t>mandible</a:t>
            </a: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C000"/>
                </a:solidFill>
                <a:latin typeface="Times New Roman"/>
                <a:cs typeface="Times New Roman"/>
              </a:rPr>
              <a:t>periradicular</a:t>
            </a:r>
            <a:r>
              <a:rPr sz="2400" spc="-1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C000"/>
                </a:solidFill>
                <a:latin typeface="Times New Roman"/>
                <a:cs typeface="Times New Roman"/>
              </a:rPr>
              <a:t>trabeculae</a:t>
            </a:r>
            <a:r>
              <a:rPr sz="2400" spc="-1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C000"/>
                </a:solidFill>
                <a:latin typeface="Times New Roman"/>
                <a:cs typeface="Times New Roman"/>
              </a:rPr>
              <a:t>and</a:t>
            </a: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C000"/>
                </a:solidFill>
                <a:latin typeface="Times New Roman"/>
                <a:cs typeface="Times New Roman"/>
              </a:rPr>
              <a:t>marrow</a:t>
            </a:r>
            <a:r>
              <a:rPr sz="2400" spc="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C000"/>
                </a:solidFill>
                <a:latin typeface="Times New Roman"/>
                <a:cs typeface="Times New Roman"/>
              </a:rPr>
              <a:t>spaces</a:t>
            </a: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FFC000"/>
                </a:solidFill>
                <a:latin typeface="Times New Roman"/>
                <a:cs typeface="Times New Roman"/>
              </a:rPr>
              <a:t>may </a:t>
            </a:r>
            <a:r>
              <a:rPr sz="2400" spc="-114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C000"/>
                </a:solidFill>
                <a:latin typeface="Times New Roman"/>
                <a:cs typeface="Times New Roman"/>
              </a:rPr>
              <a:t>be</a:t>
            </a:r>
            <a:r>
              <a:rPr sz="2400" spc="-1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C000"/>
                </a:solidFill>
                <a:latin typeface="Times New Roman"/>
                <a:cs typeface="Times New Roman"/>
              </a:rPr>
              <a:t>comparable</a:t>
            </a: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FFC000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C000"/>
                </a:solidFill>
                <a:latin typeface="Times New Roman"/>
                <a:cs typeface="Times New Roman"/>
              </a:rPr>
              <a:t>those</a:t>
            </a: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C000"/>
                </a:solidFill>
                <a:latin typeface="Times New Roman"/>
                <a:cs typeface="Times New Roman"/>
              </a:rPr>
              <a:t>in</a:t>
            </a: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C000"/>
                </a:solidFill>
                <a:latin typeface="Times New Roman"/>
                <a:cs typeface="Times New Roman"/>
              </a:rPr>
              <a:t>anterior</a:t>
            </a:r>
            <a:r>
              <a:rPr sz="2400" spc="-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C000"/>
                </a:solidFill>
                <a:latin typeface="Times New Roman"/>
                <a:cs typeface="Times New Roman"/>
              </a:rPr>
              <a:t>mandible</a:t>
            </a: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FFC000"/>
                </a:solidFill>
                <a:latin typeface="Times New Roman"/>
                <a:cs typeface="Times New Roman"/>
              </a:rPr>
              <a:t>but</a:t>
            </a:r>
            <a:r>
              <a:rPr sz="2400" spc="-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C000"/>
                </a:solidFill>
                <a:latin typeface="Times New Roman"/>
                <a:cs typeface="Times New Roman"/>
              </a:rPr>
              <a:t>are</a:t>
            </a:r>
            <a:r>
              <a:rPr sz="2400" spc="-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FFC000"/>
                </a:solidFill>
                <a:latin typeface="Times New Roman"/>
                <a:cs typeface="Times New Roman"/>
              </a:rPr>
              <a:t>usually </a:t>
            </a:r>
            <a:r>
              <a:rPr sz="2400" spc="-58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C000"/>
                </a:solidFill>
                <a:latin typeface="Times New Roman"/>
                <a:cs typeface="Times New Roman"/>
              </a:rPr>
              <a:t>somewhat</a:t>
            </a:r>
            <a:r>
              <a:rPr sz="2400" spc="-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FFC000"/>
                </a:solidFill>
                <a:latin typeface="Times New Roman"/>
                <a:cs typeface="Times New Roman"/>
              </a:rPr>
              <a:t>larger</a:t>
            </a:r>
            <a:r>
              <a:rPr sz="2400" spc="-8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2700" marR="323215" algn="just" rtl="0">
              <a:lnSpc>
                <a:spcPct val="150000"/>
              </a:lnSpc>
            </a:pPr>
            <a:r>
              <a:rPr sz="2400" spc="229" dirty="0">
                <a:solidFill>
                  <a:srgbClr val="3B966F"/>
                </a:solidFill>
                <a:latin typeface="Times New Roman"/>
                <a:cs typeface="Times New Roman"/>
              </a:rPr>
              <a:t>Note</a:t>
            </a:r>
            <a:r>
              <a:rPr sz="2400" spc="229" dirty="0">
                <a:solidFill>
                  <a:srgbClr val="3B966F"/>
                </a:solidFill>
                <a:latin typeface="Microsoft Sans Serif"/>
                <a:cs typeface="Microsoft Sans Serif"/>
              </a:rPr>
              <a:t>… </a:t>
            </a:r>
            <a:r>
              <a:rPr sz="2400" spc="-65" dirty="0">
                <a:latin typeface="Times New Roman"/>
                <a:cs typeface="Times New Roman"/>
              </a:rPr>
              <a:t>Occasionally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40" dirty="0">
                <a:latin typeface="Times New Roman"/>
                <a:cs typeface="Times New Roman"/>
              </a:rPr>
              <a:t>trabecular </a:t>
            </a:r>
            <a:r>
              <a:rPr sz="2400" spc="-55" dirty="0">
                <a:latin typeface="Times New Roman"/>
                <a:cs typeface="Times New Roman"/>
              </a:rPr>
              <a:t>spaces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30" dirty="0">
                <a:latin typeface="Times New Roman"/>
                <a:cs typeface="Times New Roman"/>
              </a:rPr>
              <a:t>this </a:t>
            </a:r>
            <a:r>
              <a:rPr sz="2400" spc="-50" dirty="0">
                <a:latin typeface="Times New Roman"/>
                <a:cs typeface="Times New Roman"/>
              </a:rPr>
              <a:t>region </a:t>
            </a:r>
            <a:r>
              <a:rPr sz="2400" spc="-60" dirty="0">
                <a:latin typeface="Times New Roman"/>
                <a:cs typeface="Times New Roman"/>
              </a:rPr>
              <a:t>are 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very </a:t>
            </a:r>
            <a:r>
              <a:rPr sz="2400" spc="-70" dirty="0">
                <a:latin typeface="Times New Roman"/>
                <a:cs typeface="Times New Roman"/>
              </a:rPr>
              <a:t>irregular, </a:t>
            </a:r>
            <a:r>
              <a:rPr sz="2400" spc="-50" dirty="0">
                <a:latin typeface="Times New Roman"/>
                <a:cs typeface="Times New Roman"/>
              </a:rPr>
              <a:t>with </a:t>
            </a:r>
            <a:r>
              <a:rPr sz="2400" spc="-30" dirty="0">
                <a:latin typeface="Times New Roman"/>
                <a:cs typeface="Times New Roman"/>
              </a:rPr>
              <a:t>some </a:t>
            </a:r>
            <a:r>
              <a:rPr sz="2400" spc="-20" dirty="0">
                <a:latin typeface="Times New Roman"/>
                <a:cs typeface="Times New Roman"/>
              </a:rPr>
              <a:t>so </a:t>
            </a:r>
            <a:r>
              <a:rPr sz="2400" spc="-75" dirty="0">
                <a:latin typeface="Times New Roman"/>
                <a:cs typeface="Times New Roman"/>
              </a:rPr>
              <a:t>large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5" dirty="0">
                <a:latin typeface="Times New Roman"/>
                <a:cs typeface="Times New Roman"/>
              </a:rPr>
              <a:t>they </a:t>
            </a:r>
            <a:r>
              <a:rPr sz="2400" spc="-70" dirty="0">
                <a:latin typeface="Times New Roman"/>
                <a:cs typeface="Times New Roman"/>
              </a:rPr>
              <a:t>mimic </a:t>
            </a:r>
            <a:r>
              <a:rPr sz="2400" spc="-45" dirty="0">
                <a:latin typeface="Times New Roman"/>
                <a:cs typeface="Times New Roman"/>
              </a:rPr>
              <a:t>pathologic 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lesions.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32" y="477025"/>
            <a:ext cx="7316046" cy="59037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389" y="995171"/>
            <a:ext cx="7373620" cy="5380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just" rtl="0">
              <a:lnSpc>
                <a:spcPct val="150000"/>
              </a:lnSpc>
              <a:spcBef>
                <a:spcPts val="100"/>
              </a:spcBef>
            </a:pPr>
            <a:r>
              <a:rPr sz="2400" b="1" spc="-55" dirty="0">
                <a:latin typeface="Times New Roman"/>
                <a:cs typeface="Times New Roman"/>
              </a:rPr>
              <a:t>Maxillary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45" dirty="0">
                <a:latin typeface="Times New Roman"/>
                <a:cs typeface="Times New Roman"/>
              </a:rPr>
              <a:t>landmarks</a:t>
            </a:r>
            <a:endParaRPr lang="en-US" sz="2400" b="1" spc="-45" dirty="0">
              <a:latin typeface="Times New Roman"/>
              <a:cs typeface="Times New Roman"/>
            </a:endParaRPr>
          </a:p>
          <a:p>
            <a:pPr marL="13335" algn="just" rtl="0">
              <a:lnSpc>
                <a:spcPct val="150000"/>
              </a:lnSpc>
              <a:spcBef>
                <a:spcPts val="100"/>
              </a:spcBef>
            </a:pPr>
            <a:endParaRPr sz="2400" b="1" dirty="0">
              <a:latin typeface="Times New Roman"/>
              <a:cs typeface="Times New Roman"/>
            </a:endParaRPr>
          </a:p>
          <a:p>
            <a:pPr marL="12700" algn="just" rtl="0">
              <a:lnSpc>
                <a:spcPct val="150000"/>
              </a:lnSpc>
            </a:pPr>
            <a:r>
              <a:rPr sz="2400" b="1" spc="-50" dirty="0">
                <a:latin typeface="Times New Roman"/>
                <a:cs typeface="Times New Roman"/>
              </a:rPr>
              <a:t>1-Intermaxillary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45" dirty="0">
                <a:latin typeface="Times New Roman"/>
                <a:cs typeface="Times New Roman"/>
              </a:rPr>
              <a:t>Suture</a:t>
            </a:r>
            <a:endParaRPr sz="2400" b="1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50000"/>
              </a:lnSpc>
            </a:pPr>
            <a:r>
              <a:rPr sz="2400" spc="35" dirty="0">
                <a:latin typeface="Times New Roman"/>
                <a:cs typeface="Times New Roman"/>
              </a:rPr>
              <a:t>T</a:t>
            </a:r>
            <a:r>
              <a:rPr sz="2400" spc="-30" dirty="0">
                <a:latin typeface="Times New Roman"/>
                <a:cs typeface="Times New Roman"/>
              </a:rPr>
              <a:t>h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inte</a:t>
            </a:r>
            <a:r>
              <a:rPr sz="2400" spc="65" dirty="0">
                <a:latin typeface="Times New Roman"/>
                <a:cs typeface="Times New Roman"/>
              </a:rPr>
              <a:t>r</a:t>
            </a:r>
            <a:r>
              <a:rPr sz="2400" spc="-95" dirty="0">
                <a:latin typeface="Times New Roman"/>
                <a:cs typeface="Times New Roman"/>
              </a:rPr>
              <a:t>maxill</a:t>
            </a:r>
            <a:r>
              <a:rPr sz="2400" spc="-60" dirty="0">
                <a:latin typeface="Times New Roman"/>
                <a:cs typeface="Times New Roman"/>
              </a:rPr>
              <a:t>a</a:t>
            </a:r>
            <a:r>
              <a:rPr sz="2400" spc="30" dirty="0">
                <a:latin typeface="Times New Roman"/>
                <a:cs typeface="Times New Roman"/>
              </a:rPr>
              <a:t>r</a:t>
            </a:r>
            <a:r>
              <a:rPr sz="2400" spc="-204" dirty="0">
                <a:latin typeface="Times New Roman"/>
                <a:cs typeface="Times New Roman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suture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(also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called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i="1" spc="-240" dirty="0">
                <a:latin typeface="Times New Roman"/>
                <a:cs typeface="Times New Roman"/>
              </a:rPr>
              <a:t>medi</a:t>
            </a:r>
            <a:r>
              <a:rPr sz="2400" i="1" spc="-204" dirty="0">
                <a:latin typeface="Times New Roman"/>
                <a:cs typeface="Times New Roman"/>
              </a:rPr>
              <a:t>a</a:t>
            </a:r>
            <a:r>
              <a:rPr sz="2400" i="1" spc="-200" dirty="0">
                <a:latin typeface="Times New Roman"/>
                <a:cs typeface="Times New Roman"/>
              </a:rPr>
              <a:t>n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75" dirty="0">
                <a:latin typeface="Times New Roman"/>
                <a:cs typeface="Times New Roman"/>
              </a:rPr>
              <a:t>sutu</a:t>
            </a:r>
            <a:r>
              <a:rPr sz="2400" i="1" spc="-110" dirty="0">
                <a:latin typeface="Times New Roman"/>
                <a:cs typeface="Times New Roman"/>
              </a:rPr>
              <a:t>r</a:t>
            </a:r>
            <a:r>
              <a:rPr sz="2400" i="1" spc="-260" dirty="0">
                <a:latin typeface="Times New Roman"/>
                <a:cs typeface="Times New Roman"/>
              </a:rPr>
              <a:t>e)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appe</a:t>
            </a:r>
            <a:r>
              <a:rPr sz="2400" spc="-35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rs  </a:t>
            </a:r>
            <a:r>
              <a:rPr sz="2400" spc="20" dirty="0">
                <a:latin typeface="Times New Roman"/>
                <a:cs typeface="Times New Roman"/>
              </a:rPr>
              <a:t>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intraoral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periapical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radiographs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radiolucent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line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60" dirty="0">
                <a:latin typeface="Times New Roman"/>
                <a:cs typeface="Times New Roman"/>
              </a:rPr>
              <a:t>midline </a:t>
            </a:r>
            <a:r>
              <a:rPr sz="2400" spc="-45" dirty="0">
                <a:latin typeface="Times New Roman"/>
                <a:cs typeface="Times New Roman"/>
              </a:rPr>
              <a:t>between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45" dirty="0">
                <a:latin typeface="Times New Roman"/>
                <a:cs typeface="Times New Roman"/>
              </a:rPr>
              <a:t>two </a:t>
            </a:r>
            <a:r>
              <a:rPr sz="2400" spc="-5" dirty="0">
                <a:latin typeface="Times New Roman"/>
                <a:cs typeface="Times New Roman"/>
              </a:rPr>
              <a:t>portions 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75" dirty="0">
                <a:latin typeface="Times New Roman"/>
                <a:cs typeface="Times New Roman"/>
              </a:rPr>
              <a:t>premaxilla.</a:t>
            </a:r>
            <a:endParaRPr lang="en-US" sz="2400" spc="-75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50000"/>
              </a:lnSpc>
            </a:pPr>
            <a:endParaRPr lang="en-US" sz="2400" spc="-75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50000"/>
              </a:lnSpc>
            </a:pP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It 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extends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from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alveolar</a:t>
            </a:r>
            <a:r>
              <a:rPr sz="2400" spc="-35" dirty="0">
                <a:latin typeface="Times New Roman"/>
                <a:cs typeface="Times New Roman"/>
              </a:rPr>
              <a:t> crest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between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40" dirty="0">
                <a:latin typeface="Times New Roman"/>
                <a:cs typeface="Times New Roman"/>
              </a:rPr>
              <a:t>central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incisors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superiorly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through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anterior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nasal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spine.</a:t>
            </a:r>
            <a:endParaRPr lang="en-US" sz="2400" spc="-55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22" y="621007"/>
            <a:ext cx="6192835" cy="57599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381000"/>
            <a:ext cx="7924800" cy="45759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 rtl="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Times New Roman"/>
                <a:cs typeface="Times New Roman"/>
              </a:rPr>
              <a:t>2-Anterior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Nasal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65" dirty="0">
                <a:latin typeface="Times New Roman"/>
                <a:cs typeface="Times New Roman"/>
              </a:rPr>
              <a:t>Spine</a:t>
            </a:r>
            <a:endParaRPr lang="en-US" sz="2400" b="1" spc="-65" dirty="0">
              <a:latin typeface="Times New Roman"/>
              <a:cs typeface="Times New Roman"/>
            </a:endParaRPr>
          </a:p>
          <a:p>
            <a:pPr marL="12700" algn="just" rtl="0">
              <a:lnSpc>
                <a:spcPct val="100000"/>
              </a:lnSpc>
              <a:spcBef>
                <a:spcPts val="100"/>
              </a:spcBef>
            </a:pPr>
            <a:endParaRPr sz="2400" b="1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50000"/>
              </a:lnSpc>
            </a:pP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30" dirty="0">
                <a:latin typeface="Times New Roman"/>
                <a:cs typeface="Times New Roman"/>
              </a:rPr>
              <a:t>anterior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nasal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spine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most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frequently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demonstrated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on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periapical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radiographs</a:t>
            </a:r>
            <a:r>
              <a:rPr sz="2400" spc="-5" dirty="0">
                <a:latin typeface="Times New Roman"/>
                <a:cs typeface="Times New Roman"/>
              </a:rPr>
              <a:t> of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maxillary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central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incisors.</a:t>
            </a:r>
            <a:endParaRPr sz="2400" dirty="0">
              <a:latin typeface="Times New Roman"/>
              <a:cs typeface="Times New Roman"/>
            </a:endParaRPr>
          </a:p>
          <a:p>
            <a:pPr marL="12700" marR="162560" algn="just" rtl="0">
              <a:lnSpc>
                <a:spcPct val="150000"/>
              </a:lnSpc>
            </a:pPr>
            <a:r>
              <a:rPr sz="2400" spc="-40" dirty="0">
                <a:latin typeface="Times New Roman"/>
                <a:cs typeface="Times New Roman"/>
              </a:rPr>
              <a:t>Located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midline,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lies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some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1.5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cm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above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alveolar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crest,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usually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at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just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below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30" dirty="0">
                <a:latin typeface="Times New Roman"/>
                <a:cs typeface="Times New Roman"/>
              </a:rPr>
              <a:t>junction</a:t>
            </a:r>
            <a:r>
              <a:rPr sz="2400" spc="-5" dirty="0">
                <a:latin typeface="Times New Roman"/>
                <a:cs typeface="Times New Roman"/>
              </a:rPr>
              <a:t> of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inferior </a:t>
            </a:r>
            <a:r>
              <a:rPr sz="2400" spc="-15" dirty="0">
                <a:latin typeface="Times New Roman"/>
                <a:cs typeface="Times New Roman"/>
              </a:rPr>
              <a:t>end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70" dirty="0">
                <a:latin typeface="Times New Roman"/>
                <a:cs typeface="Times New Roman"/>
              </a:rPr>
              <a:t>nasal </a:t>
            </a:r>
            <a:r>
              <a:rPr sz="2400" spc="-20" dirty="0">
                <a:latin typeface="Times New Roman"/>
                <a:cs typeface="Times New Roman"/>
              </a:rPr>
              <a:t>septum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35" dirty="0">
                <a:latin typeface="Times New Roman"/>
                <a:cs typeface="Times New Roman"/>
              </a:rPr>
              <a:t>inferior </a:t>
            </a:r>
            <a:r>
              <a:rPr sz="2400" spc="-40" dirty="0">
                <a:latin typeface="Times New Roman"/>
                <a:cs typeface="Times New Roman"/>
              </a:rPr>
              <a:t>outline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70" dirty="0">
                <a:latin typeface="Times New Roman"/>
                <a:cs typeface="Times New Roman"/>
              </a:rPr>
              <a:t>nasal </a:t>
            </a:r>
            <a:r>
              <a:rPr sz="2400" spc="-50" dirty="0">
                <a:latin typeface="Times New Roman"/>
                <a:cs typeface="Times New Roman"/>
              </a:rPr>
              <a:t>fossa. </a:t>
            </a:r>
            <a:endParaRPr lang="en-US" sz="2400" spc="-50" dirty="0">
              <a:latin typeface="Times New Roman"/>
              <a:cs typeface="Times New Roman"/>
            </a:endParaRPr>
          </a:p>
          <a:p>
            <a:pPr marL="12700" marR="162560" algn="just" rtl="0">
              <a:lnSpc>
                <a:spcPct val="150000"/>
              </a:lnSpc>
            </a:pPr>
            <a:r>
              <a:rPr sz="2400" spc="40" dirty="0">
                <a:latin typeface="Times New Roman"/>
                <a:cs typeface="Times New Roman"/>
              </a:rPr>
              <a:t>It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40" dirty="0">
                <a:latin typeface="Times New Roman"/>
                <a:cs typeface="Times New Roman"/>
              </a:rPr>
              <a:t>radiopaque </a:t>
            </a:r>
            <a:r>
              <a:rPr sz="2400" spc="-55" dirty="0">
                <a:latin typeface="Times New Roman"/>
                <a:cs typeface="Times New Roman"/>
              </a:rPr>
              <a:t>because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its </a:t>
            </a:r>
            <a:r>
              <a:rPr sz="2400" spc="-40" dirty="0">
                <a:latin typeface="Times New Roman"/>
                <a:cs typeface="Times New Roman"/>
              </a:rPr>
              <a:t>bony 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composition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usually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V-shaped.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783" y="477067"/>
            <a:ext cx="4003614" cy="59039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381000"/>
            <a:ext cx="8001000" cy="605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 rtl="0">
              <a:lnSpc>
                <a:spcPct val="150000"/>
              </a:lnSpc>
              <a:spcBef>
                <a:spcPts val="100"/>
              </a:spcBef>
            </a:pPr>
            <a:r>
              <a:rPr sz="2400" b="1" spc="-55" dirty="0">
                <a:latin typeface="Times New Roman"/>
                <a:cs typeface="Times New Roman"/>
              </a:rPr>
              <a:t>3-Nasal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60" dirty="0">
                <a:latin typeface="Times New Roman"/>
                <a:cs typeface="Times New Roman"/>
              </a:rPr>
              <a:t>Fossa</a:t>
            </a:r>
            <a:endParaRPr lang="en-US" sz="2400" b="1" spc="-60" dirty="0">
              <a:latin typeface="Times New Roman"/>
              <a:cs typeface="Times New Roman"/>
            </a:endParaRPr>
          </a:p>
          <a:p>
            <a:pPr marL="12700" algn="just" rtl="0">
              <a:lnSpc>
                <a:spcPct val="150000"/>
              </a:lnSpc>
              <a:spcBef>
                <a:spcPts val="100"/>
              </a:spcBef>
            </a:pPr>
            <a:endParaRPr sz="2400" b="1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50000"/>
              </a:lnSpc>
            </a:pPr>
            <a:r>
              <a:rPr sz="2400" spc="-75" dirty="0">
                <a:latin typeface="Times New Roman"/>
                <a:cs typeface="Times New Roman"/>
              </a:rPr>
              <a:t>Because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air-filled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nasal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fossa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(cavity)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lies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just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above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oral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cavity,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its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radiolucent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image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may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apparent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on 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intraoral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radiographs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maxillary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teeth,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especially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central </a:t>
            </a:r>
            <a:r>
              <a:rPr sz="2400" spc="-45" dirty="0">
                <a:latin typeface="Times New Roman"/>
                <a:cs typeface="Times New Roman"/>
              </a:rPr>
              <a:t>incisor projections. </a:t>
            </a:r>
            <a:r>
              <a:rPr sz="2400" spc="80" dirty="0">
                <a:latin typeface="Times New Roman"/>
                <a:cs typeface="Times New Roman"/>
              </a:rPr>
              <a:t>On </a:t>
            </a:r>
            <a:r>
              <a:rPr sz="2400" spc="-65" dirty="0">
                <a:latin typeface="Times New Roman"/>
                <a:cs typeface="Times New Roman"/>
              </a:rPr>
              <a:t>periapical </a:t>
            </a:r>
            <a:r>
              <a:rPr sz="2400" spc="-40" dirty="0">
                <a:latin typeface="Times New Roman"/>
                <a:cs typeface="Times New Roman"/>
              </a:rPr>
              <a:t>radiographs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incisors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35" dirty="0">
                <a:solidFill>
                  <a:srgbClr val="3B966F"/>
                </a:solidFill>
                <a:latin typeface="Times New Roman"/>
                <a:cs typeface="Times New Roman"/>
              </a:rPr>
              <a:t>inferior </a:t>
            </a:r>
            <a:r>
              <a:rPr sz="2400" spc="-10" dirty="0">
                <a:solidFill>
                  <a:srgbClr val="3B966F"/>
                </a:solidFill>
                <a:latin typeface="Times New Roman"/>
                <a:cs typeface="Times New Roman"/>
              </a:rPr>
              <a:t>border </a:t>
            </a:r>
            <a:r>
              <a:rPr sz="2400" spc="-5" dirty="0">
                <a:solidFill>
                  <a:srgbClr val="3B966F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3B966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B966F"/>
                </a:solidFill>
                <a:latin typeface="Times New Roman"/>
                <a:cs typeface="Times New Roman"/>
              </a:rPr>
              <a:t>the </a:t>
            </a:r>
            <a:r>
              <a:rPr sz="2400" spc="-45" dirty="0">
                <a:solidFill>
                  <a:srgbClr val="3B966F"/>
                </a:solidFill>
                <a:latin typeface="Times New Roman"/>
                <a:cs typeface="Times New Roman"/>
              </a:rPr>
              <a:t>fossa </a:t>
            </a:r>
            <a:r>
              <a:rPr sz="2400" spc="-40" dirty="0">
                <a:solidFill>
                  <a:srgbClr val="3B966F"/>
                </a:solidFill>
                <a:latin typeface="Times New Roman"/>
                <a:cs typeface="Times New Roman"/>
              </a:rPr>
              <a:t>appears </a:t>
            </a:r>
            <a:r>
              <a:rPr sz="2400" spc="-80" dirty="0">
                <a:solidFill>
                  <a:srgbClr val="3B966F"/>
                </a:solidFill>
                <a:latin typeface="Times New Roman"/>
                <a:cs typeface="Times New Roman"/>
              </a:rPr>
              <a:t>as </a:t>
            </a:r>
            <a:r>
              <a:rPr sz="2400" spc="-95" dirty="0">
                <a:solidFill>
                  <a:srgbClr val="3B966F"/>
                </a:solidFill>
                <a:latin typeface="Times New Roman"/>
                <a:cs typeface="Times New Roman"/>
              </a:rPr>
              <a:t>a </a:t>
            </a:r>
            <a:r>
              <a:rPr sz="2400" spc="-90" dirty="0">
                <a:solidFill>
                  <a:srgbClr val="3B966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3B966F"/>
                </a:solidFill>
                <a:latin typeface="Times New Roman"/>
                <a:cs typeface="Times New Roman"/>
              </a:rPr>
              <a:t>radiopaque</a:t>
            </a:r>
            <a:r>
              <a:rPr sz="2400" spc="-5" dirty="0">
                <a:solidFill>
                  <a:srgbClr val="3B966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3B966F"/>
                </a:solidFill>
                <a:latin typeface="Times New Roman"/>
                <a:cs typeface="Times New Roman"/>
              </a:rPr>
              <a:t>line</a:t>
            </a:r>
            <a:r>
              <a:rPr sz="2400" dirty="0">
                <a:solidFill>
                  <a:srgbClr val="3B966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3B966F"/>
                </a:solidFill>
                <a:latin typeface="Times New Roman"/>
                <a:cs typeface="Times New Roman"/>
              </a:rPr>
              <a:t>extending</a:t>
            </a:r>
            <a:r>
              <a:rPr sz="2400" dirty="0">
                <a:solidFill>
                  <a:srgbClr val="3B966F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3B966F"/>
                </a:solidFill>
                <a:latin typeface="Times New Roman"/>
                <a:cs typeface="Times New Roman"/>
              </a:rPr>
              <a:t>bilaterally</a:t>
            </a:r>
            <a:r>
              <a:rPr sz="2400" spc="-10" dirty="0">
                <a:solidFill>
                  <a:srgbClr val="3B966F"/>
                </a:solidFill>
                <a:latin typeface="Times New Roman"/>
                <a:cs typeface="Times New Roman"/>
              </a:rPr>
              <a:t> </a:t>
            </a:r>
            <a:r>
              <a:rPr sz="2400" spc="-155" dirty="0">
                <a:solidFill>
                  <a:srgbClr val="3B966F"/>
                </a:solidFill>
                <a:latin typeface="Times New Roman"/>
                <a:cs typeface="Times New Roman"/>
              </a:rPr>
              <a:t>away</a:t>
            </a:r>
            <a:endParaRPr sz="2400" dirty="0">
              <a:latin typeface="Times New Roman"/>
              <a:cs typeface="Times New Roman"/>
            </a:endParaRPr>
          </a:p>
          <a:p>
            <a:pPr marL="13335" marR="90805" algn="just" rtl="0">
              <a:lnSpc>
                <a:spcPct val="150000"/>
              </a:lnSpc>
            </a:pPr>
            <a:r>
              <a:rPr sz="2400" spc="-5" dirty="0">
                <a:solidFill>
                  <a:srgbClr val="3B966F"/>
                </a:solidFill>
                <a:latin typeface="Times New Roman"/>
                <a:cs typeface="Times New Roman"/>
              </a:rPr>
              <a:t>from the</a:t>
            </a:r>
            <a:r>
              <a:rPr sz="2400" dirty="0">
                <a:solidFill>
                  <a:srgbClr val="3B966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3B966F"/>
                </a:solidFill>
                <a:latin typeface="Times New Roman"/>
                <a:cs typeface="Times New Roman"/>
              </a:rPr>
              <a:t>base</a:t>
            </a:r>
            <a:r>
              <a:rPr sz="2400" dirty="0">
                <a:solidFill>
                  <a:srgbClr val="3B966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B966F"/>
                </a:solidFill>
                <a:latin typeface="Times New Roman"/>
                <a:cs typeface="Times New Roman"/>
              </a:rPr>
              <a:t>of</a:t>
            </a:r>
            <a:r>
              <a:rPr sz="2400" spc="300" dirty="0">
                <a:solidFill>
                  <a:srgbClr val="3B966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B966F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3B966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B966F"/>
                </a:solidFill>
                <a:latin typeface="Times New Roman"/>
                <a:cs typeface="Times New Roman"/>
              </a:rPr>
              <a:t>anterior</a:t>
            </a:r>
            <a:r>
              <a:rPr sz="2400" dirty="0">
                <a:solidFill>
                  <a:srgbClr val="3B966F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3B966F"/>
                </a:solidFill>
                <a:latin typeface="Times New Roman"/>
                <a:cs typeface="Times New Roman"/>
              </a:rPr>
              <a:t>nasal</a:t>
            </a:r>
            <a:r>
              <a:rPr sz="2400" spc="-5" dirty="0">
                <a:solidFill>
                  <a:srgbClr val="3B966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3B966F"/>
                </a:solidFill>
                <a:latin typeface="Times New Roman"/>
                <a:cs typeface="Times New Roman"/>
              </a:rPr>
              <a:t>spine</a:t>
            </a:r>
            <a:r>
              <a:rPr sz="2400" spc="-55" dirty="0">
                <a:latin typeface="Times New Roman"/>
                <a:cs typeface="Times New Roman"/>
              </a:rPr>
              <a:t>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endParaRPr lang="en-US" sz="2400" spc="-10" dirty="0">
              <a:latin typeface="Times New Roman"/>
              <a:cs typeface="Times New Roman"/>
            </a:endParaRPr>
          </a:p>
          <a:p>
            <a:pPr marL="13335" marR="90805" algn="just" rtl="0">
              <a:lnSpc>
                <a:spcPct val="150000"/>
              </a:lnSpc>
            </a:pPr>
            <a:r>
              <a:rPr sz="2400" spc="-60" dirty="0">
                <a:latin typeface="Times New Roman"/>
                <a:cs typeface="Times New Roman"/>
              </a:rPr>
              <a:t>Above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this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line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radiolucent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space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inferior</a:t>
            </a:r>
            <a:r>
              <a:rPr sz="2400" spc="5" dirty="0">
                <a:latin typeface="Times New Roman"/>
                <a:cs typeface="Times New Roman"/>
              </a:rPr>
              <a:t> portion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fossa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29" y="548788"/>
            <a:ext cx="4608388" cy="56878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1092" t="16320" r="10056" b="25347"/>
          <a:stretch/>
        </p:blipFill>
        <p:spPr>
          <a:xfrm>
            <a:off x="152400" y="609600"/>
            <a:ext cx="8839200" cy="5715000"/>
          </a:xfrm>
          <a:prstGeom prst="snip2DiagRect">
            <a:avLst>
              <a:gd name="adj1" fmla="val 0"/>
              <a:gd name="adj2" fmla="val 150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chemeClr val="accent2"/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1441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381000"/>
            <a:ext cx="8229600" cy="5627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800" b="1" spc="-65" dirty="0">
                <a:latin typeface="Times New Roman"/>
                <a:cs typeface="Times New Roman"/>
              </a:rPr>
              <a:t>4-Incisive</a:t>
            </a:r>
            <a:r>
              <a:rPr sz="2800" b="1" spc="-35" dirty="0">
                <a:latin typeface="Times New Roman"/>
                <a:cs typeface="Times New Roman"/>
              </a:rPr>
              <a:t> Foramen</a:t>
            </a:r>
            <a:endParaRPr lang="en-US" sz="2800" b="1" spc="-35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endParaRPr sz="2800" b="1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85" dirty="0">
                <a:latin typeface="Times New Roman"/>
                <a:cs typeface="Times New Roman"/>
              </a:rPr>
              <a:t>incisive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foramen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(also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called</a:t>
            </a:r>
            <a:r>
              <a:rPr sz="2800" spc="-5" dirty="0">
                <a:latin typeface="Times New Roman"/>
                <a:cs typeface="Times New Roman"/>
              </a:rPr>
              <a:t> 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nasopalatineor 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anteriorpalatineforamen) </a:t>
            </a:r>
            <a:r>
              <a:rPr sz="2800" spc="-50" dirty="0">
                <a:latin typeface="Times New Roman"/>
                <a:cs typeface="Times New Roman"/>
              </a:rPr>
              <a:t>in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95" dirty="0">
                <a:latin typeface="Times New Roman"/>
                <a:cs typeface="Times New Roman"/>
              </a:rPr>
              <a:t>maxilla</a:t>
            </a:r>
            <a:r>
              <a:rPr sz="2800" spc="409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is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0" dirty="0">
                <a:latin typeface="Times New Roman"/>
                <a:cs typeface="Times New Roman"/>
              </a:rPr>
              <a:t>oral</a:t>
            </a:r>
            <a:r>
              <a:rPr sz="2800" spc="5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terminus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nasopalatine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canal.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It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transmits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nasopalatine 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vessels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nerves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(which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may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participate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in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innervation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90" dirty="0">
                <a:latin typeface="Times New Roman"/>
                <a:cs typeface="Times New Roman"/>
              </a:rPr>
              <a:t>maxillary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central </a:t>
            </a:r>
            <a:r>
              <a:rPr sz="2800" spc="-55" dirty="0">
                <a:latin typeface="Times New Roman"/>
                <a:cs typeface="Times New Roman"/>
              </a:rPr>
              <a:t>incisors)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90" dirty="0">
                <a:latin typeface="Times New Roman"/>
                <a:cs typeface="Times New Roman"/>
              </a:rPr>
              <a:t>lies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60" dirty="0">
                <a:latin typeface="Times New Roman"/>
                <a:cs typeface="Times New Roman"/>
              </a:rPr>
              <a:t>midline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palate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behind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central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incisors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at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approximately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junction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45" dirty="0">
                <a:latin typeface="Times New Roman"/>
                <a:cs typeface="Times New Roman"/>
              </a:rPr>
              <a:t>median </a:t>
            </a:r>
            <a:r>
              <a:rPr sz="2800" spc="-55" dirty="0">
                <a:latin typeface="Times New Roman"/>
                <a:cs typeface="Times New Roman"/>
              </a:rPr>
              <a:t>palatine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85" dirty="0">
                <a:latin typeface="Times New Roman"/>
                <a:cs typeface="Times New Roman"/>
              </a:rPr>
              <a:t>incisive </a:t>
            </a:r>
            <a:r>
              <a:rPr sz="2800" spc="-50" dirty="0">
                <a:latin typeface="Times New Roman"/>
                <a:cs typeface="Times New Roman"/>
              </a:rPr>
              <a:t>sutures. </a:t>
            </a:r>
            <a:r>
              <a:rPr sz="2800" spc="5" dirty="0">
                <a:latin typeface="Times New Roman"/>
                <a:cs typeface="Times New Roman"/>
              </a:rPr>
              <a:t>Its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radiographic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image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is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usually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projected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between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roots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region</a:t>
            </a:r>
            <a:r>
              <a:rPr sz="2800" spc="-5" dirty="0">
                <a:latin typeface="Times New Roman"/>
                <a:cs typeface="Times New Roman"/>
              </a:rPr>
              <a:t> of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middle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apical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thirds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central</a:t>
            </a:r>
            <a:endParaRPr sz="2800" dirty="0">
              <a:latin typeface="Times New Roman"/>
              <a:cs typeface="Times New Roman"/>
            </a:endParaRPr>
          </a:p>
          <a:p>
            <a:pPr marL="13335" algn="just" rtl="0">
              <a:lnSpc>
                <a:spcPct val="100000"/>
              </a:lnSpc>
              <a:spcBef>
                <a:spcPts val="25"/>
              </a:spcBef>
            </a:pPr>
            <a:r>
              <a:rPr sz="2800" spc="-60" dirty="0">
                <a:latin typeface="Times New Roman"/>
                <a:cs typeface="Times New Roman"/>
              </a:rPr>
              <a:t>incisors.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2474" t="34374" r="21889" b="17709"/>
          <a:stretch/>
        </p:blipFill>
        <p:spPr>
          <a:xfrm>
            <a:off x="76200" y="609600"/>
            <a:ext cx="9067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8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42972" t="13541" r="16033" b="12500"/>
          <a:stretch/>
        </p:blipFill>
        <p:spPr>
          <a:xfrm>
            <a:off x="228600" y="609600"/>
            <a:ext cx="8610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17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28600"/>
            <a:ext cx="7696200" cy="5499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50000"/>
              </a:lnSpc>
              <a:spcBef>
                <a:spcPts val="100"/>
              </a:spcBef>
            </a:pPr>
            <a:r>
              <a:rPr sz="2400" b="1" spc="-60" dirty="0">
                <a:latin typeface="Times New Roman"/>
                <a:cs typeface="Times New Roman"/>
              </a:rPr>
              <a:t>5-Lateral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60" dirty="0">
                <a:latin typeface="Times New Roman"/>
                <a:cs typeface="Times New Roman"/>
              </a:rPr>
              <a:t>Fossa</a:t>
            </a:r>
            <a:endParaRPr lang="en-US" sz="2400" b="1" spc="-6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50000"/>
              </a:lnSpc>
              <a:spcBef>
                <a:spcPts val="100"/>
              </a:spcBef>
            </a:pPr>
            <a:endParaRPr sz="2400" b="1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50000"/>
              </a:lnSpc>
            </a:pP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65" dirty="0">
                <a:latin typeface="Times New Roman"/>
                <a:cs typeface="Times New Roman"/>
              </a:rPr>
              <a:t>lateral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fossa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(also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called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incisive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fossa)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gentle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depression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maxilla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near</a:t>
            </a:r>
            <a:r>
              <a:rPr sz="2400" spc="-5" dirty="0">
                <a:latin typeface="Times New Roman"/>
                <a:cs typeface="Times New Roman"/>
              </a:rPr>
              <a:t> 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apex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lateral </a:t>
            </a:r>
            <a:r>
              <a:rPr sz="2400" spc="-60" dirty="0">
                <a:latin typeface="Times New Roman"/>
                <a:cs typeface="Times New Roman"/>
              </a:rPr>
              <a:t> incisor. </a:t>
            </a:r>
            <a:r>
              <a:rPr sz="2400" spc="80" dirty="0">
                <a:latin typeface="Times New Roman"/>
                <a:cs typeface="Times New Roman"/>
              </a:rPr>
              <a:t>On </a:t>
            </a:r>
            <a:r>
              <a:rPr sz="2400" spc="-65" dirty="0">
                <a:latin typeface="Times New Roman"/>
                <a:cs typeface="Times New Roman"/>
              </a:rPr>
              <a:t>periapical </a:t>
            </a:r>
            <a:r>
              <a:rPr sz="2400" spc="-35" dirty="0">
                <a:latin typeface="Times New Roman"/>
                <a:cs typeface="Times New Roman"/>
              </a:rPr>
              <a:t>projections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this </a:t>
            </a:r>
            <a:r>
              <a:rPr sz="2400" spc="-50" dirty="0">
                <a:latin typeface="Times New Roman"/>
                <a:cs typeface="Times New Roman"/>
              </a:rPr>
              <a:t>region </a:t>
            </a:r>
            <a:r>
              <a:rPr sz="2400" spc="-45" dirty="0">
                <a:latin typeface="Times New Roman"/>
                <a:cs typeface="Times New Roman"/>
              </a:rPr>
              <a:t>it </a:t>
            </a:r>
            <a:r>
              <a:rPr sz="2400" spc="-120" dirty="0">
                <a:latin typeface="Times New Roman"/>
                <a:cs typeface="Times New Roman"/>
              </a:rPr>
              <a:t>may 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appear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diffusely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radiolucent.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image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will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not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be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misinterpreted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pathologic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condition,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however,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if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radiograph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examined</a:t>
            </a:r>
            <a:r>
              <a:rPr sz="2400" dirty="0">
                <a:latin typeface="Times New Roman"/>
                <a:cs typeface="Times New Roman"/>
              </a:rPr>
              <a:t> for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an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intact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lamina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dura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around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15" dirty="0">
                <a:latin typeface="Times New Roman"/>
                <a:cs typeface="Times New Roman"/>
              </a:rPr>
              <a:t>root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65" dirty="0">
                <a:latin typeface="Times New Roman"/>
                <a:cs typeface="Times New Roman"/>
              </a:rPr>
              <a:t>lateral </a:t>
            </a:r>
            <a:r>
              <a:rPr sz="2400" spc="-60" dirty="0">
                <a:latin typeface="Times New Roman"/>
                <a:cs typeface="Times New Roman"/>
              </a:rPr>
              <a:t>incisor. </a:t>
            </a:r>
            <a:r>
              <a:rPr sz="2400" spc="-35" dirty="0">
                <a:latin typeface="Times New Roman"/>
                <a:cs typeface="Times New Roman"/>
              </a:rPr>
              <a:t>This </a:t>
            </a:r>
            <a:r>
              <a:rPr sz="2400" spc="-55" dirty="0">
                <a:latin typeface="Times New Roman"/>
                <a:cs typeface="Times New Roman"/>
              </a:rPr>
              <a:t>finding, </a:t>
            </a:r>
            <a:r>
              <a:rPr sz="2400" spc="-35" dirty="0">
                <a:latin typeface="Times New Roman"/>
                <a:cs typeface="Times New Roman"/>
              </a:rPr>
              <a:t>coupled </a:t>
            </a:r>
            <a:r>
              <a:rPr sz="2400" spc="-50" dirty="0">
                <a:latin typeface="Times New Roman"/>
                <a:cs typeface="Times New Roman"/>
              </a:rPr>
              <a:t>with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absence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clinical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symptoms,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suggests</a:t>
            </a:r>
            <a:endParaRPr sz="2400" dirty="0">
              <a:latin typeface="Times New Roman"/>
              <a:cs typeface="Times New Roman"/>
            </a:endParaRPr>
          </a:p>
          <a:p>
            <a:pPr marL="13335" algn="just" rtl="0">
              <a:lnSpc>
                <a:spcPct val="150000"/>
              </a:lnSpc>
            </a:pPr>
            <a:r>
              <a:rPr sz="2400" spc="-50" dirty="0">
                <a:latin typeface="Times New Roman"/>
                <a:cs typeface="Times New Roman"/>
              </a:rPr>
              <a:t>normalcy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bone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8138" y="548583"/>
            <a:ext cx="4431487" cy="58324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525" y="1417573"/>
            <a:ext cx="7335520" cy="3837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 rtl="0">
              <a:lnSpc>
                <a:spcPct val="15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6-Nose</a:t>
            </a:r>
            <a:endParaRPr lang="en-US" sz="2400" b="1" spc="-2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50000"/>
              </a:lnSpc>
              <a:spcBef>
                <a:spcPts val="100"/>
              </a:spcBef>
            </a:pPr>
            <a:endParaRPr sz="2400" b="1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50000"/>
              </a:lnSpc>
            </a:pP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soft </a:t>
            </a:r>
            <a:r>
              <a:rPr sz="2400" spc="-50" dirty="0">
                <a:latin typeface="Times New Roman"/>
                <a:cs typeface="Times New Roman"/>
              </a:rPr>
              <a:t>tissue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20" dirty="0">
                <a:latin typeface="Times New Roman"/>
                <a:cs typeface="Times New Roman"/>
              </a:rPr>
              <a:t>tip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25" dirty="0">
                <a:latin typeface="Times New Roman"/>
                <a:cs typeface="Times New Roman"/>
              </a:rPr>
              <a:t>nose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50" dirty="0">
                <a:latin typeface="Times New Roman"/>
                <a:cs typeface="Times New Roman"/>
              </a:rPr>
              <a:t>frequently </a:t>
            </a:r>
            <a:r>
              <a:rPr sz="2400" spc="-45" dirty="0">
                <a:latin typeface="Times New Roman"/>
                <a:cs typeface="Times New Roman"/>
              </a:rPr>
              <a:t>seen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projections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90" dirty="0">
                <a:latin typeface="Times New Roman"/>
                <a:cs typeface="Times New Roman"/>
              </a:rPr>
              <a:t>maxillary </a:t>
            </a:r>
            <a:r>
              <a:rPr sz="2400" spc="-40" dirty="0">
                <a:latin typeface="Times New Roman"/>
                <a:cs typeface="Times New Roman"/>
              </a:rPr>
              <a:t>central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65" dirty="0">
                <a:latin typeface="Times New Roman"/>
                <a:cs typeface="Times New Roman"/>
              </a:rPr>
              <a:t>lateral </a:t>
            </a:r>
            <a:r>
              <a:rPr sz="2400" spc="-60" dirty="0">
                <a:latin typeface="Times New Roman"/>
                <a:cs typeface="Times New Roman"/>
              </a:rPr>
              <a:t>incisors, 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superimposed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over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roots</a:t>
            </a:r>
            <a:r>
              <a:rPr sz="2400" spc="-5" dirty="0">
                <a:latin typeface="Times New Roman"/>
                <a:cs typeface="Times New Roman"/>
              </a:rPr>
              <a:t> of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these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teeth.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80" dirty="0">
                <a:latin typeface="Times New Roman"/>
                <a:cs typeface="Times New Roman"/>
              </a:rPr>
              <a:t>image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nose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has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uniform,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slightly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opaque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appearance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with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sharp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border.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8138" y="404467"/>
            <a:ext cx="4392181" cy="57604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764" y="1066800"/>
            <a:ext cx="8094471" cy="2995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100" dirty="0">
                <a:latin typeface="Times New Roman"/>
                <a:cs typeface="Times New Roman"/>
              </a:rPr>
              <a:t>7-Maxillary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80" dirty="0">
                <a:latin typeface="Times New Roman"/>
                <a:cs typeface="Times New Roman"/>
              </a:rPr>
              <a:t>Sinus</a:t>
            </a:r>
            <a:endParaRPr lang="en-US" sz="2400" b="1" spc="-8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sz="2400" b="1" dirty="0">
              <a:latin typeface="Times New Roman"/>
              <a:cs typeface="Times New Roman"/>
            </a:endParaRPr>
          </a:p>
          <a:p>
            <a:pPr marL="12700" marR="154305" algn="l">
              <a:lnSpc>
                <a:spcPct val="100000"/>
              </a:lnSpc>
            </a:pPr>
            <a:r>
              <a:rPr sz="2400" spc="-5" dirty="0">
                <a:solidFill>
                  <a:srgbClr val="00AF50"/>
                </a:solidFill>
                <a:latin typeface="Times New Roman"/>
                <a:cs typeface="Times New Roman"/>
              </a:rPr>
              <a:t>The </a:t>
            </a:r>
            <a:r>
              <a:rPr sz="2400" spc="-90" dirty="0">
                <a:solidFill>
                  <a:srgbClr val="00AF50"/>
                </a:solidFill>
                <a:latin typeface="Times New Roman"/>
                <a:cs typeface="Times New Roman"/>
              </a:rPr>
              <a:t>maxillary</a:t>
            </a:r>
            <a:r>
              <a:rPr sz="2400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AF50"/>
                </a:solidFill>
                <a:latin typeface="Times New Roman"/>
                <a:cs typeface="Times New Roman"/>
              </a:rPr>
              <a:t>sinus</a:t>
            </a:r>
            <a:r>
              <a:rPr sz="2400" spc="-70" dirty="0">
                <a:latin typeface="Times New Roman"/>
                <a:cs typeface="Times New Roman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like</a:t>
            </a:r>
            <a:r>
              <a:rPr sz="2400" spc="-5" dirty="0">
                <a:latin typeface="Times New Roman"/>
                <a:cs typeface="Times New Roman"/>
              </a:rPr>
              <a:t> 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other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paranasal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sinuses,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air- 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containing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cavity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lined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with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mucous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membrane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appeare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C00000"/>
                </a:solidFill>
                <a:latin typeface="Times New Roman"/>
                <a:cs typeface="Times New Roman"/>
              </a:rPr>
              <a:t>radiolucent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C00000"/>
                </a:solidFill>
                <a:latin typeface="Times New Roman"/>
                <a:cs typeface="Times New Roman"/>
              </a:rPr>
              <a:t>area</a:t>
            </a:r>
            <a:r>
              <a:rPr sz="2400" spc="-6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 algn="l">
              <a:lnSpc>
                <a:spcPct val="100000"/>
              </a:lnSpc>
            </a:pPr>
            <a:r>
              <a:rPr sz="2400" spc="-5" dirty="0">
                <a:solidFill>
                  <a:srgbClr val="00AF50"/>
                </a:solidFill>
                <a:latin typeface="Times New Roman"/>
                <a:cs typeface="Times New Roman"/>
              </a:rPr>
              <a:t>The </a:t>
            </a:r>
            <a:r>
              <a:rPr sz="2400" spc="-15" dirty="0">
                <a:solidFill>
                  <a:srgbClr val="00AF50"/>
                </a:solidFill>
                <a:latin typeface="Times New Roman"/>
                <a:cs typeface="Times New Roman"/>
              </a:rPr>
              <a:t>borders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Times New Roman"/>
                <a:cs typeface="Times New Roman"/>
              </a:rPr>
              <a:t>of</a:t>
            </a:r>
            <a:r>
              <a:rPr sz="2400" spc="3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Times New Roman"/>
                <a:cs typeface="Times New Roman"/>
              </a:rPr>
              <a:t>the</a:t>
            </a:r>
            <a:r>
              <a:rPr sz="2400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00AF50"/>
                </a:solidFill>
                <a:latin typeface="Times New Roman"/>
                <a:cs typeface="Times New Roman"/>
              </a:rPr>
              <a:t>maxillary</a:t>
            </a:r>
            <a:r>
              <a:rPr sz="2400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00AF50"/>
                </a:solidFill>
                <a:latin typeface="Times New Roman"/>
                <a:cs typeface="Times New Roman"/>
              </a:rPr>
              <a:t>sinus</a:t>
            </a:r>
            <a:r>
              <a:rPr sz="2400" spc="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appear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thin,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delicate,</a:t>
            </a:r>
            <a:r>
              <a:rPr sz="2400" spc="-20" dirty="0">
                <a:latin typeface="Times New Roman"/>
                <a:cs typeface="Times New Roman"/>
              </a:rPr>
              <a:t> tenuous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C00000"/>
                </a:solidFill>
                <a:latin typeface="Times New Roman"/>
                <a:cs typeface="Times New Roman"/>
              </a:rPr>
              <a:t>radiopaque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C00000"/>
                </a:solidFill>
                <a:latin typeface="Times New Roman"/>
                <a:cs typeface="Times New Roman"/>
              </a:rPr>
              <a:t>line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(actually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thin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layer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cortical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bone)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22" y="620882"/>
            <a:ext cx="6455335" cy="532805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066" y="404625"/>
            <a:ext cx="5976511" cy="590463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408" y="557022"/>
            <a:ext cx="65004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400" u="none" spc="20" dirty="0">
                <a:solidFill>
                  <a:srgbClr val="000000"/>
                </a:solidFill>
              </a:rPr>
              <a:t>on </a:t>
            </a:r>
            <a:r>
              <a:rPr sz="2400" u="none" spc="-65" dirty="0">
                <a:solidFill>
                  <a:srgbClr val="000000"/>
                </a:solidFill>
              </a:rPr>
              <a:t>periapical </a:t>
            </a:r>
            <a:r>
              <a:rPr sz="2400" u="none" spc="-40" dirty="0">
                <a:solidFill>
                  <a:srgbClr val="000000"/>
                </a:solidFill>
              </a:rPr>
              <a:t>radiographs </a:t>
            </a:r>
            <a:r>
              <a:rPr sz="2400" u="none" spc="-5" dirty="0">
                <a:solidFill>
                  <a:srgbClr val="000000"/>
                </a:solidFill>
              </a:rPr>
              <a:t>of</a:t>
            </a:r>
            <a:r>
              <a:rPr sz="2400" u="none" dirty="0">
                <a:solidFill>
                  <a:srgbClr val="000000"/>
                </a:solidFill>
              </a:rPr>
              <a:t> </a:t>
            </a:r>
            <a:r>
              <a:rPr sz="2400" u="none" spc="-5" dirty="0">
                <a:solidFill>
                  <a:srgbClr val="000000"/>
                </a:solidFill>
              </a:rPr>
              <a:t>the </a:t>
            </a:r>
            <a:r>
              <a:rPr sz="2400" u="none" spc="-60" dirty="0">
                <a:solidFill>
                  <a:srgbClr val="000000"/>
                </a:solidFill>
              </a:rPr>
              <a:t>canine, </a:t>
            </a:r>
            <a:r>
              <a:rPr sz="2400" u="none" spc="-5" dirty="0">
                <a:solidFill>
                  <a:srgbClr val="000000"/>
                </a:solidFill>
              </a:rPr>
              <a:t>the </a:t>
            </a:r>
            <a:r>
              <a:rPr sz="2400" u="none" spc="-20" dirty="0">
                <a:solidFill>
                  <a:srgbClr val="000000"/>
                </a:solidFill>
              </a:rPr>
              <a:t>floors </a:t>
            </a:r>
            <a:r>
              <a:rPr sz="2400" u="none" spc="-5" dirty="0">
                <a:solidFill>
                  <a:srgbClr val="000000"/>
                </a:solidFill>
              </a:rPr>
              <a:t>of </a:t>
            </a:r>
            <a:r>
              <a:rPr sz="2400" u="none" dirty="0">
                <a:solidFill>
                  <a:srgbClr val="000000"/>
                </a:solidFill>
              </a:rPr>
              <a:t> </a:t>
            </a:r>
            <a:r>
              <a:rPr sz="2400" u="none" spc="-5" dirty="0">
                <a:solidFill>
                  <a:srgbClr val="000000"/>
                </a:solidFill>
              </a:rPr>
              <a:t>the</a:t>
            </a:r>
            <a:r>
              <a:rPr sz="2400" u="none" dirty="0">
                <a:solidFill>
                  <a:srgbClr val="000000"/>
                </a:solidFill>
              </a:rPr>
              <a:t> </a:t>
            </a:r>
            <a:r>
              <a:rPr sz="2400" u="none" spc="-55" dirty="0">
                <a:solidFill>
                  <a:srgbClr val="000000"/>
                </a:solidFill>
              </a:rPr>
              <a:t>sinus</a:t>
            </a:r>
            <a:r>
              <a:rPr sz="2400" u="none" dirty="0">
                <a:solidFill>
                  <a:srgbClr val="000000"/>
                </a:solidFill>
              </a:rPr>
              <a:t> </a:t>
            </a:r>
            <a:r>
              <a:rPr sz="2400" u="none" spc="-30" dirty="0">
                <a:solidFill>
                  <a:srgbClr val="000000"/>
                </a:solidFill>
              </a:rPr>
              <a:t>and</a:t>
            </a:r>
            <a:r>
              <a:rPr sz="2400" u="none" spc="-5" dirty="0">
                <a:solidFill>
                  <a:srgbClr val="000000"/>
                </a:solidFill>
              </a:rPr>
              <a:t> </a:t>
            </a:r>
            <a:r>
              <a:rPr sz="2400" u="none" spc="-70" dirty="0">
                <a:solidFill>
                  <a:srgbClr val="000000"/>
                </a:solidFill>
              </a:rPr>
              <a:t>nasal</a:t>
            </a:r>
            <a:r>
              <a:rPr sz="2400" u="none" dirty="0">
                <a:solidFill>
                  <a:srgbClr val="000000"/>
                </a:solidFill>
              </a:rPr>
              <a:t> </a:t>
            </a:r>
            <a:r>
              <a:rPr sz="2400" u="none" spc="-95" dirty="0">
                <a:solidFill>
                  <a:srgbClr val="000000"/>
                </a:solidFill>
              </a:rPr>
              <a:t>cavity</a:t>
            </a:r>
            <a:r>
              <a:rPr sz="2400" u="none" spc="-10" dirty="0">
                <a:solidFill>
                  <a:srgbClr val="000000"/>
                </a:solidFill>
              </a:rPr>
              <a:t> </a:t>
            </a:r>
            <a:r>
              <a:rPr sz="2400" u="none" spc="-55" dirty="0">
                <a:solidFill>
                  <a:srgbClr val="000000"/>
                </a:solidFill>
              </a:rPr>
              <a:t>are</a:t>
            </a:r>
            <a:r>
              <a:rPr sz="2400" u="none" spc="-5" dirty="0">
                <a:solidFill>
                  <a:srgbClr val="000000"/>
                </a:solidFill>
              </a:rPr>
              <a:t> </a:t>
            </a:r>
            <a:r>
              <a:rPr sz="2400" u="none" spc="-10" dirty="0">
                <a:solidFill>
                  <a:srgbClr val="000000"/>
                </a:solidFill>
              </a:rPr>
              <a:t>often</a:t>
            </a:r>
            <a:r>
              <a:rPr sz="2400" u="none" dirty="0">
                <a:solidFill>
                  <a:srgbClr val="000000"/>
                </a:solidFill>
              </a:rPr>
              <a:t> </a:t>
            </a:r>
            <a:r>
              <a:rPr sz="2400" u="none" spc="-30" dirty="0">
                <a:solidFill>
                  <a:srgbClr val="000000"/>
                </a:solidFill>
              </a:rPr>
              <a:t>superimposed</a:t>
            </a:r>
            <a:r>
              <a:rPr sz="2400" u="none" dirty="0">
                <a:solidFill>
                  <a:srgbClr val="000000"/>
                </a:solidFill>
              </a:rPr>
              <a:t> </a:t>
            </a:r>
            <a:r>
              <a:rPr sz="2400" u="none" spc="-30" dirty="0">
                <a:solidFill>
                  <a:srgbClr val="000000"/>
                </a:solidFill>
              </a:rPr>
              <a:t>and </a:t>
            </a:r>
            <a:r>
              <a:rPr sz="2400" u="none" spc="-25" dirty="0">
                <a:solidFill>
                  <a:srgbClr val="000000"/>
                </a:solidFill>
              </a:rPr>
              <a:t> </a:t>
            </a:r>
            <a:r>
              <a:rPr sz="2400" u="none" spc="-114" dirty="0">
                <a:solidFill>
                  <a:srgbClr val="000000"/>
                </a:solidFill>
              </a:rPr>
              <a:t>may</a:t>
            </a:r>
            <a:r>
              <a:rPr sz="2400" u="none" dirty="0">
                <a:solidFill>
                  <a:srgbClr val="000000"/>
                </a:solidFill>
              </a:rPr>
              <a:t> </a:t>
            </a:r>
            <a:r>
              <a:rPr sz="2400" u="none" spc="-25" dirty="0">
                <a:solidFill>
                  <a:srgbClr val="000000"/>
                </a:solidFill>
              </a:rPr>
              <a:t>be</a:t>
            </a:r>
            <a:r>
              <a:rPr sz="2400" u="none" dirty="0">
                <a:solidFill>
                  <a:srgbClr val="000000"/>
                </a:solidFill>
              </a:rPr>
              <a:t> </a:t>
            </a:r>
            <a:r>
              <a:rPr sz="2400" u="none" spc="-45" dirty="0">
                <a:solidFill>
                  <a:srgbClr val="000000"/>
                </a:solidFill>
              </a:rPr>
              <a:t>seen</a:t>
            </a:r>
            <a:r>
              <a:rPr sz="2400" u="none" spc="-5" dirty="0">
                <a:solidFill>
                  <a:srgbClr val="000000"/>
                </a:solidFill>
              </a:rPr>
              <a:t> </a:t>
            </a:r>
            <a:r>
              <a:rPr sz="2400" u="none" spc="-50" dirty="0">
                <a:solidFill>
                  <a:srgbClr val="000000"/>
                </a:solidFill>
              </a:rPr>
              <a:t>crossing</a:t>
            </a:r>
            <a:r>
              <a:rPr sz="2400" u="none" spc="5" dirty="0">
                <a:solidFill>
                  <a:srgbClr val="000000"/>
                </a:solidFill>
              </a:rPr>
              <a:t> </a:t>
            </a:r>
            <a:r>
              <a:rPr sz="2400" u="none" spc="-10" dirty="0">
                <a:solidFill>
                  <a:srgbClr val="000000"/>
                </a:solidFill>
              </a:rPr>
              <a:t>one</a:t>
            </a:r>
            <a:r>
              <a:rPr sz="2400" u="none" dirty="0">
                <a:solidFill>
                  <a:srgbClr val="000000"/>
                </a:solidFill>
              </a:rPr>
              <a:t> </a:t>
            </a:r>
            <a:r>
              <a:rPr sz="2400" u="none" spc="-30" dirty="0">
                <a:solidFill>
                  <a:srgbClr val="000000"/>
                </a:solidFill>
              </a:rPr>
              <a:t>another,</a:t>
            </a:r>
            <a:r>
              <a:rPr sz="2400" u="none" spc="5" dirty="0">
                <a:solidFill>
                  <a:srgbClr val="000000"/>
                </a:solidFill>
              </a:rPr>
              <a:t> </a:t>
            </a:r>
            <a:r>
              <a:rPr sz="2400" u="none" spc="-25" dirty="0">
                <a:solidFill>
                  <a:srgbClr val="000000"/>
                </a:solidFill>
              </a:rPr>
              <a:t>forming</a:t>
            </a:r>
            <a:r>
              <a:rPr sz="2400" u="none" spc="5" dirty="0">
                <a:solidFill>
                  <a:srgbClr val="000000"/>
                </a:solidFill>
              </a:rPr>
              <a:t> </a:t>
            </a:r>
            <a:r>
              <a:rPr sz="2400" u="none" spc="-35" dirty="0">
                <a:solidFill>
                  <a:srgbClr val="000000"/>
                </a:solidFill>
              </a:rPr>
              <a:t>an</a:t>
            </a:r>
            <a:r>
              <a:rPr sz="2400" u="none" spc="-5" dirty="0">
                <a:solidFill>
                  <a:srgbClr val="000000"/>
                </a:solidFill>
              </a:rPr>
              <a:t> </a:t>
            </a:r>
            <a:r>
              <a:rPr sz="2400" u="none" spc="-40" dirty="0">
                <a:solidFill>
                  <a:srgbClr val="00AF50"/>
                </a:solidFill>
              </a:rPr>
              <a:t>inverted </a:t>
            </a:r>
            <a:r>
              <a:rPr sz="2400" u="none" spc="-585" dirty="0">
                <a:solidFill>
                  <a:srgbClr val="00AF50"/>
                </a:solidFill>
              </a:rPr>
              <a:t> </a:t>
            </a:r>
            <a:r>
              <a:rPr sz="2400" u="none" spc="-160" dirty="0">
                <a:solidFill>
                  <a:srgbClr val="00AF50"/>
                </a:solidFill>
              </a:rPr>
              <a:t>Y</a:t>
            </a:r>
            <a:r>
              <a:rPr sz="2400" u="none" spc="-5" dirty="0">
                <a:solidFill>
                  <a:srgbClr val="00AF50"/>
                </a:solidFill>
              </a:rPr>
              <a:t> </a:t>
            </a:r>
            <a:r>
              <a:rPr sz="2400" u="none" spc="-50" dirty="0">
                <a:solidFill>
                  <a:srgbClr val="00AF50"/>
                </a:solidFill>
              </a:rPr>
              <a:t>in</a:t>
            </a:r>
            <a:r>
              <a:rPr sz="2400" u="none" dirty="0">
                <a:solidFill>
                  <a:srgbClr val="00AF50"/>
                </a:solidFill>
              </a:rPr>
              <a:t> </a:t>
            </a:r>
            <a:r>
              <a:rPr sz="2400" u="none" spc="-5" dirty="0">
                <a:solidFill>
                  <a:srgbClr val="00AF50"/>
                </a:solidFill>
              </a:rPr>
              <a:t>the</a:t>
            </a:r>
            <a:r>
              <a:rPr sz="2400" u="none" dirty="0">
                <a:solidFill>
                  <a:srgbClr val="00AF50"/>
                </a:solidFill>
              </a:rPr>
              <a:t> </a:t>
            </a:r>
            <a:r>
              <a:rPr sz="2400" u="none" spc="-65" dirty="0">
                <a:solidFill>
                  <a:srgbClr val="00AF50"/>
                </a:solidFill>
              </a:rPr>
              <a:t>are</a:t>
            </a:r>
            <a:r>
              <a:rPr sz="2400" u="none" spc="-70" dirty="0">
                <a:solidFill>
                  <a:srgbClr val="00AF50"/>
                </a:solidFill>
              </a:rPr>
              <a:t>a</a:t>
            </a:r>
            <a:r>
              <a:rPr sz="2400" u="none" spc="-75" dirty="0">
                <a:solidFill>
                  <a:srgbClr val="000000"/>
                </a:solidFill>
              </a:rPr>
              <a:t>.</a:t>
            </a:r>
            <a:endParaRPr sz="2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748" y="1901879"/>
            <a:ext cx="3207593" cy="455121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372" y="1205484"/>
            <a:ext cx="80232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Times New Roman"/>
                <a:cs typeface="Times New Roman"/>
              </a:rPr>
              <a:t>8-Zygomatic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Process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and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Zygomatic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Bone</a:t>
            </a:r>
            <a:endParaRPr sz="2400" b="1" dirty="0">
              <a:latin typeface="Times New Roman"/>
              <a:cs typeface="Times New Roman"/>
            </a:endParaRPr>
          </a:p>
          <a:p>
            <a:pPr marL="12700" marR="5080" algn="l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65" dirty="0">
                <a:latin typeface="Times New Roman"/>
                <a:cs typeface="Times New Roman"/>
              </a:rPr>
              <a:t>zygomatic </a:t>
            </a:r>
            <a:r>
              <a:rPr sz="2400" spc="-35" dirty="0">
                <a:latin typeface="Times New Roman"/>
                <a:cs typeface="Times New Roman"/>
              </a:rPr>
              <a:t>process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95" dirty="0">
                <a:latin typeface="Times New Roman"/>
                <a:cs typeface="Times New Roman"/>
              </a:rPr>
              <a:t>maxilla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40" dirty="0">
                <a:latin typeface="Times New Roman"/>
                <a:cs typeface="Times New Roman"/>
              </a:rPr>
              <a:t>an </a:t>
            </a:r>
            <a:r>
              <a:rPr sz="2400" spc="-35" dirty="0">
                <a:latin typeface="Times New Roman"/>
                <a:cs typeface="Times New Roman"/>
              </a:rPr>
              <a:t>extension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65" dirty="0">
                <a:latin typeface="Times New Roman"/>
                <a:cs typeface="Times New Roman"/>
              </a:rPr>
              <a:t>lateral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maxillary </a:t>
            </a:r>
            <a:r>
              <a:rPr sz="2400" spc="-50" dirty="0">
                <a:latin typeface="Times New Roman"/>
                <a:cs typeface="Times New Roman"/>
              </a:rPr>
              <a:t>surface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70" dirty="0">
                <a:latin typeface="Times New Roman"/>
                <a:cs typeface="Times New Roman"/>
              </a:rPr>
              <a:t>arises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50" dirty="0">
                <a:latin typeface="Times New Roman"/>
                <a:cs typeface="Times New Roman"/>
              </a:rPr>
              <a:t>region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65" dirty="0">
                <a:latin typeface="Times New Roman"/>
                <a:cs typeface="Times New Roman"/>
              </a:rPr>
              <a:t>apices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35" dirty="0">
                <a:latin typeface="Times New Roman"/>
                <a:cs typeface="Times New Roman"/>
              </a:rPr>
              <a:t>first </a:t>
            </a:r>
            <a:r>
              <a:rPr sz="2400" spc="-30" dirty="0">
                <a:latin typeface="Times New Roman"/>
                <a:cs typeface="Times New Roman"/>
              </a:rPr>
              <a:t> 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second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molars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servens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as</a:t>
            </a:r>
            <a:r>
              <a:rPr sz="2400" spc="-5" dirty="0">
                <a:latin typeface="Times New Roman"/>
                <a:cs typeface="Times New Roman"/>
              </a:rPr>
              <a:t> 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articulation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65" dirty="0">
                <a:latin typeface="Times New Roman"/>
                <a:cs typeface="Times New Roman"/>
              </a:rPr>
              <a:t>zygomatic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bone.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On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periapical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radiographs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zygomatic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process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appears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U-shaped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radiopaque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line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with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its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open </a:t>
            </a:r>
            <a:r>
              <a:rPr sz="2400" spc="-15" dirty="0">
                <a:latin typeface="Times New Roman"/>
                <a:cs typeface="Times New Roman"/>
              </a:rPr>
              <a:t>end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directed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superiorly.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5800" y="-17834"/>
            <a:ext cx="8077200" cy="671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 rtl="0">
              <a:lnSpc>
                <a:spcPct val="150000"/>
              </a:lnSpc>
              <a:spcBef>
                <a:spcPts val="95"/>
              </a:spcBef>
            </a:pPr>
            <a:endParaRPr lang="en-US" sz="2400" spc="-5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50000"/>
              </a:lnSpc>
              <a:spcBef>
                <a:spcPts val="95"/>
              </a:spcBef>
            </a:pPr>
            <a:r>
              <a:rPr lang="en-US" sz="2400" spc="-5" dirty="0">
                <a:latin typeface="Times New Roman"/>
                <a:cs typeface="Times New Roman"/>
              </a:rPr>
              <a:t>The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60" dirty="0">
                <a:latin typeface="Times New Roman"/>
                <a:cs typeface="Times New Roman"/>
              </a:rPr>
              <a:t>enamel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spc="-70" dirty="0">
                <a:latin typeface="Times New Roman"/>
                <a:cs typeface="Times New Roman"/>
              </a:rPr>
              <a:t>characteristically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spc="-40" dirty="0">
                <a:latin typeface="Times New Roman"/>
                <a:cs typeface="Times New Roman"/>
              </a:rPr>
              <a:t>appeared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20" dirty="0">
                <a:latin typeface="Times New Roman"/>
                <a:cs typeface="Times New Roman"/>
              </a:rPr>
              <a:t>more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40" dirty="0">
                <a:latin typeface="Times New Roman"/>
                <a:cs typeface="Times New Roman"/>
              </a:rPr>
              <a:t>radiopaque</a:t>
            </a:r>
            <a:r>
              <a:rPr lang="en-US" sz="2400" spc="-5" dirty="0">
                <a:latin typeface="Times New Roman"/>
                <a:cs typeface="Times New Roman"/>
              </a:rPr>
              <a:t> than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the 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other </a:t>
            </a:r>
            <a:r>
              <a:rPr lang="en-US" sz="2400" spc="-60" dirty="0">
                <a:latin typeface="Times New Roman"/>
                <a:cs typeface="Times New Roman"/>
              </a:rPr>
              <a:t>tissue,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55" dirty="0">
                <a:latin typeface="Times New Roman"/>
                <a:cs typeface="Times New Roman"/>
              </a:rPr>
              <a:t>because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90" dirty="0">
                <a:latin typeface="Times New Roman"/>
                <a:cs typeface="Times New Roman"/>
              </a:rPr>
              <a:t>is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the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most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35" dirty="0">
                <a:latin typeface="Times New Roman"/>
                <a:cs typeface="Times New Roman"/>
              </a:rPr>
              <a:t>dense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70" dirty="0">
                <a:latin typeface="Times New Roman"/>
                <a:cs typeface="Times New Roman"/>
              </a:rPr>
              <a:t>naturally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40" dirty="0">
                <a:latin typeface="Times New Roman"/>
                <a:cs typeface="Times New Roman"/>
              </a:rPr>
              <a:t>occurring </a:t>
            </a:r>
            <a:r>
              <a:rPr lang="en-US" sz="2400" spc="-35" dirty="0">
                <a:latin typeface="Times New Roman"/>
                <a:cs typeface="Times New Roman"/>
              </a:rPr>
              <a:t> substance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50" dirty="0">
                <a:latin typeface="Times New Roman"/>
                <a:cs typeface="Times New Roman"/>
              </a:rPr>
              <a:t>in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the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90" dirty="0">
                <a:latin typeface="Times New Roman"/>
                <a:cs typeface="Times New Roman"/>
              </a:rPr>
              <a:t>body.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spc="-85" dirty="0">
                <a:latin typeface="Times New Roman"/>
                <a:cs typeface="Times New Roman"/>
              </a:rPr>
              <a:t>Being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spc="-60" dirty="0">
                <a:latin typeface="Times New Roman"/>
                <a:cs typeface="Times New Roman"/>
              </a:rPr>
              <a:t>90%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spc="-55" dirty="0">
                <a:latin typeface="Times New Roman"/>
                <a:cs typeface="Times New Roman"/>
              </a:rPr>
              <a:t>minerals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75" dirty="0">
                <a:latin typeface="Times New Roman"/>
                <a:cs typeface="Times New Roman"/>
              </a:rPr>
              <a:t>,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45" dirty="0">
                <a:latin typeface="Times New Roman"/>
                <a:cs typeface="Times New Roman"/>
              </a:rPr>
              <a:t>it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65" dirty="0">
                <a:latin typeface="Times New Roman"/>
                <a:cs typeface="Times New Roman"/>
              </a:rPr>
              <a:t>causes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the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40" dirty="0">
                <a:latin typeface="Times New Roman"/>
                <a:cs typeface="Times New Roman"/>
              </a:rPr>
              <a:t>greatest </a:t>
            </a: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latin typeface="Times New Roman"/>
                <a:cs typeface="Times New Roman"/>
              </a:rPr>
              <a:t>attenuation </a:t>
            </a:r>
            <a:r>
              <a:rPr lang="en-US" sz="2400" spc="-5" dirty="0">
                <a:latin typeface="Times New Roman"/>
                <a:cs typeface="Times New Roman"/>
              </a:rPr>
              <a:t>of</a:t>
            </a:r>
            <a:r>
              <a:rPr lang="en-US" sz="2400" spc="30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the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100" dirty="0">
                <a:latin typeface="Times New Roman"/>
                <a:cs typeface="Times New Roman"/>
              </a:rPr>
              <a:t>x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spc="-110" dirty="0">
                <a:latin typeface="Times New Roman"/>
                <a:cs typeface="Times New Roman"/>
              </a:rPr>
              <a:t>ray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latin typeface="Times New Roman"/>
                <a:cs typeface="Times New Roman"/>
              </a:rPr>
              <a:t>photons,</a:t>
            </a:r>
            <a:r>
              <a:rPr lang="en-US" sz="2400" spc="3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the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20" dirty="0">
                <a:latin typeface="Times New Roman"/>
                <a:cs typeface="Times New Roman"/>
              </a:rPr>
              <a:t>dentin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90" dirty="0">
                <a:latin typeface="Times New Roman"/>
                <a:cs typeface="Times New Roman"/>
              </a:rPr>
              <a:t>is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latin typeface="Times New Roman"/>
                <a:cs typeface="Times New Roman"/>
              </a:rPr>
              <a:t>about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spc="-60" dirty="0">
                <a:latin typeface="Times New Roman"/>
                <a:cs typeface="Times New Roman"/>
              </a:rPr>
              <a:t>75% </a:t>
            </a:r>
            <a:r>
              <a:rPr lang="en-US" sz="2400" spc="-55" dirty="0">
                <a:latin typeface="Times New Roman"/>
                <a:cs typeface="Times New Roman"/>
              </a:rPr>
              <a:t> </a:t>
            </a:r>
            <a:r>
              <a:rPr lang="en-US" sz="2400" spc="-60" dirty="0">
                <a:latin typeface="Times New Roman"/>
                <a:cs typeface="Times New Roman"/>
              </a:rPr>
              <a:t>mineralized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spc="-30" dirty="0">
                <a:latin typeface="Times New Roman"/>
                <a:cs typeface="Times New Roman"/>
              </a:rPr>
              <a:t>and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spc="-55" dirty="0">
                <a:latin typeface="Times New Roman"/>
                <a:cs typeface="Times New Roman"/>
              </a:rPr>
              <a:t>because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of</a:t>
            </a:r>
            <a:r>
              <a:rPr lang="en-US" sz="2400" spc="300" dirty="0">
                <a:latin typeface="Times New Roman"/>
                <a:cs typeface="Times New Roman"/>
              </a:rPr>
              <a:t> </a:t>
            </a:r>
            <a:r>
              <a:rPr lang="en-US" sz="2400" spc="-50" dirty="0">
                <a:latin typeface="Times New Roman"/>
                <a:cs typeface="Times New Roman"/>
              </a:rPr>
              <a:t>its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75" dirty="0">
                <a:latin typeface="Times New Roman"/>
                <a:cs typeface="Times New Roman"/>
              </a:rPr>
              <a:t>lower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60" dirty="0">
                <a:latin typeface="Times New Roman"/>
                <a:cs typeface="Times New Roman"/>
              </a:rPr>
              <a:t>mineral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content,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50" dirty="0">
                <a:latin typeface="Times New Roman"/>
                <a:cs typeface="Times New Roman"/>
              </a:rPr>
              <a:t>its </a:t>
            </a:r>
            <a:r>
              <a:rPr lang="en-US" sz="2400" spc="-45" dirty="0">
                <a:latin typeface="Times New Roman"/>
                <a:cs typeface="Times New Roman"/>
              </a:rPr>
              <a:t> radiographic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spc="-45" dirty="0">
                <a:latin typeface="Times New Roman"/>
                <a:cs typeface="Times New Roman"/>
              </a:rPr>
              <a:t>appearance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45" dirty="0">
                <a:latin typeface="Times New Roman"/>
                <a:cs typeface="Times New Roman"/>
              </a:rPr>
              <a:t>it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90" dirty="0">
                <a:latin typeface="Times New Roman"/>
                <a:cs typeface="Times New Roman"/>
              </a:rPr>
              <a:t>is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65" dirty="0">
                <a:latin typeface="Times New Roman"/>
                <a:cs typeface="Times New Roman"/>
              </a:rPr>
              <a:t>roughly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40" dirty="0">
                <a:latin typeface="Times New Roman"/>
                <a:cs typeface="Times New Roman"/>
              </a:rPr>
              <a:t>comparable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0" dirty="0">
                <a:latin typeface="Times New Roman"/>
                <a:cs typeface="Times New Roman"/>
              </a:rPr>
              <a:t>with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30" dirty="0">
                <a:latin typeface="Times New Roman"/>
                <a:cs typeface="Times New Roman"/>
              </a:rPr>
              <a:t>bone.</a:t>
            </a:r>
            <a:r>
              <a:rPr lang="en-US" sz="2400" spc="40" dirty="0">
                <a:latin typeface="Times New Roman"/>
                <a:cs typeface="Times New Roman"/>
              </a:rPr>
              <a:t> </a:t>
            </a:r>
            <a:r>
              <a:rPr lang="en-US" sz="2400" spc="-15" dirty="0">
                <a:latin typeface="Times New Roman"/>
                <a:cs typeface="Times New Roman"/>
              </a:rPr>
              <a:t>Thin 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100" dirty="0">
                <a:latin typeface="Times New Roman"/>
                <a:cs typeface="Times New Roman"/>
              </a:rPr>
              <a:t>layer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of</a:t>
            </a:r>
            <a:r>
              <a:rPr lang="en-US" sz="2400" spc="300" dirty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latin typeface="Times New Roman"/>
                <a:cs typeface="Times New Roman"/>
              </a:rPr>
              <a:t>cementum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spc="-55" dirty="0">
                <a:latin typeface="Times New Roman"/>
                <a:cs typeface="Times New Roman"/>
              </a:rPr>
              <a:t>cover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the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15" dirty="0">
                <a:latin typeface="Times New Roman"/>
                <a:cs typeface="Times New Roman"/>
              </a:rPr>
              <a:t>root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spc="-50" dirty="0">
                <a:latin typeface="Times New Roman"/>
                <a:cs typeface="Times New Roman"/>
              </a:rPr>
              <a:t>surface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45" dirty="0">
                <a:latin typeface="Times New Roman"/>
                <a:cs typeface="Times New Roman"/>
              </a:rPr>
              <a:t>has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55" dirty="0">
                <a:latin typeface="Times New Roman"/>
                <a:cs typeface="Times New Roman"/>
              </a:rPr>
              <a:t>mineral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content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60" dirty="0">
                <a:latin typeface="Times New Roman"/>
                <a:cs typeface="Times New Roman"/>
              </a:rPr>
              <a:t>50% </a:t>
            </a:r>
            <a:r>
              <a:rPr lang="en-US" sz="2400" spc="-585" dirty="0">
                <a:latin typeface="Times New Roman"/>
                <a:cs typeface="Times New Roman"/>
              </a:rPr>
              <a:t> </a:t>
            </a:r>
            <a:r>
              <a:rPr lang="en-US" sz="2400" spc="-40" dirty="0">
                <a:latin typeface="Times New Roman"/>
                <a:cs typeface="Times New Roman"/>
              </a:rPr>
              <a:t>comparable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of</a:t>
            </a:r>
            <a:r>
              <a:rPr lang="en-US" sz="2400" spc="3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that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50" dirty="0">
                <a:latin typeface="Times New Roman"/>
                <a:cs typeface="Times New Roman"/>
              </a:rPr>
              <a:t>in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30" dirty="0">
                <a:latin typeface="Times New Roman"/>
                <a:cs typeface="Times New Roman"/>
              </a:rPr>
              <a:t>dentin.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spc="-35" dirty="0">
                <a:latin typeface="Times New Roman"/>
                <a:cs typeface="Times New Roman"/>
              </a:rPr>
              <a:t>Cementum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spc="-90" dirty="0">
                <a:latin typeface="Times New Roman"/>
                <a:cs typeface="Times New Roman"/>
              </a:rPr>
              <a:t>is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20" dirty="0">
                <a:latin typeface="Times New Roman"/>
                <a:cs typeface="Times New Roman"/>
              </a:rPr>
              <a:t>not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90" dirty="0">
                <a:latin typeface="Times New Roman"/>
                <a:cs typeface="Times New Roman"/>
              </a:rPr>
              <a:t>usually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latin typeface="Times New Roman"/>
                <a:cs typeface="Times New Roman"/>
              </a:rPr>
              <a:t>apparent </a:t>
            </a:r>
            <a:r>
              <a:rPr lang="en-US" sz="2400" spc="-20" dirty="0">
                <a:latin typeface="Times New Roman"/>
                <a:cs typeface="Times New Roman"/>
              </a:rPr>
              <a:t> </a:t>
            </a:r>
            <a:r>
              <a:rPr lang="en-US" sz="2400" spc="-60" dirty="0" err="1">
                <a:latin typeface="Times New Roman"/>
                <a:cs typeface="Times New Roman"/>
              </a:rPr>
              <a:t>radiographlly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5" dirty="0">
                <a:latin typeface="Times New Roman"/>
                <a:cs typeface="Times New Roman"/>
              </a:rPr>
              <a:t>because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latin typeface="Times New Roman"/>
                <a:cs typeface="Times New Roman"/>
              </a:rPr>
              <a:t>cementum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spc="-100" dirty="0">
                <a:latin typeface="Times New Roman"/>
                <a:cs typeface="Times New Roman"/>
              </a:rPr>
              <a:t>layer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spc="-90" dirty="0">
                <a:latin typeface="Times New Roman"/>
                <a:cs typeface="Times New Roman"/>
              </a:rPr>
              <a:t>is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20" dirty="0">
                <a:latin typeface="Times New Roman"/>
                <a:cs typeface="Times New Roman"/>
              </a:rPr>
              <a:t>so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25" dirty="0">
                <a:latin typeface="Times New Roman"/>
                <a:cs typeface="Times New Roman"/>
              </a:rPr>
              <a:t>thin.</a:t>
            </a:r>
          </a:p>
          <a:p>
            <a:pPr marL="12700" marR="5080" algn="just" rtl="0">
              <a:lnSpc>
                <a:spcPct val="150000"/>
              </a:lnSpc>
              <a:spcBef>
                <a:spcPts val="95"/>
              </a:spcBef>
            </a:pPr>
            <a:endParaRPr lang="en-US" sz="2400" spc="-25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50000"/>
              </a:lnSpc>
              <a:spcBef>
                <a:spcPts val="95"/>
              </a:spcBef>
            </a:pP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5497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066" y="477067"/>
            <a:ext cx="5594232" cy="583229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372" y="1349502"/>
            <a:ext cx="7903209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Times New Roman"/>
                <a:cs typeface="Times New Roman"/>
              </a:rPr>
              <a:t>Mandibular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45" dirty="0">
                <a:latin typeface="Times New Roman"/>
                <a:cs typeface="Times New Roman"/>
              </a:rPr>
              <a:t>landmarks</a:t>
            </a:r>
            <a:endParaRPr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400" spc="-50" dirty="0">
                <a:latin typeface="Times New Roman"/>
                <a:cs typeface="Times New Roman"/>
              </a:rPr>
              <a:t>1-Genial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Tubercles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80" dirty="0">
                <a:latin typeface="Times New Roman"/>
                <a:cs typeface="Times New Roman"/>
              </a:rPr>
              <a:t>genial </a:t>
            </a:r>
            <a:r>
              <a:rPr sz="2400" spc="-40" dirty="0">
                <a:latin typeface="Times New Roman"/>
                <a:cs typeface="Times New Roman"/>
              </a:rPr>
              <a:t>tubercles </a:t>
            </a:r>
            <a:r>
              <a:rPr sz="2400" spc="-70" dirty="0">
                <a:latin typeface="Times New Roman"/>
                <a:cs typeface="Times New Roman"/>
              </a:rPr>
              <a:t>(also </a:t>
            </a:r>
            <a:r>
              <a:rPr sz="2400" spc="-80" dirty="0">
                <a:latin typeface="Times New Roman"/>
                <a:cs typeface="Times New Roman"/>
              </a:rPr>
              <a:t>called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i="1" spc="-204" dirty="0">
                <a:latin typeface="Times New Roman"/>
                <a:cs typeface="Times New Roman"/>
              </a:rPr>
              <a:t>mental</a:t>
            </a:r>
            <a:r>
              <a:rPr sz="2400" i="1" spc="-200" dirty="0">
                <a:latin typeface="Times New Roman"/>
                <a:cs typeface="Times New Roman"/>
              </a:rPr>
              <a:t> </a:t>
            </a:r>
            <a:r>
              <a:rPr sz="2400" i="1" spc="-215" dirty="0">
                <a:latin typeface="Times New Roman"/>
                <a:cs typeface="Times New Roman"/>
              </a:rPr>
              <a:t>spine)</a:t>
            </a:r>
            <a:r>
              <a:rPr sz="2400" i="1" spc="-21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are </a:t>
            </a:r>
            <a:r>
              <a:rPr sz="2400" spc="-40" dirty="0">
                <a:latin typeface="Times New Roman"/>
                <a:cs typeface="Times New Roman"/>
              </a:rPr>
              <a:t>located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lingual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surface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mandible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slightly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above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35" dirty="0">
                <a:latin typeface="Times New Roman"/>
                <a:cs typeface="Times New Roman"/>
              </a:rPr>
              <a:t>inferior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border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70" dirty="0">
                <a:latin typeface="Times New Roman"/>
                <a:cs typeface="Times New Roman"/>
              </a:rPr>
              <a:t>midline.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They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well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visualized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mandibular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occlusal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radiographs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one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more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small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projections.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0578"/>
            <a:ext cx="9144000" cy="6047740"/>
            <a:chOff x="0" y="260578"/>
            <a:chExt cx="9144000" cy="6047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50" y="260578"/>
              <a:ext cx="2880222" cy="439219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1664" y="260599"/>
              <a:ext cx="3585564" cy="43919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525" y="1729740"/>
            <a:ext cx="7780275" cy="32704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50000"/>
              </a:lnSpc>
              <a:spcBef>
                <a:spcPts val="100"/>
              </a:spcBef>
            </a:pPr>
            <a:r>
              <a:rPr sz="2400" spc="-30" dirty="0">
                <a:latin typeface="Times New Roman"/>
                <a:cs typeface="Times New Roman"/>
              </a:rPr>
              <a:t>Their </a:t>
            </a:r>
            <a:r>
              <a:rPr sz="2400" spc="-45" dirty="0">
                <a:latin typeface="Times New Roman"/>
                <a:cs typeface="Times New Roman"/>
              </a:rPr>
              <a:t>appearance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65" dirty="0">
                <a:latin typeface="Times New Roman"/>
                <a:cs typeface="Times New Roman"/>
              </a:rPr>
              <a:t>periapical </a:t>
            </a:r>
            <a:r>
              <a:rPr sz="2400" spc="-40" dirty="0">
                <a:latin typeface="Times New Roman"/>
                <a:cs typeface="Times New Roman"/>
              </a:rPr>
              <a:t>radiographs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mandibular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incisor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region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may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vary: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0AF50"/>
                </a:solidFill>
                <a:latin typeface="Times New Roman"/>
                <a:cs typeface="Times New Roman"/>
              </a:rPr>
              <a:t>radiopaque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00AF50"/>
                </a:solidFill>
                <a:latin typeface="Times New Roman"/>
                <a:cs typeface="Times New Roman"/>
              </a:rPr>
              <a:t>mass</a:t>
            </a:r>
            <a:r>
              <a:rPr sz="2400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midline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below</a:t>
            </a:r>
            <a:r>
              <a:rPr sz="2400" spc="-5" dirty="0">
                <a:latin typeface="Times New Roman"/>
                <a:cs typeface="Times New Roman"/>
              </a:rPr>
              <a:t> 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incisor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roots.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When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not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delineated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periapical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films,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small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radio-lucent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dot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(the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lingual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foramen)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surrounded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by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cortical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wall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termination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incisive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branch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mandibular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canal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usually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quite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apparent.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01" y="1124708"/>
            <a:ext cx="3298704" cy="446456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254" y="552957"/>
            <a:ext cx="729678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latin typeface="Times New Roman"/>
                <a:cs typeface="Times New Roman"/>
              </a:rPr>
              <a:t>2-Mental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Ridge</a:t>
            </a:r>
            <a:endParaRPr sz="2400" b="1" dirty="0">
              <a:latin typeface="Times New Roman"/>
              <a:cs typeface="Times New Roman"/>
            </a:endParaRPr>
          </a:p>
          <a:p>
            <a:pPr marL="12700" marR="5080" algn="l">
              <a:lnSpc>
                <a:spcPct val="100000"/>
              </a:lnSpc>
              <a:spcBef>
                <a:spcPts val="5"/>
              </a:spcBef>
            </a:pPr>
            <a:r>
              <a:rPr sz="2400" spc="80" dirty="0">
                <a:latin typeface="Times New Roman"/>
                <a:cs typeface="Times New Roman"/>
              </a:rPr>
              <a:t>On </a:t>
            </a:r>
            <a:r>
              <a:rPr sz="2400" spc="-65" dirty="0">
                <a:latin typeface="Times New Roman"/>
                <a:cs typeface="Times New Roman"/>
              </a:rPr>
              <a:t>periapical </a:t>
            </a:r>
            <a:r>
              <a:rPr sz="2400" spc="-40" dirty="0">
                <a:latin typeface="Times New Roman"/>
                <a:cs typeface="Times New Roman"/>
              </a:rPr>
              <a:t>radiographs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45" dirty="0">
                <a:latin typeface="Times New Roman"/>
                <a:cs typeface="Times New Roman"/>
              </a:rPr>
              <a:t>mandibular </a:t>
            </a:r>
            <a:r>
              <a:rPr sz="2400" spc="-40" dirty="0">
                <a:latin typeface="Times New Roman"/>
                <a:cs typeface="Times New Roman"/>
              </a:rPr>
              <a:t>central </a:t>
            </a:r>
            <a:r>
              <a:rPr sz="2400" spc="-60" dirty="0">
                <a:latin typeface="Times New Roman"/>
                <a:cs typeface="Times New Roman"/>
              </a:rPr>
              <a:t>incisors,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mental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ridge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(protuberance)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may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occasionally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be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seen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as 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two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radiopaque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lines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sweeping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bilaterally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forward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upward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toward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70" dirty="0">
                <a:latin typeface="Times New Roman"/>
                <a:cs typeface="Times New Roman"/>
              </a:rPr>
              <a:t>midline.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066" y="2462740"/>
            <a:ext cx="4003774" cy="377422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372" y="557022"/>
            <a:ext cx="762317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latin typeface="Times New Roman"/>
                <a:cs typeface="Times New Roman"/>
              </a:rPr>
              <a:t>3-Mental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Times New Roman"/>
                <a:cs typeface="Times New Roman"/>
              </a:rPr>
              <a:t>Foramen</a:t>
            </a:r>
            <a:endParaRPr sz="2400" b="1" dirty="0">
              <a:latin typeface="Times New Roman"/>
              <a:cs typeface="Times New Roman"/>
            </a:endParaRPr>
          </a:p>
          <a:p>
            <a:pPr marL="12700" marR="5080" algn="l">
              <a:lnSpc>
                <a:spcPct val="100000"/>
              </a:lnSpc>
              <a:spcBef>
                <a:spcPts val="5"/>
              </a:spcBef>
              <a:tabLst>
                <a:tab pos="5239385" algn="l"/>
              </a:tabLst>
            </a:pP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mental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foramen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usually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anterior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limit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inferior 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dental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canal</a:t>
            </a:r>
            <a:r>
              <a:rPr sz="2400" dirty="0">
                <a:latin typeface="Times New Roman"/>
                <a:cs typeface="Times New Roman"/>
              </a:rPr>
              <a:t> that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apparent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radiographs.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It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may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be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round,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oblong,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slitlike,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very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irregular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radiolucent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partially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or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completely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corticated.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foramen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seen	</a:t>
            </a:r>
            <a:r>
              <a:rPr sz="2400" spc="-90" dirty="0">
                <a:latin typeface="Times New Roman"/>
                <a:cs typeface="Times New Roman"/>
              </a:rPr>
              <a:t>usually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region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apex</a:t>
            </a:r>
            <a:r>
              <a:rPr sz="2400" spc="-5" dirty="0">
                <a:latin typeface="Times New Roman"/>
                <a:cs typeface="Times New Roman"/>
              </a:rPr>
              <a:t> of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second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premolar.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0101" y="2925353"/>
            <a:ext cx="4813295" cy="358136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425" y="413004"/>
            <a:ext cx="687832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Times New Roman"/>
                <a:cs typeface="Times New Roman"/>
              </a:rPr>
              <a:t>When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40" dirty="0">
                <a:latin typeface="Times New Roman"/>
                <a:cs typeface="Times New Roman"/>
              </a:rPr>
              <a:t>mental </a:t>
            </a:r>
            <a:r>
              <a:rPr sz="2400" spc="-20" dirty="0">
                <a:latin typeface="Times New Roman"/>
                <a:cs typeface="Times New Roman"/>
              </a:rPr>
              <a:t>foramen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35" dirty="0">
                <a:latin typeface="Times New Roman"/>
                <a:cs typeface="Times New Roman"/>
              </a:rPr>
              <a:t>projected </a:t>
            </a:r>
            <a:r>
              <a:rPr sz="2400" spc="-50" dirty="0">
                <a:latin typeface="Times New Roman"/>
                <a:cs typeface="Times New Roman"/>
              </a:rPr>
              <a:t>over </a:t>
            </a:r>
            <a:r>
              <a:rPr sz="2400" spc="-10" dirty="0">
                <a:latin typeface="Times New Roman"/>
                <a:cs typeface="Times New Roman"/>
              </a:rPr>
              <a:t>one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premolar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apices,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may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mimic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periapical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disease.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24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such </a:t>
            </a:r>
            <a:r>
              <a:rPr sz="24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cases,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evidence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b="1" spc="3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inferior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dental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canal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extending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4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suspect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radiolucency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detectable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lamina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dura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area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would </a:t>
            </a:r>
            <a:r>
              <a:rPr sz="24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suggest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true 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nature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dark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shadow.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0192" y="2349256"/>
            <a:ext cx="4730657" cy="396007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6" y="413004"/>
            <a:ext cx="78232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Times New Roman"/>
                <a:cs typeface="Times New Roman"/>
              </a:rPr>
              <a:t>4-Mandibular </a:t>
            </a:r>
            <a:r>
              <a:rPr sz="2400" b="1" spc="-60" dirty="0">
                <a:latin typeface="Times New Roman"/>
                <a:cs typeface="Times New Roman"/>
              </a:rPr>
              <a:t>Canal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45" dirty="0">
                <a:latin typeface="Times New Roman"/>
                <a:cs typeface="Times New Roman"/>
              </a:rPr>
              <a:t>radiographic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image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mandibular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canal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dark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linear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shadow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with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radiopaque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superior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inferior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borders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cast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by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90" dirty="0">
                <a:latin typeface="Times New Roman"/>
                <a:cs typeface="Times New Roman"/>
              </a:rPr>
              <a:t>lamella</a:t>
            </a:r>
            <a:r>
              <a:rPr sz="2400" spc="-5" dirty="0">
                <a:latin typeface="Times New Roman"/>
                <a:cs typeface="Times New Roman"/>
              </a:rPr>
              <a:t> of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bone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bounds</a:t>
            </a:r>
            <a:r>
              <a:rPr sz="2400" spc="-5" dirty="0">
                <a:latin typeface="Times New Roman"/>
                <a:cs typeface="Times New Roman"/>
              </a:rPr>
              <a:t> 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canal.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11" y="2046117"/>
            <a:ext cx="5400371" cy="419069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6" y="485394"/>
            <a:ext cx="7623809" cy="185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spc="-85" dirty="0">
                <a:latin typeface="Times New Roman"/>
                <a:cs typeface="Times New Roman"/>
              </a:rPr>
              <a:t>5-Mylohyoid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80" dirty="0">
                <a:latin typeface="Times New Roman"/>
                <a:cs typeface="Times New Roman"/>
              </a:rPr>
              <a:t>Ridge</a:t>
            </a:r>
            <a:endParaRPr sz="2400" b="1" dirty="0">
              <a:latin typeface="Times New Roman"/>
              <a:cs typeface="Times New Roman"/>
            </a:endParaRPr>
          </a:p>
          <a:p>
            <a:pPr marL="13335" marR="5080" algn="l" rtl="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mylohyoid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ridge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slightly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irregular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crest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bone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lingual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surface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mandibular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body.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Extending</a:t>
            </a:r>
            <a:r>
              <a:rPr sz="2400" spc="-5" dirty="0">
                <a:latin typeface="Times New Roman"/>
                <a:cs typeface="Times New Roman"/>
              </a:rPr>
              <a:t> from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area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third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molars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lower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border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mandible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endParaRPr sz="2400" dirty="0">
              <a:latin typeface="Times New Roman"/>
              <a:cs typeface="Times New Roman"/>
            </a:endParaRPr>
          </a:p>
          <a:p>
            <a:pPr marL="13335" algn="l" rtl="0">
              <a:lnSpc>
                <a:spcPct val="100000"/>
              </a:lnSpc>
              <a:spcBef>
                <a:spcPts val="25"/>
              </a:spcBef>
            </a:pPr>
            <a:r>
              <a:rPr sz="2400" spc="-50" dirty="0">
                <a:latin typeface="Times New Roman"/>
                <a:cs typeface="Times New Roman"/>
              </a:rPr>
              <a:t>region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chin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11" y="2349333"/>
            <a:ext cx="5039819" cy="40316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994" y="836663"/>
            <a:ext cx="6480013" cy="475260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27373" y="3158235"/>
            <a:ext cx="187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3778" y="3653028"/>
            <a:ext cx="204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5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0900" y="3653028"/>
            <a:ext cx="166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6" y="485394"/>
            <a:ext cx="74955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latin typeface="Times New Roman"/>
                <a:cs typeface="Times New Roman"/>
              </a:rPr>
              <a:t>6-Submandibular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Gland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10" dirty="0">
                <a:latin typeface="Times New Roman"/>
                <a:cs typeface="Times New Roman"/>
              </a:rPr>
              <a:t>Fossa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00000"/>
              </a:lnSpc>
            </a:pPr>
            <a:r>
              <a:rPr sz="2400" spc="80" dirty="0">
                <a:latin typeface="Times New Roman"/>
                <a:cs typeface="Times New Roman"/>
              </a:rPr>
              <a:t>On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85" dirty="0">
                <a:latin typeface="Times New Roman"/>
                <a:cs typeface="Times New Roman"/>
              </a:rPr>
              <a:t>lingual </a:t>
            </a:r>
            <a:r>
              <a:rPr sz="2400" spc="-50" dirty="0">
                <a:latin typeface="Times New Roman"/>
                <a:cs typeface="Times New Roman"/>
              </a:rPr>
              <a:t>surface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45" dirty="0">
                <a:latin typeface="Times New Roman"/>
                <a:cs typeface="Times New Roman"/>
              </a:rPr>
              <a:t>mandibular </a:t>
            </a:r>
            <a:r>
              <a:rPr sz="2400" spc="-90" dirty="0">
                <a:latin typeface="Times New Roman"/>
                <a:cs typeface="Times New Roman"/>
              </a:rPr>
              <a:t>body, </a:t>
            </a:r>
            <a:r>
              <a:rPr sz="2400" spc="-75" dirty="0">
                <a:latin typeface="Times New Roman"/>
                <a:cs typeface="Times New Roman"/>
              </a:rPr>
              <a:t>immediately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below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mylohyoid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ridge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molar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area,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there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frequently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depression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bone.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This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concavity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accommodates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submandibular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gland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often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appears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radiolucent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area 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with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sparse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trabecularpattern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characteristic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region.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694" y="2925372"/>
            <a:ext cx="4446516" cy="321698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218" y="413004"/>
            <a:ext cx="77730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u="none" spc="-35" dirty="0">
                <a:solidFill>
                  <a:schemeClr val="tx1"/>
                </a:solidFill>
              </a:rPr>
              <a:t>7-External</a:t>
            </a:r>
            <a:r>
              <a:rPr sz="2400" b="1" u="none" spc="-20" dirty="0">
                <a:solidFill>
                  <a:schemeClr val="tx1"/>
                </a:solidFill>
              </a:rPr>
              <a:t> </a:t>
            </a:r>
            <a:r>
              <a:rPr sz="2400" b="1" u="none" spc="-30" dirty="0">
                <a:solidFill>
                  <a:schemeClr val="tx1"/>
                </a:solidFill>
              </a:rPr>
              <a:t>Oblique</a:t>
            </a:r>
            <a:r>
              <a:rPr sz="2400" b="1" u="none" spc="-15" dirty="0">
                <a:solidFill>
                  <a:schemeClr val="tx1"/>
                </a:solidFill>
              </a:rPr>
              <a:t> </a:t>
            </a:r>
            <a:r>
              <a:rPr sz="2400" b="1" u="none" spc="-80" dirty="0">
                <a:solidFill>
                  <a:schemeClr val="tx1"/>
                </a:solidFill>
              </a:rPr>
              <a:t>Ridge</a:t>
            </a:r>
            <a:endParaRPr sz="2400" b="1" dirty="0">
              <a:solidFill>
                <a:schemeClr val="tx1"/>
              </a:solidFill>
            </a:endParaRPr>
          </a:p>
          <a:p>
            <a:pPr marL="12700" marR="5080" algn="l" rtl="0">
              <a:lnSpc>
                <a:spcPct val="100000"/>
              </a:lnSpc>
            </a:pPr>
            <a:r>
              <a:rPr sz="2400" u="none" spc="-5" dirty="0">
                <a:solidFill>
                  <a:schemeClr val="tx1"/>
                </a:solidFill>
              </a:rPr>
              <a:t>The </a:t>
            </a:r>
            <a:r>
              <a:rPr sz="2400" u="none" spc="-45" dirty="0">
                <a:solidFill>
                  <a:schemeClr val="tx1"/>
                </a:solidFill>
              </a:rPr>
              <a:t>external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spc="-50" dirty="0">
                <a:solidFill>
                  <a:schemeClr val="tx1"/>
                </a:solidFill>
              </a:rPr>
              <a:t>oblique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spc="-60" dirty="0">
                <a:solidFill>
                  <a:schemeClr val="tx1"/>
                </a:solidFill>
              </a:rPr>
              <a:t>ridge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spc="-90" dirty="0">
                <a:solidFill>
                  <a:schemeClr val="tx1"/>
                </a:solidFill>
              </a:rPr>
              <a:t>is</a:t>
            </a:r>
            <a:r>
              <a:rPr sz="2400" u="none" spc="5" dirty="0">
                <a:solidFill>
                  <a:schemeClr val="tx1"/>
                </a:solidFill>
              </a:rPr>
              <a:t> </a:t>
            </a:r>
            <a:r>
              <a:rPr sz="2400" u="none" spc="-95" dirty="0">
                <a:solidFill>
                  <a:schemeClr val="tx1"/>
                </a:solidFill>
              </a:rPr>
              <a:t>a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spc="-25" dirty="0">
                <a:solidFill>
                  <a:schemeClr val="tx1"/>
                </a:solidFill>
              </a:rPr>
              <a:t>continuation</a:t>
            </a:r>
            <a:r>
              <a:rPr sz="2400" u="none" spc="-15" dirty="0">
                <a:solidFill>
                  <a:schemeClr val="tx1"/>
                </a:solidFill>
              </a:rPr>
              <a:t> </a:t>
            </a:r>
            <a:r>
              <a:rPr sz="2400" u="none" spc="-5" dirty="0">
                <a:solidFill>
                  <a:schemeClr val="tx1"/>
                </a:solidFill>
              </a:rPr>
              <a:t>of</a:t>
            </a:r>
            <a:r>
              <a:rPr sz="2400" u="none" spc="310" dirty="0">
                <a:solidFill>
                  <a:schemeClr val="tx1"/>
                </a:solidFill>
              </a:rPr>
              <a:t> </a:t>
            </a:r>
            <a:r>
              <a:rPr sz="2400" u="none" spc="-5" dirty="0">
                <a:solidFill>
                  <a:schemeClr val="tx1"/>
                </a:solidFill>
              </a:rPr>
              <a:t>the</a:t>
            </a:r>
            <a:r>
              <a:rPr sz="2400" u="none" spc="30" dirty="0">
                <a:solidFill>
                  <a:schemeClr val="tx1"/>
                </a:solidFill>
              </a:rPr>
              <a:t> </a:t>
            </a:r>
            <a:r>
              <a:rPr sz="2400" u="none" spc="-20" dirty="0">
                <a:solidFill>
                  <a:schemeClr val="tx1"/>
                </a:solidFill>
              </a:rPr>
              <a:t>anteriorborder </a:t>
            </a:r>
            <a:r>
              <a:rPr sz="2400" u="none" spc="-585" dirty="0">
                <a:solidFill>
                  <a:schemeClr val="tx1"/>
                </a:solidFill>
              </a:rPr>
              <a:t> </a:t>
            </a:r>
            <a:r>
              <a:rPr sz="2400" u="none" spc="-5" dirty="0">
                <a:solidFill>
                  <a:schemeClr val="tx1"/>
                </a:solidFill>
              </a:rPr>
              <a:t>of</a:t>
            </a:r>
            <a:r>
              <a:rPr sz="2400" u="none" spc="300" dirty="0">
                <a:solidFill>
                  <a:schemeClr val="tx1"/>
                </a:solidFill>
              </a:rPr>
              <a:t> </a:t>
            </a:r>
            <a:r>
              <a:rPr sz="2400" u="none" spc="-5" dirty="0">
                <a:solidFill>
                  <a:schemeClr val="tx1"/>
                </a:solidFill>
              </a:rPr>
              <a:t>the</a:t>
            </a:r>
            <a:r>
              <a:rPr sz="2400" u="none" spc="5" dirty="0">
                <a:solidFill>
                  <a:schemeClr val="tx1"/>
                </a:solidFill>
              </a:rPr>
              <a:t> </a:t>
            </a:r>
            <a:r>
              <a:rPr sz="2400" u="none" spc="-45" dirty="0">
                <a:solidFill>
                  <a:schemeClr val="tx1"/>
                </a:solidFill>
              </a:rPr>
              <a:t>mandibular</a:t>
            </a:r>
            <a:r>
              <a:rPr sz="2400" u="none" spc="-5" dirty="0">
                <a:solidFill>
                  <a:schemeClr val="tx1"/>
                </a:solidFill>
              </a:rPr>
              <a:t> </a:t>
            </a:r>
            <a:r>
              <a:rPr sz="2400" u="none" spc="-70" dirty="0">
                <a:solidFill>
                  <a:schemeClr val="tx1"/>
                </a:solidFill>
              </a:rPr>
              <a:t>ramus.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066" y="1974250"/>
            <a:ext cx="5039881" cy="368664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254" y="485394"/>
            <a:ext cx="70421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Times New Roman"/>
                <a:cs typeface="Times New Roman"/>
              </a:rPr>
              <a:t>8-Inferior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Border</a:t>
            </a:r>
            <a:r>
              <a:rPr sz="2400" b="1" spc="-5" dirty="0">
                <a:latin typeface="Times New Roman"/>
                <a:cs typeface="Times New Roman"/>
              </a:rPr>
              <a:t> of</a:t>
            </a:r>
            <a:r>
              <a:rPr sz="2400" b="1" spc="29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65" dirty="0">
                <a:latin typeface="Times New Roman"/>
                <a:cs typeface="Times New Roman"/>
              </a:rPr>
              <a:t>Mandible</a:t>
            </a:r>
            <a:endParaRPr sz="2400" b="1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00000"/>
              </a:lnSpc>
            </a:pPr>
            <a:r>
              <a:rPr sz="2400" spc="-65" dirty="0">
                <a:latin typeface="Times New Roman"/>
                <a:cs typeface="Times New Roman"/>
              </a:rPr>
              <a:t>Occasionally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inferior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mandibular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border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will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be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seen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on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periapical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projections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characteristically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dense,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broad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radiopaque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band</a:t>
            </a:r>
            <a:r>
              <a:rPr sz="2400" spc="-5" dirty="0">
                <a:latin typeface="Times New Roman"/>
                <a:cs typeface="Times New Roman"/>
              </a:rPr>
              <a:t> of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bone.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8048" y="2200006"/>
            <a:ext cx="4865281" cy="382092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5755" y="635761"/>
            <a:ext cx="2747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none" spc="-40" dirty="0">
                <a:latin typeface="Times New Roman"/>
                <a:cs typeface="Times New Roman"/>
              </a:rPr>
              <a:t>Restorative</a:t>
            </a:r>
            <a:r>
              <a:rPr sz="2400" b="1" u="none" spc="-65" dirty="0">
                <a:latin typeface="Times New Roman"/>
                <a:cs typeface="Times New Roman"/>
              </a:rPr>
              <a:t> </a:t>
            </a:r>
            <a:r>
              <a:rPr sz="2400" b="1" u="none" spc="-40" dirty="0">
                <a:latin typeface="Times New Roman"/>
                <a:cs typeface="Times New Roman"/>
              </a:rPr>
              <a:t>Materials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8523" y="1197169"/>
            <a:ext cx="4158760" cy="30959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52039" y="4524247"/>
            <a:ext cx="4022090" cy="112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7980" indent="57150" algn="l" rtl="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cast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gold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crown,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appearing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completely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radiopaque</a:t>
            </a:r>
            <a:endParaRPr sz="1800" dirty="0">
              <a:latin typeface="Times New Roman"/>
              <a:cs typeface="Times New Roman"/>
            </a:endParaRPr>
          </a:p>
          <a:p>
            <a:pPr marL="13335" marR="5080" algn="l" rtl="0">
              <a:lnSpc>
                <a:spcPts val="2180"/>
              </a:lnSpc>
              <a:spcBef>
                <a:spcPts val="55"/>
              </a:spcBef>
            </a:pPr>
            <a:r>
              <a:rPr sz="1800" spc="-45" dirty="0">
                <a:latin typeface="Times New Roman"/>
                <a:cs typeface="Times New Roman"/>
              </a:rPr>
              <a:t>(arrow),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serves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as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the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terminal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abutment</a:t>
            </a:r>
            <a:r>
              <a:rPr sz="1800" spc="-5" dirty="0">
                <a:latin typeface="Times New Roman"/>
                <a:cs typeface="Times New Roman"/>
              </a:rPr>
              <a:t> of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a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bridge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066" y="620982"/>
            <a:ext cx="6239056" cy="44634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66896" y="5388355"/>
            <a:ext cx="31807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Times New Roman"/>
                <a:cs typeface="Times New Roman"/>
              </a:rPr>
              <a:t>Stainless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steel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pins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(arrows)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provide</a:t>
            </a:r>
            <a:endParaRPr sz="1800" dirty="0">
              <a:latin typeface="Times New Roman"/>
              <a:cs typeface="Times New Roman"/>
            </a:endParaRPr>
          </a:p>
          <a:p>
            <a:pPr marL="55880" algn="l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retention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amalgam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restorations.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586" y="836773"/>
            <a:ext cx="6964740" cy="45360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91842" y="4238497"/>
            <a:ext cx="1172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Gutta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percaz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1465" y="4166616"/>
            <a:ext cx="99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Times New Roman"/>
                <a:cs typeface="Times New Roman"/>
              </a:rPr>
              <a:t>Sil</a:t>
            </a:r>
            <a:r>
              <a:rPr sz="1800" spc="-150" dirty="0">
                <a:latin typeface="Times New Roman"/>
                <a:cs typeface="Times New Roman"/>
              </a:rPr>
              <a:t>v</a:t>
            </a:r>
            <a:r>
              <a:rPr sz="1800" spc="-25" dirty="0">
                <a:latin typeface="Times New Roman"/>
                <a:cs typeface="Times New Roman"/>
              </a:rPr>
              <a:t>er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cone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29" y="1197056"/>
            <a:ext cx="5301076" cy="388776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600200" y="1371600"/>
            <a:ext cx="6553200" cy="3276600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4000" b="1" spc="20" dirty="0">
                <a:latin typeface="Stencil" panose="040409050D0802020404" pitchFamily="82" charset="0"/>
              </a:rPr>
              <a:t>THANK</a:t>
            </a:r>
            <a:r>
              <a:rPr lang="en-US" sz="4000" b="1" spc="-35" dirty="0">
                <a:latin typeface="Stencil" panose="040409050D0802020404" pitchFamily="82" charset="0"/>
              </a:rPr>
              <a:t> </a:t>
            </a:r>
            <a:r>
              <a:rPr lang="en-US" sz="4000" b="1" spc="-80" dirty="0">
                <a:latin typeface="Stencil" panose="040409050D0802020404" pitchFamily="82" charset="0"/>
              </a:rPr>
              <a:t>YOU	</a:t>
            </a:r>
            <a:endParaRPr lang="en-US" sz="4000" b="1" dirty="0">
              <a:latin typeface="Stencil" panose="040409050D0802020404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0"/>
            <a:ext cx="8686800" cy="7042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5090" algn="just" rtl="0">
              <a:lnSpc>
                <a:spcPct val="100000"/>
              </a:lnSpc>
              <a:spcBef>
                <a:spcPts val="100"/>
              </a:spcBef>
            </a:pPr>
            <a:endParaRPr lang="en-US" sz="2400" spc="-5" dirty="0">
              <a:latin typeface="Times New Roman"/>
              <a:cs typeface="Times New Roman"/>
            </a:endParaRPr>
          </a:p>
          <a:p>
            <a:pPr marL="12700" marR="1355090" algn="just" rtl="0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30" dirty="0">
                <a:latin typeface="Times New Roman"/>
                <a:cs typeface="Times New Roman"/>
              </a:rPr>
              <a:t>pulp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normal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teeth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composed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soft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tissue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consequently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appears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radiolucent.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40" dirty="0">
                <a:latin typeface="Times New Roman"/>
                <a:cs typeface="Times New Roman"/>
              </a:rPr>
              <a:t>chambers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50000"/>
              </a:lnSpc>
            </a:pP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15" dirty="0">
                <a:latin typeface="Times New Roman"/>
                <a:cs typeface="Times New Roman"/>
              </a:rPr>
              <a:t>root </a:t>
            </a:r>
            <a:r>
              <a:rPr sz="2400" spc="-70" dirty="0">
                <a:latin typeface="Times New Roman"/>
                <a:cs typeface="Times New Roman"/>
              </a:rPr>
              <a:t>canals </a:t>
            </a:r>
            <a:r>
              <a:rPr sz="2400" spc="-40" dirty="0">
                <a:latin typeface="Times New Roman"/>
                <a:cs typeface="Times New Roman"/>
              </a:rPr>
              <a:t>containing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30" dirty="0">
                <a:latin typeface="Times New Roman"/>
                <a:cs typeface="Times New Roman"/>
              </a:rPr>
              <a:t>pulp extend </a:t>
            </a:r>
            <a:r>
              <a:rPr sz="2400" spc="-5" dirty="0">
                <a:latin typeface="Times New Roman"/>
                <a:cs typeface="Times New Roman"/>
              </a:rPr>
              <a:t>from the </a:t>
            </a:r>
            <a:r>
              <a:rPr sz="2400" spc="-30" dirty="0">
                <a:latin typeface="Times New Roman"/>
                <a:cs typeface="Times New Roman"/>
              </a:rPr>
              <a:t>interior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crown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70" dirty="0">
                <a:latin typeface="Times New Roman"/>
                <a:cs typeface="Times New Roman"/>
              </a:rPr>
              <a:t>apices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30" dirty="0">
                <a:latin typeface="Times New Roman"/>
                <a:cs typeface="Times New Roman"/>
              </a:rPr>
              <a:t>roots. </a:t>
            </a:r>
            <a:r>
              <a:rPr sz="2400" spc="-40" dirty="0">
                <a:latin typeface="Times New Roman"/>
                <a:cs typeface="Times New Roman"/>
              </a:rPr>
              <a:t>Although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35" dirty="0">
                <a:latin typeface="Times New Roman"/>
                <a:cs typeface="Times New Roman"/>
              </a:rPr>
              <a:t>shape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most </a:t>
            </a:r>
            <a:r>
              <a:rPr sz="2400" spc="-30" dirty="0">
                <a:latin typeface="Times New Roman"/>
                <a:cs typeface="Times New Roman"/>
              </a:rPr>
              <a:t>pulp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chambers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fairly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uniform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within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tooth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groups,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great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variations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exist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among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individuals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size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pulp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chambers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extent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pulp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horns.</a:t>
            </a:r>
            <a:endParaRPr sz="2500" dirty="0">
              <a:latin typeface="Times New Roman"/>
              <a:cs typeface="Times New Roman"/>
            </a:endParaRPr>
          </a:p>
          <a:p>
            <a:pPr marL="12700" marR="236854" algn="just" rtl="0">
              <a:lnSpc>
                <a:spcPct val="150000"/>
              </a:lnSpc>
            </a:pPr>
            <a:r>
              <a:rPr sz="2400" spc="-1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radiograph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sound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teeth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normal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dental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arch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demonstrates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tooth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sockets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are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bounded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by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radiopaque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layer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dense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bone.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Its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name,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i="1" spc="-190" dirty="0">
                <a:latin typeface="Times New Roman"/>
                <a:cs typeface="Times New Roman"/>
              </a:rPr>
              <a:t>lamina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215" dirty="0">
                <a:latin typeface="Times New Roman"/>
                <a:cs typeface="Times New Roman"/>
              </a:rPr>
              <a:t>dura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(hard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layer).</a:t>
            </a:r>
            <a:endParaRPr lang="en-US" sz="2400" spc="-100" dirty="0">
              <a:latin typeface="Times New Roman"/>
              <a:cs typeface="Times New Roman"/>
            </a:endParaRPr>
          </a:p>
          <a:p>
            <a:pPr marL="12700" marR="236854" algn="just" rtl="0">
              <a:lnSpc>
                <a:spcPct val="100000"/>
              </a:lnSpc>
            </a:pPr>
            <a:endParaRPr lang="en-US" sz="2400" spc="-100" dirty="0">
              <a:latin typeface="Times New Roman"/>
              <a:cs typeface="Times New Roman"/>
            </a:endParaRPr>
          </a:p>
          <a:p>
            <a:pPr marL="12700" marR="236854" algn="just" rtl="0">
              <a:lnSpc>
                <a:spcPct val="100000"/>
              </a:lnSpc>
            </a:pPr>
            <a:endParaRPr lang="en-US" sz="2400" spc="-100" dirty="0">
              <a:latin typeface="Times New Roman"/>
              <a:cs typeface="Times New Roman"/>
            </a:endParaRPr>
          </a:p>
          <a:p>
            <a:pPr marL="12700" marR="236854" algn="just" rtl="0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8827" y="685800"/>
            <a:ext cx="7586345" cy="4483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endParaRPr lang="en-US" sz="2400" spc="-75" dirty="0">
              <a:latin typeface="Times New Roman"/>
              <a:cs typeface="Times New Roman"/>
            </a:endParaRPr>
          </a:p>
          <a:p>
            <a:pPr marL="12700" marR="5080" algn="justLow" rtl="0">
              <a:lnSpc>
                <a:spcPct val="150000"/>
              </a:lnSpc>
              <a:spcBef>
                <a:spcPts val="100"/>
              </a:spcBef>
            </a:pPr>
            <a:r>
              <a:rPr sz="2400" spc="-75" dirty="0">
                <a:latin typeface="Times New Roman"/>
                <a:cs typeface="Times New Roman"/>
              </a:rPr>
              <a:t>Because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periodontal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ligament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(PDL)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composed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primarily 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collagen,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appears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radiolucent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space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between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25" dirty="0">
                <a:latin typeface="Times New Roman"/>
                <a:cs typeface="Times New Roman"/>
              </a:rPr>
              <a:t>tooth 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root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lamina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dura.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This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space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begins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at</a:t>
            </a:r>
            <a:r>
              <a:rPr sz="2400" spc="-5" dirty="0">
                <a:latin typeface="Times New Roman"/>
                <a:cs typeface="Times New Roman"/>
              </a:rPr>
              <a:t> 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alveolar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crest,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extends </a:t>
            </a:r>
            <a:r>
              <a:rPr sz="2400" spc="-15" dirty="0">
                <a:latin typeface="Times New Roman"/>
                <a:cs typeface="Times New Roman"/>
              </a:rPr>
              <a:t>around </a:t>
            </a:r>
            <a:r>
              <a:rPr sz="2400" spc="-5" dirty="0">
                <a:latin typeface="Times New Roman"/>
                <a:cs typeface="Times New Roman"/>
              </a:rPr>
              <a:t>the portions 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25" dirty="0">
                <a:latin typeface="Times New Roman"/>
                <a:cs typeface="Times New Roman"/>
              </a:rPr>
              <a:t>tooth </a:t>
            </a:r>
            <a:r>
              <a:rPr sz="2400" dirty="0">
                <a:latin typeface="Times New Roman"/>
                <a:cs typeface="Times New Roman"/>
              </a:rPr>
              <a:t>roots </a:t>
            </a:r>
            <a:r>
              <a:rPr sz="2400" spc="-50" dirty="0">
                <a:latin typeface="Times New Roman"/>
                <a:cs typeface="Times New Roman"/>
              </a:rPr>
              <a:t>within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alveolus,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returns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to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alveolar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crest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opposite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side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tooth.</a:t>
            </a:r>
            <a:endParaRPr lang="en-US" sz="2400" spc="1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endParaRPr lang="en-US" sz="2400" spc="1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477" y="477065"/>
            <a:ext cx="7833333" cy="58322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42970" y="4958588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Lamina</a:t>
            </a:r>
            <a:r>
              <a:rPr sz="18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dura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3921" y="1799335"/>
            <a:ext cx="490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PDL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25158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none" spc="-5" dirty="0">
                <a:solidFill>
                  <a:srgbClr val="C00000"/>
                </a:solidFill>
                <a:latin typeface="Times New Roman"/>
                <a:cs typeface="Times New Roman"/>
              </a:rPr>
              <a:t>Cancellous</a:t>
            </a:r>
            <a:r>
              <a:rPr sz="2800" b="1" u="none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u="none" spc="20" dirty="0">
                <a:solidFill>
                  <a:srgbClr val="C00000"/>
                </a:solidFill>
                <a:latin typeface="Times New Roman"/>
                <a:cs typeface="Times New Roman"/>
              </a:rPr>
              <a:t>bone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228600" y="990600"/>
            <a:ext cx="8686800" cy="4317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cancellous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(also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trabecular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spongiosa)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000" spc="-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jaws.</a:t>
            </a:r>
          </a:p>
          <a:p>
            <a:pPr marL="12700" marR="19050" algn="just" rtl="0">
              <a:lnSpc>
                <a:spcPct val="150000"/>
              </a:lnSpc>
            </a:pP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trabecular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practitioner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trabecular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throughout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jaws.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</a:t>
            </a:r>
            <a:r>
              <a:rPr sz="2000" spc="-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demonstrates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suspect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sz="2000" spc="-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0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trabeculae</a:t>
            </a:r>
            <a:r>
              <a:rPr sz="20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  <a:r>
              <a:rPr sz="20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</a:t>
            </a:r>
            <a:r>
              <a:rPr sz="2000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0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typically</a:t>
            </a:r>
            <a:r>
              <a:rPr sz="20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  <a:r>
              <a:rPr sz="20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numerous,</a:t>
            </a:r>
            <a:r>
              <a:rPr sz="20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forming</a:t>
            </a:r>
            <a:r>
              <a:rPr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fine,</a:t>
            </a:r>
            <a:r>
              <a:rPr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granular,</a:t>
            </a:r>
            <a:r>
              <a:rPr sz="20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 </a:t>
            </a:r>
            <a:r>
              <a:rPr sz="20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pattern,</a:t>
            </a:r>
            <a:r>
              <a:rPr sz="20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marrow</a:t>
            </a:r>
            <a:r>
              <a:rPr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spaces</a:t>
            </a:r>
            <a:r>
              <a:rPr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0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consequently</a:t>
            </a:r>
            <a:r>
              <a:rPr sz="20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sz="20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0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relatively</a:t>
            </a:r>
            <a:r>
              <a:rPr sz="20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numerous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50" algn="just" rtl="0">
              <a:lnSpc>
                <a:spcPct val="150000"/>
              </a:lnSpc>
            </a:pPr>
            <a:r>
              <a:rPr sz="2000" spc="3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000" spc="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sz="2000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</a:t>
            </a:r>
            <a:r>
              <a:rPr sz="20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trabecular </a:t>
            </a:r>
            <a:r>
              <a:rPr sz="2000" spc="-3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 </a:t>
            </a:r>
            <a:r>
              <a:rPr sz="2000" spc="-9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0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sz="2000" spc="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quite</a:t>
            </a:r>
            <a:r>
              <a:rPr sz="2000" spc="-1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7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sz="2000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000" spc="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000" spc="-5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0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  <a:r>
              <a:rPr sz="2000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maxilla, </a:t>
            </a:r>
            <a:r>
              <a:rPr sz="2000" spc="-9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sz="2000" spc="-1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marrow</a:t>
            </a:r>
            <a:r>
              <a:rPr sz="20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spaces</a:t>
            </a:r>
            <a:r>
              <a:rPr sz="20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4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sz="20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0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slightly</a:t>
            </a:r>
            <a:r>
              <a:rPr sz="2000" spc="-1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29" y="620911"/>
            <a:ext cx="4232005" cy="56884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1558</Words>
  <Application>Microsoft Office PowerPoint</Application>
  <PresentationFormat>On-screen Show (4:3)</PresentationFormat>
  <Paragraphs>89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Arabic Typesetting</vt:lpstr>
      <vt:lpstr>Arial</vt:lpstr>
      <vt:lpstr>Britannic Bold</vt:lpstr>
      <vt:lpstr>Calibri</vt:lpstr>
      <vt:lpstr>Calibri Light</vt:lpstr>
      <vt:lpstr>Microsoft Sans Serif</vt:lpstr>
      <vt:lpstr>Stencil</vt:lpstr>
      <vt:lpstr>Times New Roman</vt:lpstr>
      <vt:lpstr>نسق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Cancellous bone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periapical radiographs of the canine, the floors of  the sinus and nasal cavity are often superimposed and  may be seen crossing one another, forming an inverted  Y in the area.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7-External Oblique Ridge The external oblique ridge is a continuation of the anteriorborder  of the mandibular ramus.</vt:lpstr>
      <vt:lpstr>PowerPoint Presentation</vt:lpstr>
      <vt:lpstr>Restorative Materials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radiographic anatomy</dc:title>
  <dc:creator>Dr.Zainab</dc:creator>
  <cp:lastModifiedBy>user</cp:lastModifiedBy>
  <cp:revision>13</cp:revision>
  <dcterms:created xsi:type="dcterms:W3CDTF">2024-02-01T12:08:21Z</dcterms:created>
  <dcterms:modified xsi:type="dcterms:W3CDTF">2024-02-25T22:48:21Z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2024-02-01T00:00:00Z</vt:filetime>
  </property>
</Properties>
</file>