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0"/>
  </p:notesMasterIdLst>
  <p:sldIdLst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302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690880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17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787744-939F-4036-B4AD-426B0739CE9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690880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17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EE26DB8-9444-433A-9EA1-3DFCCAB42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26DB8-9444-433A-9EA1-3DFCCAB42D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9688" y="2053590"/>
            <a:ext cx="1031494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728-580E-956B-1132-2CE06EA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B45F-2B3F-4412-FD69-9A14249A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DA250-BE67-E12D-A5AB-4A05FFDC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4912-7452-14C6-23E3-CBED639F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7AB-12DE-AC9E-76F6-D6F93D8A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DB77-7995-7A18-FA72-CE5CDEAA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4916F-C0EA-0857-5A8C-188F240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4CDE0-66B8-E58C-94CB-1724535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9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258-C77B-D168-ECF2-6A10B77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2B1E-3198-0D64-D67F-4ABFF35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54FF-F613-5CF9-9BBC-963993E1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D1B95-1980-4BF2-9DF5-2AEE4AE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3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C8A3E-161A-A8D3-DA23-6A23B1F1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C535F-8807-B860-19F8-854EC6C0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379-FE92-107E-94A9-B8DF901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1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1FB0-4333-C53C-90BF-AC358A37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2C5D-3D4D-AA55-39F0-BA17500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CDD3-56A9-A64A-CEE5-4C360036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F883-0F79-24CD-8BEA-9DC07322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6005-E354-773D-E3F8-ED13FCEC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6EAE4-E544-1BA9-4CF7-D2618AF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DB7-EF50-FEE5-D874-8F09136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B9A4-1B6F-2F69-DD38-6100DE93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9CD2-DCCB-092A-7DA6-B4ED1D23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CD7F-1120-400E-886E-664ACDC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101F-EB56-6F8B-0952-692088E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8BD3-5B08-5F0B-051D-CA1FEC5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1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1D0-A2EA-BBA4-7EB0-CF79A7C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56D6-A8B8-E540-D333-CFE2228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E808-3243-E393-7579-34C24BF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F9D-C715-94D0-00AD-B63E57E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834-AB24-8D32-7480-015C6E2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9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BAFD-1634-7BD1-C616-39188451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54B2-F9ED-F635-E3E3-6254B0D9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F0C-90BF-792F-5195-FCD22549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E538-678A-E405-55B3-A15CC6E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0D1F-74FE-A0C0-F2A1-C51148D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3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4D-8855-99DA-48FF-70CE2649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4ADF-EA34-E8F8-6051-F4431DA3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544-295F-AE26-8910-0C08287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C2DA-FE22-4F7D-A99A-7E3AE0A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053-B61A-7107-A7C3-346C515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1C63-FC54-CAE7-B953-798CB85D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003B-1C5A-5191-6AB4-173F55E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1-0860-A909-A282-E5057F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951-905C-BCAD-6E70-5310210C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7394-C16B-31CA-B50E-167B745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8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6742-6649-C12A-D016-88A898C7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2706-29EC-C0AB-EF47-9107E4BC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CD21-FFA1-3147-2E52-E116939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EA3A-C876-4641-58D4-7C22603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3F3B-07EC-795D-BC8D-B18EF6E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AAC-7F93-A44A-9420-BA30CC8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FD5-AE58-31A3-2937-9B1B495E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384A-F4E1-FD25-9E5E-3C60BBD2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02E-93AA-6DFC-38F4-3E50C13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C2D7-44DF-81D8-E6F9-1A030A6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89D78-77DE-0CA4-BD4F-FD3542D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34" y="326898"/>
            <a:ext cx="734758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03C0-6C61-91EA-763C-32FE14C5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BD6D-5D73-9056-7228-B458F008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EDDF-324D-60DC-3978-8D360C1A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243E-8FB1-F70E-23FD-43DFFAE0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9315-C539-590F-E2F2-6DC6FADF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0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BD80D-8017-3F42-1D99-70C7C716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00" y="252802"/>
            <a:ext cx="1755800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C2E9-55E6-509E-9832-7872C528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92" y="243276"/>
            <a:ext cx="2109399" cy="307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75AF9-9000-C35A-BFE2-361AA0C7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4537"/>
            <a:ext cx="2651990" cy="142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7EDA1-8532-E87D-F6A9-55101B6995F7}"/>
              </a:ext>
            </a:extLst>
          </p:cNvPr>
          <p:cNvSpPr txBox="1"/>
          <p:nvPr/>
        </p:nvSpPr>
        <p:spPr>
          <a:xfrm>
            <a:off x="3581400" y="2362201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COLLAGE OF DENTISTRY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1E758-3B6D-7D7D-7E49-635319BC5AB1}"/>
              </a:ext>
            </a:extLst>
          </p:cNvPr>
          <p:cNvSpPr txBox="1"/>
          <p:nvPr/>
        </p:nvSpPr>
        <p:spPr>
          <a:xfrm>
            <a:off x="457200" y="2820712"/>
            <a:ext cx="10820399" cy="348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الفرع: امراض الفم 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Oral pathology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المادة: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Developmental defects of the oral and maxillofacial region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10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رقم المحاضرة: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المادة: د.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محمد طالب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19" y="355091"/>
            <a:ext cx="8648700" cy="6152515"/>
            <a:chOff x="1493519" y="355091"/>
            <a:chExt cx="8648700" cy="6152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2396" y="355091"/>
              <a:ext cx="5449824" cy="3264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19" y="416082"/>
              <a:ext cx="4218491" cy="2744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26280" y="3340608"/>
              <a:ext cx="1049020" cy="326390"/>
            </a:xfrm>
            <a:custGeom>
              <a:avLst/>
              <a:gdLst/>
              <a:ahLst/>
              <a:cxnLst/>
              <a:rect l="l" t="t" r="r" b="b"/>
              <a:pathLst>
                <a:path w="1049020" h="326389">
                  <a:moveTo>
                    <a:pt x="1048512" y="0"/>
                  </a:moveTo>
                  <a:lnTo>
                    <a:pt x="0" y="0"/>
                  </a:lnTo>
                  <a:lnTo>
                    <a:pt x="0" y="326135"/>
                  </a:lnTo>
                  <a:lnTo>
                    <a:pt x="1048512" y="326135"/>
                  </a:lnTo>
                  <a:lnTo>
                    <a:pt x="1048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0459" y="3680482"/>
              <a:ext cx="4153769" cy="28268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5680" y="4575047"/>
            <a:ext cx="2600325" cy="3810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295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Supplemental premolar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6752" y="976883"/>
            <a:ext cx="5480304" cy="36042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308" y="1031681"/>
            <a:ext cx="5071955" cy="33193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3212" y="4575047"/>
            <a:ext cx="5084445" cy="3810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95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Supernumerary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teeth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seen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upper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anterior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region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" y="518159"/>
            <a:ext cx="11096244" cy="3619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5195" y="4418076"/>
            <a:ext cx="11139170" cy="923925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00"/>
                </a:solidFill>
                <a:latin typeface="Carlito"/>
                <a:cs typeface="Carlito"/>
              </a:rPr>
              <a:t>Paramolar.</a:t>
            </a:r>
            <a:endParaRPr sz="1800">
              <a:latin typeface="Carlito"/>
              <a:cs typeface="Carlito"/>
            </a:endParaRPr>
          </a:p>
          <a:p>
            <a:pPr marL="117475" marR="10985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A,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Rudimentary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tooth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situated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palatal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maxillary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molar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patient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who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also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exhibits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hypodontia.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B,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Radiograph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same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patient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showing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fully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formed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tooth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overlying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crown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adjacent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molar.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041" y="219836"/>
            <a:ext cx="11610340" cy="33178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latin typeface="Carlito"/>
                <a:cs typeface="Carlito"/>
              </a:rPr>
              <a:t>Natal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and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neonatal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teeth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Accessory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present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shortly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after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birth.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spc="-30" dirty="0">
                <a:latin typeface="Carlito"/>
                <a:cs typeface="Carlito"/>
              </a:rPr>
              <a:t>Teeth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newborns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have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been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called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natal</a:t>
            </a:r>
            <a:r>
              <a:rPr sz="1800" b="1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teeth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those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arising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within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first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30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days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life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designated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neonatal</a:t>
            </a:r>
            <a:r>
              <a:rPr sz="1800" b="1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teeth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appears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appropriate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call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these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natal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teeth.</a:t>
            </a:r>
            <a:endParaRPr sz="1800">
              <a:latin typeface="Carlito"/>
              <a:cs typeface="Carlito"/>
            </a:endParaRPr>
          </a:p>
          <a:p>
            <a:pPr marL="299085" marR="5080" indent="-287020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Although</a:t>
            </a:r>
            <a:r>
              <a:rPr sz="1800" spc="1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some</a:t>
            </a:r>
            <a:r>
              <a:rPr sz="1800" spc="1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authors</a:t>
            </a:r>
            <a:r>
              <a:rPr sz="1800" spc="1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have</a:t>
            </a:r>
            <a:r>
              <a:rPr sz="1800" spc="1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suggested</a:t>
            </a:r>
            <a:r>
              <a:rPr sz="1800" spc="1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1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these</a:t>
            </a:r>
            <a:r>
              <a:rPr sz="1800" spc="1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1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1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represent</a:t>
            </a:r>
            <a:r>
              <a:rPr sz="1800" spc="1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predeciduous</a:t>
            </a:r>
            <a:r>
              <a:rPr sz="1800" spc="1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supernumerary</a:t>
            </a:r>
            <a:r>
              <a:rPr sz="1800" spc="1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teeth,</a:t>
            </a:r>
            <a:r>
              <a:rPr sz="1800" spc="1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most</a:t>
            </a:r>
            <a:r>
              <a:rPr sz="1800" spc="16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are </a:t>
            </a:r>
            <a:r>
              <a:rPr sz="1800" spc="-10" dirty="0">
                <a:latin typeface="Carlito"/>
                <a:cs typeface="Carlito"/>
              </a:rPr>
              <a:t>prematurely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erupted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deciduous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(not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supernumerary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teeth).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5"/>
              </a:spcBef>
              <a:buChar char="-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Approximately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85%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natal</a:t>
            </a:r>
            <a:r>
              <a:rPr sz="1800" b="1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teeth</a:t>
            </a:r>
            <a:r>
              <a:rPr sz="1800" b="1" spc="-5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mandibular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incisors,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11%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maxillary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incisors,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4%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posterior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34758" y="3602723"/>
            <a:ext cx="4959985" cy="3255645"/>
            <a:chOff x="3134758" y="3602723"/>
            <a:chExt cx="4959985" cy="3255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4758" y="3602723"/>
              <a:ext cx="4959424" cy="3255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3363" y="3761297"/>
              <a:ext cx="4498944" cy="29257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606" y="329260"/>
            <a:ext cx="8054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Developmental</a:t>
            </a:r>
            <a:r>
              <a:rPr spc="-114" dirty="0"/>
              <a:t> </a:t>
            </a:r>
            <a:r>
              <a:rPr spc="-100" dirty="0"/>
              <a:t>alteration</a:t>
            </a:r>
            <a:r>
              <a:rPr spc="-60" dirty="0"/>
              <a:t> </a:t>
            </a:r>
            <a:r>
              <a:rPr spc="-35" dirty="0"/>
              <a:t>in</a:t>
            </a:r>
            <a:r>
              <a:rPr spc="-65" dirty="0"/>
              <a:t> </a:t>
            </a:r>
            <a:r>
              <a:rPr spc="-90" dirty="0"/>
              <a:t>the</a:t>
            </a:r>
            <a:r>
              <a:rPr spc="-70" dirty="0"/>
              <a:t> </a:t>
            </a:r>
            <a:r>
              <a:rPr spc="-55" dirty="0"/>
              <a:t>shape</a:t>
            </a:r>
            <a:r>
              <a:rPr spc="-65" dirty="0"/>
              <a:t> </a:t>
            </a:r>
            <a:r>
              <a:rPr spc="-140" dirty="0"/>
              <a:t>of</a:t>
            </a:r>
            <a:r>
              <a:rPr spc="-35" dirty="0"/>
              <a:t> </a:t>
            </a:r>
            <a:r>
              <a:rPr spc="-30" dirty="0"/>
              <a:t>teeth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606" y="884681"/>
            <a:ext cx="10920095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latin typeface="Carlito"/>
                <a:cs typeface="Carlito"/>
              </a:rPr>
              <a:t>Gemination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0" dirty="0">
                <a:latin typeface="Carlito"/>
                <a:cs typeface="Carlito"/>
              </a:rPr>
              <a:t>-</a:t>
            </a:r>
            <a:r>
              <a:rPr sz="1800" dirty="0">
                <a:latin typeface="Carlito"/>
                <a:cs typeface="Carlito"/>
              </a:rPr>
              <a:t>	Single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divide,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resultant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formation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bifid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crown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single root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canal.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504" y="2366822"/>
            <a:ext cx="8731250" cy="3723640"/>
            <a:chOff x="222504" y="2366822"/>
            <a:chExt cx="8731250" cy="3723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7" y="2366822"/>
              <a:ext cx="5567260" cy="36222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4" y="2468879"/>
              <a:ext cx="3169920" cy="36210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2504" y="5652515"/>
              <a:ext cx="710565" cy="222885"/>
            </a:xfrm>
            <a:custGeom>
              <a:avLst/>
              <a:gdLst/>
              <a:ahLst/>
              <a:cxnLst/>
              <a:rect l="l" t="t" r="r" b="b"/>
              <a:pathLst>
                <a:path w="710565" h="222885">
                  <a:moveTo>
                    <a:pt x="710184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710184" y="222504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29928" y="2366772"/>
            <a:ext cx="2493264" cy="3627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157" y="293857"/>
            <a:ext cx="11251565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b="1" spc="-10" dirty="0">
                <a:latin typeface="Carlito"/>
                <a:cs typeface="Carlito"/>
              </a:rPr>
              <a:t>Fusion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0" dirty="0">
                <a:latin typeface="Carlito"/>
                <a:cs typeface="Carlito"/>
              </a:rPr>
              <a:t>-</a:t>
            </a:r>
            <a:r>
              <a:rPr sz="1800" dirty="0">
                <a:latin typeface="Carlito"/>
                <a:cs typeface="Carlito"/>
              </a:rPr>
              <a:t>	Embryonic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union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normally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separated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germs.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represents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junction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level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dentin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between </a:t>
            </a:r>
            <a:r>
              <a:rPr sz="1800" spc="-10" dirty="0">
                <a:latin typeface="Carlito"/>
                <a:cs typeface="Carlito"/>
              </a:rPr>
              <a:t>juxtaposed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normal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germs,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Separate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canals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present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fusion,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does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not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hold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true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cases.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2900" y="1926335"/>
            <a:ext cx="3421379" cy="4594860"/>
            <a:chOff x="342900" y="1926335"/>
            <a:chExt cx="3421379" cy="4594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1926335"/>
              <a:ext cx="3421380" cy="45948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8807" y="6059423"/>
              <a:ext cx="702945" cy="239395"/>
            </a:xfrm>
            <a:custGeom>
              <a:avLst/>
              <a:gdLst/>
              <a:ahLst/>
              <a:cxnLst/>
              <a:rect l="l" t="t" r="r" b="b"/>
              <a:pathLst>
                <a:path w="702944" h="239395">
                  <a:moveTo>
                    <a:pt x="702564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702564" y="239267"/>
                  </a:lnTo>
                  <a:lnTo>
                    <a:pt x="702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4008" y="2343911"/>
            <a:ext cx="4571999" cy="29809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5588" y="2343909"/>
            <a:ext cx="2011640" cy="31135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894" y="312547"/>
            <a:ext cx="11299190" cy="1589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b="1" spc="-10" dirty="0">
                <a:latin typeface="Carlito"/>
                <a:cs typeface="Carlito"/>
              </a:rPr>
              <a:t>Concrescence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299085" algn="l"/>
              </a:tabLst>
            </a:pPr>
            <a:r>
              <a:rPr sz="1800" spc="-50" dirty="0">
                <a:latin typeface="Carlito"/>
                <a:cs typeface="Carlito"/>
              </a:rPr>
              <a:t>-</a:t>
            </a:r>
            <a:r>
              <a:rPr sz="1800" dirty="0">
                <a:latin typeface="Carlito"/>
                <a:cs typeface="Carlito"/>
              </a:rPr>
              <a:t>	Fully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formed</a:t>
            </a:r>
            <a:r>
              <a:rPr sz="1800" spc="3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teeth,</a:t>
            </a:r>
            <a:r>
              <a:rPr sz="1800" spc="3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joined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along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surfaces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cementum.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3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process</a:t>
            </a:r>
            <a:r>
              <a:rPr sz="1800" spc="3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3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noted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more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frequently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37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posterior and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maxillary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regions.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found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between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two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normal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molars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normal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molar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supernumerary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molar </a:t>
            </a:r>
            <a:r>
              <a:rPr sz="1800" spc="-10" dirty="0">
                <a:latin typeface="Carlito"/>
                <a:cs typeface="Carlito"/>
              </a:rPr>
              <a:t>(i.e.,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paramolar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distomolar).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Concrescence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impacted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erupted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4665" y="2432304"/>
            <a:ext cx="6379845" cy="2867025"/>
            <a:chOff x="744665" y="2432304"/>
            <a:chExt cx="6379845" cy="2867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665" y="2469315"/>
              <a:ext cx="6379723" cy="28298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84875" y="2432304"/>
              <a:ext cx="1102360" cy="230504"/>
            </a:xfrm>
            <a:custGeom>
              <a:avLst/>
              <a:gdLst/>
              <a:ahLst/>
              <a:cxnLst/>
              <a:rect l="l" t="t" r="r" b="b"/>
              <a:pathLst>
                <a:path w="1102359" h="230505">
                  <a:moveTo>
                    <a:pt x="1101852" y="0"/>
                  </a:moveTo>
                  <a:lnTo>
                    <a:pt x="0" y="0"/>
                  </a:lnTo>
                  <a:lnTo>
                    <a:pt x="0" y="230124"/>
                  </a:lnTo>
                  <a:lnTo>
                    <a:pt x="1101852" y="230124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7458" y="2051666"/>
            <a:ext cx="3406414" cy="45950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775" y="321542"/>
            <a:ext cx="11224260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b="1" spc="-10" dirty="0">
                <a:latin typeface="Carlito"/>
                <a:cs typeface="Carlito"/>
              </a:rPr>
              <a:t>Dilaceration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0" dirty="0">
                <a:latin typeface="Carlito"/>
                <a:cs typeface="Carlito"/>
              </a:rPr>
              <a:t>-</a:t>
            </a:r>
            <a:r>
              <a:rPr sz="1800" dirty="0">
                <a:latin typeface="Carlito"/>
                <a:cs typeface="Carlito"/>
              </a:rPr>
              <a:t>	An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extraordinary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curving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angulations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roots.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cause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related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trauma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during</a:t>
            </a:r>
            <a:r>
              <a:rPr sz="1800" spc="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development.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Eruption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continues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normally…however,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extraction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canal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therapy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difficult.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69592" y="2001011"/>
            <a:ext cx="8770620" cy="4150360"/>
            <a:chOff x="2069592" y="2001011"/>
            <a:chExt cx="8770620" cy="4150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9592" y="2001011"/>
              <a:ext cx="8770103" cy="4149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00744" y="2001011"/>
              <a:ext cx="1527175" cy="273050"/>
            </a:xfrm>
            <a:custGeom>
              <a:avLst/>
              <a:gdLst/>
              <a:ahLst/>
              <a:cxnLst/>
              <a:rect l="l" t="t" r="r" b="b"/>
              <a:pathLst>
                <a:path w="1527175" h="273050">
                  <a:moveTo>
                    <a:pt x="1527048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1527048" y="272796"/>
                  </a:lnTo>
                  <a:lnTo>
                    <a:pt x="152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236" y="291846"/>
            <a:ext cx="538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none" dirty="0">
                <a:solidFill>
                  <a:srgbClr val="000000"/>
                </a:solidFill>
                <a:latin typeface="Carlito"/>
                <a:cs typeface="Carlito"/>
              </a:rPr>
              <a:t>Dens</a:t>
            </a:r>
            <a:r>
              <a:rPr sz="1800" u="none" spc="-2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rgbClr val="000000"/>
                </a:solidFill>
                <a:latin typeface="Carlito"/>
                <a:cs typeface="Carlito"/>
              </a:rPr>
              <a:t>invaginatus</a:t>
            </a:r>
            <a:r>
              <a:rPr sz="1800" u="none" spc="-4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rgbClr val="000000"/>
                </a:solidFill>
                <a:latin typeface="Carlito"/>
                <a:cs typeface="Carlito"/>
              </a:rPr>
              <a:t>(Dens</a:t>
            </a:r>
            <a:r>
              <a:rPr sz="1800" u="none" spc="-2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rgbClr val="000000"/>
                </a:solidFill>
                <a:latin typeface="Carlito"/>
                <a:cs typeface="Carlito"/>
              </a:rPr>
              <a:t>in</a:t>
            </a:r>
            <a:r>
              <a:rPr sz="1800" u="none" spc="-1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rgbClr val="000000"/>
                </a:solidFill>
                <a:latin typeface="Carlito"/>
                <a:cs typeface="Carlito"/>
              </a:rPr>
              <a:t>Dente</a:t>
            </a:r>
            <a:r>
              <a:rPr sz="1800" u="none" spc="-2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rgbClr val="000000"/>
                </a:solidFill>
                <a:latin typeface="Carlito"/>
                <a:cs typeface="Carlito"/>
              </a:rPr>
              <a:t>or</a:t>
            </a:r>
            <a:r>
              <a:rPr sz="1800" u="none" spc="-1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rgbClr val="000000"/>
                </a:solidFill>
                <a:latin typeface="Carlito"/>
                <a:cs typeface="Carlito"/>
              </a:rPr>
              <a:t>tooth</a:t>
            </a:r>
            <a:r>
              <a:rPr sz="1800" u="none" spc="-3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rgbClr val="000000"/>
                </a:solidFill>
                <a:latin typeface="Carlito"/>
                <a:cs typeface="Carlito"/>
              </a:rPr>
              <a:t>within</a:t>
            </a:r>
            <a:r>
              <a:rPr sz="1800" u="none" spc="-2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rgbClr val="000000"/>
                </a:solidFill>
                <a:latin typeface="Carlito"/>
                <a:cs typeface="Carlito"/>
              </a:rPr>
              <a:t>a</a:t>
            </a:r>
            <a:r>
              <a:rPr sz="1800" u="none" spc="-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rgbClr val="000000"/>
                </a:solidFill>
                <a:latin typeface="Carlito"/>
                <a:cs typeface="Carlito"/>
              </a:rPr>
              <a:t>tooth)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236" y="559507"/>
            <a:ext cx="11737340" cy="378777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23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A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defect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morphologic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development,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whereby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enamel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dentin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become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inverted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chamber.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299085" algn="l"/>
              </a:tabLst>
            </a:pPr>
            <a:r>
              <a:rPr sz="1600" spc="-50" dirty="0">
                <a:solidFill>
                  <a:srgbClr val="006FC0"/>
                </a:solidFill>
                <a:latin typeface="Arial"/>
                <a:cs typeface="Arial"/>
              </a:rPr>
              <a:t>¤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Coronal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dens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invaginatus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4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Classified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into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three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major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types,</a:t>
            </a:r>
            <a:endParaRPr sz="18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Type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I</a:t>
            </a:r>
            <a:r>
              <a:rPr sz="1600" b="1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exhibits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an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invagination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that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is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confined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to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the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crown.</a:t>
            </a:r>
            <a:endParaRPr sz="16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Carlito"/>
                <a:cs typeface="Carlito"/>
              </a:rPr>
              <a:t>The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invagination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in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type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II</a:t>
            </a:r>
            <a:r>
              <a:rPr sz="16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extends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below the</a:t>
            </a:r>
            <a:r>
              <a:rPr sz="1600" spc="-10" dirty="0">
                <a:latin typeface="Carlito"/>
                <a:cs typeface="Carlito"/>
              </a:rPr>
              <a:t> cementoenamel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junction.</a:t>
            </a:r>
            <a:endParaRPr sz="1600">
              <a:latin typeface="Carlito"/>
              <a:cs typeface="Carlito"/>
            </a:endParaRPr>
          </a:p>
          <a:p>
            <a:pPr marL="297815" marR="5080" indent="-285750">
              <a:lnSpc>
                <a:spcPct val="15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</a:tabLst>
            </a:pP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Type</a:t>
            </a:r>
            <a:r>
              <a:rPr sz="1600" b="1" spc="10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III</a:t>
            </a:r>
            <a:r>
              <a:rPr sz="1600" b="1" spc="10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extends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through</a:t>
            </a:r>
            <a:r>
              <a:rPr sz="1600" spc="10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the</a:t>
            </a:r>
            <a:r>
              <a:rPr sz="1600" spc="114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root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and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perforates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in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the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apical</a:t>
            </a:r>
            <a:r>
              <a:rPr sz="1600" spc="10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or</a:t>
            </a:r>
            <a:r>
              <a:rPr sz="1600" spc="1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lateral</a:t>
            </a:r>
            <a:r>
              <a:rPr sz="1600" spc="10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radicular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area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without</a:t>
            </a:r>
            <a:r>
              <a:rPr sz="1600" spc="1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any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immediate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communication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with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the 	</a:t>
            </a:r>
            <a:r>
              <a:rPr sz="1600" spc="-10" dirty="0">
                <a:latin typeface="Carlito"/>
                <a:cs typeface="Carlito"/>
              </a:rPr>
              <a:t>pulp.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99085" algn="l"/>
              </a:tabLst>
            </a:pPr>
            <a:r>
              <a:rPr sz="1600" spc="-50" dirty="0">
                <a:solidFill>
                  <a:srgbClr val="006FC0"/>
                </a:solidFill>
                <a:latin typeface="Arial"/>
                <a:cs typeface="Arial"/>
              </a:rPr>
              <a:t>¤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Radicular</a:t>
            </a:r>
            <a:r>
              <a:rPr sz="16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dens</a:t>
            </a:r>
            <a:r>
              <a:rPr sz="16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invaginatus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ts val="288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600" spc="-50" dirty="0">
                <a:latin typeface="Carlito"/>
                <a:cs typeface="Carlito"/>
              </a:rPr>
              <a:t>-</a:t>
            </a:r>
            <a:r>
              <a:rPr sz="1600" dirty="0">
                <a:latin typeface="Carlito"/>
                <a:cs typeface="Carlito"/>
              </a:rPr>
              <a:t>	Arise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secondary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to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proliferation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of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Hertwig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root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sheath,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with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the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formation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of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strip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of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enamel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that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extends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along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the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surface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of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the </a:t>
            </a:r>
            <a:r>
              <a:rPr sz="1600" spc="-10" dirty="0">
                <a:latin typeface="Carlito"/>
                <a:cs typeface="Carlito"/>
              </a:rPr>
              <a:t>root.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8576" y="4105524"/>
            <a:ext cx="3331080" cy="2752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855" y="4424280"/>
            <a:ext cx="3535679" cy="2378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" y="762000"/>
            <a:ext cx="3550920" cy="4815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0708" y="922019"/>
            <a:ext cx="3413760" cy="46329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9247" y="1358929"/>
            <a:ext cx="4250629" cy="41741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461" y="588390"/>
            <a:ext cx="59423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Disorders</a:t>
            </a:r>
            <a:r>
              <a:rPr sz="3200" b="0" u="sng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3200" b="0" u="sng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development</a:t>
            </a:r>
            <a:r>
              <a:rPr sz="3200" b="0" u="sng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3200" b="0" u="sng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teeth:-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461" y="1025098"/>
            <a:ext cx="7239634" cy="49720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545"/>
              </a:spcBef>
              <a:buChar char="-"/>
              <a:tabLst>
                <a:tab pos="469265" algn="l"/>
              </a:tabLst>
            </a:pPr>
            <a:r>
              <a:rPr sz="2400" spc="-10" dirty="0">
                <a:latin typeface="Carlito"/>
                <a:cs typeface="Carlito"/>
              </a:rPr>
              <a:t>Developmental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alteration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size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2400" b="1" u="none" spc="-1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Char char="-"/>
              <a:tabLst>
                <a:tab pos="469265" algn="l"/>
              </a:tabLst>
            </a:pPr>
            <a:r>
              <a:rPr sz="2400" spc="-10" dirty="0">
                <a:latin typeface="Carlito"/>
                <a:cs typeface="Carlito"/>
              </a:rPr>
              <a:t>Developmental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alteration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number</a:t>
            </a:r>
            <a:r>
              <a:rPr sz="2400" b="1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2400" b="1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2400" b="1" u="none" spc="-1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Char char="-"/>
              <a:tabLst>
                <a:tab pos="469265" algn="l"/>
              </a:tabLst>
            </a:pPr>
            <a:r>
              <a:rPr sz="2400" spc="-10" dirty="0">
                <a:latin typeface="Carlito"/>
                <a:cs typeface="Carlito"/>
              </a:rPr>
              <a:t>Developmental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alteration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shape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2400" b="1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2400" b="1" u="none" spc="-1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469265" indent="-456565">
              <a:lnSpc>
                <a:spcPct val="100000"/>
              </a:lnSpc>
              <a:spcBef>
                <a:spcPts val="1445"/>
              </a:spcBef>
              <a:buChar char="-"/>
              <a:tabLst>
                <a:tab pos="469265" algn="l"/>
              </a:tabLst>
            </a:pPr>
            <a:r>
              <a:rPr sz="2400" spc="-10" dirty="0">
                <a:latin typeface="Carlito"/>
                <a:cs typeface="Carlito"/>
              </a:rPr>
              <a:t>Developmental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alteration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eruption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2400" b="1" u="none" spc="-1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Char char="-"/>
              <a:tabLst>
                <a:tab pos="469265" algn="l"/>
              </a:tabLst>
            </a:pPr>
            <a:r>
              <a:rPr sz="2400" spc="-10" dirty="0">
                <a:latin typeface="Carlito"/>
                <a:cs typeface="Carlito"/>
              </a:rPr>
              <a:t>Developmental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alteration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structure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2400" b="1" u="sng" spc="-6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2400" b="1" u="none" spc="-1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325"/>
              </a:spcBef>
              <a:buFont typeface="Carlito"/>
              <a:buChar char="-"/>
            </a:pP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Disorders</a:t>
            </a:r>
            <a:r>
              <a:rPr sz="3200" u="sng" spc="-8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3200" u="sng" spc="-9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development</a:t>
            </a:r>
            <a:r>
              <a:rPr sz="3200" u="sng" spc="-9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3200" u="sng" spc="-8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3200" u="sng" spc="-10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may</a:t>
            </a:r>
            <a:r>
              <a:rPr sz="3200" u="sng" spc="-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u="sng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be:-</a:t>
            </a:r>
            <a:endParaRPr sz="3200" dirty="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040"/>
              </a:spcBef>
              <a:buFont typeface="Carlito"/>
              <a:buChar char="-"/>
              <a:tabLst>
                <a:tab pos="354965" algn="l"/>
              </a:tabLst>
            </a:pPr>
            <a:r>
              <a:rPr sz="2400" b="1" spc="-10" dirty="0">
                <a:latin typeface="Carlito"/>
                <a:cs typeface="Carlito"/>
              </a:rPr>
              <a:t>Prenatal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or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Postnatal</a:t>
            </a:r>
            <a:r>
              <a:rPr sz="2400" u="none" spc="-1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Carlito"/>
              <a:buChar char="-"/>
              <a:tabLst>
                <a:tab pos="354965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Inherited</a:t>
            </a:r>
            <a:r>
              <a:rPr sz="2400" b="1" u="none" spc="-5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or</a:t>
            </a:r>
            <a:r>
              <a:rPr sz="2400" u="none" spc="-70" dirty="0"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Acquired</a:t>
            </a:r>
            <a:r>
              <a:rPr sz="2400" u="none" spc="-1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041" y="237871"/>
            <a:ext cx="11591925" cy="585597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latin typeface="Carlito"/>
                <a:cs typeface="Carlito"/>
              </a:rPr>
              <a:t>Accessory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cusps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1-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Cusp</a:t>
            </a:r>
            <a:r>
              <a:rPr sz="18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of</a:t>
            </a:r>
            <a:r>
              <a:rPr sz="18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Carabelli</a:t>
            </a:r>
            <a:endParaRPr sz="180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50000"/>
              </a:lnSpc>
            </a:pPr>
            <a:r>
              <a:rPr sz="1800" dirty="0">
                <a:latin typeface="Carlito"/>
                <a:cs typeface="Carlito"/>
              </a:rPr>
              <a:t>-</a:t>
            </a:r>
            <a:r>
              <a:rPr sz="1800" spc="375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Carabelli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accessory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located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palatal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surface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mesiolingual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maxillary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molar.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seen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permanent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deciduous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dentitions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11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varies</a:t>
            </a:r>
            <a:r>
              <a:rPr sz="1800" spc="11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from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definite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11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small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indented</a:t>
            </a:r>
            <a:r>
              <a:rPr sz="1800" spc="11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pit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or </a:t>
            </a:r>
            <a:r>
              <a:rPr sz="1800" spc="-10" dirty="0">
                <a:latin typeface="Carlito"/>
                <a:cs typeface="Carlito"/>
              </a:rPr>
              <a:t>fissure.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2-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rlito"/>
                <a:cs typeface="Carlito"/>
              </a:rPr>
              <a:t>Talon</a:t>
            </a:r>
            <a:r>
              <a:rPr sz="1800" b="1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rlito"/>
                <a:cs typeface="Carlito"/>
              </a:rPr>
              <a:t>Cusp</a:t>
            </a:r>
            <a:endParaRPr sz="1800">
              <a:latin typeface="Carlito"/>
              <a:cs typeface="Carlito"/>
            </a:endParaRPr>
          </a:p>
          <a:p>
            <a:pPr marL="299085" marR="6985" indent="-287020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Carlito"/>
                <a:cs typeface="Carlito"/>
              </a:rPr>
              <a:t>-</a:t>
            </a:r>
            <a:r>
              <a:rPr sz="1800" spc="375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talon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additional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located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surface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anterior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extends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least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half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10" dirty="0">
                <a:latin typeface="Carlito"/>
                <a:cs typeface="Carlito"/>
              </a:rPr>
              <a:t> distance </a:t>
            </a:r>
            <a:r>
              <a:rPr sz="1800" dirty="0">
                <a:latin typeface="Carlito"/>
                <a:cs typeface="Carlito"/>
              </a:rPr>
              <a:t>from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cementoenamel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junction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incisal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edge.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3-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Dens</a:t>
            </a: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evaginatus</a:t>
            </a:r>
            <a:endParaRPr sz="180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Carlito"/>
                <a:cs typeface="Carlito"/>
              </a:rPr>
              <a:t>-</a:t>
            </a:r>
            <a:r>
              <a:rPr sz="1800" spc="365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Represents</a:t>
            </a:r>
            <a:r>
              <a:rPr sz="1800" spc="11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accessory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emanating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occlusally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from</a:t>
            </a:r>
            <a:r>
              <a:rPr sz="1800" spc="1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central</a:t>
            </a:r>
            <a:r>
              <a:rPr sz="1800" spc="1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groove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premolars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molars.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1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horn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may </a:t>
            </a:r>
            <a:r>
              <a:rPr sz="1800" dirty="0">
                <a:latin typeface="Carlito"/>
                <a:cs typeface="Carlito"/>
              </a:rPr>
              <a:t>extend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into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central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occlusal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cusp.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accessory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frequently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creates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occlusal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interferences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associated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significant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clinical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problems.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more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80%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type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accessory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cusp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were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worn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fractured,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pulpal </a:t>
            </a:r>
            <a:r>
              <a:rPr sz="1800" dirty="0">
                <a:latin typeface="Carlito"/>
                <a:cs typeface="Carlito"/>
              </a:rPr>
              <a:t>pathosis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noted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25%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patients.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768" y="1231418"/>
            <a:ext cx="4310042" cy="47063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5598" y="176784"/>
            <a:ext cx="4258187" cy="31440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303" y="3467675"/>
            <a:ext cx="4275873" cy="3179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894" y="275335"/>
            <a:ext cx="11177270" cy="1589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b="1" spc="-10" dirty="0">
                <a:latin typeface="Carlito"/>
                <a:cs typeface="Carlito"/>
              </a:rPr>
              <a:t>Taurodontism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299085" algn="l"/>
              </a:tabLst>
            </a:pPr>
            <a:r>
              <a:rPr sz="1800" spc="-50" dirty="0">
                <a:latin typeface="Carlito"/>
                <a:cs typeface="Carlito"/>
              </a:rPr>
              <a:t>-</a:t>
            </a:r>
            <a:r>
              <a:rPr sz="1800" dirty="0">
                <a:latin typeface="Carlito"/>
                <a:cs typeface="Carlito"/>
              </a:rPr>
              <a:t>	An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enlargement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body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chamber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multirooted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tooth,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apical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displacement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pulpal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floor</a:t>
            </a:r>
            <a:endParaRPr sz="1800">
              <a:latin typeface="Carlito"/>
              <a:cs typeface="Carlito"/>
            </a:endParaRPr>
          </a:p>
          <a:p>
            <a:pPr marL="299085" marR="508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Carlito"/>
                <a:cs typeface="Carlito"/>
              </a:rPr>
              <a:t>and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bifurcation</a:t>
            </a:r>
            <a:r>
              <a:rPr sz="1800" spc="3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roots.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defect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observable</a:t>
            </a:r>
            <a:r>
              <a:rPr sz="1800" spc="3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only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dental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radiographs;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there</a:t>
            </a:r>
            <a:r>
              <a:rPr sz="1800" spc="3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clinically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obvious malformation.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5716" y="2379243"/>
            <a:ext cx="10448925" cy="3837940"/>
            <a:chOff x="775716" y="2379243"/>
            <a:chExt cx="10448925" cy="3837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897" y="2379243"/>
              <a:ext cx="10162320" cy="38375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5716" y="5661659"/>
              <a:ext cx="2087880" cy="277495"/>
            </a:xfrm>
            <a:custGeom>
              <a:avLst/>
              <a:gdLst/>
              <a:ahLst/>
              <a:cxnLst/>
              <a:rect l="l" t="t" r="r" b="b"/>
              <a:pathLst>
                <a:path w="2087880" h="277495">
                  <a:moveTo>
                    <a:pt x="208788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2087880" y="277367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120" y="255904"/>
            <a:ext cx="6160770" cy="5376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latin typeface="Carlito"/>
                <a:cs typeface="Carlito"/>
              </a:rPr>
              <a:t>Supernumerary</a:t>
            </a:r>
            <a:r>
              <a:rPr sz="1800" b="1" spc="1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roots</a:t>
            </a:r>
            <a:endParaRPr sz="1800">
              <a:latin typeface="Carlito"/>
              <a:cs typeface="Carlito"/>
            </a:endParaRPr>
          </a:p>
          <a:p>
            <a:pPr marL="299085" marR="5715" indent="-287020">
              <a:lnSpc>
                <a:spcPct val="150000"/>
              </a:lnSpc>
              <a:spcBef>
                <a:spcPts val="5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Increased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number</a:t>
            </a:r>
            <a:r>
              <a:rPr sz="1800" spc="3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roots</a:t>
            </a:r>
            <a:r>
              <a:rPr sz="1800" spc="3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3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compared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36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that </a:t>
            </a:r>
            <a:r>
              <a:rPr sz="1800" dirty="0">
                <a:latin typeface="Carlito"/>
                <a:cs typeface="Carlito"/>
              </a:rPr>
              <a:t>classically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described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dental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anatomy.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  <a:tab pos="821690" algn="l"/>
                <a:tab pos="1948180" algn="l"/>
                <a:tab pos="2469515" algn="l"/>
                <a:tab pos="2951480" algn="l"/>
                <a:tab pos="4159885" algn="l"/>
                <a:tab pos="4842510" algn="l"/>
                <a:tab pos="5405120" algn="l"/>
              </a:tabLst>
            </a:pPr>
            <a:r>
              <a:rPr sz="1800" spc="-25" dirty="0">
                <a:latin typeface="Carlito"/>
                <a:cs typeface="Carlito"/>
              </a:rPr>
              <a:t>Any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10" dirty="0">
                <a:latin typeface="Carlito"/>
                <a:cs typeface="Carlito"/>
              </a:rPr>
              <a:t>deciduous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25" dirty="0">
                <a:latin typeface="Carlito"/>
                <a:cs typeface="Carlito"/>
              </a:rPr>
              <a:t>and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25" dirty="0">
                <a:latin typeface="Carlito"/>
                <a:cs typeface="Carlito"/>
              </a:rPr>
              <a:t>the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10" dirty="0">
                <a:latin typeface="Carlito"/>
                <a:cs typeface="Carlito"/>
              </a:rPr>
              <a:t>permanent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10" dirty="0">
                <a:latin typeface="Carlito"/>
                <a:cs typeface="Carlito"/>
              </a:rPr>
              <a:t>tooth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25" dirty="0">
                <a:latin typeface="Carlito"/>
                <a:cs typeface="Carlito"/>
              </a:rPr>
              <a:t>may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10" dirty="0">
                <a:latin typeface="Carlito"/>
                <a:cs typeface="Carlito"/>
              </a:rPr>
              <a:t>develop</a:t>
            </a:r>
            <a:endParaRPr sz="1800">
              <a:latin typeface="Carlito"/>
              <a:cs typeface="Carlito"/>
            </a:endParaRPr>
          </a:p>
          <a:p>
            <a:pPr marL="299085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accessory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roots.</a:t>
            </a:r>
            <a:endParaRPr sz="1800">
              <a:latin typeface="Carlito"/>
              <a:cs typeface="Carlito"/>
            </a:endParaRPr>
          </a:p>
          <a:p>
            <a:pPr marL="299085" marR="7620" indent="-287020" algn="just">
              <a:lnSpc>
                <a:spcPct val="150000"/>
              </a:lnSpc>
              <a:buChar char="-"/>
              <a:tabLst>
                <a:tab pos="299085" algn="l"/>
                <a:tab pos="300990" algn="l"/>
              </a:tabLst>
            </a:pPr>
            <a:r>
              <a:rPr sz="1800" dirty="0">
                <a:latin typeface="Carlito"/>
                <a:cs typeface="Carlito"/>
              </a:rPr>
              <a:t>	The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most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frequently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affected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permanent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molars </a:t>
            </a:r>
            <a:r>
              <a:rPr sz="1800" dirty="0">
                <a:latin typeface="Carlito"/>
                <a:cs typeface="Carlito"/>
              </a:rPr>
              <a:t>(especially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third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molars).</a:t>
            </a:r>
            <a:endParaRPr sz="1800">
              <a:latin typeface="Carlito"/>
              <a:cs typeface="Carlito"/>
            </a:endParaRPr>
          </a:p>
          <a:p>
            <a:pPr marL="299085" marR="5715" indent="-287020" algn="just">
              <a:lnSpc>
                <a:spcPct val="150000"/>
              </a:lnSpc>
              <a:buChar char="-"/>
              <a:tabLst>
                <a:tab pos="299085" algn="l"/>
                <a:tab pos="300990" algn="l"/>
              </a:tabLst>
            </a:pPr>
            <a:r>
              <a:rPr sz="1800" dirty="0">
                <a:latin typeface="Carlito"/>
                <a:cs typeface="Carlito"/>
              </a:rPr>
              <a:t>	In</a:t>
            </a:r>
            <a:r>
              <a:rPr sz="1800" spc="3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some</a:t>
            </a:r>
            <a:r>
              <a:rPr sz="1800" spc="3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instances</a:t>
            </a:r>
            <a:r>
              <a:rPr sz="1800" spc="3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supernumerary</a:t>
            </a:r>
            <a:r>
              <a:rPr sz="1800" spc="3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3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310" dirty="0"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divergent</a:t>
            </a:r>
            <a:r>
              <a:rPr sz="1800" u="none" spc="315" dirty="0">
                <a:latin typeface="Carlito"/>
                <a:cs typeface="Carlito"/>
              </a:rPr>
              <a:t> </a:t>
            </a:r>
            <a:r>
              <a:rPr sz="1800" u="none" spc="-25" dirty="0">
                <a:latin typeface="Carlito"/>
                <a:cs typeface="Carlito"/>
              </a:rPr>
              <a:t>and </a:t>
            </a:r>
            <a:r>
              <a:rPr sz="1800" u="none" dirty="0">
                <a:latin typeface="Carlito"/>
                <a:cs typeface="Carlito"/>
              </a:rPr>
              <a:t>seen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easily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on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radiographs;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in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other</a:t>
            </a:r>
            <a:r>
              <a:rPr sz="1800" u="none" spc="114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cases</a:t>
            </a:r>
            <a:r>
              <a:rPr sz="1800" u="none" spc="1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additional</a:t>
            </a:r>
            <a:r>
              <a:rPr sz="1800" u="none" spc="114" dirty="0">
                <a:latin typeface="Carlito"/>
                <a:cs typeface="Carlito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root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is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small</a:t>
            </a:r>
            <a:r>
              <a:rPr sz="1800" u="none" dirty="0">
                <a:latin typeface="Carlito"/>
                <a:cs typeface="Carlito"/>
              </a:rPr>
              <a:t>,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superimposed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over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other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roots,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and</a:t>
            </a:r>
            <a:r>
              <a:rPr sz="1800" u="none" spc="-1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difficult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to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check.</a:t>
            </a:r>
            <a:endParaRPr sz="1800">
              <a:latin typeface="Carlito"/>
              <a:cs typeface="Carlito"/>
            </a:endParaRPr>
          </a:p>
          <a:p>
            <a:pPr marL="299085" marR="6985" indent="-287020" algn="just">
              <a:lnSpc>
                <a:spcPct val="150000"/>
              </a:lnSpc>
              <a:buChar char="-"/>
              <a:tabLst>
                <a:tab pos="299085" algn="l"/>
                <a:tab pos="300990" algn="l"/>
              </a:tabLst>
            </a:pPr>
            <a:r>
              <a:rPr sz="1800" dirty="0">
                <a:latin typeface="Carlito"/>
                <a:cs typeface="Carlito"/>
              </a:rPr>
              <a:t>	No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treatment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3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required</a:t>
            </a:r>
            <a:r>
              <a:rPr sz="1800" spc="3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320" dirty="0"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supernumerary</a:t>
            </a:r>
            <a:r>
              <a:rPr sz="1800" b="1" spc="3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roots</a:t>
            </a:r>
            <a:r>
              <a:rPr sz="1800" dirty="0">
                <a:latin typeface="Carlito"/>
                <a:cs typeface="Carlito"/>
              </a:rPr>
              <a:t>,</a:t>
            </a:r>
            <a:r>
              <a:rPr sz="1800" spc="3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 </a:t>
            </a:r>
            <a:r>
              <a:rPr sz="1800" dirty="0">
                <a:latin typeface="Carlito"/>
                <a:cs typeface="Carlito"/>
              </a:rPr>
              <a:t>detection</a:t>
            </a:r>
            <a:r>
              <a:rPr sz="1800" spc="1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accessory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critical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importance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when </a:t>
            </a:r>
            <a:r>
              <a:rPr sz="1800" dirty="0">
                <a:latin typeface="Carlito"/>
                <a:cs typeface="Carlito"/>
              </a:rPr>
              <a:t>endodontic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therapy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extraction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undertaken.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1983" y="1322741"/>
            <a:ext cx="5391150" cy="4566285"/>
            <a:chOff x="6511983" y="1322741"/>
            <a:chExt cx="5391150" cy="4566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1983" y="1322741"/>
              <a:ext cx="5390525" cy="45660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6644" y="1487424"/>
              <a:ext cx="5074920" cy="42504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216" y="163402"/>
            <a:ext cx="4405630" cy="578802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5"/>
              </a:spcBef>
            </a:pPr>
            <a:r>
              <a:rPr sz="1800" b="1" dirty="0">
                <a:latin typeface="Carlito"/>
                <a:cs typeface="Carlito"/>
              </a:rPr>
              <a:t>Enamel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Pearls</a:t>
            </a:r>
            <a:endParaRPr sz="180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50000"/>
              </a:lnSpc>
              <a:buChar char="-"/>
              <a:tabLst>
                <a:tab pos="299085" algn="l"/>
                <a:tab pos="300990" algn="l"/>
              </a:tabLst>
            </a:pPr>
            <a:r>
              <a:rPr sz="1800" dirty="0">
                <a:latin typeface="Carlito"/>
                <a:cs typeface="Carlito"/>
              </a:rPr>
              <a:t>	Droplets</a:t>
            </a:r>
            <a:r>
              <a:rPr sz="1800" spc="470" dirty="0">
                <a:latin typeface="Carlito"/>
                <a:cs typeface="Carlito"/>
              </a:rPr>
              <a:t>  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475" dirty="0">
                <a:latin typeface="Carlito"/>
                <a:cs typeface="Carlito"/>
              </a:rPr>
              <a:t>   </a:t>
            </a:r>
            <a:r>
              <a:rPr sz="1800" dirty="0">
                <a:latin typeface="Carlito"/>
                <a:cs typeface="Carlito"/>
              </a:rPr>
              <a:t>ectopic</a:t>
            </a:r>
            <a:r>
              <a:rPr sz="1800" spc="480" dirty="0">
                <a:latin typeface="Carlito"/>
                <a:cs typeface="Carlito"/>
              </a:rPr>
              <a:t>   </a:t>
            </a:r>
            <a:r>
              <a:rPr sz="1800" dirty="0">
                <a:latin typeface="Carlito"/>
                <a:cs typeface="Carlito"/>
              </a:rPr>
              <a:t>enamel</a:t>
            </a:r>
            <a:r>
              <a:rPr sz="1800" spc="470" dirty="0">
                <a:latin typeface="Carlito"/>
                <a:cs typeface="Carlito"/>
              </a:rPr>
              <a:t>   </a:t>
            </a:r>
            <a:r>
              <a:rPr sz="1800" spc="-20" dirty="0">
                <a:latin typeface="Carlito"/>
                <a:cs typeface="Carlito"/>
              </a:rPr>
              <a:t>that </a:t>
            </a:r>
            <a:r>
              <a:rPr sz="1800" dirty="0">
                <a:latin typeface="Carlito"/>
                <a:cs typeface="Carlito"/>
              </a:rPr>
              <a:t>occasionally</a:t>
            </a:r>
            <a:r>
              <a:rPr sz="1800" spc="459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found</a:t>
            </a:r>
            <a:r>
              <a:rPr sz="1800" spc="4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4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4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roots</a:t>
            </a:r>
            <a:r>
              <a:rPr sz="1800" spc="4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4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 </a:t>
            </a:r>
            <a:r>
              <a:rPr sz="1800" dirty="0">
                <a:latin typeface="Carlito"/>
                <a:cs typeface="Carlito"/>
              </a:rPr>
              <a:t>most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commonly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found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bifurcation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or </a:t>
            </a:r>
            <a:r>
              <a:rPr sz="1800" dirty="0">
                <a:latin typeface="Carlito"/>
                <a:cs typeface="Carlito"/>
              </a:rPr>
              <a:t>trifurcation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area</a:t>
            </a:r>
            <a:r>
              <a:rPr sz="1800" spc="3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3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appear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single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also.</a:t>
            </a:r>
            <a:endParaRPr sz="1800">
              <a:latin typeface="Carlito"/>
              <a:cs typeface="Carlito"/>
            </a:endParaRPr>
          </a:p>
          <a:p>
            <a:pPr marL="301625" indent="-288925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301625" algn="l"/>
              </a:tabLst>
            </a:pPr>
            <a:r>
              <a:rPr sz="1800" dirty="0">
                <a:latin typeface="Carlito"/>
                <a:cs typeface="Carlito"/>
              </a:rPr>
              <a:t>Maxillary</a:t>
            </a:r>
            <a:r>
              <a:rPr sz="1800" spc="50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molars</a:t>
            </a:r>
            <a:r>
              <a:rPr sz="1800" spc="50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60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more</a:t>
            </a:r>
            <a:r>
              <a:rPr sz="1800" spc="55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affected</a:t>
            </a:r>
            <a:r>
              <a:rPr sz="1800" spc="65" dirty="0">
                <a:latin typeface="Carlito"/>
                <a:cs typeface="Carlito"/>
              </a:rPr>
              <a:t>  </a:t>
            </a:r>
            <a:r>
              <a:rPr sz="1800" spc="-20" dirty="0">
                <a:latin typeface="Carlito"/>
                <a:cs typeface="Carlito"/>
              </a:rPr>
              <a:t>than</a:t>
            </a:r>
            <a:endParaRPr sz="1800">
              <a:latin typeface="Carlito"/>
              <a:cs typeface="Carlito"/>
            </a:endParaRPr>
          </a:p>
          <a:p>
            <a:pPr marL="299085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mandibular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molars.</a:t>
            </a:r>
            <a:endParaRPr sz="1800">
              <a:latin typeface="Carlito"/>
              <a:cs typeface="Carlito"/>
            </a:endParaRPr>
          </a:p>
          <a:p>
            <a:pPr marL="299085" marR="5715" indent="-287020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299085" algn="l"/>
                <a:tab pos="300990" algn="l"/>
              </a:tabLst>
            </a:pPr>
            <a:r>
              <a:rPr sz="1800" dirty="0">
                <a:latin typeface="Carlito"/>
                <a:cs typeface="Carlito"/>
              </a:rPr>
              <a:t>	May</a:t>
            </a:r>
            <a:r>
              <a:rPr sz="1800" spc="385" dirty="0">
                <a:latin typeface="Carlito"/>
                <a:cs typeface="Carlito"/>
              </a:rPr>
              <a:t>  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385" dirty="0">
                <a:latin typeface="Carlito"/>
                <a:cs typeface="Carlito"/>
              </a:rPr>
              <a:t>   </a:t>
            </a:r>
            <a:r>
              <a:rPr sz="1800" dirty="0">
                <a:latin typeface="Carlito"/>
                <a:cs typeface="Carlito"/>
              </a:rPr>
              <a:t>detected</a:t>
            </a:r>
            <a:r>
              <a:rPr sz="1800" spc="385" dirty="0">
                <a:latin typeface="Carlito"/>
                <a:cs typeface="Carlito"/>
              </a:rPr>
              <a:t>  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385" dirty="0">
                <a:latin typeface="Carlito"/>
                <a:cs typeface="Carlito"/>
              </a:rPr>
              <a:t>   </a:t>
            </a:r>
            <a:r>
              <a:rPr sz="1800" spc="-20" dirty="0">
                <a:latin typeface="Carlito"/>
                <a:cs typeface="Carlito"/>
              </a:rPr>
              <a:t>radiographic </a:t>
            </a:r>
            <a:r>
              <a:rPr sz="1800" spc="-10" dirty="0">
                <a:latin typeface="Carlito"/>
                <a:cs typeface="Carlito"/>
              </a:rPr>
              <a:t>examination.</a:t>
            </a:r>
            <a:endParaRPr sz="18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  <a:tab pos="300990" algn="l"/>
              </a:tabLst>
            </a:pPr>
            <a:r>
              <a:rPr sz="1800" dirty="0">
                <a:latin typeface="Carlito"/>
                <a:cs typeface="Carlito"/>
              </a:rPr>
              <a:t>	It</a:t>
            </a:r>
            <a:r>
              <a:rPr sz="1800" spc="220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225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25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little</a:t>
            </a:r>
            <a:r>
              <a:rPr sz="1800" spc="220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significance</a:t>
            </a:r>
            <a:r>
              <a:rPr sz="1800" spc="225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except</a:t>
            </a:r>
            <a:r>
              <a:rPr sz="1800" spc="225" dirty="0">
                <a:latin typeface="Carlito"/>
                <a:cs typeface="Carlito"/>
              </a:rPr>
              <a:t>  </a:t>
            </a:r>
            <a:r>
              <a:rPr sz="1800" spc="-20" dirty="0">
                <a:latin typeface="Carlito"/>
                <a:cs typeface="Carlito"/>
              </a:rPr>
              <a:t>when</a:t>
            </a:r>
            <a:endParaRPr sz="1800">
              <a:latin typeface="Carlito"/>
              <a:cs typeface="Carlito"/>
            </a:endParaRPr>
          </a:p>
          <a:p>
            <a:pPr marL="299085" marR="5715" algn="just">
              <a:lnSpc>
                <a:spcPct val="150000"/>
              </a:lnSpc>
            </a:pPr>
            <a:r>
              <a:rPr sz="1800" dirty="0">
                <a:latin typeface="Carlito"/>
                <a:cs typeface="Carlito"/>
              </a:rPr>
              <a:t>located</a:t>
            </a:r>
            <a:r>
              <a:rPr sz="1800" spc="3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3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area</a:t>
            </a:r>
            <a:r>
              <a:rPr sz="1800" spc="3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periodontal</a:t>
            </a:r>
            <a:r>
              <a:rPr sz="1800" spc="3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disease </a:t>
            </a:r>
            <a:r>
              <a:rPr sz="1800" dirty="0">
                <a:latin typeface="Carlito"/>
                <a:cs typeface="Carlito"/>
              </a:rPr>
              <a:t>where</a:t>
            </a:r>
            <a:r>
              <a:rPr sz="1800" spc="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contribute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extension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pocket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depth.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91319" y="275843"/>
            <a:ext cx="7317105" cy="6381115"/>
            <a:chOff x="4791319" y="275843"/>
            <a:chExt cx="7317105" cy="6381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1319" y="2650236"/>
              <a:ext cx="3380089" cy="40065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992" y="275843"/>
              <a:ext cx="4552188" cy="3500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538937"/>
            <a:ext cx="8634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Developmental</a:t>
            </a:r>
            <a:r>
              <a:rPr spc="-100" dirty="0"/>
              <a:t> alteration</a:t>
            </a:r>
            <a:r>
              <a:rPr spc="-40" dirty="0"/>
              <a:t> </a:t>
            </a:r>
            <a:r>
              <a:rPr spc="-35" dirty="0"/>
              <a:t>in</a:t>
            </a:r>
            <a:r>
              <a:rPr spc="-50" dirty="0"/>
              <a:t> </a:t>
            </a:r>
            <a:r>
              <a:rPr spc="-90" dirty="0"/>
              <a:t>the</a:t>
            </a:r>
            <a:r>
              <a:rPr spc="-55" dirty="0"/>
              <a:t> </a:t>
            </a:r>
            <a:r>
              <a:rPr spc="-100" dirty="0"/>
              <a:t>structure</a:t>
            </a:r>
            <a:r>
              <a:rPr spc="-50" dirty="0"/>
              <a:t> </a:t>
            </a:r>
            <a:r>
              <a:rPr spc="-140" dirty="0"/>
              <a:t>of</a:t>
            </a:r>
            <a:r>
              <a:rPr spc="-40" dirty="0"/>
              <a:t> </a:t>
            </a:r>
            <a:r>
              <a:rPr spc="-10" dirty="0"/>
              <a:t>teeth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998347"/>
            <a:ext cx="11490325" cy="48520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latin typeface="Carlito"/>
                <a:cs typeface="Carlito"/>
              </a:rPr>
              <a:t>Amelogenesis</a:t>
            </a:r>
            <a:r>
              <a:rPr sz="1800" b="1" spc="1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imperfecta</a:t>
            </a:r>
            <a:endParaRPr sz="1800">
              <a:latin typeface="Carlito"/>
              <a:cs typeface="Carlito"/>
            </a:endParaRPr>
          </a:p>
          <a:p>
            <a:pPr marL="299085" marR="5715" indent="-287020" algn="just">
              <a:lnSpc>
                <a:spcPct val="150000"/>
              </a:lnSpc>
              <a:buChar char="-"/>
              <a:tabLst>
                <a:tab pos="299085" algn="l"/>
                <a:tab pos="300990" algn="l"/>
              </a:tabLst>
            </a:pPr>
            <a:r>
              <a:rPr sz="1800" dirty="0">
                <a:latin typeface="Carlito"/>
                <a:cs typeface="Carlito"/>
              </a:rPr>
              <a:t>	A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group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Inherited</a:t>
            </a:r>
            <a:r>
              <a:rPr sz="1800" spc="2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conditions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demonstrate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developmental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alterations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structure</a:t>
            </a:r>
            <a:r>
              <a:rPr sz="1800" spc="2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enamel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 </a:t>
            </a:r>
            <a:r>
              <a:rPr sz="1800" dirty="0">
                <a:latin typeface="Carlito"/>
                <a:cs typeface="Carlito"/>
              </a:rPr>
              <a:t>absence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systemic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disorder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syndrome.</a:t>
            </a:r>
            <a:endParaRPr sz="180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50000"/>
              </a:lnSpc>
              <a:buChar char="-"/>
              <a:tabLst>
                <a:tab pos="299085" algn="l"/>
                <a:tab pos="300990" algn="l"/>
              </a:tabLst>
            </a:pPr>
            <a:r>
              <a:rPr sz="1800" dirty="0">
                <a:latin typeface="Carlito"/>
                <a:cs typeface="Carlito"/>
              </a:rPr>
              <a:t>	The</a:t>
            </a:r>
            <a:r>
              <a:rPr sz="1800" spc="2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formation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enamel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multistep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process,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280" dirty="0">
                <a:latin typeface="Carlito"/>
                <a:cs typeface="Carlito"/>
              </a:rPr>
              <a:t>  </a:t>
            </a:r>
            <a:r>
              <a:rPr sz="1800" dirty="0">
                <a:latin typeface="Carlito"/>
                <a:cs typeface="Carlito"/>
              </a:rPr>
              <a:t>problems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arise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any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one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steps.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general,</a:t>
            </a:r>
            <a:r>
              <a:rPr sz="1800" spc="26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 </a:t>
            </a:r>
            <a:r>
              <a:rPr sz="1800" dirty="0">
                <a:latin typeface="Carlito"/>
                <a:cs typeface="Carlito"/>
              </a:rPr>
              <a:t>development</a:t>
            </a:r>
            <a:r>
              <a:rPr sz="1800" spc="2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enamel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</a:t>
            </a:r>
            <a:r>
              <a:rPr sz="1800" spc="2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2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divided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into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three</a:t>
            </a:r>
            <a:r>
              <a:rPr sz="1800" spc="2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major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stages: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(Organic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matrix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formation),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(Mineralization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 </a:t>
            </a:r>
            <a:r>
              <a:rPr sz="1800" dirty="0">
                <a:latin typeface="Carlito"/>
                <a:cs typeface="Carlito"/>
              </a:rPr>
              <a:t>matrix)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(Maturation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enamel).</a:t>
            </a:r>
            <a:endParaRPr sz="1800">
              <a:latin typeface="Carlito"/>
              <a:cs typeface="Carlito"/>
            </a:endParaRPr>
          </a:p>
          <a:p>
            <a:pPr marL="301625" indent="-288925" algn="just">
              <a:lnSpc>
                <a:spcPct val="100000"/>
              </a:lnSpc>
              <a:spcBef>
                <a:spcPts val="1085"/>
              </a:spcBef>
              <a:buChar char="-"/>
              <a:tabLst>
                <a:tab pos="30162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defects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formation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enamel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divided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along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these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lines: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hypoplastic,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hypocalcified,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hypomaturation.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035"/>
              </a:spcBef>
            </a:pPr>
            <a:r>
              <a:rPr sz="1700" b="1" spc="-1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Hypoplastic</a:t>
            </a:r>
            <a:r>
              <a:rPr sz="1700" b="1" spc="-6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 </a:t>
            </a:r>
            <a:r>
              <a:rPr sz="1700" b="1" dirty="0">
                <a:solidFill>
                  <a:srgbClr val="C00000"/>
                </a:solidFill>
                <a:latin typeface="Liberation Sans Narrow"/>
                <a:cs typeface="Liberation Sans Narrow"/>
              </a:rPr>
              <a:t>Amelogenesis</a:t>
            </a:r>
            <a:r>
              <a:rPr sz="1700" b="1" spc="-1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Imperfecta</a:t>
            </a:r>
            <a:endParaRPr sz="1700">
              <a:latin typeface="Liberation Sans Narrow"/>
              <a:cs typeface="Liberation Sans Narrow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It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includes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localized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portions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enamel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that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do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not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reach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normal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thickness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during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development.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latin typeface="Carlito"/>
                <a:cs typeface="Carlito"/>
              </a:rPr>
              <a:t>Scattered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Pinpoint-</a:t>
            </a:r>
            <a:r>
              <a:rPr sz="1700" spc="-20" dirty="0">
                <a:latin typeface="Carlito"/>
                <a:cs typeface="Carlito"/>
              </a:rPr>
              <a:t>to-</a:t>
            </a:r>
            <a:r>
              <a:rPr sz="1700" spc="-10" dirty="0">
                <a:latin typeface="Carlito"/>
                <a:cs typeface="Carlito"/>
              </a:rPr>
              <a:t>pinhead–sized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pits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raw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across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surface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teeth.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Linear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depression,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one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large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area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hypoplastic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enamel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may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be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seen.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Staining</a:t>
            </a:r>
            <a:r>
              <a:rPr sz="1700" spc="-6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disorder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may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occur.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216" y="1151630"/>
            <a:ext cx="10748645" cy="4883785"/>
            <a:chOff x="895216" y="1151630"/>
            <a:chExt cx="10748645" cy="488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216" y="1151630"/>
              <a:ext cx="10748608" cy="47648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70176" y="5487924"/>
              <a:ext cx="7924800" cy="547370"/>
            </a:xfrm>
            <a:custGeom>
              <a:avLst/>
              <a:gdLst/>
              <a:ahLst/>
              <a:cxnLst/>
              <a:rect l="l" t="t" r="r" b="b"/>
              <a:pathLst>
                <a:path w="7924800" h="547370">
                  <a:moveTo>
                    <a:pt x="7924800" y="0"/>
                  </a:moveTo>
                  <a:lnTo>
                    <a:pt x="1857756" y="0"/>
                  </a:lnTo>
                  <a:lnTo>
                    <a:pt x="1857756" y="190500"/>
                  </a:lnTo>
                  <a:lnTo>
                    <a:pt x="0" y="190500"/>
                  </a:lnTo>
                  <a:lnTo>
                    <a:pt x="0" y="547116"/>
                  </a:lnTo>
                  <a:lnTo>
                    <a:pt x="2068068" y="547116"/>
                  </a:lnTo>
                  <a:lnTo>
                    <a:pt x="2068068" y="518160"/>
                  </a:lnTo>
                  <a:lnTo>
                    <a:pt x="7924800" y="518160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52" y="290550"/>
            <a:ext cx="5948680" cy="352361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700" b="1" spc="-1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Hypocalcified</a:t>
            </a:r>
            <a:endParaRPr sz="1700">
              <a:latin typeface="Liberation Sans Narrow"/>
              <a:cs typeface="Liberation Sans Narrow"/>
            </a:endParaRPr>
          </a:p>
          <a:p>
            <a:pPr marL="299085" marR="5080" indent="-287020" algn="just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The</a:t>
            </a:r>
            <a:r>
              <a:rPr sz="1700" spc="17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enamel</a:t>
            </a:r>
            <a:r>
              <a:rPr sz="1700" spc="17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is</a:t>
            </a:r>
            <a:r>
              <a:rPr sz="1700" spc="17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so</a:t>
            </a:r>
            <a:r>
              <a:rPr sz="1700" spc="16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soft</a:t>
            </a:r>
            <a:r>
              <a:rPr sz="1700" spc="17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that</a:t>
            </a:r>
            <a:r>
              <a:rPr sz="1700" spc="18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it</a:t>
            </a:r>
            <a:r>
              <a:rPr sz="1700" spc="17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17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be</a:t>
            </a:r>
            <a:r>
              <a:rPr sz="1700" spc="16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removed</a:t>
            </a:r>
            <a:r>
              <a:rPr sz="1700" spc="18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by</a:t>
            </a:r>
            <a:r>
              <a:rPr sz="1700" spc="16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</a:t>
            </a:r>
            <a:r>
              <a:rPr sz="1700" spc="17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prophylaxis instrument.</a:t>
            </a:r>
            <a:endParaRPr sz="17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spcBef>
                <a:spcPts val="1020"/>
              </a:spcBef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On</a:t>
            </a:r>
            <a:r>
              <a:rPr sz="1700" spc="114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eruption,</a:t>
            </a:r>
            <a:r>
              <a:rPr sz="1700" spc="1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10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enamel</a:t>
            </a:r>
            <a:r>
              <a:rPr sz="1700" spc="1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is</a:t>
            </a:r>
            <a:r>
              <a:rPr sz="1700" spc="10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soft</a:t>
            </a:r>
            <a:r>
              <a:rPr sz="1700" spc="114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yellow</a:t>
            </a:r>
            <a:r>
              <a:rPr sz="1700" spc="1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brown</a:t>
            </a:r>
            <a:r>
              <a:rPr sz="1700" spc="1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</a:t>
            </a:r>
            <a:r>
              <a:rPr sz="1700" spc="114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orange,</a:t>
            </a:r>
            <a:r>
              <a:rPr sz="1700" spc="1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but</a:t>
            </a:r>
            <a:r>
              <a:rPr sz="1700" spc="105" dirty="0">
                <a:latin typeface="Carlito"/>
                <a:cs typeface="Carlito"/>
              </a:rPr>
              <a:t> </a:t>
            </a:r>
            <a:r>
              <a:rPr sz="1700" spc="-25" dirty="0">
                <a:latin typeface="Carlito"/>
                <a:cs typeface="Carlito"/>
              </a:rPr>
              <a:t>it</a:t>
            </a:r>
            <a:endParaRPr sz="1700">
              <a:latin typeface="Carlito"/>
              <a:cs typeface="Carlito"/>
            </a:endParaRPr>
          </a:p>
          <a:p>
            <a:pPr marL="299085" marR="5715" algn="just">
              <a:lnSpc>
                <a:spcPct val="150000"/>
              </a:lnSpc>
            </a:pPr>
            <a:r>
              <a:rPr sz="1700" dirty="0">
                <a:latin typeface="Carlito"/>
                <a:cs typeface="Carlito"/>
              </a:rPr>
              <a:t>often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becomes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stained</a:t>
            </a:r>
            <a:r>
              <a:rPr sz="1700" spc="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brown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to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black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and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shows</a:t>
            </a:r>
            <a:r>
              <a:rPr sz="1700" spc="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rapid</a:t>
            </a:r>
            <a:r>
              <a:rPr sz="1700" spc="1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calculus </a:t>
            </a:r>
            <a:r>
              <a:rPr sz="1700" dirty="0">
                <a:latin typeface="Carlito"/>
                <a:cs typeface="Carlito"/>
              </a:rPr>
              <a:t>apposition</a:t>
            </a:r>
            <a:r>
              <a:rPr sz="1700" spc="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</a:t>
            </a:r>
            <a:r>
              <a:rPr sz="1700" spc="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lost</a:t>
            </a:r>
            <a:r>
              <a:rPr sz="1700" spc="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soon</a:t>
            </a:r>
            <a:r>
              <a:rPr sz="1700" spc="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after</a:t>
            </a:r>
            <a:r>
              <a:rPr sz="1700" spc="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eruption,</a:t>
            </a:r>
            <a:r>
              <a:rPr sz="1700" spc="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leaving</a:t>
            </a:r>
            <a:r>
              <a:rPr sz="1700" spc="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crown</a:t>
            </a:r>
            <a:r>
              <a:rPr sz="1700" spc="3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composed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only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dentin.</a:t>
            </a:r>
            <a:endParaRPr sz="1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05"/>
              </a:spcBef>
            </a:pP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spc="-1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Hypomaturation</a:t>
            </a:r>
            <a:endParaRPr sz="17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252" y="3917696"/>
            <a:ext cx="15182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1144905" algn="l"/>
              </a:tabLst>
            </a:pPr>
            <a:r>
              <a:rPr sz="1700" spc="-50" dirty="0">
                <a:latin typeface="Carlito"/>
                <a:cs typeface="Carlito"/>
              </a:rPr>
              <a:t>-</a:t>
            </a:r>
            <a:r>
              <a:rPr sz="1700" dirty="0">
                <a:latin typeface="Carlito"/>
                <a:cs typeface="Carlito"/>
              </a:rPr>
              <a:t>	</a:t>
            </a:r>
            <a:r>
              <a:rPr sz="1700" spc="-10" dirty="0">
                <a:latin typeface="Carlito"/>
                <a:cs typeface="Carlito"/>
              </a:rPr>
              <a:t>Enamel</a:t>
            </a:r>
            <a:r>
              <a:rPr sz="1700" dirty="0">
                <a:latin typeface="Carlito"/>
                <a:cs typeface="Carlito"/>
              </a:rPr>
              <a:t>	</a:t>
            </a:r>
            <a:r>
              <a:rPr sz="1700" spc="-20" dirty="0">
                <a:latin typeface="Carlito"/>
                <a:cs typeface="Carlito"/>
              </a:rPr>
              <a:t>that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2320" y="3917696"/>
            <a:ext cx="42608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7225" algn="l"/>
                <a:tab pos="1179830" algn="l"/>
                <a:tab pos="2155190" algn="l"/>
                <a:tab pos="2841625" algn="l"/>
                <a:tab pos="3333750" algn="l"/>
                <a:tab pos="3947795" algn="l"/>
              </a:tabLst>
            </a:pPr>
            <a:r>
              <a:rPr sz="1700" spc="-10" dirty="0">
                <a:latin typeface="Carlito"/>
                <a:cs typeface="Carlito"/>
              </a:rPr>
              <a:t>chips</a:t>
            </a:r>
            <a:r>
              <a:rPr sz="1700" dirty="0">
                <a:latin typeface="Carlito"/>
                <a:cs typeface="Carlito"/>
              </a:rPr>
              <a:t>	</a:t>
            </a:r>
            <a:r>
              <a:rPr sz="1700" spc="-25" dirty="0">
                <a:latin typeface="Carlito"/>
                <a:cs typeface="Carlito"/>
              </a:rPr>
              <a:t>and</a:t>
            </a:r>
            <a:r>
              <a:rPr sz="1700" dirty="0">
                <a:latin typeface="Carlito"/>
                <a:cs typeface="Carlito"/>
              </a:rPr>
              <a:t>	</a:t>
            </a:r>
            <a:r>
              <a:rPr sz="1700" spc="-10" dirty="0">
                <a:latin typeface="Carlito"/>
                <a:cs typeface="Carlito"/>
              </a:rPr>
              <a:t>fractures</a:t>
            </a:r>
            <a:r>
              <a:rPr sz="1700" dirty="0">
                <a:latin typeface="Carlito"/>
                <a:cs typeface="Carlito"/>
              </a:rPr>
              <a:t>	</a:t>
            </a:r>
            <a:r>
              <a:rPr sz="1700" spc="-10" dirty="0">
                <a:latin typeface="Carlito"/>
                <a:cs typeface="Carlito"/>
              </a:rPr>
              <a:t>easily</a:t>
            </a:r>
            <a:r>
              <a:rPr sz="1700" dirty="0">
                <a:latin typeface="Carlito"/>
                <a:cs typeface="Carlito"/>
              </a:rPr>
              <a:t>	</a:t>
            </a:r>
            <a:r>
              <a:rPr sz="1700" spc="-25" dirty="0">
                <a:latin typeface="Carlito"/>
                <a:cs typeface="Carlito"/>
              </a:rPr>
              <a:t>but</a:t>
            </a:r>
            <a:r>
              <a:rPr sz="1700" dirty="0">
                <a:latin typeface="Carlito"/>
                <a:cs typeface="Carlito"/>
              </a:rPr>
              <a:t>	</a:t>
            </a:r>
            <a:r>
              <a:rPr sz="1700" spc="-20" dirty="0">
                <a:latin typeface="Carlito"/>
                <a:cs typeface="Carlito"/>
              </a:rPr>
              <a:t>does</a:t>
            </a:r>
            <a:r>
              <a:rPr sz="1700" dirty="0">
                <a:latin typeface="Carlito"/>
                <a:cs typeface="Carlito"/>
              </a:rPr>
              <a:t>	</a:t>
            </a:r>
            <a:r>
              <a:rPr sz="1700" spc="-25" dirty="0">
                <a:latin typeface="Carlito"/>
                <a:cs typeface="Carlito"/>
              </a:rPr>
              <a:t>not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252" y="4177131"/>
            <a:ext cx="5948045" cy="235839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120"/>
              </a:spcBef>
            </a:pPr>
            <a:r>
              <a:rPr sz="1700" spc="-10" dirty="0">
                <a:latin typeface="Carlito"/>
                <a:cs typeface="Carlito"/>
              </a:rPr>
              <a:t>demonstrate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massive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loss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upon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eruption.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Normal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appearing</a:t>
            </a:r>
            <a:r>
              <a:rPr sz="1700" spc="-6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dentin.</a:t>
            </a:r>
            <a:endParaRPr sz="1700">
              <a:latin typeface="Carlito"/>
              <a:cs typeface="Carlito"/>
            </a:endParaRPr>
          </a:p>
          <a:p>
            <a:pPr marL="299085" marR="5080" indent="-287020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Exhibit</a:t>
            </a:r>
            <a:r>
              <a:rPr sz="1700" spc="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zone of white opaque</a:t>
            </a:r>
            <a:r>
              <a:rPr sz="1700" spc="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enamel on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incisal or </a:t>
            </a:r>
            <a:r>
              <a:rPr sz="1700" spc="-10" dirty="0">
                <a:latin typeface="Carlito"/>
                <a:cs typeface="Carlito"/>
              </a:rPr>
              <a:t>occlusal </a:t>
            </a:r>
            <a:r>
              <a:rPr sz="1700" dirty="0">
                <a:latin typeface="Carlito"/>
                <a:cs typeface="Carlito"/>
              </a:rPr>
              <a:t>one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quarter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to</a:t>
            </a:r>
            <a:r>
              <a:rPr sz="1700" spc="-10" dirty="0">
                <a:latin typeface="Carlito"/>
                <a:cs typeface="Carlito"/>
              </a:rPr>
              <a:t> one-</a:t>
            </a:r>
            <a:r>
              <a:rPr sz="1700" dirty="0">
                <a:latin typeface="Carlito"/>
                <a:cs typeface="Carlito"/>
              </a:rPr>
              <a:t>third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crown.</a:t>
            </a:r>
            <a:endParaRPr sz="1700">
              <a:latin typeface="Carlito"/>
              <a:cs typeface="Carlito"/>
            </a:endParaRPr>
          </a:p>
          <a:p>
            <a:pPr marL="299085" marR="5080" indent="-287020">
              <a:lnSpc>
                <a:spcPts val="3060"/>
              </a:lnSpc>
              <a:spcBef>
                <a:spcPts val="105"/>
              </a:spcBef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Variable</a:t>
            </a:r>
            <a:r>
              <a:rPr sz="1700" spc="2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degrees</a:t>
            </a:r>
            <a:r>
              <a:rPr sz="1700" spc="2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254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brown</a:t>
            </a:r>
            <a:r>
              <a:rPr sz="1700" spc="2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discoloration</a:t>
            </a:r>
            <a:r>
              <a:rPr sz="1700" spc="2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and</a:t>
            </a:r>
            <a:r>
              <a:rPr sz="1700" spc="2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enamel</a:t>
            </a:r>
            <a:r>
              <a:rPr sz="1700" spc="25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chipping </a:t>
            </a:r>
            <a:r>
              <a:rPr sz="1700" dirty="0">
                <a:latin typeface="Carlito"/>
                <a:cs typeface="Carlito"/>
              </a:rPr>
              <a:t>are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seen.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489" y="1620011"/>
            <a:ext cx="4696890" cy="41071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1176527"/>
            <a:ext cx="11318748" cy="46954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15" y="506348"/>
            <a:ext cx="11433810" cy="36474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b="1" spc="-10" dirty="0">
                <a:latin typeface="Carlito"/>
                <a:cs typeface="Carlito"/>
              </a:rPr>
              <a:t>Dentinogenesis</a:t>
            </a:r>
            <a:r>
              <a:rPr sz="1800" b="1" spc="1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imperfecta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(DGI)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755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A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hereditary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developmental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disturbance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dentin</a:t>
            </a:r>
            <a:endParaRPr sz="1800">
              <a:latin typeface="Carlito"/>
              <a:cs typeface="Carlito"/>
            </a:endParaRPr>
          </a:p>
          <a:p>
            <a:pPr marL="299085" marR="5080" indent="-287020">
              <a:lnSpc>
                <a:spcPts val="3240"/>
              </a:lnSpc>
              <a:spcBef>
                <a:spcPts val="29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term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dentinogenesis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imperfecta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was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used</a:t>
            </a:r>
            <a:r>
              <a:rPr sz="1800" spc="3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3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abnormal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were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associated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3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bone</a:t>
            </a:r>
            <a:r>
              <a:rPr sz="1800" spc="3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defects,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this </a:t>
            </a:r>
            <a:r>
              <a:rPr sz="1800" dirty="0">
                <a:latin typeface="Carlito"/>
                <a:cs typeface="Carlito"/>
              </a:rPr>
              <a:t>combination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now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classified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osteogenesis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imperfecta.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795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term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dentinogenesis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imperfecta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only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involved.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4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enamel</a:t>
            </a:r>
            <a:r>
              <a:rPr sz="1800" spc="4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appears</a:t>
            </a:r>
            <a:r>
              <a:rPr sz="1800" spc="4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normal</a:t>
            </a:r>
            <a:r>
              <a:rPr sz="1800" spc="4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4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uniformly</a:t>
            </a:r>
            <a:r>
              <a:rPr sz="1800" spc="4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brownish</a:t>
            </a:r>
            <a:r>
              <a:rPr sz="1800" spc="43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4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purplish</a:t>
            </a:r>
            <a:r>
              <a:rPr sz="1800" spc="43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4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abnormally</a:t>
            </a:r>
            <a:r>
              <a:rPr sz="1800" spc="4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translucent,</a:t>
            </a:r>
            <a:r>
              <a:rPr sz="1800" spc="4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giving</a:t>
            </a:r>
            <a:r>
              <a:rPr sz="1800" spc="4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434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opal-</a:t>
            </a:r>
            <a:r>
              <a:rPr sz="1800" spc="-20" dirty="0">
                <a:latin typeface="Carlito"/>
                <a:cs typeface="Carlito"/>
              </a:rPr>
              <a:t>like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rlito"/>
                <a:cs typeface="Carlito"/>
              </a:rPr>
              <a:t>appearance.</a:t>
            </a:r>
            <a:endParaRPr sz="1800">
              <a:latin typeface="Carlito"/>
              <a:cs typeface="Carlito"/>
            </a:endParaRPr>
          </a:p>
          <a:p>
            <a:pPr marL="299085" marR="6350" indent="-287020">
              <a:lnSpc>
                <a:spcPct val="150000"/>
              </a:lnSpc>
              <a:buChar char="-"/>
              <a:tabLst>
                <a:tab pos="299085" algn="l"/>
                <a:tab pos="8324850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shape</a:t>
            </a:r>
            <a:r>
              <a:rPr sz="1800" spc="2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size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crowns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essentially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normal,</a:t>
            </a:r>
            <a:r>
              <a:rPr sz="1800" spc="1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roots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slender.</a:t>
            </a:r>
            <a:r>
              <a:rPr sz="1800" dirty="0">
                <a:latin typeface="Carlito"/>
                <a:cs typeface="Carlito"/>
              </a:rPr>
              <a:t>	Dentine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formation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progresses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to </a:t>
            </a:r>
            <a:r>
              <a:rPr sz="1800" spc="-10" dirty="0">
                <a:latin typeface="Carlito"/>
                <a:cs typeface="Carlito"/>
              </a:rPr>
              <a:t>obliterate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chamber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early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age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309753"/>
            <a:ext cx="77190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Developmental</a:t>
            </a:r>
            <a:r>
              <a:rPr spc="-114" dirty="0"/>
              <a:t> </a:t>
            </a:r>
            <a:r>
              <a:rPr spc="-100" dirty="0"/>
              <a:t>alteration</a:t>
            </a:r>
            <a:r>
              <a:rPr spc="-60" dirty="0"/>
              <a:t> </a:t>
            </a:r>
            <a:r>
              <a:rPr spc="-50" dirty="0"/>
              <a:t>in</a:t>
            </a:r>
            <a:r>
              <a:rPr spc="-70" dirty="0"/>
              <a:t> </a:t>
            </a:r>
            <a:r>
              <a:rPr spc="-90" dirty="0"/>
              <a:t>the</a:t>
            </a:r>
            <a:r>
              <a:rPr spc="-60" dirty="0"/>
              <a:t> </a:t>
            </a:r>
            <a:r>
              <a:rPr dirty="0"/>
              <a:t>size</a:t>
            </a:r>
            <a:r>
              <a:rPr spc="-60" dirty="0"/>
              <a:t> </a:t>
            </a:r>
            <a:r>
              <a:rPr spc="-150" dirty="0"/>
              <a:t>of</a:t>
            </a:r>
            <a:r>
              <a:rPr spc="-30" dirty="0"/>
              <a:t> </a:t>
            </a:r>
            <a:r>
              <a:rPr spc="-20" dirty="0"/>
              <a:t>teeth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377" y="690753"/>
            <a:ext cx="11489055" cy="457881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presence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unusually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small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termed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microdontia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presence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larger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average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termed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macrodontia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00" b="1" spc="-10" dirty="0">
                <a:latin typeface="Carlito"/>
                <a:cs typeface="Carlito"/>
              </a:rPr>
              <a:t>Microdontia</a:t>
            </a:r>
            <a:endParaRPr sz="20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14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term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microdontia</a:t>
            </a:r>
            <a:r>
              <a:rPr sz="1800" b="1" u="none" spc="-7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should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be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applied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only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when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teeth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are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physically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smaller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than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usual.</a:t>
            </a:r>
            <a:endParaRPr sz="1800" dirty="0">
              <a:latin typeface="Carlito"/>
              <a:cs typeface="Carlito"/>
            </a:endParaRPr>
          </a:p>
          <a:p>
            <a:pPr marL="299085" marR="18415" indent="-287020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term</a:t>
            </a:r>
            <a:r>
              <a:rPr sz="1800" spc="100" dirty="0"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relative</a:t>
            </a:r>
            <a:r>
              <a:rPr sz="1800" b="1" u="sng" spc="9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microdontia</a:t>
            </a:r>
            <a:r>
              <a:rPr sz="1800" b="1" u="sng" spc="7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applied</a:t>
            </a:r>
            <a:r>
              <a:rPr sz="1800" u="none" spc="10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when</a:t>
            </a:r>
            <a:r>
              <a:rPr sz="1800" u="none" spc="10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normal</a:t>
            </a:r>
            <a:r>
              <a:rPr sz="1800" u="none" spc="8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sized</a:t>
            </a:r>
            <a:r>
              <a:rPr sz="1800" u="none" spc="9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teeth</a:t>
            </a:r>
            <a:r>
              <a:rPr sz="1800" u="none" spc="10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may</a:t>
            </a:r>
            <a:r>
              <a:rPr sz="1800" u="none" spc="8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appear</a:t>
            </a:r>
            <a:r>
              <a:rPr sz="1800" u="none" spc="9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small</a:t>
            </a:r>
            <a:r>
              <a:rPr sz="1800" u="none" spc="7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when</a:t>
            </a:r>
            <a:r>
              <a:rPr sz="1800" u="none" spc="9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9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jaws</a:t>
            </a:r>
            <a:r>
              <a:rPr sz="1800" u="none" spc="9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that</a:t>
            </a:r>
            <a:r>
              <a:rPr sz="1800" u="none" spc="8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are</a:t>
            </a:r>
            <a:r>
              <a:rPr sz="1800" u="none" spc="9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larger</a:t>
            </a:r>
            <a:r>
              <a:rPr sz="1800" u="none" spc="85" dirty="0">
                <a:latin typeface="Carlito"/>
                <a:cs typeface="Carlito"/>
              </a:rPr>
              <a:t> </a:t>
            </a:r>
            <a:r>
              <a:rPr sz="1800" u="none" spc="-20" dirty="0">
                <a:latin typeface="Carlito"/>
                <a:cs typeface="Carlito"/>
              </a:rPr>
              <a:t>than </a:t>
            </a:r>
            <a:r>
              <a:rPr sz="1800" u="none" dirty="0">
                <a:latin typeface="Carlito"/>
                <a:cs typeface="Carlito"/>
              </a:rPr>
              <a:t>normal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(macrognathia).</a:t>
            </a:r>
            <a:endParaRPr sz="1800" dirty="0">
              <a:latin typeface="Carlito"/>
              <a:cs typeface="Carlito"/>
            </a:endParaRPr>
          </a:p>
          <a:p>
            <a:pPr marL="299085" marR="16510" indent="-287020" algn="just">
              <a:lnSpc>
                <a:spcPct val="150000"/>
              </a:lnSpc>
              <a:spcBef>
                <a:spcPts val="5"/>
              </a:spcBef>
              <a:buFont typeface="Carlito"/>
              <a:buChar char="-"/>
              <a:tabLst>
                <a:tab pos="299085" algn="l"/>
                <a:tab pos="300990" algn="l"/>
              </a:tabLst>
            </a:pPr>
            <a:r>
              <a:rPr sz="1800" b="1" dirty="0">
                <a:latin typeface="Carlito"/>
                <a:cs typeface="Carlito"/>
              </a:rPr>
              <a:t>	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Generalized</a:t>
            </a:r>
            <a:r>
              <a:rPr sz="1800" b="1" u="sng" spc="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microdontia</a:t>
            </a:r>
            <a:r>
              <a:rPr sz="1800" b="1" u="sng" spc="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none" spc="-15" dirty="0">
                <a:latin typeface="Carlito"/>
                <a:cs typeface="Carlito"/>
              </a:rPr>
              <a:t>(diffuse</a:t>
            </a:r>
            <a:r>
              <a:rPr sz="1800" u="none" spc="6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true</a:t>
            </a:r>
            <a:r>
              <a:rPr sz="1800" u="none" spc="5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microdontia),</a:t>
            </a:r>
            <a:r>
              <a:rPr sz="1800" u="none" spc="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</a:t>
            </a:r>
            <a:r>
              <a:rPr sz="1800" u="none" spc="5" dirty="0">
                <a:latin typeface="Carlito"/>
                <a:cs typeface="Carlito"/>
              </a:rPr>
              <a:t>l</a:t>
            </a:r>
            <a:r>
              <a:rPr sz="1800" u="none" dirty="0">
                <a:latin typeface="Carlito"/>
                <a:cs typeface="Carlito"/>
              </a:rPr>
              <a:t>l</a:t>
            </a:r>
            <a:r>
              <a:rPr sz="1800" u="none" spc="45" dirty="0">
                <a:latin typeface="Carlito"/>
                <a:cs typeface="Carlito"/>
              </a:rPr>
              <a:t> </a:t>
            </a:r>
            <a:r>
              <a:rPr sz="1800" u="none" spc="-15" dirty="0">
                <a:latin typeface="Carlito"/>
                <a:cs typeface="Carlito"/>
              </a:rPr>
              <a:t>teeth</a:t>
            </a:r>
            <a:r>
              <a:rPr sz="1800" u="none" spc="60" dirty="0">
                <a:latin typeface="Carlito"/>
                <a:cs typeface="Carlito"/>
              </a:rPr>
              <a:t> </a:t>
            </a:r>
            <a:r>
              <a:rPr sz="1800" u="none" spc="-15" dirty="0">
                <a:latin typeface="Carlito"/>
                <a:cs typeface="Carlito"/>
              </a:rPr>
              <a:t>in</a:t>
            </a:r>
            <a:r>
              <a:rPr sz="1800" u="none" spc="6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the</a:t>
            </a:r>
            <a:r>
              <a:rPr sz="1800" u="none" spc="5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dentition</a:t>
            </a:r>
            <a:r>
              <a:rPr sz="1800" u="none" spc="50" dirty="0">
                <a:latin typeface="Carlito"/>
                <a:cs typeface="Carlito"/>
              </a:rPr>
              <a:t> </a:t>
            </a:r>
            <a:r>
              <a:rPr sz="1800" u="none" spc="-5" dirty="0">
                <a:latin typeface="Carlito"/>
                <a:cs typeface="Carlito"/>
              </a:rPr>
              <a:t>appear</a:t>
            </a:r>
            <a:r>
              <a:rPr sz="1800" u="none" spc="50" dirty="0">
                <a:latin typeface="Carlito"/>
                <a:cs typeface="Carlito"/>
              </a:rPr>
              <a:t> </a:t>
            </a:r>
            <a:r>
              <a:rPr sz="1800" u="none" spc="-5" dirty="0">
                <a:latin typeface="Carlito"/>
                <a:cs typeface="Carlito"/>
              </a:rPr>
              <a:t>smaller</a:t>
            </a:r>
            <a:r>
              <a:rPr sz="1800" u="none" spc="5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than</a:t>
            </a:r>
            <a:r>
              <a:rPr sz="1800" u="none" spc="5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normal,</a:t>
            </a:r>
            <a:r>
              <a:rPr sz="1800" u="none" spc="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m</a:t>
            </a:r>
            <a:r>
              <a:rPr sz="1800" u="none" spc="-35" dirty="0">
                <a:latin typeface="Carlito"/>
                <a:cs typeface="Carlito"/>
              </a:rPr>
              <a:t>a</a:t>
            </a:r>
            <a:r>
              <a:rPr sz="1800" u="none" dirty="0">
                <a:latin typeface="Carlito"/>
                <a:cs typeface="Carlito"/>
              </a:rPr>
              <a:t>y</a:t>
            </a:r>
            <a:r>
              <a:rPr sz="1800" u="none" spc="50" dirty="0">
                <a:latin typeface="Carlito"/>
                <a:cs typeface="Carlito"/>
              </a:rPr>
              <a:t> </a:t>
            </a:r>
            <a:r>
              <a:rPr sz="1800" u="none" spc="-15" dirty="0">
                <a:latin typeface="Carlito"/>
                <a:cs typeface="Carlito"/>
              </a:rPr>
              <a:t>occur</a:t>
            </a:r>
            <a:r>
              <a:rPr sz="1800" u="none" spc="60" dirty="0">
                <a:latin typeface="Carlito"/>
                <a:cs typeface="Carlito"/>
              </a:rPr>
              <a:t> </a:t>
            </a:r>
            <a:r>
              <a:rPr sz="1800" u="none" spc="-20" dirty="0">
                <a:latin typeface="Carlito"/>
                <a:cs typeface="Carlito"/>
              </a:rPr>
              <a:t>in</a:t>
            </a:r>
            <a:r>
              <a:rPr sz="1800" u="none" spc="-15" dirty="0">
                <a:latin typeface="Carlito"/>
                <a:cs typeface="Carlito"/>
              </a:rPr>
              <a:t> Down</a:t>
            </a:r>
            <a:r>
              <a:rPr sz="1800" u="none" spc="170" dirty="0">
                <a:latin typeface="Carlito"/>
                <a:cs typeface="Carlito"/>
              </a:rPr>
              <a:t> </a:t>
            </a:r>
            <a:r>
              <a:rPr sz="1800" u="none" spc="-20" dirty="0">
                <a:latin typeface="Carlito"/>
                <a:cs typeface="Carlito"/>
              </a:rPr>
              <a:t>syndrome</a:t>
            </a:r>
            <a:r>
              <a:rPr sz="1800" u="none" spc="185" dirty="0">
                <a:latin typeface="Carlito"/>
                <a:cs typeface="Carlito"/>
              </a:rPr>
              <a:t> </a:t>
            </a:r>
            <a:r>
              <a:rPr sz="1800" u="none" spc="-15" dirty="0">
                <a:latin typeface="Carlito"/>
                <a:cs typeface="Carlito"/>
              </a:rPr>
              <a:t>and</a:t>
            </a:r>
            <a:r>
              <a:rPr sz="1800" u="none" spc="185" dirty="0">
                <a:latin typeface="Carlito"/>
                <a:cs typeface="Carlito"/>
              </a:rPr>
              <a:t> </a:t>
            </a:r>
            <a:r>
              <a:rPr sz="1800" u="none" spc="-15" dirty="0">
                <a:latin typeface="Carlito"/>
                <a:cs typeface="Carlito"/>
              </a:rPr>
              <a:t>in</a:t>
            </a:r>
            <a:r>
              <a:rPr sz="1800" u="none" spc="18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pituitary</a:t>
            </a:r>
            <a:r>
              <a:rPr sz="1800" u="none" spc="17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dwarfism.</a:t>
            </a:r>
            <a:r>
              <a:rPr sz="1800" u="none" spc="170" dirty="0">
                <a:latin typeface="Carlito"/>
                <a:cs typeface="Carlito"/>
              </a:rPr>
              <a:t> </a:t>
            </a:r>
            <a:endParaRPr lang="en-US" sz="1800" u="none" spc="170" dirty="0">
              <a:latin typeface="Carlito"/>
              <a:cs typeface="Carlito"/>
            </a:endParaRPr>
          </a:p>
          <a:p>
            <a:pPr marL="299085" marR="16510" indent="-287020" algn="just">
              <a:lnSpc>
                <a:spcPct val="150000"/>
              </a:lnSpc>
              <a:spcBef>
                <a:spcPts val="5"/>
              </a:spcBef>
              <a:buFont typeface="Carlito"/>
              <a:buChar char="-"/>
              <a:tabLst>
                <a:tab pos="299085" algn="l"/>
                <a:tab pos="300990" algn="l"/>
              </a:tabLst>
            </a:pPr>
            <a:r>
              <a:rPr sz="1800" b="1" dirty="0">
                <a:latin typeface="Carlito"/>
                <a:cs typeface="Carlito"/>
              </a:rPr>
              <a:t>	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Focal,</a:t>
            </a:r>
            <a:r>
              <a:rPr sz="1800" b="1" u="sng" spc="1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or</a:t>
            </a:r>
            <a:r>
              <a:rPr sz="1800" b="1" u="sng" spc="114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localized</a:t>
            </a:r>
            <a:r>
              <a:rPr sz="1800" b="1" u="sng" spc="1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microdontia</a:t>
            </a:r>
            <a:r>
              <a:rPr sz="1800" u="none" dirty="0">
                <a:latin typeface="Carlito"/>
                <a:cs typeface="Carlito"/>
              </a:rPr>
              <a:t>,</a:t>
            </a:r>
            <a:r>
              <a:rPr sz="1800" u="none" spc="10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single</a:t>
            </a:r>
            <a:r>
              <a:rPr sz="1800" u="none" spc="11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tooth</a:t>
            </a:r>
            <a:r>
              <a:rPr sz="1800" u="none" spc="1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is</a:t>
            </a:r>
            <a:r>
              <a:rPr sz="1800" u="none" spc="1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smaller</a:t>
            </a:r>
            <a:r>
              <a:rPr sz="1800" u="none" spc="114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than</a:t>
            </a:r>
            <a:r>
              <a:rPr sz="1800" u="none" spc="114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normal.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shape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of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these</a:t>
            </a:r>
            <a:r>
              <a:rPr sz="1800" u="none" spc="1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microdonts</a:t>
            </a:r>
            <a:r>
              <a:rPr sz="1800" u="none" spc="1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is</a:t>
            </a:r>
            <a:r>
              <a:rPr sz="1800" u="none" spc="1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often</a:t>
            </a:r>
            <a:r>
              <a:rPr sz="1800" u="none" spc="13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altered </a:t>
            </a:r>
            <a:r>
              <a:rPr sz="1800" u="none" dirty="0">
                <a:latin typeface="Carlito"/>
                <a:cs typeface="Carlito"/>
              </a:rPr>
              <a:t>with</a:t>
            </a:r>
            <a:r>
              <a:rPr sz="1800" u="none" spc="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reduced</a:t>
            </a:r>
            <a:r>
              <a:rPr sz="1800" u="none" spc="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size.</a:t>
            </a:r>
            <a:r>
              <a:rPr sz="1800" u="none" spc="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This</a:t>
            </a:r>
            <a:r>
              <a:rPr sz="1800" u="none" spc="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phenomenon</a:t>
            </a:r>
            <a:r>
              <a:rPr sz="1800" u="none" spc="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is</a:t>
            </a:r>
            <a:r>
              <a:rPr sz="1800" u="none" spc="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most</a:t>
            </a:r>
            <a:r>
              <a:rPr sz="1800" u="none" spc="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commonly</a:t>
            </a:r>
            <a:r>
              <a:rPr sz="1800" u="none" spc="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seen</a:t>
            </a:r>
            <a:r>
              <a:rPr sz="1800" u="none" spc="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with</a:t>
            </a:r>
            <a:r>
              <a:rPr sz="1800" u="none" spc="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maxillary</a:t>
            </a:r>
            <a:r>
              <a:rPr sz="1800" u="none" spc="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lateral</a:t>
            </a:r>
            <a:r>
              <a:rPr sz="1800" u="none" spc="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incisors</a:t>
            </a:r>
            <a:r>
              <a:rPr sz="1800" u="none" spc="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in</a:t>
            </a:r>
            <a:r>
              <a:rPr sz="1800" u="none" spc="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which</a:t>
            </a:r>
            <a:r>
              <a:rPr sz="1800" u="none" spc="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mesial</a:t>
            </a:r>
            <a:r>
              <a:rPr sz="1800" u="none" spc="20" dirty="0">
                <a:latin typeface="Carlito"/>
                <a:cs typeface="Carlito"/>
              </a:rPr>
              <a:t> </a:t>
            </a:r>
            <a:r>
              <a:rPr sz="1800" u="none" spc="-25" dirty="0">
                <a:latin typeface="Carlito"/>
                <a:cs typeface="Carlito"/>
              </a:rPr>
              <a:t>and </a:t>
            </a:r>
            <a:r>
              <a:rPr sz="1800" u="none" dirty="0">
                <a:latin typeface="Carlito"/>
                <a:cs typeface="Carlito"/>
              </a:rPr>
              <a:t>distal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sides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converges</a:t>
            </a:r>
            <a:r>
              <a:rPr sz="1800" u="none" spc="-6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taper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incisally,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forming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peg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cone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shaped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crown.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9751" y="193206"/>
            <a:ext cx="9515475" cy="6485255"/>
            <a:chOff x="1129751" y="193206"/>
            <a:chExt cx="9515475" cy="6485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9751" y="193206"/>
              <a:ext cx="9515458" cy="3466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936" y="3630168"/>
              <a:ext cx="3560064" cy="304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6059" y="3810000"/>
              <a:ext cx="3223259" cy="2689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223266"/>
            <a:ext cx="11516360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latin typeface="Carlito"/>
                <a:cs typeface="Carlito"/>
              </a:rPr>
              <a:t>Hypercementosis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&amp;</a:t>
            </a:r>
            <a:r>
              <a:rPr sz="1800" b="1" spc="2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Hypocementosis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Cementum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continuously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deposited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throughout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life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especially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apical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third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roots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compensate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occlusal</a:t>
            </a:r>
            <a:r>
              <a:rPr sz="1800" spc="-20" dirty="0">
                <a:latin typeface="Carlito"/>
                <a:cs typeface="Carlito"/>
              </a:rPr>
              <a:t> wear</a:t>
            </a:r>
            <a:endParaRPr sz="1800">
              <a:latin typeface="Carlito"/>
              <a:cs typeface="Carlito"/>
            </a:endParaRPr>
          </a:p>
          <a:p>
            <a:pPr marL="299085" marR="5080" indent="-287020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Hypercementosis:</a:t>
            </a:r>
            <a:r>
              <a:rPr sz="1800" spc="2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non-</a:t>
            </a:r>
            <a:r>
              <a:rPr sz="1800" spc="2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neoplastic</a:t>
            </a:r>
            <a:r>
              <a:rPr sz="1800" spc="2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excess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deposition</a:t>
            </a:r>
            <a:r>
              <a:rPr sz="1800" spc="2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cementum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2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2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continuous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3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3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radicular</a:t>
            </a:r>
            <a:r>
              <a:rPr sz="1800" spc="29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cementum </a:t>
            </a:r>
            <a:r>
              <a:rPr sz="1800" dirty="0">
                <a:latin typeface="Carlito"/>
                <a:cs typeface="Carlito"/>
              </a:rPr>
              <a:t>which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increased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thickness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difficult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extraction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Hypocemntosis: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rarely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loss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attachment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bone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early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loss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500" y="3157727"/>
            <a:ext cx="4204259" cy="3346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7944" y="3075432"/>
            <a:ext cx="5567172" cy="353720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Post-</a:t>
            </a:r>
            <a:r>
              <a:rPr spc="-65" dirty="0"/>
              <a:t>developmental</a:t>
            </a:r>
            <a:r>
              <a:rPr spc="-114" dirty="0"/>
              <a:t> </a:t>
            </a:r>
            <a:r>
              <a:rPr spc="-10" dirty="0"/>
              <a:t>loss</a:t>
            </a:r>
            <a:r>
              <a:rPr spc="-55" dirty="0"/>
              <a:t> </a:t>
            </a:r>
            <a:r>
              <a:rPr spc="-150" dirty="0"/>
              <a:t>of</a:t>
            </a:r>
            <a:r>
              <a:rPr spc="-30" dirty="0"/>
              <a:t> </a:t>
            </a:r>
            <a:r>
              <a:rPr spc="-175" dirty="0"/>
              <a:t>tooth</a:t>
            </a:r>
            <a:r>
              <a:rPr spc="-25" dirty="0"/>
              <a:t> </a:t>
            </a:r>
            <a:r>
              <a:rPr spc="-6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634" y="785622"/>
            <a:ext cx="11516360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latin typeface="Carlito"/>
                <a:cs typeface="Carlito"/>
              </a:rPr>
              <a:t>Attrition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physiologic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wearing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away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Two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types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Physiological</a:t>
            </a:r>
            <a:r>
              <a:rPr sz="1800" b="1" spc="-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attrition</a:t>
            </a:r>
            <a:r>
              <a:rPr sz="1800" dirty="0">
                <a:latin typeface="Carlito"/>
                <a:cs typeface="Carlito"/>
              </a:rPr>
              <a:t>,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attrition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which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normal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aging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process,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mastication.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Pathological</a:t>
            </a:r>
            <a:r>
              <a:rPr sz="1800" b="1" spc="1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attrition</a:t>
            </a:r>
            <a:r>
              <a:rPr sz="1800" dirty="0">
                <a:latin typeface="Carlito"/>
                <a:cs typeface="Carlito"/>
              </a:rPr>
              <a:t>,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occurs</a:t>
            </a:r>
            <a:r>
              <a:rPr sz="1800" spc="1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due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certain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abnormalities</a:t>
            </a:r>
            <a:r>
              <a:rPr sz="1800" spc="1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1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occlusion,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chewing</a:t>
            </a:r>
            <a:r>
              <a:rPr sz="1800" spc="1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pattern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1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due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some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structural.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defects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864" y="3400044"/>
            <a:ext cx="3712464" cy="302971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634" y="145542"/>
            <a:ext cx="11515725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latin typeface="Carlito"/>
                <a:cs typeface="Carlito"/>
              </a:rPr>
              <a:t>Abrasion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pathological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wearing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away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substance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through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abnormal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mechanical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process.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229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caused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2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</a:t>
            </a:r>
            <a:r>
              <a:rPr sz="1800" spc="2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abrasive</a:t>
            </a:r>
            <a:r>
              <a:rPr sz="1800" spc="2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dentifrices,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horizontal</a:t>
            </a:r>
            <a:r>
              <a:rPr sz="1800" spc="229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2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brushing,</a:t>
            </a:r>
            <a:r>
              <a:rPr sz="1800" spc="2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also</a:t>
            </a:r>
            <a:r>
              <a:rPr sz="1800" spc="2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</a:t>
            </a:r>
            <a:r>
              <a:rPr sz="1800" spc="2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due</a:t>
            </a:r>
            <a:r>
              <a:rPr sz="1800" spc="2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229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holding</a:t>
            </a:r>
            <a:r>
              <a:rPr sz="1800" spc="2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nails</a:t>
            </a:r>
            <a:r>
              <a:rPr sz="1800" spc="2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pins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between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e.g.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carpenters,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shoemakers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tailors.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Improper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dental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floss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picks.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8900" y="2653283"/>
            <a:ext cx="4389589" cy="36220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891" y="2574035"/>
            <a:ext cx="4709160" cy="36225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283799"/>
            <a:ext cx="11185525" cy="249618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b="1" spc="-10" dirty="0">
                <a:latin typeface="Carlito"/>
                <a:cs typeface="Carlito"/>
              </a:rPr>
              <a:t>Erosion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loss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substance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chemical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process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does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involve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known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bacterial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action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presence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plaque.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Dissolution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mineralized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structure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upon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contact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acids.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Types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(depending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upon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etiology)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Intrinsic</a:t>
            </a:r>
            <a:r>
              <a:rPr sz="1800" dirty="0">
                <a:latin typeface="Carlito"/>
                <a:cs typeface="Carlito"/>
              </a:rPr>
              <a:t>: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Erosion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intrinsic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cause,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e.g.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gastroesophageal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reflux,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vomiting.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Extrinsic</a:t>
            </a:r>
            <a:r>
              <a:rPr sz="1800" dirty="0">
                <a:latin typeface="Carlito"/>
                <a:cs typeface="Carlito"/>
              </a:rPr>
              <a:t>: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Erosion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occurring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from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extrinsic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sources,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e.g.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acidic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beverages,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citrus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fruits.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0247" y="2892551"/>
            <a:ext cx="4281242" cy="35296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492" y="2892552"/>
            <a:ext cx="4156818" cy="35280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97" y="274142"/>
            <a:ext cx="3387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Resorption</a:t>
            </a:r>
            <a:r>
              <a:rPr spc="-10" dirty="0"/>
              <a:t> </a:t>
            </a:r>
            <a:r>
              <a:rPr spc="-150" dirty="0"/>
              <a:t>of</a:t>
            </a:r>
            <a:r>
              <a:rPr spc="-210" dirty="0"/>
              <a:t> </a:t>
            </a:r>
            <a:r>
              <a:rPr spc="-75" dirty="0"/>
              <a:t>Teeth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97" y="655700"/>
            <a:ext cx="9886950" cy="49644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chronic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progressive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damage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loss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structure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cells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called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odontoclasts.</a:t>
            </a:r>
            <a:endParaRPr sz="1800">
              <a:latin typeface="Carlito"/>
              <a:cs typeface="Carlito"/>
            </a:endParaRPr>
          </a:p>
          <a:p>
            <a:pPr marL="299085" marR="960755" indent="-287020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physiological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case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resorption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deciduous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pathological, </a:t>
            </a:r>
            <a:r>
              <a:rPr sz="1800" dirty="0">
                <a:latin typeface="Carlito"/>
                <a:cs typeface="Carlito"/>
              </a:rPr>
              <a:t>which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occurs</a:t>
            </a:r>
            <a:r>
              <a:rPr sz="1800" spc="-25" dirty="0">
                <a:latin typeface="Carlito"/>
                <a:cs typeface="Carlito"/>
              </a:rPr>
              <a:t> in </a:t>
            </a:r>
            <a:r>
              <a:rPr sz="1800" dirty="0">
                <a:latin typeface="Carlito"/>
                <a:cs typeface="Carlito"/>
              </a:rPr>
              <a:t>permanent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teeth.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Pathological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Resorption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external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internal.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External</a:t>
            </a:r>
            <a:r>
              <a:rPr sz="1800" b="1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Resorption</a:t>
            </a:r>
            <a:endParaRPr sz="1800">
              <a:latin typeface="Carlito"/>
              <a:cs typeface="Carlito"/>
            </a:endParaRPr>
          </a:p>
          <a:p>
            <a:pPr marL="299085" marR="88265" indent="-287020">
              <a:lnSpc>
                <a:spcPct val="15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lytic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process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occurring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cementum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cementum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dentin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apex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along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lateral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surface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root.</a:t>
            </a:r>
            <a:endParaRPr sz="1800">
              <a:latin typeface="Carlito"/>
              <a:cs typeface="Carlito"/>
            </a:endParaRPr>
          </a:p>
          <a:p>
            <a:pPr marL="299085" marR="189230" indent="-287020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Etiology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(Resorption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associated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periapical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infection)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(Reimplanted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teeth)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(Tumors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cysts) (Excessive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mechanical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occlusal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forces,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Usually,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force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applied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during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orthodontic treatment)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(Overhanged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canal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filling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material)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0" dirty="0">
                <a:latin typeface="Carlito"/>
                <a:cs typeface="Carlito"/>
              </a:rPr>
              <a:t>-</a:t>
            </a:r>
            <a:r>
              <a:rPr sz="1800" dirty="0">
                <a:latin typeface="Carlito"/>
                <a:cs typeface="Carlito"/>
              </a:rPr>
              <a:t>	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affected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usually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asymptomatic.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completely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resorbed,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may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become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mobile.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If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root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resorption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followed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ankylosis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immobile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24" y="394589"/>
            <a:ext cx="11481435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Internal</a:t>
            </a:r>
            <a:r>
              <a:rPr sz="1800" b="1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Resorption</a:t>
            </a:r>
            <a:endParaRPr sz="1800">
              <a:latin typeface="Carlito"/>
              <a:cs typeface="Carlito"/>
            </a:endParaRPr>
          </a:p>
          <a:p>
            <a:pPr marL="299085" marR="5080" indent="-287020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begins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certainly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tooth.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condition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starting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pulp,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caused</a:t>
            </a:r>
            <a:r>
              <a:rPr sz="1800" spc="1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inflammatory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hyperplasia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pulp, </a:t>
            </a:r>
            <a:r>
              <a:rPr sz="1800" dirty="0">
                <a:latin typeface="Carlito"/>
                <a:cs typeface="Carlito"/>
              </a:rPr>
              <a:t>direct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indirect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capping,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pulpotomy,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enamel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invagination,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acute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trauma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polyp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Appearance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pink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color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area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crown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tooth,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which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represents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hyperplastic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pulp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tissue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fitting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resorbed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area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and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showing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through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remaining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overlying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tooth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substance.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6264" y="2587725"/>
            <a:ext cx="3821025" cy="38692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45780" y="6338315"/>
            <a:ext cx="2433955" cy="368935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External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root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resorption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364" y="3124200"/>
            <a:ext cx="3719222" cy="288100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576" y="1205483"/>
            <a:ext cx="5584190" cy="4320540"/>
            <a:chOff x="417576" y="1205483"/>
            <a:chExt cx="5584190" cy="432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4" y="1205483"/>
              <a:ext cx="5489448" cy="43205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7576" y="4989575"/>
              <a:ext cx="1089660" cy="283845"/>
            </a:xfrm>
            <a:custGeom>
              <a:avLst/>
              <a:gdLst/>
              <a:ahLst/>
              <a:cxnLst/>
              <a:rect l="l" t="t" r="r" b="b"/>
              <a:pathLst>
                <a:path w="1089660" h="283845">
                  <a:moveTo>
                    <a:pt x="1089660" y="0"/>
                  </a:moveTo>
                  <a:lnTo>
                    <a:pt x="0" y="0"/>
                  </a:lnTo>
                  <a:lnTo>
                    <a:pt x="0" y="283464"/>
                  </a:lnTo>
                  <a:lnTo>
                    <a:pt x="1089660" y="283464"/>
                  </a:lnTo>
                  <a:lnTo>
                    <a:pt x="108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310884" y="1165860"/>
            <a:ext cx="5360670" cy="4356735"/>
            <a:chOff x="6310884" y="1165860"/>
            <a:chExt cx="5360670" cy="43567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0884" y="1165860"/>
              <a:ext cx="5360354" cy="43564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10884" y="4785360"/>
              <a:ext cx="955675" cy="283845"/>
            </a:xfrm>
            <a:custGeom>
              <a:avLst/>
              <a:gdLst/>
              <a:ahLst/>
              <a:cxnLst/>
              <a:rect l="l" t="t" r="r" b="b"/>
              <a:pathLst>
                <a:path w="955675" h="283845">
                  <a:moveTo>
                    <a:pt x="955547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955547" y="283463"/>
                  </a:lnTo>
                  <a:lnTo>
                    <a:pt x="955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608" y="468883"/>
            <a:ext cx="1388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spc="-10" dirty="0">
                <a:solidFill>
                  <a:srgbClr val="000000"/>
                </a:solidFill>
                <a:latin typeface="Carlito"/>
                <a:cs typeface="Carlito"/>
              </a:rPr>
              <a:t>Macrodontia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608" y="733806"/>
            <a:ext cx="11349355" cy="24955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term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macrodontia</a:t>
            </a:r>
            <a:r>
              <a:rPr sz="1800" b="1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should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applied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only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physically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larger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usual.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Carlito"/>
              <a:buChar char="-"/>
              <a:tabLst>
                <a:tab pos="299085" algn="l"/>
              </a:tabLst>
            </a:pPr>
            <a:r>
              <a:rPr sz="1800" b="1" dirty="0">
                <a:latin typeface="Carlito"/>
                <a:cs typeface="Carlito"/>
              </a:rPr>
              <a:t>Relative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macrodontia</a:t>
            </a:r>
            <a:r>
              <a:rPr sz="1800" spc="-10" dirty="0">
                <a:latin typeface="Carlito"/>
                <a:cs typeface="Carlito"/>
              </a:rPr>
              <a:t>,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normal-</a:t>
            </a:r>
            <a:r>
              <a:rPr sz="1800" dirty="0">
                <a:latin typeface="Carlito"/>
                <a:cs typeface="Carlito"/>
              </a:rPr>
              <a:t>sized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crowded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small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jaw.</a:t>
            </a:r>
            <a:endParaRPr sz="1800">
              <a:latin typeface="Carlito"/>
              <a:cs typeface="Carlito"/>
            </a:endParaRPr>
          </a:p>
          <a:p>
            <a:pPr marL="299085" marR="6985" indent="-287020">
              <a:lnSpc>
                <a:spcPct val="150000"/>
              </a:lnSpc>
              <a:buFont typeface="Carlito"/>
              <a:buChar char="-"/>
              <a:tabLst>
                <a:tab pos="299085" algn="l"/>
              </a:tabLst>
            </a:pPr>
            <a:r>
              <a:rPr sz="1800" b="1" dirty="0">
                <a:latin typeface="Carlito"/>
                <a:cs typeface="Carlito"/>
              </a:rPr>
              <a:t>Generalized</a:t>
            </a:r>
            <a:r>
              <a:rPr sz="1800" b="1" spc="2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macrodontia</a:t>
            </a:r>
            <a:r>
              <a:rPr sz="1800" b="1" spc="2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25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characterized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25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appearance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2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enlarged</a:t>
            </a:r>
            <a:r>
              <a:rPr sz="1800" spc="2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2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throughout</a:t>
            </a:r>
            <a:r>
              <a:rPr sz="1800" spc="25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dentition,</a:t>
            </a:r>
            <a:r>
              <a:rPr sz="1800" spc="2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seen</a:t>
            </a:r>
            <a:r>
              <a:rPr sz="1800" spc="26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in </a:t>
            </a:r>
            <a:r>
              <a:rPr sz="1800" dirty="0">
                <a:latin typeface="Carlito"/>
                <a:cs typeface="Carlito"/>
              </a:rPr>
              <a:t>pituitary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gigantism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(growth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hormone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excess).</a:t>
            </a:r>
            <a:endParaRPr sz="1800">
              <a:latin typeface="Carlito"/>
              <a:cs typeface="Carlito"/>
            </a:endParaRPr>
          </a:p>
          <a:p>
            <a:pPr marL="299085" marR="5080" indent="-287020">
              <a:lnSpc>
                <a:spcPct val="150000"/>
              </a:lnSpc>
              <a:spcBef>
                <a:spcPts val="5"/>
              </a:spcBef>
              <a:buFont typeface="Carlito"/>
              <a:buChar char="-"/>
              <a:tabLst>
                <a:tab pos="299085" algn="l"/>
              </a:tabLst>
            </a:pPr>
            <a:r>
              <a:rPr sz="1800" b="1" dirty="0">
                <a:latin typeface="Carlito"/>
                <a:cs typeface="Carlito"/>
              </a:rPr>
              <a:t>Isolated</a:t>
            </a:r>
            <a:r>
              <a:rPr sz="1800" b="1" spc="19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macrodontia</a:t>
            </a:r>
            <a:r>
              <a:rPr sz="1800" b="1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reported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1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</a:t>
            </a:r>
            <a:r>
              <a:rPr sz="1800" spc="1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most</a:t>
            </a:r>
            <a:r>
              <a:rPr sz="1800" spc="1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frequently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incisors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1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canines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1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also</a:t>
            </a:r>
            <a:r>
              <a:rPr sz="1800" spc="1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has</a:t>
            </a:r>
            <a:r>
              <a:rPr sz="1800" spc="2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been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seen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second premolars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third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molars.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such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situations,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alteration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often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bilaterally.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2864" y="3479291"/>
            <a:ext cx="5617464" cy="3054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863" y="280542"/>
            <a:ext cx="505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0" dirty="0"/>
              <a:t>Alteration</a:t>
            </a:r>
            <a:r>
              <a:rPr spc="-70" dirty="0"/>
              <a:t> </a:t>
            </a:r>
            <a:r>
              <a:rPr spc="-45" dirty="0"/>
              <a:t>in</a:t>
            </a:r>
            <a:r>
              <a:rPr spc="-60" dirty="0"/>
              <a:t> </a:t>
            </a:r>
            <a:r>
              <a:rPr spc="-114" dirty="0"/>
              <a:t>number</a:t>
            </a:r>
            <a:r>
              <a:rPr spc="-45" dirty="0"/>
              <a:t> </a:t>
            </a:r>
            <a:r>
              <a:rPr spc="-150" dirty="0"/>
              <a:t>of</a:t>
            </a:r>
            <a:r>
              <a:rPr spc="-30" dirty="0"/>
              <a:t> </a:t>
            </a:r>
            <a:r>
              <a:rPr spc="-55" dirty="0"/>
              <a:t>teeth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863" y="643939"/>
            <a:ext cx="11645900" cy="491553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000" b="1" spc="-10" dirty="0">
                <a:latin typeface="Carlito"/>
                <a:cs typeface="Carlito"/>
              </a:rPr>
              <a:t>Hpodontia</a:t>
            </a:r>
            <a:endParaRPr sz="20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95"/>
              </a:spcBef>
              <a:buFont typeface="Carlito"/>
              <a:buChar char="-"/>
              <a:tabLst>
                <a:tab pos="299085" algn="l"/>
              </a:tabLst>
            </a:pPr>
            <a:r>
              <a:rPr sz="1700" b="1" dirty="0">
                <a:latin typeface="Carlito"/>
                <a:cs typeface="Carlito"/>
              </a:rPr>
              <a:t>Hypodontia</a:t>
            </a:r>
            <a:r>
              <a:rPr sz="1700" b="1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is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congenital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absence</a:t>
            </a:r>
            <a:r>
              <a:rPr sz="1700" spc="-6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one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several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teeth.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Font typeface="Carlito"/>
              <a:buChar char="-"/>
              <a:tabLst>
                <a:tab pos="299085" algn="l"/>
              </a:tabLst>
            </a:pPr>
            <a:r>
              <a:rPr sz="1700" b="1" spc="-10" dirty="0">
                <a:latin typeface="Carlito"/>
                <a:cs typeface="Carlito"/>
              </a:rPr>
              <a:t>Oligodontia</a:t>
            </a:r>
            <a:r>
              <a:rPr sz="1700" b="1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(a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subdivision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37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hypodontia)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indicates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lack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development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six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more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teeth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excluding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third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molars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The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most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congenitally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missing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teeth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are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usually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third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molars,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followed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by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second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premolars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and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maxillary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lateral</a:t>
            </a:r>
            <a:r>
              <a:rPr sz="1700" spc="-6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incisors.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Font typeface="Carlito"/>
              <a:buChar char="-"/>
              <a:tabLst>
                <a:tab pos="299085" algn="l"/>
              </a:tabLst>
            </a:pPr>
            <a:r>
              <a:rPr sz="1700" b="1" dirty="0">
                <a:latin typeface="Carlito"/>
                <a:cs typeface="Carlito"/>
              </a:rPr>
              <a:t>Hypodontia</a:t>
            </a:r>
            <a:r>
              <a:rPr sz="1700" b="1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has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female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predominance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with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high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prevalence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in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permanent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teeth.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19"/>
              </a:spcBef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There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is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association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between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Down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syndrome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and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hypodontia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(one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more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3rd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molar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is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missing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in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90%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them)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b="1" spc="-10" dirty="0">
                <a:latin typeface="Carlito"/>
                <a:cs typeface="Carlito"/>
              </a:rPr>
              <a:t>Anodontia</a:t>
            </a:r>
            <a:endParaRPr sz="20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95"/>
              </a:spcBef>
              <a:buFont typeface="Carlito"/>
              <a:buChar char="-"/>
              <a:tabLst>
                <a:tab pos="299085" algn="l"/>
              </a:tabLst>
            </a:pPr>
            <a:r>
              <a:rPr sz="1700" b="1" dirty="0">
                <a:latin typeface="Carlito"/>
                <a:cs typeface="Carlito"/>
              </a:rPr>
              <a:t>Anodontia</a:t>
            </a:r>
            <a:r>
              <a:rPr sz="1700" b="1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when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there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is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complete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absence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one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or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both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dentitions.</a:t>
            </a:r>
            <a:endParaRPr sz="17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20"/>
              </a:spcBef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If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permanent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dentition</a:t>
            </a:r>
            <a:r>
              <a:rPr sz="1700" spc="-6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fails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to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form,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deciduous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dentition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is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retained</a:t>
            </a:r>
            <a:r>
              <a:rPr sz="1700" spc="-6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for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many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years.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b="1" spc="-10" dirty="0">
                <a:latin typeface="Carlito"/>
                <a:cs typeface="Carlito"/>
              </a:rPr>
              <a:t>Etiology</a:t>
            </a:r>
            <a:endParaRPr sz="2000">
              <a:latin typeface="Carlito"/>
              <a:cs typeface="Carlito"/>
            </a:endParaRPr>
          </a:p>
          <a:p>
            <a:pPr marL="299085" marR="5080" indent="-287020">
              <a:lnSpc>
                <a:spcPct val="150000"/>
              </a:lnSpc>
              <a:spcBef>
                <a:spcPts val="70"/>
              </a:spcBef>
              <a:buChar char="-"/>
              <a:tabLst>
                <a:tab pos="299085" algn="l"/>
              </a:tabLst>
            </a:pPr>
            <a:r>
              <a:rPr sz="1700" dirty="0">
                <a:latin typeface="Carlito"/>
                <a:cs typeface="Carlito"/>
              </a:rPr>
              <a:t>Hereditary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ectodermal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dysplasia,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cleidocranial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dysplasia,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craniofacial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dysostosis,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cleft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lip,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and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cleft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palate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cause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anodontia.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spc="-25" dirty="0">
                <a:latin typeface="Carlito"/>
                <a:cs typeface="Carlito"/>
              </a:rPr>
              <a:t>In </a:t>
            </a:r>
            <a:r>
              <a:rPr sz="1700" dirty="0">
                <a:latin typeface="Carlito"/>
                <a:cs typeface="Carlito"/>
              </a:rPr>
              <a:t>some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cases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spc="-20" dirty="0">
                <a:latin typeface="Carlito"/>
                <a:cs typeface="Carlito"/>
              </a:rPr>
              <a:t>X-</a:t>
            </a:r>
            <a:r>
              <a:rPr sz="1700" dirty="0">
                <a:latin typeface="Carlito"/>
                <a:cs typeface="Carlito"/>
              </a:rPr>
              <a:t>ray</a:t>
            </a:r>
            <a:r>
              <a:rPr sz="1700" spc="-10" dirty="0">
                <a:latin typeface="Carlito"/>
                <a:cs typeface="Carlito"/>
              </a:rPr>
              <a:t> radiation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be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causative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factors.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635" y="737616"/>
            <a:ext cx="4238244" cy="27706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9540" y="3502152"/>
            <a:ext cx="4250690" cy="14846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00"/>
              </a:spcBef>
            </a:pPr>
            <a:r>
              <a:rPr sz="1800" spc="-10" dirty="0">
                <a:solidFill>
                  <a:srgbClr val="FFFF00"/>
                </a:solidFill>
                <a:latin typeface="Carlito"/>
                <a:cs typeface="Carlito"/>
              </a:rPr>
              <a:t>Hypodontia.</a:t>
            </a:r>
            <a:endParaRPr sz="1800">
              <a:latin typeface="Carlito"/>
              <a:cs typeface="Carlito"/>
            </a:endParaRPr>
          </a:p>
          <a:p>
            <a:pPr marL="97790" marR="90805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Developmentally</a:t>
            </a:r>
            <a:r>
              <a:rPr sz="1800" spc="4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missing</a:t>
            </a:r>
            <a:r>
              <a:rPr sz="1800" spc="4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maxillary</a:t>
            </a:r>
            <a:r>
              <a:rPr sz="1800" spc="4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lateral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incisors.</a:t>
            </a:r>
            <a:r>
              <a:rPr sz="1800" spc="295" dirty="0">
                <a:solidFill>
                  <a:srgbClr val="FFFFFF"/>
                </a:solidFill>
                <a:latin typeface="Carlito"/>
                <a:cs typeface="Carlito"/>
              </a:rPr>
              <a:t>  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Radiographs</a:t>
            </a:r>
            <a:r>
              <a:rPr sz="1800" spc="295" dirty="0">
                <a:solidFill>
                  <a:srgbClr val="FFFFFF"/>
                </a:solidFill>
                <a:latin typeface="Carlito"/>
                <a:cs typeface="Carlito"/>
              </a:rPr>
              <a:t>  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revealed</a:t>
            </a:r>
            <a:r>
              <a:rPr sz="1800" spc="295" dirty="0">
                <a:solidFill>
                  <a:srgbClr val="FFFFFF"/>
                </a:solidFill>
                <a:latin typeface="Carlito"/>
                <a:cs typeface="Carlito"/>
              </a:rPr>
              <a:t>   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no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underlying</a:t>
            </a:r>
            <a:r>
              <a:rPr sz="1800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teeth,</a:t>
            </a:r>
            <a:r>
              <a:rPr sz="1800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800" spc="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there</a:t>
            </a:r>
            <a:r>
              <a:rPr sz="1800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was</a:t>
            </a:r>
            <a:r>
              <a:rPr sz="1800" spc="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no</a:t>
            </a:r>
            <a:r>
              <a:rPr sz="1800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history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trauma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extraction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" y="737616"/>
            <a:ext cx="7478268" cy="2770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823" y="3637788"/>
            <a:ext cx="7490459" cy="12134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0"/>
              </a:spcBef>
            </a:pPr>
            <a:r>
              <a:rPr sz="1800" spc="-10" dirty="0">
                <a:solidFill>
                  <a:srgbClr val="FFFF00"/>
                </a:solidFill>
                <a:latin typeface="Carlito"/>
                <a:cs typeface="Carlito"/>
              </a:rPr>
              <a:t>Hypodontia.</a:t>
            </a:r>
            <a:endParaRPr sz="1800">
              <a:latin typeface="Carlito"/>
              <a:cs typeface="Carlito"/>
            </a:endParaRPr>
          </a:p>
          <a:p>
            <a:pPr marL="97155" marR="88265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Multiple</a:t>
            </a:r>
            <a:r>
              <a:rPr sz="1800" spc="90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developmentally</a:t>
            </a:r>
            <a:r>
              <a:rPr sz="1800" spc="9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missing</a:t>
            </a:r>
            <a:r>
              <a:rPr sz="1800" spc="90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permanent</a:t>
            </a:r>
            <a:r>
              <a:rPr sz="1800" spc="100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teeth</a:t>
            </a:r>
            <a:r>
              <a:rPr sz="1800" spc="9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800" spc="9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several</a:t>
            </a:r>
            <a:r>
              <a:rPr sz="1800" spc="90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retained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deciduous</a:t>
            </a:r>
            <a:r>
              <a:rPr sz="1800" spc="4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teeth</a:t>
            </a:r>
            <a:r>
              <a:rPr sz="1800" spc="4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800" spc="4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800" spc="4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female</a:t>
            </a:r>
            <a:r>
              <a:rPr sz="1800" spc="4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adult.</a:t>
            </a:r>
            <a:r>
              <a:rPr sz="1800" spc="4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4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panoramic</a:t>
            </a:r>
            <a:r>
              <a:rPr sz="1800" spc="4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radiograph</a:t>
            </a:r>
            <a:r>
              <a:rPr sz="1800" spc="4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shows</a:t>
            </a:r>
            <a:r>
              <a:rPr sz="1800" spc="4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no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unerupted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teeth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either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jaw.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076" y="274700"/>
            <a:ext cx="1157986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Carlito"/>
              <a:buChar char="-"/>
              <a:tabLst>
                <a:tab pos="299085" algn="l"/>
                <a:tab pos="11012170" algn="l"/>
              </a:tabLst>
            </a:pPr>
            <a:r>
              <a:rPr sz="1800" b="1" dirty="0">
                <a:latin typeface="Carlito"/>
                <a:cs typeface="Carlito"/>
              </a:rPr>
              <a:t>Complete</a:t>
            </a:r>
            <a:r>
              <a:rPr sz="1800" b="1" spc="6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anodontia</a:t>
            </a:r>
            <a:r>
              <a:rPr sz="1800" b="1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rare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often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associated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syndrome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known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hereditary</a:t>
            </a:r>
            <a:r>
              <a:rPr sz="1800" b="1" spc="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ectodermal</a:t>
            </a:r>
            <a:r>
              <a:rPr sz="1800" b="1" spc="4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dysplasia</a:t>
            </a:r>
            <a:r>
              <a:rPr sz="1800" spc="-10" dirty="0">
                <a:latin typeface="Carlito"/>
                <a:cs typeface="Carlito"/>
              </a:rPr>
              <a:t>,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10" dirty="0">
                <a:latin typeface="Carlito"/>
                <a:cs typeface="Carlito"/>
              </a:rPr>
              <a:t>which </a:t>
            </a:r>
            <a:r>
              <a:rPr sz="1800" dirty="0">
                <a:latin typeface="Carlito"/>
                <a:cs typeface="Carlito"/>
              </a:rPr>
              <a:t>usually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transmitted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X-</a:t>
            </a:r>
            <a:r>
              <a:rPr sz="1800" dirty="0">
                <a:latin typeface="Carlito"/>
                <a:cs typeface="Carlito"/>
              </a:rPr>
              <a:t>linked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recessive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disorder.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Carlito"/>
              <a:buChar char="-"/>
              <a:tabLst>
                <a:tab pos="299085" algn="l"/>
              </a:tabLst>
            </a:pPr>
            <a:r>
              <a:rPr sz="1800" b="1" dirty="0">
                <a:latin typeface="Carlito"/>
                <a:cs typeface="Carlito"/>
              </a:rPr>
              <a:t>Partial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anodontia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typical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syndrome.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few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present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usually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conical.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spc="-20" dirty="0">
                <a:latin typeface="Carlito"/>
                <a:cs typeface="Carlito"/>
              </a:rPr>
              <a:t>Hair,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cutaneous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appendages,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nails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also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poorly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developed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syndrome.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Dental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implants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have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been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used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replace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missing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teeth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good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success.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011" y="2679192"/>
            <a:ext cx="3762755" cy="3105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2264" y="2679192"/>
            <a:ext cx="3838955" cy="31059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15967" y="5995415"/>
            <a:ext cx="3214370" cy="368935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solidFill>
                  <a:srgbClr val="FFFF00"/>
                </a:solidFill>
                <a:latin typeface="Carlito"/>
                <a:cs typeface="Carlito"/>
              </a:rPr>
              <a:t>Hereditary</a:t>
            </a:r>
            <a:r>
              <a:rPr sz="1800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00"/>
                </a:solidFill>
                <a:latin typeface="Carlito"/>
                <a:cs typeface="Carlito"/>
              </a:rPr>
              <a:t>ectodermal</a:t>
            </a:r>
            <a:r>
              <a:rPr sz="1800" spc="-4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rlito"/>
                <a:cs typeface="Carlito"/>
              </a:rPr>
              <a:t>dysplasia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732" y="362457"/>
            <a:ext cx="3842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dirty="0">
                <a:solidFill>
                  <a:srgbClr val="000000"/>
                </a:solidFill>
                <a:latin typeface="Carlito"/>
                <a:cs typeface="Carlito"/>
              </a:rPr>
              <a:t>Hyperdontia</a:t>
            </a:r>
            <a:r>
              <a:rPr sz="2000" u="none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000" u="none" spc="-10" dirty="0">
                <a:solidFill>
                  <a:srgbClr val="000000"/>
                </a:solidFill>
                <a:latin typeface="Carlito"/>
                <a:cs typeface="Carlito"/>
              </a:rPr>
              <a:t>(Supernumerary</a:t>
            </a:r>
            <a:r>
              <a:rPr sz="2000" u="none" spc="-4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000" u="none" spc="-10" dirty="0">
                <a:solidFill>
                  <a:srgbClr val="000000"/>
                </a:solidFill>
                <a:latin typeface="Carlito"/>
                <a:cs typeface="Carlito"/>
              </a:rPr>
              <a:t>Teeth)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732" y="627634"/>
            <a:ext cx="11590020" cy="533735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Carlito"/>
              <a:buChar char="-"/>
              <a:tabLst>
                <a:tab pos="299085" algn="l"/>
              </a:tabLst>
            </a:pPr>
            <a:r>
              <a:rPr sz="1800" b="1" spc="-10" dirty="0">
                <a:latin typeface="Carlito"/>
                <a:cs typeface="Carlito"/>
              </a:rPr>
              <a:t>Supernumerary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teeth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found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more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often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permanent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dentition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primary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dentition.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Commonly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seen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maxilla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mandible.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most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common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site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maxillary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incisor</a:t>
            </a:r>
            <a:r>
              <a:rPr sz="1800" spc="3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region,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followed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maxillary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fourth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molars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mandibular</a:t>
            </a:r>
            <a:r>
              <a:rPr sz="1800" spc="3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fourth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molars,</a:t>
            </a:r>
            <a:endParaRPr sz="1800" dirty="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rlito"/>
                <a:cs typeface="Carlito"/>
              </a:rPr>
              <a:t>premolars,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canines,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lateral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incisors.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Carlito"/>
              <a:buChar char="-"/>
              <a:tabLst>
                <a:tab pos="299085" algn="l"/>
              </a:tabLst>
            </a:pPr>
            <a:r>
              <a:rPr sz="1800" b="1" spc="-10" dirty="0">
                <a:latin typeface="Carlito"/>
                <a:cs typeface="Carlito"/>
              </a:rPr>
              <a:t>Supernumerary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teeth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bilateral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unilaterally.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29908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Depending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on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their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location,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supernumerary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classified:-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supernumerary</a:t>
            </a:r>
            <a:r>
              <a:rPr sz="1600" b="1" spc="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tooth</a:t>
            </a:r>
            <a:r>
              <a:rPr sz="1600" b="1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in</a:t>
            </a:r>
            <a:r>
              <a:rPr sz="16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the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maxillary</a:t>
            </a:r>
            <a:r>
              <a:rPr sz="1600" b="1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anterior</a:t>
            </a:r>
            <a:r>
              <a:rPr sz="16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incisor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region</a:t>
            </a:r>
            <a:r>
              <a:rPr sz="16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is</a:t>
            </a:r>
            <a:r>
              <a:rPr sz="1600" b="1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termed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mesiodens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an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accessory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fourth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molar</a:t>
            </a:r>
            <a:r>
              <a:rPr sz="16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is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often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called</a:t>
            </a:r>
            <a:r>
              <a:rPr sz="16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distomolar</a:t>
            </a:r>
            <a:r>
              <a:rPr sz="1600" b="1" spc="-4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or</a:t>
            </a:r>
            <a:r>
              <a:rPr sz="1600" b="1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distodens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posterior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supernumerary</a:t>
            </a:r>
            <a:r>
              <a:rPr sz="1600" b="1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tooth</a:t>
            </a:r>
            <a:r>
              <a:rPr sz="16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situated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lingually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or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buccally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to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6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molar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tooth</a:t>
            </a:r>
            <a:r>
              <a:rPr sz="16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is</a:t>
            </a:r>
            <a:r>
              <a:rPr sz="1600" b="1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termed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paramolar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299085" algn="l"/>
              </a:tabLst>
            </a:pPr>
            <a:r>
              <a:rPr sz="1800" spc="-50" dirty="0">
                <a:latin typeface="Carlito"/>
                <a:cs typeface="Carlito"/>
              </a:rPr>
              <a:t>-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Supernumerary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are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divided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into:-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Supplemental</a:t>
            </a:r>
            <a:r>
              <a:rPr sz="1600" b="1" spc="-4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(normal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size</a:t>
            </a:r>
            <a:r>
              <a:rPr sz="1600" b="1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and</a:t>
            </a:r>
            <a:r>
              <a:rPr sz="16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shape).</a:t>
            </a:r>
            <a:endParaRPr sz="16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Rudimentary</a:t>
            </a:r>
            <a:r>
              <a:rPr sz="1600" b="1" spc="-4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(abnormal</a:t>
            </a:r>
            <a:r>
              <a:rPr sz="16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shape</a:t>
            </a:r>
            <a:r>
              <a:rPr sz="16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and</a:t>
            </a:r>
            <a:r>
              <a:rPr sz="1600" b="1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smaller</a:t>
            </a:r>
            <a:r>
              <a:rPr sz="1600" b="1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size).</a:t>
            </a:r>
            <a:endParaRPr sz="1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99085" algn="l"/>
              </a:tabLst>
            </a:pPr>
            <a:r>
              <a:rPr sz="1800" spc="-50" dirty="0">
                <a:latin typeface="Carlito"/>
                <a:cs typeface="Carlito"/>
              </a:rPr>
              <a:t>-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Rudimentary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supernumerary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are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classified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further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into:-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Conical</a:t>
            </a: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(small,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peg-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shaped).</a:t>
            </a:r>
            <a:endParaRPr sz="16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spc="-20" dirty="0">
                <a:solidFill>
                  <a:srgbClr val="C00000"/>
                </a:solidFill>
                <a:latin typeface="Carlito"/>
                <a:cs typeface="Carlito"/>
              </a:rPr>
              <a:t>Tuberculate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(barrel-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shaped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with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more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than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one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cusp).</a:t>
            </a:r>
            <a:endParaRPr sz="16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Molariform</a:t>
            </a:r>
            <a:r>
              <a:rPr sz="1600" b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(small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premolar-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like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rlito"/>
                <a:cs typeface="Carlito"/>
              </a:rPr>
              <a:t>or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molarlike).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2500</Words>
  <Application>Microsoft Office PowerPoint</Application>
  <PresentationFormat>Widescreen</PresentationFormat>
  <Paragraphs>192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Arabic Typesetting</vt:lpstr>
      <vt:lpstr>Arial</vt:lpstr>
      <vt:lpstr>Britannic Bold</vt:lpstr>
      <vt:lpstr>Calibri</vt:lpstr>
      <vt:lpstr>Calibri Light</vt:lpstr>
      <vt:lpstr>Carlito</vt:lpstr>
      <vt:lpstr>Georgia</vt:lpstr>
      <vt:lpstr>Liberation Sans Narrow</vt:lpstr>
      <vt:lpstr>Wingdings</vt:lpstr>
      <vt:lpstr>Office Theme</vt:lpstr>
      <vt:lpstr>1_Office Theme</vt:lpstr>
      <vt:lpstr>PowerPoint Presentation</vt:lpstr>
      <vt:lpstr>Disorders of development of teeth:-</vt:lpstr>
      <vt:lpstr>Developmental alteration in the size of teeth</vt:lpstr>
      <vt:lpstr>PowerPoint Presentation</vt:lpstr>
      <vt:lpstr>Macrodontia</vt:lpstr>
      <vt:lpstr>Alteration in number of teeth</vt:lpstr>
      <vt:lpstr>PowerPoint Presentation</vt:lpstr>
      <vt:lpstr>PowerPoint Presentation</vt:lpstr>
      <vt:lpstr>Hyperdontia (Supernumerary Teeth)</vt:lpstr>
      <vt:lpstr>PowerPoint Presentation</vt:lpstr>
      <vt:lpstr>PowerPoint Presentation</vt:lpstr>
      <vt:lpstr>PowerPoint Presentation</vt:lpstr>
      <vt:lpstr>PowerPoint Presentation</vt:lpstr>
      <vt:lpstr>Developmental alteration in the shape of teeth</vt:lpstr>
      <vt:lpstr>PowerPoint Presentation</vt:lpstr>
      <vt:lpstr>PowerPoint Presentation</vt:lpstr>
      <vt:lpstr>PowerPoint Presentation</vt:lpstr>
      <vt:lpstr>Dens invaginatus (Dens in Dente or tooth within a tooth)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Developmental alteration in the structure of teeth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Post-developmental loss of tooth structure</vt:lpstr>
      <vt:lpstr>PowerPoint Presentation</vt:lpstr>
      <vt:lpstr>PowerPoint Presentation</vt:lpstr>
      <vt:lpstr>Resorption of Teeth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4</cp:revision>
  <dcterms:created xsi:type="dcterms:W3CDTF">2024-02-11T18:14:43Z</dcterms:created>
  <dcterms:modified xsi:type="dcterms:W3CDTF">2024-02-25T15:23:12Z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2024-02-11T00:00:00Z</vt:filetime>
  </property>
  <property fmtid="{D5CDD505-2E9C-101B-9397-08002B2CF9AE}" pid="5" name="Producer">
    <vt:lpwstr>3-Heights(TM) PDF Security Shell 4.8.25.2 (http://www.pdf-tools.com)</vt:lpwstr>
  </property>
</Properties>
</file>