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5" d="100"/>
          <a:sy n="65" d="100"/>
        </p:scale>
        <p:origin x="154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34865CA-C3E2-4880-AD22-2A5B1E75DD47}" type="datetimeFigureOut">
              <a:rPr lang="ar-EG" smtClean="0"/>
              <a:t>12/09/1445</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D1C7DE-BA58-47E6-8E16-EAC74E3B3B8D}" type="slidenum">
              <a:rPr lang="ar-EG" smtClean="0"/>
              <a:t>‹#›</a:t>
            </a:fld>
            <a:endParaRPr lang="ar-EG"/>
          </a:p>
        </p:txBody>
      </p:sp>
    </p:spTree>
    <p:extLst>
      <p:ext uri="{BB962C8B-B14F-4D97-AF65-F5344CB8AC3E}">
        <p14:creationId xmlns:p14="http://schemas.microsoft.com/office/powerpoint/2010/main" val="118799506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7D6BA67E-61AE-4076-899E-3AA32678BCC1}" type="slidenum">
              <a:rPr lang="ar-EG" smtClean="0">
                <a:solidFill>
                  <a:prstClr val="black"/>
                </a:solidFill>
              </a:rPr>
              <a:pPr/>
              <a:t>4</a:t>
            </a:fld>
            <a:endParaRPr lang="ar-EG">
              <a:solidFill>
                <a:prstClr val="black"/>
              </a:solidFill>
            </a:endParaRPr>
          </a:p>
        </p:txBody>
      </p:sp>
    </p:spTree>
    <p:extLst>
      <p:ext uri="{BB962C8B-B14F-4D97-AF65-F5344CB8AC3E}">
        <p14:creationId xmlns:p14="http://schemas.microsoft.com/office/powerpoint/2010/main" val="70397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3D3C7E2-DDBB-82FE-798F-C6DC6B971B3B}"/>
              </a:ext>
            </a:extLst>
          </p:cNvPr>
          <p:cNvSpPr>
            <a:spLocks noGrp="1"/>
          </p:cNvSpPr>
          <p:nvPr>
            <p:ph type="ctrTitle"/>
          </p:nvPr>
        </p:nvSpPr>
        <p:spPr/>
        <p:txBody>
          <a:bodyPr/>
          <a:lstStyle/>
          <a:p>
            <a:r>
              <a:rPr lang="en-US" dirty="0"/>
              <a:t>Pharmacodynamics</a:t>
            </a:r>
            <a:br>
              <a:rPr lang="en-US" dirty="0"/>
            </a:br>
            <a:endParaRPr lang="en-US" dirty="0"/>
          </a:p>
        </p:txBody>
      </p:sp>
      <p:sp>
        <p:nvSpPr>
          <p:cNvPr id="3" name="عنوان فرعي 2">
            <a:extLst>
              <a:ext uri="{FF2B5EF4-FFF2-40B4-BE49-F238E27FC236}">
                <a16:creationId xmlns:a16="http://schemas.microsoft.com/office/drawing/2014/main" id="{0A041794-B961-8FED-D0E3-19E2315A3886}"/>
              </a:ext>
            </a:extLst>
          </p:cNvPr>
          <p:cNvSpPr>
            <a:spLocks noGrp="1"/>
          </p:cNvSpPr>
          <p:nvPr>
            <p:ph type="subTitle" idx="1"/>
          </p:nvPr>
        </p:nvSpPr>
        <p:spPr>
          <a:xfrm>
            <a:off x="1066800" y="3886200"/>
            <a:ext cx="7010400" cy="2057400"/>
          </a:xfrm>
        </p:spPr>
        <p:txBody>
          <a:bodyPr>
            <a:normAutofit fontScale="77500" lnSpcReduction="20000"/>
          </a:bodyPr>
          <a:lstStyle/>
          <a:p>
            <a:r>
              <a:rPr lang="en-US" dirty="0"/>
              <a:t>AL-AYEN UNIVERSITY</a:t>
            </a:r>
          </a:p>
          <a:p>
            <a:r>
              <a:rPr lang="en-US" dirty="0"/>
              <a:t>COLLEGE OF HEALTH AND MEDICAL TECHNOLOGY</a:t>
            </a:r>
          </a:p>
          <a:p>
            <a:r>
              <a:rPr lang="en-US" dirty="0"/>
              <a:t>DEPARTMENT OF ANESTHESIA</a:t>
            </a:r>
          </a:p>
          <a:p>
            <a:r>
              <a:rPr lang="en-US" dirty="0"/>
              <a:t>By PhD  Karima Aboul </a:t>
            </a:r>
            <a:r>
              <a:rPr lang="en-US" dirty="0" err="1"/>
              <a:t>Fotouh</a:t>
            </a:r>
            <a:endParaRPr lang="en-US" dirty="0"/>
          </a:p>
          <a:p>
            <a:r>
              <a:rPr lang="en-US" dirty="0"/>
              <a:t>Lecturer </a:t>
            </a:r>
            <a:r>
              <a:rPr lang="ar-IQ"/>
              <a:t>3</a:t>
            </a:r>
            <a:endParaRPr lang="en-US" dirty="0"/>
          </a:p>
        </p:txBody>
      </p:sp>
      <p:pic>
        <p:nvPicPr>
          <p:cNvPr id="4" name="صورة 3">
            <a:extLst>
              <a:ext uri="{FF2B5EF4-FFF2-40B4-BE49-F238E27FC236}">
                <a16:creationId xmlns:a16="http://schemas.microsoft.com/office/drawing/2014/main" id="{AAE87AC0-1572-CA36-A0A7-EE00AB47E73E}"/>
              </a:ext>
            </a:extLst>
          </p:cNvPr>
          <p:cNvPicPr>
            <a:picLocks noChangeAspect="1"/>
          </p:cNvPicPr>
          <p:nvPr/>
        </p:nvPicPr>
        <p:blipFill>
          <a:blip r:embed="rId2"/>
          <a:stretch>
            <a:fillRect/>
          </a:stretch>
        </p:blipFill>
        <p:spPr>
          <a:xfrm>
            <a:off x="3541686" y="191935"/>
            <a:ext cx="2060627" cy="2054530"/>
          </a:xfrm>
          <a:prstGeom prst="rect">
            <a:avLst/>
          </a:prstGeom>
        </p:spPr>
      </p:pic>
    </p:spTree>
    <p:extLst>
      <p:ext uri="{BB962C8B-B14F-4D97-AF65-F5344CB8AC3E}">
        <p14:creationId xmlns:p14="http://schemas.microsoft.com/office/powerpoint/2010/main" val="3840604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r>
              <a:rPr lang="en-US" sz="2800" b="1" dirty="0">
                <a:solidFill>
                  <a:prstClr val="black"/>
                </a:solidFill>
              </a:rPr>
              <a:t>3-Potentiation (i.e. 1+0=2)</a:t>
            </a:r>
          </a:p>
          <a:p>
            <a:pPr lvl="0"/>
            <a:r>
              <a:rPr lang="en-US" sz="2800" dirty="0">
                <a:solidFill>
                  <a:prstClr val="black"/>
                </a:solidFill>
              </a:rPr>
              <a:t>the effect of one drug itself is greatly increased by intake of another drug without notable effect, for example, </a:t>
            </a:r>
            <a:r>
              <a:rPr lang="en-US" sz="2800" dirty="0" err="1">
                <a:solidFill>
                  <a:prstClr val="black"/>
                </a:solidFill>
              </a:rPr>
              <a:t>Phenobarbitone</a:t>
            </a:r>
            <a:r>
              <a:rPr lang="en-US" sz="2800" dirty="0">
                <a:solidFill>
                  <a:prstClr val="black"/>
                </a:solidFill>
              </a:rPr>
              <a:t> has no analgesic action but it can potentiate the analgesic action of aspirin</a:t>
            </a:r>
          </a:p>
          <a:p>
            <a:pPr lvl="0"/>
            <a:r>
              <a:rPr lang="en-US" sz="2800" b="1" dirty="0">
                <a:solidFill>
                  <a:prstClr val="black"/>
                </a:solidFill>
              </a:rPr>
              <a:t>4- Antagonism (1+1=0 )</a:t>
            </a:r>
          </a:p>
          <a:p>
            <a:pPr lvl="0"/>
            <a:r>
              <a:rPr lang="en-US" sz="2800" dirty="0">
                <a:solidFill>
                  <a:prstClr val="black"/>
                </a:solidFill>
              </a:rPr>
              <a:t>One drug abolishes the effect of the other</a:t>
            </a:r>
            <a:endParaRPr lang="ar-EG" sz="2800" dirty="0">
              <a:solidFill>
                <a:prstClr val="black"/>
              </a:solidFill>
            </a:endParaRPr>
          </a:p>
          <a:p>
            <a:endParaRPr lang="ar-EG" sz="2800" dirty="0"/>
          </a:p>
        </p:txBody>
      </p:sp>
    </p:spTree>
    <p:extLst>
      <p:ext uri="{BB962C8B-B14F-4D97-AF65-F5344CB8AC3E}">
        <p14:creationId xmlns:p14="http://schemas.microsoft.com/office/powerpoint/2010/main" val="731850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b="1" dirty="0"/>
              <a:t>Cell Receptor Regulation</a:t>
            </a:r>
          </a:p>
          <a:p>
            <a:r>
              <a:rPr lang="en-US" dirty="0"/>
              <a:t>➢ </a:t>
            </a:r>
            <a:r>
              <a:rPr lang="en-US" b="1" dirty="0"/>
              <a:t>Down regulation: </a:t>
            </a:r>
            <a:r>
              <a:rPr lang="en-US" dirty="0"/>
              <a:t>Continuous exposure of tissue to an agonist leads to decrease in the number of its receptors.</a:t>
            </a:r>
          </a:p>
          <a:p>
            <a:r>
              <a:rPr lang="en-US" dirty="0"/>
              <a:t>➢ </a:t>
            </a:r>
            <a:r>
              <a:rPr lang="en-US" b="1" dirty="0"/>
              <a:t>Up regulation: The number of receptors increases on prolonged exposure</a:t>
            </a:r>
          </a:p>
          <a:p>
            <a:r>
              <a:rPr lang="en-US" b="1" dirty="0"/>
              <a:t>to an antagonist (due to formation of new receptors)</a:t>
            </a:r>
            <a:endParaRPr lang="ar-EG" dirty="0"/>
          </a:p>
        </p:txBody>
      </p:sp>
    </p:spTree>
    <p:extLst>
      <p:ext uri="{BB962C8B-B14F-4D97-AF65-F5344CB8AC3E}">
        <p14:creationId xmlns:p14="http://schemas.microsoft.com/office/powerpoint/2010/main" val="4016351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r>
              <a:rPr lang="en-US" sz="1800" b="1" dirty="0"/>
              <a:t>Most Common Side Effects of Drugs</a:t>
            </a:r>
          </a:p>
          <a:p>
            <a:r>
              <a:rPr lang="en-US" sz="1800" dirty="0"/>
              <a:t>The side effects of therapeutic agents in man may be due to any of the following</a:t>
            </a:r>
          </a:p>
          <a:p>
            <a:r>
              <a:rPr lang="en-US" sz="1800" dirty="0"/>
              <a:t>causes:</a:t>
            </a:r>
          </a:p>
          <a:p>
            <a:r>
              <a:rPr lang="en-US" sz="1800" b="1" dirty="0"/>
              <a:t>1) </a:t>
            </a:r>
            <a:r>
              <a:rPr lang="en-US" sz="1800" b="1" i="1" dirty="0"/>
              <a:t>Over dosage:</a:t>
            </a:r>
          </a:p>
          <a:p>
            <a:r>
              <a:rPr lang="en-US" sz="1800" dirty="0"/>
              <a:t>A pharmacological response similar to its normal effect, but exaggerated in degree,</a:t>
            </a:r>
          </a:p>
          <a:p>
            <a:r>
              <a:rPr lang="en-US" sz="1800" dirty="0"/>
              <a:t>e.g. hypoglycemic shock due to excess insulin.</a:t>
            </a:r>
          </a:p>
          <a:p>
            <a:r>
              <a:rPr lang="en-US" sz="1800" b="1" dirty="0"/>
              <a:t>2) </a:t>
            </a:r>
            <a:r>
              <a:rPr lang="en-US" sz="1800" b="1" i="1" dirty="0"/>
              <a:t>Allergy and Hypersensitivity:</a:t>
            </a:r>
          </a:p>
          <a:p>
            <a:r>
              <a:rPr lang="en-US" sz="1800" dirty="0"/>
              <a:t>The symptoms which may occur in form of hypersensitivity reactions include the</a:t>
            </a:r>
          </a:p>
          <a:p>
            <a:r>
              <a:rPr lang="en-US" sz="1800" dirty="0"/>
              <a:t>following:</a:t>
            </a:r>
          </a:p>
          <a:p>
            <a:r>
              <a:rPr lang="en-US" sz="1800" dirty="0"/>
              <a:t>i. Skin Reactions: </a:t>
            </a:r>
            <a:r>
              <a:rPr lang="en-US" sz="1800" dirty="0" err="1"/>
              <a:t>Urticaria</a:t>
            </a:r>
            <a:r>
              <a:rPr lang="en-US" sz="1800" dirty="0"/>
              <a:t>, skin rashes, </a:t>
            </a:r>
            <a:r>
              <a:rPr lang="en-US" sz="1800" dirty="0" err="1"/>
              <a:t>angioneurotic</a:t>
            </a:r>
            <a:r>
              <a:rPr lang="en-US" sz="1800" dirty="0"/>
              <a:t> edema, and photosensitivity.</a:t>
            </a:r>
          </a:p>
          <a:p>
            <a:r>
              <a:rPr lang="en-US" sz="1800" dirty="0"/>
              <a:t>ii. Fever. iii. Asthmatic attacks iv. Anaphylactic shock</a:t>
            </a:r>
          </a:p>
          <a:p>
            <a:r>
              <a:rPr lang="en-US" sz="1800" dirty="0"/>
              <a:t>v. Blood reactions: e.g. </a:t>
            </a:r>
            <a:r>
              <a:rPr lang="en-US" sz="1800" dirty="0" err="1"/>
              <a:t>agranulocytosis</a:t>
            </a:r>
            <a:r>
              <a:rPr lang="en-US" sz="1800" dirty="0"/>
              <a:t>, aplastic anemia, and hemolytic reactions.</a:t>
            </a:r>
          </a:p>
          <a:p>
            <a:r>
              <a:rPr lang="en-US" sz="1800" dirty="0"/>
              <a:t>Examples of drug causing allergic reactions: penicillin, aspirin, sulfonamides</a:t>
            </a:r>
          </a:p>
          <a:p>
            <a:r>
              <a:rPr lang="en-US" sz="1800" b="1" dirty="0"/>
              <a:t>3) Teratogenicity: </a:t>
            </a:r>
            <a:r>
              <a:rPr lang="en-US" sz="1800" dirty="0"/>
              <a:t>Mal formation of the fetus if his mother used certain medication</a:t>
            </a:r>
          </a:p>
          <a:p>
            <a:r>
              <a:rPr lang="en-US" sz="1800" dirty="0"/>
              <a:t>during period of pregnancy especially first trimester</a:t>
            </a:r>
          </a:p>
          <a:p>
            <a:r>
              <a:rPr lang="en-US" sz="1800" b="1" dirty="0"/>
              <a:t>4) Intolerance: </a:t>
            </a:r>
            <a:r>
              <a:rPr lang="en-US" sz="1800" dirty="0"/>
              <a:t>Exaggerated normal response with the use of usual dose of drug</a:t>
            </a:r>
          </a:p>
        </p:txBody>
      </p:sp>
    </p:spTree>
    <p:extLst>
      <p:ext uri="{BB962C8B-B14F-4D97-AF65-F5344CB8AC3E}">
        <p14:creationId xmlns:p14="http://schemas.microsoft.com/office/powerpoint/2010/main" val="2133241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77500" lnSpcReduction="20000"/>
          </a:bodyPr>
          <a:lstStyle/>
          <a:p>
            <a:r>
              <a:rPr lang="en-US" b="1" dirty="0"/>
              <a:t>5) Tolerance: </a:t>
            </a:r>
            <a:r>
              <a:rPr lang="en-US" dirty="0"/>
              <a:t>Gradual decrease of response to certain drug due to its use for long time, to achieve the original response you should increase the dose from time to time.</a:t>
            </a:r>
          </a:p>
          <a:p>
            <a:r>
              <a:rPr lang="en-US" b="1" dirty="0"/>
              <a:t>6) Secondary effects: </a:t>
            </a:r>
            <a:r>
              <a:rPr lang="en-US" dirty="0"/>
              <a:t>Deficiency of vitamins B as a result of long use of broad spectrum antibiotics</a:t>
            </a:r>
          </a:p>
          <a:p>
            <a:r>
              <a:rPr lang="en-US" b="1" dirty="0"/>
              <a:t>7) Causing disease: "iatrogenic" </a:t>
            </a:r>
            <a:r>
              <a:rPr lang="en-US" dirty="0"/>
              <a:t>e.g. chlorpromazine causes parkinsonism</a:t>
            </a:r>
          </a:p>
          <a:p>
            <a:r>
              <a:rPr lang="en-US" b="1" dirty="0"/>
              <a:t>8) Idiosyncrasy: </a:t>
            </a:r>
            <a:r>
              <a:rPr lang="en-US" dirty="0"/>
              <a:t>Abnormal response to the usual dose of drug (genetic abnormality)</a:t>
            </a:r>
          </a:p>
          <a:p>
            <a:r>
              <a:rPr lang="en-US" b="1" dirty="0"/>
              <a:t>9) Hepatotoxicity </a:t>
            </a:r>
            <a:r>
              <a:rPr lang="en-US" dirty="0"/>
              <a:t>(liver toxicity): e.g. Chloroform, and carbon tetrachloride.</a:t>
            </a:r>
          </a:p>
          <a:p>
            <a:r>
              <a:rPr lang="en-US" b="1" dirty="0"/>
              <a:t>10) Nephrotoxicity </a:t>
            </a:r>
            <a:r>
              <a:rPr lang="en-US" dirty="0"/>
              <a:t>(kidney toxicity): e.g. Aminoglycosides</a:t>
            </a:r>
          </a:p>
          <a:p>
            <a:r>
              <a:rPr lang="en-US" b="1" dirty="0"/>
              <a:t>11) Nerve Damage</a:t>
            </a:r>
            <a:r>
              <a:rPr lang="en-US" dirty="0"/>
              <a:t>: e.g. Streptomycin may cause damage to the eighth cranial nerve.</a:t>
            </a:r>
          </a:p>
          <a:p>
            <a:r>
              <a:rPr lang="en-US" b="1" dirty="0"/>
              <a:t>12) Hematological toxicity: </a:t>
            </a:r>
            <a:r>
              <a:rPr lang="en-US" dirty="0"/>
              <a:t>e.g. Sulfonamides may cause thrombocytopenia, </a:t>
            </a:r>
            <a:r>
              <a:rPr lang="en-US" dirty="0" err="1"/>
              <a:t>granulocytopenia</a:t>
            </a:r>
            <a:r>
              <a:rPr lang="en-US" dirty="0"/>
              <a:t> or even aplastic anemia</a:t>
            </a:r>
            <a:endParaRPr lang="ar-EG" dirty="0"/>
          </a:p>
          <a:p>
            <a:endParaRPr lang="ar-EG" dirty="0"/>
          </a:p>
        </p:txBody>
      </p:sp>
    </p:spTree>
    <p:extLst>
      <p:ext uri="{BB962C8B-B14F-4D97-AF65-F5344CB8AC3E}">
        <p14:creationId xmlns:p14="http://schemas.microsoft.com/office/powerpoint/2010/main" val="342342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133600"/>
            <a:ext cx="7772400" cy="1470025"/>
          </a:xfrm>
        </p:spPr>
        <p:txBody>
          <a:bodyPr/>
          <a:lstStyle/>
          <a:p>
            <a:pPr eaLnBrk="1" hangingPunct="1"/>
            <a:r>
              <a:rPr lang="en-US" sz="4800" b="1">
                <a:solidFill>
                  <a:schemeClr val="accent2"/>
                </a:solidFill>
                <a:latin typeface="Times New Roman" pitchFamily="18" charset="0"/>
              </a:rPr>
              <a:t>Autonomic Nervous System</a:t>
            </a:r>
          </a:p>
        </p:txBody>
      </p:sp>
    </p:spTree>
    <p:extLst>
      <p:ext uri="{BB962C8B-B14F-4D97-AF65-F5344CB8AC3E}">
        <p14:creationId xmlns:p14="http://schemas.microsoft.com/office/powerpoint/2010/main" val="42661554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http://www.rsdinfo.com/T628862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471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3820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10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8" y="304800"/>
            <a:ext cx="8391525"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2236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0" y="152400"/>
            <a:ext cx="8686800" cy="1265238"/>
          </a:xfrm>
        </p:spPr>
        <p:txBody>
          <a:bodyPr>
            <a:normAutofit fontScale="90000"/>
          </a:bodyPr>
          <a:lstStyle/>
          <a:p>
            <a:pPr eaLnBrk="1" hangingPunct="1"/>
            <a:r>
              <a:rPr lang="en-US" sz="4000">
                <a:solidFill>
                  <a:schemeClr val="accent2"/>
                </a:solidFill>
              </a:rPr>
              <a:t>Autonomic nervous system (ANS) divided into</a:t>
            </a:r>
          </a:p>
        </p:txBody>
      </p:sp>
      <p:graphicFrame>
        <p:nvGraphicFramePr>
          <p:cNvPr id="8316" name="Group 124"/>
          <p:cNvGraphicFramePr>
            <a:graphicFrameLocks noGrp="1"/>
          </p:cNvGraphicFramePr>
          <p:nvPr>
            <p:ph sz="half" idx="2"/>
          </p:nvPr>
        </p:nvGraphicFramePr>
        <p:xfrm>
          <a:off x="609600" y="1600200"/>
          <a:ext cx="7772400" cy="4573588"/>
        </p:xfrm>
        <a:graphic>
          <a:graphicData uri="http://schemas.openxmlformats.org/drawingml/2006/table">
            <a:tbl>
              <a:tblPr/>
              <a:tblGrid>
                <a:gridCol w="1344613">
                  <a:extLst>
                    <a:ext uri="{9D8B030D-6E8A-4147-A177-3AD203B41FA5}">
                      <a16:colId xmlns:a16="http://schemas.microsoft.com/office/drawing/2014/main" val="20000"/>
                    </a:ext>
                  </a:extLst>
                </a:gridCol>
                <a:gridCol w="3736975">
                  <a:extLst>
                    <a:ext uri="{9D8B030D-6E8A-4147-A177-3AD203B41FA5}">
                      <a16:colId xmlns:a16="http://schemas.microsoft.com/office/drawing/2014/main" val="20001"/>
                    </a:ext>
                  </a:extLst>
                </a:gridCol>
                <a:gridCol w="2690812">
                  <a:extLst>
                    <a:ext uri="{9D8B030D-6E8A-4147-A177-3AD203B41FA5}">
                      <a16:colId xmlns:a16="http://schemas.microsoft.com/office/drawing/2014/main" val="20002"/>
                    </a:ext>
                  </a:extLst>
                </a:gridCol>
              </a:tblGrid>
              <a:tr h="94310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accent2"/>
                        </a:solidFill>
                        <a:effectLst/>
                        <a:latin typeface="Arial" charset="0"/>
                        <a:cs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Sympathetic</a:t>
                      </a:r>
                      <a:endParaRPr kumimoji="0" lang="en-US" sz="2000" b="1" i="0" u="none" strike="noStrike" cap="none" normalizeH="0" baseline="0">
                        <a:ln>
                          <a:noFill/>
                        </a:ln>
                        <a:solidFill>
                          <a:schemeClr val="accent2"/>
                        </a:solidFill>
                        <a:effectLst/>
                        <a:latin typeface="Arial" charset="0"/>
                        <a:cs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Parasympathetic</a:t>
                      </a:r>
                      <a:endParaRPr kumimoji="0" lang="en-US" sz="2000" b="1" i="0" u="none" strike="noStrike" cap="none" normalizeH="0" baseline="0">
                        <a:ln>
                          <a:noFill/>
                        </a:ln>
                        <a:solidFill>
                          <a:schemeClr val="accent2"/>
                        </a:solidFill>
                        <a:effectLst/>
                        <a:latin typeface="Arial" charset="0"/>
                        <a:cs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602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Origin</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Thoracolumbar(all thoracic &amp; upper 3 lumber segments).</a:t>
                      </a:r>
                      <a:endParaRPr kumimoji="0" lang="en-US" sz="2000" b="1" i="0" u="none" strike="noStrike" cap="none" normalizeH="0" baseline="0">
                        <a:ln>
                          <a:noFill/>
                        </a:ln>
                        <a:solidFill>
                          <a:schemeClr val="accent2"/>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Craniosacral (cranial 3,7,9,10&amp;sacral 2,3,4 segments).</a:t>
                      </a:r>
                      <a:endParaRPr kumimoji="0" lang="en-US" sz="2000" b="1" i="0" u="none" strike="noStrike" cap="none" normalizeH="0" baseline="0">
                        <a:ln>
                          <a:noFill/>
                        </a:ln>
                        <a:solidFill>
                          <a:schemeClr val="accent2"/>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566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Character</a:t>
                      </a:r>
                      <a:endParaRPr kumimoji="0" lang="en-US" sz="2000" b="1" i="0" u="none" strike="noStrike" cap="none" normalizeH="0" baseline="0">
                        <a:ln>
                          <a:noFill/>
                        </a:ln>
                        <a:solidFill>
                          <a:schemeClr val="accent2"/>
                        </a:solidFill>
                        <a:effectLst/>
                        <a:latin typeface="Arial" charset="0"/>
                        <a:cs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*Short preganglionic &amp; long post-ganglionic  fibres.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 Ganglia is on either side of vertebral column</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*Long preganglionic    &amp; short post-ganglionic fibres.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 ganglia embedded in the effector organ</a:t>
                      </a:r>
                      <a:endParaRPr kumimoji="0" lang="en-US" sz="2000" b="1" i="0" u="none" strike="noStrike" cap="none" normalizeH="0" baseline="0">
                        <a:ln>
                          <a:noFill/>
                        </a:ln>
                        <a:solidFill>
                          <a:schemeClr val="accent2"/>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879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Action</a:t>
                      </a:r>
                      <a:endParaRPr kumimoji="0" lang="en-US" sz="2000" b="1" i="0" u="none" strike="noStrike" cap="none" normalizeH="0" baseline="0">
                        <a:ln>
                          <a:noFill/>
                        </a:ln>
                        <a:solidFill>
                          <a:schemeClr val="accent2"/>
                        </a:solidFill>
                        <a:effectLst/>
                        <a:latin typeface="Arial" charset="0"/>
                        <a:cs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*Generalized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*Fight and flight</a:t>
                      </a:r>
                      <a:endParaRPr kumimoji="0" lang="en-US" sz="2000" b="1" i="0" u="none" strike="noStrike" cap="none" normalizeH="0" baseline="0">
                        <a:ln>
                          <a:noFill/>
                        </a:ln>
                        <a:solidFill>
                          <a:schemeClr val="accent2"/>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*Localized</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accent2"/>
                          </a:solidFill>
                          <a:effectLst/>
                          <a:latin typeface="Times New Roman" pitchFamily="18" charset="0"/>
                          <a:cs typeface="Times New Roman" pitchFamily="18" charset="0"/>
                        </a:rPr>
                        <a:t>*Rest and digest</a:t>
                      </a:r>
                      <a:endParaRPr kumimoji="0" lang="en-US" sz="2000" b="1" i="0" u="none" strike="noStrike" cap="none" normalizeH="0" baseline="0">
                        <a:ln>
                          <a:noFill/>
                        </a:ln>
                        <a:solidFill>
                          <a:schemeClr val="accent2"/>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34455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fltVal val="0"/>
                                          </p:val>
                                        </p:tav>
                                        <p:tav tm="100000">
                                          <p:val>
                                            <p:strVal val="#ppt_h"/>
                                          </p:val>
                                        </p:tav>
                                      </p:tavLst>
                                    </p:anim>
                                    <p:animEffect transition="in" filter="fade">
                                      <p:cBhvr>
                                        <p:cTn id="9"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r>
              <a:rPr lang="en-US" b="1" dirty="0"/>
              <a:t>Pharmacodynamics</a:t>
            </a:r>
          </a:p>
          <a:p>
            <a:r>
              <a:rPr lang="en-US" sz="2800" b="1" dirty="0"/>
              <a:t>The actions of the drug on the body.</a:t>
            </a:r>
          </a:p>
          <a:p>
            <a:r>
              <a:rPr lang="en-US" sz="2800" dirty="0"/>
              <a:t>Pharmacodynamics considers the sites, modes, and mechanisms of action of drugs.</a:t>
            </a:r>
          </a:p>
          <a:p>
            <a:r>
              <a:rPr lang="en-US" sz="2800" b="1" dirty="0"/>
              <a:t>Mode of action; </a:t>
            </a:r>
            <a:r>
              <a:rPr lang="en-US" sz="2800" dirty="0"/>
              <a:t>The character of an effect produced by a drug is called the mode of action of that drug.</a:t>
            </a:r>
          </a:p>
          <a:p>
            <a:pPr lvl="0"/>
            <a:r>
              <a:rPr lang="en-US" sz="2800" b="1" dirty="0"/>
              <a:t>Site of action: </a:t>
            </a:r>
            <a:r>
              <a:rPr lang="en-US" sz="2800" dirty="0"/>
              <a:t>The receptor site where a drug acts to initiate a group of functions is that drug's site of action.</a:t>
            </a:r>
            <a:r>
              <a:rPr lang="en-US" sz="3000" b="1" dirty="0">
                <a:solidFill>
                  <a:prstClr val="black"/>
                </a:solidFill>
              </a:rPr>
              <a:t> </a:t>
            </a:r>
          </a:p>
          <a:p>
            <a:pPr lvl="0"/>
            <a:r>
              <a:rPr lang="en-US" sz="3000" b="1" dirty="0">
                <a:solidFill>
                  <a:prstClr val="black"/>
                </a:solidFill>
              </a:rPr>
              <a:t>Mechanism of action: </a:t>
            </a:r>
            <a:r>
              <a:rPr lang="en-US" sz="3000" dirty="0">
                <a:solidFill>
                  <a:prstClr val="black"/>
                </a:solidFill>
              </a:rPr>
              <a:t>The identification of molecular and biochemical events leading to an effect is called the mechanism of action of that drug.</a:t>
            </a:r>
          </a:p>
          <a:p>
            <a:endParaRPr lang="en-US" sz="2800" dirty="0"/>
          </a:p>
        </p:txBody>
      </p:sp>
    </p:spTree>
    <p:extLst>
      <p:ext uri="{BB962C8B-B14F-4D97-AF65-F5344CB8AC3E}">
        <p14:creationId xmlns:p14="http://schemas.microsoft.com/office/powerpoint/2010/main" val="267793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The drug may produce its action by one of the following mechanisms:</a:t>
            </a:r>
          </a:p>
          <a:p>
            <a:r>
              <a:rPr lang="en-US" b="1" dirty="0"/>
              <a:t>1- On the cell membrane by:</a:t>
            </a:r>
          </a:p>
          <a:p>
            <a:r>
              <a:rPr lang="en-US" b="1" dirty="0"/>
              <a:t>- </a:t>
            </a:r>
            <a:r>
              <a:rPr lang="en-US" dirty="0"/>
              <a:t>Acting of ion channel</a:t>
            </a:r>
          </a:p>
          <a:p>
            <a:r>
              <a:rPr lang="en-US" b="1" dirty="0"/>
              <a:t>- </a:t>
            </a:r>
            <a:r>
              <a:rPr lang="en-US" dirty="0"/>
              <a:t>Acting on specific receptors.</a:t>
            </a:r>
          </a:p>
          <a:p>
            <a:r>
              <a:rPr lang="en-US" b="1" dirty="0"/>
              <a:t>- </a:t>
            </a:r>
            <a:r>
              <a:rPr lang="en-US" dirty="0"/>
              <a:t>Acting on enzymes.</a:t>
            </a:r>
          </a:p>
          <a:p>
            <a:r>
              <a:rPr lang="en-US" b="1" dirty="0"/>
              <a:t>- </a:t>
            </a:r>
            <a:r>
              <a:rPr lang="en-US" dirty="0"/>
              <a:t>Acting on carrier molecule (transporters)</a:t>
            </a:r>
          </a:p>
          <a:p>
            <a:endParaRPr lang="ar-EG" dirty="0"/>
          </a:p>
        </p:txBody>
      </p:sp>
    </p:spTree>
    <p:extLst>
      <p:ext uri="{BB962C8B-B14F-4D97-AF65-F5344CB8AC3E}">
        <p14:creationId xmlns:p14="http://schemas.microsoft.com/office/powerpoint/2010/main" val="245017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b="1" dirty="0"/>
              <a:t>2- On metabolic processes within the cell by:</a:t>
            </a:r>
          </a:p>
          <a:p>
            <a:r>
              <a:rPr lang="en-US" b="1" dirty="0"/>
              <a:t>- </a:t>
            </a:r>
            <a:r>
              <a:rPr lang="en-US" dirty="0"/>
              <a:t>Enzyme inhibition e.g. allopurinol inhibits Xanthine oxidase.</a:t>
            </a:r>
          </a:p>
          <a:p>
            <a:r>
              <a:rPr lang="en-US" dirty="0"/>
              <a:t>Inhibition of transport processes that carry substances across cells e.g. </a:t>
            </a:r>
            <a:r>
              <a:rPr lang="en-US" dirty="0" err="1"/>
              <a:t>probenecid</a:t>
            </a:r>
            <a:r>
              <a:rPr lang="en-US" dirty="0"/>
              <a:t> delays excretion of penicillin.</a:t>
            </a:r>
          </a:p>
          <a:p>
            <a:r>
              <a:rPr lang="en-US" b="1" dirty="0"/>
              <a:t>3- Outside the cell:</a:t>
            </a:r>
          </a:p>
          <a:p>
            <a:r>
              <a:rPr lang="en-US" b="1" dirty="0"/>
              <a:t>- </a:t>
            </a:r>
            <a:r>
              <a:rPr lang="en-US" dirty="0"/>
              <a:t>Direct chemical interaction e.g. antacid</a:t>
            </a:r>
          </a:p>
          <a:p>
            <a:r>
              <a:rPr lang="en-US" b="1" dirty="0"/>
              <a:t>- </a:t>
            </a:r>
            <a:r>
              <a:rPr lang="en-US" dirty="0"/>
              <a:t>Physical interaction e.g. Kaolin adsorb toxins</a:t>
            </a:r>
            <a:endParaRPr lang="ar-EG" dirty="0"/>
          </a:p>
        </p:txBody>
      </p:sp>
    </p:spTree>
    <p:extLst>
      <p:ext uri="{BB962C8B-B14F-4D97-AF65-F5344CB8AC3E}">
        <p14:creationId xmlns:p14="http://schemas.microsoft.com/office/powerpoint/2010/main" val="408369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20000"/>
          </a:bodyPr>
          <a:lstStyle/>
          <a:p>
            <a:r>
              <a:rPr lang="en-US" b="1" dirty="0"/>
              <a:t>Body Control system (Drug Targets)</a:t>
            </a:r>
          </a:p>
          <a:p>
            <a:r>
              <a:rPr lang="en-US" dirty="0"/>
              <a:t>Four main kinds of regulatory protein are commonly involved as primary drug targets</a:t>
            </a:r>
          </a:p>
          <a:p>
            <a:r>
              <a:rPr lang="en-US" dirty="0"/>
              <a:t>namely:</a:t>
            </a:r>
          </a:p>
          <a:p>
            <a:r>
              <a:rPr lang="fr-FR" b="1" dirty="0"/>
              <a:t>1 - Enzymes 2- Ion </a:t>
            </a:r>
            <a:r>
              <a:rPr lang="fr-FR" b="1" dirty="0" err="1"/>
              <a:t>channels</a:t>
            </a:r>
            <a:r>
              <a:rPr lang="fr-FR" b="1" dirty="0"/>
              <a:t> 3- Carrier </a:t>
            </a:r>
            <a:r>
              <a:rPr lang="fr-FR" b="1" dirty="0" err="1"/>
              <a:t>molecule</a:t>
            </a:r>
            <a:r>
              <a:rPr lang="fr-FR" b="1" dirty="0"/>
              <a:t> (</a:t>
            </a:r>
            <a:r>
              <a:rPr lang="fr-FR" b="1" dirty="0" err="1"/>
              <a:t>transporters</a:t>
            </a:r>
            <a:r>
              <a:rPr lang="fr-FR" b="1" dirty="0"/>
              <a:t>) 4- </a:t>
            </a:r>
            <a:r>
              <a:rPr lang="fr-FR" b="1" dirty="0" err="1"/>
              <a:t>Receptors</a:t>
            </a:r>
            <a:endParaRPr lang="fr-FR" b="1" dirty="0"/>
          </a:p>
          <a:p>
            <a:r>
              <a:rPr lang="en-US" b="1" dirty="0"/>
              <a:t>1- Enzymes</a:t>
            </a:r>
          </a:p>
          <a:p>
            <a:r>
              <a:rPr lang="en-US" dirty="0"/>
              <a:t>Drugs may inhibit enzyme activity and this inhibition may be reversible inhibition</a:t>
            </a:r>
          </a:p>
          <a:p>
            <a:r>
              <a:rPr lang="en-US" dirty="0"/>
              <a:t>(Competitive) The drug is structurally similar to natural substrate and compete with it</a:t>
            </a:r>
          </a:p>
          <a:p>
            <a:r>
              <a:rPr lang="en-US" dirty="0"/>
              <a:t>for the enzyme or irreversible inhibition (Non-Competitive) where drug combine irreversibly with enzyme.</a:t>
            </a:r>
          </a:p>
        </p:txBody>
      </p:sp>
    </p:spTree>
    <p:extLst>
      <p:ext uri="{BB962C8B-B14F-4D97-AF65-F5344CB8AC3E}">
        <p14:creationId xmlns:p14="http://schemas.microsoft.com/office/powerpoint/2010/main" val="419296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10000"/>
          </a:bodyPr>
          <a:lstStyle/>
          <a:p>
            <a:pPr lvl="0"/>
            <a:r>
              <a:rPr lang="en-US" sz="2800" b="1" dirty="0">
                <a:solidFill>
                  <a:prstClr val="black"/>
                </a:solidFill>
              </a:rPr>
              <a:t>2-Transporters (Carrier proteins)</a:t>
            </a:r>
          </a:p>
          <a:p>
            <a:pPr lvl="0"/>
            <a:r>
              <a:rPr lang="en-US" sz="2800" dirty="0">
                <a:solidFill>
                  <a:prstClr val="black"/>
                </a:solidFill>
              </a:rPr>
              <a:t>Several substrates which cannot penetrate the lipid</a:t>
            </a:r>
          </a:p>
          <a:p>
            <a:pPr lvl="0"/>
            <a:r>
              <a:rPr lang="en-US" sz="2800" dirty="0">
                <a:solidFill>
                  <a:prstClr val="black"/>
                </a:solidFill>
              </a:rPr>
              <a:t>membrane (Too Large- Too Polar) are </a:t>
            </a:r>
            <a:r>
              <a:rPr lang="en-US" sz="2800" dirty="0" err="1">
                <a:solidFill>
                  <a:prstClr val="black"/>
                </a:solidFill>
              </a:rPr>
              <a:t>translocated</a:t>
            </a:r>
            <a:endParaRPr lang="en-US" sz="2800" dirty="0">
              <a:solidFill>
                <a:prstClr val="black"/>
              </a:solidFill>
            </a:endParaRPr>
          </a:p>
          <a:p>
            <a:pPr lvl="0"/>
            <a:r>
              <a:rPr lang="en-US" sz="2800" dirty="0">
                <a:solidFill>
                  <a:prstClr val="black"/>
                </a:solidFill>
              </a:rPr>
              <a:t>across membranes by binding to specific transporters</a:t>
            </a:r>
          </a:p>
          <a:p>
            <a:pPr lvl="0"/>
            <a:r>
              <a:rPr lang="en-US" sz="2800" dirty="0">
                <a:solidFill>
                  <a:prstClr val="black"/>
                </a:solidFill>
              </a:rPr>
              <a:t>(carriers).</a:t>
            </a:r>
          </a:p>
          <a:p>
            <a:pPr lvl="0"/>
            <a:r>
              <a:rPr lang="en-US" sz="2800" b="1" dirty="0">
                <a:solidFill>
                  <a:prstClr val="black"/>
                </a:solidFill>
              </a:rPr>
              <a:t>3-Ion Channels</a:t>
            </a:r>
          </a:p>
          <a:p>
            <a:pPr lvl="0"/>
            <a:r>
              <a:rPr lang="en-US" sz="2800" dirty="0">
                <a:solidFill>
                  <a:prstClr val="black"/>
                </a:solidFill>
              </a:rPr>
              <a:t>Selective pores in the cell membrane that allow passage of ions down their concentration gradient</a:t>
            </a:r>
          </a:p>
          <a:p>
            <a:pPr lvl="0"/>
            <a:r>
              <a:rPr lang="en-US" sz="2800" b="1" dirty="0">
                <a:solidFill>
                  <a:prstClr val="black"/>
                </a:solidFill>
              </a:rPr>
              <a:t>Types of ion channels</a:t>
            </a:r>
          </a:p>
          <a:p>
            <a:pPr lvl="0"/>
            <a:r>
              <a:rPr lang="en-US" sz="2800" b="1" dirty="0">
                <a:solidFill>
                  <a:prstClr val="black"/>
                </a:solidFill>
              </a:rPr>
              <a:t>A- </a:t>
            </a:r>
            <a:r>
              <a:rPr lang="en-US" sz="2800" dirty="0">
                <a:solidFill>
                  <a:prstClr val="black"/>
                </a:solidFill>
              </a:rPr>
              <a:t>Voltage sensitive channel: controlled by membrane potential</a:t>
            </a:r>
          </a:p>
          <a:p>
            <a:pPr lvl="0"/>
            <a:r>
              <a:rPr lang="en-US" sz="2800" dirty="0">
                <a:solidFill>
                  <a:prstClr val="black"/>
                </a:solidFill>
              </a:rPr>
              <a:t>B- ligand sensitive channel: controlled by ligand or transmitter</a:t>
            </a:r>
            <a:endParaRPr lang="ar-EG" sz="2800" dirty="0">
              <a:solidFill>
                <a:prstClr val="black"/>
              </a:solidFill>
            </a:endParaRPr>
          </a:p>
          <a:p>
            <a:endParaRPr lang="ar-EG" dirty="0"/>
          </a:p>
        </p:txBody>
      </p:sp>
    </p:spTree>
    <p:extLst>
      <p:ext uri="{BB962C8B-B14F-4D97-AF65-F5344CB8AC3E}">
        <p14:creationId xmlns:p14="http://schemas.microsoft.com/office/powerpoint/2010/main" val="357903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b="1" dirty="0"/>
              <a:t>4 - Receptors</a:t>
            </a:r>
          </a:p>
          <a:p>
            <a:r>
              <a:rPr lang="en-US" b="1" dirty="0"/>
              <a:t>What is the receptor?</a:t>
            </a:r>
          </a:p>
          <a:p>
            <a:pPr algn="just"/>
            <a:r>
              <a:rPr lang="en-US" dirty="0"/>
              <a:t>Receptors are protein macromolecules that react specifically with a ligand (drug, transmitter or hormone) they may be activated or blocked.</a:t>
            </a:r>
          </a:p>
          <a:p>
            <a:pPr algn="just"/>
            <a:r>
              <a:rPr lang="en-US" dirty="0"/>
              <a:t>Drug + Receptor —Drug-receptor complex —► Biologic effect</a:t>
            </a:r>
            <a:endParaRPr lang="ar-EG" dirty="0"/>
          </a:p>
        </p:txBody>
      </p:sp>
    </p:spTree>
    <p:extLst>
      <p:ext uri="{BB962C8B-B14F-4D97-AF65-F5344CB8AC3E}">
        <p14:creationId xmlns:p14="http://schemas.microsoft.com/office/powerpoint/2010/main" val="358142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b="1" dirty="0"/>
              <a:t>Pharmacokinetic interaction (PK)</a:t>
            </a:r>
          </a:p>
          <a:p>
            <a:r>
              <a:rPr lang="en-US" b="1" dirty="0"/>
              <a:t>PK Absorption interaction: </a:t>
            </a:r>
            <a:r>
              <a:rPr lang="en-US" dirty="0"/>
              <a:t>Alteration in PH, </a:t>
            </a:r>
            <a:r>
              <a:rPr lang="en-US" dirty="0" err="1"/>
              <a:t>Complexation</a:t>
            </a:r>
            <a:r>
              <a:rPr lang="en-US" dirty="0"/>
              <a:t>, Adsorption, Gastric emptying rate, Alteration of intestinal flora.</a:t>
            </a:r>
          </a:p>
          <a:p>
            <a:r>
              <a:rPr lang="en-US" b="1" dirty="0"/>
              <a:t>PK Distribution interaction: </a:t>
            </a:r>
            <a:r>
              <a:rPr lang="en-US" dirty="0"/>
              <a:t>Aspirin + warfarin: Displace warfarin from </a:t>
            </a:r>
            <a:r>
              <a:rPr lang="en-US" dirty="0" err="1"/>
              <a:t>p.p.binding</a:t>
            </a:r>
            <a:r>
              <a:rPr lang="en-US" dirty="0"/>
              <a:t> site . (↑ free warfarin) à ↑ Activity)</a:t>
            </a:r>
          </a:p>
          <a:p>
            <a:r>
              <a:rPr lang="en-US" b="1" dirty="0"/>
              <a:t>PK Metabolism interaction: </a:t>
            </a:r>
            <a:r>
              <a:rPr lang="en-US" dirty="0"/>
              <a:t>Induction or inhibitors of liver microsomal enzymes</a:t>
            </a:r>
          </a:p>
          <a:p>
            <a:r>
              <a:rPr lang="en-US" b="1" dirty="0"/>
              <a:t>PK Elimination interaction: </a:t>
            </a:r>
            <a:r>
              <a:rPr lang="en-US" dirty="0" err="1"/>
              <a:t>Probenecid</a:t>
            </a:r>
            <a:r>
              <a:rPr lang="en-US" dirty="0"/>
              <a:t> competes with penicillin’s on the acidic carrier, Alteration of urine PH.</a:t>
            </a:r>
            <a:endParaRPr lang="ar-EG" dirty="0"/>
          </a:p>
        </p:txBody>
      </p:sp>
    </p:spTree>
    <p:extLst>
      <p:ext uri="{BB962C8B-B14F-4D97-AF65-F5344CB8AC3E}">
        <p14:creationId xmlns:p14="http://schemas.microsoft.com/office/powerpoint/2010/main" val="158218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b="1" dirty="0" err="1"/>
              <a:t>Pharmacodynamic</a:t>
            </a:r>
            <a:r>
              <a:rPr lang="en-US" b="1" dirty="0"/>
              <a:t> interaction </a:t>
            </a:r>
            <a:r>
              <a:rPr lang="en-US" dirty="0"/>
              <a:t>(Alteration in drug response):</a:t>
            </a:r>
          </a:p>
          <a:p>
            <a:r>
              <a:rPr lang="en-US" b="1" dirty="0"/>
              <a:t>1- Summation or addition: ) 1+1=2)</a:t>
            </a:r>
          </a:p>
          <a:p>
            <a:r>
              <a:rPr lang="en-US" dirty="0"/>
              <a:t>Combined effect of two drugs is equal to the sum of their individual effects occurs between drugs having the same mechanism, for example, the use of two simple analgesics together.</a:t>
            </a:r>
          </a:p>
          <a:p>
            <a:r>
              <a:rPr lang="en-US" b="1" dirty="0"/>
              <a:t>2- Synergism: (i.e. 1+1=3)</a:t>
            </a:r>
          </a:p>
          <a:p>
            <a:r>
              <a:rPr lang="en-US" dirty="0"/>
              <a:t>combined effect of two drugs is greater than the sum of their individual effects The two drugs usually have different mechanisms of action, for example, the use of penicillin with aminoglycosides to exert bactericidal effect</a:t>
            </a:r>
          </a:p>
        </p:txBody>
      </p:sp>
    </p:spTree>
    <p:extLst>
      <p:ext uri="{BB962C8B-B14F-4D97-AF65-F5344CB8AC3E}">
        <p14:creationId xmlns:p14="http://schemas.microsoft.com/office/powerpoint/2010/main" val="1182245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1099</Words>
  <Application>Microsoft Office PowerPoint</Application>
  <PresentationFormat>عرض على الشاشة (4:3)</PresentationFormat>
  <Paragraphs>106</Paragraphs>
  <Slides>18</Slides>
  <Notes>1</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18</vt:i4>
      </vt:variant>
    </vt:vector>
  </HeadingPairs>
  <TitlesOfParts>
    <vt:vector size="22" baseType="lpstr">
      <vt:lpstr>Arial</vt:lpstr>
      <vt:lpstr>Calibri</vt:lpstr>
      <vt:lpstr>Times New Roman</vt:lpstr>
      <vt:lpstr>Office Theme</vt:lpstr>
      <vt:lpstr>Pharmacodynamics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Autonomic Nervous System</vt:lpstr>
      <vt:lpstr>عرض تقديمي في PowerPoint</vt:lpstr>
      <vt:lpstr>عرض تقديمي في PowerPoint</vt:lpstr>
      <vt:lpstr>عرض تقديمي في PowerPoint</vt:lpstr>
      <vt:lpstr>Autonomic nervous system (ANS) divided into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Desktop</dc:creator>
  <cp:lastModifiedBy>المهدي حسن عبدالله حيال</cp:lastModifiedBy>
  <cp:revision>14</cp:revision>
  <dcterms:created xsi:type="dcterms:W3CDTF">2006-08-16T00:00:00Z</dcterms:created>
  <dcterms:modified xsi:type="dcterms:W3CDTF">2024-03-21T10:44:02Z</dcterms:modified>
</cp:coreProperties>
</file>