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5"/>
  </p:notesMasterIdLst>
  <p:sldIdLst>
    <p:sldId id="337" r:id="rId3"/>
    <p:sldId id="257" r:id="rId4"/>
    <p:sldId id="338" r:id="rId5"/>
    <p:sldId id="339" r:id="rId6"/>
    <p:sldId id="383" r:id="rId7"/>
    <p:sldId id="386" r:id="rId8"/>
    <p:sldId id="384" r:id="rId9"/>
    <p:sldId id="382" r:id="rId10"/>
    <p:sldId id="363" r:id="rId11"/>
    <p:sldId id="375" r:id="rId12"/>
    <p:sldId id="377" r:id="rId13"/>
    <p:sldId id="38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4660"/>
  </p:normalViewPr>
  <p:slideViewPr>
    <p:cSldViewPr snapToGrid="0">
      <p:cViewPr varScale="1">
        <p:scale>
          <a:sx n="81" d="100"/>
          <a:sy n="81" d="100"/>
        </p:scale>
        <p:origin x="586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B0CEC-E68D-43B3-B5DE-94BBCD7F7C9D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0B6AE-10B1-4A4D-9179-6F0544B52E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246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DA94-138A-42A9-B6A4-32FEA2640994}" type="datetime1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89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7886-C977-4627-941A-48E29D7F8101}" type="datetime1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0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76F2-21AC-468E-AF7F-86D41E016956}" type="datetime1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263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B53FF-C1EA-428B-9275-5B998F70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0672755"/>
      </p:ext>
    </p:extLst>
  </p:cSld>
  <p:clrMapOvr>
    <a:masterClrMapping/>
  </p:clrMapOvr>
  <p:transition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E8466-0844-4D13-9192-8B88DB908B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5827803"/>
      </p:ext>
    </p:extLst>
  </p:cSld>
  <p:clrMapOvr>
    <a:masterClrMapping/>
  </p:clrMapOvr>
  <p:transition>
    <p:zoom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D3C18-B0BE-4E25-B8E9-A5F531052F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4666520"/>
      </p:ext>
    </p:extLst>
  </p:cSld>
  <p:clrMapOvr>
    <a:masterClrMapping/>
  </p:clrMapOvr>
  <p:transition>
    <p:zoom dir="in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4D4C1-366C-42E1-96EF-289915347F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1198"/>
      </p:ext>
    </p:extLst>
  </p:cSld>
  <p:clrMapOvr>
    <a:masterClrMapping/>
  </p:clrMapOvr>
  <p:transition>
    <p:zoom dir="in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49021-E3F0-4FB5-9561-4E538FF16B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6180989"/>
      </p:ext>
    </p:extLst>
  </p:cSld>
  <p:clrMapOvr>
    <a:masterClrMapping/>
  </p:clrMapOvr>
  <p:transition>
    <p:zoom dir="in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F4B80-BF73-4A24-8667-CBE0A54641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5381523"/>
      </p:ext>
    </p:extLst>
  </p:cSld>
  <p:clrMapOvr>
    <a:masterClrMapping/>
  </p:clrMapOvr>
  <p:transition>
    <p:zoom dir="in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3EA36-132F-43C9-88BD-8DFE84DE68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394556"/>
      </p:ext>
    </p:extLst>
  </p:cSld>
  <p:clrMapOvr>
    <a:masterClrMapping/>
  </p:clrMapOvr>
  <p:transition>
    <p:zoom dir="in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C88E0-B342-4CC1-A403-C85D86A0FE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160293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6E22-CAB6-4D14-A301-56F114971532}" type="datetime1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917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C536D-CFC2-4A0A-9302-0E7F0773FB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7610538"/>
      </p:ext>
    </p:extLst>
  </p:cSld>
  <p:clrMapOvr>
    <a:masterClrMapping/>
  </p:clrMapOvr>
  <p:transition>
    <p:zoom dir="in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BFB3A-D409-4F75-A56C-85F7AF3BBD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0857126"/>
      </p:ext>
    </p:extLst>
  </p:cSld>
  <p:clrMapOvr>
    <a:masterClrMapping/>
  </p:clrMapOvr>
  <p:transition>
    <p:zoom dir="in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60368" y="165100"/>
            <a:ext cx="2620433" cy="5930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9067" y="165100"/>
            <a:ext cx="7658100" cy="59309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D9C3A-00A1-4E0C-8C7A-67F21E1189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0245084"/>
      </p:ext>
    </p:extLst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004E-8FDD-4F1B-8A10-5273B6B1A0F5}" type="datetime1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718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C2794-E130-4EB9-BE43-5A7F0D95298B}" type="datetime1">
              <a:rPr lang="en-GB" smtClean="0"/>
              <a:t>17/10/2022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93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7A141-28C4-48B0-B981-BF8755753115}" type="datetime1">
              <a:rPr lang="en-GB" smtClean="0"/>
              <a:t>17/10/2022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864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6F4B-780A-4405-A6D4-8B82369ADF6D}" type="datetime1">
              <a:rPr lang="en-GB" smtClean="0"/>
              <a:t>17/10/2022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23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8C6B-A6DF-47F8-B500-34E8CBAEBD8E}" type="datetime1">
              <a:rPr lang="en-GB" smtClean="0"/>
              <a:t>17/10/2022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999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8931A-977D-49DB-8218-85333B6046FC}" type="datetime1">
              <a:rPr lang="en-GB" smtClean="0"/>
              <a:t>17/10/2022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284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07F-9D0C-4328-BD36-59CD4255AEAC}" type="datetime1">
              <a:rPr lang="en-GB" smtClean="0"/>
              <a:t>17/10/2022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84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E0353-E6AA-4AFB-9A09-921C0E75FA44}" type="datetime1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4955D-8619-4099-8A53-AC189854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25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611E989-0C51-42DF-A062-D225278886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99067" y="165100"/>
            <a:ext cx="1037166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76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42932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zoom dir="in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FFFF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Arial" panose="020B0604020202020204" pitchFamily="34" charset="0"/>
        </a:defRPr>
      </a:lvl9pPr>
    </p:titleStyle>
    <p:bodyStyle>
      <a:lvl1pPr marL="282575" indent="-282575" algn="l" rtl="0" eaLnBrk="0" fontAlgn="base" hangingPunct="0">
        <a:spcBef>
          <a:spcPct val="50000"/>
        </a:spcBef>
        <a:spcAft>
          <a:spcPct val="0"/>
        </a:spcAft>
        <a:buClr>
          <a:srgbClr val="FFFF00"/>
        </a:buClr>
        <a:buSzPct val="50000"/>
        <a:buFont typeface="Monotype Sort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12813" indent="-334963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–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381125" indent="-277813" algn="l" rtl="0" eaLnBrk="0" fontAlgn="base" hangingPunct="0">
        <a:spcBef>
          <a:spcPct val="50000"/>
        </a:spcBef>
        <a:spcAft>
          <a:spcPct val="0"/>
        </a:spcAft>
        <a:buClr>
          <a:srgbClr val="FE9B03"/>
        </a:buClr>
        <a:buSzPct val="50000"/>
        <a:buFont typeface="Monotype Sort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63725" indent="-292100" algn="l" rtl="0" eaLnBrk="0" fontAlgn="base" hangingPunct="0">
        <a:spcBef>
          <a:spcPct val="20000"/>
        </a:spcBef>
        <a:spcAft>
          <a:spcPct val="0"/>
        </a:spcAft>
        <a:buClr>
          <a:srgbClr val="FE9B03"/>
        </a:buClr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30450" indent="-276225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SzPct val="50000"/>
        <a:buFont typeface="Monotype Sort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FCD00-4833-44CB-8AE2-6CA8012B8E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4277" y="715223"/>
            <a:ext cx="7643446" cy="1044526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AL-AYEN UNIVRSITY</a:t>
            </a:r>
            <a:br>
              <a:rPr lang="en-US" sz="4400" dirty="0">
                <a:solidFill>
                  <a:srgbClr val="002060"/>
                </a:solidFill>
              </a:rPr>
            </a:br>
            <a:r>
              <a:rPr lang="en-US" sz="4400" dirty="0">
                <a:solidFill>
                  <a:srgbClr val="002060"/>
                </a:solidFill>
              </a:rPr>
              <a:t>COLLEGE OF ENGINEERING</a:t>
            </a:r>
            <a:endParaRPr lang="ar-SY" sz="4400" dirty="0">
              <a:solidFill>
                <a:srgbClr val="00206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A88EBC-0EE8-44D8-A89F-FB82ECB932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1283" y="1831638"/>
            <a:ext cx="9144000" cy="104452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  <a:cs typeface="+mj-cs"/>
              </a:rPr>
              <a:t>RESERVOIR ENGINEERING I</a:t>
            </a:r>
            <a:endParaRPr lang="ar-SY" sz="4400" dirty="0">
              <a:solidFill>
                <a:srgbClr val="002060"/>
              </a:solidFill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05DFFD-341B-455D-91BB-14F998B4E151}"/>
              </a:ext>
            </a:extLst>
          </p:cNvPr>
          <p:cNvSpPr txBox="1"/>
          <p:nvPr/>
        </p:nvSpPr>
        <p:spPr>
          <a:xfrm>
            <a:off x="1270780" y="5758203"/>
            <a:ext cx="270099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002060"/>
                </a:solidFill>
                <a:cs typeface="+mj-cs"/>
              </a:rPr>
              <a:t>NASIR ATALLAH</a:t>
            </a:r>
          </a:p>
          <a:p>
            <a:r>
              <a:rPr lang="en-US" dirty="0">
                <a:solidFill>
                  <a:srgbClr val="002060"/>
                </a:solidFill>
                <a:cs typeface="+mj-cs"/>
              </a:rPr>
              <a:t>ASMAA AHMED</a:t>
            </a:r>
            <a:endParaRPr lang="ar-SY" dirty="0">
              <a:solidFill>
                <a:srgbClr val="002060"/>
              </a:solidFill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970865-7D35-4B70-B673-EA26B8EE5CBF}"/>
              </a:ext>
            </a:extLst>
          </p:cNvPr>
          <p:cNvSpPr txBox="1"/>
          <p:nvPr/>
        </p:nvSpPr>
        <p:spPr>
          <a:xfrm>
            <a:off x="4548552" y="5327975"/>
            <a:ext cx="289794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2022-2023</a:t>
            </a:r>
            <a:endParaRPr lang="ar-SY" sz="2800" b="1" dirty="0">
              <a:solidFill>
                <a:srgbClr val="00206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D6A447-38A3-4F07-B0C0-4629A650A3E7}"/>
              </a:ext>
            </a:extLst>
          </p:cNvPr>
          <p:cNvSpPr txBox="1"/>
          <p:nvPr/>
        </p:nvSpPr>
        <p:spPr>
          <a:xfrm>
            <a:off x="1394234" y="3322743"/>
            <a:ext cx="885428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Fluid Compositions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0F53F504-FA21-4485-A670-E1806DF1C478}"/>
              </a:ext>
            </a:extLst>
          </p:cNvPr>
          <p:cNvSpPr txBox="1">
            <a:spLocks/>
          </p:cNvSpPr>
          <p:nvPr/>
        </p:nvSpPr>
        <p:spPr>
          <a:xfrm>
            <a:off x="1614535" y="2553302"/>
            <a:ext cx="9144000" cy="769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solidFill>
                  <a:srgbClr val="FF0000"/>
                </a:solidFill>
                <a:cs typeface="+mj-cs"/>
              </a:rPr>
              <a:t>Reservoir Fluid Properties</a:t>
            </a:r>
            <a:endParaRPr lang="ar-SY" sz="4400" dirty="0">
              <a:solidFill>
                <a:srgbClr val="FF0000"/>
              </a:solidFill>
              <a:cs typeface="+mj-cs"/>
            </a:endParaRPr>
          </a:p>
        </p:txBody>
      </p:sp>
      <p:pic>
        <p:nvPicPr>
          <p:cNvPr id="12" name="Picture 4">
            <a:extLst>
              <a:ext uri="{FF2B5EF4-FFF2-40B4-BE49-F238E27FC236}">
                <a16:creationId xmlns:a16="http://schemas.microsoft.com/office/drawing/2014/main" id="{3B73C890-0FE2-452B-9EDF-B6F8C44D5F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67" y="453466"/>
            <a:ext cx="1962175" cy="1900435"/>
          </a:xfrm>
          <a:prstGeom prst="rect">
            <a:avLst/>
          </a:prstGeom>
        </p:spPr>
      </p:pic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01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661" y="1095114"/>
            <a:ext cx="10515600" cy="3667805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Compositional Model</a:t>
            </a:r>
          </a:p>
          <a:p>
            <a:r>
              <a:rPr lang="en-US" altLang="en-US" sz="2000" dirty="0"/>
              <a:t>Isomers, normal and iso are identified up to pentane.</a:t>
            </a:r>
          </a:p>
          <a:p>
            <a:r>
              <a:rPr lang="en-US" altLang="en-US" sz="2000" dirty="0"/>
              <a:t>Non paraffinic compounds assigned to next higher paraffin according to volatility.</a:t>
            </a:r>
          </a:p>
          <a:p>
            <a:r>
              <a:rPr lang="en-US" altLang="en-US" sz="2000" dirty="0"/>
              <a:t>All material above limiting C number are termed </a:t>
            </a:r>
            <a:r>
              <a:rPr lang="en-US" altLang="en-US" sz="2000" dirty="0">
                <a:solidFill>
                  <a:srgbClr val="FF0000"/>
                </a:solidFill>
              </a:rPr>
              <a:t>C+ fraction</a:t>
            </a:r>
            <a:r>
              <a:rPr lang="en-US" altLang="en-US" sz="2000" dirty="0"/>
              <a:t>. e.g. </a:t>
            </a:r>
            <a:r>
              <a:rPr lang="en-US" altLang="en-US" sz="2000" b="1" dirty="0">
                <a:solidFill>
                  <a:srgbClr val="FF0000"/>
                </a:solidFill>
              </a:rPr>
              <a:t>C</a:t>
            </a:r>
            <a:r>
              <a:rPr lang="en-US" altLang="en-US" sz="2000" b="1" baseline="-25000" dirty="0">
                <a:solidFill>
                  <a:srgbClr val="FF0000"/>
                </a:solidFill>
              </a:rPr>
              <a:t>7+</a:t>
            </a:r>
            <a:r>
              <a:rPr lang="en-US" altLang="en-US" sz="2000" dirty="0"/>
              <a:t> for a limiting </a:t>
            </a:r>
            <a:r>
              <a:rPr lang="en-US" altLang="en-US" sz="2000" b="1" dirty="0">
                <a:solidFill>
                  <a:srgbClr val="FF0000"/>
                </a:solidFill>
              </a:rPr>
              <a:t>C</a:t>
            </a:r>
            <a:r>
              <a:rPr lang="en-US" altLang="en-US" sz="2000" b="1" baseline="-25000" dirty="0">
                <a:solidFill>
                  <a:srgbClr val="FF0000"/>
                </a:solidFill>
              </a:rPr>
              <a:t>6</a:t>
            </a:r>
            <a:r>
              <a:rPr lang="en-US" altLang="en-US" sz="2000" dirty="0"/>
              <a:t> and </a:t>
            </a:r>
            <a:r>
              <a:rPr lang="en-US" altLang="en-US" sz="2000" b="1" dirty="0">
                <a:solidFill>
                  <a:srgbClr val="FF0000"/>
                </a:solidFill>
              </a:rPr>
              <a:t>C</a:t>
            </a:r>
            <a:r>
              <a:rPr lang="en-US" altLang="en-US" sz="2000" b="1" baseline="-25000" dirty="0">
                <a:solidFill>
                  <a:srgbClr val="FF0000"/>
                </a:solidFill>
              </a:rPr>
              <a:t>10+</a:t>
            </a:r>
            <a:r>
              <a:rPr lang="en-US" altLang="en-US" sz="2000" dirty="0"/>
              <a:t> for limiting </a:t>
            </a:r>
            <a:r>
              <a:rPr lang="en-US" altLang="en-US" sz="2000" b="1" dirty="0">
                <a:solidFill>
                  <a:srgbClr val="FF0000"/>
                </a:solidFill>
              </a:rPr>
              <a:t>C</a:t>
            </a:r>
            <a:r>
              <a:rPr lang="en-US" altLang="en-US" sz="2000" b="1" baseline="-25000" dirty="0">
                <a:solidFill>
                  <a:srgbClr val="FF0000"/>
                </a:solidFill>
              </a:rPr>
              <a:t>9</a:t>
            </a:r>
            <a:r>
              <a:rPr lang="en-US" altLang="en-US" sz="2000" dirty="0"/>
              <a:t>.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C+ fraction </a:t>
            </a:r>
            <a:r>
              <a:rPr lang="en-US" altLang="en-US" sz="2000" dirty="0"/>
              <a:t>is unique and characterized by </a:t>
            </a:r>
            <a:r>
              <a:rPr lang="en-US" altLang="en-US" sz="2000" b="1" i="1" dirty="0">
                <a:solidFill>
                  <a:srgbClr val="FF0000"/>
                </a:solidFill>
              </a:rPr>
              <a:t>apparent molecular weight and specific gravity</a:t>
            </a:r>
            <a:r>
              <a:rPr lang="en-US" altLang="en-US" sz="2000" dirty="0">
                <a:solidFill>
                  <a:srgbClr val="FF0000"/>
                </a:solidFill>
              </a:rPr>
              <a:t>.</a:t>
            </a:r>
          </a:p>
          <a:p>
            <a:r>
              <a:rPr lang="en-US" altLang="en-US" sz="2000" dirty="0"/>
              <a:t>Some fluids complex, </a:t>
            </a:r>
            <a:r>
              <a:rPr lang="en-US" altLang="en-US" sz="2000" b="1" dirty="0">
                <a:solidFill>
                  <a:srgbClr val="FF0000"/>
                </a:solidFill>
              </a:rPr>
              <a:t>P</a:t>
            </a:r>
            <a:r>
              <a:rPr lang="en-US" altLang="en-US" sz="2000" dirty="0">
                <a:solidFill>
                  <a:srgbClr val="FF0000"/>
                </a:solidFill>
              </a:rPr>
              <a:t>araffin</a:t>
            </a:r>
            <a:r>
              <a:rPr lang="en-US" altLang="en-US" sz="2000" dirty="0"/>
              <a:t> description may not predict behaviour, may required to identify </a:t>
            </a:r>
            <a:r>
              <a:rPr lang="en-US" altLang="en-US" sz="2000" b="1" dirty="0">
                <a:solidFill>
                  <a:srgbClr val="FF0000"/>
                </a:solidFill>
              </a:rPr>
              <a:t>Naphthenic</a:t>
            </a:r>
            <a:r>
              <a:rPr lang="en-US" altLang="en-US" sz="2000" dirty="0"/>
              <a:t> and </a:t>
            </a:r>
            <a:r>
              <a:rPr lang="en-US" altLang="en-US" sz="2000" b="1" dirty="0">
                <a:solidFill>
                  <a:srgbClr val="FF0000"/>
                </a:solidFill>
              </a:rPr>
              <a:t>A</a:t>
            </a:r>
            <a:r>
              <a:rPr lang="en-US" altLang="en-US" sz="2000" dirty="0">
                <a:solidFill>
                  <a:srgbClr val="FF0000"/>
                </a:solidFill>
              </a:rPr>
              <a:t>romatic</a:t>
            </a:r>
            <a:r>
              <a:rPr lang="en-US" altLang="en-US" sz="2000" dirty="0"/>
              <a:t> compounds.     </a:t>
            </a:r>
            <a:r>
              <a:rPr lang="en-US" altLang="en-US" sz="2000" dirty="0">
                <a:solidFill>
                  <a:srgbClr val="FF0000"/>
                </a:solidFill>
              </a:rPr>
              <a:t>PNA</a:t>
            </a:r>
            <a:r>
              <a:rPr lang="en-US" altLang="en-US" sz="2000" dirty="0"/>
              <a:t> analysis.</a:t>
            </a:r>
          </a:p>
          <a:p>
            <a:r>
              <a:rPr lang="en-US" altLang="en-US" sz="2000" dirty="0"/>
              <a:t>Perhaps the case for gas condensates at high T&amp;P.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10</a:t>
            </a:fld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079EA03-BF2C-4399-8565-56498B036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759"/>
            <a:ext cx="10515600" cy="599516"/>
          </a:xfrm>
          <a:solidFill>
            <a:schemeClr val="bg1"/>
          </a:solidFill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Compositional Description For Reservoir Fluid</a:t>
            </a:r>
          </a:p>
        </p:txBody>
      </p:sp>
    </p:spTree>
    <p:extLst>
      <p:ext uri="{BB962C8B-B14F-4D97-AF65-F5344CB8AC3E}">
        <p14:creationId xmlns:p14="http://schemas.microsoft.com/office/powerpoint/2010/main" val="1072245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16507" y="831167"/>
            <a:ext cx="3394525" cy="43497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Compositional Model</a:t>
            </a:r>
          </a:p>
        </p:txBody>
      </p:sp>
      <p:sp>
        <p:nvSpPr>
          <p:cNvPr id="624643" name="Text Box 1027" descr="Granite"/>
          <p:cNvSpPr txBox="1">
            <a:spLocks noChangeArrowheads="1"/>
          </p:cNvSpPr>
          <p:nvPr/>
        </p:nvSpPr>
        <p:spPr bwMode="auto">
          <a:xfrm>
            <a:off x="1763356" y="1399133"/>
            <a:ext cx="19890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81D5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Reservoir fluid</a:t>
            </a:r>
          </a:p>
        </p:txBody>
      </p:sp>
      <p:grpSp>
        <p:nvGrpSpPr>
          <p:cNvPr id="624695" name="Group 1079"/>
          <p:cNvGrpSpPr>
            <a:grpSpLocks/>
          </p:cNvGrpSpPr>
          <p:nvPr/>
        </p:nvGrpSpPr>
        <p:grpSpPr bwMode="auto">
          <a:xfrm>
            <a:off x="5772606" y="868765"/>
            <a:ext cx="503238" cy="765176"/>
            <a:chOff x="2826" y="560"/>
            <a:chExt cx="317" cy="482"/>
          </a:xfrm>
        </p:grpSpPr>
        <p:sp>
          <p:nvSpPr>
            <p:cNvPr id="31848" name="Oval 1030"/>
            <p:cNvSpPr>
              <a:spLocks noChangeArrowheads="1"/>
            </p:cNvSpPr>
            <p:nvPr/>
          </p:nvSpPr>
          <p:spPr bwMode="auto">
            <a:xfrm>
              <a:off x="2880" y="560"/>
              <a:ext cx="160" cy="160"/>
            </a:xfrm>
            <a:prstGeom prst="ellipse">
              <a:avLst/>
            </a:prstGeom>
            <a:solidFill>
              <a:srgbClr val="FF2727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49" name="Text Box 1072" descr="Granite"/>
            <p:cNvSpPr txBox="1">
              <a:spLocks noChangeArrowheads="1"/>
            </p:cNvSpPr>
            <p:nvPr/>
          </p:nvSpPr>
          <p:spPr bwMode="auto">
            <a:xfrm>
              <a:off x="2826" y="751"/>
              <a:ext cx="31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dirty="0">
                  <a:solidFill>
                    <a:srgbClr val="081D5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C1</a:t>
              </a:r>
            </a:p>
          </p:txBody>
        </p:sp>
      </p:grpSp>
      <p:grpSp>
        <p:nvGrpSpPr>
          <p:cNvPr id="624696" name="Group 1080"/>
          <p:cNvGrpSpPr>
            <a:grpSpLocks/>
          </p:cNvGrpSpPr>
          <p:nvPr/>
        </p:nvGrpSpPr>
        <p:grpSpPr bwMode="auto">
          <a:xfrm>
            <a:off x="6272679" y="881466"/>
            <a:ext cx="503238" cy="747713"/>
            <a:chOff x="3141" y="568"/>
            <a:chExt cx="317" cy="471"/>
          </a:xfrm>
        </p:grpSpPr>
        <p:sp>
          <p:nvSpPr>
            <p:cNvPr id="31846" name="Oval 1031"/>
            <p:cNvSpPr>
              <a:spLocks noChangeArrowheads="1"/>
            </p:cNvSpPr>
            <p:nvPr/>
          </p:nvSpPr>
          <p:spPr bwMode="auto">
            <a:xfrm>
              <a:off x="3224" y="568"/>
              <a:ext cx="160" cy="160"/>
            </a:xfrm>
            <a:prstGeom prst="ellipse">
              <a:avLst/>
            </a:prstGeom>
            <a:solidFill>
              <a:schemeClr val="tx2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47" name="Rectangle 1073" descr="Granite"/>
            <p:cNvSpPr>
              <a:spLocks noChangeArrowheads="1"/>
            </p:cNvSpPr>
            <p:nvPr/>
          </p:nvSpPr>
          <p:spPr bwMode="auto">
            <a:xfrm>
              <a:off x="3141" y="748"/>
              <a:ext cx="31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dirty="0">
                  <a:solidFill>
                    <a:srgbClr val="081D5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C2</a:t>
              </a:r>
            </a:p>
          </p:txBody>
        </p:sp>
      </p:grpSp>
      <p:grpSp>
        <p:nvGrpSpPr>
          <p:cNvPr id="624697" name="Group 1081"/>
          <p:cNvGrpSpPr>
            <a:grpSpLocks/>
          </p:cNvGrpSpPr>
          <p:nvPr/>
        </p:nvGrpSpPr>
        <p:grpSpPr bwMode="auto">
          <a:xfrm>
            <a:off x="6852106" y="894166"/>
            <a:ext cx="503238" cy="722313"/>
            <a:chOff x="3506" y="576"/>
            <a:chExt cx="317" cy="455"/>
          </a:xfrm>
        </p:grpSpPr>
        <p:sp>
          <p:nvSpPr>
            <p:cNvPr id="31844" name="Oval 1032"/>
            <p:cNvSpPr>
              <a:spLocks noChangeArrowheads="1"/>
            </p:cNvSpPr>
            <p:nvPr/>
          </p:nvSpPr>
          <p:spPr bwMode="auto">
            <a:xfrm>
              <a:off x="3576" y="576"/>
              <a:ext cx="160" cy="160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45" name="Rectangle 1074" descr="Granite"/>
            <p:cNvSpPr>
              <a:spLocks noChangeArrowheads="1"/>
            </p:cNvSpPr>
            <p:nvPr/>
          </p:nvSpPr>
          <p:spPr bwMode="auto">
            <a:xfrm>
              <a:off x="3506" y="740"/>
              <a:ext cx="31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dirty="0">
                  <a:solidFill>
                    <a:srgbClr val="081D5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C3</a:t>
              </a:r>
            </a:p>
          </p:txBody>
        </p:sp>
      </p:grpSp>
      <p:grpSp>
        <p:nvGrpSpPr>
          <p:cNvPr id="624698" name="Group 1082"/>
          <p:cNvGrpSpPr>
            <a:grpSpLocks/>
          </p:cNvGrpSpPr>
          <p:nvPr/>
        </p:nvGrpSpPr>
        <p:grpSpPr bwMode="auto">
          <a:xfrm>
            <a:off x="7410906" y="881466"/>
            <a:ext cx="503238" cy="735013"/>
            <a:chOff x="3858" y="568"/>
            <a:chExt cx="317" cy="463"/>
          </a:xfrm>
        </p:grpSpPr>
        <p:sp>
          <p:nvSpPr>
            <p:cNvPr id="31842" name="Oval 1034"/>
            <p:cNvSpPr>
              <a:spLocks noChangeArrowheads="1"/>
            </p:cNvSpPr>
            <p:nvPr/>
          </p:nvSpPr>
          <p:spPr bwMode="auto">
            <a:xfrm>
              <a:off x="3928" y="568"/>
              <a:ext cx="160" cy="160"/>
            </a:xfrm>
            <a:prstGeom prst="ellipse">
              <a:avLst/>
            </a:prstGeom>
            <a:solidFill>
              <a:srgbClr val="7FFF00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43" name="Rectangle 1075" descr="Granite"/>
            <p:cNvSpPr>
              <a:spLocks noChangeArrowheads="1"/>
            </p:cNvSpPr>
            <p:nvPr/>
          </p:nvSpPr>
          <p:spPr bwMode="auto">
            <a:xfrm>
              <a:off x="3858" y="740"/>
              <a:ext cx="31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dirty="0">
                  <a:solidFill>
                    <a:srgbClr val="081D5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C4</a:t>
              </a:r>
            </a:p>
          </p:txBody>
        </p:sp>
      </p:grpSp>
      <p:grpSp>
        <p:nvGrpSpPr>
          <p:cNvPr id="624699" name="Group 1083"/>
          <p:cNvGrpSpPr>
            <a:grpSpLocks/>
          </p:cNvGrpSpPr>
          <p:nvPr/>
        </p:nvGrpSpPr>
        <p:grpSpPr bwMode="auto">
          <a:xfrm>
            <a:off x="7868106" y="881466"/>
            <a:ext cx="503238" cy="735013"/>
            <a:chOff x="4146" y="568"/>
            <a:chExt cx="317" cy="463"/>
          </a:xfrm>
        </p:grpSpPr>
        <p:sp>
          <p:nvSpPr>
            <p:cNvPr id="31840" name="Oval 1029"/>
            <p:cNvSpPr>
              <a:spLocks noChangeArrowheads="1"/>
            </p:cNvSpPr>
            <p:nvPr/>
          </p:nvSpPr>
          <p:spPr bwMode="auto">
            <a:xfrm>
              <a:off x="4224" y="568"/>
              <a:ext cx="160" cy="160"/>
            </a:xfrm>
            <a:prstGeom prst="ellipse">
              <a:avLst/>
            </a:prstGeom>
            <a:solidFill>
              <a:srgbClr val="66CCFF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41" name="Rectangle 1076" descr="Granite"/>
            <p:cNvSpPr>
              <a:spLocks noChangeArrowheads="1"/>
            </p:cNvSpPr>
            <p:nvPr/>
          </p:nvSpPr>
          <p:spPr bwMode="auto">
            <a:xfrm>
              <a:off x="4146" y="740"/>
              <a:ext cx="31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dirty="0">
                  <a:solidFill>
                    <a:srgbClr val="081D5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C5</a:t>
              </a:r>
            </a:p>
          </p:txBody>
        </p:sp>
      </p:grpSp>
      <p:grpSp>
        <p:nvGrpSpPr>
          <p:cNvPr id="624700" name="Group 1084"/>
          <p:cNvGrpSpPr>
            <a:grpSpLocks/>
          </p:cNvGrpSpPr>
          <p:nvPr/>
        </p:nvGrpSpPr>
        <p:grpSpPr bwMode="auto">
          <a:xfrm>
            <a:off x="8363407" y="881466"/>
            <a:ext cx="503238" cy="735013"/>
            <a:chOff x="4458" y="568"/>
            <a:chExt cx="317" cy="463"/>
          </a:xfrm>
        </p:grpSpPr>
        <p:sp>
          <p:nvSpPr>
            <p:cNvPr id="31838" name="Oval 1033"/>
            <p:cNvSpPr>
              <a:spLocks noChangeArrowheads="1"/>
            </p:cNvSpPr>
            <p:nvPr/>
          </p:nvSpPr>
          <p:spPr bwMode="auto">
            <a:xfrm>
              <a:off x="4528" y="568"/>
              <a:ext cx="160" cy="160"/>
            </a:xfrm>
            <a:prstGeom prst="ellipse">
              <a:avLst/>
            </a:prstGeom>
            <a:solidFill>
              <a:srgbClr val="FF99FF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39" name="Rectangle 1077" descr="Granite"/>
            <p:cNvSpPr>
              <a:spLocks noChangeArrowheads="1"/>
            </p:cNvSpPr>
            <p:nvPr/>
          </p:nvSpPr>
          <p:spPr bwMode="auto">
            <a:xfrm>
              <a:off x="4458" y="740"/>
              <a:ext cx="31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dirty="0">
                  <a:solidFill>
                    <a:srgbClr val="081D5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C6</a:t>
              </a:r>
            </a:p>
          </p:txBody>
        </p:sp>
      </p:grpSp>
      <p:grpSp>
        <p:nvGrpSpPr>
          <p:cNvPr id="624701" name="Group 1085"/>
          <p:cNvGrpSpPr>
            <a:grpSpLocks/>
          </p:cNvGrpSpPr>
          <p:nvPr/>
        </p:nvGrpSpPr>
        <p:grpSpPr bwMode="auto">
          <a:xfrm>
            <a:off x="8858719" y="868765"/>
            <a:ext cx="606426" cy="747713"/>
            <a:chOff x="4770" y="560"/>
            <a:chExt cx="382" cy="471"/>
          </a:xfrm>
        </p:grpSpPr>
        <p:sp>
          <p:nvSpPr>
            <p:cNvPr id="31836" name="Oval 1035"/>
            <p:cNvSpPr>
              <a:spLocks noChangeArrowheads="1"/>
            </p:cNvSpPr>
            <p:nvPr/>
          </p:nvSpPr>
          <p:spPr bwMode="auto">
            <a:xfrm>
              <a:off x="4824" y="560"/>
              <a:ext cx="160" cy="16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37" name="Rectangle 1078" descr="Granite"/>
            <p:cNvSpPr>
              <a:spLocks noChangeArrowheads="1"/>
            </p:cNvSpPr>
            <p:nvPr/>
          </p:nvSpPr>
          <p:spPr bwMode="auto">
            <a:xfrm>
              <a:off x="4770" y="740"/>
              <a:ext cx="38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dirty="0">
                  <a:solidFill>
                    <a:srgbClr val="081D5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C7</a:t>
              </a:r>
              <a:r>
                <a:rPr lang="en-US" altLang="en-US" sz="2400" baseline="-25000" dirty="0">
                  <a:solidFill>
                    <a:srgbClr val="081D5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+</a:t>
              </a:r>
              <a:endParaRPr lang="en-US" altLang="en-US" sz="2400" dirty="0">
                <a:solidFill>
                  <a:srgbClr val="081D58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624702" name="Rectangle 1086"/>
          <p:cNvSpPr>
            <a:spLocks noChangeArrowheads="1"/>
          </p:cNvSpPr>
          <p:nvPr/>
        </p:nvSpPr>
        <p:spPr bwMode="auto">
          <a:xfrm>
            <a:off x="5693424" y="1907506"/>
            <a:ext cx="33102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81D5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 at surface conditions</a:t>
            </a:r>
          </a:p>
        </p:txBody>
      </p:sp>
      <p:sp>
        <p:nvSpPr>
          <p:cNvPr id="624728" name="Rectangle 1112"/>
          <p:cNvSpPr>
            <a:spLocks noChangeArrowheads="1"/>
          </p:cNvSpPr>
          <p:nvPr/>
        </p:nvSpPr>
        <p:spPr bwMode="auto">
          <a:xfrm>
            <a:off x="5885363" y="4347121"/>
            <a:ext cx="31932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81D5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Oil at surface conditions</a:t>
            </a:r>
          </a:p>
        </p:txBody>
      </p:sp>
      <p:sp>
        <p:nvSpPr>
          <p:cNvPr id="624748" name="Text Box 1132"/>
          <p:cNvSpPr txBox="1">
            <a:spLocks noChangeArrowheads="1"/>
          </p:cNvSpPr>
          <p:nvPr/>
        </p:nvSpPr>
        <p:spPr bwMode="auto">
          <a:xfrm>
            <a:off x="788583" y="5545608"/>
            <a:ext cx="43291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81D5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Distribution of compounds a function of pressure, temperature and composition</a:t>
            </a:r>
          </a:p>
        </p:txBody>
      </p:sp>
      <p:grpSp>
        <p:nvGrpSpPr>
          <p:cNvPr id="624749" name="Group 1133"/>
          <p:cNvGrpSpPr>
            <a:grpSpLocks/>
          </p:cNvGrpSpPr>
          <p:nvPr/>
        </p:nvGrpSpPr>
        <p:grpSpPr bwMode="auto">
          <a:xfrm>
            <a:off x="1640292" y="1864184"/>
            <a:ext cx="2451100" cy="3504158"/>
            <a:chOff x="520" y="960"/>
            <a:chExt cx="1544" cy="2392"/>
          </a:xfrm>
        </p:grpSpPr>
        <p:sp>
          <p:nvSpPr>
            <p:cNvPr id="31800" name="Rectangle 1134"/>
            <p:cNvSpPr>
              <a:spLocks noChangeArrowheads="1"/>
            </p:cNvSpPr>
            <p:nvPr/>
          </p:nvSpPr>
          <p:spPr bwMode="auto">
            <a:xfrm>
              <a:off x="520" y="960"/>
              <a:ext cx="1544" cy="2392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01" name="Oval 1135"/>
            <p:cNvSpPr>
              <a:spLocks noChangeArrowheads="1"/>
            </p:cNvSpPr>
            <p:nvPr/>
          </p:nvSpPr>
          <p:spPr bwMode="auto">
            <a:xfrm>
              <a:off x="1576" y="2720"/>
              <a:ext cx="160" cy="160"/>
            </a:xfrm>
            <a:prstGeom prst="ellipse">
              <a:avLst/>
            </a:prstGeom>
            <a:solidFill>
              <a:srgbClr val="FF2727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02" name="Oval 1136"/>
            <p:cNvSpPr>
              <a:spLocks noChangeArrowheads="1"/>
            </p:cNvSpPr>
            <p:nvPr/>
          </p:nvSpPr>
          <p:spPr bwMode="auto">
            <a:xfrm>
              <a:off x="896" y="2280"/>
              <a:ext cx="160" cy="160"/>
            </a:xfrm>
            <a:prstGeom prst="ellipse">
              <a:avLst/>
            </a:prstGeom>
            <a:solidFill>
              <a:srgbClr val="FF2727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03" name="Oval 1137"/>
            <p:cNvSpPr>
              <a:spLocks noChangeArrowheads="1"/>
            </p:cNvSpPr>
            <p:nvPr/>
          </p:nvSpPr>
          <p:spPr bwMode="auto">
            <a:xfrm>
              <a:off x="1720" y="1576"/>
              <a:ext cx="160" cy="160"/>
            </a:xfrm>
            <a:prstGeom prst="ellipse">
              <a:avLst/>
            </a:prstGeom>
            <a:solidFill>
              <a:srgbClr val="FF2727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04" name="Oval 1138"/>
            <p:cNvSpPr>
              <a:spLocks noChangeArrowheads="1"/>
            </p:cNvSpPr>
            <p:nvPr/>
          </p:nvSpPr>
          <p:spPr bwMode="auto">
            <a:xfrm>
              <a:off x="1304" y="1224"/>
              <a:ext cx="160" cy="160"/>
            </a:xfrm>
            <a:prstGeom prst="ellipse">
              <a:avLst/>
            </a:prstGeom>
            <a:solidFill>
              <a:srgbClr val="FF2727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05" name="Oval 1139"/>
            <p:cNvSpPr>
              <a:spLocks noChangeArrowheads="1"/>
            </p:cNvSpPr>
            <p:nvPr/>
          </p:nvSpPr>
          <p:spPr bwMode="auto">
            <a:xfrm>
              <a:off x="672" y="3008"/>
              <a:ext cx="160" cy="160"/>
            </a:xfrm>
            <a:prstGeom prst="ellipse">
              <a:avLst/>
            </a:prstGeom>
            <a:solidFill>
              <a:srgbClr val="FF2727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06" name="Oval 1140"/>
            <p:cNvSpPr>
              <a:spLocks noChangeArrowheads="1"/>
            </p:cNvSpPr>
            <p:nvPr/>
          </p:nvSpPr>
          <p:spPr bwMode="auto">
            <a:xfrm>
              <a:off x="936" y="1656"/>
              <a:ext cx="160" cy="160"/>
            </a:xfrm>
            <a:prstGeom prst="ellipse">
              <a:avLst/>
            </a:prstGeom>
            <a:solidFill>
              <a:srgbClr val="FF2727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07" name="Oval 1141"/>
            <p:cNvSpPr>
              <a:spLocks noChangeArrowheads="1"/>
            </p:cNvSpPr>
            <p:nvPr/>
          </p:nvSpPr>
          <p:spPr bwMode="auto">
            <a:xfrm>
              <a:off x="1312" y="2816"/>
              <a:ext cx="160" cy="160"/>
            </a:xfrm>
            <a:prstGeom prst="ellipse">
              <a:avLst/>
            </a:prstGeom>
            <a:solidFill>
              <a:srgbClr val="FF2727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08" name="Oval 1142"/>
            <p:cNvSpPr>
              <a:spLocks noChangeArrowheads="1"/>
            </p:cNvSpPr>
            <p:nvPr/>
          </p:nvSpPr>
          <p:spPr bwMode="auto">
            <a:xfrm>
              <a:off x="1520" y="2000"/>
              <a:ext cx="160" cy="160"/>
            </a:xfrm>
            <a:prstGeom prst="ellipse">
              <a:avLst/>
            </a:prstGeom>
            <a:solidFill>
              <a:srgbClr val="FF2727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09" name="Oval 1143"/>
            <p:cNvSpPr>
              <a:spLocks noChangeArrowheads="1"/>
            </p:cNvSpPr>
            <p:nvPr/>
          </p:nvSpPr>
          <p:spPr bwMode="auto">
            <a:xfrm>
              <a:off x="1296" y="1592"/>
              <a:ext cx="160" cy="160"/>
            </a:xfrm>
            <a:prstGeom prst="ellipse">
              <a:avLst/>
            </a:prstGeom>
            <a:solidFill>
              <a:schemeClr val="tx2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10" name="Oval 1144"/>
            <p:cNvSpPr>
              <a:spLocks noChangeArrowheads="1"/>
            </p:cNvSpPr>
            <p:nvPr/>
          </p:nvSpPr>
          <p:spPr bwMode="auto">
            <a:xfrm>
              <a:off x="680" y="2496"/>
              <a:ext cx="160" cy="160"/>
            </a:xfrm>
            <a:prstGeom prst="ellipse">
              <a:avLst/>
            </a:prstGeom>
            <a:solidFill>
              <a:schemeClr val="tx2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11" name="Oval 1145"/>
            <p:cNvSpPr>
              <a:spLocks noChangeArrowheads="1"/>
            </p:cNvSpPr>
            <p:nvPr/>
          </p:nvSpPr>
          <p:spPr bwMode="auto">
            <a:xfrm>
              <a:off x="1528" y="2376"/>
              <a:ext cx="160" cy="160"/>
            </a:xfrm>
            <a:prstGeom prst="ellipse">
              <a:avLst/>
            </a:prstGeom>
            <a:solidFill>
              <a:schemeClr val="tx2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12" name="Oval 1146"/>
            <p:cNvSpPr>
              <a:spLocks noChangeArrowheads="1"/>
            </p:cNvSpPr>
            <p:nvPr/>
          </p:nvSpPr>
          <p:spPr bwMode="auto">
            <a:xfrm>
              <a:off x="1720" y="3016"/>
              <a:ext cx="160" cy="160"/>
            </a:xfrm>
            <a:prstGeom prst="ellipse">
              <a:avLst/>
            </a:prstGeom>
            <a:solidFill>
              <a:schemeClr val="tx2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13" name="Oval 1147"/>
            <p:cNvSpPr>
              <a:spLocks noChangeArrowheads="1"/>
            </p:cNvSpPr>
            <p:nvPr/>
          </p:nvSpPr>
          <p:spPr bwMode="auto">
            <a:xfrm>
              <a:off x="1784" y="2416"/>
              <a:ext cx="160" cy="160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14" name="Oval 1148"/>
            <p:cNvSpPr>
              <a:spLocks noChangeArrowheads="1"/>
            </p:cNvSpPr>
            <p:nvPr/>
          </p:nvSpPr>
          <p:spPr bwMode="auto">
            <a:xfrm>
              <a:off x="984" y="2848"/>
              <a:ext cx="160" cy="160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15" name="Oval 1149"/>
            <p:cNvSpPr>
              <a:spLocks noChangeArrowheads="1"/>
            </p:cNvSpPr>
            <p:nvPr/>
          </p:nvSpPr>
          <p:spPr bwMode="auto">
            <a:xfrm>
              <a:off x="1672" y="1312"/>
              <a:ext cx="160" cy="160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16" name="Oval 1150"/>
            <p:cNvSpPr>
              <a:spLocks noChangeArrowheads="1"/>
            </p:cNvSpPr>
            <p:nvPr/>
          </p:nvSpPr>
          <p:spPr bwMode="auto">
            <a:xfrm>
              <a:off x="648" y="2056"/>
              <a:ext cx="160" cy="160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17" name="Oval 1151"/>
            <p:cNvSpPr>
              <a:spLocks noChangeArrowheads="1"/>
            </p:cNvSpPr>
            <p:nvPr/>
          </p:nvSpPr>
          <p:spPr bwMode="auto">
            <a:xfrm>
              <a:off x="1376" y="3064"/>
              <a:ext cx="160" cy="160"/>
            </a:xfrm>
            <a:prstGeom prst="ellipse">
              <a:avLst/>
            </a:prstGeom>
            <a:solidFill>
              <a:srgbClr val="7FFF00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18" name="Oval 1152"/>
            <p:cNvSpPr>
              <a:spLocks noChangeArrowheads="1"/>
            </p:cNvSpPr>
            <p:nvPr/>
          </p:nvSpPr>
          <p:spPr bwMode="auto">
            <a:xfrm>
              <a:off x="728" y="1408"/>
              <a:ext cx="160" cy="160"/>
            </a:xfrm>
            <a:prstGeom prst="ellipse">
              <a:avLst/>
            </a:prstGeom>
            <a:solidFill>
              <a:srgbClr val="7FFF00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19" name="Oval 1153"/>
            <p:cNvSpPr>
              <a:spLocks noChangeArrowheads="1"/>
            </p:cNvSpPr>
            <p:nvPr/>
          </p:nvSpPr>
          <p:spPr bwMode="auto">
            <a:xfrm>
              <a:off x="1272" y="2152"/>
              <a:ext cx="160" cy="160"/>
            </a:xfrm>
            <a:prstGeom prst="ellipse">
              <a:avLst/>
            </a:prstGeom>
            <a:solidFill>
              <a:srgbClr val="7FFF00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20" name="Oval 1154"/>
            <p:cNvSpPr>
              <a:spLocks noChangeArrowheads="1"/>
            </p:cNvSpPr>
            <p:nvPr/>
          </p:nvSpPr>
          <p:spPr bwMode="auto">
            <a:xfrm>
              <a:off x="576" y="1824"/>
              <a:ext cx="160" cy="160"/>
            </a:xfrm>
            <a:prstGeom prst="ellipse">
              <a:avLst/>
            </a:prstGeom>
            <a:solidFill>
              <a:srgbClr val="66CCFF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21" name="Oval 1155"/>
            <p:cNvSpPr>
              <a:spLocks noChangeArrowheads="1"/>
            </p:cNvSpPr>
            <p:nvPr/>
          </p:nvSpPr>
          <p:spPr bwMode="auto">
            <a:xfrm>
              <a:off x="1120" y="1872"/>
              <a:ext cx="160" cy="160"/>
            </a:xfrm>
            <a:prstGeom prst="ellipse">
              <a:avLst/>
            </a:prstGeom>
            <a:solidFill>
              <a:srgbClr val="66CCFF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22" name="Oval 1156"/>
            <p:cNvSpPr>
              <a:spLocks noChangeArrowheads="1"/>
            </p:cNvSpPr>
            <p:nvPr/>
          </p:nvSpPr>
          <p:spPr bwMode="auto">
            <a:xfrm>
              <a:off x="1232" y="2528"/>
              <a:ext cx="160" cy="160"/>
            </a:xfrm>
            <a:prstGeom prst="ellipse">
              <a:avLst/>
            </a:prstGeom>
            <a:solidFill>
              <a:srgbClr val="66CCFF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23" name="Oval 1157"/>
            <p:cNvSpPr>
              <a:spLocks noChangeArrowheads="1"/>
            </p:cNvSpPr>
            <p:nvPr/>
          </p:nvSpPr>
          <p:spPr bwMode="auto">
            <a:xfrm>
              <a:off x="1768" y="1080"/>
              <a:ext cx="160" cy="160"/>
            </a:xfrm>
            <a:prstGeom prst="ellipse">
              <a:avLst/>
            </a:prstGeom>
            <a:solidFill>
              <a:srgbClr val="66CCFF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24" name="Oval 1158"/>
            <p:cNvSpPr>
              <a:spLocks noChangeArrowheads="1"/>
            </p:cNvSpPr>
            <p:nvPr/>
          </p:nvSpPr>
          <p:spPr bwMode="auto">
            <a:xfrm>
              <a:off x="952" y="2600"/>
              <a:ext cx="160" cy="160"/>
            </a:xfrm>
            <a:prstGeom prst="ellipse">
              <a:avLst/>
            </a:prstGeom>
            <a:solidFill>
              <a:srgbClr val="FF99FF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25" name="Oval 1159"/>
            <p:cNvSpPr>
              <a:spLocks noChangeArrowheads="1"/>
            </p:cNvSpPr>
            <p:nvPr/>
          </p:nvSpPr>
          <p:spPr bwMode="auto">
            <a:xfrm>
              <a:off x="1000" y="1096"/>
              <a:ext cx="160" cy="160"/>
            </a:xfrm>
            <a:prstGeom prst="ellipse">
              <a:avLst/>
            </a:prstGeom>
            <a:solidFill>
              <a:srgbClr val="FF99FF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26" name="Oval 1160"/>
            <p:cNvSpPr>
              <a:spLocks noChangeArrowheads="1"/>
            </p:cNvSpPr>
            <p:nvPr/>
          </p:nvSpPr>
          <p:spPr bwMode="auto">
            <a:xfrm>
              <a:off x="1840" y="2752"/>
              <a:ext cx="160" cy="160"/>
            </a:xfrm>
            <a:prstGeom prst="ellipse">
              <a:avLst/>
            </a:prstGeom>
            <a:solidFill>
              <a:srgbClr val="FF99FF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27" name="Oval 1161"/>
            <p:cNvSpPr>
              <a:spLocks noChangeArrowheads="1"/>
            </p:cNvSpPr>
            <p:nvPr/>
          </p:nvSpPr>
          <p:spPr bwMode="auto">
            <a:xfrm>
              <a:off x="1152" y="3080"/>
              <a:ext cx="160" cy="16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28" name="Oval 1162"/>
            <p:cNvSpPr>
              <a:spLocks noChangeArrowheads="1"/>
            </p:cNvSpPr>
            <p:nvPr/>
          </p:nvSpPr>
          <p:spPr bwMode="auto">
            <a:xfrm>
              <a:off x="872" y="1936"/>
              <a:ext cx="160" cy="16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29" name="Oval 1163"/>
            <p:cNvSpPr>
              <a:spLocks noChangeArrowheads="1"/>
            </p:cNvSpPr>
            <p:nvPr/>
          </p:nvSpPr>
          <p:spPr bwMode="auto">
            <a:xfrm>
              <a:off x="1520" y="1736"/>
              <a:ext cx="160" cy="16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30" name="Oval 1164"/>
            <p:cNvSpPr>
              <a:spLocks noChangeArrowheads="1"/>
            </p:cNvSpPr>
            <p:nvPr/>
          </p:nvSpPr>
          <p:spPr bwMode="auto">
            <a:xfrm>
              <a:off x="1504" y="1056"/>
              <a:ext cx="160" cy="16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31" name="Oval 1165"/>
            <p:cNvSpPr>
              <a:spLocks noChangeArrowheads="1"/>
            </p:cNvSpPr>
            <p:nvPr/>
          </p:nvSpPr>
          <p:spPr bwMode="auto">
            <a:xfrm>
              <a:off x="1824" y="1928"/>
              <a:ext cx="160" cy="16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32" name="Oval 1166"/>
            <p:cNvSpPr>
              <a:spLocks noChangeArrowheads="1"/>
            </p:cNvSpPr>
            <p:nvPr/>
          </p:nvSpPr>
          <p:spPr bwMode="auto">
            <a:xfrm>
              <a:off x="704" y="2768"/>
              <a:ext cx="160" cy="16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33" name="Oval 1167"/>
            <p:cNvSpPr>
              <a:spLocks noChangeArrowheads="1"/>
            </p:cNvSpPr>
            <p:nvPr/>
          </p:nvSpPr>
          <p:spPr bwMode="auto">
            <a:xfrm>
              <a:off x="672" y="1104"/>
              <a:ext cx="160" cy="160"/>
            </a:xfrm>
            <a:prstGeom prst="ellipse">
              <a:avLst/>
            </a:prstGeom>
            <a:solidFill>
              <a:srgbClr val="FF2727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34" name="Oval 1168"/>
            <p:cNvSpPr>
              <a:spLocks noChangeArrowheads="1"/>
            </p:cNvSpPr>
            <p:nvPr/>
          </p:nvSpPr>
          <p:spPr bwMode="auto">
            <a:xfrm>
              <a:off x="1504" y="1464"/>
              <a:ext cx="160" cy="160"/>
            </a:xfrm>
            <a:prstGeom prst="ellipse">
              <a:avLst/>
            </a:prstGeom>
            <a:solidFill>
              <a:srgbClr val="7FFF00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835" name="Oval 1169"/>
            <p:cNvSpPr>
              <a:spLocks noChangeArrowheads="1"/>
            </p:cNvSpPr>
            <p:nvPr/>
          </p:nvSpPr>
          <p:spPr bwMode="auto">
            <a:xfrm>
              <a:off x="1064" y="1424"/>
              <a:ext cx="160" cy="160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24786" name="Group 1170"/>
          <p:cNvGrpSpPr>
            <a:grpSpLocks/>
          </p:cNvGrpSpPr>
          <p:nvPr/>
        </p:nvGrpSpPr>
        <p:grpSpPr bwMode="auto">
          <a:xfrm>
            <a:off x="6509514" y="2485177"/>
            <a:ext cx="2043014" cy="1869755"/>
            <a:chOff x="3032" y="1232"/>
            <a:chExt cx="1296" cy="1296"/>
          </a:xfrm>
        </p:grpSpPr>
        <p:sp>
          <p:nvSpPr>
            <p:cNvPr id="31778" name="Oval 1171"/>
            <p:cNvSpPr>
              <a:spLocks noChangeArrowheads="1"/>
            </p:cNvSpPr>
            <p:nvPr/>
          </p:nvSpPr>
          <p:spPr bwMode="auto">
            <a:xfrm>
              <a:off x="3344" y="1448"/>
              <a:ext cx="160" cy="160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79" name="Rectangle 1172"/>
            <p:cNvSpPr>
              <a:spLocks noChangeArrowheads="1"/>
            </p:cNvSpPr>
            <p:nvPr/>
          </p:nvSpPr>
          <p:spPr bwMode="auto">
            <a:xfrm>
              <a:off x="3032" y="1232"/>
              <a:ext cx="1296" cy="1296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80" name="Oval 1173"/>
            <p:cNvSpPr>
              <a:spLocks noChangeArrowheads="1"/>
            </p:cNvSpPr>
            <p:nvPr/>
          </p:nvSpPr>
          <p:spPr bwMode="auto">
            <a:xfrm>
              <a:off x="3408" y="1800"/>
              <a:ext cx="160" cy="160"/>
            </a:xfrm>
            <a:prstGeom prst="ellipse">
              <a:avLst/>
            </a:prstGeom>
            <a:solidFill>
              <a:srgbClr val="FF2727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81" name="Oval 1174"/>
            <p:cNvSpPr>
              <a:spLocks noChangeArrowheads="1"/>
            </p:cNvSpPr>
            <p:nvPr/>
          </p:nvSpPr>
          <p:spPr bwMode="auto">
            <a:xfrm>
              <a:off x="3848" y="2024"/>
              <a:ext cx="160" cy="160"/>
            </a:xfrm>
            <a:prstGeom prst="ellipse">
              <a:avLst/>
            </a:prstGeom>
            <a:solidFill>
              <a:srgbClr val="FF2727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82" name="Oval 1175"/>
            <p:cNvSpPr>
              <a:spLocks noChangeArrowheads="1"/>
            </p:cNvSpPr>
            <p:nvPr/>
          </p:nvSpPr>
          <p:spPr bwMode="auto">
            <a:xfrm>
              <a:off x="3808" y="1784"/>
              <a:ext cx="160" cy="160"/>
            </a:xfrm>
            <a:prstGeom prst="ellipse">
              <a:avLst/>
            </a:prstGeom>
            <a:solidFill>
              <a:srgbClr val="FF2727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83" name="Oval 1176"/>
            <p:cNvSpPr>
              <a:spLocks noChangeArrowheads="1"/>
            </p:cNvSpPr>
            <p:nvPr/>
          </p:nvSpPr>
          <p:spPr bwMode="auto">
            <a:xfrm>
              <a:off x="3192" y="2248"/>
              <a:ext cx="160" cy="160"/>
            </a:xfrm>
            <a:prstGeom prst="ellipse">
              <a:avLst/>
            </a:prstGeom>
            <a:solidFill>
              <a:srgbClr val="FF2727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84" name="Oval 1177"/>
            <p:cNvSpPr>
              <a:spLocks noChangeArrowheads="1"/>
            </p:cNvSpPr>
            <p:nvPr/>
          </p:nvSpPr>
          <p:spPr bwMode="auto">
            <a:xfrm>
              <a:off x="3112" y="1312"/>
              <a:ext cx="160" cy="160"/>
            </a:xfrm>
            <a:prstGeom prst="ellipse">
              <a:avLst/>
            </a:prstGeom>
            <a:solidFill>
              <a:srgbClr val="FF2727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85" name="Oval 1178"/>
            <p:cNvSpPr>
              <a:spLocks noChangeArrowheads="1"/>
            </p:cNvSpPr>
            <p:nvPr/>
          </p:nvSpPr>
          <p:spPr bwMode="auto">
            <a:xfrm>
              <a:off x="4000" y="1344"/>
              <a:ext cx="160" cy="160"/>
            </a:xfrm>
            <a:prstGeom prst="ellipse">
              <a:avLst/>
            </a:prstGeom>
            <a:solidFill>
              <a:srgbClr val="FF2727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86" name="Oval 1179"/>
            <p:cNvSpPr>
              <a:spLocks noChangeArrowheads="1"/>
            </p:cNvSpPr>
            <p:nvPr/>
          </p:nvSpPr>
          <p:spPr bwMode="auto">
            <a:xfrm>
              <a:off x="3560" y="2256"/>
              <a:ext cx="160" cy="160"/>
            </a:xfrm>
            <a:prstGeom prst="ellipse">
              <a:avLst/>
            </a:prstGeom>
            <a:solidFill>
              <a:srgbClr val="FF2727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87" name="Oval 1180"/>
            <p:cNvSpPr>
              <a:spLocks noChangeArrowheads="1"/>
            </p:cNvSpPr>
            <p:nvPr/>
          </p:nvSpPr>
          <p:spPr bwMode="auto">
            <a:xfrm>
              <a:off x="3552" y="1368"/>
              <a:ext cx="160" cy="160"/>
            </a:xfrm>
            <a:prstGeom prst="ellipse">
              <a:avLst/>
            </a:prstGeom>
            <a:solidFill>
              <a:srgbClr val="FF2727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88" name="Oval 1181"/>
            <p:cNvSpPr>
              <a:spLocks noChangeArrowheads="1"/>
            </p:cNvSpPr>
            <p:nvPr/>
          </p:nvSpPr>
          <p:spPr bwMode="auto">
            <a:xfrm>
              <a:off x="3864" y="1568"/>
              <a:ext cx="160" cy="160"/>
            </a:xfrm>
            <a:prstGeom prst="ellipse">
              <a:avLst/>
            </a:prstGeom>
            <a:solidFill>
              <a:schemeClr val="tx2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89" name="Oval 1182"/>
            <p:cNvSpPr>
              <a:spLocks noChangeArrowheads="1"/>
            </p:cNvSpPr>
            <p:nvPr/>
          </p:nvSpPr>
          <p:spPr bwMode="auto">
            <a:xfrm>
              <a:off x="3920" y="2256"/>
              <a:ext cx="160" cy="160"/>
            </a:xfrm>
            <a:prstGeom prst="ellipse">
              <a:avLst/>
            </a:prstGeom>
            <a:solidFill>
              <a:schemeClr val="tx2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90" name="Oval 1183"/>
            <p:cNvSpPr>
              <a:spLocks noChangeArrowheads="1"/>
            </p:cNvSpPr>
            <p:nvPr/>
          </p:nvSpPr>
          <p:spPr bwMode="auto">
            <a:xfrm>
              <a:off x="3160" y="1576"/>
              <a:ext cx="160" cy="160"/>
            </a:xfrm>
            <a:prstGeom prst="ellipse">
              <a:avLst/>
            </a:prstGeom>
            <a:solidFill>
              <a:schemeClr val="tx2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91" name="Oval 1184"/>
            <p:cNvSpPr>
              <a:spLocks noChangeArrowheads="1"/>
            </p:cNvSpPr>
            <p:nvPr/>
          </p:nvSpPr>
          <p:spPr bwMode="auto">
            <a:xfrm>
              <a:off x="3616" y="1584"/>
              <a:ext cx="160" cy="160"/>
            </a:xfrm>
            <a:prstGeom prst="ellipse">
              <a:avLst/>
            </a:prstGeom>
            <a:solidFill>
              <a:srgbClr val="7FFF00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92" name="Oval 1185"/>
            <p:cNvSpPr>
              <a:spLocks noChangeArrowheads="1"/>
            </p:cNvSpPr>
            <p:nvPr/>
          </p:nvSpPr>
          <p:spPr bwMode="auto">
            <a:xfrm>
              <a:off x="4088" y="2040"/>
              <a:ext cx="160" cy="160"/>
            </a:xfrm>
            <a:prstGeom prst="ellipse">
              <a:avLst/>
            </a:prstGeom>
            <a:solidFill>
              <a:srgbClr val="7FFF00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93" name="Oval 1186"/>
            <p:cNvSpPr>
              <a:spLocks noChangeArrowheads="1"/>
            </p:cNvSpPr>
            <p:nvPr/>
          </p:nvSpPr>
          <p:spPr bwMode="auto">
            <a:xfrm>
              <a:off x="3152" y="1992"/>
              <a:ext cx="160" cy="160"/>
            </a:xfrm>
            <a:prstGeom prst="ellipse">
              <a:avLst/>
            </a:prstGeom>
            <a:solidFill>
              <a:srgbClr val="7FFF00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94" name="Oval 1187"/>
            <p:cNvSpPr>
              <a:spLocks noChangeArrowheads="1"/>
            </p:cNvSpPr>
            <p:nvPr/>
          </p:nvSpPr>
          <p:spPr bwMode="auto">
            <a:xfrm>
              <a:off x="3416" y="2032"/>
              <a:ext cx="160" cy="160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95" name="Oval 1188"/>
            <p:cNvSpPr>
              <a:spLocks noChangeArrowheads="1"/>
            </p:cNvSpPr>
            <p:nvPr/>
          </p:nvSpPr>
          <p:spPr bwMode="auto">
            <a:xfrm>
              <a:off x="4096" y="1728"/>
              <a:ext cx="160" cy="160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96" name="Oval 1189"/>
            <p:cNvSpPr>
              <a:spLocks noChangeArrowheads="1"/>
            </p:cNvSpPr>
            <p:nvPr/>
          </p:nvSpPr>
          <p:spPr bwMode="auto">
            <a:xfrm>
              <a:off x="3352" y="1472"/>
              <a:ext cx="160" cy="160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97" name="Oval 1190"/>
            <p:cNvSpPr>
              <a:spLocks noChangeArrowheads="1"/>
            </p:cNvSpPr>
            <p:nvPr/>
          </p:nvSpPr>
          <p:spPr bwMode="auto">
            <a:xfrm>
              <a:off x="3800" y="1360"/>
              <a:ext cx="160" cy="160"/>
            </a:xfrm>
            <a:prstGeom prst="ellipse">
              <a:avLst/>
            </a:prstGeom>
            <a:solidFill>
              <a:srgbClr val="66CCFF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98" name="Oval 1191"/>
            <p:cNvSpPr>
              <a:spLocks noChangeArrowheads="1"/>
            </p:cNvSpPr>
            <p:nvPr/>
          </p:nvSpPr>
          <p:spPr bwMode="auto">
            <a:xfrm>
              <a:off x="3128" y="1784"/>
              <a:ext cx="160" cy="160"/>
            </a:xfrm>
            <a:prstGeom prst="ellipse">
              <a:avLst/>
            </a:prstGeom>
            <a:solidFill>
              <a:srgbClr val="66CCFF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99" name="Oval 1192"/>
            <p:cNvSpPr>
              <a:spLocks noChangeArrowheads="1"/>
            </p:cNvSpPr>
            <p:nvPr/>
          </p:nvSpPr>
          <p:spPr bwMode="auto">
            <a:xfrm>
              <a:off x="3608" y="1936"/>
              <a:ext cx="160" cy="160"/>
            </a:xfrm>
            <a:prstGeom prst="ellipse">
              <a:avLst/>
            </a:prstGeom>
            <a:solidFill>
              <a:srgbClr val="FF99FF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24809" name="Group 1193"/>
          <p:cNvGrpSpPr>
            <a:grpSpLocks/>
          </p:cNvGrpSpPr>
          <p:nvPr/>
        </p:nvGrpSpPr>
        <p:grpSpPr bwMode="auto">
          <a:xfrm>
            <a:off x="6540499" y="4849964"/>
            <a:ext cx="2111375" cy="1804835"/>
            <a:chOff x="3904" y="2872"/>
            <a:chExt cx="1296" cy="1296"/>
          </a:xfrm>
        </p:grpSpPr>
        <p:sp>
          <p:nvSpPr>
            <p:cNvPr id="31761" name="Rectangle 1194"/>
            <p:cNvSpPr>
              <a:spLocks noChangeArrowheads="1"/>
            </p:cNvSpPr>
            <p:nvPr/>
          </p:nvSpPr>
          <p:spPr bwMode="auto">
            <a:xfrm>
              <a:off x="3904" y="2872"/>
              <a:ext cx="1296" cy="1296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62" name="Oval 1195"/>
            <p:cNvSpPr>
              <a:spLocks noChangeArrowheads="1"/>
            </p:cNvSpPr>
            <p:nvPr/>
          </p:nvSpPr>
          <p:spPr bwMode="auto">
            <a:xfrm>
              <a:off x="4240" y="3352"/>
              <a:ext cx="160" cy="160"/>
            </a:xfrm>
            <a:prstGeom prst="ellipse">
              <a:avLst/>
            </a:prstGeom>
            <a:solidFill>
              <a:srgbClr val="FF2727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63" name="Oval 1196"/>
            <p:cNvSpPr>
              <a:spLocks noChangeArrowheads="1"/>
            </p:cNvSpPr>
            <p:nvPr/>
          </p:nvSpPr>
          <p:spPr bwMode="auto">
            <a:xfrm>
              <a:off x="4632" y="3488"/>
              <a:ext cx="160" cy="160"/>
            </a:xfrm>
            <a:prstGeom prst="ellipse">
              <a:avLst/>
            </a:prstGeom>
            <a:solidFill>
              <a:schemeClr val="tx2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64" name="Oval 1197"/>
            <p:cNvSpPr>
              <a:spLocks noChangeArrowheads="1"/>
            </p:cNvSpPr>
            <p:nvPr/>
          </p:nvSpPr>
          <p:spPr bwMode="auto">
            <a:xfrm>
              <a:off x="4872" y="3216"/>
              <a:ext cx="160" cy="160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65" name="Oval 1198"/>
            <p:cNvSpPr>
              <a:spLocks noChangeArrowheads="1"/>
            </p:cNvSpPr>
            <p:nvPr/>
          </p:nvSpPr>
          <p:spPr bwMode="auto">
            <a:xfrm>
              <a:off x="4024" y="3880"/>
              <a:ext cx="160" cy="160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66" name="Oval 1199"/>
            <p:cNvSpPr>
              <a:spLocks noChangeArrowheads="1"/>
            </p:cNvSpPr>
            <p:nvPr/>
          </p:nvSpPr>
          <p:spPr bwMode="auto">
            <a:xfrm>
              <a:off x="4280" y="3128"/>
              <a:ext cx="160" cy="160"/>
            </a:xfrm>
            <a:prstGeom prst="ellipse">
              <a:avLst/>
            </a:prstGeom>
            <a:solidFill>
              <a:srgbClr val="7FFF00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67" name="Oval 1200"/>
            <p:cNvSpPr>
              <a:spLocks noChangeArrowheads="1"/>
            </p:cNvSpPr>
            <p:nvPr/>
          </p:nvSpPr>
          <p:spPr bwMode="auto">
            <a:xfrm>
              <a:off x="4456" y="3888"/>
              <a:ext cx="160" cy="160"/>
            </a:xfrm>
            <a:prstGeom prst="ellipse">
              <a:avLst/>
            </a:prstGeom>
            <a:solidFill>
              <a:srgbClr val="66CCFF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68" name="Oval 1201"/>
            <p:cNvSpPr>
              <a:spLocks noChangeArrowheads="1"/>
            </p:cNvSpPr>
            <p:nvPr/>
          </p:nvSpPr>
          <p:spPr bwMode="auto">
            <a:xfrm>
              <a:off x="4888" y="2944"/>
              <a:ext cx="160" cy="160"/>
            </a:xfrm>
            <a:prstGeom prst="ellipse">
              <a:avLst/>
            </a:prstGeom>
            <a:solidFill>
              <a:srgbClr val="66CCFF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69" name="Oval 1202"/>
            <p:cNvSpPr>
              <a:spLocks noChangeArrowheads="1"/>
            </p:cNvSpPr>
            <p:nvPr/>
          </p:nvSpPr>
          <p:spPr bwMode="auto">
            <a:xfrm>
              <a:off x="4920" y="3896"/>
              <a:ext cx="160" cy="160"/>
            </a:xfrm>
            <a:prstGeom prst="ellipse">
              <a:avLst/>
            </a:prstGeom>
            <a:solidFill>
              <a:srgbClr val="FF99FF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MY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70" name="Oval 1203"/>
            <p:cNvSpPr>
              <a:spLocks noChangeArrowheads="1"/>
            </p:cNvSpPr>
            <p:nvPr/>
          </p:nvSpPr>
          <p:spPr bwMode="auto">
            <a:xfrm>
              <a:off x="4512" y="2944"/>
              <a:ext cx="160" cy="160"/>
            </a:xfrm>
            <a:prstGeom prst="ellipse">
              <a:avLst/>
            </a:prstGeom>
            <a:solidFill>
              <a:srgbClr val="FF99FF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71" name="Oval 1204"/>
            <p:cNvSpPr>
              <a:spLocks noChangeArrowheads="1"/>
            </p:cNvSpPr>
            <p:nvPr/>
          </p:nvSpPr>
          <p:spPr bwMode="auto">
            <a:xfrm>
              <a:off x="4048" y="3576"/>
              <a:ext cx="160" cy="160"/>
            </a:xfrm>
            <a:prstGeom prst="ellipse">
              <a:avLst/>
            </a:prstGeom>
            <a:solidFill>
              <a:srgbClr val="FF99FF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72" name="Oval 1205"/>
            <p:cNvSpPr>
              <a:spLocks noChangeArrowheads="1"/>
            </p:cNvSpPr>
            <p:nvPr/>
          </p:nvSpPr>
          <p:spPr bwMode="auto">
            <a:xfrm>
              <a:off x="4688" y="3768"/>
              <a:ext cx="160" cy="16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73" name="Oval 1206"/>
            <p:cNvSpPr>
              <a:spLocks noChangeArrowheads="1"/>
            </p:cNvSpPr>
            <p:nvPr/>
          </p:nvSpPr>
          <p:spPr bwMode="auto">
            <a:xfrm>
              <a:off x="4960" y="3552"/>
              <a:ext cx="160" cy="16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74" name="Oval 1207"/>
            <p:cNvSpPr>
              <a:spLocks noChangeArrowheads="1"/>
            </p:cNvSpPr>
            <p:nvPr/>
          </p:nvSpPr>
          <p:spPr bwMode="auto">
            <a:xfrm>
              <a:off x="4352" y="3616"/>
              <a:ext cx="160" cy="16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75" name="Oval 1208"/>
            <p:cNvSpPr>
              <a:spLocks noChangeArrowheads="1"/>
            </p:cNvSpPr>
            <p:nvPr/>
          </p:nvSpPr>
          <p:spPr bwMode="auto">
            <a:xfrm>
              <a:off x="4592" y="3200"/>
              <a:ext cx="160" cy="16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76" name="Oval 1209"/>
            <p:cNvSpPr>
              <a:spLocks noChangeArrowheads="1"/>
            </p:cNvSpPr>
            <p:nvPr/>
          </p:nvSpPr>
          <p:spPr bwMode="auto">
            <a:xfrm>
              <a:off x="3960" y="3216"/>
              <a:ext cx="160" cy="16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777" name="Oval 1210"/>
            <p:cNvSpPr>
              <a:spLocks noChangeArrowheads="1"/>
            </p:cNvSpPr>
            <p:nvPr/>
          </p:nvSpPr>
          <p:spPr bwMode="auto">
            <a:xfrm>
              <a:off x="4040" y="2936"/>
              <a:ext cx="160" cy="160"/>
            </a:xfrm>
            <a:prstGeom prst="ellipse">
              <a:avLst/>
            </a:prstGeom>
            <a:solidFill>
              <a:schemeClr val="hlink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24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06" name="Title 1">
            <a:extLst>
              <a:ext uri="{FF2B5EF4-FFF2-40B4-BE49-F238E27FC236}">
                <a16:creationId xmlns:a16="http://schemas.microsoft.com/office/drawing/2014/main" id="{7FDE6442-4C69-4230-B42F-3FF22B53A5F8}"/>
              </a:ext>
            </a:extLst>
          </p:cNvPr>
          <p:cNvSpPr txBox="1">
            <a:spLocks/>
          </p:cNvSpPr>
          <p:nvPr/>
        </p:nvSpPr>
        <p:spPr>
          <a:xfrm>
            <a:off x="600531" y="89539"/>
            <a:ext cx="10515600" cy="59951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1">
                <a:shade val="50000"/>
              </a:schemeClr>
            </a:solidFill>
            <a:prstDash val="dash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>
                <a:solidFill>
                  <a:srgbClr val="FF0000"/>
                </a:solidFill>
              </a:rPr>
              <a:t>Compositional Description For Reservoir Fluid</a:t>
            </a:r>
          </a:p>
        </p:txBody>
      </p:sp>
    </p:spTree>
    <p:extLst>
      <p:ext uri="{BB962C8B-B14F-4D97-AF65-F5344CB8AC3E}">
        <p14:creationId xmlns:p14="http://schemas.microsoft.com/office/powerpoint/2010/main" val="164022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43" grpId="0" build="p" autoUpdateAnimBg="0"/>
      <p:bldP spid="624702" grpId="0" build="p" autoUpdateAnimBg="0"/>
      <p:bldP spid="624728" grpId="0" build="p" autoUpdateAnimBg="0"/>
      <p:bldP spid="62474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03770" y="135364"/>
            <a:ext cx="10371667" cy="6477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General Analysis</a:t>
            </a:r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247" y="1173664"/>
            <a:ext cx="10655559" cy="2633226"/>
          </a:xfrm>
        </p:spPr>
        <p:txBody>
          <a:bodyPr/>
          <a:lstStyle/>
          <a:p>
            <a:pPr eaLnBrk="1" hangingPunct="1">
              <a:buClrTx/>
              <a:buSzPct val="80000"/>
              <a:buFont typeface="Wingdings" panose="05000000000000000000" pitchFamily="2" charset="2"/>
              <a:buChar char="v"/>
            </a:pPr>
            <a:r>
              <a:rPr lang="en-US" altLang="en-US" sz="2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Since reservoirs are unique they also exist at different P&amp;T.</a:t>
            </a:r>
          </a:p>
          <a:p>
            <a:pPr eaLnBrk="1" hangingPunct="1">
              <a:buClrTx/>
              <a:buSzPct val="80000"/>
              <a:buFont typeface="Wingdings" panose="05000000000000000000" pitchFamily="2" charset="2"/>
              <a:buChar char="v"/>
            </a:pPr>
            <a:r>
              <a:rPr lang="en-US" altLang="en-US" sz="2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basis and conditions used for describing quantities of fluids.</a:t>
            </a:r>
          </a:p>
          <a:p>
            <a:pPr eaLnBrk="1" hangingPunct="1">
              <a:buClrTx/>
              <a:buSzPct val="80000"/>
              <a:buFont typeface="Wingdings" panose="05000000000000000000" pitchFamily="2" charset="2"/>
              <a:buChar char="v"/>
            </a:pPr>
            <a:r>
              <a:rPr lang="en-US" altLang="en-US" sz="2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Surface conditions: 14.7 psia (101.3KPa) and 60</a:t>
            </a:r>
            <a:r>
              <a:rPr lang="en-US" altLang="en-US" sz="2000" baseline="30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altLang="en-US" sz="2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 (298K).</a:t>
            </a:r>
          </a:p>
          <a:p>
            <a:pPr eaLnBrk="1" hangingPunct="1">
              <a:buClrTx/>
              <a:buSzPct val="80000"/>
              <a:buFont typeface="Wingdings" panose="05000000000000000000" pitchFamily="2" charset="2"/>
              <a:buChar char="v"/>
            </a:pPr>
            <a:r>
              <a:rPr lang="en-US" altLang="en-US" sz="2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 - Standard cubic feet, SCF or standard cubic meter (SCM).</a:t>
            </a:r>
          </a:p>
          <a:p>
            <a:pPr eaLnBrk="1" hangingPunct="1">
              <a:buClrTx/>
              <a:buSzPct val="80000"/>
              <a:buFont typeface="Wingdings" panose="05000000000000000000" pitchFamily="2" charset="2"/>
              <a:buChar char="v"/>
            </a:pPr>
            <a:r>
              <a:rPr lang="en-US" altLang="en-US" sz="2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LIQUID - stock tank barrels (STB), cubic meters (STM</a:t>
            </a:r>
            <a:r>
              <a:rPr lang="en-US" altLang="en-US" sz="2000" baseline="30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3)</a:t>
            </a:r>
            <a:endParaRPr lang="en-US" altLang="en-US" sz="20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Tx/>
              <a:buSzPct val="80000"/>
              <a:buFont typeface="Wingdings" panose="05000000000000000000" pitchFamily="2" charset="2"/>
              <a:buChar char="v"/>
            </a:pPr>
            <a:r>
              <a:rPr lang="en-US" altLang="en-US" sz="2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Relative gas to oil, GOR  SCF/STB</a:t>
            </a:r>
          </a:p>
          <a:p>
            <a:pPr marL="0" indent="0" eaLnBrk="1" hangingPunct="1">
              <a:buNone/>
            </a:pPr>
            <a:endParaRPr lang="en-US" alt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062D70-5A03-421B-A1B8-34A3487691D2}"/>
              </a:ext>
            </a:extLst>
          </p:cNvPr>
          <p:cNvSpPr txBox="1"/>
          <p:nvPr/>
        </p:nvSpPr>
        <p:spPr>
          <a:xfrm>
            <a:off x="530290" y="823252"/>
            <a:ext cx="3634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Surface condition characterization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D7133C-69A3-4ECA-9DF8-0114C09D58E0}"/>
              </a:ext>
            </a:extLst>
          </p:cNvPr>
          <p:cNvSpPr txBox="1"/>
          <p:nvPr/>
        </p:nvSpPr>
        <p:spPr>
          <a:xfrm>
            <a:off x="626318" y="3806890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  <a:latin typeface="Calibri"/>
              </a:rPr>
              <a:t>Density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269F4E38-6D85-4C5B-A36F-6B3498C52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90" y="4185968"/>
            <a:ext cx="11131420" cy="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2575" indent="-282575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FF00"/>
              </a:buClr>
              <a:buSzPct val="50000"/>
              <a:buFont typeface="Monotype Sort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2813" indent="-334963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81125" indent="-277813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E9B03"/>
              </a:buClr>
              <a:buSzPct val="50000"/>
              <a:buFont typeface="Monotype Sorts" pitchFamily="2" charset="2"/>
              <a:buChar char="l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63725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9B03"/>
              </a:buClr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30450" indent="-276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SzPct val="50000"/>
              <a:buFont typeface="Monotype Sorts" pitchFamily="2" charset="2"/>
              <a:buChar char="l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are many oil types</a:t>
            </a:r>
          </a:p>
          <a:p>
            <a:pPr eaLnBrk="1" hangingPunct="1">
              <a:buClrTx/>
              <a:buSzPct val="80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API, American Petroleum Institute, classified oils based on density based on a linear scales hydrometer.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9AA24256-6F97-48B3-B4A9-EC9D7F099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2839" y="5755003"/>
            <a:ext cx="39135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 dirty="0">
                <a:solidFill>
                  <a:srgbClr val="081D5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 gravity relative to water @ 60</a:t>
            </a:r>
            <a:r>
              <a:rPr lang="en-US" altLang="en-US" sz="1800" baseline="30000" dirty="0">
                <a:solidFill>
                  <a:srgbClr val="081D5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altLang="en-US" sz="1800" dirty="0">
                <a:solidFill>
                  <a:srgbClr val="081D5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8888C7E8-6D3F-4D38-9A34-B8781ED52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0659" y="5032622"/>
            <a:ext cx="6817170" cy="646331"/>
          </a:xfrm>
          <a:prstGeom prst="rect">
            <a:avLst/>
          </a:prstGeom>
          <a:solidFill>
            <a:srgbClr val="FFFFF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635D066-A170-4A58-8BA9-54A23DE48C16}"/>
              </a:ext>
            </a:extLst>
          </p:cNvPr>
          <p:cNvSpPr txBox="1"/>
          <p:nvPr/>
        </p:nvSpPr>
        <p:spPr>
          <a:xfrm>
            <a:off x="530290" y="6130470"/>
            <a:ext cx="109393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API gravity of water is 10°. A light crude oil would have an API gravity of 40°, while a heavy crude would have an API gravity of less than 20°. In the field, the API gravity is readily measured using a calibrated hydrometer. </a:t>
            </a:r>
          </a:p>
        </p:txBody>
      </p:sp>
      <p:graphicFrame>
        <p:nvGraphicFramePr>
          <p:cNvPr id="20" name="Object 7">
            <a:extLst>
              <a:ext uri="{FF2B5EF4-FFF2-40B4-BE49-F238E27FC236}">
                <a16:creationId xmlns:a16="http://schemas.microsoft.com/office/drawing/2014/main" id="{FFD338AD-040A-4553-97AA-718880A5DC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844205"/>
              </p:ext>
            </p:extLst>
          </p:nvPr>
        </p:nvGraphicFramePr>
        <p:xfrm>
          <a:off x="2174875" y="5108575"/>
          <a:ext cx="6408738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46400" imgH="431800" progId="Equation.DSMT4">
                  <p:embed/>
                </p:oleObj>
              </mc:Choice>
              <mc:Fallback>
                <p:oleObj name="Equation" r:id="rId2" imgW="2946400" imgH="431800" progId="Equation.DSMT4">
                  <p:embed/>
                  <p:pic>
                    <p:nvPicPr>
                      <p:cNvPr id="18" name="Object 7">
                        <a:extLst>
                          <a:ext uri="{FF2B5EF4-FFF2-40B4-BE49-F238E27FC236}">
                            <a16:creationId xmlns:a16="http://schemas.microsoft.com/office/drawing/2014/main" id="{93461A4A-89FD-472C-A973-89D7EF28D3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75" y="5108575"/>
                        <a:ext cx="6408738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8584226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 build="p" autoUpdateAnimBg="0"/>
      <p:bldP spid="14" grpId="0" build="p" autoUpdateAnimBg="0"/>
      <p:bldP spid="1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470450"/>
            <a:ext cx="10013987" cy="4818724"/>
          </a:xfrm>
        </p:spPr>
        <p:txBody>
          <a:bodyPr>
            <a:normAutofit/>
          </a:bodyPr>
          <a:lstStyle/>
          <a:p>
            <a:pPr algn="l"/>
            <a:r>
              <a:rPr lang="en-GB" sz="4400" b="1" dirty="0"/>
              <a:t>Outline</a:t>
            </a:r>
            <a:endParaRPr lang="en-GB" sz="2800" u="sng" dirty="0"/>
          </a:p>
          <a:p>
            <a:pPr algn="l">
              <a:lnSpc>
                <a:spcPct val="150000"/>
              </a:lnSpc>
            </a:pPr>
            <a:r>
              <a:rPr lang="en-GB" sz="2000" dirty="0">
                <a:cs typeface="Times New Roman" panose="02020603050405020304" pitchFamily="18" charset="0"/>
              </a:rPr>
              <a:t>INTRODUCTION</a:t>
            </a:r>
          </a:p>
          <a:p>
            <a:pPr algn="l">
              <a:lnSpc>
                <a:spcPct val="150000"/>
              </a:lnSpc>
            </a:pPr>
            <a:r>
              <a:rPr lang="en-GB" sz="2000" dirty="0">
                <a:cs typeface="Times New Roman" panose="02020603050405020304" pitchFamily="18" charset="0"/>
              </a:rPr>
              <a:t>HYDROCARBONS</a:t>
            </a:r>
          </a:p>
          <a:p>
            <a:pPr algn="l">
              <a:lnSpc>
                <a:spcPct val="150000"/>
              </a:lnSpc>
            </a:pPr>
            <a:r>
              <a:rPr lang="en-GB" sz="2000" dirty="0">
                <a:cs typeface="Times New Roman" panose="02020603050405020304" pitchFamily="18" charset="0"/>
              </a:rPr>
              <a:t>NON-HYDROCARBON COMPOUNDS</a:t>
            </a:r>
          </a:p>
          <a:p>
            <a:pPr algn="l">
              <a:lnSpc>
                <a:spcPct val="150000"/>
              </a:lnSpc>
            </a:pPr>
            <a:r>
              <a:rPr lang="en-GB" sz="2000" dirty="0">
                <a:cs typeface="Times New Roman" panose="02020603050405020304" pitchFamily="18" charset="0"/>
              </a:rPr>
              <a:t>COMPOSITIONAL DESCRIPTION FOR RESERVOIR FLUID</a:t>
            </a:r>
          </a:p>
          <a:p>
            <a:pPr algn="l">
              <a:lnSpc>
                <a:spcPct val="150000"/>
              </a:lnSpc>
            </a:pPr>
            <a:r>
              <a:rPr lang="en-GB" sz="2000" dirty="0">
                <a:cs typeface="Times New Roman" panose="02020603050405020304" pitchFamily="18" charset="0"/>
              </a:rPr>
              <a:t>GENERAL ANALYSIS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96788" y="262551"/>
            <a:ext cx="9701938" cy="745156"/>
          </a:xfrm>
          <a:prstGeom prst="rect">
            <a:avLst/>
          </a:prstGeom>
          <a:solidFill>
            <a:schemeClr val="bg1"/>
          </a:solidFill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Reservoir Fluid Properties</a:t>
            </a:r>
            <a:endParaRPr lang="ar-SY" sz="4000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309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22E38-264B-4922-9BE4-1500DD7E0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3489" y="116118"/>
            <a:ext cx="6742445" cy="689482"/>
          </a:xfrm>
          <a:solidFill>
            <a:schemeClr val="bg1"/>
          </a:solidFill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97E076-252B-43CC-AE04-4DDE33B20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3</a:t>
            </a:fld>
            <a:endParaRPr lang="en-GB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409E3EB-85BE-45DD-A222-F665CF315DB7}"/>
              </a:ext>
            </a:extLst>
          </p:cNvPr>
          <p:cNvSpPr txBox="1">
            <a:spLocks noChangeArrowheads="1"/>
          </p:cNvSpPr>
          <p:nvPr/>
        </p:nvSpPr>
        <p:spPr>
          <a:xfrm>
            <a:off x="534123" y="809752"/>
            <a:ext cx="4773099" cy="601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is Petroleum ?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FC67973-3CB2-466E-B9DF-65255774E782}"/>
              </a:ext>
            </a:extLst>
          </p:cNvPr>
          <p:cNvSpPr txBox="1">
            <a:spLocks noChangeArrowheads="1"/>
          </p:cNvSpPr>
          <p:nvPr/>
        </p:nvSpPr>
        <p:spPr>
          <a:xfrm>
            <a:off x="588896" y="1162998"/>
            <a:ext cx="10989564" cy="10158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</a:rPr>
              <a:t>Petroleum is a mixture of naturally occurring hydrocarbons which may exist in the solid, liquid or gaseous states, depending on the conditions of temperature and pressure to which it is subjected.  </a:t>
            </a:r>
            <a:r>
              <a:rPr lang="en-US" altLang="en-US" sz="2400" i="1" dirty="0" err="1">
                <a:solidFill>
                  <a:schemeClr val="accent5">
                    <a:lumMod val="50000"/>
                  </a:schemeClr>
                </a:solidFill>
              </a:rPr>
              <a:t>Amyx</a:t>
            </a:r>
            <a:r>
              <a:rPr lang="en-US" altLang="en-US" sz="2400" i="1" dirty="0">
                <a:solidFill>
                  <a:schemeClr val="accent5">
                    <a:lumMod val="50000"/>
                  </a:schemeClr>
                </a:solidFill>
              </a:rPr>
              <a:t> et al</a:t>
            </a:r>
            <a:endParaRPr lang="en-US" alt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9E570811-D645-4B36-A481-A00AC44D896A}"/>
              </a:ext>
            </a:extLst>
          </p:cNvPr>
          <p:cNvSpPr txBox="1">
            <a:spLocks noChangeArrowheads="1"/>
          </p:cNvSpPr>
          <p:nvPr/>
        </p:nvSpPr>
        <p:spPr>
          <a:xfrm>
            <a:off x="561510" y="2178846"/>
            <a:ext cx="8823817" cy="12387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dirty="0"/>
              <a:t>In gaseous state :- </a:t>
            </a:r>
            <a:r>
              <a:rPr lang="en-US" altLang="en-US" sz="2000" dirty="0">
                <a:solidFill>
                  <a:srgbClr val="FF0000"/>
                </a:solidFill>
              </a:rPr>
              <a:t>Natural Gas</a:t>
            </a:r>
          </a:p>
          <a:p>
            <a:r>
              <a:rPr lang="en-US" altLang="en-US" sz="2000" dirty="0"/>
              <a:t>In liquid state :- </a:t>
            </a:r>
            <a:r>
              <a:rPr lang="en-US" altLang="en-US" sz="2000" dirty="0">
                <a:solidFill>
                  <a:srgbClr val="FF0000"/>
                </a:solidFill>
              </a:rPr>
              <a:t>Condensates, Crude oil </a:t>
            </a:r>
          </a:p>
          <a:p>
            <a:r>
              <a:rPr lang="en-US" altLang="en-US" sz="2000" dirty="0"/>
              <a:t>In solid state :-  </a:t>
            </a:r>
            <a:r>
              <a:rPr lang="en-US" altLang="en-US" sz="2000" dirty="0">
                <a:solidFill>
                  <a:srgbClr val="FF0000"/>
                </a:solidFill>
              </a:rPr>
              <a:t>Tar, Asphalts</a:t>
            </a:r>
          </a:p>
          <a:p>
            <a:pPr marL="0" indent="0">
              <a:buClr>
                <a:srgbClr val="7FFF00"/>
              </a:buClr>
              <a:buNone/>
            </a:pPr>
            <a:endParaRPr lang="en-US" altLang="en-US" sz="24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D08A6BA-00AA-4BA1-8C11-4CA576DA9BD8}"/>
              </a:ext>
            </a:extLst>
          </p:cNvPr>
          <p:cNvSpPr txBox="1">
            <a:spLocks noChangeArrowheads="1"/>
          </p:cNvSpPr>
          <p:nvPr/>
        </p:nvSpPr>
        <p:spPr>
          <a:xfrm>
            <a:off x="505751" y="3513592"/>
            <a:ext cx="10989564" cy="6255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80000"/>
              <a:buFont typeface="Wingdings" panose="05000000000000000000" pitchFamily="2" charset="2"/>
              <a:buChar char="v"/>
            </a:pPr>
            <a:r>
              <a:rPr lang="en-US" sz="2000" dirty="0"/>
              <a:t>For a mixture with small molecules it will be a gas at normal temperature and pressure (NTP). Mixtures containing larger molecules will be a liquid and larger molecules as a solid state. 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869E2C97-D009-4B89-9BCA-11AB99EA7A0B}"/>
              </a:ext>
            </a:extLst>
          </p:cNvPr>
          <p:cNvSpPr txBox="1">
            <a:spLocks noChangeArrowheads="1"/>
          </p:cNvSpPr>
          <p:nvPr/>
        </p:nvSpPr>
        <p:spPr>
          <a:xfrm>
            <a:off x="535895" y="4235194"/>
            <a:ext cx="11044337" cy="2486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80000"/>
              <a:buFont typeface="Wingdings" panose="05000000000000000000" pitchFamily="2" charset="2"/>
              <a:buChar char="v"/>
            </a:pPr>
            <a:r>
              <a:rPr lang="en-US" altLang="en-US" sz="2000" dirty="0"/>
              <a:t>Composition of crude oil mainly organic compounds, principally hydrocarbons.</a:t>
            </a:r>
          </a:p>
          <a:p>
            <a:pPr>
              <a:buSzPct val="80000"/>
              <a:buFont typeface="Wingdings" panose="05000000000000000000" pitchFamily="2" charset="2"/>
              <a:buChar char="v"/>
            </a:pPr>
            <a:r>
              <a:rPr lang="en-US" altLang="en-US" sz="2000" dirty="0"/>
              <a:t>It contains small amounts of inorganic non-hydrocarbons, e.g. CO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, S, N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 and metal compounds.</a:t>
            </a:r>
          </a:p>
          <a:p>
            <a:pPr>
              <a:buSzPct val="80000"/>
              <a:buFont typeface="Wingdings" panose="05000000000000000000" pitchFamily="2" charset="2"/>
              <a:buChar char="v"/>
            </a:pPr>
            <a:r>
              <a:rPr lang="en-US" altLang="en-US" sz="2000" dirty="0"/>
              <a:t>Hydrocarbons may include the lightest, CH4 to naphthene and polycyclic with high molecular weights.</a:t>
            </a:r>
          </a:p>
          <a:p>
            <a:pPr>
              <a:buSzPct val="80000"/>
              <a:buFont typeface="Wingdings" panose="05000000000000000000" pitchFamily="2" charset="2"/>
              <a:buChar char="v"/>
            </a:pPr>
            <a:r>
              <a:rPr lang="en-US" altLang="en-US" sz="2000" dirty="0"/>
              <a:t>Appearance: gases, through clear liquids, yellow liquids to a dark often black, highly viscous material.</a:t>
            </a:r>
          </a:p>
          <a:p>
            <a:pPr>
              <a:buSzPct val="80000"/>
              <a:buFont typeface="Wingdings" panose="05000000000000000000" pitchFamily="2" charset="2"/>
              <a:buChar char="v"/>
            </a:pPr>
            <a:r>
              <a:rPr lang="en-US" altLang="en-US" sz="2000" dirty="0"/>
              <a:t>Water is always present in pore space (original depositional environment).</a:t>
            </a:r>
          </a:p>
          <a:p>
            <a:pPr>
              <a:buSzPct val="80000"/>
              <a:buFont typeface="Wingdings" panose="05000000000000000000" pitchFamily="2" charset="2"/>
              <a:buChar char="v"/>
            </a:pPr>
            <a:r>
              <a:rPr lang="en-US" altLang="en-US" sz="2000" dirty="0"/>
              <a:t>Physical properties of oil &amp; gas treated independently of water.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5981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/>
      <p:bldP spid="10" grpId="0" build="p" autoUpdateAnimBg="0"/>
      <p:bldP spid="11" grpId="0" build="p" autoUpdateAnimBg="0"/>
      <p:bldP spid="1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3726E-D7CC-47B3-BC01-914EEAD0B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4</a:t>
            </a:fld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AF23DC5-87A3-4936-9B1D-6BD9D4381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0" y="136525"/>
            <a:ext cx="7002863" cy="677391"/>
          </a:xfrm>
          <a:solidFill>
            <a:schemeClr val="bg1"/>
          </a:solidFill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Hydrocarbon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F55E55-A268-4A67-8EE1-7CE92947D3D1}"/>
              </a:ext>
            </a:extLst>
          </p:cNvPr>
          <p:cNvSpPr txBox="1"/>
          <p:nvPr/>
        </p:nvSpPr>
        <p:spPr>
          <a:xfrm>
            <a:off x="663191" y="1004835"/>
            <a:ext cx="101789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chemical composition of hydrocarbons in the crude oil generally consists of four</a:t>
            </a:r>
          </a:p>
          <a:p>
            <a:pPr algn="l"/>
            <a: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major groups of compounds: </a:t>
            </a:r>
            <a:r>
              <a:rPr lang="en-US" sz="2000" b="0" i="0" u="none" strike="noStrike" baseline="0" dirty="0">
                <a:solidFill>
                  <a:srgbClr val="0070C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paraffins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b="0" i="0" u="none" strike="noStrike" baseline="0" dirty="0" err="1">
                <a:solidFill>
                  <a:srgbClr val="0070C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naphthenes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b="0" i="0" u="none" strike="noStrike" baseline="0" dirty="0">
                <a:solidFill>
                  <a:srgbClr val="0070C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aromatics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000" b="0" i="0" u="none" strike="noStrike" baseline="0" dirty="0" err="1">
                <a:solidFill>
                  <a:srgbClr val="0070C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asphaltics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5EE850B-7762-4F56-8EEA-4FB93EAB37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926" y="2114656"/>
            <a:ext cx="6574845" cy="3582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515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3726E-D7CC-47B3-BC01-914EEAD0B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5</a:t>
            </a:fld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AF23DC5-87A3-4936-9B1D-6BD9D4381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0" y="136525"/>
            <a:ext cx="7002863" cy="677391"/>
          </a:xfrm>
          <a:solidFill>
            <a:schemeClr val="bg1"/>
          </a:solidFill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Hydrocarbon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ED1061-32D5-45BA-9354-EEC49CA2FF1D}"/>
              </a:ext>
            </a:extLst>
          </p:cNvPr>
          <p:cNvSpPr txBox="1"/>
          <p:nvPr/>
        </p:nvSpPr>
        <p:spPr>
          <a:xfrm>
            <a:off x="276025" y="864269"/>
            <a:ext cx="12535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u="none" strike="noStrike" baseline="0" dirty="0">
                <a:solidFill>
                  <a:srgbClr val="FF0000"/>
                </a:solidFill>
                <a:latin typeface="CIDFont+F1"/>
              </a:rPr>
              <a:t>Paraffins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26D70F-3221-43AD-B2F2-A963C99D5217}"/>
              </a:ext>
            </a:extLst>
          </p:cNvPr>
          <p:cNvSpPr txBox="1"/>
          <p:nvPr/>
        </p:nvSpPr>
        <p:spPr>
          <a:xfrm>
            <a:off x="276025" y="3677098"/>
            <a:ext cx="16102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u="none" strike="noStrike" baseline="0" dirty="0" err="1">
                <a:solidFill>
                  <a:srgbClr val="FF0000"/>
                </a:solidFill>
                <a:latin typeface="CIDFont+F1"/>
              </a:rPr>
              <a:t>Naphthenes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 Box 4" descr="Granite">
            <a:extLst>
              <a:ext uri="{FF2B5EF4-FFF2-40B4-BE49-F238E27FC236}">
                <a16:creationId xmlns:a16="http://schemas.microsoft.com/office/drawing/2014/main" id="{1A014E00-5639-4A57-8E9D-1FF6B144F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990" y="1212057"/>
            <a:ext cx="60499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Largest series with open chain molecules and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saturated bonds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800" kern="0" dirty="0">
                <a:latin typeface="+mn-lt"/>
              </a:rPr>
              <a:t>Formula  </a:t>
            </a:r>
            <a:r>
              <a:rPr lang="en-US" altLang="en-US" sz="1800" kern="0" dirty="0">
                <a:solidFill>
                  <a:srgbClr val="FF0000"/>
                </a:solidFill>
                <a:latin typeface="+mn-lt"/>
              </a:rPr>
              <a:t>C</a:t>
            </a:r>
            <a:r>
              <a:rPr lang="en-US" altLang="en-US" sz="1800" kern="0" baseline="-25000" dirty="0">
                <a:solidFill>
                  <a:srgbClr val="FF0000"/>
                </a:solidFill>
                <a:latin typeface="+mn-lt"/>
              </a:rPr>
              <a:t>n</a:t>
            </a:r>
            <a:r>
              <a:rPr lang="en-US" altLang="en-US" sz="1800" kern="0" dirty="0">
                <a:solidFill>
                  <a:srgbClr val="FF0000"/>
                </a:solidFill>
                <a:latin typeface="+mn-lt"/>
              </a:rPr>
              <a:t>H</a:t>
            </a:r>
            <a:r>
              <a:rPr lang="en-US" altLang="en-US" sz="1800" kern="0" baseline="-25000" dirty="0">
                <a:solidFill>
                  <a:srgbClr val="FF0000"/>
                </a:solidFill>
                <a:latin typeface="+mn-lt"/>
              </a:rPr>
              <a:t>2n+2</a:t>
            </a:r>
            <a:r>
              <a:rPr kumimoji="0" lang="en-US" alt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cs typeface="Calibri" panose="020F0502020204030204" pitchFamily="34" charset="0"/>
              </a:rPr>
              <a:t>nds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cs typeface="Calibri" panose="020F0502020204030204" pitchFamily="34" charset="0"/>
            </a:endParaRPr>
          </a:p>
        </p:txBody>
      </p:sp>
      <p:grpSp>
        <p:nvGrpSpPr>
          <p:cNvPr id="9" name="Group 12">
            <a:extLst>
              <a:ext uri="{FF2B5EF4-FFF2-40B4-BE49-F238E27FC236}">
                <a16:creationId xmlns:a16="http://schemas.microsoft.com/office/drawing/2014/main" id="{E0A4B504-BDF1-499A-9093-29B3FB8EBA3C}"/>
              </a:ext>
            </a:extLst>
          </p:cNvPr>
          <p:cNvGrpSpPr>
            <a:grpSpLocks/>
          </p:cNvGrpSpPr>
          <p:nvPr/>
        </p:nvGrpSpPr>
        <p:grpSpPr bwMode="auto">
          <a:xfrm>
            <a:off x="7116745" y="1361551"/>
            <a:ext cx="4730262" cy="1926416"/>
            <a:chOff x="648" y="2280"/>
            <a:chExt cx="4216" cy="1240"/>
          </a:xfrm>
        </p:grpSpPr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5AA1F8DD-4F54-4FE5-81B5-4BD14E0C0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" y="2280"/>
              <a:ext cx="4216" cy="12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pic>
          <p:nvPicPr>
            <p:cNvPr id="11" name="Picture 11" descr="Res Eng Ch 3 Fig 2">
              <a:extLst>
                <a:ext uri="{FF2B5EF4-FFF2-40B4-BE49-F238E27FC236}">
                  <a16:creationId xmlns:a16="http://schemas.microsoft.com/office/drawing/2014/main" id="{B821F4B5-AA10-47A3-A1E6-48757085AB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9" y="2327"/>
              <a:ext cx="3798" cy="1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5" descr="Granite">
            <a:extLst>
              <a:ext uri="{FF2B5EF4-FFF2-40B4-BE49-F238E27FC236}">
                <a16:creationId xmlns:a16="http://schemas.microsoft.com/office/drawing/2014/main" id="{99D8A05D-3BEB-4F00-A27F-6D27968D8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575" y="1881230"/>
            <a:ext cx="61546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1" u="none" strike="noStrike" kern="0" cap="none" spc="0" normalizeH="0" baseline="0" noProof="0" dirty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+mn-lt"/>
              </a:rPr>
              <a:t>Isomers: 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81D58"/>
                </a:solidFill>
                <a:effectLst/>
                <a:uLnTx/>
                <a:uFillTx/>
                <a:latin typeface="+mn-lt"/>
              </a:rPr>
              <a:t>Are substances of the same composition but with different molecular structure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en-US" altLang="en-US" sz="1800" b="1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Rectangle 6" descr="Granite">
            <a:extLst>
              <a:ext uri="{FF2B5EF4-FFF2-40B4-BE49-F238E27FC236}">
                <a16:creationId xmlns:a16="http://schemas.microsoft.com/office/drawing/2014/main" id="{CD74B611-ECDD-4572-A328-39775EAD2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575" y="2751689"/>
            <a:ext cx="15924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/>
              <a:t>Normal Butane</a:t>
            </a:r>
            <a:endParaRPr lang="en-US" altLang="en-US" sz="1400" b="1" i="1" dirty="0"/>
          </a:p>
        </p:txBody>
      </p:sp>
      <p:sp>
        <p:nvSpPr>
          <p:cNvPr id="14" name="Rectangle 9" descr="Granite">
            <a:extLst>
              <a:ext uri="{FF2B5EF4-FFF2-40B4-BE49-F238E27FC236}">
                <a16:creationId xmlns:a16="http://schemas.microsoft.com/office/drawing/2014/main" id="{DC7AF1E1-7D58-4EFA-8AE5-7E0626B44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854" y="3021533"/>
            <a:ext cx="17239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dirty="0"/>
              <a:t>CH</a:t>
            </a:r>
            <a:r>
              <a:rPr lang="en-US" altLang="en-US" sz="1400" baseline="-25000" dirty="0"/>
              <a:t>3</a:t>
            </a:r>
            <a:r>
              <a:rPr lang="en-US" altLang="en-US" sz="1400" dirty="0"/>
              <a:t>CH</a:t>
            </a:r>
            <a:r>
              <a:rPr lang="en-US" altLang="en-US" sz="1400" baseline="-25000" dirty="0"/>
              <a:t>2</a:t>
            </a:r>
            <a:r>
              <a:rPr lang="en-US" altLang="en-US" sz="1400" dirty="0"/>
              <a:t>CH</a:t>
            </a:r>
            <a:r>
              <a:rPr lang="en-US" altLang="en-US" sz="1400" baseline="-25000" dirty="0"/>
              <a:t>2</a:t>
            </a:r>
            <a:r>
              <a:rPr lang="en-US" altLang="en-US" sz="1400" dirty="0"/>
              <a:t>CH</a:t>
            </a:r>
            <a:r>
              <a:rPr lang="en-US" altLang="en-US" sz="1400" baseline="-25000" dirty="0"/>
              <a:t>3</a:t>
            </a:r>
            <a:endParaRPr lang="en-US" altLang="en-US" sz="1400" dirty="0">
              <a:solidFill>
                <a:schemeClr val="bg2"/>
              </a:solidFill>
            </a:endParaRPr>
          </a:p>
        </p:txBody>
      </p:sp>
      <p:sp>
        <p:nvSpPr>
          <p:cNvPr id="15" name="Rectangle 7" descr="Granite">
            <a:extLst>
              <a:ext uri="{FF2B5EF4-FFF2-40B4-BE49-F238E27FC236}">
                <a16:creationId xmlns:a16="http://schemas.microsoft.com/office/drawing/2014/main" id="{F225A313-7030-48AD-957B-A2AA264B2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1821" y="2792106"/>
            <a:ext cx="120186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</a:rPr>
              <a:t>Iso Butane</a:t>
            </a:r>
          </a:p>
        </p:txBody>
      </p:sp>
      <p:sp>
        <p:nvSpPr>
          <p:cNvPr id="21" name="Rectangle 10" descr="Granite">
            <a:extLst>
              <a:ext uri="{FF2B5EF4-FFF2-40B4-BE49-F238E27FC236}">
                <a16:creationId xmlns:a16="http://schemas.microsoft.com/office/drawing/2014/main" id="{9B8726F8-3789-441C-837F-ED9C1E929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3277" y="3021533"/>
            <a:ext cx="1098954" cy="484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</a:rPr>
              <a:t>CH</a:t>
            </a:r>
            <a:r>
              <a:rPr kumimoji="0" lang="en-US" altLang="en-US" sz="1400" b="0" i="0" u="none" strike="noStrike" kern="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</a:rPr>
              <a:t>3</a:t>
            </a: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</a:rPr>
              <a:t>CHCH</a:t>
            </a:r>
            <a:r>
              <a:rPr kumimoji="0" lang="en-US" altLang="en-US" sz="1400" b="0" i="0" u="none" strike="noStrike" kern="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</a:rPr>
              <a:t>3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</a:rPr>
              <a:t>CH</a:t>
            </a:r>
            <a:r>
              <a:rPr kumimoji="0" lang="en-US" altLang="en-US" sz="1400" b="0" i="0" u="none" strike="noStrike" kern="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52AE24F1-11A5-41E7-A805-FAD94D079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025" y="4123243"/>
            <a:ext cx="6280166" cy="25982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en-US" sz="1800" dirty="0"/>
              <a:t>Formula  C</a:t>
            </a:r>
            <a:r>
              <a:rPr lang="en-US" altLang="en-US" sz="1800" baseline="-25000" dirty="0"/>
              <a:t>n</a:t>
            </a:r>
            <a:r>
              <a:rPr lang="en-US" altLang="en-US" sz="1800" dirty="0"/>
              <a:t>H</a:t>
            </a:r>
            <a:r>
              <a:rPr lang="en-US" altLang="en-US" sz="1800" baseline="-25000" dirty="0"/>
              <a:t>2n</a:t>
            </a:r>
          </a:p>
          <a:p>
            <a:pPr>
              <a:lnSpc>
                <a:spcPct val="100000"/>
              </a:lnSpc>
            </a:pPr>
            <a:r>
              <a:rPr lang="en-US" altLang="en-US" sz="1800" dirty="0"/>
              <a:t>Sometimes termed cycloparaffins or alicyclic hydrocarbons.</a:t>
            </a:r>
          </a:p>
          <a:p>
            <a:pPr>
              <a:lnSpc>
                <a:spcPct val="100000"/>
              </a:lnSpc>
            </a:pPr>
            <a:r>
              <a:rPr lang="en-US" altLang="en-US" sz="1800" dirty="0"/>
              <a:t>Single bonds but carbon chain is closed and saturated.</a:t>
            </a:r>
          </a:p>
          <a:p>
            <a:pPr>
              <a:lnSpc>
                <a:spcPct val="100000"/>
              </a:lnSpc>
            </a:pPr>
            <a:r>
              <a:rPr lang="en-US" altLang="en-US" sz="1800" dirty="0"/>
              <a:t>Very stable </a:t>
            </a:r>
          </a:p>
          <a:p>
            <a:pPr>
              <a:lnSpc>
                <a:spcPct val="100000"/>
              </a:lnSpc>
            </a:pPr>
            <a:r>
              <a:rPr lang="en-US" altLang="en-US" sz="1800" dirty="0"/>
              <a:t>Important constituents of crude oil.</a:t>
            </a:r>
          </a:p>
          <a:p>
            <a:pPr>
              <a:lnSpc>
                <a:spcPct val="100000"/>
              </a:lnSpc>
            </a:pPr>
            <a:r>
              <a:rPr lang="en-US" altLang="en-US" sz="1800" dirty="0"/>
              <a:t>Properties similar to paraffins. </a:t>
            </a:r>
          </a:p>
          <a:p>
            <a:pPr>
              <a:lnSpc>
                <a:spcPct val="100000"/>
              </a:lnSpc>
            </a:pPr>
            <a:endParaRPr lang="en-US" sz="1800" dirty="0"/>
          </a:p>
        </p:txBody>
      </p:sp>
      <p:pic>
        <p:nvPicPr>
          <p:cNvPr id="23" name="Picture 22" descr="Res Eng Ch 3 Fig 3 New">
            <a:extLst>
              <a:ext uri="{FF2B5EF4-FFF2-40B4-BE49-F238E27FC236}">
                <a16:creationId xmlns:a16="http://schemas.microsoft.com/office/drawing/2014/main" id="{D475FA8F-430B-4E14-8DE7-F698E3942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704" y="3885555"/>
            <a:ext cx="3705225" cy="247079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897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12" grpId="0" build="p" autoUpdateAnimBg="0"/>
      <p:bldP spid="13" grpId="0" build="p" autoUpdateAnimBg="0"/>
      <p:bldP spid="14" grpId="0" build="p" autoUpdateAnimBg="0"/>
      <p:bldP spid="1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3726E-D7CC-47B3-BC01-914EEAD0B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6</a:t>
            </a:fld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AF23DC5-87A3-4936-9B1D-6BD9D4381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0" y="136525"/>
            <a:ext cx="7002863" cy="677391"/>
          </a:xfrm>
          <a:solidFill>
            <a:schemeClr val="bg1"/>
          </a:solidFill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Hydrocarbon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ED1061-32D5-45BA-9354-EEC49CA2FF1D}"/>
              </a:ext>
            </a:extLst>
          </p:cNvPr>
          <p:cNvSpPr txBox="1"/>
          <p:nvPr/>
        </p:nvSpPr>
        <p:spPr>
          <a:xfrm>
            <a:off x="391526" y="992219"/>
            <a:ext cx="15772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u="none" strike="noStrike" baseline="0" dirty="0">
                <a:solidFill>
                  <a:srgbClr val="FF0000"/>
                </a:solidFill>
                <a:latin typeface="CIDFont+F1"/>
              </a:rPr>
              <a:t>Aromatics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EC06B1-6723-4765-81FA-44E058E7AF01}"/>
              </a:ext>
            </a:extLst>
          </p:cNvPr>
          <p:cNvSpPr txBox="1"/>
          <p:nvPr/>
        </p:nvSpPr>
        <p:spPr>
          <a:xfrm>
            <a:off x="484833" y="3619011"/>
            <a:ext cx="26782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u="none" strike="noStrike" baseline="0" dirty="0">
                <a:solidFill>
                  <a:srgbClr val="FF0000"/>
                </a:solidFill>
                <a:latin typeface="CIDFont+F11"/>
              </a:rPr>
              <a:t>Asphaltic Hydrocarbons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9" name="Group 7">
            <a:extLst>
              <a:ext uri="{FF2B5EF4-FFF2-40B4-BE49-F238E27FC236}">
                <a16:creationId xmlns:a16="http://schemas.microsoft.com/office/drawing/2014/main" id="{E4AEC2CB-1000-4A8E-A908-253A85F54570}"/>
              </a:ext>
            </a:extLst>
          </p:cNvPr>
          <p:cNvGrpSpPr>
            <a:grpSpLocks/>
          </p:cNvGrpSpPr>
          <p:nvPr/>
        </p:nvGrpSpPr>
        <p:grpSpPr bwMode="auto">
          <a:xfrm>
            <a:off x="7266463" y="1361551"/>
            <a:ext cx="3552792" cy="2298463"/>
            <a:chOff x="1880" y="1944"/>
            <a:chExt cx="3880" cy="237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54C9FC6-4ECF-404D-9AD0-2BE04A587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0" y="1944"/>
              <a:ext cx="3880" cy="2376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pic>
          <p:nvPicPr>
            <p:cNvPr id="11" name="Picture 10" descr="Res Eng Ch 3 Fig 4">
              <a:extLst>
                <a:ext uri="{FF2B5EF4-FFF2-40B4-BE49-F238E27FC236}">
                  <a16:creationId xmlns:a16="http://schemas.microsoft.com/office/drawing/2014/main" id="{9904C40E-8B80-4DA4-94E2-F005D34BB0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3" y="1994"/>
              <a:ext cx="3642" cy="2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B7A6FC9B-6832-407E-BDD9-8372436ED18B}"/>
              </a:ext>
            </a:extLst>
          </p:cNvPr>
          <p:cNvSpPr txBox="1"/>
          <p:nvPr/>
        </p:nvSpPr>
        <p:spPr>
          <a:xfrm>
            <a:off x="484833" y="1504718"/>
            <a:ext cx="609432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Unsaturated closed-ring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Formula  C</a:t>
            </a:r>
            <a:r>
              <a:rPr lang="en-US" altLang="en-US" baseline="-25000" dirty="0"/>
              <a:t>n</a:t>
            </a:r>
            <a:r>
              <a:rPr lang="en-US" altLang="en-US" dirty="0"/>
              <a:t>H</a:t>
            </a:r>
            <a:r>
              <a:rPr lang="en-US" altLang="en-US" baseline="-25000" dirty="0"/>
              <a:t>2n-6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Based on the benzene compound.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Characterized by strong aromatic </a:t>
            </a:r>
            <a:r>
              <a:rPr lang="en-US" altLang="en-US" dirty="0" err="1"/>
              <a:t>odour</a:t>
            </a:r>
            <a:r>
              <a:rPr lang="en-US" alt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Closed ring gives greater stability than open chain compounds.</a:t>
            </a:r>
            <a:endParaRPr lang="en-US" altLang="en-US" baseline="-25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7C5EB4-01DB-40F4-B8DC-F79BEAA4F9D5}"/>
              </a:ext>
            </a:extLst>
          </p:cNvPr>
          <p:cNvSpPr txBox="1"/>
          <p:nvPr/>
        </p:nvSpPr>
        <p:spPr>
          <a:xfrm>
            <a:off x="484833" y="4211938"/>
            <a:ext cx="609432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Not a series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Highly viscous to semi-solid brown-black hydrocarbons.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High molecular weight.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Usually contain Sulphur and nitrogen.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May be present in colloidal suspension and precipitate due to changes in pressure, temperature and composition.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E9D0E01-DFBA-49E3-A3BE-E32CBD0751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418" y="3796497"/>
            <a:ext cx="3718882" cy="242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18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3726E-D7CC-47B3-BC01-914EEAD0B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7</a:t>
            </a:fld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AF23DC5-87A3-4936-9B1D-6BD9D4381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0" y="136525"/>
            <a:ext cx="7002863" cy="677391"/>
          </a:xfrm>
          <a:solidFill>
            <a:schemeClr val="bg1"/>
          </a:solidFill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Hydrocarbon</a:t>
            </a:r>
          </a:p>
        </p:txBody>
      </p:sp>
      <p:pic>
        <p:nvPicPr>
          <p:cNvPr id="5" name="Picture 2" descr="Res Eng table 4">
            <a:extLst>
              <a:ext uri="{FF2B5EF4-FFF2-40B4-BE49-F238E27FC236}">
                <a16:creationId xmlns:a16="http://schemas.microsoft.com/office/drawing/2014/main" id="{2346B07F-466A-4287-BEB2-AA929BC3A99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702" y="950441"/>
            <a:ext cx="10118098" cy="5907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2974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3726E-D7CC-47B3-BC01-914EEAD0B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8</a:t>
            </a:fld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AF23DC5-87A3-4936-9B1D-6BD9D4381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860" y="136525"/>
            <a:ext cx="7002863" cy="677391"/>
          </a:xfrm>
          <a:solidFill>
            <a:schemeClr val="bg1"/>
          </a:solidFill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Non-Hydrocarbon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6F4344E-A892-4D2F-BAD3-A5C2D3811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464"/>
            <a:ext cx="10515600" cy="3745340"/>
          </a:xfrm>
        </p:spPr>
        <p:txBody>
          <a:bodyPr>
            <a:normAutofit/>
          </a:bodyPr>
          <a:lstStyle/>
          <a:p>
            <a:pPr lvl="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Ø"/>
            </a:pPr>
            <a:r>
              <a:rPr lang="en-US" altLang="en-US" sz="2000" dirty="0"/>
              <a:t>Small in volume, less than 1%, can have significant influence on processing and quality of products.</a:t>
            </a:r>
          </a:p>
          <a:p>
            <a:pPr lvl="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Ø"/>
            </a:pPr>
            <a:r>
              <a:rPr lang="en-US" altLang="en-US" sz="2000" b="1" dirty="0"/>
              <a:t>Sulphur:</a:t>
            </a:r>
            <a:r>
              <a:rPr lang="en-US" altLang="en-US" sz="2000" dirty="0"/>
              <a:t> and associated products 0.04 - 5 </a:t>
            </a:r>
            <a:r>
              <a:rPr lang="en-US" altLang="en-US" sz="2000" dirty="0" err="1"/>
              <a:t>wt</a:t>
            </a:r>
            <a:r>
              <a:rPr lang="en-US" altLang="en-US" sz="2000" dirty="0"/>
              <a:t>%. Include Sulphur and hydrogen sulphide which is very toxic, Mercaptans. On combustion produce undesirable SO2and SO3.</a:t>
            </a:r>
          </a:p>
          <a:p>
            <a:pPr lvl="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Ø"/>
            </a:pPr>
            <a:r>
              <a:rPr lang="en-US" altLang="en-US" sz="2000" b="1" dirty="0"/>
              <a:t>Oxygen</a:t>
            </a:r>
            <a:r>
              <a:rPr lang="en-US" altLang="en-US" sz="2000" dirty="0"/>
              <a:t>: and compounds. Up to 0.5% wt. Cause corrosive products.</a:t>
            </a:r>
          </a:p>
          <a:p>
            <a:pPr lvl="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Ø"/>
            </a:pPr>
            <a:r>
              <a:rPr lang="en-US" altLang="en-US" sz="2000" b="1" dirty="0"/>
              <a:t>Nitrogen</a:t>
            </a:r>
            <a:r>
              <a:rPr lang="en-US" altLang="en-US" sz="2000" dirty="0"/>
              <a:t>: less than 0.1%. Complex compounds. Gaseous reduces thermal quality.</a:t>
            </a:r>
          </a:p>
          <a:p>
            <a:pPr lvl="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Ø"/>
            </a:pPr>
            <a:r>
              <a:rPr lang="en-US" altLang="en-US" sz="2000" b="1" dirty="0"/>
              <a:t>Carbon Dioxide:</a:t>
            </a:r>
            <a:r>
              <a:rPr lang="en-US" altLang="en-US" sz="2000" dirty="0"/>
              <a:t> Very common. Cause of corrosion. Significant impact on fluid properties.</a:t>
            </a:r>
          </a:p>
          <a:p>
            <a:pPr lvl="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Ø"/>
            </a:pPr>
            <a:r>
              <a:rPr lang="en-US" altLang="en-US" sz="2000" b="1" dirty="0"/>
              <a:t>Other compounds</a:t>
            </a:r>
            <a:r>
              <a:rPr lang="en-US" altLang="en-US" sz="2000" dirty="0"/>
              <a:t>: Metal in low concentration, Metals such as copper, iron, nickel, vanadium and zinc may be present. Gases may contain He, H &amp; Hg.</a:t>
            </a:r>
          </a:p>
          <a:p>
            <a:pPr>
              <a:buSzPct val="80000"/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59603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8235"/>
          </a:xfrm>
          <a:solidFill>
            <a:schemeClr val="bg1"/>
          </a:solidFill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Compositional Description For Reservoir Fluid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9</a:t>
            </a:fld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65293" y="1231390"/>
            <a:ext cx="10055791" cy="189226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000" dirty="0"/>
              <a:t>Descriptions are required in order to predict physical properties and behavior of the fluids at different conditions.</a:t>
            </a:r>
          </a:p>
          <a:p>
            <a:pPr eaLnBrk="1" hangingPunct="1"/>
            <a:r>
              <a:rPr lang="en-US" altLang="en-US" sz="2000" dirty="0"/>
              <a:t>Two methods:</a:t>
            </a:r>
          </a:p>
          <a:p>
            <a:pPr algn="ctr" eaLnBrk="1" hangingPunct="1">
              <a:buClr>
                <a:srgbClr val="FF0000"/>
              </a:buClr>
              <a:buSzPct val="110000"/>
              <a:buFont typeface="Wingdings" panose="05000000000000000000" pitchFamily="2" charset="2"/>
              <a:buChar char="q"/>
            </a:pPr>
            <a:r>
              <a:rPr lang="en-US" altLang="en-US" sz="2000" dirty="0"/>
              <a:t>  </a:t>
            </a:r>
            <a:r>
              <a:rPr lang="en-US" altLang="en-US" sz="2000" dirty="0">
                <a:solidFill>
                  <a:srgbClr val="FF0000"/>
                </a:solidFill>
              </a:rPr>
              <a:t>Black Oil Model</a:t>
            </a:r>
          </a:p>
          <a:p>
            <a:pPr algn="ctr" eaLnBrk="1" hangingPunct="1">
              <a:buClr>
                <a:srgbClr val="FF0000"/>
              </a:buClr>
              <a:buSzPct val="110000"/>
              <a:buFont typeface="Wingdings" panose="05000000000000000000" pitchFamily="2" charset="2"/>
              <a:buChar char="q"/>
            </a:pPr>
            <a:r>
              <a:rPr lang="en-US" altLang="en-US" sz="2000" dirty="0"/>
              <a:t>  </a:t>
            </a:r>
            <a:r>
              <a:rPr lang="en-US" altLang="en-US" sz="2000" dirty="0">
                <a:solidFill>
                  <a:srgbClr val="FF0000"/>
                </a:solidFill>
              </a:rPr>
              <a:t>Compositional Model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05A657-D3D0-44FE-A0F9-485E2296CEEC}"/>
              </a:ext>
            </a:extLst>
          </p:cNvPr>
          <p:cNvSpPr txBox="1">
            <a:spLocks/>
          </p:cNvSpPr>
          <p:nvPr/>
        </p:nvSpPr>
        <p:spPr>
          <a:xfrm>
            <a:off x="465293" y="3272694"/>
            <a:ext cx="11726707" cy="3210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7FFF00"/>
              </a:buClr>
              <a:buSzPct val="80000"/>
              <a:buFont typeface="Arial" panose="020B0604020202020204" pitchFamily="34" charset="0"/>
              <a:buNone/>
            </a:pPr>
            <a:r>
              <a:rPr lang="en-US" altLang="en-US" sz="2000" u="sng" dirty="0">
                <a:solidFill>
                  <a:srgbClr val="FF0000"/>
                </a:solidFill>
              </a:rPr>
              <a:t>Compositional model: </a:t>
            </a:r>
            <a:r>
              <a:rPr lang="en-US" altLang="en-US" sz="2000" dirty="0"/>
              <a:t>a multicomponent description in terms of  hydrocarbons.</a:t>
            </a:r>
          </a:p>
          <a:p>
            <a:pPr mar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000" kern="0" dirty="0">
                <a:solidFill>
                  <a:srgbClr val="081D58"/>
                </a:solidFill>
              </a:rPr>
              <a:t>Compositional description based on </a:t>
            </a:r>
            <a:r>
              <a:rPr lang="en-US" altLang="en-US" sz="2000" kern="0" dirty="0">
                <a:solidFill>
                  <a:srgbClr val="FF0000"/>
                </a:solidFill>
              </a:rPr>
              <a:t>paraffin</a:t>
            </a:r>
            <a:r>
              <a:rPr lang="en-US" altLang="en-US" sz="2000" kern="0" dirty="0">
                <a:solidFill>
                  <a:srgbClr val="081D58"/>
                </a:solidFill>
              </a:rPr>
              <a:t> series, </a:t>
            </a:r>
            <a:r>
              <a:rPr lang="en-US" altLang="en-US" sz="2000" kern="0" dirty="0">
                <a:solidFill>
                  <a:srgbClr val="FF0000"/>
                </a:solidFill>
              </a:rPr>
              <a:t>C</a:t>
            </a:r>
            <a:r>
              <a:rPr lang="en-US" altLang="en-US" sz="2000" kern="0" baseline="-25000" dirty="0">
                <a:solidFill>
                  <a:srgbClr val="FF0000"/>
                </a:solidFill>
              </a:rPr>
              <a:t>n</a:t>
            </a:r>
            <a:r>
              <a:rPr lang="en-US" altLang="en-US" sz="2000" kern="0" dirty="0">
                <a:solidFill>
                  <a:srgbClr val="FF0000"/>
                </a:solidFill>
              </a:rPr>
              <a:t>H</a:t>
            </a:r>
            <a:r>
              <a:rPr lang="en-US" altLang="en-US" sz="2000" kern="0" baseline="-25000" dirty="0">
                <a:solidFill>
                  <a:srgbClr val="FF0000"/>
                </a:solidFill>
              </a:rPr>
              <a:t>2n+2</a:t>
            </a:r>
            <a:endParaRPr lang="en-US" altLang="en-US" sz="2000" kern="0" dirty="0">
              <a:solidFill>
                <a:srgbClr val="FF0000"/>
              </a:solidFill>
            </a:endParaRPr>
          </a:p>
          <a:p>
            <a:pPr mar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000" kern="0" dirty="0">
                <a:solidFill>
                  <a:srgbClr val="081D58"/>
                </a:solidFill>
              </a:rPr>
              <a:t>Described up to a </a:t>
            </a:r>
            <a:r>
              <a:rPr lang="en-US" altLang="en-US" sz="2000" kern="0" dirty="0">
                <a:solidFill>
                  <a:srgbClr val="FF0000"/>
                </a:solidFill>
              </a:rPr>
              <a:t>limiting C number</a:t>
            </a:r>
            <a:r>
              <a:rPr lang="en-US" altLang="en-US" sz="2000" kern="0" dirty="0">
                <a:solidFill>
                  <a:srgbClr val="081D58"/>
                </a:solidFill>
              </a:rPr>
              <a:t>. Components greater than limiting C number are lumped together as a </a:t>
            </a:r>
            <a:r>
              <a:rPr lang="en-US" altLang="en-US" sz="2000" kern="0" dirty="0">
                <a:solidFill>
                  <a:srgbClr val="FF0000"/>
                </a:solidFill>
              </a:rPr>
              <a:t>C+ </a:t>
            </a:r>
            <a:r>
              <a:rPr lang="en-US" altLang="en-US" sz="2000" kern="0" dirty="0">
                <a:solidFill>
                  <a:srgbClr val="081D58"/>
                </a:solidFill>
              </a:rPr>
              <a:t>component</a:t>
            </a:r>
            <a:endParaRPr lang="en-US" altLang="en-US" sz="2000" dirty="0"/>
          </a:p>
          <a:p>
            <a:pPr marL="0" indent="0">
              <a:buClr>
                <a:srgbClr val="7FFF00"/>
              </a:buClr>
              <a:buSzPct val="80000"/>
              <a:buFont typeface="Arial" panose="020B0604020202020204" pitchFamily="34" charset="0"/>
              <a:buNone/>
            </a:pPr>
            <a:r>
              <a:rPr lang="en-US" altLang="en-US" sz="2000" u="sng" dirty="0">
                <a:solidFill>
                  <a:srgbClr val="FF0000"/>
                </a:solidFill>
              </a:rPr>
              <a:t>Black Oil model:</a:t>
            </a:r>
            <a:r>
              <a:rPr lang="en-US" altLang="en-US" sz="2000" u="sng" dirty="0"/>
              <a:t> </a:t>
            </a:r>
            <a:r>
              <a:rPr lang="en-US" altLang="en-US" sz="2000" dirty="0"/>
              <a:t>a two component description in terms of produced oil, </a:t>
            </a:r>
            <a:r>
              <a:rPr lang="en-US" altLang="en-US" sz="2000" b="1" i="1" dirty="0">
                <a:solidFill>
                  <a:schemeClr val="accent1">
                    <a:lumMod val="50000"/>
                  </a:schemeClr>
                </a:solidFill>
              </a:rPr>
              <a:t>stock tank oil</a:t>
            </a:r>
            <a:r>
              <a:rPr lang="en-US" altLang="en-US" sz="2000" dirty="0"/>
              <a:t>, and produced gas, </a:t>
            </a:r>
            <a:r>
              <a:rPr lang="en-US" altLang="en-US" sz="2000" dirty="0">
                <a:solidFill>
                  <a:schemeClr val="accent1">
                    <a:lumMod val="50000"/>
                  </a:schemeClr>
                </a:solidFill>
              </a:rPr>
              <a:t>solution</a:t>
            </a:r>
            <a:r>
              <a:rPr lang="en-US" altLang="en-US" sz="2000" b="1" i="1" dirty="0">
                <a:solidFill>
                  <a:schemeClr val="accent1">
                    <a:lumMod val="50000"/>
                  </a:schemeClr>
                </a:solidFill>
              </a:rPr>
              <a:t> gas</a:t>
            </a:r>
            <a:r>
              <a:rPr lang="en-US" altLang="en-US" sz="2000" dirty="0"/>
              <a:t>.</a:t>
            </a:r>
          </a:p>
          <a:p>
            <a:pPr mar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altLang="en-US" sz="2000" kern="0" dirty="0"/>
          </a:p>
          <a:p>
            <a:pPr mar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000" kern="0" dirty="0">
                <a:solidFill>
                  <a:srgbClr val="081D58"/>
                </a:solidFill>
              </a:rPr>
              <a:t>Associated with this model</a:t>
            </a:r>
          </a:p>
          <a:p>
            <a:pPr mar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000" kern="0" dirty="0">
                <a:solidFill>
                  <a:srgbClr val="081D58"/>
                </a:solidFill>
              </a:rPr>
              <a:t>black-oil parameters </a:t>
            </a:r>
          </a:p>
          <a:p>
            <a:pPr mar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000" kern="0" dirty="0">
                <a:solidFill>
                  <a:schemeClr val="accent5">
                    <a:lumMod val="75000"/>
                  </a:schemeClr>
                </a:solidFill>
              </a:rPr>
              <a:t>Solution gas-oil ratio  &amp; Oil formation volume factor</a:t>
            </a:r>
          </a:p>
        </p:txBody>
      </p:sp>
    </p:spTree>
    <p:extLst>
      <p:ext uri="{BB962C8B-B14F-4D97-AF65-F5344CB8AC3E}">
        <p14:creationId xmlns:p14="http://schemas.microsoft.com/office/powerpoint/2010/main" val="110559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A339537F-235A-4CA3-B5B9-D0465057AABF}" vid="{DF1A4090-5E67-4768-9F22-00BAE507B172}"/>
    </a:ext>
  </a:extLst>
</a:theme>
</file>

<file path=ppt/theme/theme2.xml><?xml version="1.0" encoding="utf-8"?>
<a:theme xmlns:a="http://schemas.openxmlformats.org/drawingml/2006/main" name="2_peteng">
  <a:themeElements>
    <a:clrScheme name="">
      <a:dk1>
        <a:srgbClr val="081D58"/>
      </a:dk1>
      <a:lt1>
        <a:srgbClr val="FFFFFF"/>
      </a:lt1>
      <a:dk2>
        <a:srgbClr val="0000FF"/>
      </a:dk2>
      <a:lt2>
        <a:srgbClr val="FE9B03"/>
      </a:lt2>
      <a:accent1>
        <a:srgbClr val="790015"/>
      </a:accent1>
      <a:accent2>
        <a:srgbClr val="618FFD"/>
      </a:accent2>
      <a:accent3>
        <a:srgbClr val="AAAAFF"/>
      </a:accent3>
      <a:accent4>
        <a:srgbClr val="DADADA"/>
      </a:accent4>
      <a:accent5>
        <a:srgbClr val="BEAAAA"/>
      </a:accent5>
      <a:accent6>
        <a:srgbClr val="5781E5"/>
      </a:accent6>
      <a:hlink>
        <a:srgbClr val="7B00E4"/>
      </a:hlink>
      <a:folHlink>
        <a:srgbClr val="063DE8"/>
      </a:folHlink>
    </a:clrScheme>
    <a:fontScheme name="pete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eteng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te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teng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teng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teng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teng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teng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3408</TotalTime>
  <Words>943</Words>
  <Application>Microsoft Office PowerPoint</Application>
  <PresentationFormat>Widescreen</PresentationFormat>
  <Paragraphs>125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Calibri Light</vt:lpstr>
      <vt:lpstr>CIDFont+F1</vt:lpstr>
      <vt:lpstr>CIDFont+F11</vt:lpstr>
      <vt:lpstr>Monotype Sorts</vt:lpstr>
      <vt:lpstr>Times New Roman</vt:lpstr>
      <vt:lpstr>Wingdings</vt:lpstr>
      <vt:lpstr>Theme1</vt:lpstr>
      <vt:lpstr>2_peteng</vt:lpstr>
      <vt:lpstr>Equation</vt:lpstr>
      <vt:lpstr>AL-AYEN UNIVRSITY COLLEGE OF ENGINEERING</vt:lpstr>
      <vt:lpstr>PowerPoint Presentation</vt:lpstr>
      <vt:lpstr>Introduction</vt:lpstr>
      <vt:lpstr>Hydrocarbon</vt:lpstr>
      <vt:lpstr>Hydrocarbon</vt:lpstr>
      <vt:lpstr>Hydrocarbon</vt:lpstr>
      <vt:lpstr>Hydrocarbon</vt:lpstr>
      <vt:lpstr>Non-Hydrocarbon</vt:lpstr>
      <vt:lpstr>Compositional Description For Reservoir Fluid</vt:lpstr>
      <vt:lpstr>Compositional Description For Reservoir Fluid</vt:lpstr>
      <vt:lpstr>Compositional Model</vt:lpstr>
      <vt:lpstr>General Analysis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Reservoir rock properties</dc:title>
  <dc:creator>User</dc:creator>
  <cp:lastModifiedBy>2021</cp:lastModifiedBy>
  <cp:revision>738</cp:revision>
  <dcterms:created xsi:type="dcterms:W3CDTF">2017-09-28T15:37:37Z</dcterms:created>
  <dcterms:modified xsi:type="dcterms:W3CDTF">2022-10-17T12:47:26Z</dcterms:modified>
</cp:coreProperties>
</file>