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4" r:id="rId3"/>
    <p:sldId id="295" r:id="rId4"/>
    <p:sldId id="292" r:id="rId5"/>
    <p:sldId id="29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0" r:id="rId18"/>
    <p:sldId id="271" r:id="rId19"/>
    <p:sldId id="272" r:id="rId20"/>
    <p:sldId id="273" r:id="rId21"/>
    <p:sldId id="275" r:id="rId22"/>
    <p:sldId id="277" r:id="rId23"/>
    <p:sldId id="279" r:id="rId24"/>
    <p:sldId id="281" r:id="rId25"/>
    <p:sldId id="282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0F1"/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4E713E3-716F-89B3-F7D3-28AB881A70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D6F00-0BCF-A7DF-9D29-3CA4EEB1BF2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eaLnBrk="1" hangingPunct="1">
              <a:defRPr sz="1200"/>
            </a:lvl1pPr>
          </a:lstStyle>
          <a:p>
            <a:pPr>
              <a:defRPr/>
            </a:pPr>
            <a:fld id="{B9BFB5C3-EB07-4E8A-9C33-7FCC2C24D0B5}" type="datetimeFigureOut">
              <a:rPr lang="ar-EG"/>
              <a:pPr>
                <a:defRPr/>
              </a:pPr>
              <a:t>12/09/1445</a:t>
            </a:fld>
            <a:endParaRPr lang="ar-EG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1198CBD-F85A-4321-5FE3-8DFF2630ED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EG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A584DFE-53FE-5860-C4E5-C90D22578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689D6-F73A-B5EC-A625-D25C76932B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B72A1-A120-A054-4F6A-75C1B26F89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fld id="{5C4B2869-51B7-4F3E-99DC-815836DD97E8}" type="slidenum">
              <a:rPr lang="ar-EG" altLang="en-US"/>
              <a:pPr>
                <a:defRPr/>
              </a:pPr>
              <a:t>‹#›</a:t>
            </a:fld>
            <a:endParaRPr lang="ar-E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386E6094-AD00-6740-28CC-A991EBBE7C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78009C10-3F25-28D2-BC26-C34F12F92E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172454D8-B515-1353-C24A-B361E2DFEA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>
              <a:spcBef>
                <a:spcPct val="0"/>
              </a:spcBef>
            </a:pPr>
            <a:fld id="{DCB8C8EF-3E4B-44B3-8146-BE6E2970D333}" type="slidenum">
              <a:rPr lang="ar-EG" altLang="en-US">
                <a:latin typeface="Arial" panose="020B0604020202020204" pitchFamily="34" charset="0"/>
              </a:rPr>
              <a:pPr algn="l" rtl="0">
                <a:spcBef>
                  <a:spcPct val="0"/>
                </a:spcBef>
              </a:pPr>
              <a:t>22</a:t>
            </a:fld>
            <a:endParaRPr lang="ar-E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7CA4AC-B35C-859F-F9CD-F84FFFDDE8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D87396-5235-19A3-9492-2EA4929279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CADC9E-3CDB-6FB2-0C98-AA9173EDC5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AFF4E-4128-4B42-BF81-171227FDF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57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EC16BF-C58B-78AF-DA5D-16F40FAAC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F80D30-F228-F4A5-98BC-7CE68C57D9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7791E5-2D10-72A4-F4D9-015BE6FACC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2DE3F-DF05-4A4F-91CF-2BADFA72D8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50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700D43-954E-B614-F3EF-B6E2979AB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C52C93-4201-06D1-64EB-2142CC31EC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5C643D-4D96-709C-A2C4-011F431680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B6907-BA3E-4D55-A3E5-48A3E65091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02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18F3DC-D0CB-8905-6BEE-32EC7DB9C4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0F0689-AE21-69BB-E920-DC433592A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43308C-A969-FACA-C8AD-F362AF5363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7AD-0747-4F29-B668-DD79566E3E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33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DDAE71-746D-3FAF-4F58-FF4E7326A7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4F1F13-99F6-CB00-B7F1-65D92C90E3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6FCEAE-E002-F2AB-0363-4F86EC7063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53F94-2AB1-4510-A4CA-6CDFD4EBD6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89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DD963B-3D05-ADAB-8A85-3DCB912534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4E698-A7B8-094D-A8F8-EA82989819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3E48AA-91BD-B0AB-F472-5401156B7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18F47-EEA4-4ACD-A4C9-B116A0A40C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54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16E532-AB5F-5DA3-A48B-B3EDECA93D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490F85A-7959-DC25-951B-AB995B84B1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3FB59C-E333-CA53-16A7-A2CD04E9FE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A3EEF-0B53-4D61-B44A-335333EBD4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6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1FC97C2-9215-9383-00B5-4D0A0DFAEA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38B9B5-50CA-4A0B-F915-155688B9E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D59B00-F68C-BDD0-9264-E3BBBD65FB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159BB-282A-4929-AFDF-A78E1A3166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73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5B85FC5-1D4D-A8E4-51DA-C33A2F318D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CDB3B64-96A1-4E04-31C2-960FE3E663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277A8A-CB5C-2CE5-F733-625401834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5AA99-8B84-4031-ABB9-B43AB7FF9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54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57C275-DEDF-9660-1C3C-1E8F1DE806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401D0B-A1CC-2241-6ECC-9790144A1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D14249-C910-C621-E176-8532448541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EECFF-A63C-4A9D-95C8-035E4050A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82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A580C0-4AC0-D898-65C3-17EF4C65BC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7763C8-6629-73F1-E29C-67B6C11C7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EAC0DB-D5B1-EBC3-3010-B3EE95BEA5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5FF82-2685-44A7-B5E6-42B1628805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13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70D8091-9C86-9F52-0E27-D0A4C3F17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4D80741-B9A0-C0D1-3E6B-DC06F87FB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6AA444-A1E9-6E3D-CAC9-A69DCF9575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C129F4-0089-56B9-0201-D2FE05AE5A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98B758-01C0-742C-2077-EFA12FC512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0A83E63-716F-4772-ACBC-361CF3945C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5514718-980F-14D3-54FA-200870F705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984524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/>
              <a:t>Gastrointestinal Tract</a:t>
            </a:r>
            <a:br>
              <a:rPr lang="ar-IQ" altLang="en-US" b="1" dirty="0"/>
            </a:br>
            <a:br>
              <a:rPr lang="ar-IQ" altLang="en-US" b="1" dirty="0"/>
            </a:br>
            <a:r>
              <a:rPr lang="en-US" altLang="en-US" sz="2000" b="1" dirty="0"/>
              <a:t>AL-AYEN UNIVERSITY</a:t>
            </a:r>
            <a:br>
              <a:rPr lang="en-US" altLang="en-US" sz="2000" b="1" dirty="0"/>
            </a:br>
            <a:r>
              <a:rPr lang="en-US" altLang="en-US" sz="2000" b="1" dirty="0"/>
              <a:t>COLLEGE OF HEALTH AND MEDICAL TECHNOLOGY</a:t>
            </a:r>
            <a:br>
              <a:rPr lang="en-US" altLang="en-US" sz="2000" b="1" dirty="0"/>
            </a:br>
            <a:r>
              <a:rPr lang="en-US" altLang="en-US" sz="2000" b="1" dirty="0"/>
              <a:t>DEPARTMENT OF ANESTHESIA</a:t>
            </a:r>
            <a:br>
              <a:rPr lang="en-US" altLang="en-US" sz="2000" b="1" dirty="0"/>
            </a:br>
            <a:r>
              <a:rPr lang="en-US" altLang="en-US" sz="2000" b="1" dirty="0"/>
              <a:t>By PhD  Karima Aboul </a:t>
            </a:r>
            <a:r>
              <a:rPr lang="en-US" altLang="en-US" sz="2000" b="1" dirty="0" err="1"/>
              <a:t>Fotouh</a:t>
            </a:r>
            <a:br>
              <a:rPr lang="en-US" altLang="en-US" sz="2000" b="1" dirty="0"/>
            </a:br>
            <a:r>
              <a:rPr lang="en-US" altLang="en-US" sz="2000" b="1" dirty="0"/>
              <a:t>Lecturer </a:t>
            </a:r>
            <a:r>
              <a:rPr lang="ar-IQ" altLang="en-US" sz="2000" b="1" dirty="0"/>
              <a:t>5</a:t>
            </a:r>
            <a:endParaRPr lang="en-US" altLang="en-US" sz="2000" b="1" dirty="0"/>
          </a:p>
        </p:txBody>
      </p:sp>
      <p:pic>
        <p:nvPicPr>
          <p:cNvPr id="3075" name="صورة 2">
            <a:extLst>
              <a:ext uri="{FF2B5EF4-FFF2-40B4-BE49-F238E27FC236}">
                <a16:creationId xmlns:a16="http://schemas.microsoft.com/office/drawing/2014/main" id="{82C77D95-396A-925D-05A4-36D31B052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572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52BAE71E-D7B8-4B79-98D6-32AEFBFA7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5897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/>
              <a:t>Therapeutic uses</a:t>
            </a:r>
            <a:r>
              <a:rPr lang="en-US" altLang="en-US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Duodenal, gastric ulcers, gastroesophageal reflux disease (GERD).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Peptic ulcer due to NSAIDs and has no longer play a significant therapeutic role in peptic ulcer due to H.pylori.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Nonulcer dyspepsia..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Prevent upper gut bleeding from stress-related gastritis. It may be given I.V.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Dose :</a:t>
            </a:r>
            <a:r>
              <a:rPr lang="en-US" altLang="en-US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400 mg at breakfast and at bed time for 6-8 weeks, then 400 mg once at night for 6 months to prevent relapse.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194B83CD-2AD5-043D-191B-FBCDFABE6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458200" cy="6477000"/>
          </a:xfrm>
        </p:spPr>
        <p:txBody>
          <a:bodyPr/>
          <a:lstStyle/>
          <a:p>
            <a:pPr eaLnBrk="1" hangingPunct="1"/>
            <a:r>
              <a:rPr lang="en-US" altLang="en-US" b="1"/>
              <a:t>Adverse effects:</a:t>
            </a:r>
          </a:p>
          <a:p>
            <a:pPr lvl="1" eaLnBrk="1" hangingPunct="1"/>
            <a:r>
              <a:rPr lang="en-US" altLang="en-US" sz="2400"/>
              <a:t>Recurrence of ulcer if stopped before complete healing.</a:t>
            </a:r>
          </a:p>
          <a:p>
            <a:pPr lvl="1" eaLnBrk="1" hangingPunct="1"/>
            <a:r>
              <a:rPr lang="en-US" altLang="en-US" sz="2400"/>
              <a:t>Cimetidine may cause </a:t>
            </a:r>
            <a:r>
              <a:rPr lang="en-US" altLang="en-US" sz="2400" b="1"/>
              <a:t>galactorrhea</a:t>
            </a:r>
            <a:r>
              <a:rPr lang="en-US" altLang="en-US" sz="2400"/>
              <a:t> in women and </a:t>
            </a:r>
            <a:r>
              <a:rPr lang="en-US" altLang="en-US" sz="2400" b="1"/>
              <a:t>gynecomastia</a:t>
            </a:r>
            <a:r>
              <a:rPr lang="en-US" altLang="en-US" sz="2400"/>
              <a:t> or impotence in men. It has anti-androgenic effects (inhibits binding of dihydrotestosterone to androgen receptors)</a:t>
            </a:r>
          </a:p>
          <a:p>
            <a:pPr lvl="1" eaLnBrk="1" hangingPunct="1"/>
            <a:r>
              <a:rPr lang="en-US" altLang="en-US" sz="2400"/>
              <a:t>Diarrhea, dizziness, myalgia and headache.</a:t>
            </a:r>
          </a:p>
          <a:p>
            <a:pPr lvl="1" eaLnBrk="1" hangingPunct="1"/>
            <a:r>
              <a:rPr lang="en-US" altLang="en-US" sz="2400"/>
              <a:t>Bradycardia and hypotension (rare).</a:t>
            </a:r>
          </a:p>
          <a:p>
            <a:pPr lvl="1" eaLnBrk="1" hangingPunct="1"/>
            <a:r>
              <a:rPr lang="en-US" altLang="en-US" sz="2400"/>
              <a:t>Confusion, drowsiness, tremors, and hallucination.</a:t>
            </a:r>
          </a:p>
          <a:p>
            <a:pPr lvl="1" eaLnBrk="1" hangingPunct="1"/>
            <a:r>
              <a:rPr lang="en-US" altLang="en-US" sz="2400"/>
              <a:t>Passes through placental barrier and excreted in milk.</a:t>
            </a:r>
          </a:p>
          <a:p>
            <a:pPr eaLnBrk="1" hangingPunct="1"/>
            <a:r>
              <a:rPr lang="en-US" altLang="en-US" b="1"/>
              <a:t>Drug interactions:</a:t>
            </a:r>
          </a:p>
          <a:p>
            <a:pPr lvl="1" eaLnBrk="1" hangingPunct="1"/>
            <a:r>
              <a:rPr lang="en-US" altLang="en-US" sz="2400"/>
              <a:t>Cimetidine is enzyme inhibitor (inhibits cytochrome P</a:t>
            </a:r>
            <a:r>
              <a:rPr lang="en-US" altLang="en-US" sz="2400" baseline="-25000"/>
              <a:t>450</a:t>
            </a:r>
            <a:r>
              <a:rPr lang="en-US" altLang="en-US" sz="2400"/>
              <a:t>), so increase the level of estradiol and increases effect of warfarin, phenytoin, thiophylline, propranolol, phenobarbitone, digitoxin.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FB73B655-8617-BFF9-2DC9-ECC49EBC7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458200" cy="5897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 2- Ranitidine</a:t>
            </a:r>
            <a:r>
              <a:rPr lang="en-US" altLang="en-US" sz="2800"/>
              <a:t> (Zantac),</a:t>
            </a:r>
            <a:r>
              <a:rPr lang="en-US" altLang="en-US" sz="2800">
                <a:solidFill>
                  <a:schemeClr val="accent2"/>
                </a:solidFill>
              </a:rPr>
              <a:t> Famotidine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chemeClr val="accent2"/>
                </a:solidFill>
              </a:rPr>
              <a:t>Nizatidine</a:t>
            </a:r>
            <a:r>
              <a:rPr lang="en-US" altLang="en-US" sz="2800"/>
              <a:t>:</a:t>
            </a:r>
          </a:p>
          <a:p>
            <a:pPr lvl="1" eaLnBrk="1" hangingPunct="1"/>
            <a:r>
              <a:rPr lang="en-US" altLang="en-US" sz="2400"/>
              <a:t>They are similar to cimetidine, but they are more active and less toxic on CNS and on endocrine glands.</a:t>
            </a:r>
          </a:p>
          <a:p>
            <a:pPr lvl="1" eaLnBrk="1" hangingPunct="1"/>
            <a:r>
              <a:rPr lang="en-US" altLang="en-US" sz="2400"/>
              <a:t>They are not enzyme inhibitors.</a:t>
            </a:r>
          </a:p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FF3300"/>
                </a:solidFill>
              </a:rPr>
              <a:t>C.Anticholinergic drugs</a:t>
            </a:r>
          </a:p>
          <a:p>
            <a:pPr eaLnBrk="1" hangingPunct="1"/>
            <a:r>
              <a:rPr lang="en-US" altLang="en-US" sz="2800"/>
              <a:t>As </a:t>
            </a:r>
            <a:r>
              <a:rPr lang="en-US" altLang="en-US" sz="2800">
                <a:solidFill>
                  <a:schemeClr val="accent2"/>
                </a:solidFill>
              </a:rPr>
              <a:t>propantheline</a:t>
            </a:r>
            <a:r>
              <a:rPr lang="en-US" altLang="en-US" sz="2800"/>
              <a:t>, </a:t>
            </a:r>
            <a:r>
              <a:rPr lang="en-US" altLang="en-US" sz="2800">
                <a:solidFill>
                  <a:schemeClr val="accent2"/>
                </a:solidFill>
              </a:rPr>
              <a:t>oxyphenonium</a:t>
            </a:r>
            <a:r>
              <a:rPr lang="en-US" altLang="en-US" sz="2800"/>
              <a:t>, </a:t>
            </a:r>
            <a:r>
              <a:rPr lang="en-US" altLang="en-US" sz="2800">
                <a:solidFill>
                  <a:schemeClr val="accent2"/>
                </a:solidFill>
              </a:rPr>
              <a:t>atropine methyl nitrate</a:t>
            </a:r>
            <a:r>
              <a:rPr lang="en-US" altLang="en-US" sz="2800"/>
              <a:t>, </a:t>
            </a:r>
            <a:r>
              <a:rPr lang="en-US" altLang="en-US" sz="2800">
                <a:solidFill>
                  <a:schemeClr val="accent2"/>
                </a:solidFill>
              </a:rPr>
              <a:t>hyoscine butyl bromide</a:t>
            </a:r>
            <a:r>
              <a:rPr lang="en-US" altLang="en-US" sz="2800"/>
              <a:t> (buscopan)……etc</a:t>
            </a:r>
          </a:p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Pirenzepine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chemeClr val="accent2"/>
                </a:solidFill>
              </a:rPr>
              <a:t>telenzepine</a:t>
            </a:r>
            <a:r>
              <a:rPr lang="en-US" altLang="en-US" sz="2800"/>
              <a:t> (selective M</a:t>
            </a:r>
            <a:r>
              <a:rPr lang="en-US" altLang="en-US" sz="2800" baseline="-25000"/>
              <a:t>1</a:t>
            </a:r>
            <a:r>
              <a:rPr lang="en-US" altLang="en-US" sz="2800"/>
              <a:t> blockers)</a:t>
            </a:r>
          </a:p>
          <a:p>
            <a:pPr eaLnBrk="1" hangingPunct="1"/>
            <a:r>
              <a:rPr lang="en-US" altLang="en-US" sz="2800"/>
              <a:t>These drugs due to anti-spasmodic effect , they relieve pain accompanying the ulcer and hence healing of duodenal ulcers.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790076D9-AE5E-39BA-DD0F-4D79E32B9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8686800" cy="6705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33CC33"/>
                </a:solidFill>
              </a:rPr>
              <a:t>2- Mucosal protective agents: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1. </a:t>
            </a:r>
            <a:r>
              <a:rPr lang="en-US" altLang="en-US" sz="2400">
                <a:solidFill>
                  <a:schemeClr val="accent2"/>
                </a:solidFill>
              </a:rPr>
              <a:t>Prostaglandins</a:t>
            </a:r>
            <a:r>
              <a:rPr lang="en-US" altLang="en-US" sz="240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PGE</a:t>
            </a:r>
            <a:r>
              <a:rPr lang="en-US" altLang="en-US" sz="2400" baseline="-25000"/>
              <a:t>2</a:t>
            </a:r>
            <a:r>
              <a:rPr lang="en-US" altLang="en-US" sz="2400"/>
              <a:t> and I</a:t>
            </a:r>
            <a:r>
              <a:rPr lang="en-US" altLang="en-US" sz="2400" baseline="-25000"/>
              <a:t>2 </a:t>
            </a:r>
            <a:r>
              <a:rPr lang="en-US" altLang="en-US" sz="2400"/>
              <a:t>in stomach inhibit acid secretion and stimulate mucus secretion.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Misoprostol</a:t>
            </a:r>
            <a:r>
              <a:rPr lang="en-US" altLang="en-US" sz="2400"/>
              <a:t> is PGE</a:t>
            </a:r>
            <a:r>
              <a:rPr lang="en-US" altLang="en-US" sz="2400" baseline="-25000"/>
              <a:t>1</a:t>
            </a:r>
            <a:r>
              <a:rPr lang="en-US" altLang="en-US" sz="2400"/>
              <a:t> analog which is given orally to prevent ulcer induced by NSAIDs. It produces cramps, diarrhea and is contraindicated in pregnancy.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2.</a:t>
            </a:r>
            <a:r>
              <a:rPr lang="en-US" altLang="en-US" sz="2400">
                <a:solidFill>
                  <a:schemeClr val="accent2"/>
                </a:solidFill>
              </a:rPr>
              <a:t> Sucralfate</a:t>
            </a:r>
            <a:r>
              <a:rPr lang="en-US" altLang="en-US" sz="2400"/>
              <a:t> (Aluminum sucrose sulphate):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It is given orally and it adheres to the base of ulcer (duodenal more than gastric) forming protective layer.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It ↑PG synthesis and adsorbs pepsin.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It is given on empty stomach not with antiacids or H</a:t>
            </a:r>
            <a:r>
              <a:rPr lang="en-US" altLang="en-US" sz="2400" baseline="-25000"/>
              <a:t>2</a:t>
            </a:r>
            <a:r>
              <a:rPr lang="en-US" altLang="en-US" sz="2400"/>
              <a:t> blocker.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   </a:t>
            </a:r>
            <a:endParaRPr lang="en-US" alt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737033E3-3F75-A765-04DD-C164D3D77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6868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3. </a:t>
            </a:r>
            <a:r>
              <a:rPr lang="en-US" altLang="en-US" sz="2400">
                <a:solidFill>
                  <a:schemeClr val="accent2"/>
                </a:solidFill>
              </a:rPr>
              <a:t>Colloidal bismuth compounds</a:t>
            </a:r>
            <a:r>
              <a:rPr lang="en-US" altLang="en-US" sz="2400"/>
              <a:t>: Bismuth subcitrate, bismuth subsalicylate.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They have cytoprotective effect, ↑ mucus and HCO</a:t>
            </a:r>
            <a:r>
              <a:rPr lang="en-US" altLang="en-US" sz="2400" baseline="-25000"/>
              <a:t>3</a:t>
            </a:r>
            <a:r>
              <a:rPr lang="en-US" altLang="en-US" sz="2400" baseline="30000"/>
              <a:t>- </a:t>
            </a:r>
            <a:r>
              <a:rPr lang="en-US" altLang="en-US" sz="2400"/>
              <a:t>and inhibit pepsin.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They have antibacterial action against H. pylori.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They produce black coloration of mouth cavity and faeces.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4. </a:t>
            </a:r>
            <a:r>
              <a:rPr lang="en-US" altLang="en-US" sz="2400">
                <a:solidFill>
                  <a:schemeClr val="accent2"/>
                </a:solidFill>
              </a:rPr>
              <a:t>Carbenoxolone</a:t>
            </a:r>
            <a:r>
              <a:rPr lang="en-US" altLang="en-US" sz="2400"/>
              <a:t> (biogastrone):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It may act by increasing the production, secretion and viscosity of mucus and thus promote healing of gastric and duodenal ulcers.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.</a:t>
            </a:r>
            <a:r>
              <a:rPr lang="en-US" altLang="en-US" sz="2400" b="1"/>
              <a:t>Contraindications</a:t>
            </a:r>
            <a:r>
              <a:rPr lang="en-US" altLang="en-US" sz="2400"/>
              <a:t>: Elderly patients, hypertension, renal and hepatic disease.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E8908E68-D107-CF04-84B5-1E4A7F5DA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/>
              <a:t> </a:t>
            </a:r>
            <a:r>
              <a:rPr lang="en-US" altLang="en-US" b="1">
                <a:solidFill>
                  <a:srgbClr val="33CC33"/>
                </a:solidFill>
              </a:rPr>
              <a:t>3- Antacid drugs: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These are drugs which neutralize excess HCl.</a:t>
            </a:r>
          </a:p>
          <a:p>
            <a:pPr eaLnBrk="1" hangingPunct="1">
              <a:buFontTx/>
              <a:buNone/>
            </a:pPr>
            <a:r>
              <a:rPr lang="en-US" altLang="en-US" b="1"/>
              <a:t>1. Chemical antacids</a:t>
            </a:r>
            <a:r>
              <a:rPr lang="en-US" altLang="en-US" sz="2800"/>
              <a:t>: Either systemic or local.</a:t>
            </a:r>
          </a:p>
          <a:p>
            <a:pPr lvl="1" eaLnBrk="1" hangingPunct="1">
              <a:buFontTx/>
              <a:buNone/>
            </a:pPr>
            <a:r>
              <a:rPr lang="en-US" altLang="en-US" b="1"/>
              <a:t>Systemic antacid:</a:t>
            </a:r>
            <a:r>
              <a:rPr lang="en-US" altLang="en-US" sz="2400"/>
              <a:t> </a:t>
            </a:r>
            <a:r>
              <a:rPr lang="en-US" altLang="en-US" sz="2400">
                <a:solidFill>
                  <a:schemeClr val="accent2"/>
                </a:solidFill>
              </a:rPr>
              <a:t>Sodium bicarbonate</a:t>
            </a:r>
            <a:r>
              <a:rPr lang="en-US" altLang="en-US" sz="2400"/>
              <a:t>.</a:t>
            </a:r>
          </a:p>
          <a:p>
            <a:pPr lvl="1" eaLnBrk="1" hangingPunct="1"/>
            <a:r>
              <a:rPr lang="en-US" altLang="en-US" sz="2400"/>
              <a:t>NaHCO</a:t>
            </a:r>
            <a:r>
              <a:rPr lang="en-US" altLang="en-US" sz="2400" baseline="-25000"/>
              <a:t>3</a:t>
            </a:r>
            <a:r>
              <a:rPr lang="en-US" altLang="en-US" sz="2400"/>
              <a:t> + HCl → NaCl + H</a:t>
            </a:r>
            <a:r>
              <a:rPr lang="en-US" altLang="en-US" sz="2400" baseline="-25000"/>
              <a:t>2</a:t>
            </a:r>
            <a:r>
              <a:rPr lang="en-US" altLang="en-US" sz="2400"/>
              <a:t>O + CO</a:t>
            </a:r>
            <a:r>
              <a:rPr lang="en-US" altLang="en-US" sz="24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</a:t>
            </a:r>
            <a:r>
              <a:rPr lang="en-US" altLang="en-US" sz="2400" b="1"/>
              <a:t>Advantages:</a:t>
            </a:r>
            <a:r>
              <a:rPr lang="en-US" altLang="en-US" sz="2800"/>
              <a:t> Rapid onset so used in heart burn.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</a:t>
            </a:r>
            <a:r>
              <a:rPr lang="en-US" altLang="en-US" sz="2400" b="1"/>
              <a:t>Disadvantage:</a:t>
            </a:r>
            <a:r>
              <a:rPr lang="en-US" altLang="en-US" sz="2800"/>
              <a:t> Short duration, CO</a:t>
            </a:r>
            <a:r>
              <a:rPr lang="en-US" altLang="en-US" sz="2800" baseline="-25000"/>
              <a:t>2</a:t>
            </a:r>
            <a:r>
              <a:rPr lang="en-US" altLang="en-US" sz="2800"/>
              <a:t> release which produces distension and rebound increase in HCl, fluid retention and systemic alkalosis.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</a:t>
            </a:r>
            <a:r>
              <a:rPr lang="en-US" altLang="en-US" sz="2400" b="1"/>
              <a:t>Uses:</a:t>
            </a:r>
            <a:r>
              <a:rPr lang="en-US" altLang="en-US" sz="2800" b="1"/>
              <a:t> </a:t>
            </a:r>
          </a:p>
          <a:p>
            <a:pPr lvl="1" eaLnBrk="1" hangingPunct="1"/>
            <a:r>
              <a:rPr lang="en-US" altLang="en-US" sz="2400"/>
              <a:t>Antacid in heart burn.</a:t>
            </a:r>
          </a:p>
          <a:p>
            <a:pPr lvl="1" eaLnBrk="1" hangingPunct="1"/>
            <a:r>
              <a:rPr lang="en-US" altLang="en-US" sz="2400"/>
              <a:t>To treat acidosis.</a:t>
            </a:r>
          </a:p>
          <a:p>
            <a:pPr lvl="1" eaLnBrk="1" hangingPunct="1"/>
            <a:r>
              <a:rPr lang="en-US" altLang="en-US" sz="2400"/>
              <a:t>To alkalinize urine.</a:t>
            </a:r>
          </a:p>
          <a:p>
            <a:pPr lvl="1" eaLnBrk="1" hangingPunct="1"/>
            <a:r>
              <a:rPr lang="en-US" altLang="en-US" sz="2400"/>
              <a:t>To dissolve mucus.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D4AF2839-6E61-CBDB-1BCA-AADE7FC70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534400" cy="5897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  <a:r>
              <a:rPr lang="en-US" altLang="en-US" sz="3600" b="1"/>
              <a:t>Local antacid:</a:t>
            </a:r>
          </a:p>
          <a:p>
            <a:pPr eaLnBrk="1" hangingPunct="1">
              <a:buFontTx/>
              <a:buNone/>
            </a:pPr>
            <a:r>
              <a:rPr lang="en-US" altLang="en-US" b="1"/>
              <a:t>a) </a:t>
            </a:r>
            <a:r>
              <a:rPr lang="en-US" altLang="en-US" b="1">
                <a:solidFill>
                  <a:schemeClr val="accent2"/>
                </a:solidFill>
              </a:rPr>
              <a:t>Magnesium salts</a:t>
            </a:r>
            <a:r>
              <a:rPr lang="en-US" altLang="en-US"/>
              <a:t>: (all produce diarrhea)</a:t>
            </a:r>
          </a:p>
          <a:p>
            <a:pPr eaLnBrk="1" hangingPunct="1">
              <a:buFontTx/>
              <a:buNone/>
            </a:pPr>
            <a:r>
              <a:rPr lang="en-US" altLang="en-US"/>
              <a:t>   Mg hydroxide: Mg(OH)</a:t>
            </a:r>
            <a:r>
              <a:rPr lang="en-US" altLang="en-US" baseline="-25000"/>
              <a:t>2</a:t>
            </a:r>
            <a:r>
              <a:rPr lang="en-US" altLang="en-US"/>
              <a:t> +2HCl→MgCl</a:t>
            </a:r>
            <a:r>
              <a:rPr lang="en-US" altLang="en-US" baseline="-25000"/>
              <a:t>2</a:t>
            </a:r>
            <a:r>
              <a:rPr lang="en-US" altLang="en-US"/>
              <a:t> +2H</a:t>
            </a:r>
            <a:r>
              <a:rPr lang="en-US" altLang="en-US" baseline="-25000"/>
              <a:t>2</a:t>
            </a:r>
            <a:r>
              <a:rPr lang="en-US" altLang="en-US"/>
              <a:t>O.</a:t>
            </a:r>
          </a:p>
          <a:p>
            <a:pPr eaLnBrk="1" hangingPunct="1">
              <a:buFontTx/>
              <a:buNone/>
            </a:pPr>
            <a:r>
              <a:rPr lang="en-US" altLang="en-US" b="1"/>
              <a:t>b) Aluminium salts</a:t>
            </a:r>
            <a:r>
              <a:rPr lang="en-US" altLang="en-US"/>
              <a:t>:</a:t>
            </a:r>
          </a:p>
          <a:p>
            <a:pPr eaLnBrk="1" hangingPunct="1">
              <a:buFontTx/>
              <a:buNone/>
            </a:pPr>
            <a:r>
              <a:rPr lang="en-US" altLang="en-US"/>
              <a:t>Al (OH)3 gel: Al(OH)3 +3HCl→Al Cl3 +3H2O</a:t>
            </a:r>
          </a:p>
          <a:p>
            <a:pPr eaLnBrk="1" hangingPunct="1">
              <a:buFontTx/>
              <a:buNone/>
            </a:pPr>
            <a:r>
              <a:rPr lang="en-US" altLang="en-US" b="1"/>
              <a:t>C) Calcium carbonate:</a:t>
            </a:r>
          </a:p>
          <a:p>
            <a:pPr eaLnBrk="1" hangingPunct="1">
              <a:buFontTx/>
              <a:buNone/>
            </a:pPr>
            <a:r>
              <a:rPr lang="en-US" altLang="en-US"/>
              <a:t>CaCO3 + 2HCl →CaCl2 + H2O + CO2</a:t>
            </a:r>
          </a:p>
          <a:p>
            <a:pPr eaLnBrk="1" hangingPunct="1">
              <a:buFontTx/>
              <a:buNone/>
            </a:pPr>
            <a:r>
              <a:rPr lang="en-US" altLang="en-US" b="1"/>
              <a:t>2. Physical antacid: </a:t>
            </a:r>
          </a:p>
          <a:p>
            <a:pPr eaLnBrk="1" hangingPunct="1">
              <a:buFontTx/>
              <a:buNone/>
            </a:pPr>
            <a:r>
              <a:rPr lang="en-US" altLang="en-US"/>
              <a:t>Colloidal solution: gastric mucin, adsorbents, demulcent.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FD0F2ACE-DA57-2648-FCB9-5B41805BB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>
                <a:solidFill>
                  <a:srgbClr val="33CC33"/>
                </a:solidFill>
              </a:rPr>
              <a:t>4. Eradication of H.pylori infection:</a:t>
            </a:r>
          </a:p>
          <a:p>
            <a:pPr lvl="1" eaLnBrk="1" hangingPunct="1"/>
            <a:r>
              <a:rPr lang="en-US" altLang="en-US" sz="2400"/>
              <a:t>The most effective regimens is a combination of two chemotherapeutic agents with PPI.</a:t>
            </a:r>
          </a:p>
          <a:p>
            <a:pPr lvl="1" eaLnBrk="1" hangingPunct="1"/>
            <a:r>
              <a:rPr lang="en-US" altLang="en-US" sz="2400"/>
              <a:t>Triple therapy : PPIs twice daily (4-6 weeks) + amoxicillin (1gm twice daily) + clarithromycin ( 500mg twice daily) for 2 weeks..</a:t>
            </a:r>
          </a:p>
          <a:p>
            <a:pPr lvl="1" eaLnBrk="1" hangingPunct="1"/>
            <a:r>
              <a:rPr lang="en-US" altLang="en-US" sz="2400"/>
              <a:t>Metronidazole (500mg twice daily) is used instead of amoxicillin in penicillin allergy.</a:t>
            </a:r>
            <a:endParaRPr lang="en-US" altLang="en-US" b="1"/>
          </a:p>
          <a:p>
            <a:pPr eaLnBrk="1" hangingPunct="1"/>
            <a:r>
              <a:rPr lang="en-US" altLang="en-US" sz="2800" b="1"/>
              <a:t>Drugs contraindicated in peptic ulcer and hyperacidity:</a:t>
            </a:r>
          </a:p>
          <a:p>
            <a:pPr lvl="1" eaLnBrk="1" hangingPunct="1"/>
            <a:r>
              <a:rPr lang="en-US" altLang="en-US" sz="2400"/>
              <a:t>Alcohol, tobacco smoking, xanthines, glucocorticoids, analgesic antipyretics (except paracetamol, phenacetin), reserpine, tolazoline, chloral hydrate and parasympathomimetics.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ED486DD-B79E-1E9A-540D-D6FCEC33B5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792162"/>
          </a:xfrm>
        </p:spPr>
        <p:txBody>
          <a:bodyPr/>
          <a:lstStyle/>
          <a:p>
            <a:pPr eaLnBrk="1" hangingPunct="1"/>
            <a:r>
              <a:rPr lang="en-US" altLang="en-US" b="1"/>
              <a:t>Emetic and Anti-emetic drugs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AA7ECBC-5097-4707-00E4-92ABBCB95D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High concentrations of muscarinic M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, histamine H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, and serotonin 5-HT</a:t>
            </a:r>
            <a:r>
              <a:rPr lang="en-US" altLang="en-US" sz="2400" b="1" baseline="-25000"/>
              <a:t>3</a:t>
            </a:r>
            <a:r>
              <a:rPr lang="en-US" altLang="en-US" sz="2400" b="1"/>
              <a:t> receptors have been identified in the vomiting center.</a:t>
            </a:r>
            <a:r>
              <a:rPr lang="en-US" altLang="en-US" sz="2400"/>
              <a:t> </a:t>
            </a:r>
            <a:endParaRPr lang="en-US" altLang="en-US" sz="24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Vomiting center can be stimulated by: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Chemoreceptors trigger zone (CTZ) in the area postrema out side BBB which is rich in D</a:t>
            </a:r>
            <a:r>
              <a:rPr lang="en-US" altLang="en-US" sz="2400" baseline="-25000"/>
              <a:t>2</a:t>
            </a:r>
            <a:r>
              <a:rPr lang="en-US" altLang="en-US" sz="2400"/>
              <a:t>, 5HT</a:t>
            </a:r>
            <a:r>
              <a:rPr lang="en-US" altLang="en-US" sz="2400" baseline="-25000"/>
              <a:t>3</a:t>
            </a:r>
            <a:r>
              <a:rPr lang="en-US" altLang="en-US" sz="2400"/>
              <a:t> and opioid receptors.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Vestibular system in motion sickness through H</a:t>
            </a:r>
            <a:r>
              <a:rPr lang="en-US" altLang="en-US" sz="2400" baseline="-25000"/>
              <a:t>1</a:t>
            </a:r>
            <a:r>
              <a:rPr lang="en-US" altLang="en-US" sz="2400"/>
              <a:t> and muscarinic receptors.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Irritation of pharynx, innervated by the vagus nerve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Vagal and enteric afferents in gut mucosa (rich in 5Ht</a:t>
            </a:r>
            <a:r>
              <a:rPr lang="en-US" altLang="en-US" sz="2400" baseline="-25000"/>
              <a:t>3</a:t>
            </a:r>
            <a:r>
              <a:rPr lang="en-US" altLang="en-US" sz="2400"/>
              <a:t> receptors).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Psychiatric disorders of CNS.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</a:t>
            </a:r>
            <a:r>
              <a:rPr lang="en-US" altLang="en-US" b="1"/>
              <a:t>Emetic drugs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1. Central emetics:</a:t>
            </a:r>
            <a:r>
              <a:rPr lang="en-US" altLang="en-US" sz="2000"/>
              <a:t> Apomorphine stimulates C.T.Z. Given S.C.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2. Peripheral emetics:</a:t>
            </a:r>
            <a:r>
              <a:rPr lang="en-US" altLang="en-US" sz="2000"/>
              <a:t> By local irritation of gastric mucosa.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B0CABA0A-0200-4819-A72D-A5B9E722B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05800" cy="58213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Anti-emetic drugs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Anti-emetic drugs include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1) </a:t>
            </a:r>
            <a:r>
              <a:rPr lang="en-US" altLang="en-US" sz="2400" b="1"/>
              <a:t>Antihistaminics</a:t>
            </a:r>
            <a:r>
              <a:rPr lang="en-US" altLang="en-US" sz="2400"/>
              <a:t> (H</a:t>
            </a:r>
            <a:r>
              <a:rPr lang="en-US" altLang="en-US" sz="2400" baseline="-25000"/>
              <a:t>1</a:t>
            </a:r>
            <a:r>
              <a:rPr lang="en-US" altLang="en-US" sz="2400"/>
              <a:t> blockers)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 </a:t>
            </a:r>
            <a:r>
              <a:rPr lang="en-US" altLang="en-US" sz="2400"/>
              <a:t>diphenhydramine, dimenhydrinate, meclizine, cyclizine and promethazine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They act by inhibiting vomiting center, used in motion sickness.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2) </a:t>
            </a:r>
            <a:r>
              <a:rPr lang="en-US" altLang="en-US" sz="2400" b="1"/>
              <a:t>Phenothiazine:</a:t>
            </a:r>
            <a:r>
              <a:rPr lang="en-US" altLang="en-US" sz="2400"/>
              <a:t> as chlorpromazine, trifluoperazine, thioethylperazine.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They act by blocking dopaminergic receptors in C.T.Z. so effective in vomiting except motion sickness.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3)</a:t>
            </a:r>
            <a:r>
              <a:rPr lang="en-US" altLang="en-US" sz="2400" b="1"/>
              <a:t>Butyrophenones</a:t>
            </a:r>
            <a:r>
              <a:rPr lang="en-US" altLang="en-US" sz="2400"/>
              <a:t>: Droperidol, haloperidol.→act by blocking D</a:t>
            </a:r>
            <a:r>
              <a:rPr lang="en-US" altLang="en-US" sz="2400" baseline="-25000"/>
              <a:t>2</a:t>
            </a:r>
            <a:r>
              <a:rPr lang="en-US" altLang="en-US" sz="2400"/>
              <a:t> receptors in CTZ.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4) </a:t>
            </a:r>
            <a:r>
              <a:rPr lang="en-US" altLang="en-US" sz="2400" b="1"/>
              <a:t>Thioxanthenes</a:t>
            </a:r>
            <a:r>
              <a:rPr lang="en-US" altLang="en-US" sz="2400"/>
              <a:t>.→act by blocking D</a:t>
            </a:r>
            <a:r>
              <a:rPr lang="en-US" altLang="en-US" sz="2400" baseline="-25000"/>
              <a:t>2</a:t>
            </a:r>
            <a:r>
              <a:rPr lang="en-US" altLang="en-US" sz="2400"/>
              <a:t> receptors in CTZ.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F2649DD-23B7-640C-C294-A5A65B3C8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The regulation of gastric acid secretion by parietal cells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C9FFE9-FEA7-BE8A-67B5-05C09061E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parietal cells secrete HCl with the PH less than 1.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Cl</a:t>
            </a:r>
            <a:r>
              <a:rPr lang="en-US" altLang="en-US" baseline="30000"/>
              <a:t>-</a:t>
            </a:r>
            <a:r>
              <a:rPr lang="en-US" altLang="en-US" sz="2400"/>
              <a:t> is transported into canaliculi in the cells 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This Cl</a:t>
            </a:r>
            <a:r>
              <a:rPr lang="en-US" altLang="en-US" baseline="30000"/>
              <a:t>-</a:t>
            </a:r>
            <a:r>
              <a:rPr lang="en-US" altLang="en-US" sz="2400"/>
              <a:t> secretion is accompanied by K</a:t>
            </a:r>
            <a:r>
              <a:rPr lang="en-US" altLang="en-US" sz="2400" baseline="30000"/>
              <a:t>+</a:t>
            </a:r>
            <a:r>
              <a:rPr lang="en-US" altLang="en-US" sz="2400"/>
              <a:t>, which is then exchanged for H</a:t>
            </a:r>
            <a:r>
              <a:rPr lang="en-US" altLang="en-US" sz="2400" baseline="30000"/>
              <a:t>+</a:t>
            </a:r>
            <a:r>
              <a:rPr lang="en-US" altLang="en-US" sz="2400"/>
              <a:t> from within the cell by a K</a:t>
            </a:r>
            <a:r>
              <a:rPr lang="en-US" altLang="en-US" sz="2400" baseline="30000"/>
              <a:t>+</a:t>
            </a:r>
            <a:r>
              <a:rPr lang="en-US" altLang="en-US" sz="2400"/>
              <a:t>/H</a:t>
            </a:r>
            <a:r>
              <a:rPr lang="en-US" altLang="en-US" sz="2400" baseline="30000"/>
              <a:t>+ </a:t>
            </a:r>
            <a:r>
              <a:rPr lang="en-US" altLang="en-US" sz="2400"/>
              <a:t>ATPase (proton pump).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Carbonic anhydrase catalyses the combination of carbon dioxide and water to give carbonic acid, which dissociates into H</a:t>
            </a:r>
            <a:r>
              <a:rPr lang="en-US" altLang="en-US" sz="2400" baseline="30000"/>
              <a:t>+</a:t>
            </a:r>
            <a:r>
              <a:rPr lang="en-US" altLang="en-US" sz="2400"/>
              <a:t> and bicarbonate 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Biocarbonate ions(HCO</a:t>
            </a:r>
            <a:r>
              <a:rPr lang="en-US" altLang="en-US" sz="2400" baseline="-25000"/>
              <a:t>3</a:t>
            </a:r>
            <a:r>
              <a:rPr lang="en-US" altLang="en-US" baseline="30000"/>
              <a:t>-</a:t>
            </a:r>
            <a:r>
              <a:rPr lang="en-US" altLang="en-US" sz="2400"/>
              <a:t>) exchange across the basal membrane for Cl</a:t>
            </a:r>
            <a:r>
              <a:rPr lang="en-US" altLang="en-US" baseline="30000"/>
              <a:t>-</a:t>
            </a:r>
            <a:r>
              <a:rPr lang="en-US" altLang="en-US" sz="240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F9B76F48-13BF-C473-ED29-EB5DED9141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458200" cy="647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5) </a:t>
            </a:r>
            <a:r>
              <a:rPr lang="en-US" altLang="en-US" sz="2400" b="1"/>
              <a:t>Metoclopramide</a:t>
            </a:r>
            <a:r>
              <a:rPr lang="en-US" altLang="en-US" sz="2400"/>
              <a:t> </a:t>
            </a:r>
            <a:r>
              <a:rPr lang="en-US" altLang="en-US" sz="2000"/>
              <a:t>(primperan):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/>
              <a:t>  Actions: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It has antiemetic action by blocking D</a:t>
            </a:r>
            <a:r>
              <a:rPr lang="en-US" altLang="en-US" sz="2000" baseline="-25000"/>
              <a:t>2</a:t>
            </a:r>
            <a:r>
              <a:rPr lang="en-US" altLang="en-US" sz="2000"/>
              <a:t> receptors in C.T.Z.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</a:rPr>
              <a:t>Domperidone</a:t>
            </a:r>
            <a:r>
              <a:rPr lang="en-US" altLang="en-US" sz="2800">
                <a:solidFill>
                  <a:srgbClr val="000000"/>
                </a:solidFill>
              </a:rPr>
              <a:t> (motilium): dopaminergic antagonist which crosses C.N.S. to a limited extent so has less side effects.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6) </a:t>
            </a:r>
            <a:r>
              <a:rPr lang="en-US" altLang="en-US" sz="2800" b="1">
                <a:solidFill>
                  <a:srgbClr val="000000"/>
                </a:solidFill>
              </a:rPr>
              <a:t>Ondansetron, granisetron</a:t>
            </a:r>
            <a:r>
              <a:rPr lang="en-US" altLang="en-US" sz="2800">
                <a:solidFill>
                  <a:srgbClr val="000000"/>
                </a:solidFill>
              </a:rPr>
              <a:t>: are 5Ht</a:t>
            </a:r>
            <a:r>
              <a:rPr lang="en-US" altLang="en-US" sz="2800" baseline="-25000">
                <a:solidFill>
                  <a:srgbClr val="000000"/>
                </a:solidFill>
              </a:rPr>
              <a:t>3 </a:t>
            </a:r>
            <a:r>
              <a:rPr lang="en-US" altLang="en-US" sz="2800">
                <a:solidFill>
                  <a:srgbClr val="000000"/>
                </a:solidFill>
              </a:rPr>
              <a:t>antagonists used in vomiting induced by cancer chemotherapy.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7) </a:t>
            </a:r>
            <a:r>
              <a:rPr lang="en-US" altLang="en-US" sz="2800" b="1">
                <a:solidFill>
                  <a:srgbClr val="000000"/>
                </a:solidFill>
              </a:rPr>
              <a:t>Hyoscine</a:t>
            </a:r>
            <a:r>
              <a:rPr lang="en-US" altLang="en-US" sz="2800">
                <a:solidFill>
                  <a:srgbClr val="000000"/>
                </a:solidFill>
              </a:rPr>
              <a:t> (scopolamine): act by inhibiting vomiting center.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8) </a:t>
            </a:r>
            <a:r>
              <a:rPr lang="en-US" altLang="en-US" sz="2800" b="1">
                <a:solidFill>
                  <a:srgbClr val="000000"/>
                </a:solidFill>
              </a:rPr>
              <a:t>Pyridoxine</a:t>
            </a:r>
            <a:r>
              <a:rPr lang="en-US" altLang="en-US" sz="2800">
                <a:solidFill>
                  <a:srgbClr val="000000"/>
                </a:solidFill>
              </a:rPr>
              <a:t> (B</a:t>
            </a:r>
            <a:r>
              <a:rPr lang="en-US" altLang="en-US" sz="2800" baseline="-25000">
                <a:solidFill>
                  <a:srgbClr val="000000"/>
                </a:solidFill>
              </a:rPr>
              <a:t>6</a:t>
            </a:r>
            <a:r>
              <a:rPr lang="en-US" altLang="en-US" sz="2800">
                <a:solidFill>
                  <a:srgbClr val="000000"/>
                </a:solidFill>
              </a:rPr>
              <a:t>) esp. in vomiting of pregnancy.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9) </a:t>
            </a:r>
            <a:r>
              <a:rPr lang="en-US" altLang="en-US" sz="2800" b="1">
                <a:solidFill>
                  <a:srgbClr val="000000"/>
                </a:solidFill>
              </a:rPr>
              <a:t>Cannabinoids</a:t>
            </a:r>
            <a:r>
              <a:rPr lang="en-US" altLang="en-US" sz="2800">
                <a:solidFill>
                  <a:srgbClr val="000000"/>
                </a:solidFill>
              </a:rPr>
              <a:t>: Dronabinol is used to reduce emesis in cancer therapy.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10) </a:t>
            </a:r>
            <a:r>
              <a:rPr lang="en-US" altLang="en-US" sz="2800" b="1">
                <a:solidFill>
                  <a:srgbClr val="000000"/>
                </a:solidFill>
              </a:rPr>
              <a:t>Glucocorticoides</a:t>
            </a:r>
            <a:r>
              <a:rPr lang="en-US" altLang="en-US" sz="2800">
                <a:solidFill>
                  <a:srgbClr val="000000"/>
                </a:solidFill>
              </a:rPr>
              <a:t>: as dexamethasone, they can be combined with pyridoxine.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11) </a:t>
            </a:r>
            <a:r>
              <a:rPr lang="en-US" altLang="en-US" sz="2800" b="1">
                <a:solidFill>
                  <a:srgbClr val="000000"/>
                </a:solidFill>
              </a:rPr>
              <a:t>Benzodiazepines:</a:t>
            </a:r>
            <a:r>
              <a:rPr lang="en-US" altLang="en-US" sz="2800">
                <a:solidFill>
                  <a:srgbClr val="000000"/>
                </a:solidFill>
              </a:rPr>
              <a:t> before cancer chemotherapy to prevent vomiting caused by anxiety.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39C9234-D676-4D94-4D8D-B77DE2C8D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458200" cy="1066800"/>
          </a:xfrm>
        </p:spPr>
        <p:txBody>
          <a:bodyPr/>
          <a:lstStyle/>
          <a:p>
            <a:pPr eaLnBrk="1" hangingPunct="1"/>
            <a:r>
              <a:rPr lang="en-US" altLang="en-US" sz="3600" b="1"/>
              <a:t>Drugs stimulating GIT motility</a:t>
            </a:r>
            <a:br>
              <a:rPr lang="en-US" altLang="en-US" sz="3600" b="1"/>
            </a:br>
            <a:r>
              <a:rPr lang="en-US" altLang="en-US" sz="3600" b="1"/>
              <a:t>Prokinetic drugs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55ED6CA-5BFC-DFE6-B042-B0480C01A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638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b="1"/>
              <a:t>Metoclopramide, domperidone</a:t>
            </a:r>
            <a:r>
              <a:rPr lang="en-US" altLang="en-US" sz="2400"/>
              <a:t> and </a:t>
            </a:r>
            <a:r>
              <a:rPr lang="en-US" altLang="en-US" sz="2400" b="1"/>
              <a:t>cisapride</a:t>
            </a:r>
            <a:r>
              <a:rPr lang="en-US" altLang="en-US" sz="2400"/>
              <a:t>.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b="1"/>
              <a:t>Cholinomimetic agents: </a:t>
            </a:r>
            <a:r>
              <a:rPr lang="en-US" altLang="en-US" sz="2400"/>
              <a:t>as bethanecol which stimulate M3 receptors at myenteric plexus synapses, and used for treatment GERD and gastropareses.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b="1"/>
              <a:t>Motilin like agents as erythromycin</a:t>
            </a:r>
            <a:r>
              <a:rPr lang="en-US" altLang="en-US" sz="2400"/>
              <a:t> used in diabetic gastroparesis.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4443399-08F0-73AC-80DF-C694A0884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/>
          <a:lstStyle/>
          <a:p>
            <a:pPr eaLnBrk="1" hangingPunct="1"/>
            <a:r>
              <a:rPr lang="en-US" altLang="en-US" sz="4000" b="1"/>
              <a:t>Purgatives (Laxatives)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130D110-FDBA-A039-0B44-4374E7D50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Drugs which evacuate the bowel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>
                <a:solidFill>
                  <a:srgbClr val="FF3300"/>
                </a:solidFill>
              </a:rPr>
              <a:t>I. Luminally active agents</a:t>
            </a:r>
            <a:r>
              <a:rPr lang="en-US" altLang="en-US" sz="2800" b="1"/>
              <a:t>:</a:t>
            </a:r>
            <a:r>
              <a:rPr lang="en-US" altLang="en-US" sz="2800"/>
              <a:t> Bulk purgatives: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</a:t>
            </a:r>
            <a:r>
              <a:rPr lang="en-US" altLang="en-US" sz="2400" b="1"/>
              <a:t>A) Hydrophilic colloids and undigestible fibres:</a:t>
            </a:r>
            <a:r>
              <a:rPr lang="en-US" altLang="en-US" sz="2000"/>
              <a:t> as agar, psyllium (plantago) seed, methyl cellulose and bran. They ↑bulk→stimulation of peristalsis.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</a:t>
            </a:r>
            <a:r>
              <a:rPr lang="en-US" altLang="en-US" sz="2400" b="1"/>
              <a:t>B) Osmotic agents: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Saline purgatives as Mg</a:t>
            </a:r>
            <a:r>
              <a:rPr lang="en-US" altLang="en-US" sz="2000" baseline="30000"/>
              <a:t>++</a:t>
            </a:r>
            <a:r>
              <a:rPr lang="en-US" altLang="en-US" sz="2000"/>
              <a:t> citrate, Na</a:t>
            </a:r>
            <a:r>
              <a:rPr lang="en-US" altLang="en-US" sz="2000" baseline="30000"/>
              <a:t>+</a:t>
            </a:r>
            <a:r>
              <a:rPr lang="en-US" altLang="en-US" sz="2000"/>
              <a:t> phosphate and K</a:t>
            </a:r>
            <a:r>
              <a:rPr lang="en-US" altLang="en-US" sz="2000" baseline="30000"/>
              <a:t>+</a:t>
            </a:r>
            <a:r>
              <a:rPr lang="en-US" altLang="en-US" sz="2000"/>
              <a:t> sodium tartrate. They are poorly absorbed from GIT so retain water →↑bulk and ↑stool liquidity.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/>
              <a:t>C)Emolients (lubricant purgatives) &amp; wetting agents: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/>
              <a:t>1- Liquid paraffin: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Produces softening of the stools so produces easy evacuation, it acts after 10 hrs, so given at night.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Uses: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in chronic habitual constipation where saline purgatives are contraindicated.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/>
              <a:t>2- Wetting agents: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As dicotyl sodium sulphosuccinate ( docusate sodium) which lower surface tension and facilitate penetration of water to stool.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186B7661-7483-3B39-93E3-420502214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458200" cy="61261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>
                <a:solidFill>
                  <a:srgbClr val="FF3300"/>
                </a:solidFill>
              </a:rPr>
              <a:t>II. Irritant (stimulant) purgatives.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   </a:t>
            </a:r>
            <a:r>
              <a:rPr lang="en-US" b="1" dirty="0"/>
              <a:t>a) Mild irritants:</a:t>
            </a:r>
          </a:p>
          <a:p>
            <a:pPr lvl="1" eaLnBrk="1" hangingPunct="1">
              <a:defRPr/>
            </a:pPr>
            <a:r>
              <a:rPr lang="en-US" b="1" dirty="0"/>
              <a:t>Castor oil</a:t>
            </a:r>
            <a:r>
              <a:rPr lang="en-US" dirty="0"/>
              <a:t> which when taken orally is transformed by lipase enzyme into glycerol and </a:t>
            </a:r>
            <a:r>
              <a:rPr lang="en-US" dirty="0" err="1"/>
              <a:t>ricinoleic</a:t>
            </a:r>
            <a:r>
              <a:rPr lang="en-US" dirty="0"/>
              <a:t> acid which increases motility of intestine.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b="1" dirty="0"/>
              <a:t>b) Moderate irritants:</a:t>
            </a:r>
          </a:p>
          <a:p>
            <a:pPr lvl="1" eaLnBrk="1" hangingPunct="1">
              <a:defRPr/>
            </a:pPr>
            <a:r>
              <a:rPr lang="en-US" dirty="0"/>
              <a:t>1- </a:t>
            </a:r>
            <a:r>
              <a:rPr lang="en-US" dirty="0" err="1"/>
              <a:t>Anthracene</a:t>
            </a:r>
            <a:r>
              <a:rPr lang="en-US" dirty="0"/>
              <a:t> (</a:t>
            </a:r>
            <a:r>
              <a:rPr lang="en-US" dirty="0" err="1"/>
              <a:t>senna</a:t>
            </a:r>
            <a:r>
              <a:rPr lang="en-US" dirty="0"/>
              <a:t>, cascara, aloe and rhubarb).</a:t>
            </a:r>
          </a:p>
          <a:p>
            <a:pPr lvl="1" eaLnBrk="1" hangingPunct="1">
              <a:defRPr/>
            </a:pPr>
            <a:r>
              <a:rPr lang="en-US" dirty="0"/>
              <a:t>2- </a:t>
            </a:r>
            <a:r>
              <a:rPr lang="en-US" dirty="0" err="1"/>
              <a:t>Diphenylmethane</a:t>
            </a:r>
            <a:r>
              <a:rPr lang="en-US" dirty="0"/>
              <a:t> derivatives (</a:t>
            </a:r>
            <a:r>
              <a:rPr lang="en-US" dirty="0" err="1"/>
              <a:t>phenolphthalin</a:t>
            </a:r>
            <a:r>
              <a:rPr lang="en-US" dirty="0"/>
              <a:t> and </a:t>
            </a:r>
            <a:r>
              <a:rPr lang="en-US" dirty="0" err="1"/>
              <a:t>bisacodyl</a:t>
            </a:r>
            <a:r>
              <a:rPr lang="en-US" dirty="0"/>
              <a:t>):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640839DE-113D-1943-90A3-F32FB781E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3058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 Indication of purgatives:</a:t>
            </a:r>
          </a:p>
          <a:p>
            <a:pPr lvl="1" eaLnBrk="1" hangingPunct="1"/>
            <a:r>
              <a:rPr lang="en-US" altLang="en-US"/>
              <a:t>Constipation.</a:t>
            </a:r>
          </a:p>
          <a:p>
            <a:pPr lvl="1" eaLnBrk="1" hangingPunct="1"/>
            <a:r>
              <a:rPr lang="en-US" altLang="en-US"/>
              <a:t>Drug and food poisoning.</a:t>
            </a:r>
          </a:p>
          <a:p>
            <a:pPr lvl="1" eaLnBrk="1" hangingPunct="1"/>
            <a:r>
              <a:rPr lang="en-US" altLang="en-US"/>
              <a:t>Before operation or radiotherapy.</a:t>
            </a:r>
          </a:p>
          <a:p>
            <a:pPr lvl="1" eaLnBrk="1" hangingPunct="1"/>
            <a:r>
              <a:rPr lang="en-US" altLang="en-US"/>
              <a:t>In treatment of helminths.</a:t>
            </a:r>
          </a:p>
          <a:p>
            <a:pPr lvl="1" eaLnBrk="1" hangingPunct="1"/>
            <a:r>
              <a:rPr lang="en-US" altLang="en-US"/>
              <a:t>To prevent straining as in heart failure or hernia.</a:t>
            </a:r>
          </a:p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D58FFB4-780F-1053-9560-F894B43BB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/>
          <a:lstStyle/>
          <a:p>
            <a:pPr eaLnBrk="1" hangingPunct="1"/>
            <a:r>
              <a:rPr lang="en-US" altLang="en-US" sz="3600" b="1"/>
              <a:t>Antidiarrheal agents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B135BA6-9A0F-1BC2-D25C-C659E1B410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6388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/>
              <a:t>Symptomatic treatment: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1.Colloidal bismuth compound as </a:t>
            </a:r>
            <a:r>
              <a:rPr lang="en-US" altLang="en-US" sz="2000" b="1"/>
              <a:t>Bismuth subcitrate, bismuth subsalicylate.</a:t>
            </a:r>
          </a:p>
          <a:p>
            <a:pPr marL="1219200" lvl="2" indent="-304800" eaLnBrk="1" hangingPunct="1">
              <a:lnSpc>
                <a:spcPct val="80000"/>
              </a:lnSpc>
            </a:pPr>
            <a:r>
              <a:rPr lang="en-US" altLang="en-US" sz="2000"/>
              <a:t>They have cytoprotective effect, ↑ mucus and HCO</a:t>
            </a:r>
            <a:r>
              <a:rPr lang="en-US" altLang="en-US" sz="2000" baseline="-25000"/>
              <a:t>3</a:t>
            </a:r>
            <a:r>
              <a:rPr lang="en-US" altLang="en-US" sz="2000" baseline="30000"/>
              <a:t>- </a:t>
            </a:r>
            <a:r>
              <a:rPr lang="en-US" altLang="en-US" sz="2000"/>
              <a:t>and inhibit pepsin.</a:t>
            </a:r>
          </a:p>
          <a:p>
            <a:pPr marL="1219200" lvl="2" indent="-304800" eaLnBrk="1" hangingPunct="1">
              <a:lnSpc>
                <a:spcPct val="80000"/>
              </a:lnSpc>
            </a:pPr>
            <a:r>
              <a:rPr lang="en-US" altLang="en-US" sz="2000"/>
              <a:t>They have antibacterial action against H. pylori.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</a:t>
            </a:r>
            <a:r>
              <a:rPr lang="en-US" altLang="en-US" sz="2000" b="1"/>
              <a:t>2. pectin</a:t>
            </a:r>
            <a:r>
              <a:rPr lang="en-US" altLang="en-US" sz="2000"/>
              <a:t> and </a:t>
            </a:r>
            <a:r>
              <a:rPr lang="en-US" altLang="en-US" sz="2000" b="1"/>
              <a:t>kaolin, </a:t>
            </a:r>
            <a:r>
              <a:rPr lang="en-US" altLang="en-US" sz="2000"/>
              <a:t>they</a:t>
            </a:r>
            <a:r>
              <a:rPr lang="en-US" altLang="en-US" sz="2000" b="1"/>
              <a:t>  </a:t>
            </a:r>
            <a:r>
              <a:rPr lang="en-US" altLang="en-US" sz="2000"/>
              <a:t>act as</a:t>
            </a:r>
            <a:r>
              <a:rPr lang="en-US" altLang="en-US" sz="2000" b="1"/>
              <a:t> </a:t>
            </a:r>
            <a:r>
              <a:rPr lang="en-US" altLang="en-US" sz="2000"/>
              <a:t>absorbent of bacteria, toxin and fluid, thereby decreasing stool liquidity</a:t>
            </a:r>
            <a:r>
              <a:rPr lang="en-US" altLang="en-US" sz="2000" b="1"/>
              <a:t> </a:t>
            </a:r>
            <a:r>
              <a:rPr lang="en-US" altLang="en-US" sz="2000"/>
              <a:t>.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3. opioid agonist as </a:t>
            </a:r>
            <a:r>
              <a:rPr lang="en-US" altLang="en-US" sz="2000" b="1"/>
              <a:t>diphenoxylate</a:t>
            </a:r>
            <a:r>
              <a:rPr lang="en-US" altLang="en-US" sz="2000"/>
              <a:t> (lomotil), </a:t>
            </a:r>
            <a:r>
              <a:rPr lang="en-US" altLang="en-US" sz="2000" b="1"/>
              <a:t>loperamide </a:t>
            </a:r>
            <a:r>
              <a:rPr lang="en-US" altLang="en-US" sz="2000"/>
              <a:t>(imodium)which are not addictive and have no CNS actions, they inhibit presynaptic cholinergic nerve in myentric plexuses.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5. Anticholinergic drugs as </a:t>
            </a:r>
            <a:r>
              <a:rPr lang="en-US" altLang="en-US" sz="2000" b="1"/>
              <a:t>atropine.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</a:pPr>
            <a:r>
              <a:rPr lang="en-US" altLang="en-US" sz="2000" b="1"/>
              <a:t>6. Cholestyramine</a:t>
            </a:r>
            <a:r>
              <a:rPr lang="en-US" altLang="en-US" sz="2000"/>
              <a:t> and </a:t>
            </a:r>
            <a:r>
              <a:rPr lang="en-US" altLang="en-US" sz="2000" b="1"/>
              <a:t>colestipol</a:t>
            </a:r>
            <a:r>
              <a:rPr lang="en-US" altLang="en-US" sz="2000"/>
              <a:t> are binding resins to bile salts so can be used in treatment of diarrhea caused by excess fecal bile acids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7. Octreotide It reduces intestinal and pancreatic secretion, 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It slows gut motility and inhibit gall bladder contraction.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2269954-9528-F269-E9BD-31E638F31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Drugs used for the treatment of irritable bowel syndrome (IBS)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734E933-7513-F571-3A0A-4B0F819535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5257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It is relapsing disorder characterized by abdominal discomfort (pain, bloating, distension, cramps), in addition with alteration of bowel habits ( diarrhea, constipation or both).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/>
              <a:t>Loperamide</a:t>
            </a:r>
            <a:r>
              <a:rPr lang="en-US" altLang="en-US" sz="2400"/>
              <a:t> (antidiarrhea) used for patients with predominant diarrhea.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/>
              <a:t>Osmotic laxative</a:t>
            </a:r>
            <a:r>
              <a:rPr lang="en-US" altLang="en-US" sz="2400"/>
              <a:t> used for patients with predominant constipation.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For treatment abdominal pain used: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/>
              <a:t>1. Low doses antidepressants (</a:t>
            </a:r>
            <a:r>
              <a:rPr lang="en-US" altLang="en-US" b="1"/>
              <a:t>amitryptyline</a:t>
            </a:r>
            <a:r>
              <a:rPr lang="en-US" altLang="en-US"/>
              <a:t> and </a:t>
            </a:r>
            <a:r>
              <a:rPr lang="en-US" altLang="en-US" b="1"/>
              <a:t>desipramine</a:t>
            </a:r>
            <a:r>
              <a:rPr lang="en-US" altLang="en-US"/>
              <a:t>) because they have anticholinergic and serotonin antagonist effects.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/>
              <a:t>2. Antispasmodics (anticholinergic) drugs as </a:t>
            </a:r>
            <a:r>
              <a:rPr lang="en-US" altLang="en-US" b="1"/>
              <a:t>dicyclomine</a:t>
            </a:r>
            <a:r>
              <a:rPr lang="en-US" altLang="en-US"/>
              <a:t>( bentyl) and </a:t>
            </a:r>
            <a:r>
              <a:rPr lang="en-US" altLang="en-US" b="1"/>
              <a:t>hyoscyamine (</a:t>
            </a:r>
            <a:r>
              <a:rPr lang="en-US" altLang="en-US"/>
              <a:t>levsin).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/>
              <a:t>3. Serotonin 5-HT</a:t>
            </a:r>
            <a:r>
              <a:rPr lang="en-US" altLang="en-US" baseline="-25000"/>
              <a:t>3 </a:t>
            </a:r>
            <a:r>
              <a:rPr lang="en-US" altLang="en-US"/>
              <a:t>receptor antagonists: as </a:t>
            </a:r>
            <a:r>
              <a:rPr lang="en-US" altLang="en-US" b="1"/>
              <a:t>Alosetron</a:t>
            </a:r>
            <a:r>
              <a:rPr lang="en-US" altLang="en-US"/>
              <a:t> and </a:t>
            </a:r>
            <a:r>
              <a:rPr lang="en-US" altLang="en-US" b="1"/>
              <a:t>odansetron</a:t>
            </a:r>
            <a:r>
              <a:rPr lang="en-US" altLang="en-US"/>
              <a:t> which modulate of visceral afferant pain sensation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504E6F4F-088F-E46F-604F-A1F11B957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5897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/>
              <a:t>Alosetron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It blocks serotonin 5-HT</a:t>
            </a:r>
            <a:r>
              <a:rPr lang="en-US" altLang="en-US" baseline="-25000"/>
              <a:t>3 </a:t>
            </a:r>
            <a:r>
              <a:rPr lang="en-US" altLang="en-US"/>
              <a:t>receptor on enteric afferent neuron, inhibiting distention and decrease colonic motility.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 it block central 5-HT</a:t>
            </a:r>
            <a:r>
              <a:rPr lang="en-US" altLang="en-US" baseline="-25000"/>
              <a:t>3 </a:t>
            </a:r>
            <a:r>
              <a:rPr lang="en-US" altLang="en-US"/>
              <a:t>receptor also which reduce central response to visceral stimulation.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Uses</a:t>
            </a:r>
            <a:r>
              <a:rPr lang="en-US" altLang="en-US"/>
              <a:t>: treatment of women with severe irritable bowel syndrome ( predominant of diarrhea).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Side effect:</a:t>
            </a:r>
            <a:r>
              <a:rPr lang="en-US" altLang="en-US"/>
              <a:t> constipation, episodes of ischemic colitis.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DB8C01D3-1F26-270E-D59F-40C80FC91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4. Serotonin 5-HT</a:t>
            </a:r>
            <a:r>
              <a:rPr lang="en-US" altLang="en-US" sz="2800" baseline="-25000"/>
              <a:t>4 </a:t>
            </a:r>
            <a:r>
              <a:rPr lang="en-US" altLang="en-US" sz="2800"/>
              <a:t>receptor agonist:as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/>
              <a:t>Tegaserod</a:t>
            </a:r>
            <a:r>
              <a:rPr lang="en-US" altLang="en-US" sz="280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It stimulate 5-HT</a:t>
            </a:r>
            <a:r>
              <a:rPr lang="en-US" altLang="en-US" sz="2400" baseline="-25000"/>
              <a:t>4 </a:t>
            </a:r>
            <a:r>
              <a:rPr lang="en-US" altLang="en-US" sz="2400"/>
              <a:t>receptor on mucosal afferent nerve fibers→↑the release of neurotransmitter from submucosal and myentric plexuses (calcitonin ) →↑proximal bowel contraction (via Ach and substance P) and distal bowel relaxation ( via NO and vasoactive intestinal peptide).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So it promotes gastric emptying and enhance small and large bowel transit.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/>
              <a:t>Uses</a:t>
            </a:r>
            <a:r>
              <a:rPr lang="en-US" altLang="en-US" sz="2400"/>
              <a:t>: treatment of patients with irritable bowel syndrome ( predominant of constipation).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BEC94FF-B33E-CEE6-AFCE-75177C8ED5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Drugs used to treat inflammatory bowel disease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AC12D74-6E50-430F-4AE8-91CE5E8AB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Inflammatory bowel disease comrises two disorders: Ulcerative colitis and Crohn’s disease.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1. Aminosalicylates</a:t>
            </a:r>
            <a:r>
              <a:rPr lang="en-US" altLang="en-US" sz="2400"/>
              <a:t>: drugs contain 5-aminosalicylic acid( 5-ASA).</a:t>
            </a:r>
            <a:r>
              <a:rPr lang="en-US" altLang="en-US" sz="2800" b="1">
                <a:solidFill>
                  <a:srgbClr val="000000"/>
                </a:solidFill>
              </a:rPr>
              <a:t> 2. Glucocorticoids</a:t>
            </a:r>
            <a:r>
              <a:rPr lang="en-US" altLang="en-US" sz="2800">
                <a:solidFill>
                  <a:srgbClr val="000000"/>
                </a:solidFill>
              </a:rPr>
              <a:t>: as </a:t>
            </a:r>
            <a:r>
              <a:rPr lang="en-US" altLang="en-US" sz="2800" b="1">
                <a:solidFill>
                  <a:srgbClr val="000000"/>
                </a:solidFill>
              </a:rPr>
              <a:t>prednisone</a:t>
            </a:r>
            <a:r>
              <a:rPr lang="en-US" altLang="en-US" sz="2800">
                <a:solidFill>
                  <a:srgbClr val="000000"/>
                </a:solidFill>
              </a:rPr>
              <a:t> and </a:t>
            </a:r>
            <a:r>
              <a:rPr lang="en-US" altLang="en-US" sz="2800" b="1">
                <a:solidFill>
                  <a:srgbClr val="000000"/>
                </a:solidFill>
              </a:rPr>
              <a:t>prednisolone</a:t>
            </a:r>
            <a:r>
              <a:rPr lang="en-US" altLang="en-US" sz="2800">
                <a:solidFill>
                  <a:srgbClr val="000000"/>
                </a:solidFill>
              </a:rPr>
              <a:t> ( taken orally). 3. Purine analogs : </a:t>
            </a:r>
            <a:r>
              <a:rPr lang="en-US" altLang="en-US" sz="2800" b="1">
                <a:solidFill>
                  <a:srgbClr val="000000"/>
                </a:solidFill>
              </a:rPr>
              <a:t>Azathioprine</a:t>
            </a:r>
            <a:r>
              <a:rPr lang="en-US" altLang="en-US" sz="2800">
                <a:solidFill>
                  <a:srgbClr val="000000"/>
                </a:solidFill>
              </a:rPr>
              <a:t>  and </a:t>
            </a:r>
            <a:r>
              <a:rPr lang="en-US" altLang="en-US" sz="2800" b="1">
                <a:solidFill>
                  <a:srgbClr val="000000"/>
                </a:solidFill>
              </a:rPr>
              <a:t>6-mercaptopurine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000000"/>
                </a:solidFill>
              </a:rPr>
              <a:t>4. Methotrexate   5. Anti-TNF</a:t>
            </a:r>
            <a:r>
              <a:rPr lang="el-GR" altLang="en-US" b="1">
                <a:solidFill>
                  <a:srgbClr val="000000"/>
                </a:solidFill>
              </a:rPr>
              <a:t>α</a:t>
            </a:r>
            <a:r>
              <a:rPr lang="en-US" altLang="en-US" b="1">
                <a:solidFill>
                  <a:srgbClr val="000000"/>
                </a:solidFill>
              </a:rPr>
              <a:t> therapy</a:t>
            </a:r>
            <a:r>
              <a:rPr lang="en-US" altLang="en-US">
                <a:solidFill>
                  <a:srgbClr val="000000"/>
                </a:solidFill>
              </a:rPr>
              <a:t>: </a:t>
            </a:r>
            <a:r>
              <a:rPr lang="en-US" altLang="en-US" b="1">
                <a:solidFill>
                  <a:srgbClr val="000000"/>
                </a:solidFill>
              </a:rPr>
              <a:t>Infliximab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32767052-AB3D-DAF7-98E3-885F96451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3820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Three main stimuli act on the parietal cells: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Gastrin (gastrin receptors)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Acetylcholine (M</a:t>
            </a:r>
            <a:r>
              <a:rPr lang="en-US" altLang="en-US" sz="2400" baseline="-25000"/>
              <a:t>3</a:t>
            </a:r>
            <a:r>
              <a:rPr lang="en-US" altLang="en-US" sz="240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Histamine (H</a:t>
            </a:r>
            <a:r>
              <a:rPr lang="en-US" altLang="en-US" sz="2400" baseline="-25000"/>
              <a:t>2</a:t>
            </a:r>
            <a:r>
              <a:rPr lang="en-US" altLang="en-US" sz="240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When Ach or gastrin bind to the parietal cells receptors, they cause an increase in cystosolic Ca</a:t>
            </a:r>
            <a:r>
              <a:rPr lang="en-US" altLang="en-US" sz="2400" baseline="30000"/>
              <a:t>++</a:t>
            </a:r>
            <a:r>
              <a:rPr lang="en-US" altLang="en-US" sz="2400"/>
              <a:t>, which stimulates protein kinase that stimulate acid secretion from a K</a:t>
            </a:r>
            <a:r>
              <a:rPr lang="en-US" altLang="en-US" sz="2400" baseline="30000"/>
              <a:t>+</a:t>
            </a:r>
            <a:r>
              <a:rPr lang="en-US" altLang="en-US" sz="2400"/>
              <a:t>/H</a:t>
            </a:r>
            <a:r>
              <a:rPr lang="en-US" altLang="en-US" sz="2400" baseline="30000"/>
              <a:t>+ </a:t>
            </a:r>
            <a:r>
              <a:rPr lang="en-US" altLang="en-US" sz="2400"/>
              <a:t>ATPase (poton pump) on the canalicular surface.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Close to the parietal cells are enterochromaffin-like (ECL) cells have gastrin receptors and Ach (M</a:t>
            </a:r>
            <a:r>
              <a:rPr lang="en-US" altLang="en-US" sz="2400" baseline="-25000"/>
              <a:t>1</a:t>
            </a:r>
            <a:r>
              <a:rPr lang="en-US" altLang="en-US" sz="2400"/>
              <a:t>) receptors which induce release of histamin.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Histamin binds to H</a:t>
            </a:r>
            <a:r>
              <a:rPr lang="en-US" altLang="en-US" sz="2400" baseline="-25000"/>
              <a:t>2</a:t>
            </a:r>
            <a:r>
              <a:rPr lang="en-US" altLang="en-US" sz="2400"/>
              <a:t> receptors on parietal cels resulting in activating adenylcyclase, which stimulate cAMP.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cAMP activates protein kinase that stimulate acid secretion from a K</a:t>
            </a:r>
            <a:r>
              <a:rPr lang="en-US" altLang="en-US" sz="2400" baseline="30000"/>
              <a:t>+</a:t>
            </a:r>
            <a:r>
              <a:rPr lang="en-US" altLang="en-US" sz="2400"/>
              <a:t>/H</a:t>
            </a:r>
            <a:r>
              <a:rPr lang="en-US" altLang="en-US" sz="2400" baseline="30000"/>
              <a:t>+ </a:t>
            </a:r>
            <a:r>
              <a:rPr lang="en-US" altLang="en-US" sz="2400"/>
              <a:t>ATPase (poton pump) on the canalicular surface.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NB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PGE</a:t>
            </a:r>
            <a:r>
              <a:rPr lang="en-US" altLang="en-US" sz="2400" baseline="-25000"/>
              <a:t>2</a:t>
            </a:r>
            <a:r>
              <a:rPr lang="en-US" altLang="en-US" sz="2400"/>
              <a:t> and PGI</a:t>
            </a:r>
            <a:r>
              <a:rPr lang="en-US" altLang="en-US" sz="2400" baseline="-25000"/>
              <a:t>2</a:t>
            </a:r>
            <a:r>
              <a:rPr lang="en-US" altLang="en-US" sz="2400"/>
              <a:t> inhibit acid secretion.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F71454-024-f001">
            <a:extLst>
              <a:ext uri="{FF2B5EF4-FFF2-40B4-BE49-F238E27FC236}">
                <a16:creationId xmlns:a16="http://schemas.microsoft.com/office/drawing/2014/main" id="{C2C387E5-21D5-6943-671D-EF50B6559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457200"/>
            <a:ext cx="5757862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90B1842-EB36-A53F-9DCF-64CB9B1FA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altLang="en-US" sz="3600" b="1"/>
              <a:t>Drugs used in treatment of Peptic ulcer and gastro-esophageal reflux disease (GERD)</a:t>
            </a:r>
            <a:endParaRPr lang="en-US" altLang="en-US" sz="360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4EDED81E-2F31-3402-C657-192D0737A0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33CC33"/>
                </a:solidFill>
              </a:rPr>
              <a:t>Drugs suppressing gastric acid production.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b="1">
              <a:solidFill>
                <a:srgbClr val="33CC33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33CC33"/>
                </a:solidFill>
              </a:rPr>
              <a:t>Mucosal protective agents.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b="1">
              <a:solidFill>
                <a:srgbClr val="33CC33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33CC33"/>
                </a:solidFill>
              </a:rPr>
              <a:t>Antacid drugs.</a:t>
            </a: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EF6FB6A-A8D8-1624-A973-D07D8F16D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sz="3600" b="1"/>
              <a:t>Drugs used in treatment of Peptic ulcer and gastro-esophageal reflux disease (GERD)</a:t>
            </a:r>
            <a:endParaRPr lang="en-US" altLang="en-US" sz="3200" b="1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6A2FA1E-F189-D1BB-78CC-9183CE6F5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>
                <a:solidFill>
                  <a:srgbClr val="33CC33"/>
                </a:solidFill>
              </a:rPr>
              <a:t>1- Drugs suppressing gastric acid production: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</a:t>
            </a:r>
            <a:r>
              <a:rPr lang="en-US" altLang="en-US" sz="2800" b="1">
                <a:solidFill>
                  <a:srgbClr val="FF3300"/>
                </a:solidFill>
              </a:rPr>
              <a:t>A)Proton pump inhibitors (PPIs)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 b="1"/>
              <a:t>  </a:t>
            </a:r>
            <a:r>
              <a:rPr lang="en-US" altLang="en-US" sz="2000" b="1">
                <a:solidFill>
                  <a:schemeClr val="accent2"/>
                </a:solidFill>
              </a:rPr>
              <a:t>Omeprazole, lansoprazole, pantoprazole, rabeprazole</a:t>
            </a:r>
            <a:r>
              <a:rPr lang="en-US" altLang="en-US" sz="2000" b="1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/>
              <a:t>Pharmacokinetics:</a:t>
            </a:r>
            <a:r>
              <a:rPr lang="en-US" altLang="en-US" sz="20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they are given one hour before meals in enteric coated form to prevent their degradation in stomach.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/>
              <a:t>Pharmacodinamics: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They </a:t>
            </a:r>
            <a:r>
              <a:rPr lang="en-US" altLang="en-US" sz="2000" b="1"/>
              <a:t>react with the H</a:t>
            </a:r>
            <a:r>
              <a:rPr lang="en-US" altLang="en-US" sz="2000" b="1" baseline="30000"/>
              <a:t>+</a:t>
            </a:r>
            <a:r>
              <a:rPr lang="en-US" altLang="en-US" sz="2000" b="1"/>
              <a:t>/K</a:t>
            </a:r>
            <a:r>
              <a:rPr lang="en-US" altLang="en-US" sz="2000" b="1" baseline="30000"/>
              <a:t>+</a:t>
            </a:r>
            <a:r>
              <a:rPr lang="en-US" altLang="en-US" sz="2000" b="1"/>
              <a:t>-ATPase, form covalent disulfide linkage and irreversibly inactivates the enzyme</a:t>
            </a:r>
            <a:r>
              <a:rPr lang="en-US" altLang="en-US" sz="2000"/>
              <a:t>, so have long duration.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They inhibit gastric acid secretion with minimal effect on volume of gastric juice or pepsin secretion or intrinsic factor and have no effect on motility.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028D5BAB-270C-8DDB-8454-F5E05A33D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458200" cy="6629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/>
              <a:t>Used in: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Peptic ulcer due to helicobacter pylori and NSAIDs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Prevention of rebleeding from peptic ulcer.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Nonulcer dyspepsia and hypersecretory conditions.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GERD and prevention of stress gastritis.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/>
              <a:t>Side effects: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Nausea, diarrhea, abdominal colic, headache, dizziness, and skin rash.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Minor reduction in B</a:t>
            </a:r>
            <a:r>
              <a:rPr lang="en-US" altLang="en-US" sz="2400" baseline="-25000"/>
              <a:t>12</a:t>
            </a:r>
            <a:r>
              <a:rPr lang="en-US" altLang="en-US" sz="2400"/>
              <a:t> and minerals as calcium, iron absorption due to decreased acidity.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Enteric infection from ingestion of bacteria due to decreased HCl in stomach.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79BFBC4C-4D8B-1653-ABD9-8C414AD9C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8686800" cy="5973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Interaction: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Inhibit cytochrome P</a:t>
            </a:r>
            <a:r>
              <a:rPr lang="en-US" altLang="en-US" sz="2400" baseline="-25000"/>
              <a:t>450</a:t>
            </a:r>
            <a:r>
              <a:rPr lang="en-US" altLang="en-US" sz="2400"/>
              <a:t> and so may increase the effect of diazepam, phenytoin and warfarin. Lansoprazole enhance clearance of theophylline.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Decreased acidity affect absorption of digoxin and ketoconazole.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800" b="1">
                <a:solidFill>
                  <a:srgbClr val="FF3300"/>
                </a:solidFill>
              </a:rPr>
              <a:t>B) H</a:t>
            </a:r>
            <a:r>
              <a:rPr lang="en-US" altLang="en-US" sz="2800" b="1" baseline="-25000">
                <a:solidFill>
                  <a:srgbClr val="FF3300"/>
                </a:solidFill>
              </a:rPr>
              <a:t>2</a:t>
            </a:r>
            <a:r>
              <a:rPr lang="en-US" altLang="en-US" sz="2800" b="1">
                <a:solidFill>
                  <a:srgbClr val="FF3300"/>
                </a:solidFill>
              </a:rPr>
              <a:t> receptor antagonists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</a:t>
            </a:r>
            <a:r>
              <a:rPr lang="en-US" altLang="en-US" sz="2400" b="1">
                <a:solidFill>
                  <a:schemeClr val="accent2"/>
                </a:solidFill>
              </a:rPr>
              <a:t>Cimetidine, ranitidine, famotidine and nizatidine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H</a:t>
            </a:r>
            <a:r>
              <a:rPr lang="en-US" altLang="en-US" sz="2400" baseline="-25000"/>
              <a:t>2</a:t>
            </a:r>
            <a:r>
              <a:rPr lang="en-US" altLang="en-US" sz="2400"/>
              <a:t> receptors are present mainly in parietal cells of stomach but are present also in vascular smooth muscles, heart, uterus, brain, lymphocytes and skin.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</a:rPr>
              <a:t>1- Cimetidine </a:t>
            </a:r>
            <a:r>
              <a:rPr lang="en-US" altLang="en-US" sz="2400"/>
              <a:t>(tagamet):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/>
              <a:t>Pharmacokinetics: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Absorbed from upper intestine, oral bioavalibility is 50% metabolized in liver, excreted in urine, partly as matabolites.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It crosses placenta barrier and excreted in milk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Excretion is delayed in renal impairment, elderly and in severe liver failure.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123849BB-A326-4D69-B461-4FD397DFF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458200" cy="5897563"/>
          </a:xfrm>
        </p:spPr>
        <p:txBody>
          <a:bodyPr/>
          <a:lstStyle/>
          <a:p>
            <a:pPr eaLnBrk="1" hangingPunct="1"/>
            <a:r>
              <a:rPr lang="en-US" altLang="en-US" sz="3600" b="1"/>
              <a:t>Actions:</a:t>
            </a:r>
          </a:p>
          <a:p>
            <a:pPr lvl="1" eaLnBrk="1" hangingPunct="1"/>
            <a:r>
              <a:rPr lang="en-US" altLang="en-US"/>
              <a:t>Inhibits gastric secretion elicited by histamine and other H</a:t>
            </a:r>
            <a:r>
              <a:rPr lang="en-US" altLang="en-US" baseline="-25000"/>
              <a:t>2</a:t>
            </a:r>
            <a:r>
              <a:rPr lang="en-US" altLang="en-US"/>
              <a:t> agonist by competition.</a:t>
            </a:r>
          </a:p>
          <a:p>
            <a:pPr lvl="1" eaLnBrk="1" hangingPunct="1"/>
            <a:r>
              <a:rPr lang="en-US" altLang="en-US"/>
              <a:t>Inhibits secretion induced by gastrin and protein rich meal, xanthines, insulin and cholinergic drugs.</a:t>
            </a:r>
          </a:p>
          <a:p>
            <a:pPr lvl="1" eaLnBrk="1" hangingPunct="1"/>
            <a:r>
              <a:rPr lang="en-US" altLang="en-US"/>
              <a:t>Both volume of gastric juice and its H</a:t>
            </a:r>
            <a:r>
              <a:rPr lang="en-US" altLang="en-US" baseline="30000"/>
              <a:t>+ </a:t>
            </a:r>
            <a:r>
              <a:rPr lang="en-US" altLang="en-US"/>
              <a:t>concentration are reduced.</a:t>
            </a:r>
          </a:p>
          <a:p>
            <a:pPr lvl="1" eaLnBrk="1" hangingPunct="1"/>
            <a:r>
              <a:rPr lang="en-US" altLang="en-US"/>
              <a:t>Also pepsin is reduced, intrinsic factor is reduced but B</a:t>
            </a:r>
            <a:r>
              <a:rPr lang="en-US" altLang="en-US" baseline="-25000"/>
              <a:t>12</a:t>
            </a:r>
            <a:r>
              <a:rPr lang="en-US" altLang="en-US"/>
              <a:t> absorption remain adequate.</a:t>
            </a:r>
          </a:p>
          <a:p>
            <a:pPr lvl="1" eaLnBrk="1" hangingPunct="1"/>
            <a:r>
              <a:rPr lang="en-US" altLang="en-US"/>
              <a:t>It has no effect on gastric empting unlike anticholinergic drugs.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2541</Words>
  <Application>Microsoft Office PowerPoint</Application>
  <PresentationFormat>عرض على الشاشة (4:3)</PresentationFormat>
  <Paragraphs>220</Paragraphs>
  <Slides>29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Default Design</vt:lpstr>
      <vt:lpstr>Gastrointestinal Tract  AL-AYEN UNIVERSITY COLLEGE OF HEALTH AND MEDICAL TECHNOLOGY DEPARTMENT OF ANESTHESIA By PhD  Karima Aboul Fotouh Lecturer 5</vt:lpstr>
      <vt:lpstr>The regulation of gastric acid secretion by parietal cells</vt:lpstr>
      <vt:lpstr>عرض تقديمي في PowerPoint</vt:lpstr>
      <vt:lpstr>عرض تقديمي في PowerPoint</vt:lpstr>
      <vt:lpstr>Drugs used in treatment of Peptic ulcer and gastro-esophageal reflux disease (GERD)</vt:lpstr>
      <vt:lpstr>Drugs used in treatment of Peptic ulcer and gastro-esophageal reflux disease (GERD)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Emetic and Anti-emetic drugs</vt:lpstr>
      <vt:lpstr>عرض تقديمي في PowerPoint</vt:lpstr>
      <vt:lpstr>عرض تقديمي في PowerPoint</vt:lpstr>
      <vt:lpstr>Drugs stimulating GIT motility Prokinetic drugs</vt:lpstr>
      <vt:lpstr>Purgatives (Laxatives)</vt:lpstr>
      <vt:lpstr>عرض تقديمي في PowerPoint</vt:lpstr>
      <vt:lpstr>عرض تقديمي في PowerPoint</vt:lpstr>
      <vt:lpstr>Antidiarrheal agents</vt:lpstr>
      <vt:lpstr>Drugs used for the treatment of irritable bowel syndrome (IBS)</vt:lpstr>
      <vt:lpstr>عرض تقديمي في PowerPoint</vt:lpstr>
      <vt:lpstr>عرض تقديمي في PowerPoint</vt:lpstr>
      <vt:lpstr>Drugs used to treat inflammatory bowel disease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Laila</dc:creator>
  <cp:lastModifiedBy>المهدي حسن عبدالله حيال</cp:lastModifiedBy>
  <cp:revision>139</cp:revision>
  <dcterms:created xsi:type="dcterms:W3CDTF">2006-10-21T09:12:30Z</dcterms:created>
  <dcterms:modified xsi:type="dcterms:W3CDTF">2024-03-21T11:04:44Z</dcterms:modified>
</cp:coreProperties>
</file>