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1" r:id="rId21"/>
    <p:sldId id="272" r:id="rId22"/>
    <p:sldId id="282" r:id="rId23"/>
    <p:sldId id="274" r:id="rId24"/>
    <p:sldId id="275" r:id="rId25"/>
    <p:sldId id="276" r:id="rId26"/>
    <p:sldId id="277" r:id="rId27"/>
    <p:sldId id="273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3" d="100"/>
          <a:sy n="53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507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23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293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926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75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564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945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182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539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596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76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C1BD-D52B-4EE2-BB14-5B547B8B720A}" type="datetimeFigureOut">
              <a:rPr lang="ar-IQ" smtClean="0"/>
              <a:t>08/04/1444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1ED6-5488-4A03-83A3-2A32E15353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54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Geophysics</a:t>
            </a:r>
            <a:br>
              <a:rPr lang="en-US" dirty="0" smtClean="0"/>
            </a:br>
            <a:r>
              <a:rPr lang="en-US" smtClean="0"/>
              <a:t>Lecture </a:t>
            </a:r>
            <a:r>
              <a:rPr lang="en-US" smtClean="0"/>
              <a:t>3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Physics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44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Basic Physics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" y="1748111"/>
            <a:ext cx="7570859" cy="42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7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Basic Physics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0" y="1798923"/>
            <a:ext cx="7939240" cy="412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1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Moduli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sound wave velocity depends on density and elastic </a:t>
            </a:r>
            <a:r>
              <a:rPr lang="en-US" dirty="0" smtClean="0"/>
              <a:t>moduli.</a:t>
            </a:r>
          </a:p>
          <a:p>
            <a:pPr algn="l" rtl="0"/>
            <a:r>
              <a:rPr lang="en-US" dirty="0"/>
              <a:t>Elasticity is the behavior of a material that when subjected to a stress (force/area), deforms and changes shape (strain), but returns to original shape when the stress is removed.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2556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Elastic Moduli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manner and speed of seismic waves travel through material is controlled by their elastic properties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The linear relationship between applied stress, σ, and resulting strain ε is</a:t>
            </a:r>
            <a:r>
              <a:rPr lang="en-US" dirty="0" smtClean="0"/>
              <a:t>:</a:t>
            </a:r>
            <a:endParaRPr lang="en-US" dirty="0"/>
          </a:p>
          <a:p>
            <a:pPr algn="l" rtl="0"/>
            <a:r>
              <a:rPr lang="en-US" dirty="0"/>
              <a:t>σ = </a:t>
            </a:r>
            <a:r>
              <a:rPr lang="en-US" dirty="0" err="1"/>
              <a:t>Eε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1870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Elastic Moduli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E is the constant of proportionality called an elastic modulus.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r>
              <a:rPr lang="en-US" dirty="0"/>
              <a:t>We are concerned with two types of </a:t>
            </a:r>
            <a:r>
              <a:rPr lang="en-US" dirty="0" smtClean="0"/>
              <a:t>deformation: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uniform compression or expansion,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and shear deformation: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4140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Seismic reflection use mostly the compressional waves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26"/>
            <a:ext cx="8229600" cy="411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3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Body Waves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Body waves are seismic waves that travel through the body of the earth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Body waves are reflected and transmitted at interfaces where seismic velocity and/or density </a:t>
            </a:r>
            <a:r>
              <a:rPr lang="en-US" dirty="0" smtClean="0"/>
              <a:t>change.</a:t>
            </a:r>
          </a:p>
          <a:p>
            <a:pPr algn="l" rtl="0"/>
            <a:r>
              <a:rPr lang="en-US" dirty="0"/>
              <a:t>The two different types of body waves are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r>
              <a:rPr lang="en-US" dirty="0"/>
              <a:t>-P-Waves (P stands for primary or pressure or push-pull).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033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These waves are also called longitudinal waves or compressional waves due to particle compression during their transport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These waves involve compression and rarefaction of the material as the wave passes through is but not rotation.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 </a:t>
            </a:r>
            <a:r>
              <a:rPr lang="en-US" dirty="0"/>
              <a:t>P-wave is transmitted by particle movement back and forth along the direction of propagation of the wave.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 </a:t>
            </a:r>
            <a:r>
              <a:rPr lang="en-US" dirty="0"/>
              <a:t>The most correct description of P-waves is it is a </a:t>
            </a:r>
            <a:r>
              <a:rPr lang="en-US" dirty="0" err="1"/>
              <a:t>dilational</a:t>
            </a:r>
            <a:r>
              <a:rPr lang="en-US" dirty="0"/>
              <a:t> or </a:t>
            </a:r>
            <a:r>
              <a:rPr lang="en-US" dirty="0" err="1"/>
              <a:t>irrotational</a:t>
            </a:r>
            <a:r>
              <a:rPr lang="en-US" dirty="0"/>
              <a:t> waves.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  </a:t>
            </a:r>
            <a:r>
              <a:rPr lang="en-US" dirty="0"/>
              <a:t>P-waves has the greatest speed and appears first on seismograms.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7229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Body Waves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9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Geophysical analysis is done when:</a:t>
            </a:r>
          </a:p>
          <a:p>
            <a:pPr marL="0" indent="0" algn="l" rtl="0">
              <a:buNone/>
            </a:pPr>
            <a:r>
              <a:rPr lang="en-US" dirty="0" smtClean="0"/>
              <a:t>-You can’t get direct access to the rocks.</a:t>
            </a:r>
          </a:p>
          <a:p>
            <a:pPr marL="0" indent="0" algn="l" rtl="0">
              <a:buNone/>
            </a:pPr>
            <a:r>
              <a:rPr lang="en-US" dirty="0" smtClean="0"/>
              <a:t>-When you want to “model” a large area quickly.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1142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8800"/>
            <a:ext cx="7848872" cy="381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6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S-WAVES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S-Waves (S stands for secondary or shear or shake).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Also </a:t>
            </a:r>
            <a:r>
              <a:rPr lang="en-US" dirty="0"/>
              <a:t>known as transverse waves, because particle motions are transverse to the direction of movement of the </a:t>
            </a:r>
            <a:r>
              <a:rPr lang="en-US" dirty="0" smtClean="0"/>
              <a:t>wave front, </a:t>
            </a:r>
            <a:r>
              <a:rPr lang="en-US" dirty="0"/>
              <a:t>or perpendicular to the ray.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waves involve shearing and rotation of the material as the wave passes through it, but not volume change.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S-waves have speeds less than P-waves, and appear on seismograms after P-waves.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3033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S-WAVES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419475" cy="399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Surface Waves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Surface waves are seismic waves that are guided along the surface of the Earth and the layers near the surface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These waves do not penetrate the deep interior of the earth, and are normally generated by shallow </a:t>
            </a:r>
            <a:r>
              <a:rPr lang="en-US" dirty="0" smtClean="0"/>
              <a:t>earthquakes.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3668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Surface Waves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Surface waves are larger in amplitude and longer in duration than body waves.</a:t>
            </a:r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waves arrive at seismograph after the arrival of P- and S-waves because of their slower velocities.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30621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The two different surface waves are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Rayleigh waves or descriptively called "ground roll" in exploration seismology.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particle motion of this wave is confined to a vertical plane containing the direction of propagation and retrogrades elliptically.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particle displacements are greatest at the surface and decrease exponentially downward.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 </a:t>
            </a:r>
            <a:r>
              <a:rPr lang="en-US" dirty="0"/>
              <a:t>Rayleigh waves show dispersion, and its velocity is not constant but varies with wavelength.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This wave is similar to how ocean waves propagate.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6456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Surface Waves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l" rtl="0"/>
            <a:r>
              <a:rPr lang="en-US" sz="4200" dirty="0"/>
              <a:t>Love waves (named for A.E.H. Love, who discovered them) travel by a transverse motion of particles that is parallel to the ground surface.</a:t>
            </a:r>
          </a:p>
          <a:p>
            <a:pPr algn="l" rtl="0"/>
            <a:endParaRPr lang="en-US" sz="4200" dirty="0"/>
          </a:p>
          <a:p>
            <a:pPr algn="l" rtl="0"/>
            <a:r>
              <a:rPr lang="en-US" sz="4200" dirty="0" smtClean="0"/>
              <a:t>   </a:t>
            </a:r>
            <a:r>
              <a:rPr lang="en-US" sz="4200" dirty="0"/>
              <a:t>This wave is somewhat similar to S-waves.</a:t>
            </a:r>
          </a:p>
          <a:p>
            <a:pPr algn="l" rtl="0"/>
            <a:endParaRPr lang="en-US" sz="4200" dirty="0"/>
          </a:p>
          <a:p>
            <a:pPr algn="l" rtl="0"/>
            <a:r>
              <a:rPr lang="en-US" sz="4200" dirty="0" smtClean="0"/>
              <a:t>  </a:t>
            </a:r>
            <a:r>
              <a:rPr lang="en-US" sz="4200" dirty="0"/>
              <a:t>Love waves cannot exist in a uniform solid, and can only occur when there is a general increase of S- wave velocity with depth.</a:t>
            </a:r>
          </a:p>
          <a:p>
            <a:pPr algn="l" rtl="0"/>
            <a:endParaRPr lang="en-US" sz="4200" dirty="0"/>
          </a:p>
          <a:p>
            <a:pPr algn="l" rtl="0"/>
            <a:r>
              <a:rPr lang="en-US" sz="4200" dirty="0" smtClean="0"/>
              <a:t>   </a:t>
            </a:r>
            <a:r>
              <a:rPr lang="en-US" sz="4200" dirty="0"/>
              <a:t>Their existence is another proof of the </a:t>
            </a:r>
            <a:r>
              <a:rPr lang="en-US" sz="4200" dirty="0" smtClean="0"/>
              <a:t>Earths </a:t>
            </a:r>
            <a:r>
              <a:rPr lang="en-US" sz="4200" dirty="0"/>
              <a:t>vertical inhomogeneity.</a:t>
            </a:r>
          </a:p>
          <a:p>
            <a:pPr algn="l" rtl="0"/>
            <a:endParaRPr lang="en-US" sz="4200" dirty="0"/>
          </a:p>
          <a:p>
            <a:pPr algn="l" rtl="0"/>
            <a:r>
              <a:rPr lang="en-US" sz="4200" dirty="0" smtClean="0"/>
              <a:t>  </a:t>
            </a:r>
            <a:r>
              <a:rPr lang="en-US" sz="4200" dirty="0"/>
              <a:t>The particle motion is transverse and horizontal.</a:t>
            </a:r>
          </a:p>
          <a:p>
            <a:pPr algn="l" rtl="0"/>
            <a:endParaRPr lang="en-US" sz="4200" dirty="0"/>
          </a:p>
          <a:p>
            <a:pPr algn="l" rtl="0"/>
            <a:r>
              <a:rPr lang="en-US" sz="4200" dirty="0" smtClean="0"/>
              <a:t> </a:t>
            </a:r>
            <a:r>
              <a:rPr lang="en-US" sz="4200" dirty="0"/>
              <a:t>Generally, Love wave velocities are greater than Rayleigh waves, so Love waves arrive before Rayleigh waves on seismograph.</a:t>
            </a:r>
          </a:p>
          <a:p>
            <a:pPr algn="l" rtl="0"/>
            <a:endParaRPr lang="en-US" sz="4200" dirty="0"/>
          </a:p>
          <a:p>
            <a:pPr algn="l" rtl="0"/>
            <a:r>
              <a:rPr lang="en-US" sz="4200" dirty="0"/>
              <a:t>VR &lt; VL&lt; VS&lt; VP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70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S-WAVES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16832"/>
            <a:ext cx="7920880" cy="28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3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ELASTIC WAVE PROPAGATION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an elastic media, </a:t>
            </a:r>
            <a:r>
              <a:rPr lang="en-US" dirty="0" smtClean="0"/>
              <a:t>a oscillation </a:t>
            </a:r>
            <a:r>
              <a:rPr lang="en-US" dirty="0"/>
              <a:t>of the ground generates a wave that propagates in two different modes </a:t>
            </a:r>
            <a:r>
              <a:rPr lang="en-US" dirty="0" smtClean="0"/>
              <a:t>:</a:t>
            </a:r>
            <a:endParaRPr lang="en-US" dirty="0"/>
          </a:p>
          <a:p>
            <a:pPr algn="l" rtl="0"/>
            <a:r>
              <a:rPr lang="en-US" dirty="0"/>
              <a:t>Through compressional wave – or P </a:t>
            </a:r>
            <a:r>
              <a:rPr lang="en-US" dirty="0" smtClean="0"/>
              <a:t>waves</a:t>
            </a:r>
            <a:endParaRPr lang="en-US" dirty="0"/>
          </a:p>
          <a:p>
            <a:pPr algn="l" rtl="0"/>
            <a:r>
              <a:rPr lang="en-US" dirty="0"/>
              <a:t>Through shear waves – or S </a:t>
            </a:r>
            <a:r>
              <a:rPr lang="en-US" dirty="0" smtClean="0"/>
              <a:t>waves.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1555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Seismology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Seismology is the study of the passage of elastic waves </a:t>
            </a:r>
            <a:r>
              <a:rPr lang="en-US" dirty="0" smtClean="0"/>
              <a:t>through </a:t>
            </a:r>
            <a:r>
              <a:rPr lang="en-US" dirty="0"/>
              <a:t>the </a:t>
            </a:r>
            <a:r>
              <a:rPr lang="en-US" dirty="0" smtClean="0"/>
              <a:t>earth.</a:t>
            </a:r>
          </a:p>
          <a:p>
            <a:pPr algn="l" rtl="0"/>
            <a:r>
              <a:rPr lang="en-US" dirty="0"/>
              <a:t>Earthquake seismology is the best tool to study the interior of the earth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When an earthquake or explosion occurs, part of the energy released is as elastic waves that are transmitted through the earth.</a:t>
            </a:r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7038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Seismology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waves are then detected and recorded by seismometers, which measure, amplify and record the motion of the ground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The information is then used to determine earthquake locations, the subsurface structures and etc.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7944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Basic Physics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There is some basic terminology and physics that describe the various aspects of wave form and motion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The wavelength (λ) is the distance between two adjacent points on the wave that have similar displacements, one wavelength is the distance between successive crest.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9131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Basic Physics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Amplitude (A) of the wave is the maximum displacement of the particle motions, or the height of the ripple crest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Period (T) is the time it takes for two successive waves to pass a reference point or the motion to complete one cycle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The cycle of seismic waves or repetitions in a given unit of time is called frequency (f).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Frequency and period are related by this relationship: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 = 1 / </a:t>
            </a:r>
            <a:r>
              <a:rPr lang="en-US" dirty="0" smtClean="0"/>
              <a:t>T </a:t>
            </a:r>
            <a:r>
              <a:rPr lang="en-US" dirty="0"/>
              <a:t>[unit: hertz (Hz) or 1/s]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1579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Basic Physics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speed in which the </a:t>
            </a:r>
            <a:r>
              <a:rPr lang="en-US" dirty="0" smtClean="0"/>
              <a:t>wave front </a:t>
            </a:r>
            <a:r>
              <a:rPr lang="en-US" dirty="0"/>
              <a:t>(or ripple crest) travel can be detected if the time the </a:t>
            </a:r>
            <a:r>
              <a:rPr lang="en-US" dirty="0" smtClean="0"/>
              <a:t>wave front </a:t>
            </a:r>
            <a:r>
              <a:rPr lang="en-US" dirty="0"/>
              <a:t>takes to reach a known distance is recorded: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V = distance / time [unit: m/s]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Or if wavelength and frequency are known: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V= f λ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6542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Basic Physics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44816" cy="42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8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982</Words>
  <Application>Microsoft Office PowerPoint</Application>
  <PresentationFormat>عرض على الشاشة (3:4)‏</PresentationFormat>
  <Paragraphs>113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Geophysics Lecture 3</vt:lpstr>
      <vt:lpstr>Introduction </vt:lpstr>
      <vt:lpstr>ELASTIC WAVE PROPAGATION</vt:lpstr>
      <vt:lpstr>Seismology</vt:lpstr>
      <vt:lpstr>Seismology</vt:lpstr>
      <vt:lpstr>Basic Physics</vt:lpstr>
      <vt:lpstr>Basic Physics</vt:lpstr>
      <vt:lpstr>Basic Physics</vt:lpstr>
      <vt:lpstr>Basic Physics</vt:lpstr>
      <vt:lpstr>Basic Physics</vt:lpstr>
      <vt:lpstr>Basic Physics</vt:lpstr>
      <vt:lpstr>Basic Physics</vt:lpstr>
      <vt:lpstr>Elastic Moduli</vt:lpstr>
      <vt:lpstr>Elastic Moduli</vt:lpstr>
      <vt:lpstr>Elastic Moduli</vt:lpstr>
      <vt:lpstr>Seismic reflection use mostly the compressional waves</vt:lpstr>
      <vt:lpstr>Body Waves</vt:lpstr>
      <vt:lpstr>عرض تقديمي في PowerPoint</vt:lpstr>
      <vt:lpstr>Body Waves</vt:lpstr>
      <vt:lpstr>عرض تقديمي في PowerPoint</vt:lpstr>
      <vt:lpstr>S-WAVES</vt:lpstr>
      <vt:lpstr>S-WAVES</vt:lpstr>
      <vt:lpstr>Surface Waves</vt:lpstr>
      <vt:lpstr>Surface Waves</vt:lpstr>
      <vt:lpstr>The two different surface waves are</vt:lpstr>
      <vt:lpstr>Surface Waves</vt:lpstr>
      <vt:lpstr>S-WAVES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Geophysics Lecture 2</dc:title>
  <dc:creator>Maher</dc:creator>
  <cp:lastModifiedBy>hp</cp:lastModifiedBy>
  <cp:revision>23</cp:revision>
  <dcterms:created xsi:type="dcterms:W3CDTF">2021-10-25T20:15:14Z</dcterms:created>
  <dcterms:modified xsi:type="dcterms:W3CDTF">2022-11-02T12:13:29Z</dcterms:modified>
</cp:coreProperties>
</file>