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337" r:id="rId2"/>
    <p:sldId id="257" r:id="rId3"/>
    <p:sldId id="365" r:id="rId4"/>
    <p:sldId id="386" r:id="rId5"/>
    <p:sldId id="362" r:id="rId6"/>
    <p:sldId id="366" r:id="rId7"/>
    <p:sldId id="384" r:id="rId8"/>
    <p:sldId id="390" r:id="rId9"/>
    <p:sldId id="392" r:id="rId10"/>
    <p:sldId id="388" r:id="rId11"/>
    <p:sldId id="370" r:id="rId12"/>
    <p:sldId id="368" r:id="rId13"/>
    <p:sldId id="3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83019" autoAdjust="0"/>
  </p:normalViewPr>
  <p:slideViewPr>
    <p:cSldViewPr snapToGrid="0">
      <p:cViewPr>
        <p:scale>
          <a:sx n="79" d="100"/>
          <a:sy n="79" d="100"/>
        </p:scale>
        <p:origin x="-653"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E:\Company%20work\projects\&#1605;&#1588;&#1585;&#1608;&#1593;%20&#1576;&#1606;&#1575;&#1569;%20&#1605;&#1608;&#1583;&#1610;&#1604;%20&#1580;&#1610;&#1608;&#1604;&#1608;&#1580;&#1610;%20&#1608;&#1605;&#1603;&#1605;&#1606;&#1610;%20&#1604;&#1581;&#1602;&#1604;%20&#1575;&#1604;&#1604;&#1581;&#1610;&#1587;-&#1605;&#1603;&#1605;&#1606;%20%20&#1575;&#1604;&#1586;&#1576;&#1610;&#1585;\Capillary%20Pressure%20by%20Restored%20State%20Method%20analysis.xlsx" TargetMode="Externa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E:\Company%20work\projects\&#1605;&#1588;&#1585;&#1608;&#1593;%20&#1576;&#1606;&#1575;&#1569;%20&#1605;&#1608;&#1583;&#1610;&#1604;%20&#1580;&#1610;&#1608;&#1604;&#1608;&#1580;&#1610;%20&#1608;&#1605;&#1603;&#1605;&#1606;&#1610;%20&#1604;&#1581;&#1602;&#1604;%20&#1575;&#1604;&#1604;&#1581;&#1610;&#1587;-&#1605;&#1603;&#1605;&#1606;%20%20&#1575;&#1604;&#1586;&#1576;&#1610;&#1585;\Capillary%20Pressure%20by%20Restored%20State%20Method%20analy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Company%20work\projects\&#1605;&#1588;&#1585;&#1608;&#1593;%20&#1576;&#1606;&#1575;&#1569;%20&#1605;&#1608;&#1583;&#1610;&#1604;%20&#1580;&#1610;&#1608;&#1604;&#1608;&#1580;&#1610;%20&#1608;&#1605;&#1603;&#1605;&#1606;&#1610;%20&#1604;&#1581;&#1602;&#1604;%20&#1575;&#1604;&#1604;&#1581;&#1610;&#1587;-&#1605;&#1603;&#1605;&#1606;%20%20&#1575;&#1604;&#1586;&#1576;&#1610;&#1585;\Capillary%20Pressure%20by%20Restored%20State%20Method%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Company%20work\projects\&#1605;&#1588;&#1585;&#1608;&#1593;%20&#1576;&#1606;&#1575;&#1569;%20&#1605;&#1608;&#1583;&#1610;&#1604;%20&#1580;&#1610;&#1608;&#1604;&#1608;&#1580;&#1610;%20&#1608;&#1605;&#1603;&#1605;&#1606;&#1610;%20&#1604;&#1581;&#1602;&#1604;%20&#1575;&#1604;&#1604;&#1581;&#1610;&#1587;-&#1605;&#1603;&#1605;&#1606;%20%20&#1575;&#1604;&#1586;&#1576;&#1610;&#1585;\Capillary%20Pressure%20by%20Restored%20State%20Method%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45829374163175"/>
          <c:y val="5.7601704652002837E-2"/>
          <c:w val="0.74439907628311597"/>
          <c:h val="0.68957660053822267"/>
        </c:manualLayout>
      </c:layout>
      <c:scatterChart>
        <c:scatterStyle val="smoothMarker"/>
        <c:varyColors val="0"/>
        <c:ser>
          <c:idx val="0"/>
          <c:order val="0"/>
          <c:tx>
            <c:v>phi=17.4  k=180</c:v>
          </c:tx>
          <c:spPr>
            <a:ln w="57150" cap="rnd">
              <a:solidFill>
                <a:schemeClr val="accent1"/>
              </a:solidFill>
              <a:prstDash val="sysDash"/>
              <a:round/>
            </a:ln>
            <a:effectLst/>
          </c:spPr>
          <c:marker>
            <c:symbol val="none"/>
          </c:marker>
          <c:xVal>
            <c:numRef>
              <c:f>Sheet2!$D$7:$D$12</c:f>
              <c:numCache>
                <c:formatCode>General</c:formatCode>
                <c:ptCount val="6"/>
                <c:pt idx="0">
                  <c:v>67.400000000000006</c:v>
                </c:pt>
                <c:pt idx="1">
                  <c:v>65.8</c:v>
                </c:pt>
                <c:pt idx="2">
                  <c:v>27.2</c:v>
                </c:pt>
                <c:pt idx="3">
                  <c:v>18</c:v>
                </c:pt>
                <c:pt idx="4">
                  <c:v>12.7</c:v>
                </c:pt>
                <c:pt idx="5">
                  <c:v>10.6</c:v>
                </c:pt>
              </c:numCache>
            </c:numRef>
          </c:xVal>
          <c:yVal>
            <c:numRef>
              <c:f>Sheet2!$C$7:$C$12</c:f>
              <c:numCache>
                <c:formatCode>General</c:formatCode>
                <c:ptCount val="6"/>
                <c:pt idx="0">
                  <c:v>1</c:v>
                </c:pt>
                <c:pt idx="1">
                  <c:v>2</c:v>
                </c:pt>
                <c:pt idx="2">
                  <c:v>4</c:v>
                </c:pt>
                <c:pt idx="3">
                  <c:v>8</c:v>
                </c:pt>
                <c:pt idx="4">
                  <c:v>15</c:v>
                </c:pt>
                <c:pt idx="5">
                  <c:v>30</c:v>
                </c:pt>
              </c:numCache>
            </c:numRef>
          </c:yVal>
          <c:smooth val="1"/>
          <c:extLst xmlns:c16r2="http://schemas.microsoft.com/office/drawing/2015/06/chart">
            <c:ext xmlns:c16="http://schemas.microsoft.com/office/drawing/2014/chart" uri="{C3380CC4-5D6E-409C-BE32-E72D297353CC}">
              <c16:uniqueId val="{00000000-634D-4FAD-BFCA-6BB05EA5777D}"/>
            </c:ext>
          </c:extLst>
        </c:ser>
        <c:dLbls>
          <c:showLegendKey val="0"/>
          <c:showVal val="0"/>
          <c:showCatName val="0"/>
          <c:showSerName val="0"/>
          <c:showPercent val="0"/>
          <c:showBubbleSize val="0"/>
        </c:dLbls>
        <c:axId val="221640192"/>
        <c:axId val="221642112"/>
      </c:scatterChart>
      <c:valAx>
        <c:axId val="22164019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1" dirty="0" err="1"/>
                  <a:t>Sw</a:t>
                </a:r>
                <a:r>
                  <a:rPr lang="en-US" sz="1800" b="1" dirty="0"/>
                  <a:t> %</a:t>
                </a:r>
              </a:p>
            </c:rich>
          </c:tx>
          <c:layout>
            <c:manualLayout>
              <c:xMode val="edge"/>
              <c:yMode val="edge"/>
              <c:x val="0.49011247867446983"/>
              <c:y val="0.87397436252706406"/>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21642112"/>
        <c:crosses val="autoZero"/>
        <c:crossBetween val="midCat"/>
      </c:valAx>
      <c:valAx>
        <c:axId val="221642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b="1" dirty="0"/>
                  <a:t>Pc, psi</a:t>
                </a:r>
              </a:p>
            </c:rich>
          </c:tx>
          <c:layout>
            <c:manualLayout>
              <c:xMode val="edge"/>
              <c:yMode val="edge"/>
              <c:x val="0"/>
              <c:y val="0.34084155995714716"/>
            </c:manualLayout>
          </c:layout>
          <c:overlay val="0"/>
          <c:spPr>
            <a:solidFill>
              <a:schemeClr val="bg1"/>
            </a:solid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216401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J -Function</a:t>
            </a:r>
          </a:p>
        </c:rich>
      </c:tx>
      <c:layout>
        <c:manualLayout>
          <c:xMode val="edge"/>
          <c:yMode val="edge"/>
          <c:x val="0.46450303343229637"/>
          <c:y val="0.16409960776615556"/>
        </c:manualLayout>
      </c:layout>
      <c:overlay val="0"/>
      <c:spPr>
        <a:solidFill>
          <a:schemeClr val="bg1"/>
        </a:solidFill>
        <a:ln>
          <a:solidFill>
            <a:schemeClr val="tx1"/>
          </a:solidFill>
        </a:ln>
      </c:spPr>
    </c:title>
    <c:autoTitleDeleted val="0"/>
    <c:plotArea>
      <c:layout>
        <c:manualLayout>
          <c:layoutTarget val="inner"/>
          <c:xMode val="edge"/>
          <c:yMode val="edge"/>
          <c:x val="0.1602434621848165"/>
          <c:y val="0.12231254112103912"/>
          <c:w val="0.76777263450470234"/>
          <c:h val="0.75603596720221289"/>
        </c:manualLayout>
      </c:layout>
      <c:scatterChart>
        <c:scatterStyle val="lineMarker"/>
        <c:varyColors val="0"/>
        <c:ser>
          <c:idx val="0"/>
          <c:order val="0"/>
          <c:spPr>
            <a:ln w="28575">
              <a:noFill/>
            </a:ln>
          </c:spPr>
          <c:marker>
            <c:symbol val="circle"/>
            <c:size val="10"/>
            <c:spPr>
              <a:solidFill>
                <a:srgbClr val="FF0000"/>
              </a:solidFill>
              <a:ln>
                <a:solidFill>
                  <a:schemeClr val="tx1"/>
                </a:solidFill>
              </a:ln>
            </c:spPr>
          </c:marker>
          <c:trendline>
            <c:spPr>
              <a:ln w="76200">
                <a:solidFill>
                  <a:schemeClr val="tx2"/>
                </a:solidFill>
              </a:ln>
            </c:spPr>
            <c:trendlineType val="power"/>
            <c:backward val="1.0000000000000002E-2"/>
            <c:dispRSqr val="0"/>
            <c:dispEq val="0"/>
          </c:trendline>
          <c:xVal>
            <c:numRef>
              <c:f>Sheet2!$E$10:$E$290</c:f>
              <c:numCache>
                <c:formatCode>General</c:formatCode>
                <c:ptCount val="203"/>
                <c:pt idx="0">
                  <c:v>0.18</c:v>
                </c:pt>
                <c:pt idx="1">
                  <c:v>0.127</c:v>
                </c:pt>
                <c:pt idx="2">
                  <c:v>0.106</c:v>
                </c:pt>
                <c:pt idx="3">
                  <c:v>0.72900000000000009</c:v>
                </c:pt>
                <c:pt idx="4">
                  <c:v>0.52800000000000002</c:v>
                </c:pt>
                <c:pt idx="5">
                  <c:v>0.28199999999999997</c:v>
                </c:pt>
                <c:pt idx="6">
                  <c:v>0.25700000000000001</c:v>
                </c:pt>
                <c:pt idx="7">
                  <c:v>0.13</c:v>
                </c:pt>
                <c:pt idx="8">
                  <c:v>0.10099999999999999</c:v>
                </c:pt>
                <c:pt idx="9">
                  <c:v>0.14599999999999999</c:v>
                </c:pt>
                <c:pt idx="10">
                  <c:v>0.109</c:v>
                </c:pt>
                <c:pt idx="11">
                  <c:v>9.0999999999999998E-2</c:v>
                </c:pt>
                <c:pt idx="12">
                  <c:v>8.199999999999999E-2</c:v>
                </c:pt>
                <c:pt idx="13">
                  <c:v>0.82400000000000007</c:v>
                </c:pt>
                <c:pt idx="14">
                  <c:v>0.27200000000000002</c:v>
                </c:pt>
                <c:pt idx="15">
                  <c:v>0.125</c:v>
                </c:pt>
                <c:pt idx="16">
                  <c:v>9.5000000000000001E-2</c:v>
                </c:pt>
                <c:pt idx="17">
                  <c:v>6.4000000000000001E-2</c:v>
                </c:pt>
                <c:pt idx="18">
                  <c:v>0.93099999999999994</c:v>
                </c:pt>
                <c:pt idx="19">
                  <c:v>0.91099999999999992</c:v>
                </c:pt>
                <c:pt idx="20">
                  <c:v>0.86199999999999999</c:v>
                </c:pt>
                <c:pt idx="21">
                  <c:v>0.49399999999999999</c:v>
                </c:pt>
                <c:pt idx="22">
                  <c:v>0.38900000000000001</c:v>
                </c:pt>
                <c:pt idx="23">
                  <c:v>0.33799999999999997</c:v>
                </c:pt>
                <c:pt idx="24">
                  <c:v>0.93299999999999994</c:v>
                </c:pt>
                <c:pt idx="25">
                  <c:v>0.28499999999999998</c:v>
                </c:pt>
                <c:pt idx="26">
                  <c:v>0.14499999999999999</c:v>
                </c:pt>
                <c:pt idx="27">
                  <c:v>9.9000000000000005E-2</c:v>
                </c:pt>
                <c:pt idx="28">
                  <c:v>9.5000000000000001E-2</c:v>
                </c:pt>
                <c:pt idx="29">
                  <c:v>0.77</c:v>
                </c:pt>
                <c:pt idx="30">
                  <c:v>0.13400000000000001</c:v>
                </c:pt>
                <c:pt idx="31">
                  <c:v>7.2999999999999995E-2</c:v>
                </c:pt>
                <c:pt idx="32">
                  <c:v>6.0999999999999999E-2</c:v>
                </c:pt>
                <c:pt idx="33">
                  <c:v>4.9000000000000002E-2</c:v>
                </c:pt>
                <c:pt idx="34">
                  <c:v>4.2000000000000003E-2</c:v>
                </c:pt>
                <c:pt idx="35">
                  <c:v>0.94</c:v>
                </c:pt>
                <c:pt idx="36">
                  <c:v>0.56600000000000006</c:v>
                </c:pt>
                <c:pt idx="37">
                  <c:v>0.16200000000000001</c:v>
                </c:pt>
                <c:pt idx="38">
                  <c:v>9.8000000000000004E-2</c:v>
                </c:pt>
                <c:pt idx="39">
                  <c:v>9.6999999999999989E-2</c:v>
                </c:pt>
                <c:pt idx="40">
                  <c:v>9.4E-2</c:v>
                </c:pt>
                <c:pt idx="41">
                  <c:v>0.23</c:v>
                </c:pt>
                <c:pt idx="42">
                  <c:v>0.121</c:v>
                </c:pt>
                <c:pt idx="43">
                  <c:v>0.09</c:v>
                </c:pt>
                <c:pt idx="44">
                  <c:v>7.6999999999999999E-2</c:v>
                </c:pt>
                <c:pt idx="45">
                  <c:v>0.95</c:v>
                </c:pt>
                <c:pt idx="46">
                  <c:v>0.7390000000000001</c:v>
                </c:pt>
                <c:pt idx="47">
                  <c:v>0.34100000000000003</c:v>
                </c:pt>
                <c:pt idx="48">
                  <c:v>0.26200000000000001</c:v>
                </c:pt>
                <c:pt idx="49">
                  <c:v>0.222</c:v>
                </c:pt>
                <c:pt idx="50">
                  <c:v>0.222</c:v>
                </c:pt>
                <c:pt idx="51">
                  <c:v>0.95200000000000007</c:v>
                </c:pt>
                <c:pt idx="52">
                  <c:v>0.872</c:v>
                </c:pt>
                <c:pt idx="53">
                  <c:v>0.33899999999999997</c:v>
                </c:pt>
                <c:pt idx="54">
                  <c:v>0.23199999999999998</c:v>
                </c:pt>
                <c:pt idx="55">
                  <c:v>0.20899999999999999</c:v>
                </c:pt>
                <c:pt idx="56">
                  <c:v>0.19</c:v>
                </c:pt>
                <c:pt idx="57">
                  <c:v>0.502</c:v>
                </c:pt>
                <c:pt idx="58">
                  <c:v>0.22800000000000001</c:v>
                </c:pt>
                <c:pt idx="59">
                  <c:v>0.17</c:v>
                </c:pt>
                <c:pt idx="60">
                  <c:v>0.30299999999999999</c:v>
                </c:pt>
                <c:pt idx="61">
                  <c:v>0.17</c:v>
                </c:pt>
                <c:pt idx="62">
                  <c:v>0.14099999999999999</c:v>
                </c:pt>
                <c:pt idx="63">
                  <c:v>0.14000000000000001</c:v>
                </c:pt>
                <c:pt idx="64">
                  <c:v>0.89800000000000002</c:v>
                </c:pt>
                <c:pt idx="65">
                  <c:v>0.85400000000000009</c:v>
                </c:pt>
                <c:pt idx="66">
                  <c:v>0.36499999999999999</c:v>
                </c:pt>
                <c:pt idx="67">
                  <c:v>0.24299999999999999</c:v>
                </c:pt>
                <c:pt idx="68">
                  <c:v>0.217</c:v>
                </c:pt>
                <c:pt idx="69">
                  <c:v>0.20600000000000002</c:v>
                </c:pt>
                <c:pt idx="70">
                  <c:v>0.91</c:v>
                </c:pt>
                <c:pt idx="71">
                  <c:v>0.34399999999999997</c:v>
                </c:pt>
                <c:pt idx="72">
                  <c:v>0.153</c:v>
                </c:pt>
                <c:pt idx="73">
                  <c:v>0.107</c:v>
                </c:pt>
                <c:pt idx="74">
                  <c:v>8.1000000000000003E-2</c:v>
                </c:pt>
                <c:pt idx="75">
                  <c:v>6.6000000000000003E-2</c:v>
                </c:pt>
                <c:pt idx="76">
                  <c:v>0.71799999999999997</c:v>
                </c:pt>
                <c:pt idx="77">
                  <c:v>0.20199999999999999</c:v>
                </c:pt>
                <c:pt idx="78">
                  <c:v>0.12300000000000001</c:v>
                </c:pt>
                <c:pt idx="79">
                  <c:v>9.0999999999999998E-2</c:v>
                </c:pt>
                <c:pt idx="80">
                  <c:v>7.0000000000000007E-2</c:v>
                </c:pt>
                <c:pt idx="81">
                  <c:v>6.2E-2</c:v>
                </c:pt>
                <c:pt idx="82">
                  <c:v>0.82799999999999996</c:v>
                </c:pt>
                <c:pt idx="83">
                  <c:v>0.23</c:v>
                </c:pt>
                <c:pt idx="84">
                  <c:v>0.13100000000000001</c:v>
                </c:pt>
                <c:pt idx="85">
                  <c:v>9.3000000000000013E-2</c:v>
                </c:pt>
                <c:pt idx="86">
                  <c:v>7.400000000000001E-2</c:v>
                </c:pt>
                <c:pt idx="87">
                  <c:v>7.0999999999999994E-2</c:v>
                </c:pt>
                <c:pt idx="88">
                  <c:v>0.94599999999999995</c:v>
                </c:pt>
                <c:pt idx="89">
                  <c:v>0.89</c:v>
                </c:pt>
                <c:pt idx="90">
                  <c:v>0.249</c:v>
                </c:pt>
                <c:pt idx="91">
                  <c:v>0.18100000000000002</c:v>
                </c:pt>
                <c:pt idx="92">
                  <c:v>0.156</c:v>
                </c:pt>
                <c:pt idx="93">
                  <c:v>0.13800000000000001</c:v>
                </c:pt>
                <c:pt idx="94">
                  <c:v>0.9</c:v>
                </c:pt>
                <c:pt idx="95">
                  <c:v>0.376</c:v>
                </c:pt>
                <c:pt idx="96">
                  <c:v>0.22800000000000001</c:v>
                </c:pt>
                <c:pt idx="97">
                  <c:v>0.193</c:v>
                </c:pt>
                <c:pt idx="98">
                  <c:v>0.16600000000000001</c:v>
                </c:pt>
                <c:pt idx="99">
                  <c:v>0.16399999999999998</c:v>
                </c:pt>
                <c:pt idx="100">
                  <c:v>0.90700000000000003</c:v>
                </c:pt>
                <c:pt idx="101">
                  <c:v>0.503</c:v>
                </c:pt>
                <c:pt idx="102">
                  <c:v>0.23499999999999999</c:v>
                </c:pt>
                <c:pt idx="103">
                  <c:v>0.19399999999999998</c:v>
                </c:pt>
                <c:pt idx="104">
                  <c:v>0.16800000000000001</c:v>
                </c:pt>
                <c:pt idx="105">
                  <c:v>0.93799999999999994</c:v>
                </c:pt>
                <c:pt idx="106">
                  <c:v>0.68900000000000006</c:v>
                </c:pt>
                <c:pt idx="107">
                  <c:v>0.41600000000000004</c:v>
                </c:pt>
                <c:pt idx="108">
                  <c:v>0.218</c:v>
                </c:pt>
                <c:pt idx="109">
                  <c:v>0.188</c:v>
                </c:pt>
                <c:pt idx="110">
                  <c:v>0.91</c:v>
                </c:pt>
                <c:pt idx="111">
                  <c:v>0.54899999999999993</c:v>
                </c:pt>
                <c:pt idx="112">
                  <c:v>0.255</c:v>
                </c:pt>
                <c:pt idx="113">
                  <c:v>0.2</c:v>
                </c:pt>
                <c:pt idx="114">
                  <c:v>0.17499999999999999</c:v>
                </c:pt>
                <c:pt idx="115">
                  <c:v>0.157</c:v>
                </c:pt>
                <c:pt idx="116">
                  <c:v>0.91400000000000003</c:v>
                </c:pt>
                <c:pt idx="117">
                  <c:v>0.58200000000000007</c:v>
                </c:pt>
                <c:pt idx="118">
                  <c:v>0.36700000000000005</c:v>
                </c:pt>
                <c:pt idx="119">
                  <c:v>0.24199999999999999</c:v>
                </c:pt>
                <c:pt idx="120">
                  <c:v>0.158</c:v>
                </c:pt>
                <c:pt idx="121">
                  <c:v>0.157</c:v>
                </c:pt>
                <c:pt idx="122">
                  <c:v>0.29799999999999999</c:v>
                </c:pt>
                <c:pt idx="123">
                  <c:v>0.253</c:v>
                </c:pt>
                <c:pt idx="124">
                  <c:v>0.29100000000000004</c:v>
                </c:pt>
                <c:pt idx="125">
                  <c:v>0.14800000000000002</c:v>
                </c:pt>
                <c:pt idx="126">
                  <c:v>0.11800000000000001</c:v>
                </c:pt>
                <c:pt idx="127">
                  <c:v>0.10800000000000001</c:v>
                </c:pt>
                <c:pt idx="128">
                  <c:v>0.42200000000000004</c:v>
                </c:pt>
                <c:pt idx="129">
                  <c:v>0.28300000000000003</c:v>
                </c:pt>
                <c:pt idx="130">
                  <c:v>0.17</c:v>
                </c:pt>
                <c:pt idx="131">
                  <c:v>0.11</c:v>
                </c:pt>
                <c:pt idx="132">
                  <c:v>8.1000000000000003E-2</c:v>
                </c:pt>
                <c:pt idx="133">
                  <c:v>7.0999999999999994E-2</c:v>
                </c:pt>
                <c:pt idx="134">
                  <c:v>0.88</c:v>
                </c:pt>
                <c:pt idx="135">
                  <c:v>0.32299999999999995</c:v>
                </c:pt>
                <c:pt idx="136">
                  <c:v>0.18</c:v>
                </c:pt>
                <c:pt idx="137">
                  <c:v>0.129</c:v>
                </c:pt>
                <c:pt idx="138">
                  <c:v>0.106</c:v>
                </c:pt>
                <c:pt idx="139">
                  <c:v>9.0999999999999998E-2</c:v>
                </c:pt>
                <c:pt idx="140">
                  <c:v>0.95700000000000007</c:v>
                </c:pt>
                <c:pt idx="141">
                  <c:v>0.42200000000000004</c:v>
                </c:pt>
                <c:pt idx="142">
                  <c:v>0.28800000000000003</c:v>
                </c:pt>
                <c:pt idx="143">
                  <c:v>0.19</c:v>
                </c:pt>
                <c:pt idx="144">
                  <c:v>0.16500000000000001</c:v>
                </c:pt>
                <c:pt idx="145">
                  <c:v>0.156</c:v>
                </c:pt>
                <c:pt idx="146">
                  <c:v>0.94900000000000007</c:v>
                </c:pt>
                <c:pt idx="147">
                  <c:v>0.54899999999999993</c:v>
                </c:pt>
                <c:pt idx="148">
                  <c:v>0.48799999999999999</c:v>
                </c:pt>
                <c:pt idx="149">
                  <c:v>0.36299999999999999</c:v>
                </c:pt>
                <c:pt idx="150">
                  <c:v>0.33299999999999996</c:v>
                </c:pt>
                <c:pt idx="151">
                  <c:v>0.308</c:v>
                </c:pt>
                <c:pt idx="152">
                  <c:v>0.95099999999999996</c:v>
                </c:pt>
                <c:pt idx="153">
                  <c:v>0.94900000000000007</c:v>
                </c:pt>
                <c:pt idx="154">
                  <c:v>0.94900000000000007</c:v>
                </c:pt>
                <c:pt idx="155">
                  <c:v>0.90200000000000002</c:v>
                </c:pt>
                <c:pt idx="156">
                  <c:v>0.81400000000000006</c:v>
                </c:pt>
                <c:pt idx="157">
                  <c:v>0.80599999999999994</c:v>
                </c:pt>
                <c:pt idx="158">
                  <c:v>0.73299999999999998</c:v>
                </c:pt>
                <c:pt idx="159">
                  <c:v>0.28199999999999997</c:v>
                </c:pt>
                <c:pt idx="160">
                  <c:v>0.24600000000000002</c:v>
                </c:pt>
                <c:pt idx="161">
                  <c:v>0.192</c:v>
                </c:pt>
                <c:pt idx="162">
                  <c:v>0.16699999999999998</c:v>
                </c:pt>
                <c:pt idx="163">
                  <c:v>0.161</c:v>
                </c:pt>
                <c:pt idx="164">
                  <c:v>0.93799999999999994</c:v>
                </c:pt>
                <c:pt idx="165">
                  <c:v>0.80400000000000005</c:v>
                </c:pt>
                <c:pt idx="166">
                  <c:v>0.60899999999999999</c:v>
                </c:pt>
                <c:pt idx="167">
                  <c:v>0.32899999999999996</c:v>
                </c:pt>
                <c:pt idx="168">
                  <c:v>0.254</c:v>
                </c:pt>
                <c:pt idx="169">
                  <c:v>0.24100000000000002</c:v>
                </c:pt>
                <c:pt idx="170">
                  <c:v>0.92299999999999993</c:v>
                </c:pt>
                <c:pt idx="171">
                  <c:v>0.89700000000000002</c:v>
                </c:pt>
                <c:pt idx="172">
                  <c:v>0.60099999999999998</c:v>
                </c:pt>
                <c:pt idx="173">
                  <c:v>0.371</c:v>
                </c:pt>
                <c:pt idx="174">
                  <c:v>0.30199999999999999</c:v>
                </c:pt>
                <c:pt idx="175">
                  <c:v>0.26500000000000001</c:v>
                </c:pt>
                <c:pt idx="176">
                  <c:v>0.85699999999999998</c:v>
                </c:pt>
                <c:pt idx="177">
                  <c:v>0.40600000000000003</c:v>
                </c:pt>
                <c:pt idx="178">
                  <c:v>0.215</c:v>
                </c:pt>
                <c:pt idx="179">
                  <c:v>0.161</c:v>
                </c:pt>
                <c:pt idx="180">
                  <c:v>0.13300000000000001</c:v>
                </c:pt>
                <c:pt idx="181">
                  <c:v>0.90700000000000003</c:v>
                </c:pt>
                <c:pt idx="182">
                  <c:v>0.29699999999999999</c:v>
                </c:pt>
                <c:pt idx="183">
                  <c:v>0.23600000000000002</c:v>
                </c:pt>
                <c:pt idx="184">
                  <c:v>0.185</c:v>
                </c:pt>
                <c:pt idx="185">
                  <c:v>0.161</c:v>
                </c:pt>
                <c:pt idx="186">
                  <c:v>0.153</c:v>
                </c:pt>
                <c:pt idx="187">
                  <c:v>0.75099999999999989</c:v>
                </c:pt>
                <c:pt idx="188">
                  <c:v>0.41</c:v>
                </c:pt>
                <c:pt idx="189">
                  <c:v>0.23199999999999998</c:v>
                </c:pt>
                <c:pt idx="190">
                  <c:v>0.17499999999999999</c:v>
                </c:pt>
                <c:pt idx="191">
                  <c:v>0.14699999999999999</c:v>
                </c:pt>
                <c:pt idx="192">
                  <c:v>0.129</c:v>
                </c:pt>
                <c:pt idx="193">
                  <c:v>0.93299999999999994</c:v>
                </c:pt>
                <c:pt idx="194">
                  <c:v>0.88800000000000001</c:v>
                </c:pt>
                <c:pt idx="195">
                  <c:v>0.85400000000000009</c:v>
                </c:pt>
                <c:pt idx="196">
                  <c:v>0.65799999999999992</c:v>
                </c:pt>
                <c:pt idx="197">
                  <c:v>0.55799999999999994</c:v>
                </c:pt>
                <c:pt idx="198">
                  <c:v>0.55000000000000004</c:v>
                </c:pt>
              </c:numCache>
            </c:numRef>
          </c:xVal>
          <c:yVal>
            <c:numRef>
              <c:f>Sheet2!$M$10:$M$290</c:f>
              <c:numCache>
                <c:formatCode>General</c:formatCode>
                <c:ptCount val="203"/>
                <c:pt idx="0">
                  <c:v>25.730700836107076</c:v>
                </c:pt>
                <c:pt idx="1">
                  <c:v>48.245064067700767</c:v>
                </c:pt>
                <c:pt idx="2">
                  <c:v>96.490128135401534</c:v>
                </c:pt>
                <c:pt idx="3">
                  <c:v>4.824728831629316</c:v>
                </c:pt>
                <c:pt idx="4">
                  <c:v>9.649457663258632</c:v>
                </c:pt>
                <c:pt idx="5">
                  <c:v>19.298915326517264</c:v>
                </c:pt>
                <c:pt idx="6">
                  <c:v>38.597830653034528</c:v>
                </c:pt>
                <c:pt idx="7">
                  <c:v>72.370932474439741</c:v>
                </c:pt>
                <c:pt idx="8">
                  <c:v>144.74186494887948</c:v>
                </c:pt>
                <c:pt idx="9">
                  <c:v>20.716769761626043</c:v>
                </c:pt>
                <c:pt idx="10">
                  <c:v>41.433539523252087</c:v>
                </c:pt>
                <c:pt idx="11">
                  <c:v>77.687886606097663</c:v>
                </c:pt>
                <c:pt idx="12">
                  <c:v>155.37577321219533</c:v>
                </c:pt>
                <c:pt idx="13">
                  <c:v>6.2538123965726236</c:v>
                </c:pt>
                <c:pt idx="14">
                  <c:v>12.507624793145247</c:v>
                </c:pt>
                <c:pt idx="15">
                  <c:v>25.015249586290494</c:v>
                </c:pt>
                <c:pt idx="16">
                  <c:v>50.030499172580988</c:v>
                </c:pt>
                <c:pt idx="17">
                  <c:v>93.80718594858935</c:v>
                </c:pt>
                <c:pt idx="18">
                  <c:v>0.63105474286750685</c:v>
                </c:pt>
                <c:pt idx="19">
                  <c:v>1.2621094857350137</c:v>
                </c:pt>
                <c:pt idx="20">
                  <c:v>2.5242189714700274</c:v>
                </c:pt>
                <c:pt idx="21">
                  <c:v>5.0484379429400548</c:v>
                </c:pt>
                <c:pt idx="22">
                  <c:v>9.4658211430126027</c:v>
                </c:pt>
                <c:pt idx="23">
                  <c:v>18.931642286025205</c:v>
                </c:pt>
                <c:pt idx="24">
                  <c:v>3.3211508424723704</c:v>
                </c:pt>
                <c:pt idx="25">
                  <c:v>6.6423016849447407</c:v>
                </c:pt>
                <c:pt idx="26">
                  <c:v>13.284603369889481</c:v>
                </c:pt>
                <c:pt idx="27">
                  <c:v>26.569206739778963</c:v>
                </c:pt>
                <c:pt idx="28">
                  <c:v>49.817262637085555</c:v>
                </c:pt>
                <c:pt idx="29">
                  <c:v>4.8895360746404242</c:v>
                </c:pt>
                <c:pt idx="30">
                  <c:v>9.7790721492808483</c:v>
                </c:pt>
                <c:pt idx="31">
                  <c:v>19.558144298561697</c:v>
                </c:pt>
                <c:pt idx="32">
                  <c:v>39.116288597123393</c:v>
                </c:pt>
                <c:pt idx="33">
                  <c:v>73.343041119606369</c:v>
                </c:pt>
                <c:pt idx="34">
                  <c:v>146.68608223921274</c:v>
                </c:pt>
                <c:pt idx="35">
                  <c:v>3.1622776601683795</c:v>
                </c:pt>
                <c:pt idx="36">
                  <c:v>6.324555320336759</c:v>
                </c:pt>
                <c:pt idx="37">
                  <c:v>12.649110640673518</c:v>
                </c:pt>
                <c:pt idx="38">
                  <c:v>25.298221281347036</c:v>
                </c:pt>
                <c:pt idx="39">
                  <c:v>47.434164902525694</c:v>
                </c:pt>
                <c:pt idx="40">
                  <c:v>94.868329805051388</c:v>
                </c:pt>
                <c:pt idx="41">
                  <c:v>8.5809563860912377</c:v>
                </c:pt>
                <c:pt idx="42">
                  <c:v>17.161912772182475</c:v>
                </c:pt>
                <c:pt idx="43">
                  <c:v>34.323825544364951</c:v>
                </c:pt>
                <c:pt idx="44">
                  <c:v>257.42869158273714</c:v>
                </c:pt>
                <c:pt idx="45">
                  <c:v>2.7093219690385442</c:v>
                </c:pt>
                <c:pt idx="46">
                  <c:v>5.4186439380770883</c:v>
                </c:pt>
                <c:pt idx="47">
                  <c:v>10.837287876154177</c:v>
                </c:pt>
                <c:pt idx="48">
                  <c:v>21.674575752308353</c:v>
                </c:pt>
                <c:pt idx="49">
                  <c:v>40.639829535578166</c:v>
                </c:pt>
                <c:pt idx="50">
                  <c:v>81.279659071156331</c:v>
                </c:pt>
                <c:pt idx="51">
                  <c:v>2.3820489716567095</c:v>
                </c:pt>
                <c:pt idx="52">
                  <c:v>4.764097943313419</c:v>
                </c:pt>
                <c:pt idx="53">
                  <c:v>9.5281958866268379</c:v>
                </c:pt>
                <c:pt idx="54">
                  <c:v>19.056391773253676</c:v>
                </c:pt>
                <c:pt idx="55">
                  <c:v>35.730734574850644</c:v>
                </c:pt>
                <c:pt idx="56">
                  <c:v>71.461469149701287</c:v>
                </c:pt>
                <c:pt idx="57">
                  <c:v>7.0478034057935615</c:v>
                </c:pt>
                <c:pt idx="58">
                  <c:v>14.095606811587123</c:v>
                </c:pt>
                <c:pt idx="59">
                  <c:v>28.191213623174246</c:v>
                </c:pt>
                <c:pt idx="60">
                  <c:v>7.6109968287519818</c:v>
                </c:pt>
                <c:pt idx="61">
                  <c:v>15.221993657503964</c:v>
                </c:pt>
                <c:pt idx="62">
                  <c:v>30.443987315007927</c:v>
                </c:pt>
                <c:pt idx="63">
                  <c:v>60.887974630015854</c:v>
                </c:pt>
                <c:pt idx="64">
                  <c:v>2.3724281444432513</c:v>
                </c:pt>
                <c:pt idx="65">
                  <c:v>4.7448562888865027</c:v>
                </c:pt>
                <c:pt idx="66">
                  <c:v>9.4897125777730054</c:v>
                </c:pt>
                <c:pt idx="67">
                  <c:v>18.979425155546011</c:v>
                </c:pt>
                <c:pt idx="68">
                  <c:v>35.586422166648774</c:v>
                </c:pt>
                <c:pt idx="69">
                  <c:v>71.172844333297547</c:v>
                </c:pt>
                <c:pt idx="70">
                  <c:v>2.568435056360868</c:v>
                </c:pt>
                <c:pt idx="71">
                  <c:v>5.136870112721736</c:v>
                </c:pt>
                <c:pt idx="72">
                  <c:v>10.273740225443472</c:v>
                </c:pt>
                <c:pt idx="73">
                  <c:v>20.547480450886944</c:v>
                </c:pt>
                <c:pt idx="74">
                  <c:v>38.526525845413019</c:v>
                </c:pt>
                <c:pt idx="75">
                  <c:v>77.053051690826038</c:v>
                </c:pt>
                <c:pt idx="76">
                  <c:v>5.5113519212621505</c:v>
                </c:pt>
                <c:pt idx="77">
                  <c:v>11.022703842524301</c:v>
                </c:pt>
                <c:pt idx="78">
                  <c:v>22.045407685048602</c:v>
                </c:pt>
                <c:pt idx="79">
                  <c:v>44.090815370097204</c:v>
                </c:pt>
                <c:pt idx="80">
                  <c:v>82.67027881893226</c:v>
                </c:pt>
                <c:pt idx="81">
                  <c:v>165.34055763786452</c:v>
                </c:pt>
                <c:pt idx="82">
                  <c:v>4.4034354659105688</c:v>
                </c:pt>
                <c:pt idx="83">
                  <c:v>8.8068709318211376</c:v>
                </c:pt>
                <c:pt idx="84">
                  <c:v>17.613741863642275</c:v>
                </c:pt>
                <c:pt idx="85">
                  <c:v>35.22748372728455</c:v>
                </c:pt>
                <c:pt idx="86">
                  <c:v>66.051531988658525</c:v>
                </c:pt>
                <c:pt idx="87">
                  <c:v>132.10306397731705</c:v>
                </c:pt>
                <c:pt idx="88">
                  <c:v>3.5512126254437528</c:v>
                </c:pt>
                <c:pt idx="89">
                  <c:v>7.1024252508875056</c:v>
                </c:pt>
                <c:pt idx="90">
                  <c:v>14.204850501775011</c:v>
                </c:pt>
                <c:pt idx="91">
                  <c:v>28.409701003550023</c:v>
                </c:pt>
                <c:pt idx="92">
                  <c:v>53.268189381656292</c:v>
                </c:pt>
                <c:pt idx="93">
                  <c:v>106.53637876331258</c:v>
                </c:pt>
                <c:pt idx="94">
                  <c:v>4.6355552087126792</c:v>
                </c:pt>
                <c:pt idx="95">
                  <c:v>9.2711104174253585</c:v>
                </c:pt>
                <c:pt idx="96">
                  <c:v>18.542220834850717</c:v>
                </c:pt>
                <c:pt idx="97">
                  <c:v>37.084441669701434</c:v>
                </c:pt>
                <c:pt idx="98">
                  <c:v>69.533328130690194</c:v>
                </c:pt>
                <c:pt idx="99">
                  <c:v>139.06665626138039</c:v>
                </c:pt>
                <c:pt idx="100">
                  <c:v>3.0101549567837473</c:v>
                </c:pt>
                <c:pt idx="101">
                  <c:v>6.0203099135674947</c:v>
                </c:pt>
                <c:pt idx="102">
                  <c:v>12.040619827134989</c:v>
                </c:pt>
                <c:pt idx="103">
                  <c:v>24.081239654269979</c:v>
                </c:pt>
                <c:pt idx="104">
                  <c:v>45.152324351756207</c:v>
                </c:pt>
                <c:pt idx="105">
                  <c:v>3.5205633352040548</c:v>
                </c:pt>
                <c:pt idx="106">
                  <c:v>7.0411266704081097</c:v>
                </c:pt>
                <c:pt idx="107">
                  <c:v>14.082253340816219</c:v>
                </c:pt>
                <c:pt idx="108">
                  <c:v>28.164506681632439</c:v>
                </c:pt>
                <c:pt idx="109">
                  <c:v>52.808450028060825</c:v>
                </c:pt>
                <c:pt idx="110">
                  <c:v>4.0445496044541436</c:v>
                </c:pt>
                <c:pt idx="111">
                  <c:v>8.0890992089082872</c:v>
                </c:pt>
                <c:pt idx="112">
                  <c:v>16.178198417816574</c:v>
                </c:pt>
                <c:pt idx="113">
                  <c:v>32.356396835633149</c:v>
                </c:pt>
                <c:pt idx="114">
                  <c:v>60.66824406681215</c:v>
                </c:pt>
                <c:pt idx="115">
                  <c:v>121.3364881336243</c:v>
                </c:pt>
                <c:pt idx="116">
                  <c:v>1.2895904304316428</c:v>
                </c:pt>
                <c:pt idx="117">
                  <c:v>2.5791808608632856</c:v>
                </c:pt>
                <c:pt idx="118">
                  <c:v>5.1583617217265711</c:v>
                </c:pt>
                <c:pt idx="119">
                  <c:v>10.316723443453142</c:v>
                </c:pt>
                <c:pt idx="120">
                  <c:v>19.34385645647464</c:v>
                </c:pt>
                <c:pt idx="121">
                  <c:v>38.68771291294928</c:v>
                </c:pt>
                <c:pt idx="122">
                  <c:v>4.4770369273798494</c:v>
                </c:pt>
                <c:pt idx="123">
                  <c:v>8.9540738547596987</c:v>
                </c:pt>
                <c:pt idx="124">
                  <c:v>17.908147709519397</c:v>
                </c:pt>
                <c:pt idx="125">
                  <c:v>35.816295419038795</c:v>
                </c:pt>
                <c:pt idx="126">
                  <c:v>67.155553910697733</c:v>
                </c:pt>
                <c:pt idx="127">
                  <c:v>134.31110782139547</c:v>
                </c:pt>
                <c:pt idx="128">
                  <c:v>3.3097996720869278</c:v>
                </c:pt>
                <c:pt idx="129">
                  <c:v>6.6195993441738556</c:v>
                </c:pt>
                <c:pt idx="130">
                  <c:v>13.239198688347711</c:v>
                </c:pt>
                <c:pt idx="131">
                  <c:v>26.478397376695423</c:v>
                </c:pt>
                <c:pt idx="132">
                  <c:v>49.64699508130392</c:v>
                </c:pt>
                <c:pt idx="133">
                  <c:v>99.293990162607841</c:v>
                </c:pt>
                <c:pt idx="134">
                  <c:v>4.7447405423342541</c:v>
                </c:pt>
                <c:pt idx="135">
                  <c:v>9.4894810846685083</c:v>
                </c:pt>
                <c:pt idx="136">
                  <c:v>18.978962169337017</c:v>
                </c:pt>
                <c:pt idx="137">
                  <c:v>37.957924338674033</c:v>
                </c:pt>
                <c:pt idx="138">
                  <c:v>71.17110813501381</c:v>
                </c:pt>
                <c:pt idx="139">
                  <c:v>142.34221627002762</c:v>
                </c:pt>
                <c:pt idx="140">
                  <c:v>3.1778172017105839</c:v>
                </c:pt>
                <c:pt idx="141">
                  <c:v>6.3556344034211678</c:v>
                </c:pt>
                <c:pt idx="142">
                  <c:v>12.711268806842336</c:v>
                </c:pt>
                <c:pt idx="143">
                  <c:v>25.422537613684671</c:v>
                </c:pt>
                <c:pt idx="144">
                  <c:v>47.667258025658761</c:v>
                </c:pt>
                <c:pt idx="145">
                  <c:v>95.334516051317522</c:v>
                </c:pt>
                <c:pt idx="146">
                  <c:v>3.2370463233512017</c:v>
                </c:pt>
                <c:pt idx="147">
                  <c:v>6.4740926467024034</c:v>
                </c:pt>
                <c:pt idx="148">
                  <c:v>12.948185293404807</c:v>
                </c:pt>
                <c:pt idx="149">
                  <c:v>25.896370586809613</c:v>
                </c:pt>
                <c:pt idx="150">
                  <c:v>48.555694850268026</c:v>
                </c:pt>
                <c:pt idx="151">
                  <c:v>97.111389700536051</c:v>
                </c:pt>
                <c:pt idx="152">
                  <c:v>0.56293996878060115</c:v>
                </c:pt>
                <c:pt idx="153">
                  <c:v>1.1258799375612023</c:v>
                </c:pt>
                <c:pt idx="154">
                  <c:v>2.2517598751224046</c:v>
                </c:pt>
                <c:pt idx="155">
                  <c:v>4.5035197502448092</c:v>
                </c:pt>
                <c:pt idx="156">
                  <c:v>8.4440995317090177</c:v>
                </c:pt>
                <c:pt idx="157">
                  <c:v>16.888199063418035</c:v>
                </c:pt>
                <c:pt idx="158">
                  <c:v>2.7702741028012308</c:v>
                </c:pt>
                <c:pt idx="159">
                  <c:v>5.5405482056024615</c:v>
                </c:pt>
                <c:pt idx="160">
                  <c:v>11.081096411204923</c:v>
                </c:pt>
                <c:pt idx="161">
                  <c:v>22.162192822409846</c:v>
                </c:pt>
                <c:pt idx="162">
                  <c:v>41.554111542018461</c:v>
                </c:pt>
                <c:pt idx="163">
                  <c:v>83.108223084036922</c:v>
                </c:pt>
                <c:pt idx="164">
                  <c:v>1.4802064842294997</c:v>
                </c:pt>
                <c:pt idx="165">
                  <c:v>2.9604129684589995</c:v>
                </c:pt>
                <c:pt idx="166">
                  <c:v>5.920825936917999</c:v>
                </c:pt>
                <c:pt idx="167">
                  <c:v>11.841651873835998</c:v>
                </c:pt>
                <c:pt idx="168">
                  <c:v>22.203097263442498</c:v>
                </c:pt>
                <c:pt idx="169">
                  <c:v>44.406194526884995</c:v>
                </c:pt>
                <c:pt idx="170">
                  <c:v>1.7677669529663687</c:v>
                </c:pt>
                <c:pt idx="171">
                  <c:v>3.5355339059327373</c:v>
                </c:pt>
                <c:pt idx="172">
                  <c:v>7.0710678118654746</c:v>
                </c:pt>
                <c:pt idx="173">
                  <c:v>14.142135623730949</c:v>
                </c:pt>
                <c:pt idx="174">
                  <c:v>26.51650429449553</c:v>
                </c:pt>
                <c:pt idx="175">
                  <c:v>53.033008588991059</c:v>
                </c:pt>
                <c:pt idx="176">
                  <c:v>11.632917170888904</c:v>
                </c:pt>
                <c:pt idx="177">
                  <c:v>23.265834341777808</c:v>
                </c:pt>
                <c:pt idx="178">
                  <c:v>46.531668683555615</c:v>
                </c:pt>
                <c:pt idx="179">
                  <c:v>93.063337367111231</c:v>
                </c:pt>
                <c:pt idx="180">
                  <c:v>174.49375756333356</c:v>
                </c:pt>
                <c:pt idx="181">
                  <c:v>2.4720661623652207</c:v>
                </c:pt>
                <c:pt idx="182">
                  <c:v>4.9441323247304414</c:v>
                </c:pt>
                <c:pt idx="183">
                  <c:v>9.8882646494608828</c:v>
                </c:pt>
                <c:pt idx="184">
                  <c:v>19.776529298921766</c:v>
                </c:pt>
                <c:pt idx="185">
                  <c:v>37.080992435478308</c:v>
                </c:pt>
                <c:pt idx="186">
                  <c:v>74.161984870956616</c:v>
                </c:pt>
                <c:pt idx="187">
                  <c:v>2.1685715811802715</c:v>
                </c:pt>
                <c:pt idx="188">
                  <c:v>4.337143162360543</c:v>
                </c:pt>
                <c:pt idx="189">
                  <c:v>8.674286324721086</c:v>
                </c:pt>
                <c:pt idx="190">
                  <c:v>17.348572649442172</c:v>
                </c:pt>
                <c:pt idx="191">
                  <c:v>32.52857371770407</c:v>
                </c:pt>
                <c:pt idx="192">
                  <c:v>65.05714743540814</c:v>
                </c:pt>
                <c:pt idx="193">
                  <c:v>0.56451866105676141</c:v>
                </c:pt>
                <c:pt idx="194">
                  <c:v>1.1290373221135228</c:v>
                </c:pt>
                <c:pt idx="195">
                  <c:v>2.2580746442270456</c:v>
                </c:pt>
                <c:pt idx="196">
                  <c:v>4.5161492884540912</c:v>
                </c:pt>
                <c:pt idx="197">
                  <c:v>8.4677799158514215</c:v>
                </c:pt>
                <c:pt idx="198">
                  <c:v>16.935559831702843</c:v>
                </c:pt>
              </c:numCache>
            </c:numRef>
          </c:yVal>
          <c:smooth val="0"/>
          <c:extLst xmlns:c16r2="http://schemas.microsoft.com/office/drawing/2015/06/chart">
            <c:ext xmlns:c16="http://schemas.microsoft.com/office/drawing/2014/chart" uri="{C3380CC4-5D6E-409C-BE32-E72D297353CC}">
              <c16:uniqueId val="{00000001-9450-4953-99C5-782F1CD5CED4}"/>
            </c:ext>
          </c:extLst>
        </c:ser>
        <c:dLbls>
          <c:showLegendKey val="0"/>
          <c:showVal val="0"/>
          <c:showCatName val="0"/>
          <c:showSerName val="0"/>
          <c:showPercent val="0"/>
          <c:showBubbleSize val="0"/>
        </c:dLbls>
        <c:axId val="220807552"/>
        <c:axId val="220809472"/>
      </c:scatterChart>
      <c:valAx>
        <c:axId val="220807552"/>
        <c:scaling>
          <c:orientation val="minMax"/>
          <c:max val="1"/>
          <c:min val="0"/>
        </c:scaling>
        <c:delete val="0"/>
        <c:axPos val="b"/>
        <c:majorGridlines/>
        <c:minorGridlines/>
        <c:title>
          <c:tx>
            <c:rich>
              <a:bodyPr/>
              <a:lstStyle/>
              <a:p>
                <a:pPr>
                  <a:defRPr/>
                </a:pPr>
                <a:r>
                  <a:rPr lang="en-US" sz="1400"/>
                  <a:t>SW</a:t>
                </a:r>
              </a:p>
            </c:rich>
          </c:tx>
          <c:overlay val="0"/>
        </c:title>
        <c:numFmt formatCode="General" sourceLinked="1"/>
        <c:majorTickMark val="out"/>
        <c:minorTickMark val="none"/>
        <c:tickLblPos val="nextTo"/>
        <c:crossAx val="220809472"/>
        <c:crosses val="autoZero"/>
        <c:crossBetween val="midCat"/>
      </c:valAx>
      <c:valAx>
        <c:axId val="220809472"/>
        <c:scaling>
          <c:orientation val="minMax"/>
          <c:max val="300"/>
        </c:scaling>
        <c:delete val="0"/>
        <c:axPos val="l"/>
        <c:majorGridlines/>
        <c:minorGridlines/>
        <c:title>
          <c:tx>
            <c:rich>
              <a:bodyPr rot="0" vert="horz"/>
              <a:lstStyle/>
              <a:p>
                <a:pPr>
                  <a:defRPr/>
                </a:pPr>
                <a:r>
                  <a:rPr lang="en-US" sz="1100"/>
                  <a:t>J (sw)</a:t>
                </a:r>
              </a:p>
            </c:rich>
          </c:tx>
          <c:overlay val="0"/>
        </c:title>
        <c:numFmt formatCode="General" sourceLinked="1"/>
        <c:majorTickMark val="out"/>
        <c:minorTickMark val="none"/>
        <c:tickLblPos val="nextTo"/>
        <c:crossAx val="220807552"/>
        <c:crosses val="autoZero"/>
        <c:crossBetween val="midCat"/>
      </c:valAx>
    </c:plotArea>
    <c:plotVisOnly val="1"/>
    <c:dispBlanksAs val="gap"/>
    <c:showDLblsOverMax val="0"/>
  </c:chart>
  <c:spPr>
    <a:ln w="19050"/>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J -Function</a:t>
            </a:r>
          </a:p>
        </c:rich>
      </c:tx>
      <c:overlay val="0"/>
    </c:title>
    <c:autoTitleDeleted val="0"/>
    <c:plotArea>
      <c:layout>
        <c:manualLayout>
          <c:layoutTarget val="inner"/>
          <c:xMode val="edge"/>
          <c:yMode val="edge"/>
          <c:x val="0.19078272899899085"/>
          <c:y val="0.12231254112103912"/>
          <c:w val="0.73723319153779621"/>
          <c:h val="0.75603596720221289"/>
        </c:manualLayout>
      </c:layout>
      <c:scatterChart>
        <c:scatterStyle val="lineMarker"/>
        <c:varyColors val="0"/>
        <c:ser>
          <c:idx val="0"/>
          <c:order val="0"/>
          <c:spPr>
            <a:ln w="28575">
              <a:noFill/>
            </a:ln>
          </c:spPr>
          <c:marker>
            <c:symbol val="circle"/>
            <c:size val="8"/>
            <c:spPr>
              <a:noFill/>
              <a:ln>
                <a:solidFill>
                  <a:srgbClr val="FF0000"/>
                </a:solidFill>
              </a:ln>
            </c:spPr>
          </c:marker>
          <c:trendline>
            <c:spPr>
              <a:ln w="76200">
                <a:solidFill>
                  <a:schemeClr val="tx2"/>
                </a:solidFill>
              </a:ln>
            </c:spPr>
            <c:trendlineType val="power"/>
            <c:backward val="1.0000000000000002E-2"/>
            <c:dispRSqr val="0"/>
            <c:dispEq val="0"/>
          </c:trendline>
          <c:xVal>
            <c:numRef>
              <c:f>Sheet2!$E$10:$E$290</c:f>
              <c:numCache>
                <c:formatCode>General</c:formatCode>
                <c:ptCount val="203"/>
                <c:pt idx="0">
                  <c:v>0.18</c:v>
                </c:pt>
                <c:pt idx="1">
                  <c:v>0.127</c:v>
                </c:pt>
                <c:pt idx="2">
                  <c:v>0.106</c:v>
                </c:pt>
                <c:pt idx="3">
                  <c:v>0.72900000000000009</c:v>
                </c:pt>
                <c:pt idx="4">
                  <c:v>0.52800000000000002</c:v>
                </c:pt>
                <c:pt idx="5">
                  <c:v>0.28199999999999997</c:v>
                </c:pt>
                <c:pt idx="6">
                  <c:v>0.25700000000000001</c:v>
                </c:pt>
                <c:pt idx="7">
                  <c:v>0.13</c:v>
                </c:pt>
                <c:pt idx="8">
                  <c:v>0.10099999999999999</c:v>
                </c:pt>
                <c:pt idx="9">
                  <c:v>0.14599999999999999</c:v>
                </c:pt>
                <c:pt idx="10">
                  <c:v>0.109</c:v>
                </c:pt>
                <c:pt idx="11">
                  <c:v>9.0999999999999998E-2</c:v>
                </c:pt>
                <c:pt idx="12">
                  <c:v>8.199999999999999E-2</c:v>
                </c:pt>
                <c:pt idx="13">
                  <c:v>0.82400000000000007</c:v>
                </c:pt>
                <c:pt idx="14">
                  <c:v>0.27200000000000002</c:v>
                </c:pt>
                <c:pt idx="15">
                  <c:v>0.125</c:v>
                </c:pt>
                <c:pt idx="16">
                  <c:v>9.5000000000000001E-2</c:v>
                </c:pt>
                <c:pt idx="17">
                  <c:v>6.4000000000000001E-2</c:v>
                </c:pt>
                <c:pt idx="18">
                  <c:v>0.93099999999999994</c:v>
                </c:pt>
                <c:pt idx="19">
                  <c:v>0.91099999999999992</c:v>
                </c:pt>
                <c:pt idx="20">
                  <c:v>0.86199999999999999</c:v>
                </c:pt>
                <c:pt idx="21">
                  <c:v>0.49399999999999999</c:v>
                </c:pt>
                <c:pt idx="22">
                  <c:v>0.38900000000000001</c:v>
                </c:pt>
                <c:pt idx="23">
                  <c:v>0.33799999999999997</c:v>
                </c:pt>
                <c:pt idx="24">
                  <c:v>0.93299999999999994</c:v>
                </c:pt>
                <c:pt idx="25">
                  <c:v>0.28499999999999998</c:v>
                </c:pt>
                <c:pt idx="26">
                  <c:v>0.14499999999999999</c:v>
                </c:pt>
                <c:pt idx="27">
                  <c:v>9.9000000000000005E-2</c:v>
                </c:pt>
                <c:pt idx="28">
                  <c:v>9.5000000000000001E-2</c:v>
                </c:pt>
                <c:pt idx="29">
                  <c:v>0.77</c:v>
                </c:pt>
                <c:pt idx="30">
                  <c:v>0.13400000000000001</c:v>
                </c:pt>
                <c:pt idx="31">
                  <c:v>7.2999999999999995E-2</c:v>
                </c:pt>
                <c:pt idx="32">
                  <c:v>6.0999999999999999E-2</c:v>
                </c:pt>
                <c:pt idx="33">
                  <c:v>4.9000000000000002E-2</c:v>
                </c:pt>
                <c:pt idx="34">
                  <c:v>4.2000000000000003E-2</c:v>
                </c:pt>
                <c:pt idx="35">
                  <c:v>0.94</c:v>
                </c:pt>
                <c:pt idx="36">
                  <c:v>0.56600000000000006</c:v>
                </c:pt>
                <c:pt idx="37">
                  <c:v>0.16200000000000001</c:v>
                </c:pt>
                <c:pt idx="38">
                  <c:v>9.8000000000000004E-2</c:v>
                </c:pt>
                <c:pt idx="39">
                  <c:v>9.6999999999999989E-2</c:v>
                </c:pt>
                <c:pt idx="40">
                  <c:v>9.4E-2</c:v>
                </c:pt>
                <c:pt idx="41">
                  <c:v>0.23</c:v>
                </c:pt>
                <c:pt idx="42">
                  <c:v>0.121</c:v>
                </c:pt>
                <c:pt idx="43">
                  <c:v>0.09</c:v>
                </c:pt>
                <c:pt idx="44">
                  <c:v>7.6999999999999999E-2</c:v>
                </c:pt>
                <c:pt idx="45">
                  <c:v>0.95</c:v>
                </c:pt>
                <c:pt idx="46">
                  <c:v>0.7390000000000001</c:v>
                </c:pt>
                <c:pt idx="47">
                  <c:v>0.34100000000000003</c:v>
                </c:pt>
                <c:pt idx="48">
                  <c:v>0.26200000000000001</c:v>
                </c:pt>
                <c:pt idx="49">
                  <c:v>0.222</c:v>
                </c:pt>
                <c:pt idx="50">
                  <c:v>0.222</c:v>
                </c:pt>
                <c:pt idx="51">
                  <c:v>0.95200000000000007</c:v>
                </c:pt>
                <c:pt idx="52">
                  <c:v>0.872</c:v>
                </c:pt>
                <c:pt idx="53">
                  <c:v>0.33899999999999997</c:v>
                </c:pt>
                <c:pt idx="54">
                  <c:v>0.23199999999999998</c:v>
                </c:pt>
                <c:pt idx="55">
                  <c:v>0.20899999999999999</c:v>
                </c:pt>
                <c:pt idx="56">
                  <c:v>0.19</c:v>
                </c:pt>
                <c:pt idx="57">
                  <c:v>0.502</c:v>
                </c:pt>
                <c:pt idx="58">
                  <c:v>0.22800000000000001</c:v>
                </c:pt>
                <c:pt idx="59">
                  <c:v>0.17</c:v>
                </c:pt>
                <c:pt idx="60">
                  <c:v>0.30299999999999999</c:v>
                </c:pt>
                <c:pt idx="61">
                  <c:v>0.17</c:v>
                </c:pt>
                <c:pt idx="62">
                  <c:v>0.14099999999999999</c:v>
                </c:pt>
                <c:pt idx="63">
                  <c:v>0.14000000000000001</c:v>
                </c:pt>
                <c:pt idx="64">
                  <c:v>0.89800000000000002</c:v>
                </c:pt>
                <c:pt idx="65">
                  <c:v>0.85400000000000009</c:v>
                </c:pt>
                <c:pt idx="66">
                  <c:v>0.36499999999999999</c:v>
                </c:pt>
                <c:pt idx="67">
                  <c:v>0.24299999999999999</c:v>
                </c:pt>
                <c:pt idx="68">
                  <c:v>0.217</c:v>
                </c:pt>
                <c:pt idx="69">
                  <c:v>0.20600000000000002</c:v>
                </c:pt>
                <c:pt idx="70">
                  <c:v>0.91</c:v>
                </c:pt>
                <c:pt idx="71">
                  <c:v>0.34399999999999997</c:v>
                </c:pt>
                <c:pt idx="72">
                  <c:v>0.153</c:v>
                </c:pt>
                <c:pt idx="73">
                  <c:v>0.107</c:v>
                </c:pt>
                <c:pt idx="74">
                  <c:v>8.1000000000000003E-2</c:v>
                </c:pt>
                <c:pt idx="75">
                  <c:v>6.6000000000000003E-2</c:v>
                </c:pt>
                <c:pt idx="76">
                  <c:v>0.71799999999999997</c:v>
                </c:pt>
                <c:pt idx="77">
                  <c:v>0.20199999999999999</c:v>
                </c:pt>
                <c:pt idx="78">
                  <c:v>0.12300000000000001</c:v>
                </c:pt>
                <c:pt idx="79">
                  <c:v>9.0999999999999998E-2</c:v>
                </c:pt>
                <c:pt idx="80">
                  <c:v>7.0000000000000007E-2</c:v>
                </c:pt>
                <c:pt idx="81">
                  <c:v>6.2E-2</c:v>
                </c:pt>
                <c:pt idx="82">
                  <c:v>0.82799999999999996</c:v>
                </c:pt>
                <c:pt idx="83">
                  <c:v>0.23</c:v>
                </c:pt>
                <c:pt idx="84">
                  <c:v>0.13100000000000001</c:v>
                </c:pt>
                <c:pt idx="85">
                  <c:v>9.3000000000000013E-2</c:v>
                </c:pt>
                <c:pt idx="86">
                  <c:v>7.400000000000001E-2</c:v>
                </c:pt>
                <c:pt idx="87">
                  <c:v>7.0999999999999994E-2</c:v>
                </c:pt>
                <c:pt idx="88">
                  <c:v>0.94599999999999995</c:v>
                </c:pt>
                <c:pt idx="89">
                  <c:v>0.89</c:v>
                </c:pt>
                <c:pt idx="90">
                  <c:v>0.249</c:v>
                </c:pt>
                <c:pt idx="91">
                  <c:v>0.18100000000000002</c:v>
                </c:pt>
                <c:pt idx="92">
                  <c:v>0.156</c:v>
                </c:pt>
                <c:pt idx="93">
                  <c:v>0.13800000000000001</c:v>
                </c:pt>
                <c:pt idx="94">
                  <c:v>0.9</c:v>
                </c:pt>
                <c:pt idx="95">
                  <c:v>0.376</c:v>
                </c:pt>
                <c:pt idx="96">
                  <c:v>0.22800000000000001</c:v>
                </c:pt>
                <c:pt idx="97">
                  <c:v>0.193</c:v>
                </c:pt>
                <c:pt idx="98">
                  <c:v>0.16600000000000001</c:v>
                </c:pt>
                <c:pt idx="99">
                  <c:v>0.16399999999999998</c:v>
                </c:pt>
                <c:pt idx="100">
                  <c:v>0.90700000000000003</c:v>
                </c:pt>
                <c:pt idx="101">
                  <c:v>0.503</c:v>
                </c:pt>
                <c:pt idx="102">
                  <c:v>0.23499999999999999</c:v>
                </c:pt>
                <c:pt idx="103">
                  <c:v>0.19399999999999998</c:v>
                </c:pt>
                <c:pt idx="104">
                  <c:v>0.16800000000000001</c:v>
                </c:pt>
                <c:pt idx="105">
                  <c:v>0.93799999999999994</c:v>
                </c:pt>
                <c:pt idx="106">
                  <c:v>0.68900000000000006</c:v>
                </c:pt>
                <c:pt idx="107">
                  <c:v>0.41600000000000004</c:v>
                </c:pt>
                <c:pt idx="108">
                  <c:v>0.218</c:v>
                </c:pt>
                <c:pt idx="109">
                  <c:v>0.188</c:v>
                </c:pt>
                <c:pt idx="110">
                  <c:v>0.91</c:v>
                </c:pt>
                <c:pt idx="111">
                  <c:v>0.54899999999999993</c:v>
                </c:pt>
                <c:pt idx="112">
                  <c:v>0.255</c:v>
                </c:pt>
                <c:pt idx="113">
                  <c:v>0.2</c:v>
                </c:pt>
                <c:pt idx="114">
                  <c:v>0.17499999999999999</c:v>
                </c:pt>
                <c:pt idx="115">
                  <c:v>0.157</c:v>
                </c:pt>
                <c:pt idx="116">
                  <c:v>0.91400000000000003</c:v>
                </c:pt>
                <c:pt idx="117">
                  <c:v>0.58200000000000007</c:v>
                </c:pt>
                <c:pt idx="118">
                  <c:v>0.36700000000000005</c:v>
                </c:pt>
                <c:pt idx="119">
                  <c:v>0.24199999999999999</c:v>
                </c:pt>
                <c:pt idx="120">
                  <c:v>0.158</c:v>
                </c:pt>
                <c:pt idx="121">
                  <c:v>0.157</c:v>
                </c:pt>
                <c:pt idx="122">
                  <c:v>0.29799999999999999</c:v>
                </c:pt>
                <c:pt idx="123">
                  <c:v>0.253</c:v>
                </c:pt>
                <c:pt idx="124">
                  <c:v>0.29100000000000004</c:v>
                </c:pt>
                <c:pt idx="125">
                  <c:v>0.14800000000000002</c:v>
                </c:pt>
                <c:pt idx="126">
                  <c:v>0.11800000000000001</c:v>
                </c:pt>
                <c:pt idx="127">
                  <c:v>0.10800000000000001</c:v>
                </c:pt>
                <c:pt idx="128">
                  <c:v>0.42200000000000004</c:v>
                </c:pt>
                <c:pt idx="129">
                  <c:v>0.28300000000000003</c:v>
                </c:pt>
                <c:pt idx="130">
                  <c:v>0.17</c:v>
                </c:pt>
                <c:pt idx="131">
                  <c:v>0.11</c:v>
                </c:pt>
                <c:pt idx="132">
                  <c:v>8.1000000000000003E-2</c:v>
                </c:pt>
                <c:pt idx="133">
                  <c:v>7.0999999999999994E-2</c:v>
                </c:pt>
                <c:pt idx="134">
                  <c:v>0.88</c:v>
                </c:pt>
                <c:pt idx="135">
                  <c:v>0.32299999999999995</c:v>
                </c:pt>
                <c:pt idx="136">
                  <c:v>0.18</c:v>
                </c:pt>
                <c:pt idx="137">
                  <c:v>0.129</c:v>
                </c:pt>
                <c:pt idx="138">
                  <c:v>0.106</c:v>
                </c:pt>
                <c:pt idx="139">
                  <c:v>9.0999999999999998E-2</c:v>
                </c:pt>
                <c:pt idx="140">
                  <c:v>0.95700000000000007</c:v>
                </c:pt>
                <c:pt idx="141">
                  <c:v>0.42200000000000004</c:v>
                </c:pt>
                <c:pt idx="142">
                  <c:v>0.28800000000000003</c:v>
                </c:pt>
                <c:pt idx="143">
                  <c:v>0.19</c:v>
                </c:pt>
                <c:pt idx="144">
                  <c:v>0.16500000000000001</c:v>
                </c:pt>
                <c:pt idx="145">
                  <c:v>0.156</c:v>
                </c:pt>
                <c:pt idx="146">
                  <c:v>0.94900000000000007</c:v>
                </c:pt>
                <c:pt idx="147">
                  <c:v>0.54899999999999993</c:v>
                </c:pt>
                <c:pt idx="148">
                  <c:v>0.48799999999999999</c:v>
                </c:pt>
                <c:pt idx="149">
                  <c:v>0.36299999999999999</c:v>
                </c:pt>
                <c:pt idx="150">
                  <c:v>0.33299999999999996</c:v>
                </c:pt>
                <c:pt idx="151">
                  <c:v>0.308</c:v>
                </c:pt>
                <c:pt idx="152">
                  <c:v>0.95099999999999996</c:v>
                </c:pt>
                <c:pt idx="153">
                  <c:v>0.94900000000000007</c:v>
                </c:pt>
                <c:pt idx="154">
                  <c:v>0.94900000000000007</c:v>
                </c:pt>
                <c:pt idx="155">
                  <c:v>0.90200000000000002</c:v>
                </c:pt>
                <c:pt idx="156">
                  <c:v>0.81400000000000006</c:v>
                </c:pt>
                <c:pt idx="157">
                  <c:v>0.80599999999999994</c:v>
                </c:pt>
                <c:pt idx="158">
                  <c:v>0.73299999999999998</c:v>
                </c:pt>
                <c:pt idx="159">
                  <c:v>0.28199999999999997</c:v>
                </c:pt>
                <c:pt idx="160">
                  <c:v>0.24600000000000002</c:v>
                </c:pt>
                <c:pt idx="161">
                  <c:v>0.192</c:v>
                </c:pt>
                <c:pt idx="162">
                  <c:v>0.16699999999999998</c:v>
                </c:pt>
                <c:pt idx="163">
                  <c:v>0.161</c:v>
                </c:pt>
                <c:pt idx="164">
                  <c:v>0.93799999999999994</c:v>
                </c:pt>
                <c:pt idx="165">
                  <c:v>0.80400000000000005</c:v>
                </c:pt>
                <c:pt idx="166">
                  <c:v>0.60899999999999999</c:v>
                </c:pt>
                <c:pt idx="167">
                  <c:v>0.32899999999999996</c:v>
                </c:pt>
                <c:pt idx="168">
                  <c:v>0.254</c:v>
                </c:pt>
                <c:pt idx="169">
                  <c:v>0.24100000000000002</c:v>
                </c:pt>
                <c:pt idx="170">
                  <c:v>0.92299999999999993</c:v>
                </c:pt>
                <c:pt idx="171">
                  <c:v>0.89700000000000002</c:v>
                </c:pt>
                <c:pt idx="172">
                  <c:v>0.60099999999999998</c:v>
                </c:pt>
                <c:pt idx="173">
                  <c:v>0.371</c:v>
                </c:pt>
                <c:pt idx="174">
                  <c:v>0.30199999999999999</c:v>
                </c:pt>
                <c:pt idx="175">
                  <c:v>0.26500000000000001</c:v>
                </c:pt>
                <c:pt idx="176">
                  <c:v>0.85699999999999998</c:v>
                </c:pt>
                <c:pt idx="177">
                  <c:v>0.40600000000000003</c:v>
                </c:pt>
                <c:pt idx="178">
                  <c:v>0.215</c:v>
                </c:pt>
                <c:pt idx="179">
                  <c:v>0.161</c:v>
                </c:pt>
                <c:pt idx="180">
                  <c:v>0.13300000000000001</c:v>
                </c:pt>
                <c:pt idx="181">
                  <c:v>0.90700000000000003</c:v>
                </c:pt>
                <c:pt idx="182">
                  <c:v>0.29699999999999999</c:v>
                </c:pt>
                <c:pt idx="183">
                  <c:v>0.23600000000000002</c:v>
                </c:pt>
                <c:pt idx="184">
                  <c:v>0.185</c:v>
                </c:pt>
                <c:pt idx="185">
                  <c:v>0.161</c:v>
                </c:pt>
                <c:pt idx="186">
                  <c:v>0.153</c:v>
                </c:pt>
                <c:pt idx="187">
                  <c:v>0.75099999999999989</c:v>
                </c:pt>
                <c:pt idx="188">
                  <c:v>0.41</c:v>
                </c:pt>
                <c:pt idx="189">
                  <c:v>0.23199999999999998</c:v>
                </c:pt>
                <c:pt idx="190">
                  <c:v>0.17499999999999999</c:v>
                </c:pt>
                <c:pt idx="191">
                  <c:v>0.14699999999999999</c:v>
                </c:pt>
                <c:pt idx="192">
                  <c:v>0.129</c:v>
                </c:pt>
                <c:pt idx="193">
                  <c:v>0.93299999999999994</c:v>
                </c:pt>
                <c:pt idx="194">
                  <c:v>0.88800000000000001</c:v>
                </c:pt>
                <c:pt idx="195">
                  <c:v>0.85400000000000009</c:v>
                </c:pt>
                <c:pt idx="196">
                  <c:v>0.65799999999999992</c:v>
                </c:pt>
                <c:pt idx="197">
                  <c:v>0.55799999999999994</c:v>
                </c:pt>
                <c:pt idx="198">
                  <c:v>0.55000000000000004</c:v>
                </c:pt>
              </c:numCache>
            </c:numRef>
          </c:xVal>
          <c:yVal>
            <c:numRef>
              <c:f>Sheet2!$M$10:$M$290</c:f>
              <c:numCache>
                <c:formatCode>General</c:formatCode>
                <c:ptCount val="203"/>
                <c:pt idx="0">
                  <c:v>25.730700836107076</c:v>
                </c:pt>
                <c:pt idx="1">
                  <c:v>48.245064067700767</c:v>
                </c:pt>
                <c:pt idx="2">
                  <c:v>96.490128135401534</c:v>
                </c:pt>
                <c:pt idx="3">
                  <c:v>4.824728831629316</c:v>
                </c:pt>
                <c:pt idx="4">
                  <c:v>9.649457663258632</c:v>
                </c:pt>
                <c:pt idx="5">
                  <c:v>19.298915326517264</c:v>
                </c:pt>
                <c:pt idx="6">
                  <c:v>38.597830653034528</c:v>
                </c:pt>
                <c:pt idx="7">
                  <c:v>72.370932474439741</c:v>
                </c:pt>
                <c:pt idx="8">
                  <c:v>144.74186494887948</c:v>
                </c:pt>
                <c:pt idx="9">
                  <c:v>20.716769761626043</c:v>
                </c:pt>
                <c:pt idx="10">
                  <c:v>41.433539523252087</c:v>
                </c:pt>
                <c:pt idx="11">
                  <c:v>77.687886606097663</c:v>
                </c:pt>
                <c:pt idx="12">
                  <c:v>155.37577321219533</c:v>
                </c:pt>
                <c:pt idx="13">
                  <c:v>6.2538123965726236</c:v>
                </c:pt>
                <c:pt idx="14">
                  <c:v>12.507624793145247</c:v>
                </c:pt>
                <c:pt idx="15">
                  <c:v>25.015249586290494</c:v>
                </c:pt>
                <c:pt idx="16">
                  <c:v>50.030499172580988</c:v>
                </c:pt>
                <c:pt idx="17">
                  <c:v>93.80718594858935</c:v>
                </c:pt>
                <c:pt idx="18">
                  <c:v>0.63105474286750685</c:v>
                </c:pt>
                <c:pt idx="19">
                  <c:v>1.2621094857350137</c:v>
                </c:pt>
                <c:pt idx="20">
                  <c:v>2.5242189714700274</c:v>
                </c:pt>
                <c:pt idx="21">
                  <c:v>5.0484379429400548</c:v>
                </c:pt>
                <c:pt idx="22">
                  <c:v>9.4658211430126027</c:v>
                </c:pt>
                <c:pt idx="23">
                  <c:v>18.931642286025205</c:v>
                </c:pt>
                <c:pt idx="24">
                  <c:v>3.3211508424723704</c:v>
                </c:pt>
                <c:pt idx="25">
                  <c:v>6.6423016849447407</c:v>
                </c:pt>
                <c:pt idx="26">
                  <c:v>13.284603369889481</c:v>
                </c:pt>
                <c:pt idx="27">
                  <c:v>26.569206739778963</c:v>
                </c:pt>
                <c:pt idx="28">
                  <c:v>49.817262637085555</c:v>
                </c:pt>
                <c:pt idx="29">
                  <c:v>4.8895360746404242</c:v>
                </c:pt>
                <c:pt idx="30">
                  <c:v>9.7790721492808483</c:v>
                </c:pt>
                <c:pt idx="31">
                  <c:v>19.558144298561697</c:v>
                </c:pt>
                <c:pt idx="32">
                  <c:v>39.116288597123393</c:v>
                </c:pt>
                <c:pt idx="33">
                  <c:v>73.343041119606369</c:v>
                </c:pt>
                <c:pt idx="34">
                  <c:v>146.68608223921274</c:v>
                </c:pt>
                <c:pt idx="35">
                  <c:v>3.1622776601683795</c:v>
                </c:pt>
                <c:pt idx="36">
                  <c:v>6.324555320336759</c:v>
                </c:pt>
                <c:pt idx="37">
                  <c:v>12.649110640673518</c:v>
                </c:pt>
                <c:pt idx="38">
                  <c:v>25.298221281347036</c:v>
                </c:pt>
                <c:pt idx="39">
                  <c:v>47.434164902525694</c:v>
                </c:pt>
                <c:pt idx="40">
                  <c:v>94.868329805051388</c:v>
                </c:pt>
                <c:pt idx="41">
                  <c:v>8.5809563860912377</c:v>
                </c:pt>
                <c:pt idx="42">
                  <c:v>17.161912772182475</c:v>
                </c:pt>
                <c:pt idx="43">
                  <c:v>34.323825544364951</c:v>
                </c:pt>
                <c:pt idx="44">
                  <c:v>257.42869158273714</c:v>
                </c:pt>
                <c:pt idx="45">
                  <c:v>2.7093219690385442</c:v>
                </c:pt>
                <c:pt idx="46">
                  <c:v>5.4186439380770883</c:v>
                </c:pt>
                <c:pt idx="47">
                  <c:v>10.837287876154177</c:v>
                </c:pt>
                <c:pt idx="48">
                  <c:v>21.674575752308353</c:v>
                </c:pt>
                <c:pt idx="49">
                  <c:v>40.639829535578166</c:v>
                </c:pt>
                <c:pt idx="50">
                  <c:v>81.279659071156331</c:v>
                </c:pt>
                <c:pt idx="51">
                  <c:v>2.3820489716567095</c:v>
                </c:pt>
                <c:pt idx="52">
                  <c:v>4.764097943313419</c:v>
                </c:pt>
                <c:pt idx="53">
                  <c:v>9.5281958866268379</c:v>
                </c:pt>
                <c:pt idx="54">
                  <c:v>19.056391773253676</c:v>
                </c:pt>
                <c:pt idx="55">
                  <c:v>35.730734574850644</c:v>
                </c:pt>
                <c:pt idx="56">
                  <c:v>71.461469149701287</c:v>
                </c:pt>
                <c:pt idx="57">
                  <c:v>7.0478034057935615</c:v>
                </c:pt>
                <c:pt idx="58">
                  <c:v>14.095606811587123</c:v>
                </c:pt>
                <c:pt idx="59">
                  <c:v>28.191213623174246</c:v>
                </c:pt>
                <c:pt idx="60">
                  <c:v>7.6109968287519818</c:v>
                </c:pt>
                <c:pt idx="61">
                  <c:v>15.221993657503964</c:v>
                </c:pt>
                <c:pt idx="62">
                  <c:v>30.443987315007927</c:v>
                </c:pt>
                <c:pt idx="63">
                  <c:v>60.887974630015854</c:v>
                </c:pt>
                <c:pt idx="64">
                  <c:v>2.3724281444432513</c:v>
                </c:pt>
                <c:pt idx="65">
                  <c:v>4.7448562888865027</c:v>
                </c:pt>
                <c:pt idx="66">
                  <c:v>9.4897125777730054</c:v>
                </c:pt>
                <c:pt idx="67">
                  <c:v>18.979425155546011</c:v>
                </c:pt>
                <c:pt idx="68">
                  <c:v>35.586422166648774</c:v>
                </c:pt>
                <c:pt idx="69">
                  <c:v>71.172844333297547</c:v>
                </c:pt>
                <c:pt idx="70">
                  <c:v>2.568435056360868</c:v>
                </c:pt>
                <c:pt idx="71">
                  <c:v>5.136870112721736</c:v>
                </c:pt>
                <c:pt idx="72">
                  <c:v>10.273740225443472</c:v>
                </c:pt>
                <c:pt idx="73">
                  <c:v>20.547480450886944</c:v>
                </c:pt>
                <c:pt idx="74">
                  <c:v>38.526525845413019</c:v>
                </c:pt>
                <c:pt idx="75">
                  <c:v>77.053051690826038</c:v>
                </c:pt>
                <c:pt idx="76">
                  <c:v>5.5113519212621505</c:v>
                </c:pt>
                <c:pt idx="77">
                  <c:v>11.022703842524301</c:v>
                </c:pt>
                <c:pt idx="78">
                  <c:v>22.045407685048602</c:v>
                </c:pt>
                <c:pt idx="79">
                  <c:v>44.090815370097204</c:v>
                </c:pt>
                <c:pt idx="80">
                  <c:v>82.67027881893226</c:v>
                </c:pt>
                <c:pt idx="81">
                  <c:v>165.34055763786452</c:v>
                </c:pt>
                <c:pt idx="82">
                  <c:v>4.4034354659105688</c:v>
                </c:pt>
                <c:pt idx="83">
                  <c:v>8.8068709318211376</c:v>
                </c:pt>
                <c:pt idx="84">
                  <c:v>17.613741863642275</c:v>
                </c:pt>
                <c:pt idx="85">
                  <c:v>35.22748372728455</c:v>
                </c:pt>
                <c:pt idx="86">
                  <c:v>66.051531988658525</c:v>
                </c:pt>
                <c:pt idx="87">
                  <c:v>132.10306397731705</c:v>
                </c:pt>
                <c:pt idx="88">
                  <c:v>3.5512126254437528</c:v>
                </c:pt>
                <c:pt idx="89">
                  <c:v>7.1024252508875056</c:v>
                </c:pt>
                <c:pt idx="90">
                  <c:v>14.204850501775011</c:v>
                </c:pt>
                <c:pt idx="91">
                  <c:v>28.409701003550023</c:v>
                </c:pt>
                <c:pt idx="92">
                  <c:v>53.268189381656292</c:v>
                </c:pt>
                <c:pt idx="93">
                  <c:v>106.53637876331258</c:v>
                </c:pt>
                <c:pt idx="94">
                  <c:v>4.6355552087126792</c:v>
                </c:pt>
                <c:pt idx="95">
                  <c:v>9.2711104174253585</c:v>
                </c:pt>
                <c:pt idx="96">
                  <c:v>18.542220834850717</c:v>
                </c:pt>
                <c:pt idx="97">
                  <c:v>37.084441669701434</c:v>
                </c:pt>
                <c:pt idx="98">
                  <c:v>69.533328130690194</c:v>
                </c:pt>
                <c:pt idx="99">
                  <c:v>139.06665626138039</c:v>
                </c:pt>
                <c:pt idx="100">
                  <c:v>3.0101549567837473</c:v>
                </c:pt>
                <c:pt idx="101">
                  <c:v>6.0203099135674947</c:v>
                </c:pt>
                <c:pt idx="102">
                  <c:v>12.040619827134989</c:v>
                </c:pt>
                <c:pt idx="103">
                  <c:v>24.081239654269979</c:v>
                </c:pt>
                <c:pt idx="104">
                  <c:v>45.152324351756207</c:v>
                </c:pt>
                <c:pt idx="105">
                  <c:v>3.5205633352040548</c:v>
                </c:pt>
                <c:pt idx="106">
                  <c:v>7.0411266704081097</c:v>
                </c:pt>
                <c:pt idx="107">
                  <c:v>14.082253340816219</c:v>
                </c:pt>
                <c:pt idx="108">
                  <c:v>28.164506681632439</c:v>
                </c:pt>
                <c:pt idx="109">
                  <c:v>52.808450028060825</c:v>
                </c:pt>
                <c:pt idx="110">
                  <c:v>4.0445496044541436</c:v>
                </c:pt>
                <c:pt idx="111">
                  <c:v>8.0890992089082872</c:v>
                </c:pt>
                <c:pt idx="112">
                  <c:v>16.178198417816574</c:v>
                </c:pt>
                <c:pt idx="113">
                  <c:v>32.356396835633149</c:v>
                </c:pt>
                <c:pt idx="114">
                  <c:v>60.66824406681215</c:v>
                </c:pt>
                <c:pt idx="115">
                  <c:v>121.3364881336243</c:v>
                </c:pt>
                <c:pt idx="116">
                  <c:v>1.2895904304316428</c:v>
                </c:pt>
                <c:pt idx="117">
                  <c:v>2.5791808608632856</c:v>
                </c:pt>
                <c:pt idx="118">
                  <c:v>5.1583617217265711</c:v>
                </c:pt>
                <c:pt idx="119">
                  <c:v>10.316723443453142</c:v>
                </c:pt>
                <c:pt idx="120">
                  <c:v>19.34385645647464</c:v>
                </c:pt>
                <c:pt idx="121">
                  <c:v>38.68771291294928</c:v>
                </c:pt>
                <c:pt idx="122">
                  <c:v>4.4770369273798494</c:v>
                </c:pt>
                <c:pt idx="123">
                  <c:v>8.9540738547596987</c:v>
                </c:pt>
                <c:pt idx="124">
                  <c:v>17.908147709519397</c:v>
                </c:pt>
                <c:pt idx="125">
                  <c:v>35.816295419038795</c:v>
                </c:pt>
                <c:pt idx="126">
                  <c:v>67.155553910697733</c:v>
                </c:pt>
                <c:pt idx="127">
                  <c:v>134.31110782139547</c:v>
                </c:pt>
                <c:pt idx="128">
                  <c:v>3.3097996720869278</c:v>
                </c:pt>
                <c:pt idx="129">
                  <c:v>6.6195993441738556</c:v>
                </c:pt>
                <c:pt idx="130">
                  <c:v>13.239198688347711</c:v>
                </c:pt>
                <c:pt idx="131">
                  <c:v>26.478397376695423</c:v>
                </c:pt>
                <c:pt idx="132">
                  <c:v>49.64699508130392</c:v>
                </c:pt>
                <c:pt idx="133">
                  <c:v>99.293990162607841</c:v>
                </c:pt>
                <c:pt idx="134">
                  <c:v>4.7447405423342541</c:v>
                </c:pt>
                <c:pt idx="135">
                  <c:v>9.4894810846685083</c:v>
                </c:pt>
                <c:pt idx="136">
                  <c:v>18.978962169337017</c:v>
                </c:pt>
                <c:pt idx="137">
                  <c:v>37.957924338674033</c:v>
                </c:pt>
                <c:pt idx="138">
                  <c:v>71.17110813501381</c:v>
                </c:pt>
                <c:pt idx="139">
                  <c:v>142.34221627002762</c:v>
                </c:pt>
                <c:pt idx="140">
                  <c:v>3.1778172017105839</c:v>
                </c:pt>
                <c:pt idx="141">
                  <c:v>6.3556344034211678</c:v>
                </c:pt>
                <c:pt idx="142">
                  <c:v>12.711268806842336</c:v>
                </c:pt>
                <c:pt idx="143">
                  <c:v>25.422537613684671</c:v>
                </c:pt>
                <c:pt idx="144">
                  <c:v>47.667258025658761</c:v>
                </c:pt>
                <c:pt idx="145">
                  <c:v>95.334516051317522</c:v>
                </c:pt>
                <c:pt idx="146">
                  <c:v>3.2370463233512017</c:v>
                </c:pt>
                <c:pt idx="147">
                  <c:v>6.4740926467024034</c:v>
                </c:pt>
                <c:pt idx="148">
                  <c:v>12.948185293404807</c:v>
                </c:pt>
                <c:pt idx="149">
                  <c:v>25.896370586809613</c:v>
                </c:pt>
                <c:pt idx="150">
                  <c:v>48.555694850268026</c:v>
                </c:pt>
                <c:pt idx="151">
                  <c:v>97.111389700536051</c:v>
                </c:pt>
                <c:pt idx="152">
                  <c:v>0.56293996878060115</c:v>
                </c:pt>
                <c:pt idx="153">
                  <c:v>1.1258799375612023</c:v>
                </c:pt>
                <c:pt idx="154">
                  <c:v>2.2517598751224046</c:v>
                </c:pt>
                <c:pt idx="155">
                  <c:v>4.5035197502448092</c:v>
                </c:pt>
                <c:pt idx="156">
                  <c:v>8.4440995317090177</c:v>
                </c:pt>
                <c:pt idx="157">
                  <c:v>16.888199063418035</c:v>
                </c:pt>
                <c:pt idx="158">
                  <c:v>2.7702741028012308</c:v>
                </c:pt>
                <c:pt idx="159">
                  <c:v>5.5405482056024615</c:v>
                </c:pt>
                <c:pt idx="160">
                  <c:v>11.081096411204923</c:v>
                </c:pt>
                <c:pt idx="161">
                  <c:v>22.162192822409846</c:v>
                </c:pt>
                <c:pt idx="162">
                  <c:v>41.554111542018461</c:v>
                </c:pt>
                <c:pt idx="163">
                  <c:v>83.108223084036922</c:v>
                </c:pt>
                <c:pt idx="164">
                  <c:v>1.4802064842294997</c:v>
                </c:pt>
                <c:pt idx="165">
                  <c:v>2.9604129684589995</c:v>
                </c:pt>
                <c:pt idx="166">
                  <c:v>5.920825936917999</c:v>
                </c:pt>
                <c:pt idx="167">
                  <c:v>11.841651873835998</c:v>
                </c:pt>
                <c:pt idx="168">
                  <c:v>22.203097263442498</c:v>
                </c:pt>
                <c:pt idx="169">
                  <c:v>44.406194526884995</c:v>
                </c:pt>
                <c:pt idx="170">
                  <c:v>1.7677669529663687</c:v>
                </c:pt>
                <c:pt idx="171">
                  <c:v>3.5355339059327373</c:v>
                </c:pt>
                <c:pt idx="172">
                  <c:v>7.0710678118654746</c:v>
                </c:pt>
                <c:pt idx="173">
                  <c:v>14.142135623730949</c:v>
                </c:pt>
                <c:pt idx="174">
                  <c:v>26.51650429449553</c:v>
                </c:pt>
                <c:pt idx="175">
                  <c:v>53.033008588991059</c:v>
                </c:pt>
                <c:pt idx="176">
                  <c:v>11.632917170888904</c:v>
                </c:pt>
                <c:pt idx="177">
                  <c:v>23.265834341777808</c:v>
                </c:pt>
                <c:pt idx="178">
                  <c:v>46.531668683555615</c:v>
                </c:pt>
                <c:pt idx="179">
                  <c:v>93.063337367111231</c:v>
                </c:pt>
                <c:pt idx="180">
                  <c:v>174.49375756333356</c:v>
                </c:pt>
                <c:pt idx="181">
                  <c:v>2.4720661623652207</c:v>
                </c:pt>
                <c:pt idx="182">
                  <c:v>4.9441323247304414</c:v>
                </c:pt>
                <c:pt idx="183">
                  <c:v>9.8882646494608828</c:v>
                </c:pt>
                <c:pt idx="184">
                  <c:v>19.776529298921766</c:v>
                </c:pt>
                <c:pt idx="185">
                  <c:v>37.080992435478308</c:v>
                </c:pt>
                <c:pt idx="186">
                  <c:v>74.161984870956616</c:v>
                </c:pt>
                <c:pt idx="187">
                  <c:v>2.1685715811802715</c:v>
                </c:pt>
                <c:pt idx="188">
                  <c:v>4.337143162360543</c:v>
                </c:pt>
                <c:pt idx="189">
                  <c:v>8.674286324721086</c:v>
                </c:pt>
                <c:pt idx="190">
                  <c:v>17.348572649442172</c:v>
                </c:pt>
                <c:pt idx="191">
                  <c:v>32.52857371770407</c:v>
                </c:pt>
                <c:pt idx="192">
                  <c:v>65.05714743540814</c:v>
                </c:pt>
                <c:pt idx="193">
                  <c:v>0.56451866105676141</c:v>
                </c:pt>
                <c:pt idx="194">
                  <c:v>1.1290373221135228</c:v>
                </c:pt>
                <c:pt idx="195">
                  <c:v>2.2580746442270456</c:v>
                </c:pt>
                <c:pt idx="196">
                  <c:v>4.5161492884540912</c:v>
                </c:pt>
                <c:pt idx="197">
                  <c:v>8.4677799158514215</c:v>
                </c:pt>
                <c:pt idx="198">
                  <c:v>16.935559831702843</c:v>
                </c:pt>
              </c:numCache>
            </c:numRef>
          </c:yVal>
          <c:smooth val="0"/>
          <c:extLst xmlns:c16r2="http://schemas.microsoft.com/office/drawing/2015/06/chart">
            <c:ext xmlns:c16="http://schemas.microsoft.com/office/drawing/2014/chart" uri="{C3380CC4-5D6E-409C-BE32-E72D297353CC}">
              <c16:uniqueId val="{00000001-A7DB-43E4-9197-92F31E7DE36D}"/>
            </c:ext>
          </c:extLst>
        </c:ser>
        <c:dLbls>
          <c:showLegendKey val="0"/>
          <c:showVal val="0"/>
          <c:showCatName val="0"/>
          <c:showSerName val="0"/>
          <c:showPercent val="0"/>
          <c:showBubbleSize val="0"/>
        </c:dLbls>
        <c:axId val="221683712"/>
        <c:axId val="221685632"/>
      </c:scatterChart>
      <c:valAx>
        <c:axId val="221683712"/>
        <c:scaling>
          <c:orientation val="minMax"/>
          <c:max val="1"/>
          <c:min val="0"/>
        </c:scaling>
        <c:delete val="0"/>
        <c:axPos val="b"/>
        <c:majorGridlines/>
        <c:minorGridlines/>
        <c:title>
          <c:tx>
            <c:rich>
              <a:bodyPr/>
              <a:lstStyle/>
              <a:p>
                <a:pPr>
                  <a:defRPr/>
                </a:pPr>
                <a:r>
                  <a:rPr lang="en-US" sz="1400"/>
                  <a:t>SW</a:t>
                </a:r>
              </a:p>
            </c:rich>
          </c:tx>
          <c:layout>
            <c:manualLayout>
              <c:xMode val="edge"/>
              <c:yMode val="edge"/>
              <c:x val="0.39844933655809422"/>
              <c:y val="0.9027355478153386"/>
            </c:manualLayout>
          </c:layout>
          <c:overlay val="0"/>
        </c:title>
        <c:numFmt formatCode="General" sourceLinked="1"/>
        <c:majorTickMark val="out"/>
        <c:minorTickMark val="none"/>
        <c:tickLblPos val="nextTo"/>
        <c:txPr>
          <a:bodyPr/>
          <a:lstStyle/>
          <a:p>
            <a:pPr>
              <a:defRPr sz="1200" b="1"/>
            </a:pPr>
            <a:endParaRPr lang="en-US"/>
          </a:p>
        </c:txPr>
        <c:crossAx val="221685632"/>
        <c:crosses val="autoZero"/>
        <c:crossBetween val="midCat"/>
      </c:valAx>
      <c:valAx>
        <c:axId val="221685632"/>
        <c:scaling>
          <c:orientation val="minMax"/>
          <c:max val="300"/>
        </c:scaling>
        <c:delete val="0"/>
        <c:axPos val="l"/>
        <c:majorGridlines/>
        <c:minorGridlines/>
        <c:title>
          <c:tx>
            <c:rich>
              <a:bodyPr rot="0" vert="horz"/>
              <a:lstStyle/>
              <a:p>
                <a:pPr>
                  <a:defRPr/>
                </a:pPr>
                <a:r>
                  <a:rPr lang="en-US" sz="1600" dirty="0">
                    <a:solidFill>
                      <a:srgbClr val="FF0000"/>
                    </a:solidFill>
                  </a:rPr>
                  <a:t>J (</a:t>
                </a:r>
                <a:r>
                  <a:rPr lang="en-US" sz="1600" dirty="0" err="1">
                    <a:solidFill>
                      <a:srgbClr val="FF0000"/>
                    </a:solidFill>
                  </a:rPr>
                  <a:t>sw</a:t>
                </a:r>
                <a:r>
                  <a:rPr lang="en-US" sz="1600" dirty="0">
                    <a:solidFill>
                      <a:srgbClr val="FF0000"/>
                    </a:solidFill>
                  </a:rPr>
                  <a:t>)</a:t>
                </a:r>
              </a:p>
            </c:rich>
          </c:tx>
          <c:layout>
            <c:manualLayout>
              <c:xMode val="edge"/>
              <c:yMode val="edge"/>
              <c:x val="0"/>
              <c:y val="0.42274905292553494"/>
            </c:manualLayout>
          </c:layout>
          <c:overlay val="0"/>
        </c:title>
        <c:numFmt formatCode="General" sourceLinked="1"/>
        <c:majorTickMark val="out"/>
        <c:minorTickMark val="none"/>
        <c:tickLblPos val="nextTo"/>
        <c:txPr>
          <a:bodyPr/>
          <a:lstStyle/>
          <a:p>
            <a:pPr>
              <a:defRPr sz="1600" b="1" i="0"/>
            </a:pPr>
            <a:endParaRPr lang="en-US"/>
          </a:p>
        </c:txPr>
        <c:crossAx val="221683712"/>
        <c:crosses val="autoZero"/>
        <c:crossBetween val="midCat"/>
      </c:valAx>
    </c:plotArea>
    <c:plotVisOnly val="1"/>
    <c:dispBlanksAs val="gap"/>
    <c:showDLblsOverMax val="0"/>
  </c:chart>
  <c:spPr>
    <a:ln w="19050"/>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07968994851636"/>
          <c:y val="0.13617333027546313"/>
          <c:w val="0.75174965232666502"/>
          <c:h val="0.70060138113803738"/>
        </c:manualLayout>
      </c:layout>
      <c:scatterChart>
        <c:scatterStyle val="smoothMarker"/>
        <c:varyColors val="0"/>
        <c:ser>
          <c:idx val="0"/>
          <c:order val="0"/>
          <c:tx>
            <c:v>Lab-Pc</c:v>
          </c:tx>
          <c:spPr>
            <a:ln w="57150"/>
          </c:spPr>
          <c:marker>
            <c:symbol val="none"/>
          </c:marker>
          <c:xVal>
            <c:numRef>
              <c:f>Sheet2!$D$7:$D$12</c:f>
              <c:numCache>
                <c:formatCode>General</c:formatCode>
                <c:ptCount val="6"/>
                <c:pt idx="0">
                  <c:v>67.400000000000006</c:v>
                </c:pt>
                <c:pt idx="1">
                  <c:v>65.8</c:v>
                </c:pt>
                <c:pt idx="2">
                  <c:v>27.2</c:v>
                </c:pt>
                <c:pt idx="3">
                  <c:v>18</c:v>
                </c:pt>
                <c:pt idx="4">
                  <c:v>12.7</c:v>
                </c:pt>
                <c:pt idx="5">
                  <c:v>10.6</c:v>
                </c:pt>
              </c:numCache>
            </c:numRef>
          </c:xVal>
          <c:yVal>
            <c:numRef>
              <c:f>Sheet2!$C$7:$C$12</c:f>
              <c:numCache>
                <c:formatCode>General</c:formatCode>
                <c:ptCount val="6"/>
                <c:pt idx="0">
                  <c:v>1</c:v>
                </c:pt>
                <c:pt idx="1">
                  <c:v>2</c:v>
                </c:pt>
                <c:pt idx="2">
                  <c:v>4</c:v>
                </c:pt>
                <c:pt idx="3">
                  <c:v>8</c:v>
                </c:pt>
                <c:pt idx="4">
                  <c:v>15</c:v>
                </c:pt>
                <c:pt idx="5">
                  <c:v>30</c:v>
                </c:pt>
              </c:numCache>
            </c:numRef>
          </c:yVal>
          <c:smooth val="1"/>
          <c:extLst xmlns:c16r2="http://schemas.microsoft.com/office/drawing/2015/06/chart">
            <c:ext xmlns:c16="http://schemas.microsoft.com/office/drawing/2014/chart" uri="{C3380CC4-5D6E-409C-BE32-E72D297353CC}">
              <c16:uniqueId val="{00000000-3B31-4361-AC79-84AA8D07D9B1}"/>
            </c:ext>
          </c:extLst>
        </c:ser>
        <c:dLbls>
          <c:showLegendKey val="0"/>
          <c:showVal val="0"/>
          <c:showCatName val="0"/>
          <c:showSerName val="0"/>
          <c:showPercent val="0"/>
          <c:showBubbleSize val="0"/>
        </c:dLbls>
        <c:axId val="221714688"/>
        <c:axId val="221725056"/>
      </c:scatterChart>
      <c:valAx>
        <c:axId val="221714688"/>
        <c:scaling>
          <c:orientation val="minMax"/>
        </c:scaling>
        <c:delete val="0"/>
        <c:axPos val="b"/>
        <c:minorGridlines/>
        <c:title>
          <c:tx>
            <c:rich>
              <a:bodyPr/>
              <a:lstStyle/>
              <a:p>
                <a:pPr>
                  <a:defRPr/>
                </a:pPr>
                <a:r>
                  <a:rPr lang="en-US" sz="1400"/>
                  <a:t>Sw</a:t>
                </a:r>
              </a:p>
            </c:rich>
          </c:tx>
          <c:layout>
            <c:manualLayout>
              <c:xMode val="edge"/>
              <c:yMode val="edge"/>
              <c:x val="0.53585417419152881"/>
              <c:y val="0.89764609053497957"/>
            </c:manualLayout>
          </c:layout>
          <c:overlay val="0"/>
        </c:title>
        <c:numFmt formatCode="General" sourceLinked="1"/>
        <c:majorTickMark val="out"/>
        <c:minorTickMark val="none"/>
        <c:tickLblPos val="nextTo"/>
        <c:txPr>
          <a:bodyPr/>
          <a:lstStyle/>
          <a:p>
            <a:pPr>
              <a:defRPr sz="1200" b="1"/>
            </a:pPr>
            <a:endParaRPr lang="en-US"/>
          </a:p>
        </c:txPr>
        <c:crossAx val="221725056"/>
        <c:crosses val="autoZero"/>
        <c:crossBetween val="midCat"/>
      </c:valAx>
      <c:valAx>
        <c:axId val="221725056"/>
        <c:scaling>
          <c:orientation val="minMax"/>
        </c:scaling>
        <c:delete val="0"/>
        <c:axPos val="l"/>
        <c:majorGridlines/>
        <c:title>
          <c:tx>
            <c:rich>
              <a:bodyPr rot="0" vert="horz"/>
              <a:lstStyle/>
              <a:p>
                <a:pPr>
                  <a:defRPr/>
                </a:pPr>
                <a:r>
                  <a:rPr lang="en-US" sz="2000"/>
                  <a:t>Pc</a:t>
                </a:r>
              </a:p>
            </c:rich>
          </c:tx>
          <c:overlay val="0"/>
        </c:title>
        <c:numFmt formatCode="General" sourceLinked="1"/>
        <c:majorTickMark val="out"/>
        <c:minorTickMark val="none"/>
        <c:tickLblPos val="nextTo"/>
        <c:txPr>
          <a:bodyPr/>
          <a:lstStyle/>
          <a:p>
            <a:pPr>
              <a:defRPr sz="1400"/>
            </a:pPr>
            <a:endParaRPr lang="en-US"/>
          </a:p>
        </c:txPr>
        <c:crossAx val="221714688"/>
        <c:crosses val="autoZero"/>
        <c:crossBetween val="midCat"/>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0.13772</cdr:x>
      <cdr:y>0.89338</cdr:y>
    </cdr:from>
    <cdr:to>
      <cdr:x>0.36647</cdr:x>
      <cdr:y>0.99654</cdr:y>
    </cdr:to>
    <cdr:sp macro="" textlink="">
      <cdr:nvSpPr>
        <cdr:cNvPr id="8" name="Rectangle 7"/>
        <cdr:cNvSpPr/>
      </cdr:nvSpPr>
      <cdr:spPr>
        <a:xfrm xmlns:a="http://schemas.openxmlformats.org/drawingml/2006/main">
          <a:off x="731114" y="3511002"/>
          <a:ext cx="1214322" cy="405432"/>
        </a:xfrm>
        <a:prstGeom xmlns:a="http://schemas.openxmlformats.org/drawingml/2006/main" prst="rect">
          <a:avLst/>
        </a:prstGeom>
        <a:noFill xmlns:a="http://schemas.openxmlformats.org/drawingml/2006/main"/>
      </cdr:spPr>
    </cdr:sp>
  </cdr:relSizeAnchor>
  <cdr:relSizeAnchor xmlns:cdr="http://schemas.openxmlformats.org/drawingml/2006/chartDrawing">
    <cdr:from>
      <cdr:x>0.13772</cdr:x>
      <cdr:y>0.89338</cdr:y>
    </cdr:from>
    <cdr:to>
      <cdr:x>0.36647</cdr:x>
      <cdr:y>0.99654</cdr:y>
    </cdr:to>
    <cdr:sp macro="" textlink="">
      <cdr:nvSpPr>
        <cdr:cNvPr id="9" name="Rectangle 8"/>
        <cdr:cNvSpPr/>
      </cdr:nvSpPr>
      <cdr:spPr>
        <a:xfrm xmlns:a="http://schemas.openxmlformats.org/drawingml/2006/main">
          <a:off x="731114" y="3511002"/>
          <a:ext cx="1214322" cy="405432"/>
        </a:xfrm>
        <a:prstGeom xmlns:a="http://schemas.openxmlformats.org/drawingml/2006/main" prst="rect">
          <a:avLst/>
        </a:prstGeom>
        <a:noFill xmlns:a="http://schemas.openxmlformats.org/drawingml/2006/main"/>
      </cdr:spPr>
    </cdr:sp>
  </cdr:relSizeAnchor>
  <cdr:relSizeAnchor xmlns:cdr="http://schemas.openxmlformats.org/drawingml/2006/chartDrawing">
    <cdr:from>
      <cdr:x>0.13772</cdr:x>
      <cdr:y>0.89338</cdr:y>
    </cdr:from>
    <cdr:to>
      <cdr:x>0.36647</cdr:x>
      <cdr:y>0.99654</cdr:y>
    </cdr:to>
    <cdr:sp macro="" textlink="">
      <cdr:nvSpPr>
        <cdr:cNvPr id="10" name="Rectangle 9"/>
        <cdr:cNvSpPr/>
      </cdr:nvSpPr>
      <cdr:spPr>
        <a:xfrm xmlns:a="http://schemas.openxmlformats.org/drawingml/2006/main">
          <a:off x="731114" y="3511002"/>
          <a:ext cx="1214322" cy="405432"/>
        </a:xfrm>
        <a:prstGeom xmlns:a="http://schemas.openxmlformats.org/drawingml/2006/main" prst="rect">
          <a:avLst/>
        </a:prstGeom>
        <a:noFill xmlns:a="http://schemas.openxmlformats.org/drawingml/2006/main"/>
      </cdr:spPr>
    </cdr:sp>
  </cdr:relSizeAnchor>
  <cdr:relSizeAnchor xmlns:cdr="http://schemas.openxmlformats.org/drawingml/2006/chartDrawing">
    <cdr:from>
      <cdr:x>0.35199</cdr:x>
      <cdr:y>0.17446</cdr:y>
    </cdr:from>
    <cdr:to>
      <cdr:x>0.84827</cdr:x>
      <cdr:y>0.26169</cdr:y>
    </cdr:to>
    <cdr:sp macro="" textlink="">
      <cdr:nvSpPr>
        <cdr:cNvPr id="16" name="Rectangle 15"/>
        <cdr:cNvSpPr/>
      </cdr:nvSpPr>
      <cdr:spPr>
        <a:xfrm xmlns:a="http://schemas.openxmlformats.org/drawingml/2006/main">
          <a:off x="1947701" y="650527"/>
          <a:ext cx="2746111" cy="325257"/>
        </a:xfrm>
        <a:prstGeom xmlns:a="http://schemas.openxmlformats.org/drawingml/2006/main" prst="rect">
          <a:avLst/>
        </a:prstGeom>
        <a:noFill xmlns:a="http://schemas.openxmlformats.org/drawingml/2006/main"/>
      </cdr:spPr>
    </cdr:sp>
  </cdr:relSizeAnchor>
  <cdr:relSizeAnchor xmlns:cdr="http://schemas.openxmlformats.org/drawingml/2006/chartDrawing">
    <cdr:from>
      <cdr:x>0.34731</cdr:x>
      <cdr:y>0.1629</cdr:y>
    </cdr:from>
    <cdr:to>
      <cdr:x>0.84359</cdr:x>
      <cdr:y>0.25013</cdr:y>
    </cdr:to>
    <cdr:sp macro="" textlink="">
      <cdr:nvSpPr>
        <cdr:cNvPr id="18" name="Rectangle 17"/>
        <cdr:cNvSpPr/>
      </cdr:nvSpPr>
      <cdr:spPr>
        <a:xfrm xmlns:a="http://schemas.openxmlformats.org/drawingml/2006/main">
          <a:off x="1921822" y="607395"/>
          <a:ext cx="2746111" cy="325257"/>
        </a:xfrm>
        <a:prstGeom xmlns:a="http://schemas.openxmlformats.org/drawingml/2006/main" prst="rect">
          <a:avLst/>
        </a:prstGeom>
        <a:noFill xmlns:a="http://schemas.openxmlformats.org/drawingml/2006/main"/>
      </cdr:spPr>
    </cdr:sp>
  </cdr:relSizeAnchor>
  <cdr:relSizeAnchor xmlns:cdr="http://schemas.openxmlformats.org/drawingml/2006/chartDrawing">
    <cdr:from>
      <cdr:x>0.64985</cdr:x>
      <cdr:y>0.40919</cdr:y>
    </cdr:from>
    <cdr:to>
      <cdr:x>0.70067</cdr:x>
      <cdr:y>0.5</cdr:y>
    </cdr:to>
    <cdr:sp macro="" textlink="">
      <cdr:nvSpPr>
        <cdr:cNvPr id="4" name="TextBox 3">
          <a:extLst xmlns:a="http://schemas.openxmlformats.org/drawingml/2006/main">
            <a:ext uri="{FF2B5EF4-FFF2-40B4-BE49-F238E27FC236}">
              <a16:creationId xmlns="" xmlns:a16="http://schemas.microsoft.com/office/drawing/2014/main" id="{62FE7B43-4670-45A1-B2EA-A008C03DC916}"/>
            </a:ext>
          </a:extLst>
        </cdr:cNvPr>
        <cdr:cNvSpPr txBox="1"/>
      </cdr:nvSpPr>
      <cdr:spPr>
        <a:xfrm xmlns:a="http://schemas.openxmlformats.org/drawingml/2006/main">
          <a:off x="3851796" y="1565222"/>
          <a:ext cx="301213" cy="3473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h</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B0CEC-E68D-43B3-B5DE-94BBCD7F7C9D}" type="datetimeFigureOut">
              <a:rPr lang="en-GB" smtClean="0"/>
              <a:t>21/03/2023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0B6AE-10B1-4A4D-9179-6F0544B52E01}" type="slidenum">
              <a:rPr lang="en-GB" smtClean="0"/>
              <a:t>‹#›</a:t>
            </a:fld>
            <a:endParaRPr lang="en-GB"/>
          </a:p>
        </p:txBody>
      </p:sp>
    </p:spTree>
    <p:extLst>
      <p:ext uri="{BB962C8B-B14F-4D97-AF65-F5344CB8AC3E}">
        <p14:creationId xmlns:p14="http://schemas.microsoft.com/office/powerpoint/2010/main" val="3656246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30B6AE-10B1-4A4D-9179-6F0544B52E01}" type="slidenum">
              <a:rPr lang="en-GB" smtClean="0"/>
              <a:t>5</a:t>
            </a:fld>
            <a:endParaRPr lang="en-GB"/>
          </a:p>
        </p:txBody>
      </p:sp>
    </p:spTree>
    <p:extLst>
      <p:ext uri="{BB962C8B-B14F-4D97-AF65-F5344CB8AC3E}">
        <p14:creationId xmlns:p14="http://schemas.microsoft.com/office/powerpoint/2010/main" val="313322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30B6AE-10B1-4A4D-9179-6F0544B52E01}" type="slidenum">
              <a:rPr lang="en-GB" smtClean="0"/>
              <a:t>6</a:t>
            </a:fld>
            <a:endParaRPr lang="en-GB"/>
          </a:p>
        </p:txBody>
      </p:sp>
    </p:spTree>
    <p:extLst>
      <p:ext uri="{BB962C8B-B14F-4D97-AF65-F5344CB8AC3E}">
        <p14:creationId xmlns:p14="http://schemas.microsoft.com/office/powerpoint/2010/main" val="3193676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392E68-72E6-4152-BC00-C82C61775EDB}" type="datetime1">
              <a:rPr lang="en-GB" smtClean="0"/>
              <a:t>21/03/2023</a:t>
            </a:fld>
            <a:endParaRPr lang="en-GB"/>
          </a:p>
        </p:txBody>
      </p:sp>
      <p:sp>
        <p:nvSpPr>
          <p:cNvPr id="5" name="Footer Placeholder 4"/>
          <p:cNvSpPr>
            <a:spLocks noGrp="1"/>
          </p:cNvSpPr>
          <p:nvPr>
            <p:ph type="ftr" sz="quarter" idx="11"/>
          </p:nvPr>
        </p:nvSpPr>
        <p:spPr/>
        <p:txBody>
          <a:bodyPr/>
          <a:lstStyle/>
          <a:p>
            <a:r>
              <a:rPr lang="en-GB"/>
              <a:t>Reservoir Fluid Properties</a:t>
            </a:r>
          </a:p>
        </p:txBody>
      </p:sp>
      <p:sp>
        <p:nvSpPr>
          <p:cNvPr id="6" name="Slide Number Placeholder 5"/>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28848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35DDDAF-3818-4C0F-A41C-6C3F4A3FD7FB}" type="datetime1">
              <a:rPr lang="en-GB" smtClean="0"/>
              <a:t>21/03/2023</a:t>
            </a:fld>
            <a:endParaRPr lang="en-GB"/>
          </a:p>
        </p:txBody>
      </p:sp>
      <p:sp>
        <p:nvSpPr>
          <p:cNvPr id="5" name="Footer Placeholder 4"/>
          <p:cNvSpPr>
            <a:spLocks noGrp="1"/>
          </p:cNvSpPr>
          <p:nvPr>
            <p:ph type="ftr" sz="quarter" idx="11"/>
          </p:nvPr>
        </p:nvSpPr>
        <p:spPr/>
        <p:txBody>
          <a:bodyPr/>
          <a:lstStyle/>
          <a:p>
            <a:r>
              <a:rPr lang="en-GB"/>
              <a:t>Reservoir Fluid Properties</a:t>
            </a:r>
          </a:p>
        </p:txBody>
      </p:sp>
      <p:sp>
        <p:nvSpPr>
          <p:cNvPr id="6" name="Slide Number Placeholder 5"/>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8290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08ADFF-74FC-49CC-B72D-55D1AE0DC5C6}" type="datetime1">
              <a:rPr lang="en-GB" smtClean="0"/>
              <a:t>21/03/2023</a:t>
            </a:fld>
            <a:endParaRPr lang="en-GB"/>
          </a:p>
        </p:txBody>
      </p:sp>
      <p:sp>
        <p:nvSpPr>
          <p:cNvPr id="5" name="Footer Placeholder 4"/>
          <p:cNvSpPr>
            <a:spLocks noGrp="1"/>
          </p:cNvSpPr>
          <p:nvPr>
            <p:ph type="ftr" sz="quarter" idx="11"/>
          </p:nvPr>
        </p:nvSpPr>
        <p:spPr/>
        <p:txBody>
          <a:bodyPr/>
          <a:lstStyle/>
          <a:p>
            <a:r>
              <a:rPr lang="en-GB"/>
              <a:t>Reservoir Fluid Properties</a:t>
            </a:r>
          </a:p>
        </p:txBody>
      </p:sp>
      <p:sp>
        <p:nvSpPr>
          <p:cNvPr id="6" name="Slide Number Placeholder 5"/>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405226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27E0C0B-C459-45FC-894D-13E614104D04}" type="datetime1">
              <a:rPr lang="en-GB" smtClean="0"/>
              <a:t>21/03/2023</a:t>
            </a:fld>
            <a:endParaRPr lang="en-GB"/>
          </a:p>
        </p:txBody>
      </p:sp>
      <p:sp>
        <p:nvSpPr>
          <p:cNvPr id="5" name="Footer Placeholder 4"/>
          <p:cNvSpPr>
            <a:spLocks noGrp="1"/>
          </p:cNvSpPr>
          <p:nvPr>
            <p:ph type="ftr" sz="quarter" idx="11"/>
          </p:nvPr>
        </p:nvSpPr>
        <p:spPr/>
        <p:txBody>
          <a:bodyPr/>
          <a:lstStyle/>
          <a:p>
            <a:r>
              <a:rPr lang="en-GB"/>
              <a:t>Reservoir Fluid Properties</a:t>
            </a:r>
          </a:p>
        </p:txBody>
      </p:sp>
      <p:sp>
        <p:nvSpPr>
          <p:cNvPr id="6" name="Slide Number Placeholder 5"/>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99191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3D2444-CDF8-415D-80A6-08748F0FDCED}" type="datetime1">
              <a:rPr lang="en-GB" smtClean="0"/>
              <a:t>21/03/2023</a:t>
            </a:fld>
            <a:endParaRPr lang="en-GB"/>
          </a:p>
        </p:txBody>
      </p:sp>
      <p:sp>
        <p:nvSpPr>
          <p:cNvPr id="5" name="Footer Placeholder 4"/>
          <p:cNvSpPr>
            <a:spLocks noGrp="1"/>
          </p:cNvSpPr>
          <p:nvPr>
            <p:ph type="ftr" sz="quarter" idx="11"/>
          </p:nvPr>
        </p:nvSpPr>
        <p:spPr/>
        <p:txBody>
          <a:bodyPr/>
          <a:lstStyle/>
          <a:p>
            <a:r>
              <a:rPr lang="en-GB"/>
              <a:t>Reservoir Fluid Properties</a:t>
            </a:r>
          </a:p>
        </p:txBody>
      </p:sp>
      <p:sp>
        <p:nvSpPr>
          <p:cNvPr id="6" name="Slide Number Placeholder 5"/>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364371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2ED58C2-3E80-46C9-9D99-07B1CC9857E7}" type="datetime1">
              <a:rPr lang="en-GB" smtClean="0"/>
              <a:t>21/03/2023</a:t>
            </a:fld>
            <a:endParaRPr lang="en-GB"/>
          </a:p>
        </p:txBody>
      </p:sp>
      <p:sp>
        <p:nvSpPr>
          <p:cNvPr id="6" name="Footer Placeholder 5"/>
          <p:cNvSpPr>
            <a:spLocks noGrp="1"/>
          </p:cNvSpPr>
          <p:nvPr>
            <p:ph type="ftr" sz="quarter" idx="11"/>
          </p:nvPr>
        </p:nvSpPr>
        <p:spPr/>
        <p:txBody>
          <a:bodyPr/>
          <a:lstStyle/>
          <a:p>
            <a:r>
              <a:rPr lang="en-GB"/>
              <a:t>Reservoir Fluid Properties</a:t>
            </a:r>
          </a:p>
        </p:txBody>
      </p:sp>
      <p:sp>
        <p:nvSpPr>
          <p:cNvPr id="7" name="Slide Number Placeholder 6"/>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166393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C635615-E430-48E8-BC2C-756E22215362}" type="datetime1">
              <a:rPr lang="en-GB" smtClean="0"/>
              <a:t>21/03/2023</a:t>
            </a:fld>
            <a:endParaRPr lang="en-GB"/>
          </a:p>
        </p:txBody>
      </p:sp>
      <p:sp>
        <p:nvSpPr>
          <p:cNvPr id="8" name="Footer Placeholder 7"/>
          <p:cNvSpPr>
            <a:spLocks noGrp="1"/>
          </p:cNvSpPr>
          <p:nvPr>
            <p:ph type="ftr" sz="quarter" idx="11"/>
          </p:nvPr>
        </p:nvSpPr>
        <p:spPr/>
        <p:txBody>
          <a:bodyPr/>
          <a:lstStyle/>
          <a:p>
            <a:r>
              <a:rPr lang="en-GB"/>
              <a:t>Reservoir Fluid Properties</a:t>
            </a:r>
          </a:p>
        </p:txBody>
      </p:sp>
      <p:sp>
        <p:nvSpPr>
          <p:cNvPr id="9" name="Slide Number Placeholder 8"/>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419086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18F68B-FEEE-4A24-A259-1FBC2D8FAEAC}" type="datetime1">
              <a:rPr lang="en-GB" smtClean="0"/>
              <a:t>21/03/2023</a:t>
            </a:fld>
            <a:endParaRPr lang="en-GB"/>
          </a:p>
        </p:txBody>
      </p:sp>
      <p:sp>
        <p:nvSpPr>
          <p:cNvPr id="4" name="Footer Placeholder 3"/>
          <p:cNvSpPr>
            <a:spLocks noGrp="1"/>
          </p:cNvSpPr>
          <p:nvPr>
            <p:ph type="ftr" sz="quarter" idx="11"/>
          </p:nvPr>
        </p:nvSpPr>
        <p:spPr/>
        <p:txBody>
          <a:bodyPr/>
          <a:lstStyle/>
          <a:p>
            <a:r>
              <a:rPr lang="en-GB"/>
              <a:t>Reservoir Fluid Properties</a:t>
            </a:r>
          </a:p>
        </p:txBody>
      </p:sp>
      <p:sp>
        <p:nvSpPr>
          <p:cNvPr id="5" name="Slide Number Placeholder 4"/>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146523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2FBAC-FE70-45CA-A336-ABA8FF718404}" type="datetime1">
              <a:rPr lang="en-GB" smtClean="0"/>
              <a:t>21/03/2023</a:t>
            </a:fld>
            <a:endParaRPr lang="en-GB"/>
          </a:p>
        </p:txBody>
      </p:sp>
      <p:sp>
        <p:nvSpPr>
          <p:cNvPr id="3" name="Footer Placeholder 2"/>
          <p:cNvSpPr>
            <a:spLocks noGrp="1"/>
          </p:cNvSpPr>
          <p:nvPr>
            <p:ph type="ftr" sz="quarter" idx="11"/>
          </p:nvPr>
        </p:nvSpPr>
        <p:spPr/>
        <p:txBody>
          <a:bodyPr/>
          <a:lstStyle/>
          <a:p>
            <a:r>
              <a:rPr lang="en-GB"/>
              <a:t>Reservoir Fluid Properties</a:t>
            </a:r>
          </a:p>
        </p:txBody>
      </p:sp>
      <p:sp>
        <p:nvSpPr>
          <p:cNvPr id="4" name="Slide Number Placeholder 3"/>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352199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749CF8-EED8-44A8-8F5D-98B49FE7E6B6}" type="datetime1">
              <a:rPr lang="en-GB" smtClean="0"/>
              <a:t>21/03/2023</a:t>
            </a:fld>
            <a:endParaRPr lang="en-GB"/>
          </a:p>
        </p:txBody>
      </p:sp>
      <p:sp>
        <p:nvSpPr>
          <p:cNvPr id="6" name="Footer Placeholder 5"/>
          <p:cNvSpPr>
            <a:spLocks noGrp="1"/>
          </p:cNvSpPr>
          <p:nvPr>
            <p:ph type="ftr" sz="quarter" idx="11"/>
          </p:nvPr>
        </p:nvSpPr>
        <p:spPr/>
        <p:txBody>
          <a:bodyPr/>
          <a:lstStyle/>
          <a:p>
            <a:r>
              <a:rPr lang="en-GB"/>
              <a:t>Reservoir Fluid Properties</a:t>
            </a:r>
          </a:p>
        </p:txBody>
      </p:sp>
      <p:sp>
        <p:nvSpPr>
          <p:cNvPr id="7" name="Slide Number Placeholder 6"/>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718284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133940-C3A0-47EC-9DD0-221742455320}" type="datetime1">
              <a:rPr lang="en-GB" smtClean="0"/>
              <a:t>21/03/2023</a:t>
            </a:fld>
            <a:endParaRPr lang="en-GB"/>
          </a:p>
        </p:txBody>
      </p:sp>
      <p:sp>
        <p:nvSpPr>
          <p:cNvPr id="6" name="Footer Placeholder 5"/>
          <p:cNvSpPr>
            <a:spLocks noGrp="1"/>
          </p:cNvSpPr>
          <p:nvPr>
            <p:ph type="ftr" sz="quarter" idx="11"/>
          </p:nvPr>
        </p:nvSpPr>
        <p:spPr/>
        <p:txBody>
          <a:bodyPr/>
          <a:lstStyle/>
          <a:p>
            <a:r>
              <a:rPr lang="en-GB"/>
              <a:t>Reservoir Fluid Properties</a:t>
            </a:r>
          </a:p>
        </p:txBody>
      </p:sp>
      <p:sp>
        <p:nvSpPr>
          <p:cNvPr id="7" name="Slide Number Placeholder 6"/>
          <p:cNvSpPr>
            <a:spLocks noGrp="1"/>
          </p:cNvSpPr>
          <p:nvPr>
            <p:ph type="sldNum" sz="quarter" idx="12"/>
          </p:nvPr>
        </p:nvSpPr>
        <p:spPr/>
        <p:txBody>
          <a:bodyPr/>
          <a:lstStyle/>
          <a:p>
            <a:fld id="{FF24955D-8619-4099-8A53-AC1898540FFA}" type="slidenum">
              <a:rPr lang="en-GB" smtClean="0"/>
              <a:t>‹#›</a:t>
            </a:fld>
            <a:endParaRPr lang="en-GB"/>
          </a:p>
        </p:txBody>
      </p:sp>
    </p:spTree>
    <p:extLst>
      <p:ext uri="{BB962C8B-B14F-4D97-AF65-F5344CB8AC3E}">
        <p14:creationId xmlns:p14="http://schemas.microsoft.com/office/powerpoint/2010/main" val="176684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D0B44-6772-4A43-A070-5971B16F991B}" type="datetime1">
              <a:rPr lang="en-GB" smtClean="0"/>
              <a:t>21/03/2023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Reservoir Fluid Properties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4955D-8619-4099-8A53-AC1898540FFA}" type="slidenum">
              <a:rPr lang="en-GB" smtClean="0"/>
              <a:t>‹#›</a:t>
            </a:fld>
            <a:endParaRPr lang="en-GB"/>
          </a:p>
        </p:txBody>
      </p:sp>
    </p:spTree>
    <p:extLst>
      <p:ext uri="{BB962C8B-B14F-4D97-AF65-F5344CB8AC3E}">
        <p14:creationId xmlns:p14="http://schemas.microsoft.com/office/powerpoint/2010/main" val="17492515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chart" Target="../charts/chart2.xml"/><Relationship Id="rId1" Type="http://schemas.openxmlformats.org/officeDocument/2006/relationships/slideLayout" Target="../slideLayouts/slideLayout1.xml"/><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5" Type="http://schemas.openxmlformats.org/officeDocument/2006/relationships/image" Target="../media/image38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6FCD00-4833-44CB-8AE2-6CA8012B8E93}"/>
              </a:ext>
            </a:extLst>
          </p:cNvPr>
          <p:cNvSpPr>
            <a:spLocks noGrp="1"/>
          </p:cNvSpPr>
          <p:nvPr>
            <p:ph type="ctrTitle"/>
          </p:nvPr>
        </p:nvSpPr>
        <p:spPr>
          <a:xfrm>
            <a:off x="2274277" y="715223"/>
            <a:ext cx="7643446" cy="1044526"/>
          </a:xfrm>
        </p:spPr>
        <p:txBody>
          <a:bodyPr>
            <a:noAutofit/>
          </a:bodyPr>
          <a:lstStyle/>
          <a:p>
            <a:r>
              <a:rPr lang="en-US" sz="4400" dirty="0">
                <a:solidFill>
                  <a:srgbClr val="002060"/>
                </a:solidFill>
              </a:rPr>
              <a:t>AL-AYEN UNIVRSITY</a:t>
            </a:r>
            <a:br>
              <a:rPr lang="en-US" sz="4400" dirty="0">
                <a:solidFill>
                  <a:srgbClr val="002060"/>
                </a:solidFill>
              </a:rPr>
            </a:br>
            <a:r>
              <a:rPr lang="en-US" sz="4400" dirty="0">
                <a:solidFill>
                  <a:srgbClr val="002060"/>
                </a:solidFill>
              </a:rPr>
              <a:t>COLLEGE OF ENGINEERING</a:t>
            </a:r>
            <a:endParaRPr lang="ar-SY" sz="4400" dirty="0">
              <a:solidFill>
                <a:srgbClr val="002060"/>
              </a:solidFill>
            </a:endParaRPr>
          </a:p>
        </p:txBody>
      </p:sp>
      <p:sp>
        <p:nvSpPr>
          <p:cNvPr id="3" name="Subtitle 2">
            <a:extLst>
              <a:ext uri="{FF2B5EF4-FFF2-40B4-BE49-F238E27FC236}">
                <a16:creationId xmlns="" xmlns:a16="http://schemas.microsoft.com/office/drawing/2014/main" id="{05A88EBC-0EE8-44D8-A89F-FB82ECB9325C}"/>
              </a:ext>
            </a:extLst>
          </p:cNvPr>
          <p:cNvSpPr>
            <a:spLocks noGrp="1"/>
          </p:cNvSpPr>
          <p:nvPr>
            <p:ph type="subTitle" idx="1"/>
          </p:nvPr>
        </p:nvSpPr>
        <p:spPr>
          <a:xfrm>
            <a:off x="1524000" y="1671343"/>
            <a:ext cx="9144000" cy="1044526"/>
          </a:xfrm>
        </p:spPr>
        <p:txBody>
          <a:bodyPr>
            <a:normAutofit/>
          </a:bodyPr>
          <a:lstStyle/>
          <a:p>
            <a:r>
              <a:rPr lang="en-US" sz="4400" dirty="0">
                <a:solidFill>
                  <a:srgbClr val="002060"/>
                </a:solidFill>
                <a:cs typeface="+mj-cs"/>
              </a:rPr>
              <a:t>RESERVOIR ENGINEERING I</a:t>
            </a:r>
            <a:endParaRPr lang="ar-SY" sz="4400" dirty="0">
              <a:solidFill>
                <a:srgbClr val="002060"/>
              </a:solidFill>
              <a:cs typeface="+mj-cs"/>
            </a:endParaRPr>
          </a:p>
        </p:txBody>
      </p:sp>
      <p:sp>
        <p:nvSpPr>
          <p:cNvPr id="4" name="TextBox 3">
            <a:extLst>
              <a:ext uri="{FF2B5EF4-FFF2-40B4-BE49-F238E27FC236}">
                <a16:creationId xmlns="" xmlns:a16="http://schemas.microsoft.com/office/drawing/2014/main" id="{A105DFFD-341B-455D-91BB-14F998B4E151}"/>
              </a:ext>
            </a:extLst>
          </p:cNvPr>
          <p:cNvSpPr txBox="1"/>
          <p:nvPr/>
        </p:nvSpPr>
        <p:spPr>
          <a:xfrm>
            <a:off x="1270780" y="5758203"/>
            <a:ext cx="2700997" cy="646331"/>
          </a:xfrm>
          <a:prstGeom prst="rect">
            <a:avLst/>
          </a:prstGeom>
          <a:noFill/>
        </p:spPr>
        <p:txBody>
          <a:bodyPr wrap="square" rtlCol="1">
            <a:spAutoFit/>
          </a:bodyPr>
          <a:lstStyle/>
          <a:p>
            <a:r>
              <a:rPr lang="en-US" dirty="0" smtClean="0">
                <a:solidFill>
                  <a:srgbClr val="002060"/>
                </a:solidFill>
                <a:cs typeface="+mj-cs"/>
              </a:rPr>
              <a:t>NASIR ATALLAH</a:t>
            </a:r>
          </a:p>
          <a:p>
            <a:r>
              <a:rPr lang="en-US" smtClean="0">
                <a:solidFill>
                  <a:srgbClr val="002060"/>
                </a:solidFill>
                <a:cs typeface="+mj-cs"/>
              </a:rPr>
              <a:t>ASMAA ALGHAZI</a:t>
            </a:r>
            <a:endParaRPr lang="ar-SY" dirty="0">
              <a:solidFill>
                <a:srgbClr val="002060"/>
              </a:solidFill>
              <a:cs typeface="+mj-cs"/>
            </a:endParaRPr>
          </a:p>
        </p:txBody>
      </p:sp>
      <p:sp>
        <p:nvSpPr>
          <p:cNvPr id="5" name="TextBox 4">
            <a:extLst>
              <a:ext uri="{FF2B5EF4-FFF2-40B4-BE49-F238E27FC236}">
                <a16:creationId xmlns="" xmlns:a16="http://schemas.microsoft.com/office/drawing/2014/main" id="{0A970865-7D35-4B70-B673-EA26B8EE5CBF}"/>
              </a:ext>
            </a:extLst>
          </p:cNvPr>
          <p:cNvSpPr txBox="1"/>
          <p:nvPr/>
        </p:nvSpPr>
        <p:spPr>
          <a:xfrm>
            <a:off x="4548552" y="5327975"/>
            <a:ext cx="2897945" cy="523220"/>
          </a:xfrm>
          <a:prstGeom prst="rect">
            <a:avLst/>
          </a:prstGeom>
          <a:noFill/>
        </p:spPr>
        <p:txBody>
          <a:bodyPr wrap="square" rtlCol="1">
            <a:spAutoFit/>
          </a:bodyPr>
          <a:lstStyle/>
          <a:p>
            <a:pPr algn="ctr"/>
            <a:r>
              <a:rPr lang="en-US" sz="2800" b="1" smtClean="0">
                <a:solidFill>
                  <a:srgbClr val="002060"/>
                </a:solidFill>
              </a:rPr>
              <a:t>2022-2023</a:t>
            </a:r>
            <a:endParaRPr lang="ar-SY" sz="2800" b="1" dirty="0">
              <a:solidFill>
                <a:srgbClr val="002060"/>
              </a:solidFill>
            </a:endParaRPr>
          </a:p>
        </p:txBody>
      </p:sp>
      <p:sp>
        <p:nvSpPr>
          <p:cNvPr id="9" name="TextBox 8">
            <a:extLst>
              <a:ext uri="{FF2B5EF4-FFF2-40B4-BE49-F238E27FC236}">
                <a16:creationId xmlns="" xmlns:a16="http://schemas.microsoft.com/office/drawing/2014/main" id="{F4D6A447-38A3-4F07-B0C0-4629A650A3E7}"/>
              </a:ext>
            </a:extLst>
          </p:cNvPr>
          <p:cNvSpPr txBox="1"/>
          <p:nvPr/>
        </p:nvSpPr>
        <p:spPr>
          <a:xfrm>
            <a:off x="1394234" y="3322743"/>
            <a:ext cx="8854289" cy="523220"/>
          </a:xfrm>
          <a:prstGeom prst="rect">
            <a:avLst/>
          </a:prstGeom>
          <a:noFill/>
        </p:spPr>
        <p:txBody>
          <a:bodyPr wrap="square">
            <a:spAutoFit/>
          </a:bodyPr>
          <a:lstStyle/>
          <a:p>
            <a:pPr algn="ctr"/>
            <a:r>
              <a:rPr lang="en-US" sz="2800" b="1" dirty="0">
                <a:ln w="0"/>
                <a:solidFill>
                  <a:srgbClr val="FF0000"/>
                </a:solidFill>
                <a:effectLst>
                  <a:outerShdw blurRad="38100" dist="19050" dir="2700000" algn="tl" rotWithShape="0">
                    <a:schemeClr val="dk1">
                      <a:alpha val="40000"/>
                    </a:schemeClr>
                  </a:outerShdw>
                </a:effectLst>
              </a:rPr>
              <a:t>Capillary Pressure</a:t>
            </a:r>
            <a:endParaRPr lang="en-GB" sz="2800" b="1" dirty="0">
              <a:ln w="0"/>
              <a:solidFill>
                <a:srgbClr val="FF0000"/>
              </a:solidFill>
              <a:effectLst>
                <a:outerShdw blurRad="38100" dist="19050" dir="2700000" algn="tl" rotWithShape="0">
                  <a:schemeClr val="dk1">
                    <a:alpha val="40000"/>
                  </a:schemeClr>
                </a:outerShdw>
              </a:effectLst>
            </a:endParaRPr>
          </a:p>
        </p:txBody>
      </p:sp>
      <p:sp>
        <p:nvSpPr>
          <p:cNvPr id="11" name="Subtitle 2">
            <a:extLst>
              <a:ext uri="{FF2B5EF4-FFF2-40B4-BE49-F238E27FC236}">
                <a16:creationId xmlns="" xmlns:a16="http://schemas.microsoft.com/office/drawing/2014/main" id="{0F53F504-FA21-4485-A670-E1806DF1C478}"/>
              </a:ext>
            </a:extLst>
          </p:cNvPr>
          <p:cNvSpPr txBox="1">
            <a:spLocks/>
          </p:cNvSpPr>
          <p:nvPr/>
        </p:nvSpPr>
        <p:spPr>
          <a:xfrm>
            <a:off x="1614535" y="2553302"/>
            <a:ext cx="9144000" cy="7694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b="1" dirty="0">
                <a:solidFill>
                  <a:srgbClr val="FF0000"/>
                </a:solidFill>
                <a:cs typeface="+mj-cs"/>
              </a:rPr>
              <a:t>Rock-Fluid Interaction Properties</a:t>
            </a:r>
            <a:endParaRPr lang="ar-SY" sz="3600" b="1" dirty="0">
              <a:solidFill>
                <a:srgbClr val="FF0000"/>
              </a:solidFill>
              <a:cs typeface="+mj-cs"/>
            </a:endParaRPr>
          </a:p>
        </p:txBody>
      </p:sp>
      <p:pic>
        <p:nvPicPr>
          <p:cNvPr id="12" name="Picture 4">
            <a:extLst>
              <a:ext uri="{FF2B5EF4-FFF2-40B4-BE49-F238E27FC236}">
                <a16:creationId xmlns="" xmlns:a16="http://schemas.microsoft.com/office/drawing/2014/main" id="{3B73C890-0FE2-452B-9EDF-B6F8C44D5F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367" y="453466"/>
            <a:ext cx="1962175" cy="1900435"/>
          </a:xfrm>
          <a:prstGeom prst="rect">
            <a:avLst/>
          </a:prstGeom>
        </p:spPr>
      </p:pic>
      <p:sp>
        <p:nvSpPr>
          <p:cNvPr id="7" name="Slide Number Placeholder 6">
            <a:extLst>
              <a:ext uri="{FF2B5EF4-FFF2-40B4-BE49-F238E27FC236}">
                <a16:creationId xmlns="" xmlns:a16="http://schemas.microsoft.com/office/drawing/2014/main" id="{F000C346-D4EE-45DA-8B42-B0253DA8DA5F}"/>
              </a:ext>
            </a:extLst>
          </p:cNvPr>
          <p:cNvSpPr>
            <a:spLocks noGrp="1"/>
          </p:cNvSpPr>
          <p:nvPr>
            <p:ph type="sldNum" sz="quarter" idx="12"/>
          </p:nvPr>
        </p:nvSpPr>
        <p:spPr/>
        <p:txBody>
          <a:bodyPr/>
          <a:lstStyle/>
          <a:p>
            <a:fld id="{FF24955D-8619-4099-8A53-AC1898540FFA}" type="slidenum">
              <a:rPr lang="en-GB" smtClean="0"/>
              <a:t>1</a:t>
            </a:fld>
            <a:endParaRPr lang="en-GB"/>
          </a:p>
        </p:txBody>
      </p:sp>
    </p:spTree>
    <p:extLst>
      <p:ext uri="{BB962C8B-B14F-4D97-AF65-F5344CB8AC3E}">
        <p14:creationId xmlns:p14="http://schemas.microsoft.com/office/powerpoint/2010/main" val="354801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8205" y="179525"/>
            <a:ext cx="10290413" cy="818869"/>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Capillary pressure variation</a:t>
            </a:r>
          </a:p>
        </p:txBody>
      </p:sp>
      <p:sp>
        <p:nvSpPr>
          <p:cNvPr id="2" name="Slide Number Placeholder 1"/>
          <p:cNvSpPr>
            <a:spLocks noGrp="1"/>
          </p:cNvSpPr>
          <p:nvPr>
            <p:ph type="sldNum" sz="quarter" idx="12"/>
          </p:nvPr>
        </p:nvSpPr>
        <p:spPr/>
        <p:txBody>
          <a:bodyPr/>
          <a:lstStyle/>
          <a:p>
            <a:fld id="{FF24955D-8619-4099-8A53-AC1898540FFA}" type="slidenum">
              <a:rPr lang="en-GB" smtClean="0"/>
              <a:t>10</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4" name="Rectangle 13"/>
          <p:cNvSpPr/>
          <p:nvPr/>
        </p:nvSpPr>
        <p:spPr>
          <a:xfrm>
            <a:off x="112405" y="1312193"/>
            <a:ext cx="3663530" cy="3477875"/>
          </a:xfrm>
          <a:prstGeom prst="rect">
            <a:avLst/>
          </a:prstGeom>
        </p:spPr>
        <p:txBody>
          <a:bodyPr wrap="square">
            <a:spAutoFit/>
          </a:bodyPr>
          <a:lstStyle/>
          <a:p>
            <a:r>
              <a:rPr lang="en-GB" sz="2000" b="1" dirty="0">
                <a:solidFill>
                  <a:srgbClr val="00B050"/>
                </a:solidFill>
                <a:latin typeface="Times New Roman" panose="02020603050405020304" pitchFamily="18" charset="0"/>
                <a:cs typeface="Times New Roman" panose="02020603050405020304" pitchFamily="18" charset="0"/>
              </a:rPr>
              <a:t>Effect of permeability</a:t>
            </a:r>
          </a:p>
          <a:p>
            <a:pPr marL="457200" indent="-457200">
              <a:buFont typeface="Wingdings" panose="05000000000000000000" pitchFamily="2" charset="2"/>
              <a:buChar char="Ø"/>
            </a:pP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Permeability is related to pore radius, r</a:t>
            </a: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US" sz="2000" dirty="0">
                <a:solidFill>
                  <a:schemeClr val="accent1">
                    <a:lumMod val="75000"/>
                  </a:schemeClr>
                </a:solidFill>
                <a:latin typeface="Times New Roman" panose="02020603050405020304" pitchFamily="18" charset="0"/>
                <a:cs typeface="Times New Roman" panose="02020603050405020304" pitchFamily="18" charset="0"/>
              </a:rPr>
              <a:t>Pc increases as permeability decreases</a:t>
            </a:r>
          </a:p>
          <a:p>
            <a:pPr marL="457200" indent="-457200">
              <a:buFont typeface="Wingdings" panose="05000000000000000000" pitchFamily="2" charset="2"/>
              <a:buChar char="Ø"/>
            </a:pPr>
            <a:endParaRPr lang="en-US" sz="2000"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en-GB" sz="2000" dirty="0" err="1">
                <a:solidFill>
                  <a:schemeClr val="accent1">
                    <a:lumMod val="75000"/>
                  </a:schemeClr>
                </a:solidFill>
                <a:latin typeface="Times New Roman" panose="02020603050405020304" pitchFamily="18" charset="0"/>
                <a:cs typeface="Times New Roman" panose="02020603050405020304" pitchFamily="18" charset="0"/>
              </a:rPr>
              <a:t>Swi</a:t>
            </a:r>
            <a:r>
              <a:rPr lang="en-GB" sz="2000" dirty="0">
                <a:solidFill>
                  <a:schemeClr val="accent1">
                    <a:lumMod val="75000"/>
                  </a:schemeClr>
                </a:solidFill>
                <a:latin typeface="Times New Roman" panose="02020603050405020304" pitchFamily="18" charset="0"/>
                <a:cs typeface="Times New Roman" panose="02020603050405020304" pitchFamily="18" charset="0"/>
              </a:rPr>
              <a:t> increases as Permeability decreases</a:t>
            </a:r>
            <a:r>
              <a:rPr lang="en-US" sz="2000" dirty="0">
                <a:solidFill>
                  <a:schemeClr val="accent1">
                    <a:lumMod val="75000"/>
                  </a:schemeClr>
                </a:solidFill>
                <a:latin typeface="Times New Roman" panose="02020603050405020304" pitchFamily="18" charset="0"/>
                <a:cs typeface="Times New Roman" panose="02020603050405020304" pitchFamily="18" charset="0"/>
              </a:rPr>
              <a:t>   </a:t>
            </a:r>
          </a:p>
          <a:p>
            <a:pPr marL="457200" indent="-457200">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4338818" y="1102995"/>
            <a:ext cx="7569897" cy="5218724"/>
          </a:xfrm>
          <a:prstGeom prst="rect">
            <a:avLst/>
          </a:prstGeom>
        </p:spPr>
      </p:pic>
    </p:spTree>
    <p:extLst>
      <p:ext uri="{BB962C8B-B14F-4D97-AF65-F5344CB8AC3E}">
        <p14:creationId xmlns:p14="http://schemas.microsoft.com/office/powerpoint/2010/main" val="1735775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0793" y="182830"/>
            <a:ext cx="10290413" cy="818869"/>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Times New Roman" panose="02020603050405020304" pitchFamily="18" charset="0"/>
                <a:cs typeface="Times New Roman" panose="02020603050405020304" pitchFamily="18" charset="0"/>
              </a:rPr>
              <a:t>Converting Pc Lab data to reservoir condition</a:t>
            </a:r>
            <a:endParaRPr lang="en-GB" sz="3200" b="1" dirty="0">
              <a:solidFill>
                <a:schemeClr val="tx1"/>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FF24955D-8619-4099-8A53-AC1898540FFA}" type="slidenum">
              <a:rPr lang="en-GB" smtClean="0"/>
              <a:t>11</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mc:AlternateContent xmlns:mc="http://schemas.openxmlformats.org/markup-compatibility/2006" xmlns:a14="http://schemas.microsoft.com/office/drawing/2010/main">
        <mc:Choice Requires="a14">
          <p:sp>
            <p:nvSpPr>
              <p:cNvPr id="13" name="Rectangle 12"/>
              <p:cNvSpPr/>
              <p:nvPr/>
            </p:nvSpPr>
            <p:spPr>
              <a:xfrm>
                <a:off x="533401" y="2748215"/>
                <a:ext cx="2894061" cy="784767"/>
              </a:xfrm>
              <a:prstGeom prst="rect">
                <a:avLst/>
              </a:prstGeom>
              <a:ln>
                <a:no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GB" sz="2400" i="1" smtClean="0">
                              <a:solidFill>
                                <a:schemeClr val="tx1"/>
                              </a:solidFill>
                              <a:latin typeface="Cambria Math"/>
                            </a:rPr>
                          </m:ctrlPr>
                        </m:sSubPr>
                        <m:e>
                          <m:r>
                            <a:rPr lang="en-GB" sz="2400" b="0" i="1">
                              <a:solidFill>
                                <a:schemeClr val="tx1"/>
                              </a:solidFill>
                              <a:latin typeface="Cambria Math" panose="02040503050406030204" pitchFamily="18" charset="0"/>
                            </a:rPr>
                            <m:t>𝑃</m:t>
                          </m:r>
                          <m:r>
                            <a:rPr lang="en-GB" sz="2400" b="0" i="1" smtClean="0">
                              <a:solidFill>
                                <a:schemeClr val="tx1"/>
                              </a:solidFill>
                              <a:latin typeface="Cambria Math" panose="02040503050406030204" pitchFamily="18" charset="0"/>
                            </a:rPr>
                            <m:t>𝑐</m:t>
                          </m:r>
                        </m:e>
                        <m:sub>
                          <m:r>
                            <a:rPr lang="en-GB" sz="2400" b="0" i="1" smtClean="0">
                              <a:solidFill>
                                <a:schemeClr val="tx1"/>
                              </a:solidFill>
                              <a:latin typeface="Cambria Math" panose="02040503050406030204" pitchFamily="18" charset="0"/>
                            </a:rPr>
                            <m:t> </m:t>
                          </m:r>
                          <m:r>
                            <a:rPr lang="en-GB" sz="2400" b="0" i="1" smtClean="0">
                              <a:solidFill>
                                <a:schemeClr val="tx1"/>
                              </a:solidFill>
                              <a:latin typeface="Cambria Math" panose="02040503050406030204" pitchFamily="18" charset="0"/>
                            </a:rPr>
                            <m:t>𝑟𝑒𝑠</m:t>
                          </m:r>
                        </m:sub>
                      </m:sSub>
                      <m:r>
                        <a:rPr lang="en-GB" sz="2400" b="0" i="0">
                          <a:solidFill>
                            <a:schemeClr val="tx1"/>
                          </a:solidFill>
                          <a:latin typeface="Cambria Math" panose="02040503050406030204" pitchFamily="18" charset="0"/>
                        </a:rPr>
                        <m:t>=</m:t>
                      </m:r>
                      <m:sSub>
                        <m:sSubPr>
                          <m:ctrlPr>
                            <a:rPr lang="en-GB" sz="2400" i="1" smtClean="0">
                              <a:solidFill>
                                <a:schemeClr val="tx1"/>
                              </a:solidFill>
                              <a:latin typeface="Cambria Math"/>
                            </a:rPr>
                          </m:ctrlPr>
                        </m:sSubPr>
                        <m:e>
                          <m:r>
                            <a:rPr lang="en-GB" sz="2400" b="0" i="1" smtClean="0">
                              <a:solidFill>
                                <a:schemeClr val="tx1"/>
                              </a:solidFill>
                              <a:latin typeface="Cambria Math" panose="02040503050406030204" pitchFamily="18" charset="0"/>
                            </a:rPr>
                            <m:t>𝑃𝑐</m:t>
                          </m:r>
                          <m:r>
                            <a:rPr lang="en-GB" sz="2400" b="0" i="1" smtClean="0">
                              <a:solidFill>
                                <a:schemeClr val="tx1"/>
                              </a:solidFill>
                              <a:latin typeface="Cambria Math" panose="02040503050406030204" pitchFamily="18" charset="0"/>
                            </a:rPr>
                            <m:t> </m:t>
                          </m:r>
                        </m:e>
                        <m:sub>
                          <m:r>
                            <a:rPr lang="en-GB" sz="2400" b="0" i="1" smtClean="0">
                              <a:solidFill>
                                <a:schemeClr val="tx1"/>
                              </a:solidFill>
                              <a:latin typeface="Cambria Math" panose="02040503050406030204" pitchFamily="18" charset="0"/>
                            </a:rPr>
                            <m:t>𝑙𝑎𝑏</m:t>
                          </m:r>
                        </m:sub>
                      </m:sSub>
                      <m:r>
                        <a:rPr lang="en-GB" sz="2400" b="0" i="0">
                          <a:solidFill>
                            <a:schemeClr val="tx1"/>
                          </a:solidFill>
                          <a:latin typeface="Cambria Math" panose="02040503050406030204" pitchFamily="18" charset="0"/>
                        </a:rPr>
                        <m:t> </m:t>
                      </m:r>
                      <m:f>
                        <m:fPr>
                          <m:ctrlPr>
                            <a:rPr lang="en-GB" sz="2400" i="1">
                              <a:solidFill>
                                <a:schemeClr val="tx1"/>
                              </a:solidFill>
                              <a:latin typeface="Cambria Math"/>
                            </a:rPr>
                          </m:ctrlPr>
                        </m:fPr>
                        <m:num>
                          <m:sSub>
                            <m:sSubPr>
                              <m:ctrlPr>
                                <a:rPr lang="en-GB" sz="2400" i="1" smtClean="0">
                                  <a:solidFill>
                                    <a:schemeClr val="tx1"/>
                                  </a:solidFill>
                                  <a:latin typeface="Cambria Math"/>
                                </a:rPr>
                              </m:ctrlPr>
                            </m:sSubPr>
                            <m:e>
                              <m:r>
                                <a:rPr lang="en-GB" sz="2400" b="0" i="1" smtClean="0">
                                  <a:solidFill>
                                    <a:schemeClr val="tx1"/>
                                  </a:solidFill>
                                  <a:latin typeface="Cambria Math" panose="02040503050406030204" pitchFamily="18" charset="0"/>
                                  <a:ea typeface="Cambria Math" panose="02040503050406030204" pitchFamily="18" charset="0"/>
                                </a:rPr>
                                <m:t>𝜎</m:t>
                              </m:r>
                            </m:e>
                            <m:sub>
                              <m:r>
                                <a:rPr lang="en-GB" sz="2400" b="0" i="1" smtClean="0">
                                  <a:solidFill>
                                    <a:schemeClr val="tx1"/>
                                  </a:solidFill>
                                  <a:latin typeface="Cambria Math" panose="02040503050406030204" pitchFamily="18" charset="0"/>
                                </a:rPr>
                                <m:t>𝑟𝑒𝑠</m:t>
                              </m:r>
                            </m:sub>
                          </m:sSub>
                          <m:r>
                            <a:rPr lang="en-GB" sz="2400" b="0" i="1" smtClean="0">
                              <a:solidFill>
                                <a:schemeClr val="tx1"/>
                              </a:solidFill>
                              <a:latin typeface="Cambria Math" panose="02040503050406030204" pitchFamily="18" charset="0"/>
                            </a:rPr>
                            <m:t> </m:t>
                          </m:r>
                        </m:num>
                        <m:den>
                          <m:sSub>
                            <m:sSubPr>
                              <m:ctrlPr>
                                <a:rPr lang="en-GB" sz="2400" i="1">
                                  <a:solidFill>
                                    <a:schemeClr val="tx1"/>
                                  </a:solidFill>
                                  <a:latin typeface="Cambria Math"/>
                                </a:rPr>
                              </m:ctrlPr>
                            </m:sSubPr>
                            <m:e>
                              <m:r>
                                <a:rPr lang="en-GB" sz="2400" b="0" i="1">
                                  <a:solidFill>
                                    <a:schemeClr val="tx1"/>
                                  </a:solidFill>
                                  <a:latin typeface="Cambria Math" panose="02040503050406030204" pitchFamily="18" charset="0"/>
                                  <a:ea typeface="Cambria Math" panose="02040503050406030204" pitchFamily="18" charset="0"/>
                                </a:rPr>
                                <m:t>𝜎</m:t>
                              </m:r>
                            </m:e>
                            <m:sub>
                              <m:r>
                                <a:rPr lang="en-GB" sz="2400" b="0" i="1" smtClean="0">
                                  <a:solidFill>
                                    <a:schemeClr val="tx1"/>
                                  </a:solidFill>
                                  <a:latin typeface="Cambria Math" panose="02040503050406030204" pitchFamily="18" charset="0"/>
                                </a:rPr>
                                <m:t>𝑙𝑎𝑏</m:t>
                              </m:r>
                            </m:sub>
                          </m:sSub>
                          <m:r>
                            <a:rPr lang="en-GB" sz="2400" b="0" i="1">
                              <a:solidFill>
                                <a:schemeClr val="tx1"/>
                              </a:solidFill>
                              <a:latin typeface="Cambria Math" panose="02040503050406030204" pitchFamily="18" charset="0"/>
                            </a:rPr>
                            <m:t> </m:t>
                          </m:r>
                        </m:den>
                      </m:f>
                    </m:oMath>
                  </m:oMathPara>
                </a14:m>
                <a:endParaRPr lang="en-GB" sz="2400" dirty="0">
                  <a:solidFill>
                    <a:schemeClr val="tx1"/>
                  </a:solidFill>
                </a:endParaRPr>
              </a:p>
            </p:txBody>
          </p:sp>
        </mc:Choice>
        <mc:Fallback xmlns="">
          <p:sp>
            <p:nvSpPr>
              <p:cNvPr id="13" name="Rectangle 12"/>
              <p:cNvSpPr>
                <a:spLocks noRot="1" noChangeAspect="1" noMove="1" noResize="1" noEditPoints="1" noAdjustHandles="1" noChangeArrowheads="1" noChangeShapeType="1" noTextEdit="1"/>
              </p:cNvSpPr>
              <p:nvPr/>
            </p:nvSpPr>
            <p:spPr>
              <a:xfrm>
                <a:off x="533401" y="2748215"/>
                <a:ext cx="2894061" cy="784767"/>
              </a:xfrm>
              <a:prstGeom prst="rect">
                <a:avLst/>
              </a:prstGeom>
              <a:blipFill>
                <a:blip r:embed="rId2"/>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533401" y="3690710"/>
                <a:ext cx="6096000" cy="2308324"/>
              </a:xfrm>
              <a:prstGeom prst="rect">
                <a:avLst/>
              </a:prstGeom>
            </p:spPr>
            <p:txBody>
              <a:bodyPr>
                <a:spAutoFit/>
              </a:bodyPr>
              <a:lstStyle/>
              <a:p>
                <a:r>
                  <a:rPr lang="en-GB" dirty="0">
                    <a:solidFill>
                      <a:srgbClr val="FF0000"/>
                    </a:solidFill>
                    <a:latin typeface="Times New Roman" panose="02020603050405020304" pitchFamily="18" charset="0"/>
                    <a:cs typeface="Times New Roman" panose="02020603050405020304" pitchFamily="18" charset="0"/>
                  </a:rPr>
                  <a:t>Pc res </a:t>
                </a:r>
                <a:r>
                  <a:rPr lang="en-GB" dirty="0">
                    <a:solidFill>
                      <a:schemeClr val="accent1">
                        <a:lumMod val="75000"/>
                      </a:schemeClr>
                    </a:solidFill>
                    <a:latin typeface="Times New Roman" panose="02020603050405020304" pitchFamily="18" charset="0"/>
                    <a:cs typeface="Times New Roman" panose="02020603050405020304" pitchFamily="18" charset="0"/>
                  </a:rPr>
                  <a:t>= Reservoir capillary pressure, psi</a:t>
                </a:r>
              </a:p>
              <a:p>
                <a:r>
                  <a:rPr lang="en-GB" dirty="0">
                    <a:solidFill>
                      <a:srgbClr val="FF0000"/>
                    </a:solidFill>
                    <a:latin typeface="Times New Roman" panose="02020603050405020304" pitchFamily="18" charset="0"/>
                    <a:cs typeface="Times New Roman" panose="02020603050405020304" pitchFamily="18" charset="0"/>
                  </a:rPr>
                  <a:t>Pc lab </a:t>
                </a:r>
                <a:r>
                  <a:rPr lang="en-GB" dirty="0">
                    <a:solidFill>
                      <a:schemeClr val="accent1">
                        <a:lumMod val="75000"/>
                      </a:schemeClr>
                    </a:solidFill>
                    <a:latin typeface="Times New Roman" panose="02020603050405020304" pitchFamily="18" charset="0"/>
                    <a:cs typeface="Times New Roman" panose="02020603050405020304" pitchFamily="18" charset="0"/>
                  </a:rPr>
                  <a:t>= Lab capillary pressure, psi</a:t>
                </a:r>
              </a:p>
              <a:p>
                <a14:m>
                  <m:oMath xmlns:m="http://schemas.openxmlformats.org/officeDocument/2006/math">
                    <m:sSub>
                      <m:sSubPr>
                        <m:ctrlPr>
                          <a:rPr lang="en-GB" i="1" smtClean="0">
                            <a:solidFill>
                              <a:srgbClr val="FF0000"/>
                            </a:solidFill>
                            <a:latin typeface="Cambria Math"/>
                            <a:cs typeface="Times New Roman" panose="02020603050405020304" pitchFamily="18" charset="0"/>
                          </a:rPr>
                        </m:ctrlPr>
                      </m:sSubPr>
                      <m:e>
                        <m:r>
                          <a:rPr lang="en-GB" b="0" i="1" smtClean="0">
                            <a:solidFill>
                              <a:srgbClr val="FF0000"/>
                            </a:solidFill>
                            <a:latin typeface="Cambria Math" panose="02040503050406030204" pitchFamily="18" charset="0"/>
                            <a:cs typeface="Times New Roman" panose="02020603050405020304" pitchFamily="18" charset="0"/>
                          </a:rPr>
                          <m:t>𝜎</m:t>
                        </m:r>
                      </m:e>
                      <m:sub>
                        <m:r>
                          <a:rPr lang="en-GB" b="0" i="1" smtClean="0">
                            <a:solidFill>
                              <a:srgbClr val="FF0000"/>
                            </a:solidFill>
                            <a:latin typeface="Cambria Math" panose="02040503050406030204" pitchFamily="18" charset="0"/>
                            <a:cs typeface="Times New Roman" panose="02020603050405020304" pitchFamily="18" charset="0"/>
                          </a:rPr>
                          <m:t>𝑟𝑒𝑠</m:t>
                        </m:r>
                      </m:sub>
                    </m:sSub>
                  </m:oMath>
                </a14:m>
                <a:r>
                  <a:rPr lang="en-GB" dirty="0">
                    <a:solidFill>
                      <a:schemeClr val="accent1">
                        <a:lumMod val="75000"/>
                      </a:schemeClr>
                    </a:solidFill>
                    <a:latin typeface="Times New Roman" panose="02020603050405020304" pitchFamily="18" charset="0"/>
                    <a:cs typeface="Times New Roman" panose="02020603050405020304" pitchFamily="18" charset="0"/>
                  </a:rPr>
                  <a:t> = Reservoir interfacial tension, dynes/cm</a:t>
                </a:r>
              </a:p>
              <a:p>
                <a14:m>
                  <m:oMath xmlns:m="http://schemas.openxmlformats.org/officeDocument/2006/math">
                    <m:sSub>
                      <m:sSubPr>
                        <m:ctrlPr>
                          <a:rPr lang="en-GB" i="1" smtClean="0">
                            <a:solidFill>
                              <a:srgbClr val="FF0000"/>
                            </a:solidFill>
                            <a:latin typeface="Cambria Math"/>
                            <a:cs typeface="Times New Roman" panose="02020603050405020304" pitchFamily="18" charset="0"/>
                          </a:rPr>
                        </m:ctrlPr>
                      </m:sSubPr>
                      <m:e>
                        <m:r>
                          <a:rPr lang="en-GB" b="0" i="1" smtClean="0">
                            <a:solidFill>
                              <a:srgbClr val="FF0000"/>
                            </a:solidFill>
                            <a:latin typeface="Cambria Math" panose="02040503050406030204" pitchFamily="18" charset="0"/>
                            <a:cs typeface="Times New Roman" panose="02020603050405020304" pitchFamily="18" charset="0"/>
                          </a:rPr>
                          <m:t>𝜎</m:t>
                        </m:r>
                      </m:e>
                      <m:sub>
                        <m:r>
                          <a:rPr lang="en-GB" b="0" i="1" smtClean="0">
                            <a:solidFill>
                              <a:srgbClr val="FF0000"/>
                            </a:solidFill>
                            <a:latin typeface="Cambria Math" panose="02040503050406030204" pitchFamily="18" charset="0"/>
                            <a:cs typeface="Times New Roman" panose="02020603050405020304" pitchFamily="18" charset="0"/>
                          </a:rPr>
                          <m:t>𝑙𝑎𝑏</m:t>
                        </m:r>
                      </m:sub>
                    </m:sSub>
                  </m:oMath>
                </a14:m>
                <a:r>
                  <a:rPr lang="en-GB" dirty="0">
                    <a:solidFill>
                      <a:schemeClr val="accent1">
                        <a:lumMod val="75000"/>
                      </a:schemeClr>
                    </a:solidFill>
                    <a:latin typeface="Times New Roman" panose="02020603050405020304" pitchFamily="18" charset="0"/>
                    <a:cs typeface="Times New Roman" panose="02020603050405020304" pitchFamily="18" charset="0"/>
                  </a:rPr>
                  <a:t> = Lab interfacial tension, dynes/cm</a:t>
                </a:r>
              </a:p>
              <a:p>
                <a14:m>
                  <m:oMath xmlns:m="http://schemas.openxmlformats.org/officeDocument/2006/math">
                    <m:sSub>
                      <m:sSubPr>
                        <m:ctrlPr>
                          <a:rPr lang="en-GB" i="1" smtClean="0">
                            <a:solidFill>
                              <a:srgbClr val="FF0000"/>
                            </a:solidFill>
                            <a:latin typeface="Cambria Math"/>
                            <a:cs typeface="Times New Roman" panose="02020603050405020304" pitchFamily="18" charset="0"/>
                          </a:rPr>
                        </m:ctrlPr>
                      </m:sSubPr>
                      <m:e>
                        <m:r>
                          <a:rPr lang="en-GB" b="0" i="1" smtClean="0">
                            <a:solidFill>
                              <a:srgbClr val="FF0000"/>
                            </a:solidFill>
                            <a:latin typeface="Cambria Math" panose="02040503050406030204" pitchFamily="18" charset="0"/>
                            <a:cs typeface="Times New Roman" panose="02020603050405020304" pitchFamily="18" charset="0"/>
                          </a:rPr>
                          <m:t>𝑐𝑜𝑠</m:t>
                        </m:r>
                        <m:r>
                          <a:rPr lang="en-GB" b="0" smtClean="0">
                            <a:solidFill>
                              <a:srgbClr val="FF0000"/>
                            </a:solidFill>
                            <a:latin typeface="Cambria Math" panose="02040503050406030204" pitchFamily="18" charset="0"/>
                            <a:cs typeface="Times New Roman" panose="02020603050405020304" pitchFamily="18" charset="0"/>
                          </a:rPr>
                          <m:t> </m:t>
                        </m:r>
                        <m:r>
                          <a:rPr lang="en-GB" b="0" i="1" smtClean="0">
                            <a:solidFill>
                              <a:srgbClr val="FF0000"/>
                            </a:solidFill>
                            <a:latin typeface="Cambria Math" panose="02040503050406030204" pitchFamily="18" charset="0"/>
                            <a:cs typeface="Times New Roman" panose="02020603050405020304" pitchFamily="18" charset="0"/>
                          </a:rPr>
                          <m:t>𝜃</m:t>
                        </m:r>
                      </m:e>
                      <m:sub>
                        <m:r>
                          <a:rPr lang="en-GB" b="0" smtClean="0">
                            <a:solidFill>
                              <a:srgbClr val="FF0000"/>
                            </a:solidFill>
                            <a:latin typeface="Cambria Math" panose="02040503050406030204" pitchFamily="18" charset="0"/>
                            <a:cs typeface="Times New Roman" panose="02020603050405020304" pitchFamily="18" charset="0"/>
                          </a:rPr>
                          <m:t> </m:t>
                        </m:r>
                        <m:r>
                          <a:rPr lang="en-GB" b="0" i="1" smtClean="0">
                            <a:solidFill>
                              <a:srgbClr val="FF0000"/>
                            </a:solidFill>
                            <a:latin typeface="Cambria Math" panose="02040503050406030204" pitchFamily="18" charset="0"/>
                            <a:cs typeface="Times New Roman" panose="02020603050405020304" pitchFamily="18" charset="0"/>
                          </a:rPr>
                          <m:t>𝑟𝑒𝑠</m:t>
                        </m:r>
                      </m:sub>
                    </m:sSub>
                  </m:oMath>
                </a14:m>
                <a:r>
                  <a:rPr lang="en-GB" dirty="0">
                    <a:solidFill>
                      <a:schemeClr val="accent1">
                        <a:lumMod val="75000"/>
                      </a:schemeClr>
                    </a:solidFill>
                    <a:latin typeface="Times New Roman" panose="02020603050405020304" pitchFamily="18" charset="0"/>
                    <a:cs typeface="Times New Roman" panose="02020603050405020304" pitchFamily="18" charset="0"/>
                  </a:rPr>
                  <a:t> = Reservoir contact angle </a:t>
                </a:r>
              </a:p>
              <a:p>
                <a14:m>
                  <m:oMath xmlns:m="http://schemas.openxmlformats.org/officeDocument/2006/math">
                    <m:sSub>
                      <m:sSubPr>
                        <m:ctrlPr>
                          <a:rPr lang="en-GB" i="1" smtClean="0">
                            <a:solidFill>
                              <a:srgbClr val="FF0000"/>
                            </a:solidFill>
                            <a:latin typeface="Cambria Math"/>
                            <a:cs typeface="Times New Roman" panose="02020603050405020304" pitchFamily="18" charset="0"/>
                          </a:rPr>
                        </m:ctrlPr>
                      </m:sSubPr>
                      <m:e>
                        <m:r>
                          <a:rPr lang="en-GB" b="0" i="1" smtClean="0">
                            <a:solidFill>
                              <a:srgbClr val="FF0000"/>
                            </a:solidFill>
                            <a:latin typeface="Cambria Math" panose="02040503050406030204" pitchFamily="18" charset="0"/>
                            <a:cs typeface="Times New Roman" panose="02020603050405020304" pitchFamily="18" charset="0"/>
                          </a:rPr>
                          <m:t>𝑐𝑜𝑠</m:t>
                        </m:r>
                        <m:r>
                          <a:rPr lang="en-GB" b="0" smtClean="0">
                            <a:solidFill>
                              <a:srgbClr val="FF0000"/>
                            </a:solidFill>
                            <a:latin typeface="Cambria Math" panose="02040503050406030204" pitchFamily="18" charset="0"/>
                            <a:cs typeface="Times New Roman" panose="02020603050405020304" pitchFamily="18" charset="0"/>
                          </a:rPr>
                          <m:t> </m:t>
                        </m:r>
                        <m:r>
                          <a:rPr lang="en-GB" b="0" i="1" smtClean="0">
                            <a:solidFill>
                              <a:srgbClr val="FF0000"/>
                            </a:solidFill>
                            <a:latin typeface="Cambria Math" panose="02040503050406030204" pitchFamily="18" charset="0"/>
                            <a:cs typeface="Times New Roman" panose="02020603050405020304" pitchFamily="18" charset="0"/>
                          </a:rPr>
                          <m:t>𝜃</m:t>
                        </m:r>
                      </m:e>
                      <m:sub>
                        <m:r>
                          <a:rPr lang="en-GB" b="0" smtClean="0">
                            <a:solidFill>
                              <a:srgbClr val="FF0000"/>
                            </a:solidFill>
                            <a:latin typeface="Cambria Math" panose="02040503050406030204" pitchFamily="18" charset="0"/>
                            <a:cs typeface="Times New Roman" panose="02020603050405020304" pitchFamily="18" charset="0"/>
                          </a:rPr>
                          <m:t> </m:t>
                        </m:r>
                        <m:r>
                          <a:rPr lang="en-GB" b="0" i="1" smtClean="0">
                            <a:solidFill>
                              <a:srgbClr val="FF0000"/>
                            </a:solidFill>
                            <a:latin typeface="Cambria Math" panose="02040503050406030204" pitchFamily="18" charset="0"/>
                            <a:cs typeface="Times New Roman" panose="02020603050405020304" pitchFamily="18" charset="0"/>
                          </a:rPr>
                          <m:t>𝑙𝑎𝑏</m:t>
                        </m:r>
                      </m:sub>
                    </m:sSub>
                  </m:oMath>
                </a14:m>
                <a:r>
                  <a:rPr lang="en-GB" dirty="0">
                    <a:solidFill>
                      <a:schemeClr val="accent1">
                        <a:lumMod val="75000"/>
                      </a:schemeClr>
                    </a:solidFill>
                    <a:latin typeface="Times New Roman" panose="02020603050405020304" pitchFamily="18" charset="0"/>
                    <a:cs typeface="Times New Roman" panose="02020603050405020304" pitchFamily="18" charset="0"/>
                  </a:rPr>
                  <a:t> = Lab contact angle</a:t>
                </a:r>
              </a:p>
              <a:p>
                <a:endParaRPr lang="en-GB"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GB" dirty="0"/>
              </a:p>
            </p:txBody>
          </p:sp>
        </mc:Choice>
        <mc:Fallback xmlns="">
          <p:sp>
            <p:nvSpPr>
              <p:cNvPr id="19" name="Rectangle 18"/>
              <p:cNvSpPr>
                <a:spLocks noRot="1" noChangeAspect="1" noMove="1" noResize="1" noEditPoints="1" noAdjustHandles="1" noChangeArrowheads="1" noChangeShapeType="1" noTextEdit="1"/>
              </p:cNvSpPr>
              <p:nvPr/>
            </p:nvSpPr>
            <p:spPr>
              <a:xfrm>
                <a:off x="533401" y="3690710"/>
                <a:ext cx="6096000" cy="2308324"/>
              </a:xfrm>
              <a:prstGeom prst="rect">
                <a:avLst/>
              </a:prstGeom>
              <a:blipFill>
                <a:blip r:embed="rId3"/>
                <a:stretch>
                  <a:fillRect l="-900" t="-1319"/>
                </a:stretch>
              </a:blipFill>
            </p:spPr>
            <p:txBody>
              <a:bodyPr/>
              <a:lstStyle/>
              <a:p>
                <a:r>
                  <a:rPr lang="en-US">
                    <a:noFill/>
                  </a:rPr>
                  <a:t> </a:t>
                </a:r>
              </a:p>
            </p:txBody>
          </p:sp>
        </mc:Fallback>
      </mc:AlternateContent>
      <p:sp>
        <p:nvSpPr>
          <p:cNvPr id="14" name="Rectangle 13">
            <a:extLst>
              <a:ext uri="{FF2B5EF4-FFF2-40B4-BE49-F238E27FC236}">
                <a16:creationId xmlns="" xmlns:a16="http://schemas.microsoft.com/office/drawing/2014/main" id="{BC43C162-98E0-434F-BB2A-1C0700388134}"/>
              </a:ext>
            </a:extLst>
          </p:cNvPr>
          <p:cNvSpPr/>
          <p:nvPr/>
        </p:nvSpPr>
        <p:spPr>
          <a:xfrm>
            <a:off x="304799" y="1060956"/>
            <a:ext cx="10846641" cy="646331"/>
          </a:xfrm>
          <a:prstGeom prst="rect">
            <a:avLst/>
          </a:prstGeom>
        </p:spPr>
        <p:txBody>
          <a:bodyPr wrap="square">
            <a:spAutoFit/>
          </a:bodyPr>
          <a:lstStyle/>
          <a:p>
            <a:pPr marL="285750" indent="-285750" algn="just">
              <a:buFont typeface="Arial" panose="020B0604020202020204" pitchFamily="34" charset="0"/>
              <a:buChar char="•"/>
            </a:pPr>
            <a:r>
              <a:rPr lang="en-US" dirty="0">
                <a:solidFill>
                  <a:srgbClr val="0070C0"/>
                </a:solidFill>
                <a:latin typeface="Times New Roman" panose="02020603050405020304" pitchFamily="18" charset="0"/>
                <a:cs typeface="Times New Roman" panose="02020603050405020304" pitchFamily="18" charset="0"/>
              </a:rPr>
              <a:t>It is common in the laboratory determination of capillary pressure to use air-mercury or air-brine systems, rather than the actual water-oil system characteristic of the reservoir.</a:t>
            </a:r>
          </a:p>
        </p:txBody>
      </p:sp>
      <p:sp>
        <p:nvSpPr>
          <p:cNvPr id="15" name="Rectangle 14">
            <a:extLst>
              <a:ext uri="{FF2B5EF4-FFF2-40B4-BE49-F238E27FC236}">
                <a16:creationId xmlns="" xmlns:a16="http://schemas.microsoft.com/office/drawing/2014/main" id="{24523BB3-9C25-4D0F-A7E9-2496B95DA961}"/>
              </a:ext>
            </a:extLst>
          </p:cNvPr>
          <p:cNvSpPr/>
          <p:nvPr/>
        </p:nvSpPr>
        <p:spPr>
          <a:xfrm>
            <a:off x="304799" y="1882601"/>
            <a:ext cx="10846640" cy="646331"/>
          </a:xfrm>
          <a:prstGeom prst="rect">
            <a:avLst/>
          </a:prstGeom>
        </p:spPr>
        <p:txBody>
          <a:bodyPr wrap="square">
            <a:spAutoFit/>
          </a:bodyPr>
          <a:lstStyle/>
          <a:p>
            <a:pPr marL="285750" indent="-285750" algn="just">
              <a:buFont typeface="Arial" panose="020B0604020202020204" pitchFamily="34" charset="0"/>
              <a:buChar char="•"/>
            </a:pPr>
            <a:r>
              <a:rPr lang="en-US" dirty="0">
                <a:solidFill>
                  <a:srgbClr val="0070C0"/>
                </a:solidFill>
                <a:latin typeface="Times New Roman" panose="02020603050405020304" pitchFamily="18" charset="0"/>
                <a:cs typeface="Times New Roman" panose="02020603050405020304" pitchFamily="18" charset="0"/>
              </a:rPr>
              <a:t>When properties of the rock-core sample </a:t>
            </a:r>
            <a:r>
              <a:rPr lang="en-US" i="1" dirty="0">
                <a:solidFill>
                  <a:srgbClr val="0070C0"/>
                </a:solidFill>
                <a:latin typeface="Times New Roman" panose="02020603050405020304" pitchFamily="18" charset="0"/>
                <a:cs typeface="Times New Roman" panose="02020603050405020304" pitchFamily="18" charset="0"/>
              </a:rPr>
              <a:t>represents</a:t>
            </a:r>
            <a:r>
              <a:rPr lang="en-US" dirty="0">
                <a:solidFill>
                  <a:srgbClr val="0070C0"/>
                </a:solidFill>
                <a:latin typeface="Times New Roman" panose="02020603050405020304" pitchFamily="18" charset="0"/>
                <a:cs typeface="Times New Roman" panose="02020603050405020304" pitchFamily="18" charset="0"/>
              </a:rPr>
              <a:t> average of the reservoir rock , we can calculate reservoir capillary pressure using the following equation:</a:t>
            </a:r>
          </a:p>
        </p:txBody>
      </p:sp>
    </p:spTree>
    <p:extLst>
      <p:ext uri="{BB962C8B-B14F-4D97-AF65-F5344CB8AC3E}">
        <p14:creationId xmlns:p14="http://schemas.microsoft.com/office/powerpoint/2010/main" val="2214542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07301" y="16199"/>
            <a:ext cx="4604273" cy="899726"/>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 Leverette J-Function</a:t>
            </a:r>
          </a:p>
        </p:txBody>
      </p:sp>
      <p:sp>
        <p:nvSpPr>
          <p:cNvPr id="2" name="Slide Number Placeholder 1"/>
          <p:cNvSpPr>
            <a:spLocks noGrp="1"/>
          </p:cNvSpPr>
          <p:nvPr>
            <p:ph type="sldNum" sz="quarter" idx="12"/>
          </p:nvPr>
        </p:nvSpPr>
        <p:spPr/>
        <p:txBody>
          <a:bodyPr/>
          <a:lstStyle/>
          <a:p>
            <a:fld id="{FF24955D-8619-4099-8A53-AC1898540FFA}" type="slidenum">
              <a:rPr lang="en-GB" smtClean="0"/>
              <a:t>12</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7" name="Rectangle 16"/>
          <p:cNvSpPr/>
          <p:nvPr/>
        </p:nvSpPr>
        <p:spPr>
          <a:xfrm>
            <a:off x="294563" y="2797317"/>
            <a:ext cx="10805275" cy="369332"/>
          </a:xfrm>
          <a:prstGeom prst="rect">
            <a:avLst/>
          </a:prstGeom>
        </p:spPr>
        <p:txBody>
          <a:bodyPr wrap="square">
            <a:spAutoFit/>
          </a:bodyPr>
          <a:lstStyle/>
          <a:p>
            <a:pPr marL="457200" indent="-457200">
              <a:buFont typeface="Wingdings" panose="05000000000000000000" pitchFamily="2" charset="2"/>
              <a:buChar char="Ø"/>
            </a:pPr>
            <a:r>
              <a:rPr lang="en-US" dirty="0">
                <a:solidFill>
                  <a:schemeClr val="accent1">
                    <a:lumMod val="75000"/>
                  </a:schemeClr>
                </a:solidFill>
                <a:latin typeface="Times New Roman" panose="02020603050405020304" pitchFamily="18" charset="0"/>
                <a:cs typeface="Times New Roman" panose="02020603050405020304" pitchFamily="18" charset="0"/>
              </a:rPr>
              <a:t>Leverette defined the dimensionless function of saturation, which he called the J-function as follow:</a:t>
            </a:r>
            <a:endParaRPr lang="en-GB" dirty="0">
              <a:solidFill>
                <a:schemeClr val="accent1">
                  <a:lumMod val="75000"/>
                </a:schemeClr>
              </a:solidFill>
              <a:latin typeface="Times New Roman" panose="02020603050405020304" pitchFamily="18" charset="0"/>
              <a:cs typeface="Times New Roman" panose="02020603050405020304" pitchFamily="18" charset="0"/>
            </a:endParaRPr>
          </a:p>
        </p:txBody>
      </p:sp>
      <p:graphicFrame>
        <p:nvGraphicFramePr>
          <p:cNvPr id="13" name="Chart 12"/>
          <p:cNvGraphicFramePr/>
          <p:nvPr>
            <p:extLst>
              <p:ext uri="{D42A27DB-BD31-4B8C-83A1-F6EECF244321}">
                <p14:modId xmlns:p14="http://schemas.microsoft.com/office/powerpoint/2010/main" val="3687255545"/>
              </p:ext>
            </p:extLst>
          </p:nvPr>
        </p:nvGraphicFramePr>
        <p:xfrm>
          <a:off x="6488785" y="2937288"/>
          <a:ext cx="5703215" cy="3086666"/>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a14="http://schemas.microsoft.com/office/drawing/2010/main">
        <mc:Choice Requires="a14">
          <p:sp>
            <p:nvSpPr>
              <p:cNvPr id="3" name="Rectangle 2"/>
              <p:cNvSpPr/>
              <p:nvPr/>
            </p:nvSpPr>
            <p:spPr>
              <a:xfrm>
                <a:off x="1736159" y="3101984"/>
                <a:ext cx="3169457" cy="1001684"/>
              </a:xfrm>
              <a:prstGeom prst="rect">
                <a:avLst/>
              </a:prstGeom>
              <a:ln>
                <a:noFill/>
              </a:ln>
            </p:spPr>
            <p:txBody>
              <a:bodyPr wrap="none">
                <a:spAutoFit/>
              </a:bodyPr>
              <a:lstStyle/>
              <a:p>
                <a:pPr/>
                <a14:m>
                  <m:oMathPara xmlns:m="http://schemas.openxmlformats.org/officeDocument/2006/math">
                    <m:oMathParaPr>
                      <m:jc m:val="centerGroup"/>
                    </m:oMathParaPr>
                    <m:oMath xmlns:m="http://schemas.openxmlformats.org/officeDocument/2006/math">
                      <m:r>
                        <a:rPr lang="en-GB" sz="2000" b="1">
                          <a:latin typeface="Cambria Math" panose="02040503050406030204" pitchFamily="18" charset="0"/>
                        </a:rPr>
                        <m:t> </m:t>
                      </m:r>
                      <m:r>
                        <a:rPr lang="en-GB" sz="2000" b="1" i="0">
                          <a:latin typeface="Cambria Math" panose="02040503050406030204" pitchFamily="18" charset="0"/>
                        </a:rPr>
                        <m:t>𝐉</m:t>
                      </m:r>
                      <m:r>
                        <a:rPr lang="en-GB" sz="2000" b="1" i="0">
                          <a:latin typeface="Cambria Math" panose="02040503050406030204" pitchFamily="18" charset="0"/>
                        </a:rPr>
                        <m:t> </m:t>
                      </m:r>
                      <m:d>
                        <m:dPr>
                          <m:ctrlPr>
                            <a:rPr lang="en-GB" sz="2000" b="1" i="1">
                              <a:latin typeface="Cambria Math"/>
                            </a:rPr>
                          </m:ctrlPr>
                        </m:dPr>
                        <m:e>
                          <m:r>
                            <a:rPr lang="en-GB" sz="2000" b="1" i="0">
                              <a:latin typeface="Cambria Math" panose="02040503050406030204" pitchFamily="18" charset="0"/>
                            </a:rPr>
                            <m:t>𝐒𝐰</m:t>
                          </m:r>
                        </m:e>
                      </m:d>
                      <m:r>
                        <a:rPr lang="en-GB" sz="2000" b="1" i="0">
                          <a:latin typeface="Cambria Math" panose="02040503050406030204" pitchFamily="18" charset="0"/>
                        </a:rPr>
                        <m:t>=</m:t>
                      </m:r>
                      <m:r>
                        <a:rPr lang="en-GB" sz="2000" b="1" i="0">
                          <a:latin typeface="Cambria Math" panose="02040503050406030204" pitchFamily="18" charset="0"/>
                        </a:rPr>
                        <m:t>𝟎</m:t>
                      </m:r>
                      <m:r>
                        <a:rPr lang="en-GB" sz="2000" b="1" i="0">
                          <a:latin typeface="Cambria Math" panose="02040503050406030204" pitchFamily="18" charset="0"/>
                        </a:rPr>
                        <m:t>.</m:t>
                      </m:r>
                      <m:r>
                        <a:rPr lang="en-GB" sz="2000" b="1" i="0">
                          <a:latin typeface="Cambria Math" panose="02040503050406030204" pitchFamily="18" charset="0"/>
                        </a:rPr>
                        <m:t>𝟐𝟏𝟔𝟒𝟓</m:t>
                      </m:r>
                      <m:r>
                        <a:rPr lang="en-GB" sz="2000" b="1" i="0">
                          <a:latin typeface="Cambria Math" panose="02040503050406030204" pitchFamily="18" charset="0"/>
                        </a:rPr>
                        <m:t> </m:t>
                      </m:r>
                      <m:f>
                        <m:fPr>
                          <m:ctrlPr>
                            <a:rPr lang="en-GB" sz="2000" b="1" i="1">
                              <a:latin typeface="Cambria Math"/>
                            </a:rPr>
                          </m:ctrlPr>
                        </m:fPr>
                        <m:num>
                          <m:sSub>
                            <m:sSubPr>
                              <m:ctrlPr>
                                <a:rPr lang="en-GB" sz="2000" b="1" i="1">
                                  <a:latin typeface="Cambria Math"/>
                                </a:rPr>
                              </m:ctrlPr>
                            </m:sSubPr>
                            <m:e>
                              <m:r>
                                <a:rPr lang="en-GB" sz="2000" b="1" i="0">
                                  <a:latin typeface="Cambria Math" panose="02040503050406030204" pitchFamily="18" charset="0"/>
                                </a:rPr>
                                <m:t>𝐏</m:t>
                              </m:r>
                            </m:e>
                            <m:sub>
                              <m:r>
                                <a:rPr lang="en-GB" sz="2000" b="1" i="0">
                                  <a:latin typeface="Cambria Math" panose="02040503050406030204" pitchFamily="18" charset="0"/>
                                </a:rPr>
                                <m:t>𝐜</m:t>
                              </m:r>
                            </m:sub>
                          </m:sSub>
                        </m:num>
                        <m:den>
                          <m:r>
                            <a:rPr lang="en-GB" sz="2000" b="1" i="0">
                              <a:latin typeface="Cambria Math" panose="02040503050406030204" pitchFamily="18" charset="0"/>
                            </a:rPr>
                            <m:t>𝛔</m:t>
                          </m:r>
                        </m:den>
                      </m:f>
                      <m:r>
                        <a:rPr lang="en-GB" sz="2000" b="1" i="0">
                          <a:latin typeface="Cambria Math" panose="02040503050406030204" pitchFamily="18" charset="0"/>
                        </a:rPr>
                        <m:t> </m:t>
                      </m:r>
                      <m:rad>
                        <m:radPr>
                          <m:degHide m:val="on"/>
                          <m:ctrlPr>
                            <a:rPr lang="en-GB" sz="2000" b="1" i="1">
                              <a:latin typeface="Cambria Math"/>
                            </a:rPr>
                          </m:ctrlPr>
                        </m:radPr>
                        <m:deg/>
                        <m:e>
                          <m:f>
                            <m:fPr>
                              <m:ctrlPr>
                                <a:rPr lang="en-GB" sz="2000" b="1" i="1">
                                  <a:latin typeface="Cambria Math"/>
                                </a:rPr>
                              </m:ctrlPr>
                            </m:fPr>
                            <m:num>
                              <m:r>
                                <a:rPr lang="en-GB" sz="2000" b="1" i="0">
                                  <a:latin typeface="Cambria Math" panose="02040503050406030204" pitchFamily="18" charset="0"/>
                                </a:rPr>
                                <m:t>𝐊</m:t>
                              </m:r>
                            </m:num>
                            <m:den>
                              <m:r>
                                <a:rPr lang="en-GB" sz="2000" b="1" i="0">
                                  <a:latin typeface="Cambria Math" panose="02040503050406030204" pitchFamily="18" charset="0"/>
                                </a:rPr>
                                <m:t>∅</m:t>
                              </m:r>
                            </m:den>
                          </m:f>
                        </m:e>
                      </m:rad>
                    </m:oMath>
                  </m:oMathPara>
                </a14:m>
                <a:endParaRPr lang="en-GB" sz="2000" b="1" dirty="0"/>
              </a:p>
            </p:txBody>
          </p:sp>
        </mc:Choice>
        <mc:Fallback xmlns="">
          <p:sp>
            <p:nvSpPr>
              <p:cNvPr id="3" name="Rectangle 2"/>
              <p:cNvSpPr>
                <a:spLocks noRot="1" noChangeAspect="1" noMove="1" noResize="1" noEditPoints="1" noAdjustHandles="1" noChangeArrowheads="1" noChangeShapeType="1" noTextEdit="1"/>
              </p:cNvSpPr>
              <p:nvPr/>
            </p:nvSpPr>
            <p:spPr>
              <a:xfrm>
                <a:off x="1736159" y="3101984"/>
                <a:ext cx="3169457" cy="1001684"/>
              </a:xfrm>
              <a:prstGeom prst="rect">
                <a:avLst/>
              </a:prstGeom>
              <a:blipFill>
                <a:blip r:embed="rId3"/>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1736159" y="4253908"/>
                <a:ext cx="3420040" cy="1569660"/>
              </a:xfrm>
              <a:prstGeom prst="rect">
                <a:avLst/>
              </a:prstGeom>
              <a:noFill/>
              <a:ln w="12700">
                <a:solidFill>
                  <a:srgbClr val="FF0000"/>
                </a:solidFill>
                <a:prstDash val="dash"/>
              </a:ln>
            </p:spPr>
            <p:txBody>
              <a:bodyPr wrap="square">
                <a:spAutoFit/>
              </a:bodyPr>
              <a:lstStyle/>
              <a:p>
                <a:r>
                  <a:rPr lang="en-GB" sz="1600" b="1" dirty="0">
                    <a:solidFill>
                      <a:schemeClr val="accent1">
                        <a:lumMod val="75000"/>
                      </a:schemeClr>
                    </a:solidFill>
                    <a:latin typeface="Times New Roman" panose="02020603050405020304" pitchFamily="18" charset="0"/>
                    <a:cs typeface="Times New Roman" panose="02020603050405020304" pitchFamily="18" charset="0"/>
                  </a:rPr>
                  <a:t>J(</a:t>
                </a:r>
                <a:r>
                  <a:rPr lang="en-GB" sz="1600" b="1" dirty="0" err="1">
                    <a:solidFill>
                      <a:schemeClr val="accent1">
                        <a:lumMod val="75000"/>
                      </a:schemeClr>
                    </a:solidFill>
                    <a:latin typeface="Times New Roman" panose="02020603050405020304" pitchFamily="18" charset="0"/>
                    <a:cs typeface="Times New Roman" panose="02020603050405020304" pitchFamily="18" charset="0"/>
                  </a:rPr>
                  <a:t>Sw</a:t>
                </a:r>
                <a:r>
                  <a:rPr lang="en-GB" sz="1600" b="1" dirty="0">
                    <a:solidFill>
                      <a:schemeClr val="accent1">
                        <a:lumMod val="75000"/>
                      </a:schemeClr>
                    </a:solidFill>
                    <a:latin typeface="Times New Roman" panose="02020603050405020304" pitchFamily="18" charset="0"/>
                    <a:cs typeface="Times New Roman" panose="02020603050405020304" pitchFamily="18" charset="0"/>
                  </a:rPr>
                  <a:t>) = </a:t>
                </a:r>
                <a:r>
                  <a:rPr lang="en-GB" sz="1600" b="1" dirty="0" err="1">
                    <a:solidFill>
                      <a:schemeClr val="accent1">
                        <a:lumMod val="75000"/>
                      </a:schemeClr>
                    </a:solidFill>
                    <a:latin typeface="Times New Roman" panose="02020603050405020304" pitchFamily="18" charset="0"/>
                    <a:cs typeface="Times New Roman" panose="02020603050405020304" pitchFamily="18" charset="0"/>
                  </a:rPr>
                  <a:t>Leverett</a:t>
                </a:r>
                <a:r>
                  <a:rPr lang="en-GB" sz="1600" b="1" dirty="0">
                    <a:solidFill>
                      <a:schemeClr val="accent1">
                        <a:lumMod val="75000"/>
                      </a:schemeClr>
                    </a:solidFill>
                    <a:latin typeface="Times New Roman" panose="02020603050405020304" pitchFamily="18" charset="0"/>
                    <a:cs typeface="Times New Roman" panose="02020603050405020304" pitchFamily="18" charset="0"/>
                  </a:rPr>
                  <a:t> J-Function</a:t>
                </a:r>
              </a:p>
              <a:p>
                <a:r>
                  <a:rPr lang="en-GB" sz="1600" b="1" dirty="0">
                    <a:solidFill>
                      <a:schemeClr val="accent1">
                        <a:lumMod val="75000"/>
                      </a:schemeClr>
                    </a:solidFill>
                    <a:latin typeface="Times New Roman" panose="02020603050405020304" pitchFamily="18" charset="0"/>
                    <a:cs typeface="Times New Roman" panose="02020603050405020304" pitchFamily="18" charset="0"/>
                  </a:rPr>
                  <a:t>Pc = Capillary pressure, psi</a:t>
                </a:r>
              </a:p>
              <a:p>
                <a14:m>
                  <m:oMath xmlns:m="http://schemas.openxmlformats.org/officeDocument/2006/math">
                    <m:r>
                      <m:rPr>
                        <m:sty m:val="p"/>
                      </m:rPr>
                      <a:rPr lang="en-GB" sz="1600" b="1" smtClean="0">
                        <a:solidFill>
                          <a:schemeClr val="accent1">
                            <a:lumMod val="75000"/>
                          </a:schemeClr>
                        </a:solidFill>
                        <a:latin typeface="Cambria Math" panose="02040503050406030204" pitchFamily="18" charset="0"/>
                        <a:cs typeface="Times New Roman" panose="02020603050405020304" pitchFamily="18" charset="0"/>
                      </a:rPr>
                      <m:t>σ</m:t>
                    </m:r>
                  </m:oMath>
                </a14:m>
                <a:r>
                  <a:rPr lang="en-GB" sz="1600" b="1" dirty="0">
                    <a:solidFill>
                      <a:schemeClr val="accent1">
                        <a:lumMod val="75000"/>
                      </a:schemeClr>
                    </a:solidFill>
                    <a:latin typeface="Times New Roman" panose="02020603050405020304" pitchFamily="18" charset="0"/>
                    <a:cs typeface="Times New Roman" panose="02020603050405020304" pitchFamily="18" charset="0"/>
                  </a:rPr>
                  <a:t> = Interfacial tension, dynes/cm</a:t>
                </a:r>
              </a:p>
              <a:p>
                <a:r>
                  <a:rPr lang="en-GB" sz="1600" b="1" dirty="0">
                    <a:solidFill>
                      <a:schemeClr val="accent1">
                        <a:lumMod val="75000"/>
                      </a:schemeClr>
                    </a:solidFill>
                    <a:latin typeface="Times New Roman" panose="02020603050405020304" pitchFamily="18" charset="0"/>
                    <a:cs typeface="Times New Roman" panose="02020603050405020304" pitchFamily="18" charset="0"/>
                  </a:rPr>
                  <a:t>K = permeability, md</a:t>
                </a:r>
              </a:p>
              <a:p>
                <a14:m>
                  <m:oMath xmlns:m="http://schemas.openxmlformats.org/officeDocument/2006/math">
                    <m:r>
                      <a:rPr lang="en-GB" sz="1600" b="1">
                        <a:solidFill>
                          <a:schemeClr val="accent1">
                            <a:lumMod val="75000"/>
                          </a:schemeClr>
                        </a:solidFill>
                        <a:latin typeface="Cambria Math" panose="02040503050406030204" pitchFamily="18" charset="0"/>
                        <a:cs typeface="Times New Roman" panose="02020603050405020304" pitchFamily="18" charset="0"/>
                      </a:rPr>
                      <m:t>∅</m:t>
                    </m:r>
                  </m:oMath>
                </a14:m>
                <a:r>
                  <a:rPr lang="en-GB" sz="1600" b="1" dirty="0">
                    <a:solidFill>
                      <a:schemeClr val="accent1">
                        <a:lumMod val="75000"/>
                      </a:schemeClr>
                    </a:solidFill>
                    <a:latin typeface="Times New Roman" panose="02020603050405020304" pitchFamily="18" charset="0"/>
                    <a:cs typeface="Times New Roman" panose="02020603050405020304" pitchFamily="18" charset="0"/>
                  </a:rPr>
                  <a:t> = Porosity</a:t>
                </a:r>
              </a:p>
              <a:p>
                <a:endParaRPr lang="en-GB" sz="1600" b="1" dirty="0">
                  <a:solidFill>
                    <a:schemeClr val="accent1">
                      <a:lumMod val="75000"/>
                    </a:schemeClr>
                  </a:solidFill>
                  <a:latin typeface="Times New Roman" panose="02020603050405020304" pitchFamily="18" charset="0"/>
                  <a:cs typeface="Times New Roman" panose="02020603050405020304"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1736159" y="4253908"/>
                <a:ext cx="3420040" cy="1569660"/>
              </a:xfrm>
              <a:prstGeom prst="rect">
                <a:avLst/>
              </a:prstGeom>
              <a:blipFill>
                <a:blip r:embed="rId4"/>
                <a:stretch>
                  <a:fillRect l="-888" t="-772"/>
                </a:stretch>
              </a:blipFill>
              <a:ln w="12700">
                <a:solidFill>
                  <a:srgbClr val="FF0000"/>
                </a:solidFill>
                <a:prstDash val="dash"/>
              </a:ln>
            </p:spPr>
            <p:txBody>
              <a:bodyPr/>
              <a:lstStyle/>
              <a:p>
                <a:r>
                  <a:rPr lang="en-US">
                    <a:noFill/>
                  </a:rPr>
                  <a:t> </a:t>
                </a:r>
              </a:p>
            </p:txBody>
          </p:sp>
        </mc:Fallback>
      </mc:AlternateContent>
      <p:sp>
        <p:nvSpPr>
          <p:cNvPr id="7" name="Rectangle 6"/>
          <p:cNvSpPr/>
          <p:nvPr/>
        </p:nvSpPr>
        <p:spPr>
          <a:xfrm>
            <a:off x="311572" y="6055485"/>
            <a:ext cx="11288995" cy="646331"/>
          </a:xfrm>
          <a:prstGeom prst="rect">
            <a:avLst/>
          </a:prstGeom>
        </p:spPr>
        <p:txBody>
          <a:bodyPr wrap="square">
            <a:spAutoFit/>
          </a:bodyPr>
          <a:lstStyle/>
          <a:p>
            <a:pPr marL="457200" indent="-457200">
              <a:buFont typeface="Wingdings" panose="05000000000000000000" pitchFamily="2" charset="2"/>
              <a:buChar char="Ø"/>
            </a:pPr>
            <a:r>
              <a:rPr lang="en-US" dirty="0">
                <a:solidFill>
                  <a:schemeClr val="accent1">
                    <a:lumMod val="75000"/>
                  </a:schemeClr>
                </a:solidFill>
                <a:latin typeface="Times New Roman" panose="02020603050405020304" pitchFamily="18" charset="0"/>
                <a:cs typeface="Times New Roman" panose="02020603050405020304" pitchFamily="18" charset="0"/>
              </a:rPr>
              <a:t>J-Function is used for predicting the Pc curve at any point in the reservoir taking porosity and permeability into account.</a:t>
            </a:r>
            <a:endParaRPr lang="en-GB"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 xmlns:a16="http://schemas.microsoft.com/office/drawing/2014/main" id="{2FA1EAB2-0487-4FEC-BD4E-6D17822D04EC}"/>
              </a:ext>
            </a:extLst>
          </p:cNvPr>
          <p:cNvSpPr/>
          <p:nvPr/>
        </p:nvSpPr>
        <p:spPr>
          <a:xfrm>
            <a:off x="311572" y="697979"/>
            <a:ext cx="7191459" cy="2031325"/>
          </a:xfrm>
          <a:prstGeom prst="rect">
            <a:avLst/>
          </a:prstGeom>
        </p:spPr>
        <p:txBody>
          <a:bodyPr wrap="square">
            <a:spAutoFit/>
          </a:bodyPr>
          <a:lstStyle/>
          <a:p>
            <a:pPr marL="457200" indent="-457200">
              <a:buFont typeface="Wingdings" panose="05000000000000000000" pitchFamily="2" charset="2"/>
              <a:buChar char="Ø"/>
            </a:pPr>
            <a:r>
              <a:rPr lang="en-US" dirty="0">
                <a:solidFill>
                  <a:schemeClr val="accent1">
                    <a:lumMod val="75000"/>
                  </a:schemeClr>
                </a:solidFill>
                <a:latin typeface="Times New Roman" panose="02020603050405020304" pitchFamily="18" charset="0"/>
                <a:cs typeface="Times New Roman" panose="02020603050405020304" pitchFamily="18" charset="0"/>
              </a:rPr>
              <a:t>Capillary pressure data are obtained on small core samples.</a:t>
            </a:r>
          </a:p>
          <a:p>
            <a:pPr marL="457200" indent="-457200">
              <a:buFont typeface="Wingdings" panose="05000000000000000000" pitchFamily="2" charset="2"/>
              <a:buChar char="Ø"/>
            </a:pPr>
            <a:r>
              <a:rPr lang="en-US" dirty="0">
                <a:solidFill>
                  <a:schemeClr val="accent1">
                    <a:lumMod val="75000"/>
                  </a:schemeClr>
                </a:solidFill>
                <a:latin typeface="Times New Roman" panose="02020603050405020304" pitchFamily="18" charset="0"/>
                <a:cs typeface="Times New Roman" panose="02020603050405020304" pitchFamily="18" charset="0"/>
              </a:rPr>
              <a:t>These core samples represent</a:t>
            </a:r>
            <a:r>
              <a:rPr lang="en-GB" dirty="0">
                <a:solidFill>
                  <a:schemeClr val="accent1">
                    <a:lumMod val="75000"/>
                  </a:schemeClr>
                </a:solidFill>
                <a:latin typeface="Times New Roman" panose="02020603050405020304" pitchFamily="18" charset="0"/>
                <a:cs typeface="Times New Roman" panose="02020603050405020304" pitchFamily="18" charset="0"/>
              </a:rPr>
              <a:t> </a:t>
            </a:r>
            <a:r>
              <a:rPr lang="en-US" dirty="0">
                <a:solidFill>
                  <a:schemeClr val="accent1">
                    <a:lumMod val="75000"/>
                  </a:schemeClr>
                </a:solidFill>
                <a:latin typeface="Times New Roman" panose="02020603050405020304" pitchFamily="18" charset="0"/>
                <a:cs typeface="Times New Roman" panose="02020603050405020304" pitchFamily="18" charset="0"/>
              </a:rPr>
              <a:t>a small part of the reservoir.</a:t>
            </a:r>
          </a:p>
          <a:p>
            <a:pPr marL="457200" indent="-457200">
              <a:buFont typeface="Wingdings" panose="05000000000000000000" pitchFamily="2" charset="2"/>
              <a:buChar char="Ø"/>
            </a:pPr>
            <a:r>
              <a:rPr lang="en-US" dirty="0">
                <a:solidFill>
                  <a:schemeClr val="accent1">
                    <a:lumMod val="75000"/>
                  </a:schemeClr>
                </a:solidFill>
                <a:latin typeface="Times New Roman" panose="02020603050405020304" pitchFamily="18" charset="0"/>
                <a:cs typeface="Times New Roman" panose="02020603050405020304" pitchFamily="18" charset="0"/>
              </a:rPr>
              <a:t>All </a:t>
            </a:r>
            <a:r>
              <a:rPr lang="en-US" i="1" dirty="0">
                <a:solidFill>
                  <a:srgbClr val="FF0000"/>
                </a:solidFill>
                <a:latin typeface="Times New Roman" panose="02020603050405020304" pitchFamily="18" charset="0"/>
                <a:cs typeface="Times New Roman" panose="02020603050405020304" pitchFamily="18" charset="0"/>
              </a:rPr>
              <a:t>Pc</a:t>
            </a:r>
            <a:r>
              <a:rPr lang="en-US" dirty="0">
                <a:solidFill>
                  <a:schemeClr val="accent1">
                    <a:lumMod val="75000"/>
                  </a:schemeClr>
                </a:solidFill>
                <a:latin typeface="Times New Roman" panose="02020603050405020304" pitchFamily="18" charset="0"/>
                <a:cs typeface="Times New Roman" panose="02020603050405020304" pitchFamily="18" charset="0"/>
              </a:rPr>
              <a:t> data of these cores is combined to characterize a reservoir. </a:t>
            </a:r>
          </a:p>
          <a:p>
            <a:pPr marL="457200" indent="-457200">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Pc</a:t>
            </a:r>
            <a:r>
              <a:rPr lang="en-US" dirty="0">
                <a:solidFill>
                  <a:schemeClr val="accent1">
                    <a:lumMod val="75000"/>
                  </a:schemeClr>
                </a:solidFill>
                <a:latin typeface="Times New Roman" panose="02020603050405020304" pitchFamily="18" charset="0"/>
                <a:cs typeface="Times New Roman" panose="02020603050405020304" pitchFamily="18" charset="0"/>
              </a:rPr>
              <a:t> at any point in the reservoir should consider:</a:t>
            </a:r>
          </a:p>
          <a:p>
            <a:r>
              <a:rPr lang="en-US" dirty="0">
                <a:solidFill>
                  <a:schemeClr val="accent1">
                    <a:lumMod val="75000"/>
                  </a:schemeClr>
                </a:solidFill>
                <a:latin typeface="Times New Roman" panose="02020603050405020304" pitchFamily="18" charset="0"/>
                <a:cs typeface="Times New Roman" panose="02020603050405020304" pitchFamily="18" charset="0"/>
              </a:rPr>
              <a:t>       The porosity</a:t>
            </a:r>
          </a:p>
          <a:p>
            <a:r>
              <a:rPr lang="en-US" dirty="0">
                <a:solidFill>
                  <a:schemeClr val="accent1">
                    <a:lumMod val="75000"/>
                  </a:schemeClr>
                </a:solidFill>
                <a:latin typeface="Times New Roman" panose="02020603050405020304" pitchFamily="18" charset="0"/>
                <a:cs typeface="Times New Roman" panose="02020603050405020304" pitchFamily="18" charset="0"/>
              </a:rPr>
              <a:t>       Permeability</a:t>
            </a:r>
          </a:p>
          <a:p>
            <a:r>
              <a:rPr lang="en-US" dirty="0">
                <a:solidFill>
                  <a:schemeClr val="accent1">
                    <a:lumMod val="75000"/>
                  </a:schemeClr>
                </a:solidFill>
                <a:latin typeface="Times New Roman" panose="02020603050405020304" pitchFamily="18" charset="0"/>
                <a:cs typeface="Times New Roman" panose="02020603050405020304" pitchFamily="18" charset="0"/>
              </a:rPr>
              <a:t>       Interfacial tension </a:t>
            </a:r>
          </a:p>
        </p:txBody>
      </p:sp>
    </p:spTree>
    <p:extLst>
      <p:ext uri="{BB962C8B-B14F-4D97-AF65-F5344CB8AC3E}">
        <p14:creationId xmlns:p14="http://schemas.microsoft.com/office/powerpoint/2010/main" val="3490719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0793" y="104860"/>
            <a:ext cx="10290413" cy="818869"/>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 Leverette J-Function</a:t>
            </a:r>
          </a:p>
        </p:txBody>
      </p:sp>
      <p:sp>
        <p:nvSpPr>
          <p:cNvPr id="2" name="Slide Number Placeholder 1"/>
          <p:cNvSpPr>
            <a:spLocks noGrp="1"/>
          </p:cNvSpPr>
          <p:nvPr>
            <p:ph type="sldNum" sz="quarter" idx="12"/>
          </p:nvPr>
        </p:nvSpPr>
        <p:spPr/>
        <p:txBody>
          <a:bodyPr/>
          <a:lstStyle/>
          <a:p>
            <a:fld id="{FF24955D-8619-4099-8A53-AC1898540FFA}" type="slidenum">
              <a:rPr lang="en-GB" smtClean="0"/>
              <a:t>13</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7" name="Rectangle 16"/>
          <p:cNvSpPr/>
          <p:nvPr/>
        </p:nvSpPr>
        <p:spPr>
          <a:xfrm>
            <a:off x="204614" y="1284999"/>
            <a:ext cx="7019179" cy="4247317"/>
          </a:xfrm>
          <a:prstGeom prst="rect">
            <a:avLst/>
          </a:prstGeom>
        </p:spPr>
        <p:txBody>
          <a:bodyPr wrap="square">
            <a:spAutoFit/>
          </a:bodyPr>
          <a:lstStyle/>
          <a:p>
            <a:r>
              <a:rPr lang="en-GB" b="1" dirty="0">
                <a:solidFill>
                  <a:srgbClr val="00B050"/>
                </a:solidFill>
                <a:latin typeface="Times New Roman" panose="02020603050405020304" pitchFamily="18" charset="0"/>
                <a:cs typeface="Times New Roman" panose="02020603050405020304" pitchFamily="18" charset="0"/>
              </a:rPr>
              <a:t>Procedure for calculations:</a:t>
            </a:r>
          </a:p>
          <a:p>
            <a:endParaRPr lang="en-US"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a:solidFill>
                  <a:schemeClr val="accent1">
                    <a:lumMod val="75000"/>
                  </a:schemeClr>
                </a:solidFill>
                <a:latin typeface="Times New Roman" panose="02020603050405020304" pitchFamily="18" charset="0"/>
                <a:cs typeface="Times New Roman" panose="02020603050405020304" pitchFamily="18" charset="0"/>
              </a:rPr>
              <a:t>Determine J(</a:t>
            </a:r>
            <a:r>
              <a:rPr lang="en-GB" dirty="0" err="1">
                <a:solidFill>
                  <a:schemeClr val="accent1">
                    <a:lumMod val="75000"/>
                  </a:schemeClr>
                </a:solidFill>
                <a:latin typeface="Times New Roman" panose="02020603050405020304" pitchFamily="18" charset="0"/>
                <a:cs typeface="Times New Roman" panose="02020603050405020304" pitchFamily="18" charset="0"/>
              </a:rPr>
              <a:t>Sw</a:t>
            </a:r>
            <a:r>
              <a:rPr lang="en-GB" dirty="0">
                <a:solidFill>
                  <a:schemeClr val="accent1">
                    <a:lumMod val="75000"/>
                  </a:schemeClr>
                </a:solidFill>
                <a:latin typeface="Times New Roman" panose="02020603050405020304" pitchFamily="18" charset="0"/>
                <a:cs typeface="Times New Roman" panose="02020603050405020304" pitchFamily="18" charset="0"/>
              </a:rPr>
              <a:t>) for each core sample at each saturation</a:t>
            </a:r>
          </a:p>
          <a:p>
            <a:pPr marL="342900" indent="-342900">
              <a:buFont typeface="+mj-lt"/>
              <a:buAutoNum type="arabicPeriod"/>
            </a:pPr>
            <a:endParaRPr lang="en-GB"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a:solidFill>
                  <a:schemeClr val="accent1">
                    <a:lumMod val="75000"/>
                  </a:schemeClr>
                </a:solidFill>
                <a:latin typeface="Times New Roman" panose="02020603050405020304" pitchFamily="18" charset="0"/>
                <a:cs typeface="Times New Roman" panose="02020603050405020304" pitchFamily="18" charset="0"/>
              </a:rPr>
              <a:t>Plot J(</a:t>
            </a:r>
            <a:r>
              <a:rPr lang="en-GB" dirty="0" err="1">
                <a:solidFill>
                  <a:schemeClr val="accent1">
                    <a:lumMod val="75000"/>
                  </a:schemeClr>
                </a:solidFill>
                <a:latin typeface="Times New Roman" panose="02020603050405020304" pitchFamily="18" charset="0"/>
                <a:cs typeface="Times New Roman" panose="02020603050405020304" pitchFamily="18" charset="0"/>
              </a:rPr>
              <a:t>Sw</a:t>
            </a:r>
            <a:r>
              <a:rPr lang="en-GB" dirty="0">
                <a:solidFill>
                  <a:schemeClr val="accent1">
                    <a:lumMod val="75000"/>
                  </a:schemeClr>
                </a:solidFill>
                <a:latin typeface="Times New Roman" panose="02020603050405020304" pitchFamily="18" charset="0"/>
                <a:cs typeface="Times New Roman" panose="02020603050405020304" pitchFamily="18" charset="0"/>
              </a:rPr>
              <a:t>) vs </a:t>
            </a:r>
            <a:r>
              <a:rPr lang="en-GB" dirty="0" err="1">
                <a:solidFill>
                  <a:schemeClr val="accent1">
                    <a:lumMod val="75000"/>
                  </a:schemeClr>
                </a:solidFill>
                <a:latin typeface="Times New Roman" panose="02020603050405020304" pitchFamily="18" charset="0"/>
                <a:cs typeface="Times New Roman" panose="02020603050405020304" pitchFamily="18" charset="0"/>
              </a:rPr>
              <a:t>Sw</a:t>
            </a:r>
            <a:r>
              <a:rPr lang="en-GB" dirty="0">
                <a:solidFill>
                  <a:schemeClr val="accent1">
                    <a:lumMod val="75000"/>
                  </a:schemeClr>
                </a:solidFill>
                <a:latin typeface="Times New Roman" panose="02020603050405020304" pitchFamily="18" charset="0"/>
                <a:cs typeface="Times New Roman" panose="02020603050405020304" pitchFamily="18" charset="0"/>
              </a:rPr>
              <a:t> for all samples together </a:t>
            </a:r>
          </a:p>
          <a:p>
            <a:pPr marL="342900" indent="-342900">
              <a:buFont typeface="+mj-lt"/>
              <a:buAutoNum type="arabicPeriod"/>
            </a:pPr>
            <a:endParaRPr lang="en-GB"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a:solidFill>
                  <a:schemeClr val="accent1">
                    <a:lumMod val="75000"/>
                  </a:schemeClr>
                </a:solidFill>
                <a:latin typeface="Times New Roman" panose="02020603050405020304" pitchFamily="18" charset="0"/>
                <a:cs typeface="Times New Roman" panose="02020603050405020304" pitchFamily="18" charset="0"/>
              </a:rPr>
              <a:t>Fit best line between points</a:t>
            </a:r>
          </a:p>
          <a:p>
            <a:pPr marL="342900" indent="-342900">
              <a:buFont typeface="+mj-lt"/>
              <a:buAutoNum type="arabicPeriod"/>
            </a:pPr>
            <a:endParaRPr lang="en-GB"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a:solidFill>
                  <a:schemeClr val="accent1">
                    <a:lumMod val="75000"/>
                  </a:schemeClr>
                </a:solidFill>
                <a:latin typeface="Times New Roman" panose="02020603050405020304" pitchFamily="18" charset="0"/>
                <a:cs typeface="Times New Roman" panose="02020603050405020304" pitchFamily="18" charset="0"/>
              </a:rPr>
              <a:t>Now, we have a general relationship between J(</a:t>
            </a:r>
            <a:r>
              <a:rPr lang="en-GB" dirty="0" err="1">
                <a:solidFill>
                  <a:schemeClr val="accent1">
                    <a:lumMod val="75000"/>
                  </a:schemeClr>
                </a:solidFill>
                <a:latin typeface="Times New Roman" panose="02020603050405020304" pitchFamily="18" charset="0"/>
                <a:cs typeface="Times New Roman" panose="02020603050405020304" pitchFamily="18" charset="0"/>
              </a:rPr>
              <a:t>Sw</a:t>
            </a:r>
            <a:r>
              <a:rPr lang="en-GB" dirty="0">
                <a:solidFill>
                  <a:schemeClr val="accent1">
                    <a:lumMod val="75000"/>
                  </a:schemeClr>
                </a:solidFill>
                <a:latin typeface="Times New Roman" panose="02020603050405020304" pitchFamily="18" charset="0"/>
                <a:cs typeface="Times New Roman" panose="02020603050405020304" pitchFamily="18" charset="0"/>
              </a:rPr>
              <a:t>) and </a:t>
            </a:r>
            <a:r>
              <a:rPr lang="en-GB" dirty="0" err="1">
                <a:solidFill>
                  <a:schemeClr val="accent1">
                    <a:lumMod val="75000"/>
                  </a:schemeClr>
                </a:solidFill>
                <a:latin typeface="Times New Roman" panose="02020603050405020304" pitchFamily="18" charset="0"/>
                <a:cs typeface="Times New Roman" panose="02020603050405020304" pitchFamily="18" charset="0"/>
              </a:rPr>
              <a:t>Sw</a:t>
            </a:r>
            <a:r>
              <a:rPr lang="en-GB" dirty="0">
                <a:solidFill>
                  <a:schemeClr val="accent1">
                    <a:lumMod val="75000"/>
                  </a:schemeClr>
                </a:solidFill>
                <a:latin typeface="Times New Roman" panose="02020603050405020304" pitchFamily="18" charset="0"/>
                <a:cs typeface="Times New Roman" panose="02020603050405020304" pitchFamily="18" charset="0"/>
              </a:rPr>
              <a:t> for the whole reservoir</a:t>
            </a:r>
          </a:p>
          <a:p>
            <a:pPr marL="342900" indent="-342900">
              <a:buFont typeface="+mj-lt"/>
              <a:buAutoNum type="arabicPeriod"/>
            </a:pPr>
            <a:endParaRPr lang="en-GB" dirty="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GB" dirty="0">
                <a:solidFill>
                  <a:schemeClr val="accent1">
                    <a:lumMod val="75000"/>
                  </a:schemeClr>
                </a:solidFill>
                <a:latin typeface="Times New Roman" panose="02020603050405020304" pitchFamily="18" charset="0"/>
                <a:cs typeface="Times New Roman" panose="02020603050405020304" pitchFamily="18" charset="0"/>
              </a:rPr>
              <a:t>Generate Pc curve for each point in the reservoir depending on its porosity and permeability using Leverette dimensionless function of saturation</a:t>
            </a:r>
          </a:p>
          <a:p>
            <a:pPr marL="457200" indent="-457200">
              <a:buFont typeface="Wingdings" panose="05000000000000000000" pitchFamily="2" charset="2"/>
              <a:buChar char="Ø"/>
            </a:pPr>
            <a:endParaRPr lang="en-GB" dirty="0">
              <a:solidFill>
                <a:schemeClr val="accent1">
                  <a:lumMod val="75000"/>
                </a:schemeClr>
              </a:solidFill>
              <a:latin typeface="Times New Roman" panose="02020603050405020304" pitchFamily="18" charset="0"/>
              <a:cs typeface="Times New Roman" panose="02020603050405020304" pitchFamily="18" charset="0"/>
            </a:endParaRPr>
          </a:p>
        </p:txBody>
      </p:sp>
      <p:graphicFrame>
        <p:nvGraphicFramePr>
          <p:cNvPr id="13" name="Chart 12"/>
          <p:cNvGraphicFramePr/>
          <p:nvPr>
            <p:extLst>
              <p:ext uri="{D42A27DB-BD31-4B8C-83A1-F6EECF244321}">
                <p14:modId xmlns:p14="http://schemas.microsoft.com/office/powerpoint/2010/main" val="2716307288"/>
              </p:ext>
            </p:extLst>
          </p:nvPr>
        </p:nvGraphicFramePr>
        <p:xfrm>
          <a:off x="6827405" y="987686"/>
          <a:ext cx="5255170" cy="3145476"/>
        </p:xfrm>
        <a:graphic>
          <a:graphicData uri="http://schemas.openxmlformats.org/drawingml/2006/chart">
            <c:chart xmlns:c="http://schemas.openxmlformats.org/drawingml/2006/chart" xmlns:r="http://schemas.openxmlformats.org/officeDocument/2006/relationships" r:id="rId2"/>
          </a:graphicData>
        </a:graphic>
      </p:graphicFrame>
      <p:sp>
        <p:nvSpPr>
          <p:cNvPr id="8" name="Right Arrow 7"/>
          <p:cNvSpPr/>
          <p:nvPr/>
        </p:nvSpPr>
        <p:spPr>
          <a:xfrm rot="5400000">
            <a:off x="9600772" y="4210055"/>
            <a:ext cx="511162" cy="25169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4" name="Chart 13"/>
          <p:cNvGraphicFramePr/>
          <p:nvPr>
            <p:extLst>
              <p:ext uri="{D42A27DB-BD31-4B8C-83A1-F6EECF244321}">
                <p14:modId xmlns:p14="http://schemas.microsoft.com/office/powerpoint/2010/main" val="1892354707"/>
              </p:ext>
            </p:extLst>
          </p:nvPr>
        </p:nvGraphicFramePr>
        <p:xfrm>
          <a:off x="7620181" y="4036118"/>
          <a:ext cx="3322803" cy="2417277"/>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9" name="Rounded Rectangle 8"/>
              <p:cNvSpPr/>
              <p:nvPr/>
            </p:nvSpPr>
            <p:spPr>
              <a:xfrm>
                <a:off x="9982200" y="4741265"/>
                <a:ext cx="1120954" cy="111292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3200" b="1" i="0" smtClean="0">
                          <a:solidFill>
                            <a:srgbClr val="FF0000"/>
                          </a:solidFill>
                          <a:latin typeface="Cambria Math" panose="02040503050406030204" pitchFamily="18" charset="0"/>
                        </a:rPr>
                        <m:t>∅ ?</m:t>
                      </m:r>
                    </m:oMath>
                  </m:oMathPara>
                </a14:m>
                <a:endParaRPr lang="en-GB" sz="2000" b="1" dirty="0">
                  <a:solidFill>
                    <a:srgbClr val="FF0000"/>
                  </a:solidFill>
                </a:endParaRPr>
              </a:p>
              <a:p>
                <a:pPr algn="ctr"/>
                <a:r>
                  <a:rPr lang="en-GB" sz="3200" dirty="0">
                    <a:solidFill>
                      <a:srgbClr val="FF0000"/>
                    </a:solidFill>
                  </a:rPr>
                  <a:t>K ?</a:t>
                </a:r>
                <a:endParaRPr lang="en-GB" sz="2000" dirty="0">
                  <a:solidFill>
                    <a:srgbClr val="FF0000"/>
                  </a:solidFill>
                </a:endParaRPr>
              </a:p>
            </p:txBody>
          </p:sp>
        </mc:Choice>
        <mc:Fallback xmlns="">
          <p:sp>
            <p:nvSpPr>
              <p:cNvPr id="9" name="Rounded Rectangle 8"/>
              <p:cNvSpPr>
                <a:spLocks noRot="1" noChangeAspect="1" noMove="1" noResize="1" noEditPoints="1" noAdjustHandles="1" noChangeArrowheads="1" noChangeShapeType="1" noTextEdit="1"/>
              </p:cNvSpPr>
              <p:nvPr/>
            </p:nvSpPr>
            <p:spPr>
              <a:xfrm>
                <a:off x="9982200" y="4741265"/>
                <a:ext cx="1120954" cy="1112928"/>
              </a:xfrm>
              <a:prstGeom prst="roundRect">
                <a:avLst/>
              </a:prstGeom>
              <a:blipFill rotWithShape="0">
                <a:blip r:embed="rId5"/>
                <a:stretch>
                  <a:fillRect b="-16484"/>
                </a:stretch>
              </a:blipFill>
              <a:ln>
                <a:noFill/>
              </a:ln>
            </p:spPr>
            <p:txBody>
              <a:bodyPr/>
              <a:lstStyle/>
              <a:p>
                <a:r>
                  <a:rPr lang="en-GB">
                    <a:noFill/>
                  </a:rPr>
                  <a:t> </a:t>
                </a:r>
              </a:p>
            </p:txBody>
          </p:sp>
        </mc:Fallback>
      </mc:AlternateContent>
    </p:spTree>
    <p:extLst>
      <p:ext uri="{BB962C8B-B14F-4D97-AF65-F5344CB8AC3E}">
        <p14:creationId xmlns:p14="http://schemas.microsoft.com/office/powerpoint/2010/main" val="21285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0375" y="733473"/>
            <a:ext cx="10661198" cy="5622877"/>
          </a:xfrm>
        </p:spPr>
        <p:txBody>
          <a:bodyPr>
            <a:normAutofit/>
          </a:bodyPr>
          <a:lstStyle/>
          <a:p>
            <a:pPr algn="l"/>
            <a:r>
              <a:rPr lang="en-GB" b="1" u="sng" dirty="0">
                <a:latin typeface="Times New Roman" panose="02020603050405020304" pitchFamily="18" charset="0"/>
                <a:cs typeface="Times New Roman" panose="02020603050405020304" pitchFamily="18" charset="0"/>
              </a:rPr>
              <a:t>Outline</a:t>
            </a:r>
          </a:p>
          <a:p>
            <a:pPr algn="l">
              <a:lnSpc>
                <a:spcPct val="150000"/>
              </a:lnSpc>
            </a:pPr>
            <a:r>
              <a:rPr lang="en-GB" dirty="0">
                <a:solidFill>
                  <a:schemeClr val="accent1">
                    <a:lumMod val="75000"/>
                  </a:schemeClr>
                </a:solidFill>
                <a:latin typeface="Times New Roman" panose="02020603050405020304" pitchFamily="18" charset="0"/>
                <a:cs typeface="Times New Roman" panose="02020603050405020304" pitchFamily="18" charset="0"/>
              </a:rPr>
              <a:t>Capillary pressure</a:t>
            </a:r>
          </a:p>
          <a:p>
            <a:pPr algn="l">
              <a:lnSpc>
                <a:spcPct val="150000"/>
              </a:lnSpc>
            </a:pPr>
            <a:r>
              <a:rPr lang="en-GB" dirty="0">
                <a:solidFill>
                  <a:schemeClr val="accent1">
                    <a:lumMod val="75000"/>
                  </a:schemeClr>
                </a:solidFill>
                <a:latin typeface="Times New Roman" panose="02020603050405020304" pitchFamily="18" charset="0"/>
                <a:cs typeface="Times New Roman" panose="02020603050405020304" pitchFamily="18" charset="0"/>
              </a:rPr>
              <a:t>Capillary pressure curve</a:t>
            </a:r>
          </a:p>
          <a:p>
            <a:pPr algn="l">
              <a:lnSpc>
                <a:spcPct val="150000"/>
              </a:lnSpc>
            </a:pPr>
            <a:r>
              <a:rPr lang="en-GB" dirty="0">
                <a:solidFill>
                  <a:schemeClr val="accent1">
                    <a:lumMod val="75000"/>
                  </a:schemeClr>
                </a:solidFill>
                <a:latin typeface="Times New Roman" panose="02020603050405020304" pitchFamily="18" charset="0"/>
                <a:cs typeface="Times New Roman" panose="02020603050405020304" pitchFamily="18" charset="0"/>
              </a:rPr>
              <a:t>Capillary pressure variation</a:t>
            </a:r>
          </a:p>
          <a:p>
            <a:pPr algn="l">
              <a:lnSpc>
                <a:spcPct val="150000"/>
              </a:lnSpc>
            </a:pPr>
            <a:r>
              <a:rPr lang="en-US" dirty="0">
                <a:solidFill>
                  <a:schemeClr val="accent1">
                    <a:lumMod val="75000"/>
                  </a:schemeClr>
                </a:solidFill>
                <a:latin typeface="Times New Roman" panose="02020603050405020304" pitchFamily="18" charset="0"/>
                <a:cs typeface="Times New Roman" panose="02020603050405020304" pitchFamily="18" charset="0"/>
              </a:rPr>
              <a:t>Converting Pc Lab data to reservoir condition</a:t>
            </a:r>
            <a:endParaRPr lang="en-GB" dirty="0">
              <a:solidFill>
                <a:schemeClr val="accent1">
                  <a:lumMod val="75000"/>
                </a:schemeClr>
              </a:solidFill>
              <a:latin typeface="Times New Roman" panose="02020603050405020304" pitchFamily="18" charset="0"/>
              <a:cs typeface="Times New Roman" panose="02020603050405020304" pitchFamily="18" charset="0"/>
            </a:endParaRPr>
          </a:p>
          <a:p>
            <a:pPr algn="l">
              <a:lnSpc>
                <a:spcPct val="150000"/>
              </a:lnSpc>
            </a:pPr>
            <a:r>
              <a:rPr lang="en-US" dirty="0">
                <a:solidFill>
                  <a:schemeClr val="accent1">
                    <a:lumMod val="75000"/>
                  </a:schemeClr>
                </a:solidFill>
                <a:latin typeface="Times New Roman" panose="02020603050405020304" pitchFamily="18" charset="0"/>
                <a:cs typeface="Times New Roman" panose="02020603050405020304" pitchFamily="18" charset="0"/>
              </a:rPr>
              <a:t>J-function</a:t>
            </a:r>
            <a:endParaRPr lang="en-GB" dirty="0">
              <a:solidFill>
                <a:schemeClr val="accent1">
                  <a:lumMod val="75000"/>
                </a:schemeClr>
              </a:solidFill>
              <a:latin typeface="Times New Roman" panose="02020603050405020304" pitchFamily="18" charset="0"/>
              <a:cs typeface="Times New Roman" panose="02020603050405020304" pitchFamily="18" charset="0"/>
            </a:endParaRPr>
          </a:p>
          <a:p>
            <a:pPr algn="l">
              <a:lnSpc>
                <a:spcPct val="100000"/>
              </a:lnSpc>
            </a:pPr>
            <a:endParaRPr lang="en-GB" dirty="0">
              <a:solidFill>
                <a:srgbClr val="C05700"/>
              </a:solidFill>
              <a:latin typeface="OpenSans-Bold"/>
            </a:endParaRPr>
          </a:p>
          <a:p>
            <a:pPr algn="l">
              <a:lnSpc>
                <a:spcPct val="100000"/>
              </a:lnSpc>
            </a:pPr>
            <a:endParaRPr lang="en-GB" dirty="0">
              <a:solidFill>
                <a:srgbClr val="0070C0"/>
              </a:solidFill>
              <a:latin typeface="Times New Roman" panose="02020603050405020304" pitchFamily="18" charset="0"/>
              <a:ea typeface="Tahoma" panose="020B0604030504040204" pitchFamily="34" charset="0"/>
              <a:cs typeface="Times New Roman" panose="02020603050405020304" pitchFamily="18" charset="0"/>
            </a:endParaRPr>
          </a:p>
          <a:p>
            <a:pPr algn="l">
              <a:lnSpc>
                <a:spcPct val="100000"/>
              </a:lnSpc>
            </a:pPr>
            <a:endParaRPr lang="en-GB"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pPr>
            <a:endParaRPr lang="en-GB"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pPr>
            <a:endParaRPr lang="en-GB"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pPr>
            <a:endParaRPr lang="en-GB"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pPr>
            <a:endParaRPr lang="en-GB"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pPr>
            <a:endParaRPr lang="en-GB"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pPr>
            <a:endParaRPr lang="en-GB"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l">
              <a:lnSpc>
                <a:spcPct val="100000"/>
              </a:lnSpc>
            </a:pPr>
            <a:endParaRPr lang="en-GB" dirty="0">
              <a:solidFill>
                <a:srgbClr val="0070C0"/>
              </a:solidFill>
            </a:endParaRPr>
          </a:p>
          <a:p>
            <a:pPr algn="l"/>
            <a:endParaRPr lang="en-GB" u="sng" dirty="0"/>
          </a:p>
          <a:p>
            <a:pPr algn="l"/>
            <a:endParaRPr lang="en-GB" dirty="0"/>
          </a:p>
          <a:p>
            <a:pPr algn="l"/>
            <a:endParaRPr lang="en-GB" dirty="0"/>
          </a:p>
          <a:p>
            <a:pPr algn="l"/>
            <a:endParaRPr lang="en-GB" u="sng" dirty="0"/>
          </a:p>
          <a:p>
            <a:pPr algn="l"/>
            <a:endParaRPr lang="en-GB" u="sng" dirty="0"/>
          </a:p>
        </p:txBody>
      </p:sp>
      <p:sp>
        <p:nvSpPr>
          <p:cNvPr id="6" name="Rectangle 5"/>
          <p:cNvSpPr/>
          <p:nvPr/>
        </p:nvSpPr>
        <p:spPr>
          <a:xfrm>
            <a:off x="263856" y="143668"/>
            <a:ext cx="11691582" cy="589806"/>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n w="0"/>
                <a:solidFill>
                  <a:srgbClr val="FF0000"/>
                </a:solidFill>
                <a:effectLst>
                  <a:outerShdw blurRad="38100" dist="19050" dir="2700000" algn="tl" rotWithShape="0">
                    <a:schemeClr val="dk1">
                      <a:alpha val="40000"/>
                    </a:schemeClr>
                  </a:outerShdw>
                </a:effectLst>
              </a:rPr>
              <a:t>Capillary Pressure</a:t>
            </a:r>
            <a:endParaRPr lang="en-GB" sz="3600" b="1" dirty="0">
              <a:ln w="0"/>
              <a:solidFill>
                <a:srgbClr val="FF0000"/>
              </a:solidFill>
              <a:effectLst>
                <a:outerShdw blurRad="38100" dist="19050" dir="2700000" algn="tl" rotWithShape="0">
                  <a:schemeClr val="dk1">
                    <a:alpha val="40000"/>
                  </a:schemeClr>
                </a:outerShdw>
              </a:effectLst>
            </a:endParaRPr>
          </a:p>
        </p:txBody>
      </p:sp>
      <p:sp>
        <p:nvSpPr>
          <p:cNvPr id="5" name="AutoShape 2" descr="Compare the property of ideal gases and real gas molecu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https://qph.fs.quoracdn.net/main-qimg-aabf73c8d09595011e3bd28c41c14e23.web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Slide Number Placeholder 3">
            <a:extLst>
              <a:ext uri="{FF2B5EF4-FFF2-40B4-BE49-F238E27FC236}">
                <a16:creationId xmlns="" xmlns:a16="http://schemas.microsoft.com/office/drawing/2014/main" id="{792989B9-1ABA-459A-ADA5-3A4D3524B211}"/>
              </a:ext>
            </a:extLst>
          </p:cNvPr>
          <p:cNvSpPr>
            <a:spLocks noGrp="1"/>
          </p:cNvSpPr>
          <p:nvPr>
            <p:ph type="sldNum" sz="quarter" idx="12"/>
          </p:nvPr>
        </p:nvSpPr>
        <p:spPr/>
        <p:txBody>
          <a:bodyPr/>
          <a:lstStyle/>
          <a:p>
            <a:fld id="{FF24955D-8619-4099-8A53-AC1898540FFA}" type="slidenum">
              <a:rPr lang="en-GB" smtClean="0"/>
              <a:t>2</a:t>
            </a:fld>
            <a:endParaRPr lang="en-GB"/>
          </a:p>
        </p:txBody>
      </p:sp>
    </p:spTree>
    <p:extLst>
      <p:ext uri="{BB962C8B-B14F-4D97-AF65-F5344CB8AC3E}">
        <p14:creationId xmlns:p14="http://schemas.microsoft.com/office/powerpoint/2010/main" val="192530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964189" y="-1358"/>
            <a:ext cx="6998984" cy="646331"/>
          </a:xfrm>
          <a:prstGeom prst="rect">
            <a:avLst/>
          </a:prstGeom>
        </p:spPr>
        <p:txBody>
          <a:bodyPr wrap="square">
            <a:spAutoFit/>
          </a:bodyPr>
          <a:lstStyle/>
          <a:p>
            <a:endParaRPr lang="en-GB" dirty="0">
              <a:solidFill>
                <a:srgbClr val="222222"/>
              </a:solidFill>
              <a:latin typeface="arial" panose="020B0604020202020204" pitchFamily="34" charset="0"/>
            </a:endParaRPr>
          </a:p>
          <a:p>
            <a:endParaRPr lang="en-GB" dirty="0">
              <a:solidFill>
                <a:srgbClr val="222222"/>
              </a:solidFill>
              <a:latin typeface="arial" panose="020B0604020202020204" pitchFamily="34" charset="0"/>
            </a:endParaRPr>
          </a:p>
        </p:txBody>
      </p:sp>
      <p:sp>
        <p:nvSpPr>
          <p:cNvPr id="8" name="Rectangle 7"/>
          <p:cNvSpPr/>
          <p:nvPr/>
        </p:nvSpPr>
        <p:spPr>
          <a:xfrm>
            <a:off x="5820203" y="1468557"/>
            <a:ext cx="10678110" cy="232006"/>
          </a:xfrm>
          <a:prstGeom prst="rect">
            <a:avLst/>
          </a:prstGeom>
        </p:spPr>
        <p:txBody>
          <a:bodyPr wrap="square">
            <a:spAutoFit/>
          </a:bodyPr>
          <a:lstStyle/>
          <a:p>
            <a:endParaRPr lang="en-GB" dirty="0"/>
          </a:p>
        </p:txBody>
      </p:sp>
      <p:sp>
        <p:nvSpPr>
          <p:cNvPr id="2" name="Slide Number Placeholder 1"/>
          <p:cNvSpPr>
            <a:spLocks noGrp="1"/>
          </p:cNvSpPr>
          <p:nvPr>
            <p:ph type="sldNum" sz="quarter" idx="12"/>
          </p:nvPr>
        </p:nvSpPr>
        <p:spPr>
          <a:xfrm>
            <a:off x="9319492" y="6279361"/>
            <a:ext cx="2743200" cy="365125"/>
          </a:xfrm>
        </p:spPr>
        <p:txBody>
          <a:bodyPr/>
          <a:lstStyle/>
          <a:p>
            <a:fld id="{FF24955D-8619-4099-8A53-AC1898540FFA}" type="slidenum">
              <a:rPr lang="en-GB" smtClean="0"/>
              <a:t>3</a:t>
            </a:fld>
            <a:endParaRPr lang="en-GB" dirty="0"/>
          </a:p>
        </p:txBody>
      </p:sp>
      <p:sp>
        <p:nvSpPr>
          <p:cNvPr id="10" name="Text Box 2061"/>
          <p:cNvSpPr txBox="1"/>
          <p:nvPr/>
        </p:nvSpPr>
        <p:spPr>
          <a:xfrm>
            <a:off x="12118914" y="-147112"/>
            <a:ext cx="1314490" cy="264466"/>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000" dirty="0">
              <a:effectLst/>
              <a:latin typeface="Calibri"/>
              <a:ea typeface="Calibri"/>
              <a:cs typeface="Arial"/>
            </a:endParaRPr>
          </a:p>
        </p:txBody>
      </p:sp>
      <p:cxnSp>
        <p:nvCxnSpPr>
          <p:cNvPr id="15" name="Straight Connector 14"/>
          <p:cNvCxnSpPr>
            <a:cxnSpLocks/>
          </p:cNvCxnSpPr>
          <p:nvPr/>
        </p:nvCxnSpPr>
        <p:spPr>
          <a:xfrm flipH="1">
            <a:off x="8511822" y="1546573"/>
            <a:ext cx="1614311" cy="775188"/>
          </a:xfrm>
          <a:prstGeom prst="line">
            <a:avLst/>
          </a:prstGeom>
          <a:ln w="38100"/>
        </p:spPr>
        <p:style>
          <a:lnRef idx="3">
            <a:schemeClr val="dk1"/>
          </a:lnRef>
          <a:fillRef idx="0">
            <a:schemeClr val="dk1"/>
          </a:fillRef>
          <a:effectRef idx="2">
            <a:schemeClr val="dk1"/>
          </a:effectRef>
          <a:fontRef idx="minor">
            <a:schemeClr val="tx1"/>
          </a:fontRef>
        </p:style>
      </p:cxnSp>
      <p:sp>
        <p:nvSpPr>
          <p:cNvPr id="16" name="Rectangle 15"/>
          <p:cNvSpPr/>
          <p:nvPr/>
        </p:nvSpPr>
        <p:spPr>
          <a:xfrm>
            <a:off x="7672349" y="2534122"/>
            <a:ext cx="3717477" cy="765874"/>
          </a:xfrm>
          <a:prstGeom prst="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400"/>
          </a:p>
        </p:txBody>
      </p:sp>
      <p:sp>
        <p:nvSpPr>
          <p:cNvPr id="17" name="Rectangle 16"/>
          <p:cNvSpPr/>
          <p:nvPr/>
        </p:nvSpPr>
        <p:spPr>
          <a:xfrm>
            <a:off x="7684300" y="1140178"/>
            <a:ext cx="3717478" cy="1388148"/>
          </a:xfrm>
          <a:prstGeom prst="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400"/>
          </a:p>
        </p:txBody>
      </p:sp>
      <p:sp>
        <p:nvSpPr>
          <p:cNvPr id="19" name="Can 18"/>
          <p:cNvSpPr/>
          <p:nvPr/>
        </p:nvSpPr>
        <p:spPr>
          <a:xfrm>
            <a:off x="10345902" y="897797"/>
            <a:ext cx="900177" cy="1999052"/>
          </a:xfrm>
          <a:prstGeom prst="ca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400"/>
          </a:p>
        </p:txBody>
      </p:sp>
      <p:sp>
        <p:nvSpPr>
          <p:cNvPr id="20" name="Can 19"/>
          <p:cNvSpPr/>
          <p:nvPr/>
        </p:nvSpPr>
        <p:spPr>
          <a:xfrm>
            <a:off x="9099099" y="879600"/>
            <a:ext cx="415466" cy="1999052"/>
          </a:xfrm>
          <a:prstGeom prst="ca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400"/>
          </a:p>
        </p:txBody>
      </p:sp>
      <p:sp>
        <p:nvSpPr>
          <p:cNvPr id="21" name="Can 20"/>
          <p:cNvSpPr/>
          <p:nvPr/>
        </p:nvSpPr>
        <p:spPr>
          <a:xfrm>
            <a:off x="8117598" y="879600"/>
            <a:ext cx="207733" cy="1999052"/>
          </a:xfrm>
          <a:prstGeom prst="can">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1400"/>
          </a:p>
        </p:txBody>
      </p:sp>
      <p:sp>
        <p:nvSpPr>
          <p:cNvPr id="27" name="Rectangle 26"/>
          <p:cNvSpPr/>
          <p:nvPr/>
        </p:nvSpPr>
        <p:spPr>
          <a:xfrm>
            <a:off x="9599715" y="1378266"/>
            <a:ext cx="603357" cy="33855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sz="1600" b="1" cap="none" spc="0" dirty="0">
                <a:ln w="11430"/>
                <a:effectLst>
                  <a:outerShdw blurRad="50800" dist="39000" dir="5460000" algn="tl">
                    <a:srgbClr val="000000">
                      <a:alpha val="38000"/>
                    </a:srgbClr>
                  </a:outerShdw>
                </a:effectLst>
              </a:rPr>
              <a:t>Oil</a:t>
            </a:r>
          </a:p>
        </p:txBody>
      </p:sp>
      <p:sp>
        <p:nvSpPr>
          <p:cNvPr id="28" name="Rectangle 27"/>
          <p:cNvSpPr/>
          <p:nvPr/>
        </p:nvSpPr>
        <p:spPr>
          <a:xfrm>
            <a:off x="9530780" y="2927974"/>
            <a:ext cx="881466" cy="33855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00" b="1" cap="none" spc="0" dirty="0">
                <a:ln w="11430"/>
                <a:effectLst>
                  <a:outerShdw blurRad="50800" dist="39000" dir="5460000" algn="tl">
                    <a:srgbClr val="000000">
                      <a:alpha val="38000"/>
                    </a:srgbClr>
                  </a:outerShdw>
                </a:effectLst>
              </a:rPr>
              <a:t>Water</a:t>
            </a:r>
            <a:endParaRPr lang="en-US" b="1" cap="none" spc="0" dirty="0">
              <a:ln w="11430"/>
              <a:effectLst>
                <a:outerShdw blurRad="50800" dist="39000" dir="5460000" algn="tl">
                  <a:srgbClr val="000000">
                    <a:alpha val="38000"/>
                  </a:srgbClr>
                </a:outerShdw>
              </a:effectLst>
            </a:endParaRPr>
          </a:p>
        </p:txBody>
      </p:sp>
      <p:sp>
        <p:nvSpPr>
          <p:cNvPr id="29" name="Rectangle 28"/>
          <p:cNvSpPr/>
          <p:nvPr/>
        </p:nvSpPr>
        <p:spPr>
          <a:xfrm>
            <a:off x="4204985" y="105161"/>
            <a:ext cx="3479315" cy="492426"/>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Capillary pressure</a:t>
            </a:r>
          </a:p>
        </p:txBody>
      </p:sp>
      <p:sp>
        <p:nvSpPr>
          <p:cNvPr id="31" name="Rectangle 30"/>
          <p:cNvSpPr/>
          <p:nvPr/>
        </p:nvSpPr>
        <p:spPr>
          <a:xfrm>
            <a:off x="68462" y="597587"/>
            <a:ext cx="7418647" cy="4801314"/>
          </a:xfrm>
          <a:prstGeom prst="rect">
            <a:avLst/>
          </a:prstGeom>
        </p:spPr>
        <p:txBody>
          <a:bodyPr wrap="square">
            <a:spAutoFit/>
          </a:bodyPr>
          <a:lstStyle/>
          <a:p>
            <a:pPr marL="342900" indent="-342900" algn="justLow">
              <a:buFont typeface="Arial" panose="020B0604020202020204" pitchFamily="34" charset="0"/>
              <a:buChar char="•"/>
            </a:pPr>
            <a:r>
              <a:rPr lang="en-GB" dirty="0">
                <a:solidFill>
                  <a:schemeClr val="accent1">
                    <a:lumMod val="75000"/>
                  </a:schemeClr>
                </a:solidFill>
                <a:latin typeface="Times New Roman" panose="02020603050405020304" pitchFamily="18" charset="0"/>
                <a:cs typeface="Times New Roman" panose="02020603050405020304" pitchFamily="18" charset="0"/>
              </a:rPr>
              <a:t>Capillary pressure, Pc: pressure difference between the non-wetting phase and the wetting phase.</a:t>
            </a:r>
            <a:endParaRPr lang="en-GB" sz="4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Arial" panose="020B0604020202020204" pitchFamily="34" charset="0"/>
              <a:buChar char="•"/>
            </a:pPr>
            <a:r>
              <a:rPr lang="en-GB" dirty="0">
                <a:solidFill>
                  <a:schemeClr val="accent1">
                    <a:lumMod val="75000"/>
                  </a:schemeClr>
                </a:solidFill>
                <a:latin typeface="Times New Roman" panose="02020603050405020304" pitchFamily="18" charset="0"/>
                <a:cs typeface="Times New Roman" panose="02020603050405020304" pitchFamily="18" charset="0"/>
              </a:rPr>
              <a:t>Capillary pressure is as a result of interfacial forces.</a:t>
            </a:r>
            <a:endParaRPr lang="en-GB" sz="4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Arial" panose="020B0604020202020204" pitchFamily="34" charset="0"/>
              <a:buChar char="•"/>
            </a:pPr>
            <a:r>
              <a:rPr lang="en-GB" dirty="0">
                <a:solidFill>
                  <a:schemeClr val="accent1">
                    <a:lumMod val="75000"/>
                  </a:schemeClr>
                </a:solidFill>
                <a:latin typeface="Times New Roman" panose="02020603050405020304" pitchFamily="18" charset="0"/>
                <a:cs typeface="Times New Roman" panose="02020603050405020304" pitchFamily="18" charset="0"/>
              </a:rPr>
              <a:t>The difference in pressure causes the interface between the two immiscible fluids to rise up the capillary tube until the weight of the suspended column of fluid balances the capillary forces that is associated with capillary pressure.</a:t>
            </a:r>
            <a:endParaRPr lang="en-GB" sz="7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Arial" panose="020B0604020202020204" pitchFamily="34" charset="0"/>
              <a:buChar char="•"/>
            </a:pPr>
            <a:r>
              <a:rPr lang="en-GB" dirty="0">
                <a:solidFill>
                  <a:schemeClr val="accent1">
                    <a:lumMod val="75000"/>
                  </a:schemeClr>
                </a:solidFill>
                <a:latin typeface="Times New Roman" panose="02020603050405020304" pitchFamily="18" charset="0"/>
                <a:cs typeface="Times New Roman" panose="02020603050405020304" pitchFamily="18" charset="0"/>
              </a:rPr>
              <a:t>If a glass capillary tube is placed in a large open vessel containing water, the combination of surface tension and wettability of tube to water will cause water to rise in the tube above the water level in the container outside the tube.</a:t>
            </a:r>
            <a:endParaRPr lang="en-GB" sz="6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Arial" panose="020B0604020202020204" pitchFamily="34" charset="0"/>
              <a:buChar char="•"/>
            </a:pPr>
            <a:r>
              <a:rPr lang="en-GB" dirty="0">
                <a:solidFill>
                  <a:schemeClr val="accent1">
                    <a:lumMod val="75000"/>
                  </a:schemeClr>
                </a:solidFill>
                <a:latin typeface="Times New Roman" panose="02020603050405020304" pitchFamily="18" charset="0"/>
                <a:cs typeface="Times New Roman" panose="02020603050405020304" pitchFamily="18" charset="0"/>
              </a:rPr>
              <a:t>The water will rise in the tube until the total force acting to pull the liquid upward is balanced by the weight of the column of liquid being supported in the tube.</a:t>
            </a:r>
            <a:endParaRPr lang="en-GB" sz="7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Arial" panose="020B0604020202020204" pitchFamily="34" charset="0"/>
              <a:buChar char="•"/>
            </a:pPr>
            <a:r>
              <a:rPr lang="en-GB" dirty="0">
                <a:solidFill>
                  <a:schemeClr val="accent1">
                    <a:lumMod val="75000"/>
                  </a:schemeClr>
                </a:solidFill>
                <a:latin typeface="Times New Roman" panose="02020603050405020304" pitchFamily="18" charset="0"/>
                <a:cs typeface="Times New Roman" panose="02020603050405020304" pitchFamily="18" charset="0"/>
              </a:rPr>
              <a:t>Assuming the radius of the capillary tube is R, the total upward force F</a:t>
            </a:r>
            <a:r>
              <a:rPr lang="ar-IQ" dirty="0">
                <a:solidFill>
                  <a:schemeClr val="accent1">
                    <a:lumMod val="75000"/>
                  </a:schemeClr>
                </a:solidFill>
                <a:latin typeface="Times New Roman" panose="02020603050405020304" pitchFamily="18" charset="0"/>
                <a:cs typeface="Times New Roman" panose="02020603050405020304" pitchFamily="18" charset="0"/>
              </a:rPr>
              <a:t> </a:t>
            </a:r>
            <a:r>
              <a:rPr lang="en-GB" dirty="0">
                <a:solidFill>
                  <a:schemeClr val="accent1">
                    <a:lumMod val="75000"/>
                  </a:schemeClr>
                </a:solidFill>
                <a:latin typeface="Times New Roman" panose="02020603050405020304" pitchFamily="18" charset="0"/>
                <a:cs typeface="Times New Roman" panose="02020603050405020304" pitchFamily="18" charset="0"/>
              </a:rPr>
              <a:t>up, which holds the liquid up, is equal to the force per unit length of surface times the total length of surface.</a:t>
            </a:r>
            <a:r>
              <a:rPr lang="en-GB" dirty="0">
                <a:solidFill>
                  <a:srgbClr val="FF0000"/>
                </a:solidFill>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
        <p:nvSpPr>
          <p:cNvPr id="18" name="Flowchart: Stored Data 17"/>
          <p:cNvSpPr/>
          <p:nvPr/>
        </p:nvSpPr>
        <p:spPr>
          <a:xfrm rot="16200000">
            <a:off x="10433617" y="1842126"/>
            <a:ext cx="730070" cy="856953"/>
          </a:xfrm>
          <a:prstGeom prst="flowChartOnlineStorag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32" name="Flowchart: Stored Data 31"/>
          <p:cNvSpPr/>
          <p:nvPr/>
        </p:nvSpPr>
        <p:spPr>
          <a:xfrm rot="16200000">
            <a:off x="8765067" y="1935375"/>
            <a:ext cx="1070428" cy="382546"/>
          </a:xfrm>
          <a:prstGeom prst="flowChartOnlineStorag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33" name="Flowchart: Stored Data 32"/>
          <p:cNvSpPr/>
          <p:nvPr/>
        </p:nvSpPr>
        <p:spPr>
          <a:xfrm rot="16200000">
            <a:off x="7475641" y="1830613"/>
            <a:ext cx="1495848" cy="163781"/>
          </a:xfrm>
          <a:prstGeom prst="flowChartOnlineStorag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pic>
        <p:nvPicPr>
          <p:cNvPr id="24" name="Picture 23">
            <a:extLst>
              <a:ext uri="{FF2B5EF4-FFF2-40B4-BE49-F238E27FC236}">
                <a16:creationId xmlns="" xmlns:a16="http://schemas.microsoft.com/office/drawing/2014/main" id="{D2B36F9E-2414-488D-911B-19230BEA36CA}"/>
              </a:ext>
            </a:extLst>
          </p:cNvPr>
          <p:cNvPicPr>
            <a:picLocks noChangeAspect="1"/>
          </p:cNvPicPr>
          <p:nvPr/>
        </p:nvPicPr>
        <p:blipFill>
          <a:blip r:embed="rId2"/>
          <a:stretch>
            <a:fillRect/>
          </a:stretch>
        </p:blipFill>
        <p:spPr>
          <a:xfrm>
            <a:off x="509913" y="5398902"/>
            <a:ext cx="3595338" cy="1295273"/>
          </a:xfrm>
          <a:prstGeom prst="rect">
            <a:avLst/>
          </a:prstGeom>
        </p:spPr>
      </p:pic>
      <p:pic>
        <p:nvPicPr>
          <p:cNvPr id="52" name="Picture 51">
            <a:extLst>
              <a:ext uri="{FF2B5EF4-FFF2-40B4-BE49-F238E27FC236}">
                <a16:creationId xmlns="" xmlns:a16="http://schemas.microsoft.com/office/drawing/2014/main" id="{DC013E56-3796-4923-BBA9-E047FCDFFCBC}"/>
              </a:ext>
            </a:extLst>
          </p:cNvPr>
          <p:cNvPicPr>
            <a:picLocks noChangeAspect="1"/>
          </p:cNvPicPr>
          <p:nvPr/>
        </p:nvPicPr>
        <p:blipFill rotWithShape="1">
          <a:blip r:embed="rId3"/>
          <a:srcRect r="20940"/>
          <a:stretch/>
        </p:blipFill>
        <p:spPr>
          <a:xfrm>
            <a:off x="7632014" y="3469197"/>
            <a:ext cx="3769764" cy="3004707"/>
          </a:xfrm>
          <a:prstGeom prst="rect">
            <a:avLst/>
          </a:prstGeom>
        </p:spPr>
      </p:pic>
      <p:pic>
        <p:nvPicPr>
          <p:cNvPr id="54" name="Picture 53">
            <a:extLst>
              <a:ext uri="{FF2B5EF4-FFF2-40B4-BE49-F238E27FC236}">
                <a16:creationId xmlns="" xmlns:a16="http://schemas.microsoft.com/office/drawing/2014/main" id="{BBB8307F-A144-475A-A431-0408121BBDCD}"/>
              </a:ext>
            </a:extLst>
          </p:cNvPr>
          <p:cNvPicPr>
            <a:picLocks noChangeAspect="1"/>
          </p:cNvPicPr>
          <p:nvPr/>
        </p:nvPicPr>
        <p:blipFill>
          <a:blip r:embed="rId4"/>
          <a:stretch>
            <a:fillRect/>
          </a:stretch>
        </p:blipFill>
        <p:spPr>
          <a:xfrm>
            <a:off x="4101800" y="5610578"/>
            <a:ext cx="3703794" cy="1195735"/>
          </a:xfrm>
          <a:prstGeom prst="rect">
            <a:avLst/>
          </a:prstGeom>
        </p:spPr>
      </p:pic>
    </p:spTree>
    <p:extLst>
      <p:ext uri="{BB962C8B-B14F-4D97-AF65-F5344CB8AC3E}">
        <p14:creationId xmlns:p14="http://schemas.microsoft.com/office/powerpoint/2010/main" val="157003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heel(1)">
                                      <p:cBhvr>
                                        <p:cTn id="7" dur="2000"/>
                                        <p:tgtEl>
                                          <p:spTgt spid="21"/>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heel(1)">
                                      <p:cBhvr>
                                        <p:cTn id="10" dur="2000"/>
                                        <p:tgtEl>
                                          <p:spTgt spid="20"/>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heel(1)">
                                      <p:cBhvr>
                                        <p:cTn id="13" dur="20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down)">
                                      <p:cBhvr>
                                        <p:cTn id="23" dur="500"/>
                                        <p:tgtEl>
                                          <p:spTgt spid="3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down)">
                                      <p:cBhvr>
                                        <p:cTn id="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18" grpId="0" animBg="1"/>
      <p:bldP spid="32"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298142" y="706595"/>
            <a:ext cx="7702031" cy="830997"/>
          </a:xfrm>
          <a:prstGeom prst="rect">
            <a:avLst/>
          </a:prstGeom>
        </p:spPr>
        <p:txBody>
          <a:bodyPr wrap="square">
            <a:spAutoFit/>
          </a:bodyPr>
          <a:lstStyle/>
          <a:p>
            <a:endParaRPr lang="en-GB" sz="2400" dirty="0">
              <a:solidFill>
                <a:srgbClr val="222222"/>
              </a:solidFill>
              <a:latin typeface="arial" panose="020B0604020202020204" pitchFamily="34" charset="0"/>
            </a:endParaRPr>
          </a:p>
          <a:p>
            <a:endParaRPr lang="en-GB" sz="2400" dirty="0">
              <a:solidFill>
                <a:srgbClr val="222222"/>
              </a:solidFill>
              <a:latin typeface="arial" panose="020B0604020202020204" pitchFamily="34" charset="0"/>
            </a:endParaRPr>
          </a:p>
        </p:txBody>
      </p:sp>
      <p:sp>
        <p:nvSpPr>
          <p:cNvPr id="2" name="Slide Number Placeholder 1"/>
          <p:cNvSpPr>
            <a:spLocks noGrp="1"/>
          </p:cNvSpPr>
          <p:nvPr>
            <p:ph type="sldNum" sz="quarter" idx="12"/>
          </p:nvPr>
        </p:nvSpPr>
        <p:spPr>
          <a:xfrm>
            <a:off x="13166552" y="6356350"/>
            <a:ext cx="2743200" cy="365125"/>
          </a:xfrm>
        </p:spPr>
        <p:txBody>
          <a:bodyPr/>
          <a:lstStyle/>
          <a:p>
            <a:fld id="{FF24955D-8619-4099-8A53-AC1898540FFA}" type="slidenum">
              <a:rPr lang="en-GB" smtClean="0"/>
              <a:t>4</a:t>
            </a:fld>
            <a:endParaRPr lang="en-GB" dirty="0"/>
          </a:p>
        </p:txBody>
      </p:sp>
      <p:sp>
        <p:nvSpPr>
          <p:cNvPr id="10" name="Text Box 2061"/>
          <p:cNvSpPr txBox="1"/>
          <p:nvPr/>
        </p:nvSpPr>
        <p:spPr>
          <a:xfrm>
            <a:off x="11452868"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10581592"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4555952"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29" name="Rectangle 28"/>
          <p:cNvSpPr/>
          <p:nvPr/>
        </p:nvSpPr>
        <p:spPr>
          <a:xfrm>
            <a:off x="1162455" y="104492"/>
            <a:ext cx="9144001" cy="474449"/>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Capillary pressure</a:t>
            </a:r>
          </a:p>
        </p:txBody>
      </p:sp>
      <p:sp>
        <p:nvSpPr>
          <p:cNvPr id="3" name="Rectangle 2"/>
          <p:cNvSpPr/>
          <p:nvPr/>
        </p:nvSpPr>
        <p:spPr>
          <a:xfrm>
            <a:off x="-45161" y="1016051"/>
            <a:ext cx="4293067" cy="1177245"/>
          </a:xfrm>
          <a:prstGeom prst="rect">
            <a:avLst/>
          </a:prstGeom>
        </p:spPr>
        <p:txBody>
          <a:bodyPr wrap="square">
            <a:spAutoFit/>
          </a:bodyPr>
          <a:lstStyle/>
          <a:p>
            <a:r>
              <a:rPr lang="en-GB" b="1" dirty="0">
                <a:solidFill>
                  <a:schemeClr val="accent1">
                    <a:lumMod val="75000"/>
                  </a:schemeClr>
                </a:solidFill>
                <a:latin typeface="Times New Roman" panose="02020603050405020304" pitchFamily="18" charset="0"/>
                <a:cs typeface="Times New Roman" panose="02020603050405020304" pitchFamily="18" charset="0"/>
              </a:rPr>
              <a:t>     1-Water-Oil capillary pressure, </a:t>
            </a:r>
            <a:r>
              <a:rPr lang="en-GB" b="1" dirty="0" err="1">
                <a:solidFill>
                  <a:schemeClr val="accent1">
                    <a:lumMod val="75000"/>
                  </a:schemeClr>
                </a:solidFill>
                <a:latin typeface="Times New Roman" panose="02020603050405020304" pitchFamily="18" charset="0"/>
                <a:cs typeface="Times New Roman" panose="02020603050405020304" pitchFamily="18" charset="0"/>
              </a:rPr>
              <a:t>Pcwo</a:t>
            </a:r>
            <a:endParaRPr lang="en-GB" b="1" dirty="0">
              <a:solidFill>
                <a:schemeClr val="accent1">
                  <a:lumMod val="75000"/>
                </a:schemeClr>
              </a:solidFill>
              <a:latin typeface="Times New Roman" panose="02020603050405020304" pitchFamily="18" charset="0"/>
              <a:cs typeface="Times New Roman" panose="02020603050405020304" pitchFamily="18" charset="0"/>
            </a:endParaRPr>
          </a:p>
          <a:p>
            <a:endParaRPr lang="en-GB" sz="800" b="1" dirty="0">
              <a:solidFill>
                <a:schemeClr val="accent1">
                  <a:lumMod val="75000"/>
                </a:schemeClr>
              </a:solidFill>
              <a:latin typeface="Times New Roman" panose="02020603050405020304" pitchFamily="18" charset="0"/>
              <a:cs typeface="Times New Roman" panose="02020603050405020304" pitchFamily="18" charset="0"/>
            </a:endParaRPr>
          </a:p>
          <a:p>
            <a:r>
              <a:rPr lang="en-GB" b="1" dirty="0">
                <a:solidFill>
                  <a:schemeClr val="accent1">
                    <a:lumMod val="75000"/>
                  </a:schemeClr>
                </a:solidFill>
                <a:latin typeface="Times New Roman" panose="02020603050405020304" pitchFamily="18" charset="0"/>
                <a:cs typeface="Times New Roman" panose="02020603050405020304" pitchFamily="18" charset="0"/>
              </a:rPr>
              <a:t>     2- Gas-Oil capillary pressure, </a:t>
            </a:r>
            <a:r>
              <a:rPr lang="en-GB" b="1" dirty="0" err="1">
                <a:solidFill>
                  <a:schemeClr val="accent1">
                    <a:lumMod val="75000"/>
                  </a:schemeClr>
                </a:solidFill>
                <a:latin typeface="Times New Roman" panose="02020603050405020304" pitchFamily="18" charset="0"/>
                <a:cs typeface="Times New Roman" panose="02020603050405020304" pitchFamily="18" charset="0"/>
              </a:rPr>
              <a:t>Pcgo</a:t>
            </a:r>
            <a:endParaRPr lang="en-GB" b="1" dirty="0">
              <a:solidFill>
                <a:schemeClr val="accent1">
                  <a:lumMod val="75000"/>
                </a:schemeClr>
              </a:solidFill>
              <a:latin typeface="Times New Roman" panose="02020603050405020304" pitchFamily="18" charset="0"/>
              <a:cs typeface="Times New Roman" panose="02020603050405020304" pitchFamily="18" charset="0"/>
            </a:endParaRPr>
          </a:p>
          <a:p>
            <a:endParaRPr lang="en-GB" sz="800" b="1" dirty="0">
              <a:solidFill>
                <a:schemeClr val="accent1">
                  <a:lumMod val="75000"/>
                </a:schemeClr>
              </a:solidFill>
              <a:latin typeface="Times New Roman" panose="02020603050405020304" pitchFamily="18" charset="0"/>
              <a:cs typeface="Times New Roman" panose="02020603050405020304" pitchFamily="18" charset="0"/>
            </a:endParaRPr>
          </a:p>
          <a:p>
            <a:r>
              <a:rPr lang="en-GB" b="1" dirty="0">
                <a:solidFill>
                  <a:schemeClr val="accent1">
                    <a:lumMod val="75000"/>
                  </a:schemeClr>
                </a:solidFill>
                <a:latin typeface="Times New Roman" panose="02020603050405020304" pitchFamily="18" charset="0"/>
                <a:cs typeface="Times New Roman" panose="02020603050405020304" pitchFamily="18" charset="0"/>
              </a:rPr>
              <a:t>     3- Gas-Water capillary pressure, </a:t>
            </a:r>
            <a:r>
              <a:rPr lang="en-GB" b="1" dirty="0" err="1">
                <a:solidFill>
                  <a:schemeClr val="accent1">
                    <a:lumMod val="75000"/>
                  </a:schemeClr>
                </a:solidFill>
                <a:latin typeface="Times New Roman" panose="02020603050405020304" pitchFamily="18" charset="0"/>
                <a:cs typeface="Times New Roman" panose="02020603050405020304" pitchFamily="18" charset="0"/>
              </a:rPr>
              <a:t>Pcgw</a:t>
            </a:r>
            <a:endParaRPr lang="en-GB"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229660" y="627426"/>
            <a:ext cx="8736951" cy="400110"/>
          </a:xfrm>
          <a:prstGeom prst="rect">
            <a:avLst/>
          </a:prstGeom>
        </p:spPr>
        <p:txBody>
          <a:bodyPr wrap="square">
            <a:spAutoFit/>
          </a:bodyPr>
          <a:lstStyle/>
          <a:p>
            <a:r>
              <a:rPr lang="en-GB" sz="2000" b="1" dirty="0">
                <a:solidFill>
                  <a:schemeClr val="accent1">
                    <a:lumMod val="75000"/>
                  </a:schemeClr>
                </a:solidFill>
                <a:latin typeface="Times New Roman" panose="02020603050405020304" pitchFamily="18" charset="0"/>
                <a:cs typeface="Times New Roman" panose="02020603050405020304" pitchFamily="18" charset="0"/>
              </a:rPr>
              <a:t>There are three types of capillary pressure</a:t>
            </a:r>
          </a:p>
        </p:txBody>
      </p:sp>
      <mc:AlternateContent xmlns:mc="http://schemas.openxmlformats.org/markup-compatibility/2006" xmlns:a14="http://schemas.microsoft.com/office/drawing/2010/main">
        <mc:Choice Requires="a14">
          <p:sp>
            <p:nvSpPr>
              <p:cNvPr id="4" name="Rectangle 3"/>
              <p:cNvSpPr/>
              <p:nvPr/>
            </p:nvSpPr>
            <p:spPr>
              <a:xfrm>
                <a:off x="6102740" y="997838"/>
                <a:ext cx="189545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GB" sz="2000" i="1" smtClean="0">
                              <a:solidFill>
                                <a:schemeClr val="tx1">
                                  <a:lumMod val="85000"/>
                                  <a:lumOff val="15000"/>
                                </a:schemeClr>
                              </a:solidFill>
                              <a:latin typeface="Cambria Math"/>
                            </a:rPr>
                          </m:ctrlPr>
                        </m:sSubPr>
                        <m:e>
                          <m:r>
                            <m:rPr>
                              <m:sty m:val="p"/>
                            </m:rPr>
                            <a:rPr lang="en-GB" sz="2000" b="0" i="0" smtClean="0">
                              <a:solidFill>
                                <a:schemeClr val="tx1">
                                  <a:lumMod val="85000"/>
                                  <a:lumOff val="15000"/>
                                </a:schemeClr>
                              </a:solidFill>
                              <a:latin typeface="Cambria Math" panose="02040503050406030204" pitchFamily="18" charset="0"/>
                            </a:rPr>
                            <m:t>P</m:t>
                          </m:r>
                        </m:e>
                        <m:sub>
                          <m:r>
                            <m:rPr>
                              <m:sty m:val="p"/>
                            </m:rPr>
                            <a:rPr lang="en-GB" sz="2000" i="0">
                              <a:solidFill>
                                <a:schemeClr val="tx1">
                                  <a:lumMod val="85000"/>
                                  <a:lumOff val="15000"/>
                                </a:schemeClr>
                              </a:solidFill>
                              <a:latin typeface="Cambria Math" panose="02040503050406030204" pitchFamily="18" charset="0"/>
                            </a:rPr>
                            <m:t>c</m:t>
                          </m:r>
                          <m:r>
                            <m:rPr>
                              <m:sty m:val="p"/>
                            </m:rPr>
                            <a:rPr lang="en-GB" sz="2000" b="0" i="0" smtClean="0">
                              <a:solidFill>
                                <a:schemeClr val="tx1">
                                  <a:lumMod val="85000"/>
                                  <a:lumOff val="15000"/>
                                </a:schemeClr>
                              </a:solidFill>
                              <a:latin typeface="Cambria Math" panose="02040503050406030204" pitchFamily="18" charset="0"/>
                            </a:rPr>
                            <m:t>wo</m:t>
                          </m:r>
                        </m:sub>
                      </m:sSub>
                      <m:r>
                        <a:rPr lang="en-GB" sz="2000" i="0">
                          <a:solidFill>
                            <a:schemeClr val="tx1">
                              <a:lumMod val="85000"/>
                              <a:lumOff val="15000"/>
                            </a:schemeClr>
                          </a:solidFill>
                          <a:latin typeface="Cambria Math" panose="02040503050406030204" pitchFamily="18" charset="0"/>
                        </a:rPr>
                        <m:t>=</m:t>
                      </m:r>
                      <m:sSub>
                        <m:sSubPr>
                          <m:ctrlPr>
                            <a:rPr lang="en-GB" sz="2000" i="1">
                              <a:solidFill>
                                <a:schemeClr val="tx1">
                                  <a:lumMod val="85000"/>
                                  <a:lumOff val="15000"/>
                                </a:schemeClr>
                              </a:solidFill>
                              <a:latin typeface="Cambria Math"/>
                            </a:rPr>
                          </m:ctrlPr>
                        </m:sSubPr>
                        <m:e>
                          <m:r>
                            <m:rPr>
                              <m:sty m:val="p"/>
                            </m:rPr>
                            <a:rPr lang="en-GB" sz="2000" i="0">
                              <a:solidFill>
                                <a:schemeClr val="tx1">
                                  <a:lumMod val="85000"/>
                                  <a:lumOff val="15000"/>
                                </a:schemeClr>
                              </a:solidFill>
                              <a:latin typeface="Cambria Math" panose="02040503050406030204" pitchFamily="18" charset="0"/>
                              <a:ea typeface="Cambria Math" panose="02040503050406030204" pitchFamily="18" charset="0"/>
                            </a:rPr>
                            <m:t>P</m:t>
                          </m:r>
                        </m:e>
                        <m:sub>
                          <m:r>
                            <m:rPr>
                              <m:sty m:val="p"/>
                            </m:rPr>
                            <a:rPr lang="en-GB" sz="2000" b="0" i="0" smtClean="0">
                              <a:solidFill>
                                <a:schemeClr val="tx1">
                                  <a:lumMod val="85000"/>
                                  <a:lumOff val="15000"/>
                                </a:schemeClr>
                              </a:solidFill>
                              <a:latin typeface="Cambria Math" panose="02040503050406030204" pitchFamily="18" charset="0"/>
                              <a:ea typeface="Cambria Math" panose="02040503050406030204" pitchFamily="18" charset="0"/>
                            </a:rPr>
                            <m:t>o</m:t>
                          </m:r>
                        </m:sub>
                      </m:sSub>
                      <m:r>
                        <a:rPr lang="en-GB" sz="2000" i="0">
                          <a:solidFill>
                            <a:schemeClr val="tx1">
                              <a:lumMod val="85000"/>
                              <a:lumOff val="15000"/>
                            </a:schemeClr>
                          </a:solidFill>
                          <a:latin typeface="Cambria Math" panose="02040503050406030204" pitchFamily="18" charset="0"/>
                        </a:rPr>
                        <m:t>−</m:t>
                      </m:r>
                      <m:sSub>
                        <m:sSubPr>
                          <m:ctrlPr>
                            <a:rPr lang="en-GB" sz="2000" i="1" smtClean="0">
                              <a:solidFill>
                                <a:schemeClr val="tx1">
                                  <a:lumMod val="85000"/>
                                  <a:lumOff val="15000"/>
                                </a:schemeClr>
                              </a:solidFill>
                              <a:latin typeface="Cambria Math"/>
                            </a:rPr>
                          </m:ctrlPr>
                        </m:sSubPr>
                        <m:e>
                          <m:r>
                            <m:rPr>
                              <m:sty m:val="p"/>
                            </m:rPr>
                            <a:rPr lang="en-GB" sz="2000" i="0">
                              <a:solidFill>
                                <a:schemeClr val="tx1">
                                  <a:lumMod val="85000"/>
                                  <a:lumOff val="15000"/>
                                </a:schemeClr>
                              </a:solidFill>
                              <a:latin typeface="Cambria Math" panose="02040503050406030204" pitchFamily="18" charset="0"/>
                              <a:ea typeface="Cambria Math" panose="02040503050406030204" pitchFamily="18" charset="0"/>
                            </a:rPr>
                            <m:t>P</m:t>
                          </m:r>
                        </m:e>
                        <m:sub>
                          <m:r>
                            <m:rPr>
                              <m:sty m:val="p"/>
                            </m:rPr>
                            <a:rPr lang="en-GB" sz="2000" i="0">
                              <a:solidFill>
                                <a:schemeClr val="tx1">
                                  <a:lumMod val="85000"/>
                                  <a:lumOff val="15000"/>
                                </a:schemeClr>
                              </a:solidFill>
                              <a:latin typeface="Cambria Math" panose="02040503050406030204" pitchFamily="18" charset="0"/>
                            </a:rPr>
                            <m:t>w</m:t>
                          </m:r>
                        </m:sub>
                      </m:sSub>
                    </m:oMath>
                  </m:oMathPara>
                </a14:m>
                <a:endParaRPr lang="en-GB" sz="2000" dirty="0">
                  <a:solidFill>
                    <a:schemeClr val="tx1">
                      <a:lumMod val="85000"/>
                      <a:lumOff val="15000"/>
                    </a:schemeClr>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6102740" y="997838"/>
                <a:ext cx="1895454" cy="400110"/>
              </a:xfrm>
              <a:prstGeom prst="rect">
                <a:avLst/>
              </a:prstGeom>
              <a:blipFill>
                <a:blip r:embed="rId2"/>
                <a:stretch>
                  <a:fillRect/>
                </a:stretch>
              </a:blipFill>
            </p:spPr>
            <p:txBody>
              <a:bodyPr/>
              <a:lstStyle/>
              <a:p>
                <a:r>
                  <a:rPr lang="en-US">
                    <a:noFill/>
                  </a:rPr>
                  <a:t> </a:t>
                </a:r>
              </a:p>
            </p:txBody>
          </p:sp>
        </mc:Fallback>
      </mc:AlternateContent>
      <p:sp>
        <p:nvSpPr>
          <p:cNvPr id="5" name="Right Arrow 4"/>
          <p:cNvSpPr/>
          <p:nvPr/>
        </p:nvSpPr>
        <p:spPr>
          <a:xfrm>
            <a:off x="4750825" y="1159929"/>
            <a:ext cx="674471" cy="16367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ight Arrow 33"/>
          <p:cNvSpPr/>
          <p:nvPr/>
        </p:nvSpPr>
        <p:spPr>
          <a:xfrm>
            <a:off x="4750825" y="1530088"/>
            <a:ext cx="674471" cy="18925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ight Arrow 34"/>
          <p:cNvSpPr/>
          <p:nvPr/>
        </p:nvSpPr>
        <p:spPr>
          <a:xfrm>
            <a:off x="4750825" y="1865844"/>
            <a:ext cx="674471" cy="15019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6" name="Rectangle 35"/>
              <p:cNvSpPr/>
              <p:nvPr/>
            </p:nvSpPr>
            <p:spPr>
              <a:xfrm>
                <a:off x="6102740" y="1352617"/>
                <a:ext cx="1776832" cy="4290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GB" sz="2000" i="1" smtClean="0">
                              <a:solidFill>
                                <a:schemeClr val="tx1">
                                  <a:lumMod val="85000"/>
                                  <a:lumOff val="15000"/>
                                </a:schemeClr>
                              </a:solidFill>
                              <a:latin typeface="Cambria Math"/>
                            </a:rPr>
                          </m:ctrlPr>
                        </m:sSubPr>
                        <m:e>
                          <m:r>
                            <m:rPr>
                              <m:sty m:val="p"/>
                            </m:rPr>
                            <a:rPr lang="en-GB" sz="2000" b="0" i="0" smtClean="0">
                              <a:solidFill>
                                <a:schemeClr val="tx1">
                                  <a:lumMod val="85000"/>
                                  <a:lumOff val="15000"/>
                                </a:schemeClr>
                              </a:solidFill>
                              <a:latin typeface="Cambria Math" panose="02040503050406030204" pitchFamily="18" charset="0"/>
                            </a:rPr>
                            <m:t>P</m:t>
                          </m:r>
                        </m:e>
                        <m:sub>
                          <m:r>
                            <m:rPr>
                              <m:sty m:val="p"/>
                            </m:rPr>
                            <a:rPr lang="en-GB" sz="2000" i="0">
                              <a:solidFill>
                                <a:schemeClr val="tx1">
                                  <a:lumMod val="85000"/>
                                  <a:lumOff val="15000"/>
                                </a:schemeClr>
                              </a:solidFill>
                              <a:latin typeface="Cambria Math" panose="02040503050406030204" pitchFamily="18" charset="0"/>
                            </a:rPr>
                            <m:t>c</m:t>
                          </m:r>
                          <m:r>
                            <m:rPr>
                              <m:sty m:val="p"/>
                            </m:rPr>
                            <a:rPr lang="en-GB" sz="2000" b="0" i="0" smtClean="0">
                              <a:solidFill>
                                <a:schemeClr val="tx1">
                                  <a:lumMod val="85000"/>
                                  <a:lumOff val="15000"/>
                                </a:schemeClr>
                              </a:solidFill>
                              <a:latin typeface="Cambria Math" panose="02040503050406030204" pitchFamily="18" charset="0"/>
                            </a:rPr>
                            <m:t>go</m:t>
                          </m:r>
                        </m:sub>
                      </m:sSub>
                      <m:r>
                        <a:rPr lang="en-GB" sz="2000" i="0">
                          <a:solidFill>
                            <a:schemeClr val="tx1">
                              <a:lumMod val="85000"/>
                              <a:lumOff val="15000"/>
                            </a:schemeClr>
                          </a:solidFill>
                          <a:latin typeface="Cambria Math" panose="02040503050406030204" pitchFamily="18" charset="0"/>
                        </a:rPr>
                        <m:t>=</m:t>
                      </m:r>
                      <m:sSub>
                        <m:sSubPr>
                          <m:ctrlPr>
                            <a:rPr lang="en-GB" sz="2000" i="1">
                              <a:solidFill>
                                <a:schemeClr val="tx1">
                                  <a:lumMod val="85000"/>
                                  <a:lumOff val="15000"/>
                                </a:schemeClr>
                              </a:solidFill>
                              <a:latin typeface="Cambria Math"/>
                            </a:rPr>
                          </m:ctrlPr>
                        </m:sSubPr>
                        <m:e>
                          <m:r>
                            <m:rPr>
                              <m:sty m:val="p"/>
                            </m:rPr>
                            <a:rPr lang="en-GB" sz="2000" i="0">
                              <a:solidFill>
                                <a:schemeClr val="tx1">
                                  <a:lumMod val="85000"/>
                                  <a:lumOff val="15000"/>
                                </a:schemeClr>
                              </a:solidFill>
                              <a:latin typeface="Cambria Math" panose="02040503050406030204" pitchFamily="18" charset="0"/>
                              <a:ea typeface="Cambria Math" panose="02040503050406030204" pitchFamily="18" charset="0"/>
                            </a:rPr>
                            <m:t>P</m:t>
                          </m:r>
                        </m:e>
                        <m:sub>
                          <m:r>
                            <m:rPr>
                              <m:sty m:val="p"/>
                            </m:rPr>
                            <a:rPr lang="en-GB" sz="2000" b="0" i="0" smtClean="0">
                              <a:solidFill>
                                <a:schemeClr val="tx1">
                                  <a:lumMod val="85000"/>
                                  <a:lumOff val="15000"/>
                                </a:schemeClr>
                              </a:solidFill>
                              <a:latin typeface="Cambria Math" panose="02040503050406030204" pitchFamily="18" charset="0"/>
                              <a:ea typeface="Cambria Math" panose="02040503050406030204" pitchFamily="18" charset="0"/>
                            </a:rPr>
                            <m:t>g</m:t>
                          </m:r>
                        </m:sub>
                      </m:sSub>
                      <m:r>
                        <a:rPr lang="en-GB" sz="2000" i="0">
                          <a:solidFill>
                            <a:schemeClr val="tx1">
                              <a:lumMod val="85000"/>
                              <a:lumOff val="15000"/>
                            </a:schemeClr>
                          </a:solidFill>
                          <a:latin typeface="Cambria Math" panose="02040503050406030204" pitchFamily="18" charset="0"/>
                        </a:rPr>
                        <m:t>−</m:t>
                      </m:r>
                      <m:sSub>
                        <m:sSubPr>
                          <m:ctrlPr>
                            <a:rPr lang="en-GB" sz="2000" i="1" smtClean="0">
                              <a:solidFill>
                                <a:schemeClr val="tx1">
                                  <a:lumMod val="85000"/>
                                  <a:lumOff val="15000"/>
                                </a:schemeClr>
                              </a:solidFill>
                              <a:latin typeface="Cambria Math"/>
                            </a:rPr>
                          </m:ctrlPr>
                        </m:sSubPr>
                        <m:e>
                          <m:r>
                            <m:rPr>
                              <m:sty m:val="p"/>
                            </m:rPr>
                            <a:rPr lang="en-GB" sz="2000" i="0">
                              <a:solidFill>
                                <a:schemeClr val="tx1">
                                  <a:lumMod val="85000"/>
                                  <a:lumOff val="15000"/>
                                </a:schemeClr>
                              </a:solidFill>
                              <a:latin typeface="Cambria Math" panose="02040503050406030204" pitchFamily="18" charset="0"/>
                              <a:ea typeface="Cambria Math" panose="02040503050406030204" pitchFamily="18" charset="0"/>
                            </a:rPr>
                            <m:t>P</m:t>
                          </m:r>
                        </m:e>
                        <m:sub>
                          <m:r>
                            <m:rPr>
                              <m:sty m:val="p"/>
                            </m:rPr>
                            <a:rPr lang="en-GB" sz="2000" b="0" i="0" smtClean="0">
                              <a:solidFill>
                                <a:schemeClr val="tx1">
                                  <a:lumMod val="85000"/>
                                  <a:lumOff val="15000"/>
                                </a:schemeClr>
                              </a:solidFill>
                              <a:latin typeface="Cambria Math" panose="02040503050406030204" pitchFamily="18" charset="0"/>
                            </a:rPr>
                            <m:t>o</m:t>
                          </m:r>
                        </m:sub>
                      </m:sSub>
                    </m:oMath>
                  </m:oMathPara>
                </a14:m>
                <a:endParaRPr lang="en-GB" sz="2000" dirty="0">
                  <a:solidFill>
                    <a:schemeClr val="tx1">
                      <a:lumMod val="85000"/>
                      <a:lumOff val="15000"/>
                    </a:schemeClr>
                  </a:solidFill>
                </a:endParaRPr>
              </a:p>
            </p:txBody>
          </p:sp>
        </mc:Choice>
        <mc:Fallback xmlns="">
          <p:sp>
            <p:nvSpPr>
              <p:cNvPr id="36" name="Rectangle 35"/>
              <p:cNvSpPr>
                <a:spLocks noRot="1" noChangeAspect="1" noMove="1" noResize="1" noEditPoints="1" noAdjustHandles="1" noChangeArrowheads="1" noChangeShapeType="1" noTextEdit="1"/>
              </p:cNvSpPr>
              <p:nvPr/>
            </p:nvSpPr>
            <p:spPr>
              <a:xfrm>
                <a:off x="6102740" y="1352617"/>
                <a:ext cx="1776832" cy="429092"/>
              </a:xfrm>
              <a:prstGeom prst="rect">
                <a:avLst/>
              </a:prstGeom>
              <a:blipFill>
                <a:blip r:embed="rId3"/>
                <a:stretch>
                  <a:fillRect b="-71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6118770" y="1698671"/>
                <a:ext cx="1879424" cy="4290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GB" sz="2000" i="1" smtClean="0">
                              <a:solidFill>
                                <a:schemeClr val="tx1">
                                  <a:lumMod val="85000"/>
                                  <a:lumOff val="15000"/>
                                </a:schemeClr>
                              </a:solidFill>
                              <a:latin typeface="Cambria Math"/>
                            </a:rPr>
                          </m:ctrlPr>
                        </m:sSubPr>
                        <m:e>
                          <m:r>
                            <m:rPr>
                              <m:sty m:val="p"/>
                            </m:rPr>
                            <a:rPr lang="en-GB" sz="2000" b="0" i="0" smtClean="0">
                              <a:solidFill>
                                <a:schemeClr val="tx1">
                                  <a:lumMod val="85000"/>
                                  <a:lumOff val="15000"/>
                                </a:schemeClr>
                              </a:solidFill>
                              <a:latin typeface="Cambria Math" panose="02040503050406030204" pitchFamily="18" charset="0"/>
                            </a:rPr>
                            <m:t>P</m:t>
                          </m:r>
                        </m:e>
                        <m:sub>
                          <m:r>
                            <m:rPr>
                              <m:sty m:val="p"/>
                            </m:rPr>
                            <a:rPr lang="en-GB" sz="2000" i="0">
                              <a:solidFill>
                                <a:schemeClr val="tx1">
                                  <a:lumMod val="85000"/>
                                  <a:lumOff val="15000"/>
                                </a:schemeClr>
                              </a:solidFill>
                              <a:latin typeface="Cambria Math" panose="02040503050406030204" pitchFamily="18" charset="0"/>
                            </a:rPr>
                            <m:t>c</m:t>
                          </m:r>
                          <m:r>
                            <m:rPr>
                              <m:sty m:val="p"/>
                            </m:rPr>
                            <a:rPr lang="en-GB" sz="2000" b="0" i="0" smtClean="0">
                              <a:solidFill>
                                <a:schemeClr val="tx1">
                                  <a:lumMod val="85000"/>
                                  <a:lumOff val="15000"/>
                                </a:schemeClr>
                              </a:solidFill>
                              <a:latin typeface="Cambria Math" panose="02040503050406030204" pitchFamily="18" charset="0"/>
                            </a:rPr>
                            <m:t>gw</m:t>
                          </m:r>
                        </m:sub>
                      </m:sSub>
                      <m:r>
                        <a:rPr lang="en-GB" sz="2000" i="0">
                          <a:solidFill>
                            <a:schemeClr val="tx1">
                              <a:lumMod val="85000"/>
                              <a:lumOff val="15000"/>
                            </a:schemeClr>
                          </a:solidFill>
                          <a:latin typeface="Cambria Math" panose="02040503050406030204" pitchFamily="18" charset="0"/>
                        </a:rPr>
                        <m:t>=</m:t>
                      </m:r>
                      <m:sSub>
                        <m:sSubPr>
                          <m:ctrlPr>
                            <a:rPr lang="en-GB" sz="2000" i="1">
                              <a:solidFill>
                                <a:schemeClr val="tx1">
                                  <a:lumMod val="85000"/>
                                  <a:lumOff val="15000"/>
                                </a:schemeClr>
                              </a:solidFill>
                              <a:latin typeface="Cambria Math"/>
                            </a:rPr>
                          </m:ctrlPr>
                        </m:sSubPr>
                        <m:e>
                          <m:r>
                            <m:rPr>
                              <m:sty m:val="p"/>
                            </m:rPr>
                            <a:rPr lang="en-GB" sz="2000" i="0">
                              <a:solidFill>
                                <a:schemeClr val="tx1">
                                  <a:lumMod val="85000"/>
                                  <a:lumOff val="15000"/>
                                </a:schemeClr>
                              </a:solidFill>
                              <a:latin typeface="Cambria Math" panose="02040503050406030204" pitchFamily="18" charset="0"/>
                              <a:ea typeface="Cambria Math" panose="02040503050406030204" pitchFamily="18" charset="0"/>
                            </a:rPr>
                            <m:t>P</m:t>
                          </m:r>
                        </m:e>
                        <m:sub>
                          <m:r>
                            <m:rPr>
                              <m:sty m:val="p"/>
                            </m:rPr>
                            <a:rPr lang="en-GB" sz="2000" b="0" i="0" smtClean="0">
                              <a:solidFill>
                                <a:schemeClr val="tx1">
                                  <a:lumMod val="85000"/>
                                  <a:lumOff val="15000"/>
                                </a:schemeClr>
                              </a:solidFill>
                              <a:latin typeface="Cambria Math" panose="02040503050406030204" pitchFamily="18" charset="0"/>
                              <a:ea typeface="Cambria Math" panose="02040503050406030204" pitchFamily="18" charset="0"/>
                            </a:rPr>
                            <m:t>g</m:t>
                          </m:r>
                        </m:sub>
                      </m:sSub>
                      <m:r>
                        <a:rPr lang="en-GB" sz="2000" i="0">
                          <a:solidFill>
                            <a:schemeClr val="tx1">
                              <a:lumMod val="85000"/>
                              <a:lumOff val="15000"/>
                            </a:schemeClr>
                          </a:solidFill>
                          <a:latin typeface="Cambria Math" panose="02040503050406030204" pitchFamily="18" charset="0"/>
                        </a:rPr>
                        <m:t>−</m:t>
                      </m:r>
                      <m:sSub>
                        <m:sSubPr>
                          <m:ctrlPr>
                            <a:rPr lang="en-GB" sz="2000" i="1" smtClean="0">
                              <a:solidFill>
                                <a:schemeClr val="tx1">
                                  <a:lumMod val="85000"/>
                                  <a:lumOff val="15000"/>
                                </a:schemeClr>
                              </a:solidFill>
                              <a:latin typeface="Cambria Math"/>
                            </a:rPr>
                          </m:ctrlPr>
                        </m:sSubPr>
                        <m:e>
                          <m:r>
                            <m:rPr>
                              <m:sty m:val="p"/>
                            </m:rPr>
                            <a:rPr lang="en-GB" sz="2000" i="0">
                              <a:solidFill>
                                <a:schemeClr val="tx1">
                                  <a:lumMod val="85000"/>
                                  <a:lumOff val="15000"/>
                                </a:schemeClr>
                              </a:solidFill>
                              <a:latin typeface="Cambria Math" panose="02040503050406030204" pitchFamily="18" charset="0"/>
                              <a:ea typeface="Cambria Math" panose="02040503050406030204" pitchFamily="18" charset="0"/>
                            </a:rPr>
                            <m:t>P</m:t>
                          </m:r>
                        </m:e>
                        <m:sub>
                          <m:r>
                            <m:rPr>
                              <m:sty m:val="p"/>
                            </m:rPr>
                            <a:rPr lang="en-GB" sz="2000" b="0" i="0" smtClean="0">
                              <a:solidFill>
                                <a:schemeClr val="tx1">
                                  <a:lumMod val="85000"/>
                                  <a:lumOff val="15000"/>
                                </a:schemeClr>
                              </a:solidFill>
                              <a:latin typeface="Cambria Math" panose="02040503050406030204" pitchFamily="18" charset="0"/>
                            </a:rPr>
                            <m:t>w</m:t>
                          </m:r>
                        </m:sub>
                      </m:sSub>
                    </m:oMath>
                  </m:oMathPara>
                </a14:m>
                <a:endParaRPr lang="en-GB" sz="2000" dirty="0">
                  <a:solidFill>
                    <a:schemeClr val="tx1">
                      <a:lumMod val="85000"/>
                      <a:lumOff val="15000"/>
                    </a:schemeClr>
                  </a:solidFill>
                </a:endParaRPr>
              </a:p>
            </p:txBody>
          </p:sp>
        </mc:Choice>
        <mc:Fallback xmlns="">
          <p:sp>
            <p:nvSpPr>
              <p:cNvPr id="37" name="Rectangle 36"/>
              <p:cNvSpPr>
                <a:spLocks noRot="1" noChangeAspect="1" noMove="1" noResize="1" noEditPoints="1" noAdjustHandles="1" noChangeArrowheads="1" noChangeShapeType="1" noTextEdit="1"/>
              </p:cNvSpPr>
              <p:nvPr/>
            </p:nvSpPr>
            <p:spPr>
              <a:xfrm>
                <a:off x="6118770" y="1698671"/>
                <a:ext cx="1879424" cy="429092"/>
              </a:xfrm>
              <a:prstGeom prst="rect">
                <a:avLst/>
              </a:prstGeom>
              <a:blipFill>
                <a:blip r:embed="rId4"/>
                <a:stretch>
                  <a:fillRect b="-7143"/>
                </a:stretch>
              </a:blipFill>
            </p:spPr>
            <p:txBody>
              <a:bodyPr/>
              <a:lstStyle/>
              <a:p>
                <a:r>
                  <a:rPr lang="en-US">
                    <a:noFill/>
                  </a:rPr>
                  <a:t> </a:t>
                </a:r>
              </a:p>
            </p:txBody>
          </p:sp>
        </mc:Fallback>
      </mc:AlternateContent>
      <p:sp>
        <p:nvSpPr>
          <p:cNvPr id="18" name="Rectangle 17">
            <a:extLst>
              <a:ext uri="{FF2B5EF4-FFF2-40B4-BE49-F238E27FC236}">
                <a16:creationId xmlns="" xmlns:a16="http://schemas.microsoft.com/office/drawing/2014/main" id="{2C93090A-4A3D-46F5-A356-B900CF8348B7}"/>
              </a:ext>
            </a:extLst>
          </p:cNvPr>
          <p:cNvSpPr/>
          <p:nvPr/>
        </p:nvSpPr>
        <p:spPr>
          <a:xfrm>
            <a:off x="252238" y="2126004"/>
            <a:ext cx="6164051" cy="2062103"/>
          </a:xfrm>
          <a:prstGeom prst="rect">
            <a:avLst/>
          </a:prstGeom>
        </p:spPr>
        <p:txBody>
          <a:bodyPr wrap="square">
            <a:spAutoFit/>
          </a:bodyPr>
          <a:lstStyle/>
          <a:p>
            <a:r>
              <a:rPr lang="en-GB" sz="2000" b="1" u="sng" dirty="0">
                <a:solidFill>
                  <a:schemeClr val="accent1">
                    <a:lumMod val="75000"/>
                  </a:schemeClr>
                </a:solidFill>
                <a:latin typeface="Times New Roman" panose="02020603050405020304" pitchFamily="18" charset="0"/>
                <a:cs typeface="Times New Roman" panose="02020603050405020304" pitchFamily="18" charset="0"/>
              </a:rPr>
              <a:t>Air- Water system</a:t>
            </a:r>
          </a:p>
          <a:p>
            <a:r>
              <a:rPr lang="en-GB" dirty="0">
                <a:solidFill>
                  <a:schemeClr val="accent1">
                    <a:lumMod val="75000"/>
                  </a:schemeClr>
                </a:solidFill>
                <a:latin typeface="Times New Roman" panose="02020603050405020304" pitchFamily="18" charset="0"/>
                <a:cs typeface="Times New Roman" panose="02020603050405020304" pitchFamily="18" charset="0"/>
              </a:rPr>
              <a:t>Pc = P1 – P2</a:t>
            </a:r>
          </a:p>
          <a:p>
            <a:r>
              <a:rPr lang="en-GB" dirty="0">
                <a:solidFill>
                  <a:schemeClr val="accent1">
                    <a:lumMod val="75000"/>
                  </a:schemeClr>
                </a:solidFill>
                <a:latin typeface="Times New Roman" panose="02020603050405020304" pitchFamily="18" charset="0"/>
                <a:cs typeface="Times New Roman" panose="02020603050405020304" pitchFamily="18" charset="0"/>
              </a:rPr>
              <a:t>P2 = P4 – g h </a:t>
            </a:r>
            <a:r>
              <a:rPr lang="el-GR" dirty="0">
                <a:solidFill>
                  <a:schemeClr val="accent1">
                    <a:lumMod val="75000"/>
                  </a:schemeClr>
                </a:solidFill>
                <a:latin typeface="Times New Roman" panose="02020603050405020304" pitchFamily="18" charset="0"/>
                <a:cs typeface="Times New Roman" panose="02020603050405020304" pitchFamily="18" charset="0"/>
              </a:rPr>
              <a:t>ρ</a:t>
            </a:r>
            <a:r>
              <a:rPr lang="en-GB" dirty="0">
                <a:solidFill>
                  <a:schemeClr val="accent1">
                    <a:lumMod val="75000"/>
                  </a:schemeClr>
                </a:solidFill>
                <a:latin typeface="Times New Roman" panose="02020603050405020304" pitchFamily="18" charset="0"/>
                <a:cs typeface="Times New Roman" panose="02020603050405020304" pitchFamily="18" charset="0"/>
              </a:rPr>
              <a:t>w</a:t>
            </a:r>
          </a:p>
          <a:p>
            <a:r>
              <a:rPr lang="en-GB" dirty="0">
                <a:solidFill>
                  <a:schemeClr val="accent1">
                    <a:lumMod val="75000"/>
                  </a:schemeClr>
                </a:solidFill>
                <a:latin typeface="Times New Roman" panose="02020603050405020304" pitchFamily="18" charset="0"/>
                <a:cs typeface="Times New Roman" panose="02020603050405020304" pitchFamily="18" charset="0"/>
              </a:rPr>
              <a:t>P1 = P3 – g h </a:t>
            </a:r>
            <a:r>
              <a:rPr lang="el-GR" dirty="0">
                <a:solidFill>
                  <a:schemeClr val="accent1">
                    <a:lumMod val="75000"/>
                  </a:schemeClr>
                </a:solidFill>
                <a:latin typeface="Times New Roman" panose="02020603050405020304" pitchFamily="18" charset="0"/>
                <a:cs typeface="Times New Roman" panose="02020603050405020304" pitchFamily="18" charset="0"/>
              </a:rPr>
              <a:t>ρ</a:t>
            </a:r>
            <a:r>
              <a:rPr lang="en-GB" dirty="0">
                <a:solidFill>
                  <a:schemeClr val="accent1">
                    <a:lumMod val="75000"/>
                  </a:schemeClr>
                </a:solidFill>
                <a:latin typeface="Times New Roman" panose="02020603050405020304" pitchFamily="18" charset="0"/>
                <a:cs typeface="Times New Roman" panose="02020603050405020304" pitchFamily="18" charset="0"/>
              </a:rPr>
              <a:t>air</a:t>
            </a:r>
          </a:p>
          <a:p>
            <a:r>
              <a:rPr lang="en-GB" dirty="0">
                <a:solidFill>
                  <a:schemeClr val="accent1">
                    <a:lumMod val="75000"/>
                  </a:schemeClr>
                </a:solidFill>
                <a:latin typeface="Times New Roman" panose="02020603050405020304" pitchFamily="18" charset="0"/>
                <a:cs typeface="Times New Roman" panose="02020603050405020304" pitchFamily="18" charset="0"/>
              </a:rPr>
              <a:t>P3 = P4</a:t>
            </a:r>
          </a:p>
          <a:p>
            <a:r>
              <a:rPr lang="en-GB" dirty="0">
                <a:solidFill>
                  <a:schemeClr val="accent1">
                    <a:lumMod val="75000"/>
                  </a:schemeClr>
                </a:solidFill>
                <a:latin typeface="Times New Roman" panose="02020603050405020304" pitchFamily="18" charset="0"/>
                <a:cs typeface="Times New Roman" panose="02020603050405020304" pitchFamily="18" charset="0"/>
              </a:rPr>
              <a:t>Pc = P1 – P2 = (P3 – g h </a:t>
            </a:r>
            <a:r>
              <a:rPr lang="el-GR" dirty="0">
                <a:solidFill>
                  <a:schemeClr val="accent1">
                    <a:lumMod val="75000"/>
                  </a:schemeClr>
                </a:solidFill>
                <a:latin typeface="Times New Roman" panose="02020603050405020304" pitchFamily="18" charset="0"/>
                <a:cs typeface="Times New Roman" panose="02020603050405020304" pitchFamily="18" charset="0"/>
              </a:rPr>
              <a:t>ρ</a:t>
            </a:r>
            <a:r>
              <a:rPr lang="en-GB" dirty="0">
                <a:solidFill>
                  <a:schemeClr val="accent1">
                    <a:lumMod val="75000"/>
                  </a:schemeClr>
                </a:solidFill>
                <a:latin typeface="Times New Roman" panose="02020603050405020304" pitchFamily="18" charset="0"/>
                <a:cs typeface="Times New Roman" panose="02020603050405020304" pitchFamily="18" charset="0"/>
              </a:rPr>
              <a:t>air) – (P4 – g h </a:t>
            </a:r>
            <a:r>
              <a:rPr lang="el-GR" dirty="0">
                <a:solidFill>
                  <a:schemeClr val="accent1">
                    <a:lumMod val="75000"/>
                  </a:schemeClr>
                </a:solidFill>
                <a:latin typeface="Times New Roman" panose="02020603050405020304" pitchFamily="18" charset="0"/>
                <a:cs typeface="Times New Roman" panose="02020603050405020304" pitchFamily="18" charset="0"/>
              </a:rPr>
              <a:t>ρ</a:t>
            </a:r>
            <a:r>
              <a:rPr lang="en-GB" dirty="0">
                <a:solidFill>
                  <a:schemeClr val="accent1">
                    <a:lumMod val="75000"/>
                  </a:schemeClr>
                </a:solidFill>
                <a:latin typeface="Times New Roman" panose="02020603050405020304" pitchFamily="18" charset="0"/>
                <a:cs typeface="Times New Roman" panose="02020603050405020304" pitchFamily="18" charset="0"/>
              </a:rPr>
              <a:t>w) </a:t>
            </a:r>
          </a:p>
          <a:p>
            <a:r>
              <a:rPr lang="en-GB" dirty="0">
                <a:solidFill>
                  <a:schemeClr val="accent1">
                    <a:lumMod val="75000"/>
                  </a:schemeClr>
                </a:solidFill>
                <a:latin typeface="Times New Roman" panose="02020603050405020304" pitchFamily="18" charset="0"/>
                <a:cs typeface="Times New Roman" panose="02020603050405020304" pitchFamily="18" charset="0"/>
              </a:rPr>
              <a:t>Pc = – g h </a:t>
            </a:r>
            <a:r>
              <a:rPr lang="el-GR" dirty="0">
                <a:solidFill>
                  <a:schemeClr val="accent1">
                    <a:lumMod val="75000"/>
                  </a:schemeClr>
                </a:solidFill>
                <a:latin typeface="Times New Roman" panose="02020603050405020304" pitchFamily="18" charset="0"/>
                <a:cs typeface="Times New Roman" panose="02020603050405020304" pitchFamily="18" charset="0"/>
              </a:rPr>
              <a:t>ρ</a:t>
            </a:r>
            <a:r>
              <a:rPr lang="en-GB" dirty="0">
                <a:solidFill>
                  <a:schemeClr val="accent1">
                    <a:lumMod val="75000"/>
                  </a:schemeClr>
                </a:solidFill>
                <a:latin typeface="Times New Roman" panose="02020603050405020304" pitchFamily="18" charset="0"/>
                <a:cs typeface="Times New Roman" panose="02020603050405020304" pitchFamily="18" charset="0"/>
              </a:rPr>
              <a:t>air + g h </a:t>
            </a:r>
            <a:r>
              <a:rPr lang="el-GR" dirty="0">
                <a:solidFill>
                  <a:schemeClr val="accent1">
                    <a:lumMod val="75000"/>
                  </a:schemeClr>
                </a:solidFill>
                <a:latin typeface="Times New Roman" panose="02020603050405020304" pitchFamily="18" charset="0"/>
                <a:cs typeface="Times New Roman" panose="02020603050405020304" pitchFamily="18" charset="0"/>
              </a:rPr>
              <a:t>ρ</a:t>
            </a:r>
            <a:r>
              <a:rPr lang="en-GB" dirty="0">
                <a:solidFill>
                  <a:schemeClr val="accent1">
                    <a:lumMod val="75000"/>
                  </a:schemeClr>
                </a:solidFill>
                <a:latin typeface="Times New Roman" panose="02020603050405020304" pitchFamily="18" charset="0"/>
                <a:cs typeface="Times New Roman" panose="02020603050405020304" pitchFamily="18" charset="0"/>
              </a:rPr>
              <a:t>w) </a:t>
            </a:r>
          </a:p>
        </p:txBody>
      </p:sp>
      <mc:AlternateContent xmlns:mc="http://schemas.openxmlformats.org/markup-compatibility/2006" xmlns:a14="http://schemas.microsoft.com/office/drawing/2010/main">
        <mc:Choice Requires="a14">
          <p:sp>
            <p:nvSpPr>
              <p:cNvPr id="19" name="Rectangle 18">
                <a:extLst>
                  <a:ext uri="{FF2B5EF4-FFF2-40B4-BE49-F238E27FC236}">
                    <a16:creationId xmlns="" xmlns:a16="http://schemas.microsoft.com/office/drawing/2014/main" id="{B2BDF620-0895-4BAF-A56E-0E2FD35038E0}"/>
                  </a:ext>
                </a:extLst>
              </p:cNvPr>
              <p:cNvSpPr/>
              <p:nvPr/>
            </p:nvSpPr>
            <p:spPr>
              <a:xfrm>
                <a:off x="333497" y="4973292"/>
                <a:ext cx="3622390" cy="1138773"/>
              </a:xfrm>
              <a:prstGeom prst="rect">
                <a:avLst/>
              </a:prstGeom>
              <a:ln w="19050">
                <a:solidFill>
                  <a:srgbClr val="FF0000"/>
                </a:solidFill>
                <a:prstDash val="dash"/>
              </a:ln>
            </p:spPr>
            <p:txBody>
              <a:bodyPr wrap="square">
                <a:spAutoFit/>
              </a:bodyPr>
              <a:lstStyle/>
              <a:p>
                <a:r>
                  <a:rPr lang="en-GB" sz="1600" dirty="0">
                    <a:solidFill>
                      <a:schemeClr val="accent1">
                        <a:lumMod val="75000"/>
                      </a:schemeClr>
                    </a:solidFill>
                    <a:latin typeface="Times New Roman" panose="02020603050405020304" pitchFamily="18" charset="0"/>
                    <a:cs typeface="Times New Roman" panose="02020603050405020304" pitchFamily="18" charset="0"/>
                  </a:rPr>
                  <a:t>Pc = Capillary pressure, </a:t>
                </a:r>
                <a:r>
                  <a:rPr lang="en-GB" sz="1600" dirty="0">
                    <a:solidFill>
                      <a:srgbClr val="FF0000"/>
                    </a:solidFill>
                    <a:latin typeface="Times New Roman" panose="02020603050405020304" pitchFamily="18" charset="0"/>
                    <a:cs typeface="Times New Roman" panose="02020603050405020304" pitchFamily="18" charset="0"/>
                  </a:rPr>
                  <a:t>dyne/cm2</a:t>
                </a:r>
              </a:p>
              <a:p>
                <a:r>
                  <a:rPr lang="en-GB" sz="1600" dirty="0">
                    <a:solidFill>
                      <a:schemeClr val="accent1">
                        <a:lumMod val="75000"/>
                      </a:schemeClr>
                    </a:solidFill>
                    <a:latin typeface="Times New Roman" panose="02020603050405020304" pitchFamily="18" charset="0"/>
                    <a:cs typeface="Times New Roman" panose="02020603050405020304" pitchFamily="18" charset="0"/>
                  </a:rPr>
                  <a:t>h = Capillary rise, </a:t>
                </a:r>
                <a:r>
                  <a:rPr lang="en-GB" sz="1600" dirty="0">
                    <a:solidFill>
                      <a:srgbClr val="FF0000"/>
                    </a:solidFill>
                    <a:latin typeface="Times New Roman" panose="02020603050405020304" pitchFamily="18" charset="0"/>
                    <a:cs typeface="Times New Roman" panose="02020603050405020304" pitchFamily="18" charset="0"/>
                  </a:rPr>
                  <a:t>cm</a:t>
                </a:r>
              </a:p>
              <a:p>
                <a14:m>
                  <m:oMath xmlns:m="http://schemas.openxmlformats.org/officeDocument/2006/math">
                    <m:r>
                      <a:rPr lang="en-GB" sz="1600">
                        <a:solidFill>
                          <a:schemeClr val="accent1">
                            <a:lumMod val="75000"/>
                          </a:schemeClr>
                        </a:solidFill>
                        <a:latin typeface="Cambria Math" panose="02040503050406030204" pitchFamily="18" charset="0"/>
                        <a:cs typeface="Times New Roman" panose="02020603050405020304" pitchFamily="18" charset="0"/>
                      </a:rPr>
                      <m:t>∆</m:t>
                    </m:r>
                    <m:r>
                      <m:rPr>
                        <m:sty m:val="p"/>
                      </m:rPr>
                      <a:rPr lang="en-GB" sz="1600" i="1">
                        <a:solidFill>
                          <a:schemeClr val="accent1">
                            <a:lumMod val="75000"/>
                          </a:schemeClr>
                        </a:solidFill>
                        <a:latin typeface="Cambria Math" panose="02040503050406030204" pitchFamily="18" charset="0"/>
                        <a:cs typeface="Times New Roman" panose="02020603050405020304" pitchFamily="18" charset="0"/>
                      </a:rPr>
                      <m:t>ρ</m:t>
                    </m:r>
                  </m:oMath>
                </a14:m>
                <a:r>
                  <a:rPr lang="en-GB" sz="1600" dirty="0">
                    <a:solidFill>
                      <a:schemeClr val="accent1">
                        <a:lumMod val="75000"/>
                      </a:schemeClr>
                    </a:solidFill>
                    <a:latin typeface="Times New Roman" panose="02020603050405020304" pitchFamily="18" charset="0"/>
                    <a:cs typeface="Times New Roman" panose="02020603050405020304" pitchFamily="18" charset="0"/>
                  </a:rPr>
                  <a:t> =(</a:t>
                </a:r>
                <a:r>
                  <a:rPr lang="el-GR" sz="2000" dirty="0">
                    <a:solidFill>
                      <a:schemeClr val="accent1">
                        <a:lumMod val="75000"/>
                      </a:schemeClr>
                    </a:solidFill>
                    <a:latin typeface="Times New Roman" panose="02020603050405020304" pitchFamily="18" charset="0"/>
                    <a:cs typeface="Times New Roman" panose="02020603050405020304" pitchFamily="18" charset="0"/>
                  </a:rPr>
                  <a:t>ρ</a:t>
                </a:r>
                <a:r>
                  <a:rPr lang="en-GB" sz="1600" dirty="0">
                    <a:solidFill>
                      <a:schemeClr val="accent1">
                        <a:lumMod val="75000"/>
                      </a:schemeClr>
                    </a:solidFill>
                    <a:latin typeface="Times New Roman" panose="02020603050405020304" pitchFamily="18" charset="0"/>
                    <a:cs typeface="Times New Roman" panose="02020603050405020304" pitchFamily="18" charset="0"/>
                  </a:rPr>
                  <a:t>wetting – </a:t>
                </a:r>
                <a:r>
                  <a:rPr lang="el-GR" sz="2000" dirty="0">
                    <a:solidFill>
                      <a:schemeClr val="accent1">
                        <a:lumMod val="75000"/>
                      </a:schemeClr>
                    </a:solidFill>
                    <a:latin typeface="Times New Roman" panose="02020603050405020304" pitchFamily="18" charset="0"/>
                    <a:cs typeface="Times New Roman" panose="02020603050405020304" pitchFamily="18" charset="0"/>
                  </a:rPr>
                  <a:t>ρ</a:t>
                </a:r>
                <a:r>
                  <a:rPr lang="en-GB" sz="1600" dirty="0" err="1">
                    <a:solidFill>
                      <a:schemeClr val="accent1">
                        <a:lumMod val="75000"/>
                      </a:schemeClr>
                    </a:solidFill>
                    <a:latin typeface="Times New Roman" panose="02020603050405020304" pitchFamily="18" charset="0"/>
                    <a:cs typeface="Times New Roman" panose="02020603050405020304" pitchFamily="18" charset="0"/>
                  </a:rPr>
                  <a:t>nonwetting</a:t>
                </a:r>
                <a:r>
                  <a:rPr lang="en-GB" sz="1600" dirty="0">
                    <a:solidFill>
                      <a:schemeClr val="accent1">
                        <a:lumMod val="75000"/>
                      </a:schemeClr>
                    </a:solidFill>
                    <a:latin typeface="Times New Roman" panose="02020603050405020304" pitchFamily="18" charset="0"/>
                    <a:cs typeface="Times New Roman" panose="02020603050405020304" pitchFamily="18" charset="0"/>
                  </a:rPr>
                  <a:t> ), </a:t>
                </a:r>
                <a:r>
                  <a:rPr lang="en-GB" sz="1600" dirty="0">
                    <a:solidFill>
                      <a:srgbClr val="FF0000"/>
                    </a:solidFill>
                    <a:latin typeface="Times New Roman" panose="02020603050405020304" pitchFamily="18" charset="0"/>
                    <a:cs typeface="Times New Roman" panose="02020603050405020304" pitchFamily="18" charset="0"/>
                  </a:rPr>
                  <a:t>gm/cc</a:t>
                </a:r>
              </a:p>
              <a:p>
                <a:r>
                  <a:rPr lang="en-GB" sz="1600" dirty="0">
                    <a:solidFill>
                      <a:schemeClr val="accent1">
                        <a:lumMod val="75000"/>
                      </a:schemeClr>
                    </a:solidFill>
                    <a:latin typeface="Times New Roman" panose="02020603050405020304" pitchFamily="18" charset="0"/>
                    <a:cs typeface="Times New Roman" panose="02020603050405020304" pitchFamily="18" charset="0"/>
                  </a:rPr>
                  <a:t>g = acceleration due to gravity = </a:t>
                </a:r>
                <a:r>
                  <a:rPr lang="en-GB" sz="1600" dirty="0">
                    <a:solidFill>
                      <a:srgbClr val="FF0000"/>
                    </a:solidFill>
                    <a:latin typeface="Times New Roman" panose="02020603050405020304" pitchFamily="18" charset="0"/>
                    <a:cs typeface="Times New Roman" panose="02020603050405020304" pitchFamily="18" charset="0"/>
                  </a:rPr>
                  <a:t>cm/sec2</a:t>
                </a:r>
              </a:p>
            </p:txBody>
          </p:sp>
        </mc:Choice>
        <mc:Fallback xmlns="">
          <p:sp>
            <p:nvSpPr>
              <p:cNvPr id="19" name="Rectangle 18">
                <a:extLst>
                  <a:ext uri="{FF2B5EF4-FFF2-40B4-BE49-F238E27FC236}">
                    <a16:creationId xmlns:a16="http://schemas.microsoft.com/office/drawing/2014/main" id="{B2BDF620-0895-4BAF-A56E-0E2FD35038E0}"/>
                  </a:ext>
                </a:extLst>
              </p:cNvPr>
              <p:cNvSpPr>
                <a:spLocks noRot="1" noChangeAspect="1" noMove="1" noResize="1" noEditPoints="1" noAdjustHandles="1" noChangeArrowheads="1" noChangeShapeType="1" noTextEdit="1"/>
              </p:cNvSpPr>
              <p:nvPr/>
            </p:nvSpPr>
            <p:spPr>
              <a:xfrm>
                <a:off x="333497" y="4973292"/>
                <a:ext cx="3622390" cy="1138773"/>
              </a:xfrm>
              <a:prstGeom prst="rect">
                <a:avLst/>
              </a:prstGeom>
              <a:blipFill>
                <a:blip r:embed="rId5"/>
                <a:stretch>
                  <a:fillRect l="-838" t="-1053" b="-4737"/>
                </a:stretch>
              </a:blipFill>
              <a:ln w="19050">
                <a:solidFill>
                  <a:srgbClr val="FF0000"/>
                </a:solidFill>
                <a:prstDash val="dash"/>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 xmlns:a16="http://schemas.microsoft.com/office/drawing/2014/main" id="{E98206A5-963B-448E-9C84-99160D8BC45F}"/>
                  </a:ext>
                </a:extLst>
              </p:cNvPr>
              <p:cNvSpPr/>
              <p:nvPr/>
            </p:nvSpPr>
            <p:spPr>
              <a:xfrm>
                <a:off x="333497" y="4262354"/>
                <a:ext cx="3422732" cy="461665"/>
              </a:xfrm>
              <a:prstGeom prst="rect">
                <a:avLst/>
              </a:prstGeom>
              <a:ln w="19050">
                <a:solidFill>
                  <a:srgbClr val="FF0000"/>
                </a:solidFill>
                <a:prstDash val="dash"/>
              </a:ln>
            </p:spPr>
            <p:txBody>
              <a:bodyPr wrap="none">
                <a:spAutoFit/>
              </a:bodyPr>
              <a:lstStyle/>
              <a:p>
                <a:r>
                  <a:rPr lang="en-GB" sz="2400" b="1" dirty="0">
                    <a:solidFill>
                      <a:schemeClr val="accent1">
                        <a:lumMod val="75000"/>
                      </a:schemeClr>
                    </a:solidFill>
                    <a:latin typeface="Times New Roman" panose="02020603050405020304" pitchFamily="18" charset="0"/>
                    <a:cs typeface="Times New Roman" panose="02020603050405020304" pitchFamily="18" charset="0"/>
                  </a:rPr>
                  <a:t>Pc = g h (</a:t>
                </a:r>
                <a:r>
                  <a:rPr lang="el-GR" sz="2400" b="1" dirty="0">
                    <a:solidFill>
                      <a:schemeClr val="accent1">
                        <a:lumMod val="75000"/>
                      </a:schemeClr>
                    </a:solidFill>
                    <a:latin typeface="Times New Roman" panose="02020603050405020304" pitchFamily="18" charset="0"/>
                    <a:cs typeface="Times New Roman" panose="02020603050405020304" pitchFamily="18" charset="0"/>
                  </a:rPr>
                  <a:t>ρ</a:t>
                </a:r>
                <a:r>
                  <a:rPr lang="en-GB" b="1" dirty="0">
                    <a:solidFill>
                      <a:schemeClr val="accent1">
                        <a:lumMod val="75000"/>
                      </a:schemeClr>
                    </a:solidFill>
                    <a:latin typeface="Times New Roman" panose="02020603050405020304" pitchFamily="18" charset="0"/>
                    <a:cs typeface="Times New Roman" panose="02020603050405020304" pitchFamily="18" charset="0"/>
                  </a:rPr>
                  <a:t>w</a:t>
                </a:r>
                <a:r>
                  <a:rPr lang="en-GB" sz="2400" b="1" dirty="0">
                    <a:solidFill>
                      <a:schemeClr val="accent1">
                        <a:lumMod val="75000"/>
                      </a:schemeClr>
                    </a:solidFill>
                    <a:latin typeface="Times New Roman" panose="02020603050405020304" pitchFamily="18" charset="0"/>
                    <a:cs typeface="Times New Roman" panose="02020603050405020304" pitchFamily="18" charset="0"/>
                  </a:rPr>
                  <a:t>-</a:t>
                </a:r>
                <a:r>
                  <a:rPr lang="el-GR" sz="2400" b="1" dirty="0">
                    <a:solidFill>
                      <a:schemeClr val="accent1">
                        <a:lumMod val="75000"/>
                      </a:schemeClr>
                    </a:solidFill>
                    <a:latin typeface="Times New Roman" panose="02020603050405020304" pitchFamily="18" charset="0"/>
                    <a:cs typeface="Times New Roman" panose="02020603050405020304" pitchFamily="18" charset="0"/>
                  </a:rPr>
                  <a:t>ρ</a:t>
                </a:r>
                <a:r>
                  <a:rPr lang="en-GB" b="1" dirty="0">
                    <a:solidFill>
                      <a:schemeClr val="accent1">
                        <a:lumMod val="75000"/>
                      </a:schemeClr>
                    </a:solidFill>
                    <a:latin typeface="Times New Roman" panose="02020603050405020304" pitchFamily="18" charset="0"/>
                    <a:cs typeface="Times New Roman" panose="02020603050405020304" pitchFamily="18" charset="0"/>
                  </a:rPr>
                  <a:t>air</a:t>
                </a:r>
                <a:r>
                  <a:rPr lang="en-GB" sz="2400" b="1" dirty="0">
                    <a:solidFill>
                      <a:schemeClr val="accent1">
                        <a:lumMod val="75000"/>
                      </a:schemeClr>
                    </a:solidFill>
                    <a:latin typeface="Times New Roman" panose="02020603050405020304" pitchFamily="18" charset="0"/>
                    <a:cs typeface="Times New Roman" panose="02020603050405020304" pitchFamily="18" charset="0"/>
                  </a:rPr>
                  <a:t>)= </a:t>
                </a:r>
                <a14:m>
                  <m:oMath xmlns:m="http://schemas.openxmlformats.org/officeDocument/2006/math">
                    <m:r>
                      <a:rPr lang="en-GB" sz="2400" b="1">
                        <a:solidFill>
                          <a:schemeClr val="accent1">
                            <a:lumMod val="75000"/>
                          </a:schemeClr>
                        </a:solidFill>
                        <a:latin typeface="Cambria Math" panose="02040503050406030204" pitchFamily="18" charset="0"/>
                        <a:cs typeface="Times New Roman" panose="02020603050405020304" pitchFamily="18" charset="0"/>
                      </a:rPr>
                      <m:t>𝐠𝐡</m:t>
                    </m:r>
                    <m:r>
                      <a:rPr lang="en-GB" sz="2400" b="1">
                        <a:solidFill>
                          <a:schemeClr val="accent1">
                            <a:lumMod val="75000"/>
                          </a:schemeClr>
                        </a:solidFill>
                        <a:latin typeface="Cambria Math" panose="02040503050406030204" pitchFamily="18" charset="0"/>
                        <a:cs typeface="Times New Roman" panose="02020603050405020304" pitchFamily="18" charset="0"/>
                      </a:rPr>
                      <m:t> ∆</m:t>
                    </m:r>
                    <m:r>
                      <m:rPr>
                        <m:sty m:val="p"/>
                      </m:rPr>
                      <a:rPr lang="el-GR" sz="2400" b="1">
                        <a:solidFill>
                          <a:schemeClr val="accent1">
                            <a:lumMod val="75000"/>
                          </a:schemeClr>
                        </a:solidFill>
                        <a:latin typeface="Cambria Math" panose="02040503050406030204" pitchFamily="18" charset="0"/>
                        <a:cs typeface="Times New Roman" panose="02020603050405020304" pitchFamily="18" charset="0"/>
                      </a:rPr>
                      <m:t>ρ</m:t>
                    </m:r>
                  </m:oMath>
                </a14:m>
                <a:endParaRPr lang="en-GB" sz="2400" b="1" dirty="0">
                  <a:solidFill>
                    <a:schemeClr val="accent1">
                      <a:lumMod val="75000"/>
                    </a:schemeClr>
                  </a:solidFill>
                  <a:latin typeface="Times New Roman" panose="02020603050405020304" pitchFamily="18" charset="0"/>
                  <a:cs typeface="Times New Roman" panose="02020603050405020304" pitchFamily="18" charset="0"/>
                </a:endParaRPr>
              </a:p>
            </p:txBody>
          </p:sp>
        </mc:Choice>
        <mc:Fallback xmlns="">
          <p:sp>
            <p:nvSpPr>
              <p:cNvPr id="20" name="Rectangle 19">
                <a:extLst>
                  <a:ext uri="{FF2B5EF4-FFF2-40B4-BE49-F238E27FC236}">
                    <a16:creationId xmlns:a16="http://schemas.microsoft.com/office/drawing/2014/main" id="{E98206A5-963B-448E-9C84-99160D8BC45F}"/>
                  </a:ext>
                </a:extLst>
              </p:cNvPr>
              <p:cNvSpPr>
                <a:spLocks noRot="1" noChangeAspect="1" noMove="1" noResize="1" noEditPoints="1" noAdjustHandles="1" noChangeArrowheads="1" noChangeShapeType="1" noTextEdit="1"/>
              </p:cNvSpPr>
              <p:nvPr/>
            </p:nvSpPr>
            <p:spPr>
              <a:xfrm>
                <a:off x="333497" y="4262354"/>
                <a:ext cx="3422732" cy="461665"/>
              </a:xfrm>
              <a:prstGeom prst="rect">
                <a:avLst/>
              </a:prstGeom>
              <a:blipFill>
                <a:blip r:embed="rId6"/>
                <a:stretch>
                  <a:fillRect l="-2660" t="-8861" b="-25316"/>
                </a:stretch>
              </a:blipFill>
              <a:ln w="19050">
                <a:solidFill>
                  <a:srgbClr val="FF0000"/>
                </a:solidFill>
                <a:prstDash val="dash"/>
              </a:ln>
            </p:spPr>
            <p:txBody>
              <a:bodyPr/>
              <a:lstStyle/>
              <a:p>
                <a:r>
                  <a:rPr lang="en-US">
                    <a:noFill/>
                  </a:rPr>
                  <a:t> </a:t>
                </a:r>
              </a:p>
            </p:txBody>
          </p:sp>
        </mc:Fallback>
      </mc:AlternateContent>
      <p:cxnSp>
        <p:nvCxnSpPr>
          <p:cNvPr id="21" name="Straight Connector 20">
            <a:extLst>
              <a:ext uri="{FF2B5EF4-FFF2-40B4-BE49-F238E27FC236}">
                <a16:creationId xmlns="" xmlns:a16="http://schemas.microsoft.com/office/drawing/2014/main" id="{E27B1F21-25C7-4864-8AEE-1E5880711281}"/>
              </a:ext>
            </a:extLst>
          </p:cNvPr>
          <p:cNvCxnSpPr/>
          <p:nvPr/>
        </p:nvCxnSpPr>
        <p:spPr>
          <a:xfrm flipH="1">
            <a:off x="2178193" y="3626520"/>
            <a:ext cx="433137" cy="433137"/>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 xmlns:a16="http://schemas.microsoft.com/office/drawing/2014/main" id="{A6E337E0-F0B2-4CC5-94B3-93CD29E63D3C}"/>
              </a:ext>
            </a:extLst>
          </p:cNvPr>
          <p:cNvCxnSpPr/>
          <p:nvPr/>
        </p:nvCxnSpPr>
        <p:spPr>
          <a:xfrm flipH="1">
            <a:off x="3778204" y="3676318"/>
            <a:ext cx="433137" cy="433137"/>
          </a:xfrm>
          <a:prstGeom prst="line">
            <a:avLst/>
          </a:prstGeom>
          <a:ln/>
        </p:spPr>
        <p:style>
          <a:lnRef idx="1">
            <a:schemeClr val="accent2"/>
          </a:lnRef>
          <a:fillRef idx="0">
            <a:schemeClr val="accent2"/>
          </a:fillRef>
          <a:effectRef idx="0">
            <a:schemeClr val="accent2"/>
          </a:effectRef>
          <a:fontRef idx="minor">
            <a:schemeClr val="tx1"/>
          </a:fontRef>
        </p:style>
      </p:cxnSp>
      <p:pic>
        <p:nvPicPr>
          <p:cNvPr id="23" name="Picture 22">
            <a:extLst>
              <a:ext uri="{FF2B5EF4-FFF2-40B4-BE49-F238E27FC236}">
                <a16:creationId xmlns="" xmlns:a16="http://schemas.microsoft.com/office/drawing/2014/main" id="{F9AB704A-A86E-4DBE-8C18-EACD7C0A9FB6}"/>
              </a:ext>
            </a:extLst>
          </p:cNvPr>
          <p:cNvPicPr>
            <a:picLocks noChangeAspect="1"/>
          </p:cNvPicPr>
          <p:nvPr/>
        </p:nvPicPr>
        <p:blipFill rotWithShape="1">
          <a:blip r:embed="rId7"/>
          <a:srcRect r="20940"/>
          <a:stretch/>
        </p:blipFill>
        <p:spPr>
          <a:xfrm>
            <a:off x="8296846" y="2884010"/>
            <a:ext cx="3529679" cy="3663319"/>
          </a:xfrm>
          <a:prstGeom prst="rect">
            <a:avLst/>
          </a:prstGeom>
        </p:spPr>
      </p:pic>
      <p:sp>
        <p:nvSpPr>
          <p:cNvPr id="24" name="Flowchart: Connector 23">
            <a:extLst>
              <a:ext uri="{FF2B5EF4-FFF2-40B4-BE49-F238E27FC236}">
                <a16:creationId xmlns="" xmlns:a16="http://schemas.microsoft.com/office/drawing/2014/main" id="{9CD0CE9B-7395-4E7D-BD26-CAE4D073CE0A}"/>
              </a:ext>
            </a:extLst>
          </p:cNvPr>
          <p:cNvSpPr/>
          <p:nvPr/>
        </p:nvSpPr>
        <p:spPr>
          <a:xfrm>
            <a:off x="10145955" y="3909352"/>
            <a:ext cx="63705" cy="88473"/>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lowchart: Connector 24">
            <a:extLst>
              <a:ext uri="{FF2B5EF4-FFF2-40B4-BE49-F238E27FC236}">
                <a16:creationId xmlns="" xmlns:a16="http://schemas.microsoft.com/office/drawing/2014/main" id="{C4518EE6-ABAC-4E3E-B0CE-2628FF16F599}"/>
              </a:ext>
            </a:extLst>
          </p:cNvPr>
          <p:cNvSpPr/>
          <p:nvPr/>
        </p:nvSpPr>
        <p:spPr>
          <a:xfrm>
            <a:off x="10145955" y="4059657"/>
            <a:ext cx="63705" cy="88473"/>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lowchart: Connector 25">
            <a:extLst>
              <a:ext uri="{FF2B5EF4-FFF2-40B4-BE49-F238E27FC236}">
                <a16:creationId xmlns="" xmlns:a16="http://schemas.microsoft.com/office/drawing/2014/main" id="{6672470C-2352-4164-AE3D-C2A3C220BDEB}"/>
              </a:ext>
            </a:extLst>
          </p:cNvPr>
          <p:cNvSpPr/>
          <p:nvPr/>
        </p:nvSpPr>
        <p:spPr>
          <a:xfrm>
            <a:off x="10145955" y="5920703"/>
            <a:ext cx="63705" cy="88473"/>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lowchart: Connector 26">
            <a:extLst>
              <a:ext uri="{FF2B5EF4-FFF2-40B4-BE49-F238E27FC236}">
                <a16:creationId xmlns="" xmlns:a16="http://schemas.microsoft.com/office/drawing/2014/main" id="{FA9BDFB5-D98C-4C15-BF7C-91E44E49F99F}"/>
              </a:ext>
            </a:extLst>
          </p:cNvPr>
          <p:cNvSpPr/>
          <p:nvPr/>
        </p:nvSpPr>
        <p:spPr>
          <a:xfrm>
            <a:off x="9159409" y="5920703"/>
            <a:ext cx="63705" cy="88473"/>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 xmlns:a16="http://schemas.microsoft.com/office/drawing/2014/main" id="{5D2C88C6-4A1C-4CFC-AB5B-B2547BC200B5}"/>
              </a:ext>
            </a:extLst>
          </p:cNvPr>
          <p:cNvSpPr/>
          <p:nvPr/>
        </p:nvSpPr>
        <p:spPr>
          <a:xfrm>
            <a:off x="9966403" y="3650133"/>
            <a:ext cx="194709" cy="1363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1</a:t>
            </a:r>
          </a:p>
        </p:txBody>
      </p:sp>
      <p:sp>
        <p:nvSpPr>
          <p:cNvPr id="31" name="Rectangle 30">
            <a:extLst>
              <a:ext uri="{FF2B5EF4-FFF2-40B4-BE49-F238E27FC236}">
                <a16:creationId xmlns="" xmlns:a16="http://schemas.microsoft.com/office/drawing/2014/main" id="{AF7AAABE-45B5-4F01-9A12-53D7EB951F03}"/>
              </a:ext>
            </a:extLst>
          </p:cNvPr>
          <p:cNvSpPr/>
          <p:nvPr/>
        </p:nvSpPr>
        <p:spPr>
          <a:xfrm>
            <a:off x="9952428" y="4126036"/>
            <a:ext cx="194709" cy="1363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2</a:t>
            </a:r>
          </a:p>
        </p:txBody>
      </p:sp>
      <p:sp>
        <p:nvSpPr>
          <p:cNvPr id="32" name="Rectangle 31">
            <a:extLst>
              <a:ext uri="{FF2B5EF4-FFF2-40B4-BE49-F238E27FC236}">
                <a16:creationId xmlns="" xmlns:a16="http://schemas.microsoft.com/office/drawing/2014/main" id="{1DCE8E93-1F4D-4932-8471-E0487F4B1183}"/>
              </a:ext>
            </a:extLst>
          </p:cNvPr>
          <p:cNvSpPr/>
          <p:nvPr/>
        </p:nvSpPr>
        <p:spPr>
          <a:xfrm>
            <a:off x="8946236" y="5872859"/>
            <a:ext cx="194709" cy="1363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3</a:t>
            </a:r>
          </a:p>
        </p:txBody>
      </p:sp>
      <p:sp>
        <p:nvSpPr>
          <p:cNvPr id="33" name="Rectangle 32">
            <a:extLst>
              <a:ext uri="{FF2B5EF4-FFF2-40B4-BE49-F238E27FC236}">
                <a16:creationId xmlns="" xmlns:a16="http://schemas.microsoft.com/office/drawing/2014/main" id="{21A8713F-E2FA-4250-B914-53792BF8C06F}"/>
              </a:ext>
            </a:extLst>
          </p:cNvPr>
          <p:cNvSpPr/>
          <p:nvPr/>
        </p:nvSpPr>
        <p:spPr>
          <a:xfrm>
            <a:off x="10215701" y="5906341"/>
            <a:ext cx="194709" cy="1363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4</a:t>
            </a:r>
          </a:p>
        </p:txBody>
      </p:sp>
      <p:sp>
        <p:nvSpPr>
          <p:cNvPr id="38" name="Rectangle 37">
            <a:extLst>
              <a:ext uri="{FF2B5EF4-FFF2-40B4-BE49-F238E27FC236}">
                <a16:creationId xmlns="" xmlns:a16="http://schemas.microsoft.com/office/drawing/2014/main" id="{B74F79B4-53F7-46B2-A90A-203A56B48BC3}"/>
              </a:ext>
            </a:extLst>
          </p:cNvPr>
          <p:cNvSpPr/>
          <p:nvPr/>
        </p:nvSpPr>
        <p:spPr>
          <a:xfrm>
            <a:off x="10893499" y="3929844"/>
            <a:ext cx="559369" cy="4384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Air</a:t>
            </a:r>
          </a:p>
        </p:txBody>
      </p:sp>
      <p:sp>
        <p:nvSpPr>
          <p:cNvPr id="39" name="TextBox 38">
            <a:extLst>
              <a:ext uri="{FF2B5EF4-FFF2-40B4-BE49-F238E27FC236}">
                <a16:creationId xmlns="" xmlns:a16="http://schemas.microsoft.com/office/drawing/2014/main" id="{E7A67388-E6ED-4E6D-B781-9B215D0473D1}"/>
              </a:ext>
            </a:extLst>
          </p:cNvPr>
          <p:cNvSpPr txBox="1"/>
          <p:nvPr/>
        </p:nvSpPr>
        <p:spPr>
          <a:xfrm>
            <a:off x="4967392" y="4040565"/>
            <a:ext cx="1700914" cy="369332"/>
          </a:xfrm>
          <a:prstGeom prst="rect">
            <a:avLst/>
          </a:prstGeom>
          <a:noFill/>
        </p:spPr>
        <p:txBody>
          <a:bodyPr wrap="square">
            <a:spAutoFit/>
          </a:bodyPr>
          <a:lstStyle/>
          <a:p>
            <a:r>
              <a:rPr lang="en-GB" sz="1800" b="1" dirty="0">
                <a:solidFill>
                  <a:schemeClr val="accent1">
                    <a:lumMod val="75000"/>
                  </a:schemeClr>
                </a:solidFill>
                <a:latin typeface="Times New Roman" panose="02020603050405020304" pitchFamily="18" charset="0"/>
                <a:cs typeface="Times New Roman" panose="02020603050405020304" pitchFamily="18" charset="0"/>
              </a:rPr>
              <a:t>In field units:</a:t>
            </a:r>
          </a:p>
        </p:txBody>
      </p:sp>
      <mc:AlternateContent xmlns:mc="http://schemas.openxmlformats.org/markup-compatibility/2006" xmlns:a14="http://schemas.microsoft.com/office/drawing/2010/main">
        <mc:Choice Requires="a14">
          <p:sp>
            <p:nvSpPr>
              <p:cNvPr id="40" name="Rectangle 39">
                <a:extLst>
                  <a:ext uri="{FF2B5EF4-FFF2-40B4-BE49-F238E27FC236}">
                    <a16:creationId xmlns="" xmlns:a16="http://schemas.microsoft.com/office/drawing/2014/main" id="{7F58401C-3425-4791-957C-69077243B25D}"/>
                  </a:ext>
                </a:extLst>
              </p:cNvPr>
              <p:cNvSpPr/>
              <p:nvPr/>
            </p:nvSpPr>
            <p:spPr>
              <a:xfrm>
                <a:off x="4932066" y="5985706"/>
                <a:ext cx="2059090" cy="495328"/>
              </a:xfrm>
              <a:prstGeom prst="rect">
                <a:avLst/>
              </a:prstGeom>
            </p:spPr>
            <p:txBody>
              <a:bodyPr wrap="none">
                <a:spAutoFit/>
              </a:bodyPr>
              <a:lstStyle/>
              <a:p>
                <a14:m>
                  <m:oMath xmlns:m="http://schemas.openxmlformats.org/officeDocument/2006/math">
                    <m:sSub>
                      <m:sSubPr>
                        <m:ctrlPr>
                          <a:rPr lang="en-GB" b="1" i="1" smtClean="0">
                            <a:solidFill>
                              <a:schemeClr val="accent1">
                                <a:lumMod val="50000"/>
                              </a:schemeClr>
                            </a:solidFill>
                            <a:latin typeface="Cambria Math"/>
                            <a:cs typeface="Times New Roman" panose="02020603050405020304" pitchFamily="18" charset="0"/>
                          </a:rPr>
                        </m:ctrlPr>
                      </m:sSubPr>
                      <m:e>
                        <m:r>
                          <a:rPr lang="en-GB" b="1" i="0">
                            <a:solidFill>
                              <a:schemeClr val="accent1">
                                <a:lumMod val="50000"/>
                              </a:schemeClr>
                            </a:solidFill>
                            <a:latin typeface="Cambria Math" panose="02040503050406030204" pitchFamily="18" charset="0"/>
                            <a:cs typeface="Times New Roman" panose="02020603050405020304" pitchFamily="18" charset="0"/>
                          </a:rPr>
                          <m:t>𝐏</m:t>
                        </m:r>
                      </m:e>
                      <m:sub>
                        <m:r>
                          <a:rPr lang="en-GB" b="1" i="0">
                            <a:solidFill>
                              <a:schemeClr val="accent1">
                                <a:lumMod val="50000"/>
                              </a:schemeClr>
                            </a:solidFill>
                            <a:latin typeface="Cambria Math" panose="02040503050406030204" pitchFamily="18" charset="0"/>
                            <a:cs typeface="Times New Roman" panose="02020603050405020304" pitchFamily="18" charset="0"/>
                          </a:rPr>
                          <m:t>𝐜</m:t>
                        </m:r>
                      </m:sub>
                    </m:sSub>
                    <m:r>
                      <a:rPr lang="en-GB" b="1" i="0">
                        <a:solidFill>
                          <a:schemeClr val="accent1">
                            <a:lumMod val="50000"/>
                          </a:schemeClr>
                        </a:solidFill>
                        <a:latin typeface="Cambria Math" panose="02040503050406030204" pitchFamily="18" charset="0"/>
                        <a:cs typeface="Times New Roman" panose="02020603050405020304" pitchFamily="18" charset="0"/>
                      </a:rPr>
                      <m:t>=</m:t>
                    </m:r>
                    <m:f>
                      <m:fPr>
                        <m:ctrlPr>
                          <a:rPr lang="en-GB" b="1" i="1">
                            <a:latin typeface="Cambria Math"/>
                            <a:cs typeface="Times New Roman" panose="02020603050405020304" pitchFamily="18" charset="0"/>
                          </a:rPr>
                        </m:ctrlPr>
                      </m:fPr>
                      <m:num>
                        <m:r>
                          <a:rPr lang="en-GB" b="1" i="0">
                            <a:latin typeface="Cambria Math" panose="02040503050406030204" pitchFamily="18" charset="0"/>
                            <a:cs typeface="Times New Roman" panose="02020603050405020304" pitchFamily="18" charset="0"/>
                          </a:rPr>
                          <m:t>𝐡</m:t>
                        </m:r>
                      </m:num>
                      <m:den>
                        <m:r>
                          <a:rPr lang="en-GB" b="1" i="0">
                            <a:latin typeface="Cambria Math" panose="02040503050406030204" pitchFamily="18" charset="0"/>
                            <a:cs typeface="Times New Roman" panose="02020603050405020304" pitchFamily="18" charset="0"/>
                          </a:rPr>
                          <m:t>𝟏𝟒𝟒</m:t>
                        </m:r>
                      </m:den>
                    </m:f>
                    <m:r>
                      <a:rPr lang="en-GB" b="1" i="0">
                        <a:latin typeface="Cambria Math" panose="02040503050406030204" pitchFamily="18" charset="0"/>
                        <a:cs typeface="Times New Roman" panose="02020603050405020304" pitchFamily="18" charset="0"/>
                      </a:rPr>
                      <m:t> </m:t>
                    </m:r>
                    <m:r>
                      <a:rPr lang="en-GB" b="1" i="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GB" i="1" smtClean="0">
                            <a:latin typeface="Cambria Math"/>
                            <a:ea typeface="Cambria Math" panose="02040503050406030204" pitchFamily="18" charset="0"/>
                            <a:cs typeface="Times New Roman" panose="02020603050405020304" pitchFamily="18" charset="0"/>
                          </a:rPr>
                        </m:ctrlPr>
                      </m:sSubPr>
                      <m:e>
                        <m:r>
                          <m:rPr>
                            <m:sty m:val="p"/>
                          </m:rPr>
                          <a:rPr lang="en-GB" b="0" i="0" smtClean="0">
                            <a:latin typeface="Cambria Math" panose="02040503050406030204" pitchFamily="18" charset="0"/>
                            <a:ea typeface="Cambria Math" panose="02040503050406030204" pitchFamily="18" charset="0"/>
                            <a:cs typeface="Times New Roman" panose="02020603050405020304" pitchFamily="18" charset="0"/>
                          </a:rPr>
                          <m:t>ρ</m:t>
                        </m:r>
                      </m:e>
                      <m:sub>
                        <m:r>
                          <m:rPr>
                            <m:sty m:val="p"/>
                          </m:rPr>
                          <a:rPr lang="en-GB" b="0" i="0" smtClean="0">
                            <a:latin typeface="Cambria Math" panose="02040503050406030204" pitchFamily="18" charset="0"/>
                            <a:ea typeface="Cambria Math" panose="02040503050406030204" pitchFamily="18" charset="0"/>
                            <a:cs typeface="Times New Roman" panose="02020603050405020304" pitchFamily="18" charset="0"/>
                          </a:rPr>
                          <m:t>w</m:t>
                        </m:r>
                      </m:sub>
                    </m:sSub>
                    <m:r>
                      <a:rPr lang="en-GB" b="0" i="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GB" i="1" smtClean="0">
                            <a:latin typeface="Cambria Math"/>
                            <a:ea typeface="Cambria Math" panose="02040503050406030204" pitchFamily="18" charset="0"/>
                            <a:cs typeface="Times New Roman" panose="02020603050405020304" pitchFamily="18" charset="0"/>
                          </a:rPr>
                        </m:ctrlPr>
                      </m:sSubPr>
                      <m:e>
                        <m:r>
                          <m:rPr>
                            <m:sty m:val="p"/>
                          </m:rPr>
                          <a:rPr lang="en-GB" b="0" i="0" smtClean="0">
                            <a:latin typeface="Cambria Math" panose="02040503050406030204" pitchFamily="18" charset="0"/>
                            <a:ea typeface="Cambria Math" panose="02040503050406030204" pitchFamily="18" charset="0"/>
                            <a:cs typeface="Times New Roman" panose="02020603050405020304" pitchFamily="18" charset="0"/>
                          </a:rPr>
                          <m:t>ρ</m:t>
                        </m:r>
                      </m:e>
                      <m:sub>
                        <m:r>
                          <m:rPr>
                            <m:sty m:val="p"/>
                          </m:rPr>
                          <a:rPr lang="en-GB" b="0" i="0" smtClean="0">
                            <a:latin typeface="Cambria Math" panose="02040503050406030204" pitchFamily="18" charset="0"/>
                            <a:ea typeface="Cambria Math" panose="02040503050406030204" pitchFamily="18" charset="0"/>
                            <a:cs typeface="Times New Roman" panose="02020603050405020304" pitchFamily="18" charset="0"/>
                          </a:rPr>
                          <m:t>o</m:t>
                        </m:r>
                      </m:sub>
                    </m:sSub>
                  </m:oMath>
                </a14:m>
                <a:r>
                  <a:rPr lang="en-GB" b="1" dirty="0">
                    <a:latin typeface="Times New Roman" panose="02020603050405020304" pitchFamily="18" charset="0"/>
                    <a:cs typeface="Times New Roman" panose="02020603050405020304" pitchFamily="18" charset="0"/>
                  </a:rPr>
                  <a:t>)</a:t>
                </a:r>
              </a:p>
            </p:txBody>
          </p:sp>
        </mc:Choice>
        <mc:Fallback xmlns="">
          <p:sp>
            <p:nvSpPr>
              <p:cNvPr id="40" name="Rectangle 39">
                <a:extLst>
                  <a:ext uri="{FF2B5EF4-FFF2-40B4-BE49-F238E27FC236}">
                    <a16:creationId xmlns:a16="http://schemas.microsoft.com/office/drawing/2014/main" id="{7F58401C-3425-4791-957C-69077243B25D}"/>
                  </a:ext>
                </a:extLst>
              </p:cNvPr>
              <p:cNvSpPr>
                <a:spLocks noRot="1" noChangeAspect="1" noMove="1" noResize="1" noEditPoints="1" noAdjustHandles="1" noChangeArrowheads="1" noChangeShapeType="1" noTextEdit="1"/>
              </p:cNvSpPr>
              <p:nvPr/>
            </p:nvSpPr>
            <p:spPr>
              <a:xfrm>
                <a:off x="4932066" y="5985706"/>
                <a:ext cx="2059090" cy="495328"/>
              </a:xfrm>
              <a:prstGeom prst="rect">
                <a:avLst/>
              </a:prstGeom>
              <a:blipFill>
                <a:blip r:embed="rId8"/>
                <a:stretch>
                  <a:fillRect r="-1775" b="-7407"/>
                </a:stretch>
              </a:blipFill>
            </p:spPr>
            <p:txBody>
              <a:bodyPr/>
              <a:lstStyle/>
              <a:p>
                <a:r>
                  <a:rPr lang="en-US">
                    <a:noFill/>
                  </a:rPr>
                  <a:t> </a:t>
                </a:r>
              </a:p>
            </p:txBody>
          </p:sp>
        </mc:Fallback>
      </mc:AlternateContent>
      <p:sp>
        <p:nvSpPr>
          <p:cNvPr id="41" name="Rectangle 40">
            <a:extLst>
              <a:ext uri="{FF2B5EF4-FFF2-40B4-BE49-F238E27FC236}">
                <a16:creationId xmlns="" xmlns:a16="http://schemas.microsoft.com/office/drawing/2014/main" id="{4C4AA8BE-DB0F-41C5-BF60-4060760AAEB0}"/>
              </a:ext>
            </a:extLst>
          </p:cNvPr>
          <p:cNvSpPr/>
          <p:nvPr/>
        </p:nvSpPr>
        <p:spPr>
          <a:xfrm>
            <a:off x="4915143" y="5545315"/>
            <a:ext cx="2964429" cy="471965"/>
          </a:xfrm>
          <a:prstGeom prst="rect">
            <a:avLst/>
          </a:prstGeom>
          <a:noFill/>
          <a:ln>
            <a:noFill/>
            <a:prstDash val="dashDot"/>
          </a:ln>
        </p:spPr>
        <p:style>
          <a:lnRef idx="3">
            <a:schemeClr val="lt1"/>
          </a:lnRef>
          <a:fillRef idx="1">
            <a:schemeClr val="accent2"/>
          </a:fillRef>
          <a:effectRef idx="1">
            <a:schemeClr val="accent2"/>
          </a:effectRef>
          <a:fontRef idx="minor">
            <a:schemeClr val="lt1"/>
          </a:fontRef>
        </p:style>
        <p:txBody>
          <a:bodyPr rtlCol="0" anchor="ctr"/>
          <a:lstStyle/>
          <a:p>
            <a:r>
              <a:rPr lang="en-GB" sz="1600" b="1" dirty="0">
                <a:solidFill>
                  <a:schemeClr val="accent1">
                    <a:lumMod val="50000"/>
                  </a:schemeClr>
                </a:solidFill>
              </a:rPr>
              <a:t>For Oil-Water system</a:t>
            </a:r>
          </a:p>
        </p:txBody>
      </p:sp>
      <p:sp>
        <p:nvSpPr>
          <p:cNvPr id="42" name="Rectangle 41">
            <a:extLst>
              <a:ext uri="{FF2B5EF4-FFF2-40B4-BE49-F238E27FC236}">
                <a16:creationId xmlns="" xmlns:a16="http://schemas.microsoft.com/office/drawing/2014/main" id="{8EB24CE6-68A4-4785-B15E-C3FDDECA8E0B}"/>
              </a:ext>
            </a:extLst>
          </p:cNvPr>
          <p:cNvSpPr/>
          <p:nvPr/>
        </p:nvSpPr>
        <p:spPr>
          <a:xfrm>
            <a:off x="4934074" y="4316536"/>
            <a:ext cx="2964429" cy="471965"/>
          </a:xfrm>
          <a:prstGeom prst="rect">
            <a:avLst/>
          </a:prstGeom>
          <a:noFill/>
          <a:ln>
            <a:noFill/>
            <a:prstDash val="dashDot"/>
          </a:ln>
        </p:spPr>
        <p:style>
          <a:lnRef idx="3">
            <a:schemeClr val="lt1"/>
          </a:lnRef>
          <a:fillRef idx="1">
            <a:schemeClr val="accent2"/>
          </a:fillRef>
          <a:effectRef idx="1">
            <a:schemeClr val="accent2"/>
          </a:effectRef>
          <a:fontRef idx="minor">
            <a:schemeClr val="lt1"/>
          </a:fontRef>
        </p:style>
        <p:txBody>
          <a:bodyPr rtlCol="0" anchor="ctr"/>
          <a:lstStyle/>
          <a:p>
            <a:r>
              <a:rPr lang="en-GB" sz="1600" b="1" dirty="0">
                <a:solidFill>
                  <a:schemeClr val="accent1">
                    <a:lumMod val="50000"/>
                  </a:schemeClr>
                </a:solidFill>
              </a:rPr>
              <a:t>For Gas-Oil system</a:t>
            </a:r>
          </a:p>
        </p:txBody>
      </p:sp>
      <mc:AlternateContent xmlns:mc="http://schemas.openxmlformats.org/markup-compatibility/2006" xmlns:a14="http://schemas.microsoft.com/office/drawing/2010/main">
        <mc:Choice Requires="a14">
          <p:sp>
            <p:nvSpPr>
              <p:cNvPr id="43" name="Rectangle 42">
                <a:extLst>
                  <a:ext uri="{FF2B5EF4-FFF2-40B4-BE49-F238E27FC236}">
                    <a16:creationId xmlns="" xmlns:a16="http://schemas.microsoft.com/office/drawing/2014/main" id="{8022F5C9-D66E-4839-A95B-B4079574F2D2}"/>
                  </a:ext>
                </a:extLst>
              </p:cNvPr>
              <p:cNvSpPr/>
              <p:nvPr/>
            </p:nvSpPr>
            <p:spPr>
              <a:xfrm>
                <a:off x="4937792" y="5128357"/>
                <a:ext cx="2007794" cy="495328"/>
              </a:xfrm>
              <a:prstGeom prst="rect">
                <a:avLst/>
              </a:prstGeom>
            </p:spPr>
            <p:txBody>
              <a:bodyPr wrap="none">
                <a:spAutoFit/>
              </a:bodyPr>
              <a:lstStyle/>
              <a:p>
                <a14:m>
                  <m:oMath xmlns:m="http://schemas.openxmlformats.org/officeDocument/2006/math">
                    <m:sSub>
                      <m:sSubPr>
                        <m:ctrlPr>
                          <a:rPr lang="en-GB" b="1" i="1" smtClean="0">
                            <a:latin typeface="Cambria Math"/>
                            <a:cs typeface="Times New Roman" panose="02020603050405020304" pitchFamily="18" charset="0"/>
                          </a:rPr>
                        </m:ctrlPr>
                      </m:sSubPr>
                      <m:e>
                        <m:r>
                          <a:rPr lang="en-GB" b="1" i="0">
                            <a:latin typeface="Cambria Math" panose="02040503050406030204" pitchFamily="18" charset="0"/>
                            <a:cs typeface="Times New Roman" panose="02020603050405020304" pitchFamily="18" charset="0"/>
                          </a:rPr>
                          <m:t>𝐏</m:t>
                        </m:r>
                      </m:e>
                      <m:sub>
                        <m:r>
                          <a:rPr lang="en-GB" b="1" i="0">
                            <a:latin typeface="Cambria Math" panose="02040503050406030204" pitchFamily="18" charset="0"/>
                            <a:cs typeface="Times New Roman" panose="02020603050405020304" pitchFamily="18" charset="0"/>
                          </a:rPr>
                          <m:t>𝐜</m:t>
                        </m:r>
                      </m:sub>
                    </m:sSub>
                    <m:r>
                      <a:rPr lang="en-GB" b="1" i="0">
                        <a:latin typeface="Cambria Math" panose="02040503050406030204" pitchFamily="18" charset="0"/>
                        <a:cs typeface="Times New Roman" panose="02020603050405020304" pitchFamily="18" charset="0"/>
                      </a:rPr>
                      <m:t>=</m:t>
                    </m:r>
                    <m:f>
                      <m:fPr>
                        <m:ctrlPr>
                          <a:rPr lang="en-GB" b="1" i="1">
                            <a:latin typeface="Cambria Math"/>
                            <a:cs typeface="Times New Roman" panose="02020603050405020304" pitchFamily="18" charset="0"/>
                          </a:rPr>
                        </m:ctrlPr>
                      </m:fPr>
                      <m:num>
                        <m:r>
                          <a:rPr lang="en-GB" b="1" i="0">
                            <a:latin typeface="Cambria Math" panose="02040503050406030204" pitchFamily="18" charset="0"/>
                            <a:cs typeface="Times New Roman" panose="02020603050405020304" pitchFamily="18" charset="0"/>
                          </a:rPr>
                          <m:t>𝐡</m:t>
                        </m:r>
                      </m:num>
                      <m:den>
                        <m:r>
                          <a:rPr lang="en-GB" b="1" i="0">
                            <a:latin typeface="Cambria Math" panose="02040503050406030204" pitchFamily="18" charset="0"/>
                            <a:cs typeface="Times New Roman" panose="02020603050405020304" pitchFamily="18" charset="0"/>
                          </a:rPr>
                          <m:t>𝟏𝟒𝟒</m:t>
                        </m:r>
                      </m:den>
                    </m:f>
                    <m:r>
                      <a:rPr lang="en-GB" b="1" i="0">
                        <a:latin typeface="Cambria Math" panose="02040503050406030204" pitchFamily="18" charset="0"/>
                        <a:cs typeface="Times New Roman" panose="02020603050405020304" pitchFamily="18" charset="0"/>
                      </a:rPr>
                      <m:t> </m:t>
                    </m:r>
                    <m:r>
                      <a:rPr lang="en-GB" b="1" i="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GB" i="1" smtClean="0">
                            <a:latin typeface="Cambria Math"/>
                            <a:ea typeface="Cambria Math" panose="02040503050406030204" pitchFamily="18" charset="0"/>
                            <a:cs typeface="Times New Roman" panose="02020603050405020304" pitchFamily="18" charset="0"/>
                          </a:rPr>
                        </m:ctrlPr>
                      </m:sSubPr>
                      <m:e>
                        <m:r>
                          <m:rPr>
                            <m:sty m:val="p"/>
                          </m:rPr>
                          <a:rPr lang="en-GB" b="0" i="0" smtClean="0">
                            <a:latin typeface="Cambria Math" panose="02040503050406030204" pitchFamily="18" charset="0"/>
                            <a:ea typeface="Cambria Math" panose="02040503050406030204" pitchFamily="18" charset="0"/>
                            <a:cs typeface="Times New Roman" panose="02020603050405020304" pitchFamily="18" charset="0"/>
                          </a:rPr>
                          <m:t>ρ</m:t>
                        </m:r>
                      </m:e>
                      <m:sub>
                        <m:r>
                          <m:rPr>
                            <m:sty m:val="p"/>
                          </m:rPr>
                          <a:rPr lang="en-US" b="0" i="0" smtClean="0">
                            <a:latin typeface="Cambria Math" panose="02040503050406030204" pitchFamily="18" charset="0"/>
                            <a:ea typeface="Cambria Math" panose="02040503050406030204" pitchFamily="18" charset="0"/>
                            <a:cs typeface="Times New Roman" panose="02020603050405020304" pitchFamily="18" charset="0"/>
                          </a:rPr>
                          <m:t>o</m:t>
                        </m:r>
                      </m:sub>
                    </m:sSub>
                    <m:r>
                      <a:rPr lang="en-GB" b="0" i="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GB" i="1" smtClean="0">
                            <a:latin typeface="Cambria Math"/>
                            <a:ea typeface="Cambria Math" panose="02040503050406030204" pitchFamily="18" charset="0"/>
                            <a:cs typeface="Times New Roman" panose="02020603050405020304" pitchFamily="18" charset="0"/>
                          </a:rPr>
                        </m:ctrlPr>
                      </m:sSubPr>
                      <m:e>
                        <m:r>
                          <m:rPr>
                            <m:sty m:val="p"/>
                          </m:rPr>
                          <a:rPr lang="en-GB" b="0" i="0" smtClean="0">
                            <a:latin typeface="Cambria Math" panose="02040503050406030204" pitchFamily="18" charset="0"/>
                            <a:ea typeface="Cambria Math" panose="02040503050406030204" pitchFamily="18" charset="0"/>
                            <a:cs typeface="Times New Roman" panose="02020603050405020304" pitchFamily="18" charset="0"/>
                          </a:rPr>
                          <m:t>ρ</m:t>
                        </m:r>
                      </m:e>
                      <m:sub>
                        <m:r>
                          <m:rPr>
                            <m:sty m:val="p"/>
                          </m:rPr>
                          <a:rPr lang="en-US" b="0" i="0" smtClean="0">
                            <a:latin typeface="Cambria Math" panose="02040503050406030204" pitchFamily="18" charset="0"/>
                            <a:ea typeface="Cambria Math" panose="02040503050406030204" pitchFamily="18" charset="0"/>
                            <a:cs typeface="Times New Roman" panose="02020603050405020304" pitchFamily="18" charset="0"/>
                          </a:rPr>
                          <m:t>g</m:t>
                        </m:r>
                      </m:sub>
                    </m:sSub>
                  </m:oMath>
                </a14:m>
                <a:r>
                  <a:rPr lang="en-GB" b="1" dirty="0">
                    <a:latin typeface="Times New Roman" panose="02020603050405020304" pitchFamily="18" charset="0"/>
                    <a:cs typeface="Times New Roman" panose="02020603050405020304" pitchFamily="18" charset="0"/>
                  </a:rPr>
                  <a:t>)</a:t>
                </a:r>
              </a:p>
            </p:txBody>
          </p:sp>
        </mc:Choice>
        <mc:Fallback xmlns="">
          <p:sp>
            <p:nvSpPr>
              <p:cNvPr id="43" name="Rectangle 42">
                <a:extLst>
                  <a:ext uri="{FF2B5EF4-FFF2-40B4-BE49-F238E27FC236}">
                    <a16:creationId xmlns:a16="http://schemas.microsoft.com/office/drawing/2014/main" id="{8022F5C9-D66E-4839-A95B-B4079574F2D2}"/>
                  </a:ext>
                </a:extLst>
              </p:cNvPr>
              <p:cNvSpPr>
                <a:spLocks noRot="1" noChangeAspect="1" noMove="1" noResize="1" noEditPoints="1" noAdjustHandles="1" noChangeArrowheads="1" noChangeShapeType="1" noTextEdit="1"/>
              </p:cNvSpPr>
              <p:nvPr/>
            </p:nvSpPr>
            <p:spPr>
              <a:xfrm>
                <a:off x="4937792" y="5128357"/>
                <a:ext cx="2007794" cy="495328"/>
              </a:xfrm>
              <a:prstGeom prst="rect">
                <a:avLst/>
              </a:prstGeom>
              <a:blipFill>
                <a:blip r:embed="rId9"/>
                <a:stretch>
                  <a:fillRect r="-2128" b="-609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Rectangle 43">
                <a:extLst>
                  <a:ext uri="{FF2B5EF4-FFF2-40B4-BE49-F238E27FC236}">
                    <a16:creationId xmlns="" xmlns:a16="http://schemas.microsoft.com/office/drawing/2014/main" id="{5770172D-750D-4E8E-804E-7CF54468510F}"/>
                  </a:ext>
                </a:extLst>
              </p:cNvPr>
              <p:cNvSpPr/>
              <p:nvPr/>
            </p:nvSpPr>
            <p:spPr>
              <a:xfrm>
                <a:off x="4934074" y="4576778"/>
                <a:ext cx="2015231" cy="616515"/>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GB" b="1" i="1" smtClean="0">
                              <a:solidFill>
                                <a:schemeClr val="tx1"/>
                              </a:solidFill>
                              <a:latin typeface="Cambria Math"/>
                              <a:cs typeface="Times New Roman" panose="02020603050405020304" pitchFamily="18" charset="0"/>
                            </a:rPr>
                          </m:ctrlPr>
                        </m:sSubPr>
                        <m:e>
                          <m:r>
                            <m:rPr>
                              <m:sty m:val="p"/>
                            </m:rPr>
                            <a:rPr lang="en-GB" b="1">
                              <a:solidFill>
                                <a:schemeClr val="tx1"/>
                              </a:solidFill>
                              <a:latin typeface="Cambria Math" panose="02040503050406030204" pitchFamily="18" charset="0"/>
                              <a:cs typeface="Times New Roman" panose="02020603050405020304" pitchFamily="18" charset="0"/>
                            </a:rPr>
                            <m:t>P</m:t>
                          </m:r>
                        </m:e>
                        <m:sub>
                          <m:r>
                            <m:rPr>
                              <m:sty m:val="p"/>
                            </m:rPr>
                            <a:rPr lang="en-GB" b="1">
                              <a:solidFill>
                                <a:schemeClr val="tx1"/>
                              </a:solidFill>
                              <a:latin typeface="Cambria Math" panose="02040503050406030204" pitchFamily="18" charset="0"/>
                              <a:cs typeface="Times New Roman" panose="02020603050405020304" pitchFamily="18" charset="0"/>
                            </a:rPr>
                            <m:t>c</m:t>
                          </m:r>
                        </m:sub>
                      </m:sSub>
                      <m:r>
                        <a:rPr lang="en-GB" b="1">
                          <a:solidFill>
                            <a:schemeClr val="tx1"/>
                          </a:solidFill>
                          <a:latin typeface="Cambria Math" panose="02040503050406030204" pitchFamily="18" charset="0"/>
                          <a:cs typeface="Times New Roman" panose="02020603050405020304" pitchFamily="18" charset="0"/>
                        </a:rPr>
                        <m:t>=</m:t>
                      </m:r>
                      <m:f>
                        <m:fPr>
                          <m:ctrlPr>
                            <a:rPr lang="en-GB" b="1" i="1">
                              <a:solidFill>
                                <a:schemeClr val="tx1"/>
                              </a:solidFill>
                              <a:latin typeface="Cambria Math"/>
                              <a:cs typeface="Times New Roman" panose="02020603050405020304" pitchFamily="18" charset="0"/>
                            </a:rPr>
                          </m:ctrlPr>
                        </m:fPr>
                        <m:num>
                          <m:r>
                            <m:rPr>
                              <m:sty m:val="p"/>
                            </m:rPr>
                            <a:rPr lang="en-GB" b="1">
                              <a:solidFill>
                                <a:schemeClr val="tx1"/>
                              </a:solidFill>
                              <a:latin typeface="Cambria Math" panose="02040503050406030204" pitchFamily="18" charset="0"/>
                              <a:cs typeface="Times New Roman" panose="02020603050405020304" pitchFamily="18" charset="0"/>
                            </a:rPr>
                            <m:t>h</m:t>
                          </m:r>
                        </m:num>
                        <m:den>
                          <m:r>
                            <a:rPr lang="en-GB" b="1">
                              <a:solidFill>
                                <a:schemeClr val="tx1"/>
                              </a:solidFill>
                              <a:latin typeface="Cambria Math" panose="02040503050406030204" pitchFamily="18" charset="0"/>
                              <a:cs typeface="Times New Roman" panose="02020603050405020304" pitchFamily="18" charset="0"/>
                            </a:rPr>
                            <m:t>144</m:t>
                          </m:r>
                        </m:den>
                      </m:f>
                      <m:r>
                        <a:rPr lang="en-GB" b="1" i="0" smtClean="0">
                          <a:solidFill>
                            <a:schemeClr val="tx1"/>
                          </a:solidFill>
                          <a:latin typeface="Cambria Math" panose="02040503050406030204" pitchFamily="18" charset="0"/>
                          <a:cs typeface="Times New Roman" panose="02020603050405020304" pitchFamily="18" charset="0"/>
                        </a:rPr>
                        <m:t> </m:t>
                      </m:r>
                      <m:r>
                        <a:rPr lang="en-GB"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r>
                        <a:rPr lang="en-GB" b="1"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𝝆</m:t>
                      </m:r>
                    </m:oMath>
                  </m:oMathPara>
                </a14:m>
                <a:endParaRPr lang="en-GB" sz="2000"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44" name="Rectangle 43">
                <a:extLst>
                  <a:ext uri="{FF2B5EF4-FFF2-40B4-BE49-F238E27FC236}">
                    <a16:creationId xmlns:a16="http://schemas.microsoft.com/office/drawing/2014/main" id="{5770172D-750D-4E8E-804E-7CF54468510F}"/>
                  </a:ext>
                </a:extLst>
              </p:cNvPr>
              <p:cNvSpPr>
                <a:spLocks noRot="1" noChangeAspect="1" noMove="1" noResize="1" noEditPoints="1" noAdjustHandles="1" noChangeArrowheads="1" noChangeShapeType="1" noTextEdit="1"/>
              </p:cNvSpPr>
              <p:nvPr/>
            </p:nvSpPr>
            <p:spPr>
              <a:xfrm>
                <a:off x="4934074" y="4576778"/>
                <a:ext cx="2015231" cy="616515"/>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595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C:\Users\ali\Desktop\New folder\pc.jpg"/>
          <p:cNvPicPr/>
          <p:nvPr/>
        </p:nvPicPr>
        <p:blipFill>
          <a:blip r:embed="rId3">
            <a:extLst>
              <a:ext uri="{28A0092B-C50C-407E-A947-70E740481C1C}">
                <a14:useLocalDpi xmlns:a14="http://schemas.microsoft.com/office/drawing/2010/main" val="0"/>
              </a:ext>
            </a:extLst>
          </a:blip>
          <a:srcRect/>
          <a:stretch>
            <a:fillRect/>
          </a:stretch>
        </p:blipFill>
        <p:spPr bwMode="auto">
          <a:xfrm>
            <a:off x="4888090" y="3265601"/>
            <a:ext cx="6191276" cy="3595444"/>
          </a:xfrm>
          <a:prstGeom prst="rect">
            <a:avLst/>
          </a:prstGeom>
          <a:noFill/>
          <a:ln>
            <a:solidFill>
              <a:schemeClr val="bg1"/>
            </a:solidFill>
          </a:ln>
        </p:spPr>
      </p:pic>
      <p:sp>
        <p:nvSpPr>
          <p:cNvPr id="5" name="Rectangle 4"/>
          <p:cNvSpPr/>
          <p:nvPr/>
        </p:nvSpPr>
        <p:spPr>
          <a:xfrm>
            <a:off x="3414893" y="3206"/>
            <a:ext cx="5593640" cy="466341"/>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Capillary pressure, Pc</a:t>
            </a:r>
          </a:p>
        </p:txBody>
      </p:sp>
      <p:sp>
        <p:nvSpPr>
          <p:cNvPr id="2" name="Slide Number Placeholder 1"/>
          <p:cNvSpPr>
            <a:spLocks noGrp="1"/>
          </p:cNvSpPr>
          <p:nvPr>
            <p:ph type="sldNum" sz="quarter" idx="12"/>
          </p:nvPr>
        </p:nvSpPr>
        <p:spPr/>
        <p:txBody>
          <a:bodyPr/>
          <a:lstStyle/>
          <a:p>
            <a:fld id="{FF24955D-8619-4099-8A53-AC1898540FFA}" type="slidenum">
              <a:rPr lang="en-GB" smtClean="0"/>
              <a:t>5</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45289"/>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mc:AlternateContent xmlns:mc="http://schemas.openxmlformats.org/markup-compatibility/2006" xmlns:a14="http://schemas.microsoft.com/office/drawing/2010/main">
        <mc:Choice Requires="a14">
          <p:sp>
            <p:nvSpPr>
              <p:cNvPr id="6" name="Rectangle 5"/>
              <p:cNvSpPr/>
              <p:nvPr/>
            </p:nvSpPr>
            <p:spPr>
              <a:xfrm>
                <a:off x="760940" y="2948747"/>
                <a:ext cx="2307555" cy="671146"/>
              </a:xfrm>
              <a:prstGeom prst="rect">
                <a:avLst/>
              </a:prstGeom>
              <a:ln w="19050">
                <a:solidFill>
                  <a:srgbClr val="FF0000"/>
                </a:solidFill>
                <a:prstDash val="dash"/>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GB" sz="2000" i="1">
                              <a:latin typeface="Cambria Math"/>
                            </a:rPr>
                          </m:ctrlPr>
                        </m:sSubPr>
                        <m:e>
                          <m:r>
                            <m:rPr>
                              <m:sty m:val="p"/>
                            </m:rPr>
                            <a:rPr lang="en-GB" sz="2000" i="0">
                              <a:latin typeface="Cambria Math" panose="02040503050406030204" pitchFamily="18" charset="0"/>
                            </a:rPr>
                            <m:t>p</m:t>
                          </m:r>
                        </m:e>
                        <m:sub>
                          <m:r>
                            <m:rPr>
                              <m:sty m:val="p"/>
                            </m:rPr>
                            <a:rPr lang="en-GB" sz="2000" i="0">
                              <a:latin typeface="Cambria Math" panose="02040503050406030204" pitchFamily="18" charset="0"/>
                            </a:rPr>
                            <m:t>c</m:t>
                          </m:r>
                        </m:sub>
                      </m:sSub>
                      <m:r>
                        <a:rPr lang="en-GB" sz="2000" i="0">
                          <a:latin typeface="Cambria Math" panose="02040503050406030204" pitchFamily="18" charset="0"/>
                        </a:rPr>
                        <m:t>=</m:t>
                      </m:r>
                      <m:f>
                        <m:fPr>
                          <m:ctrlPr>
                            <a:rPr lang="en-GB" sz="2000" i="1">
                              <a:latin typeface="Cambria Math"/>
                            </a:rPr>
                          </m:ctrlPr>
                        </m:fPr>
                        <m:num>
                          <m:r>
                            <a:rPr lang="en-GB" sz="2000" i="0">
                              <a:latin typeface="Cambria Math" panose="02040503050406030204" pitchFamily="18" charset="0"/>
                            </a:rPr>
                            <m:t>2</m:t>
                          </m:r>
                          <m:r>
                            <a:rPr lang="en-GB" sz="2000" i="0">
                              <a:latin typeface="Cambria Math" panose="02040503050406030204" pitchFamily="18" charset="0"/>
                            </a:rPr>
                            <m:t> </m:t>
                          </m:r>
                          <m:sSub>
                            <m:sSubPr>
                              <m:ctrlPr>
                                <a:rPr lang="en-GB" sz="2000" i="1">
                                  <a:latin typeface="Cambria Math"/>
                                </a:rPr>
                              </m:ctrlPr>
                            </m:sSubPr>
                            <m:e>
                              <m:r>
                                <m:rPr>
                                  <m:sty m:val="p"/>
                                </m:rPr>
                                <a:rPr lang="en-GB" sz="2000" i="0">
                                  <a:latin typeface="Cambria Math" panose="02040503050406030204" pitchFamily="18" charset="0"/>
                                </a:rPr>
                                <m:t>σ</m:t>
                              </m:r>
                            </m:e>
                            <m:sub>
                              <m:r>
                                <m:rPr>
                                  <m:sty m:val="p"/>
                                </m:rPr>
                                <a:rPr lang="en-GB" sz="2000" i="0">
                                  <a:latin typeface="Cambria Math" panose="02040503050406030204" pitchFamily="18" charset="0"/>
                                </a:rPr>
                                <m:t>wo</m:t>
                              </m:r>
                              <m:r>
                                <a:rPr lang="en-GB" sz="2000" i="0">
                                  <a:latin typeface="Cambria Math" panose="02040503050406030204" pitchFamily="18" charset="0"/>
                                </a:rPr>
                                <m:t> </m:t>
                              </m:r>
                            </m:sub>
                          </m:sSub>
                          <m:func>
                            <m:funcPr>
                              <m:ctrlPr>
                                <a:rPr lang="en-GB" sz="2000" i="1">
                                  <a:latin typeface="Cambria Math"/>
                                </a:rPr>
                              </m:ctrlPr>
                            </m:funcPr>
                            <m:fName>
                              <m:r>
                                <m:rPr>
                                  <m:sty m:val="p"/>
                                </m:rPr>
                                <a:rPr lang="en-GB" sz="2000" i="0">
                                  <a:latin typeface="Cambria Math" panose="02040503050406030204" pitchFamily="18" charset="0"/>
                                </a:rPr>
                                <m:t>cos</m:t>
                              </m:r>
                            </m:fName>
                            <m:e>
                              <m:r>
                                <m:rPr>
                                  <m:sty m:val="p"/>
                                </m:rPr>
                                <a:rPr lang="en-GB" sz="2000" i="0">
                                  <a:latin typeface="Cambria Math" panose="02040503050406030204" pitchFamily="18" charset="0"/>
                                </a:rPr>
                                <m:t>θ</m:t>
                              </m:r>
                            </m:e>
                          </m:func>
                        </m:num>
                        <m:den>
                          <m:r>
                            <m:rPr>
                              <m:sty m:val="p"/>
                            </m:rPr>
                            <a:rPr lang="en-GB" sz="2000" i="0">
                              <a:latin typeface="Cambria Math" panose="02040503050406030204" pitchFamily="18" charset="0"/>
                            </a:rPr>
                            <m:t>r</m:t>
                          </m:r>
                        </m:den>
                      </m:f>
                    </m:oMath>
                  </m:oMathPara>
                </a14:m>
                <a:endParaRPr lang="en-GB" sz="2000" dirty="0"/>
              </a:p>
            </p:txBody>
          </p:sp>
        </mc:Choice>
        <mc:Fallback xmlns="">
          <p:sp>
            <p:nvSpPr>
              <p:cNvPr id="6" name="Rectangle 5"/>
              <p:cNvSpPr>
                <a:spLocks noRot="1" noChangeAspect="1" noMove="1" noResize="1" noEditPoints="1" noAdjustHandles="1" noChangeArrowheads="1" noChangeShapeType="1" noTextEdit="1"/>
              </p:cNvSpPr>
              <p:nvPr/>
            </p:nvSpPr>
            <p:spPr>
              <a:xfrm>
                <a:off x="760940" y="2948747"/>
                <a:ext cx="2307555" cy="671146"/>
              </a:xfrm>
              <a:prstGeom prst="rect">
                <a:avLst/>
              </a:prstGeom>
              <a:blipFill>
                <a:blip r:embed="rId4"/>
                <a:stretch>
                  <a:fillRect/>
                </a:stretch>
              </a:blipFill>
              <a:ln w="19050">
                <a:solidFill>
                  <a:srgbClr val="FF0000"/>
                </a:solidFill>
                <a:prstDash val="dash"/>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6896916" y="1028733"/>
                <a:ext cx="3996862" cy="738664"/>
              </a:xfrm>
              <a:prstGeom prst="rect">
                <a:avLst/>
              </a:prstGeom>
              <a:solidFill>
                <a:schemeClr val="bg1"/>
              </a:solidFill>
            </p:spPr>
            <p:txBody>
              <a:bodyPr wrap="square">
                <a:spAutoFit/>
              </a:bodyPr>
              <a:lstStyle/>
              <a:p>
                <a:r>
                  <a:rPr lang="en-GB" sz="1400" b="1" dirty="0">
                    <a:solidFill>
                      <a:srgbClr val="FF0000"/>
                    </a:solidFill>
                    <a:latin typeface="Times New Roman" panose="02020603050405020304" pitchFamily="18" charset="0"/>
                    <a:cs typeface="Times New Roman" panose="02020603050405020304" pitchFamily="18" charset="0"/>
                  </a:rPr>
                  <a:t>r = radius of capillary (pore throat), cm</a:t>
                </a:r>
              </a:p>
              <a:p>
                <a14:m>
                  <m:oMath xmlns:m="http://schemas.openxmlformats.org/officeDocument/2006/math">
                    <m:r>
                      <a:rPr lang="en-GB" sz="1400" b="1">
                        <a:solidFill>
                          <a:srgbClr val="FF0000"/>
                        </a:solidFill>
                        <a:latin typeface="Cambria Math" panose="02040503050406030204" pitchFamily="18" charset="0"/>
                        <a:cs typeface="Times New Roman" panose="02020603050405020304" pitchFamily="18" charset="0"/>
                      </a:rPr>
                      <m:t>𝜃</m:t>
                    </m:r>
                  </m:oMath>
                </a14:m>
                <a:r>
                  <a:rPr lang="en-GB" sz="1400" b="1" dirty="0">
                    <a:solidFill>
                      <a:srgbClr val="FF0000"/>
                    </a:solidFill>
                    <a:latin typeface="Times New Roman" panose="02020603050405020304" pitchFamily="18" charset="0"/>
                    <a:cs typeface="Times New Roman" panose="02020603050405020304" pitchFamily="18" charset="0"/>
                  </a:rPr>
                  <a:t> = contact angle</a:t>
                </a:r>
              </a:p>
              <a:p>
                <a14:m>
                  <m:oMath xmlns:m="http://schemas.openxmlformats.org/officeDocument/2006/math">
                    <m:sSub>
                      <m:sSubPr>
                        <m:ctrlPr>
                          <a:rPr lang="en-GB" sz="1400" b="1" i="1" smtClean="0">
                            <a:solidFill>
                              <a:srgbClr val="FF0000"/>
                            </a:solidFill>
                            <a:latin typeface="Cambria Math"/>
                            <a:cs typeface="Times New Roman" panose="02020603050405020304" pitchFamily="18" charset="0"/>
                          </a:rPr>
                        </m:ctrlPr>
                      </m:sSubPr>
                      <m:e>
                        <m:r>
                          <a:rPr lang="en-GB" sz="1400" b="1">
                            <a:solidFill>
                              <a:srgbClr val="FF0000"/>
                            </a:solidFill>
                            <a:latin typeface="Cambria Math" panose="02040503050406030204" pitchFamily="18" charset="0"/>
                            <a:cs typeface="Times New Roman" panose="02020603050405020304" pitchFamily="18" charset="0"/>
                          </a:rPr>
                          <m:t>𝜎</m:t>
                        </m:r>
                      </m:e>
                      <m:sub>
                        <m:r>
                          <a:rPr lang="en-GB" sz="1400" b="1">
                            <a:solidFill>
                              <a:srgbClr val="FF0000"/>
                            </a:solidFill>
                            <a:latin typeface="Cambria Math" panose="02040503050406030204" pitchFamily="18" charset="0"/>
                            <a:cs typeface="Times New Roman" panose="02020603050405020304" pitchFamily="18" charset="0"/>
                          </a:rPr>
                          <m:t>𝑤𝑜</m:t>
                        </m:r>
                        <m:r>
                          <a:rPr lang="en-GB" sz="1400" b="1">
                            <a:solidFill>
                              <a:srgbClr val="FF0000"/>
                            </a:solidFill>
                            <a:latin typeface="Cambria Math" panose="02040503050406030204" pitchFamily="18" charset="0"/>
                            <a:cs typeface="Times New Roman" panose="02020603050405020304" pitchFamily="18" charset="0"/>
                          </a:rPr>
                          <m:t> </m:t>
                        </m:r>
                      </m:sub>
                    </m:sSub>
                  </m:oMath>
                </a14:m>
                <a:r>
                  <a:rPr lang="en-GB" sz="1400" b="1" dirty="0">
                    <a:solidFill>
                      <a:srgbClr val="FF0000"/>
                    </a:solidFill>
                    <a:latin typeface="Times New Roman" panose="02020603050405020304" pitchFamily="18" charset="0"/>
                    <a:cs typeface="Times New Roman" panose="02020603050405020304" pitchFamily="18" charset="0"/>
                  </a:rPr>
                  <a:t>= surface or interfacial tension , dyne/cm2</a:t>
                </a:r>
              </a:p>
            </p:txBody>
          </p:sp>
        </mc:Choice>
        <mc:Fallback xmlns="">
          <p:sp>
            <p:nvSpPr>
              <p:cNvPr id="7" name="Rectangle 6"/>
              <p:cNvSpPr>
                <a:spLocks noRot="1" noChangeAspect="1" noMove="1" noResize="1" noEditPoints="1" noAdjustHandles="1" noChangeArrowheads="1" noChangeShapeType="1" noTextEdit="1"/>
              </p:cNvSpPr>
              <p:nvPr/>
            </p:nvSpPr>
            <p:spPr>
              <a:xfrm>
                <a:off x="6896916" y="1028733"/>
                <a:ext cx="3996862" cy="738664"/>
              </a:xfrm>
              <a:prstGeom prst="rect">
                <a:avLst/>
              </a:prstGeom>
              <a:blipFill>
                <a:blip r:embed="rId5"/>
                <a:stretch>
                  <a:fillRect l="-457" t="-1653" b="-7438"/>
                </a:stretch>
              </a:blipFill>
            </p:spPr>
            <p:txBody>
              <a:bodyPr/>
              <a:lstStyle/>
              <a:p>
                <a:r>
                  <a:rPr lang="en-US">
                    <a:noFill/>
                  </a:rPr>
                  <a:t> </a:t>
                </a:r>
              </a:p>
            </p:txBody>
          </p:sp>
        </mc:Fallback>
      </mc:AlternateContent>
      <p:pic>
        <p:nvPicPr>
          <p:cNvPr id="8" name="Picture 7"/>
          <p:cNvPicPr>
            <a:picLocks noChangeAspect="1"/>
          </p:cNvPicPr>
          <p:nvPr/>
        </p:nvPicPr>
        <p:blipFill>
          <a:blip r:embed="rId6"/>
          <a:stretch>
            <a:fillRect/>
          </a:stretch>
        </p:blipFill>
        <p:spPr>
          <a:xfrm>
            <a:off x="999034" y="3668981"/>
            <a:ext cx="3279455" cy="2921130"/>
          </a:xfrm>
          <a:prstGeom prst="rect">
            <a:avLst/>
          </a:prstGeom>
        </p:spPr>
      </p:pic>
      <p:sp>
        <p:nvSpPr>
          <p:cNvPr id="9" name="Rectangle 8"/>
          <p:cNvSpPr/>
          <p:nvPr/>
        </p:nvSpPr>
        <p:spPr>
          <a:xfrm>
            <a:off x="553703" y="2443469"/>
            <a:ext cx="6815007" cy="369332"/>
          </a:xfrm>
          <a:prstGeom prst="rect">
            <a:avLst/>
          </a:prstGeom>
        </p:spPr>
        <p:txBody>
          <a:bodyPr wrap="none">
            <a:spAutoFit/>
          </a:bodyPr>
          <a:lstStyle/>
          <a:p>
            <a:r>
              <a:rPr lang="en-GB" b="1" dirty="0">
                <a:solidFill>
                  <a:schemeClr val="accent1">
                    <a:lumMod val="75000"/>
                  </a:schemeClr>
                </a:solidFill>
                <a:latin typeface="Times New Roman" panose="02020603050405020304" pitchFamily="18" charset="0"/>
                <a:cs typeface="Times New Roman" panose="02020603050405020304" pitchFamily="18" charset="0"/>
              </a:rPr>
              <a:t>Capillary pressure can be expressed in terms of interfacial tension: </a:t>
            </a:r>
          </a:p>
        </p:txBody>
      </p:sp>
      <p:cxnSp>
        <p:nvCxnSpPr>
          <p:cNvPr id="17" name="Straight Connector 16"/>
          <p:cNvCxnSpPr>
            <a:cxnSpLocks/>
          </p:cNvCxnSpPr>
          <p:nvPr/>
        </p:nvCxnSpPr>
        <p:spPr>
          <a:xfrm flipH="1" flipV="1">
            <a:off x="3522133" y="4188178"/>
            <a:ext cx="2946400" cy="97532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flipH="1">
            <a:off x="3648197" y="5949244"/>
            <a:ext cx="2820336" cy="51183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53703" y="2015213"/>
            <a:ext cx="2514792" cy="428256"/>
          </a:xfrm>
          <a:prstGeom prst="rect">
            <a:avLst/>
          </a:prstGeom>
          <a:noFill/>
          <a:ln>
            <a:noFill/>
            <a:prstDash val="dash"/>
          </a:ln>
        </p:spPr>
        <p:style>
          <a:lnRef idx="3">
            <a:schemeClr val="lt1"/>
          </a:lnRef>
          <a:fillRef idx="1">
            <a:schemeClr val="accent2"/>
          </a:fillRef>
          <a:effectRef idx="1">
            <a:schemeClr val="accent2"/>
          </a:effectRef>
          <a:fontRef idx="minor">
            <a:schemeClr val="lt1"/>
          </a:fontRef>
        </p:style>
        <p:txBody>
          <a:bodyPr rtlCol="0" anchor="ctr"/>
          <a:lstStyle/>
          <a:p>
            <a:pPr algn="ctr"/>
            <a:r>
              <a:rPr lang="en-GB" sz="2000" b="1" dirty="0">
                <a:solidFill>
                  <a:schemeClr val="tx1"/>
                </a:solidFill>
              </a:rPr>
              <a:t>For Oil - Water system</a:t>
            </a:r>
          </a:p>
        </p:txBody>
      </p:sp>
      <p:sp>
        <p:nvSpPr>
          <p:cNvPr id="19" name="Rectangle 18">
            <a:extLst>
              <a:ext uri="{FF2B5EF4-FFF2-40B4-BE49-F238E27FC236}">
                <a16:creationId xmlns="" xmlns:a16="http://schemas.microsoft.com/office/drawing/2014/main" id="{F588613B-20C3-4BED-BC6E-193D616BF4AC}"/>
              </a:ext>
            </a:extLst>
          </p:cNvPr>
          <p:cNvSpPr/>
          <p:nvPr/>
        </p:nvSpPr>
        <p:spPr>
          <a:xfrm>
            <a:off x="453173" y="513708"/>
            <a:ext cx="2442412" cy="428256"/>
          </a:xfrm>
          <a:prstGeom prst="rect">
            <a:avLst/>
          </a:prstGeom>
          <a:noFill/>
          <a:ln>
            <a:noFill/>
            <a:prstDash val="dash"/>
          </a:ln>
        </p:spPr>
        <p:style>
          <a:lnRef idx="3">
            <a:schemeClr val="lt1"/>
          </a:lnRef>
          <a:fillRef idx="1">
            <a:schemeClr val="accent2"/>
          </a:fillRef>
          <a:effectRef idx="1">
            <a:schemeClr val="accent2"/>
          </a:effectRef>
          <a:fontRef idx="minor">
            <a:schemeClr val="lt1"/>
          </a:fontRef>
        </p:style>
        <p:txBody>
          <a:bodyPr rtlCol="0" anchor="ctr"/>
          <a:lstStyle/>
          <a:p>
            <a:pPr algn="ctr"/>
            <a:r>
              <a:rPr lang="en-GB" sz="2000" b="1" dirty="0">
                <a:solidFill>
                  <a:schemeClr val="tx1"/>
                </a:solidFill>
              </a:rPr>
              <a:t>For Gas - Oil system</a:t>
            </a:r>
          </a:p>
        </p:txBody>
      </p:sp>
      <mc:AlternateContent xmlns:mc="http://schemas.openxmlformats.org/markup-compatibility/2006" xmlns:a14="http://schemas.microsoft.com/office/drawing/2010/main">
        <mc:Choice Requires="a14">
          <p:sp>
            <p:nvSpPr>
              <p:cNvPr id="21" name="TextBox 20">
                <a:extLst>
                  <a:ext uri="{FF2B5EF4-FFF2-40B4-BE49-F238E27FC236}">
                    <a16:creationId xmlns="" xmlns:a16="http://schemas.microsoft.com/office/drawing/2014/main" id="{789D19F4-3F86-4E3D-9F0A-CB4DF5596A3B}"/>
                  </a:ext>
                </a:extLst>
              </p:cNvPr>
              <p:cNvSpPr txBox="1"/>
              <p:nvPr/>
            </p:nvSpPr>
            <p:spPr>
              <a:xfrm>
                <a:off x="760941" y="1086954"/>
                <a:ext cx="2307555" cy="680443"/>
              </a:xfrm>
              <a:prstGeom prst="rect">
                <a:avLst/>
              </a:prstGeom>
              <a:ln w="19050">
                <a:solidFill>
                  <a:srgbClr val="FF0000"/>
                </a:solidFill>
                <a:prstDash val="dash"/>
              </a:ln>
            </p:spPr>
            <p:txBody>
              <a:bodyPr wrap="none">
                <a:spAutoFit/>
              </a:bodyPr>
              <a:lstStyle>
                <a:defPPr>
                  <a:defRPr lang="en-US"/>
                </a:defPPr>
                <a:lvl1pPr>
                  <a:defRPr sz="2000" i="1">
                    <a:latin typeface="Cambria Math" panose="02040503050406030204" pitchFamily="18" charset="0"/>
                  </a:defRPr>
                </a:lvl1p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a:latin typeface="Cambria Math" panose="02040503050406030204" pitchFamily="18" charset="0"/>
                            </a:rPr>
                            <m:t>𝑃</m:t>
                          </m:r>
                        </m:e>
                        <m:sub>
                          <m:r>
                            <a:rPr lang="en-US">
                              <a:latin typeface="Cambria Math" panose="02040503050406030204" pitchFamily="18" charset="0"/>
                            </a:rPr>
                            <m:t>𝑐𝑔𝑜</m:t>
                          </m:r>
                        </m:sub>
                      </m:sSub>
                      <m:r>
                        <a:rPr lang="en-US">
                          <a:latin typeface="Cambria Math" panose="02040503050406030204" pitchFamily="18" charset="0"/>
                        </a:rPr>
                        <m:t> =</m:t>
                      </m:r>
                      <m:f>
                        <m:fPr>
                          <m:ctrlPr>
                            <a:rPr lang="en-US" i="1">
                              <a:latin typeface="Cambria Math"/>
                            </a:rPr>
                          </m:ctrlPr>
                        </m:fPr>
                        <m:num>
                          <m:r>
                            <a:rPr lang="en-US">
                              <a:latin typeface="Cambria Math" panose="02040503050406030204" pitchFamily="18" charset="0"/>
                            </a:rPr>
                            <m:t>2</m:t>
                          </m:r>
                          <m:func>
                            <m:funcPr>
                              <m:ctrlPr>
                                <a:rPr lang="en-US" i="1">
                                  <a:latin typeface="Cambria Math"/>
                                </a:rPr>
                              </m:ctrlPr>
                            </m:funcPr>
                            <m:fName>
                              <m:sSub>
                                <m:sSubPr>
                                  <m:ctrlPr>
                                    <a:rPr lang="en-US" i="1">
                                      <a:latin typeface="Cambria Math"/>
                                    </a:rPr>
                                  </m:ctrlPr>
                                </m:sSubPr>
                                <m:e>
                                  <m:r>
                                    <a:rPr lang="en-US">
                                      <a:latin typeface="Cambria Math" panose="02040503050406030204" pitchFamily="18" charset="0"/>
                                    </a:rPr>
                                    <m:t>𝜎</m:t>
                                  </m:r>
                                </m:e>
                                <m:sub>
                                  <m:r>
                                    <a:rPr lang="en-US">
                                      <a:latin typeface="Cambria Math" panose="02040503050406030204" pitchFamily="18" charset="0"/>
                                    </a:rPr>
                                    <m:t>𝑔𝑜</m:t>
                                  </m:r>
                                </m:sub>
                              </m:sSub>
                              <m:r>
                                <a:rPr lang="en-US">
                                  <a:latin typeface="Cambria Math" panose="02040503050406030204" pitchFamily="18" charset="0"/>
                                </a:rPr>
                                <m:t> </m:t>
                              </m:r>
                              <m:r>
                                <m:rPr>
                                  <m:sty m:val="p"/>
                                </m:rPr>
                                <a:rPr lang="en-US">
                                  <a:latin typeface="Cambria Math" panose="02040503050406030204" pitchFamily="18" charset="0"/>
                                </a:rPr>
                                <m:t>cos</m:t>
                              </m:r>
                            </m:fName>
                            <m:e>
                              <m:r>
                                <a:rPr lang="en-US">
                                  <a:latin typeface="Cambria Math" panose="02040503050406030204" pitchFamily="18" charset="0"/>
                                </a:rPr>
                                <m:t>𝜃</m:t>
                              </m:r>
                              <m:r>
                                <a:rPr lang="en-US">
                                  <a:latin typeface="Cambria Math" panose="02040503050406030204" pitchFamily="18" charset="0"/>
                                </a:rPr>
                                <m:t> </m:t>
                              </m:r>
                            </m:e>
                          </m:func>
                        </m:num>
                        <m:den>
                          <m:r>
                            <a:rPr lang="en-US">
                              <a:latin typeface="Cambria Math" panose="02040503050406030204" pitchFamily="18" charset="0"/>
                            </a:rPr>
                            <m:t>𝑟</m:t>
                          </m:r>
                          <m:r>
                            <a:rPr lang="en-US">
                              <a:latin typeface="Cambria Math" panose="02040503050406030204" pitchFamily="18" charset="0"/>
                            </a:rPr>
                            <m:t> </m:t>
                          </m:r>
                        </m:den>
                      </m:f>
                    </m:oMath>
                  </m:oMathPara>
                </a14:m>
                <a:endParaRPr lang="en-US" dirty="0"/>
              </a:p>
            </p:txBody>
          </p:sp>
        </mc:Choice>
        <mc:Fallback xmlns="">
          <p:sp>
            <p:nvSpPr>
              <p:cNvPr id="21" name="TextBox 20">
                <a:extLst>
                  <a:ext uri="{FF2B5EF4-FFF2-40B4-BE49-F238E27FC236}">
                    <a16:creationId xmlns:a16="http://schemas.microsoft.com/office/drawing/2014/main" id="{789D19F4-3F86-4E3D-9F0A-CB4DF5596A3B}"/>
                  </a:ext>
                </a:extLst>
              </p:cNvPr>
              <p:cNvSpPr txBox="1">
                <a:spLocks noRot="1" noChangeAspect="1" noMove="1" noResize="1" noEditPoints="1" noAdjustHandles="1" noChangeArrowheads="1" noChangeShapeType="1" noTextEdit="1"/>
              </p:cNvSpPr>
              <p:nvPr/>
            </p:nvSpPr>
            <p:spPr>
              <a:xfrm>
                <a:off x="760941" y="1086954"/>
                <a:ext cx="2307555" cy="680443"/>
              </a:xfrm>
              <a:prstGeom prst="rect">
                <a:avLst/>
              </a:prstGeom>
              <a:blipFill>
                <a:blip r:embed="rId7"/>
                <a:stretch>
                  <a:fillRect/>
                </a:stretch>
              </a:blipFill>
              <a:ln w="19050">
                <a:solidFill>
                  <a:srgbClr val="FF0000"/>
                </a:solidFill>
                <a:prstDash val="dash"/>
              </a:ln>
            </p:spPr>
            <p:txBody>
              <a:bodyPr/>
              <a:lstStyle/>
              <a:p>
                <a:r>
                  <a:rPr lang="en-US">
                    <a:noFill/>
                  </a:rPr>
                  <a:t> </a:t>
                </a:r>
              </a:p>
            </p:txBody>
          </p:sp>
        </mc:Fallback>
      </mc:AlternateContent>
    </p:spTree>
    <p:extLst>
      <p:ext uri="{BB962C8B-B14F-4D97-AF65-F5344CB8AC3E}">
        <p14:creationId xmlns:p14="http://schemas.microsoft.com/office/powerpoint/2010/main" val="1671981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38835" y="69264"/>
            <a:ext cx="4778089" cy="437723"/>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Times New Roman" panose="02020603050405020304" pitchFamily="18" charset="0"/>
                <a:cs typeface="Times New Roman" panose="02020603050405020304" pitchFamily="18" charset="0"/>
              </a:rPr>
              <a:t>Capillary pressure, Pc</a:t>
            </a:r>
          </a:p>
        </p:txBody>
      </p:sp>
      <p:sp>
        <p:nvSpPr>
          <p:cNvPr id="2" name="Slide Number Placeholder 1"/>
          <p:cNvSpPr>
            <a:spLocks noGrp="1"/>
          </p:cNvSpPr>
          <p:nvPr>
            <p:ph type="sldNum" sz="quarter" idx="12"/>
          </p:nvPr>
        </p:nvSpPr>
        <p:spPr/>
        <p:txBody>
          <a:bodyPr/>
          <a:lstStyle/>
          <a:p>
            <a:fld id="{FF24955D-8619-4099-8A53-AC1898540FFA}" type="slidenum">
              <a:rPr lang="en-GB" smtClean="0"/>
              <a:t>6</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mc:AlternateContent xmlns:mc="http://schemas.openxmlformats.org/markup-compatibility/2006" xmlns:a14="http://schemas.microsoft.com/office/drawing/2010/main">
        <mc:Choice Requires="a14">
          <p:sp>
            <p:nvSpPr>
              <p:cNvPr id="17" name="Rectangle 16"/>
              <p:cNvSpPr/>
              <p:nvPr/>
            </p:nvSpPr>
            <p:spPr>
              <a:xfrm>
                <a:off x="13715" y="452839"/>
                <a:ext cx="5228012" cy="2308324"/>
              </a:xfrm>
              <a:prstGeom prst="rect">
                <a:avLst/>
              </a:prstGeom>
            </p:spPr>
            <p:txBody>
              <a:bodyPr wrap="square">
                <a:spAutoFit/>
              </a:bodyPr>
              <a:lstStyle/>
              <a:p>
                <a:r>
                  <a:rPr lang="en-GB" b="1" dirty="0">
                    <a:solidFill>
                      <a:srgbClr val="00B050"/>
                    </a:solidFill>
                    <a:latin typeface="Times New Roman" panose="02020603050405020304" pitchFamily="18" charset="0"/>
                    <a:cs typeface="Times New Roman" panose="02020603050405020304" pitchFamily="18" charset="0"/>
                  </a:rPr>
                  <a:t>Capillary pressure is dependent on:</a:t>
                </a:r>
              </a:p>
              <a:p>
                <a:endParaRPr lang="en-GB" dirty="0">
                  <a:solidFill>
                    <a:schemeClr val="accent1">
                      <a:lumMod val="75000"/>
                    </a:schemeClr>
                  </a:solidFill>
                  <a:latin typeface="Times New Roman" panose="02020603050405020304" pitchFamily="18" charset="0"/>
                  <a:cs typeface="Times New Roman" panose="02020603050405020304" pitchFamily="18" charset="0"/>
                </a:endParaRPr>
              </a:p>
              <a:p>
                <a:r>
                  <a:rPr lang="en-GB" dirty="0">
                    <a:solidFill>
                      <a:schemeClr val="accent1">
                        <a:lumMod val="75000"/>
                      </a:schemeClr>
                    </a:solidFill>
                    <a:latin typeface="Times New Roman" panose="02020603050405020304" pitchFamily="18" charset="0"/>
                    <a:cs typeface="Times New Roman" panose="02020603050405020304" pitchFamily="18" charset="0"/>
                  </a:rPr>
                  <a:t>1- Interfacial tensions, </a:t>
                </a:r>
                <a14:m>
                  <m:oMath xmlns:m="http://schemas.openxmlformats.org/officeDocument/2006/math">
                    <m:sSub>
                      <m:sSubPr>
                        <m:ctrlPr>
                          <a:rPr lang="en-GB" i="1" smtClean="0">
                            <a:solidFill>
                              <a:srgbClr val="FF0000"/>
                            </a:solidFill>
                            <a:latin typeface="Cambria Math"/>
                            <a:cs typeface="Times New Roman" panose="02020603050405020304" pitchFamily="18" charset="0"/>
                          </a:rPr>
                        </m:ctrlPr>
                      </m:sSubPr>
                      <m:e>
                        <m:r>
                          <a:rPr lang="en-GB" b="0" i="1" smtClean="0">
                            <a:solidFill>
                              <a:srgbClr val="FF0000"/>
                            </a:solidFill>
                            <a:latin typeface="Cambria Math" panose="02040503050406030204" pitchFamily="18" charset="0"/>
                            <a:cs typeface="Times New Roman" panose="02020603050405020304" pitchFamily="18" charset="0"/>
                          </a:rPr>
                          <m:t>𝜎</m:t>
                        </m:r>
                      </m:e>
                      <m:sub>
                        <m:r>
                          <a:rPr lang="en-GB" b="0" i="1" smtClean="0">
                            <a:solidFill>
                              <a:srgbClr val="FF0000"/>
                            </a:solidFill>
                            <a:latin typeface="Cambria Math" panose="02040503050406030204" pitchFamily="18" charset="0"/>
                            <a:cs typeface="Times New Roman" panose="02020603050405020304" pitchFamily="18" charset="0"/>
                          </a:rPr>
                          <m:t>𝑤𝑜</m:t>
                        </m:r>
                        <m:r>
                          <a:rPr lang="en-GB" b="0" smtClean="0">
                            <a:solidFill>
                              <a:srgbClr val="FF0000"/>
                            </a:solidFill>
                            <a:latin typeface="Cambria Math" panose="02040503050406030204" pitchFamily="18" charset="0"/>
                            <a:cs typeface="Times New Roman" panose="02020603050405020304" pitchFamily="18" charset="0"/>
                          </a:rPr>
                          <m:t> </m:t>
                        </m:r>
                      </m:sub>
                    </m:sSub>
                  </m:oMath>
                </a14:m>
                <a:r>
                  <a:rPr lang="en-GB" dirty="0">
                    <a:solidFill>
                      <a:srgbClr val="FF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GB" i="1">
                            <a:solidFill>
                              <a:srgbClr val="FF0000"/>
                            </a:solidFill>
                            <a:latin typeface="Cambria Math"/>
                            <a:cs typeface="Times New Roman" panose="02020603050405020304" pitchFamily="18" charset="0"/>
                          </a:rPr>
                        </m:ctrlPr>
                      </m:sSubPr>
                      <m:e>
                        <m:r>
                          <a:rPr lang="en-GB" b="0" i="1" smtClean="0">
                            <a:solidFill>
                              <a:srgbClr val="FF0000"/>
                            </a:solidFill>
                            <a:latin typeface="Cambria Math" panose="02040503050406030204" pitchFamily="18" charset="0"/>
                            <a:cs typeface="Times New Roman" panose="02020603050405020304" pitchFamily="18" charset="0"/>
                          </a:rPr>
                          <m:t>𝜎</m:t>
                        </m:r>
                      </m:e>
                      <m:sub>
                        <m:r>
                          <a:rPr lang="en-GB" b="0" i="1" smtClean="0">
                            <a:solidFill>
                              <a:srgbClr val="FF0000"/>
                            </a:solidFill>
                            <a:latin typeface="Cambria Math" panose="02040503050406030204" pitchFamily="18" charset="0"/>
                            <a:cs typeface="Times New Roman" panose="02020603050405020304" pitchFamily="18" charset="0"/>
                          </a:rPr>
                          <m:t>𝑤</m:t>
                        </m:r>
                        <m:r>
                          <m:rPr>
                            <m:sty m:val="p"/>
                          </m:rPr>
                          <a:rPr lang="en-GB" b="0" i="0" smtClean="0">
                            <a:solidFill>
                              <a:srgbClr val="FF0000"/>
                            </a:solidFill>
                            <a:latin typeface="Cambria Math" panose="02040503050406030204" pitchFamily="18" charset="0"/>
                            <a:cs typeface="Times New Roman" panose="02020603050405020304" pitchFamily="18" charset="0"/>
                          </a:rPr>
                          <m:t>s</m:t>
                        </m:r>
                        <m:r>
                          <a:rPr lang="en-GB" b="0" smtClean="0">
                            <a:solidFill>
                              <a:srgbClr val="FF0000"/>
                            </a:solidFill>
                            <a:latin typeface="Cambria Math" panose="02040503050406030204" pitchFamily="18" charset="0"/>
                            <a:cs typeface="Times New Roman" panose="02020603050405020304" pitchFamily="18" charset="0"/>
                          </a:rPr>
                          <m:t> </m:t>
                        </m:r>
                      </m:sub>
                    </m:sSub>
                  </m:oMath>
                </a14:m>
                <a:r>
                  <a:rPr lang="en-GB" dirty="0">
                    <a:solidFill>
                      <a:srgbClr val="FF0000"/>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GB" i="1">
                            <a:solidFill>
                              <a:srgbClr val="FF0000"/>
                            </a:solidFill>
                            <a:latin typeface="Cambria Math"/>
                            <a:cs typeface="Times New Roman" panose="02020603050405020304" pitchFamily="18" charset="0"/>
                          </a:rPr>
                        </m:ctrlPr>
                      </m:sSubPr>
                      <m:e>
                        <m:r>
                          <a:rPr lang="en-GB" b="0" i="1" smtClean="0">
                            <a:solidFill>
                              <a:srgbClr val="FF0000"/>
                            </a:solidFill>
                            <a:latin typeface="Cambria Math" panose="02040503050406030204" pitchFamily="18" charset="0"/>
                            <a:cs typeface="Times New Roman" panose="02020603050405020304" pitchFamily="18" charset="0"/>
                          </a:rPr>
                          <m:t>𝜎</m:t>
                        </m:r>
                      </m:e>
                      <m:sub>
                        <m:r>
                          <a:rPr lang="en-GB" b="0" i="1" smtClean="0">
                            <a:solidFill>
                              <a:srgbClr val="FF0000"/>
                            </a:solidFill>
                            <a:latin typeface="Cambria Math" panose="02040503050406030204" pitchFamily="18" charset="0"/>
                            <a:cs typeface="Times New Roman" panose="02020603050405020304" pitchFamily="18" charset="0"/>
                          </a:rPr>
                          <m:t>𝑜</m:t>
                        </m:r>
                        <m:r>
                          <m:rPr>
                            <m:sty m:val="p"/>
                          </m:rPr>
                          <a:rPr lang="en-GB" b="0" i="0" smtClean="0">
                            <a:solidFill>
                              <a:srgbClr val="FF0000"/>
                            </a:solidFill>
                            <a:latin typeface="Cambria Math" panose="02040503050406030204" pitchFamily="18" charset="0"/>
                            <a:cs typeface="Times New Roman" panose="02020603050405020304" pitchFamily="18" charset="0"/>
                          </a:rPr>
                          <m:t>s</m:t>
                        </m:r>
                        <m:r>
                          <a:rPr lang="en-GB" b="0" smtClean="0">
                            <a:solidFill>
                              <a:srgbClr val="FF0000"/>
                            </a:solidFill>
                            <a:latin typeface="Cambria Math" panose="02040503050406030204" pitchFamily="18" charset="0"/>
                            <a:cs typeface="Times New Roman" panose="02020603050405020304" pitchFamily="18" charset="0"/>
                          </a:rPr>
                          <m:t> </m:t>
                        </m:r>
                      </m:sub>
                    </m:sSub>
                  </m:oMath>
                </a14:m>
                <a:endParaRPr lang="en-GB" dirty="0">
                  <a:solidFill>
                    <a:schemeClr val="accent1">
                      <a:lumMod val="75000"/>
                    </a:schemeClr>
                  </a:solidFill>
                  <a:latin typeface="Times New Roman" panose="02020603050405020304" pitchFamily="18" charset="0"/>
                  <a:cs typeface="Times New Roman" panose="02020603050405020304" pitchFamily="18" charset="0"/>
                </a:endParaRPr>
              </a:p>
              <a:p>
                <a:r>
                  <a:rPr lang="en-GB" dirty="0">
                    <a:solidFill>
                      <a:schemeClr val="accent1">
                        <a:lumMod val="75000"/>
                      </a:schemeClr>
                    </a:solidFill>
                    <a:latin typeface="Times New Roman" panose="02020603050405020304" pitchFamily="18" charset="0"/>
                    <a:cs typeface="Times New Roman" panose="02020603050405020304" pitchFamily="18" charset="0"/>
                  </a:rPr>
                  <a:t>2- Contact angle measured through the water phase, </a:t>
                </a:r>
                <a14:m>
                  <m:oMath xmlns:m="http://schemas.openxmlformats.org/officeDocument/2006/math">
                    <m:r>
                      <m:rPr>
                        <m:sty m:val="p"/>
                      </m:rPr>
                      <a:rPr lang="en-GB" b="0" i="1" smtClean="0">
                        <a:solidFill>
                          <a:srgbClr val="FF0000"/>
                        </a:solidFill>
                        <a:latin typeface="Cambria Math" panose="02040503050406030204" pitchFamily="18" charset="0"/>
                        <a:cs typeface="Times New Roman" panose="02020603050405020304" pitchFamily="18" charset="0"/>
                      </a:rPr>
                      <m:t>θ</m:t>
                    </m:r>
                  </m:oMath>
                </a14:m>
                <a:endParaRPr lang="en-GB" dirty="0">
                  <a:solidFill>
                    <a:srgbClr val="FF0000"/>
                  </a:solidFill>
                  <a:latin typeface="Times New Roman" panose="02020603050405020304" pitchFamily="18" charset="0"/>
                  <a:cs typeface="Times New Roman" panose="02020603050405020304" pitchFamily="18" charset="0"/>
                </a:endParaRPr>
              </a:p>
              <a:p>
                <a:r>
                  <a:rPr lang="en-GB" dirty="0">
                    <a:solidFill>
                      <a:schemeClr val="accent1">
                        <a:lumMod val="75000"/>
                      </a:schemeClr>
                    </a:solidFill>
                    <a:latin typeface="Times New Roman" panose="02020603050405020304" pitchFamily="18" charset="0"/>
                    <a:cs typeface="Times New Roman" panose="02020603050405020304" pitchFamily="18" charset="0"/>
                  </a:rPr>
                  <a:t>3- Rock porosity</a:t>
                </a:r>
              </a:p>
              <a:p>
                <a:r>
                  <a:rPr lang="en-GB" dirty="0">
                    <a:solidFill>
                      <a:schemeClr val="accent1">
                        <a:lumMod val="75000"/>
                      </a:schemeClr>
                    </a:solidFill>
                    <a:latin typeface="Times New Roman" panose="02020603050405020304" pitchFamily="18" charset="0"/>
                    <a:cs typeface="Times New Roman" panose="02020603050405020304" pitchFamily="18" charset="0"/>
                  </a:rPr>
                  <a:t>4- Rock permeability</a:t>
                </a:r>
              </a:p>
              <a:p>
                <a:r>
                  <a:rPr lang="en-GB" dirty="0">
                    <a:solidFill>
                      <a:schemeClr val="accent1">
                        <a:lumMod val="75000"/>
                      </a:schemeClr>
                    </a:solidFill>
                    <a:latin typeface="Times New Roman" panose="02020603050405020304" pitchFamily="18" charset="0"/>
                    <a:cs typeface="Times New Roman" panose="02020603050405020304" pitchFamily="18" charset="0"/>
                  </a:rPr>
                  <a:t>5- Fluid saturations and wettability of the rock</a:t>
                </a:r>
              </a:p>
              <a:p>
                <a:r>
                  <a:rPr lang="en-GB" dirty="0">
                    <a:solidFill>
                      <a:schemeClr val="accent1">
                        <a:lumMod val="75000"/>
                      </a:schemeClr>
                    </a:solidFill>
                    <a:latin typeface="Times New Roman" panose="02020603050405020304" pitchFamily="18" charset="0"/>
                    <a:cs typeface="Times New Roman" panose="02020603050405020304" pitchFamily="18" charset="0"/>
                  </a:rPr>
                  <a:t>6- Fluid densities  </a:t>
                </a:r>
              </a:p>
            </p:txBody>
          </p:sp>
        </mc:Choice>
        <mc:Fallback xmlns="">
          <p:sp>
            <p:nvSpPr>
              <p:cNvPr id="17" name="Rectangle 16"/>
              <p:cNvSpPr>
                <a:spLocks noRot="1" noChangeAspect="1" noMove="1" noResize="1" noEditPoints="1" noAdjustHandles="1" noChangeArrowheads="1" noChangeShapeType="1" noTextEdit="1"/>
              </p:cNvSpPr>
              <p:nvPr/>
            </p:nvSpPr>
            <p:spPr>
              <a:xfrm>
                <a:off x="13715" y="452839"/>
                <a:ext cx="5228012" cy="2308324"/>
              </a:xfrm>
              <a:prstGeom prst="rect">
                <a:avLst/>
              </a:prstGeom>
              <a:blipFill>
                <a:blip r:embed="rId3"/>
                <a:stretch>
                  <a:fillRect l="-932" t="-1319" b="-316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5262144" y="777004"/>
                <a:ext cx="2265172" cy="450508"/>
              </a:xfrm>
              <a:prstGeom prst="rect">
                <a:avLst/>
              </a:prstGeom>
              <a:ln w="19050">
                <a:solidFill>
                  <a:srgbClr val="FF0000"/>
                </a:solidFill>
                <a:prstDash val="dash"/>
              </a:ln>
            </p:spPr>
            <p:txBody>
              <a:bodyPr wrap="square">
                <a:spAutoFit/>
              </a:bodyPr>
              <a:lstStyle/>
              <a:p>
                <a14:m>
                  <m:oMath xmlns:m="http://schemas.openxmlformats.org/officeDocument/2006/math">
                    <m:sSub>
                      <m:sSubPr>
                        <m:ctrlPr>
                          <a:rPr lang="en-GB" sz="1600" b="1" i="1" smtClean="0">
                            <a:latin typeface="Cambria Math"/>
                            <a:cs typeface="Times New Roman" panose="02020603050405020304" pitchFamily="18" charset="0"/>
                          </a:rPr>
                        </m:ctrlPr>
                      </m:sSubPr>
                      <m:e>
                        <m:r>
                          <a:rPr lang="en-GB" sz="1600" b="1" i="0">
                            <a:latin typeface="Cambria Math" panose="02040503050406030204" pitchFamily="18" charset="0"/>
                            <a:cs typeface="Times New Roman" panose="02020603050405020304" pitchFamily="18" charset="0"/>
                          </a:rPr>
                          <m:t>𝐏</m:t>
                        </m:r>
                      </m:e>
                      <m:sub>
                        <m:r>
                          <a:rPr lang="en-GB" sz="1600" b="1" i="0">
                            <a:latin typeface="Cambria Math" panose="02040503050406030204" pitchFamily="18" charset="0"/>
                            <a:cs typeface="Times New Roman" panose="02020603050405020304" pitchFamily="18" charset="0"/>
                          </a:rPr>
                          <m:t>𝐜</m:t>
                        </m:r>
                      </m:sub>
                    </m:sSub>
                    <m:r>
                      <a:rPr lang="en-GB" sz="1600" b="1" i="0">
                        <a:latin typeface="Cambria Math" panose="02040503050406030204" pitchFamily="18" charset="0"/>
                        <a:cs typeface="Times New Roman" panose="02020603050405020304" pitchFamily="18" charset="0"/>
                      </a:rPr>
                      <m:t>=</m:t>
                    </m:r>
                    <m:f>
                      <m:fPr>
                        <m:ctrlPr>
                          <a:rPr lang="en-GB" sz="1600" b="1" i="1">
                            <a:latin typeface="Cambria Math"/>
                            <a:cs typeface="Times New Roman" panose="02020603050405020304" pitchFamily="18" charset="0"/>
                          </a:rPr>
                        </m:ctrlPr>
                      </m:fPr>
                      <m:num>
                        <m:r>
                          <a:rPr lang="en-GB" sz="1600" b="1" i="0">
                            <a:latin typeface="Cambria Math" panose="02040503050406030204" pitchFamily="18" charset="0"/>
                            <a:cs typeface="Times New Roman" panose="02020603050405020304" pitchFamily="18" charset="0"/>
                          </a:rPr>
                          <m:t>𝐡</m:t>
                        </m:r>
                      </m:num>
                      <m:den>
                        <m:r>
                          <a:rPr lang="en-GB" sz="1600" b="1" i="0">
                            <a:latin typeface="Cambria Math" panose="02040503050406030204" pitchFamily="18" charset="0"/>
                            <a:cs typeface="Times New Roman" panose="02020603050405020304" pitchFamily="18" charset="0"/>
                          </a:rPr>
                          <m:t>𝟏𝟒𝟒</m:t>
                        </m:r>
                      </m:den>
                    </m:f>
                    <m:r>
                      <a:rPr lang="en-GB" sz="1600" b="1" i="0">
                        <a:latin typeface="Cambria Math" panose="02040503050406030204" pitchFamily="18" charset="0"/>
                        <a:cs typeface="Times New Roman" panose="02020603050405020304" pitchFamily="18" charset="0"/>
                      </a:rPr>
                      <m:t> </m:t>
                    </m:r>
                    <m:r>
                      <a:rPr lang="en-GB" sz="1600" b="1" i="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GB" sz="1600" b="1" i="1" smtClean="0">
                            <a:latin typeface="Cambria Math"/>
                            <a:ea typeface="Cambria Math" panose="02040503050406030204" pitchFamily="18" charset="0"/>
                            <a:cs typeface="Times New Roman" panose="02020603050405020304" pitchFamily="18" charset="0"/>
                          </a:rPr>
                        </m:ctrlPr>
                      </m:sSubPr>
                      <m:e>
                        <m:r>
                          <a:rPr lang="en-GB" sz="1600" b="1" i="0" smtClean="0">
                            <a:latin typeface="Cambria Math" panose="02040503050406030204" pitchFamily="18" charset="0"/>
                            <a:ea typeface="Cambria Math" panose="02040503050406030204" pitchFamily="18" charset="0"/>
                            <a:cs typeface="Times New Roman" panose="02020603050405020304" pitchFamily="18" charset="0"/>
                          </a:rPr>
                          <m:t>𝛒</m:t>
                        </m:r>
                      </m:e>
                      <m:sub>
                        <m:r>
                          <a:rPr lang="en-GB" sz="1600" b="1" i="0" smtClean="0">
                            <a:latin typeface="Cambria Math" panose="02040503050406030204" pitchFamily="18" charset="0"/>
                            <a:ea typeface="Cambria Math" panose="02040503050406030204" pitchFamily="18" charset="0"/>
                            <a:cs typeface="Times New Roman" panose="02020603050405020304" pitchFamily="18" charset="0"/>
                          </a:rPr>
                          <m:t>𝐰</m:t>
                        </m:r>
                      </m:sub>
                    </m:sSub>
                    <m:r>
                      <a:rPr lang="en-GB" sz="1600" b="1" i="0"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GB" sz="1600" b="1" i="1" smtClean="0">
                            <a:latin typeface="Cambria Math"/>
                            <a:ea typeface="Cambria Math" panose="02040503050406030204" pitchFamily="18" charset="0"/>
                            <a:cs typeface="Times New Roman" panose="02020603050405020304" pitchFamily="18" charset="0"/>
                          </a:rPr>
                        </m:ctrlPr>
                      </m:sSubPr>
                      <m:e>
                        <m:r>
                          <a:rPr lang="en-GB" sz="1600" b="1" i="0" smtClean="0">
                            <a:latin typeface="Cambria Math" panose="02040503050406030204" pitchFamily="18" charset="0"/>
                            <a:ea typeface="Cambria Math" panose="02040503050406030204" pitchFamily="18" charset="0"/>
                            <a:cs typeface="Times New Roman" panose="02020603050405020304" pitchFamily="18" charset="0"/>
                          </a:rPr>
                          <m:t>𝛒</m:t>
                        </m:r>
                      </m:e>
                      <m:sub>
                        <m:r>
                          <a:rPr lang="en-GB" sz="1600" b="1" i="0" smtClean="0">
                            <a:latin typeface="Cambria Math" panose="02040503050406030204" pitchFamily="18" charset="0"/>
                            <a:ea typeface="Cambria Math" panose="02040503050406030204" pitchFamily="18" charset="0"/>
                            <a:cs typeface="Times New Roman" panose="02020603050405020304" pitchFamily="18" charset="0"/>
                          </a:rPr>
                          <m:t>𝐨</m:t>
                        </m:r>
                      </m:sub>
                    </m:sSub>
                  </m:oMath>
                </a14:m>
                <a:r>
                  <a:rPr lang="en-GB" sz="1600" b="1" dirty="0">
                    <a:latin typeface="Times New Roman" panose="02020603050405020304" pitchFamily="18" charset="0"/>
                    <a:cs typeface="Times New Roman" panose="02020603050405020304" pitchFamily="18" charset="0"/>
                  </a:rPr>
                  <a:t>)</a:t>
                </a:r>
              </a:p>
            </p:txBody>
          </p:sp>
        </mc:Choice>
        <mc:Fallback xmlns="">
          <p:sp>
            <p:nvSpPr>
              <p:cNvPr id="13" name="Rectangle 12"/>
              <p:cNvSpPr>
                <a:spLocks noRot="1" noChangeAspect="1" noMove="1" noResize="1" noEditPoints="1" noAdjustHandles="1" noChangeArrowheads="1" noChangeShapeType="1" noTextEdit="1"/>
              </p:cNvSpPr>
              <p:nvPr/>
            </p:nvSpPr>
            <p:spPr>
              <a:xfrm>
                <a:off x="5262144" y="777004"/>
                <a:ext cx="2265172" cy="450508"/>
              </a:xfrm>
              <a:prstGeom prst="rect">
                <a:avLst/>
              </a:prstGeom>
              <a:blipFill>
                <a:blip r:embed="rId4"/>
                <a:stretch>
                  <a:fillRect b="-1299"/>
                </a:stretch>
              </a:blipFill>
              <a:ln w="19050">
                <a:solidFill>
                  <a:srgbClr val="FF0000"/>
                </a:solidFill>
                <a:prstDash val="dash"/>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5295085" y="1698672"/>
                <a:ext cx="2265172" cy="555730"/>
              </a:xfrm>
              <a:prstGeom prst="rect">
                <a:avLst/>
              </a:prstGeom>
              <a:ln w="19050">
                <a:solidFill>
                  <a:srgbClr val="FF0000"/>
                </a:solidFill>
                <a:prstDash val="dash"/>
              </a:ln>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GB" sz="1600" b="1" i="1">
                              <a:latin typeface="Cambria Math"/>
                            </a:rPr>
                          </m:ctrlPr>
                        </m:sSubPr>
                        <m:e>
                          <m:r>
                            <a:rPr lang="en-GB" sz="1600" b="1" i="0">
                              <a:latin typeface="Cambria Math" panose="02040503050406030204" pitchFamily="18" charset="0"/>
                            </a:rPr>
                            <m:t>𝐩</m:t>
                          </m:r>
                        </m:e>
                        <m:sub>
                          <m:r>
                            <a:rPr lang="en-GB" sz="1600" b="1" i="0">
                              <a:latin typeface="Cambria Math" panose="02040503050406030204" pitchFamily="18" charset="0"/>
                            </a:rPr>
                            <m:t>𝐜</m:t>
                          </m:r>
                        </m:sub>
                      </m:sSub>
                      <m:r>
                        <a:rPr lang="en-GB" sz="1600" b="1" i="0">
                          <a:latin typeface="Cambria Math" panose="02040503050406030204" pitchFamily="18" charset="0"/>
                        </a:rPr>
                        <m:t>=</m:t>
                      </m:r>
                      <m:f>
                        <m:fPr>
                          <m:ctrlPr>
                            <a:rPr lang="en-GB" sz="1600" b="1" i="1">
                              <a:latin typeface="Cambria Math"/>
                            </a:rPr>
                          </m:ctrlPr>
                        </m:fPr>
                        <m:num>
                          <m:r>
                            <a:rPr lang="en-GB" sz="1600" b="1" i="0">
                              <a:latin typeface="Cambria Math" panose="02040503050406030204" pitchFamily="18" charset="0"/>
                            </a:rPr>
                            <m:t>𝟐</m:t>
                          </m:r>
                          <m:r>
                            <a:rPr lang="en-GB" sz="1600" b="1" i="0">
                              <a:latin typeface="Cambria Math" panose="02040503050406030204" pitchFamily="18" charset="0"/>
                            </a:rPr>
                            <m:t> </m:t>
                          </m:r>
                          <m:sSub>
                            <m:sSubPr>
                              <m:ctrlPr>
                                <a:rPr lang="en-GB" sz="1600" b="1" i="1">
                                  <a:latin typeface="Cambria Math"/>
                                </a:rPr>
                              </m:ctrlPr>
                            </m:sSubPr>
                            <m:e>
                              <m:r>
                                <a:rPr lang="en-GB" sz="1600" b="1" i="0">
                                  <a:latin typeface="Cambria Math" panose="02040503050406030204" pitchFamily="18" charset="0"/>
                                </a:rPr>
                                <m:t>𝛔</m:t>
                              </m:r>
                            </m:e>
                            <m:sub>
                              <m:r>
                                <a:rPr lang="en-GB" sz="1600" b="1" i="0">
                                  <a:latin typeface="Cambria Math" panose="02040503050406030204" pitchFamily="18" charset="0"/>
                                </a:rPr>
                                <m:t>𝐰𝐨</m:t>
                              </m:r>
                              <m:r>
                                <a:rPr lang="en-GB" sz="1600" b="1" i="0">
                                  <a:latin typeface="Cambria Math" panose="02040503050406030204" pitchFamily="18" charset="0"/>
                                </a:rPr>
                                <m:t> </m:t>
                              </m:r>
                            </m:sub>
                          </m:sSub>
                          <m:func>
                            <m:funcPr>
                              <m:ctrlPr>
                                <a:rPr lang="en-GB" sz="1600" b="1" i="1">
                                  <a:latin typeface="Cambria Math"/>
                                </a:rPr>
                              </m:ctrlPr>
                            </m:funcPr>
                            <m:fName>
                              <m:r>
                                <a:rPr lang="en-GB" sz="1600" b="1" i="0">
                                  <a:latin typeface="Cambria Math" panose="02040503050406030204" pitchFamily="18" charset="0"/>
                                </a:rPr>
                                <m:t>𝐜𝐨𝐬</m:t>
                              </m:r>
                            </m:fName>
                            <m:e>
                              <m:r>
                                <a:rPr lang="en-GB" sz="1600" b="1" i="0">
                                  <a:latin typeface="Cambria Math" panose="02040503050406030204" pitchFamily="18" charset="0"/>
                                </a:rPr>
                                <m:t>𝛉</m:t>
                              </m:r>
                            </m:e>
                          </m:func>
                        </m:num>
                        <m:den>
                          <m:r>
                            <a:rPr lang="en-GB" sz="1600" b="1" i="0">
                              <a:latin typeface="Cambria Math" panose="02040503050406030204" pitchFamily="18" charset="0"/>
                            </a:rPr>
                            <m:t>𝐫</m:t>
                          </m:r>
                        </m:den>
                      </m:f>
                    </m:oMath>
                  </m:oMathPara>
                </a14:m>
                <a:endParaRPr lang="en-GB" sz="1600" b="1" dirty="0"/>
              </a:p>
            </p:txBody>
          </p:sp>
        </mc:Choice>
        <mc:Fallback xmlns="">
          <p:sp>
            <p:nvSpPr>
              <p:cNvPr id="14" name="Rectangle 13"/>
              <p:cNvSpPr>
                <a:spLocks noRot="1" noChangeAspect="1" noMove="1" noResize="1" noEditPoints="1" noAdjustHandles="1" noChangeArrowheads="1" noChangeShapeType="1" noTextEdit="1"/>
              </p:cNvSpPr>
              <p:nvPr/>
            </p:nvSpPr>
            <p:spPr>
              <a:xfrm>
                <a:off x="5295085" y="1698672"/>
                <a:ext cx="2265172" cy="555730"/>
              </a:xfrm>
              <a:prstGeom prst="rect">
                <a:avLst/>
              </a:prstGeom>
              <a:blipFill>
                <a:blip r:embed="rId5"/>
                <a:stretch>
                  <a:fillRect/>
                </a:stretch>
              </a:blipFill>
              <a:ln w="19050">
                <a:solidFill>
                  <a:srgbClr val="FF0000"/>
                </a:solidFill>
                <a:prstDash val="dash"/>
              </a:ln>
            </p:spPr>
            <p:txBody>
              <a:bodyPr/>
              <a:lstStyle/>
              <a:p>
                <a:r>
                  <a:rPr lang="en-US">
                    <a:noFill/>
                  </a:rPr>
                  <a:t> </a:t>
                </a:r>
              </a:p>
            </p:txBody>
          </p:sp>
        </mc:Fallback>
      </mc:AlternateContent>
      <p:graphicFrame>
        <p:nvGraphicFramePr>
          <p:cNvPr id="15" name="Chart 14">
            <a:extLst>
              <a:ext uri="{FF2B5EF4-FFF2-40B4-BE49-F238E27FC236}">
                <a16:creationId xmlns="" xmlns:a16="http://schemas.microsoft.com/office/drawing/2014/main" id="{27881227-ABFE-44D0-B83E-3D1B8A7A3530}"/>
              </a:ext>
            </a:extLst>
          </p:cNvPr>
          <p:cNvGraphicFramePr/>
          <p:nvPr>
            <p:extLst>
              <p:ext uri="{D42A27DB-BD31-4B8C-83A1-F6EECF244321}">
                <p14:modId xmlns:p14="http://schemas.microsoft.com/office/powerpoint/2010/main" val="1512308111"/>
              </p:ext>
            </p:extLst>
          </p:nvPr>
        </p:nvGraphicFramePr>
        <p:xfrm>
          <a:off x="5153340" y="3105957"/>
          <a:ext cx="5927168" cy="3615518"/>
        </p:xfrm>
        <a:graphic>
          <a:graphicData uri="http://schemas.openxmlformats.org/drawingml/2006/chart">
            <c:chart xmlns:c="http://schemas.openxmlformats.org/drawingml/2006/chart" xmlns:r="http://schemas.openxmlformats.org/officeDocument/2006/relationships" r:id="rId6"/>
          </a:graphicData>
        </a:graphic>
      </p:graphicFrame>
      <p:sp>
        <p:nvSpPr>
          <p:cNvPr id="16" name="Rectangle 15">
            <a:extLst>
              <a:ext uri="{FF2B5EF4-FFF2-40B4-BE49-F238E27FC236}">
                <a16:creationId xmlns="" xmlns:a16="http://schemas.microsoft.com/office/drawing/2014/main" id="{12CA15B6-766C-4C8E-AF6B-D44B708A4CC7}"/>
              </a:ext>
            </a:extLst>
          </p:cNvPr>
          <p:cNvSpPr/>
          <p:nvPr/>
        </p:nvSpPr>
        <p:spPr>
          <a:xfrm>
            <a:off x="198716" y="3212465"/>
            <a:ext cx="4373284" cy="646331"/>
          </a:xfrm>
          <a:prstGeom prst="rect">
            <a:avLst/>
          </a:prstGeom>
        </p:spPr>
        <p:txBody>
          <a:bodyPr wrap="square">
            <a:spAutoFit/>
          </a:bodyPr>
          <a:lstStyle/>
          <a:p>
            <a:r>
              <a:rPr lang="en-GB" dirty="0">
                <a:solidFill>
                  <a:schemeClr val="accent1">
                    <a:lumMod val="75000"/>
                  </a:schemeClr>
                </a:solidFill>
                <a:latin typeface="Times New Roman" panose="02020603050405020304" pitchFamily="18" charset="0"/>
                <a:cs typeface="Times New Roman" panose="02020603050405020304" pitchFamily="18" charset="0"/>
              </a:rPr>
              <a:t>Plotting Pc versus </a:t>
            </a:r>
            <a:r>
              <a:rPr lang="en-GB" dirty="0" err="1">
                <a:solidFill>
                  <a:schemeClr val="accent1">
                    <a:lumMod val="75000"/>
                  </a:schemeClr>
                </a:solidFill>
                <a:latin typeface="Times New Roman" panose="02020603050405020304" pitchFamily="18" charset="0"/>
                <a:cs typeface="Times New Roman" panose="02020603050405020304" pitchFamily="18" charset="0"/>
              </a:rPr>
              <a:t>Sw</a:t>
            </a:r>
            <a:r>
              <a:rPr lang="en-GB" dirty="0">
                <a:solidFill>
                  <a:schemeClr val="accent1">
                    <a:lumMod val="75000"/>
                  </a:schemeClr>
                </a:solidFill>
                <a:latin typeface="Times New Roman" panose="02020603050405020304" pitchFamily="18" charset="0"/>
                <a:cs typeface="Times New Roman" panose="02020603050405020304" pitchFamily="18" charset="0"/>
              </a:rPr>
              <a:t> is called the capillary pressure curve</a:t>
            </a:r>
          </a:p>
        </p:txBody>
      </p:sp>
      <p:sp>
        <p:nvSpPr>
          <p:cNvPr id="18" name="Rectangle 17">
            <a:extLst>
              <a:ext uri="{FF2B5EF4-FFF2-40B4-BE49-F238E27FC236}">
                <a16:creationId xmlns="" xmlns:a16="http://schemas.microsoft.com/office/drawing/2014/main" id="{5F940D5D-6E57-4627-925B-6E605F28EFE7}"/>
              </a:ext>
            </a:extLst>
          </p:cNvPr>
          <p:cNvSpPr/>
          <p:nvPr/>
        </p:nvSpPr>
        <p:spPr>
          <a:xfrm>
            <a:off x="218204" y="3869450"/>
            <a:ext cx="4513592" cy="923330"/>
          </a:xfrm>
          <a:prstGeom prst="rect">
            <a:avLst/>
          </a:prstGeom>
        </p:spPr>
        <p:txBody>
          <a:bodyPr wrap="square">
            <a:spAutoFit/>
          </a:bodyPr>
          <a:lstStyle/>
          <a:p>
            <a:r>
              <a:rPr lang="en-GB" dirty="0">
                <a:solidFill>
                  <a:schemeClr val="accent1">
                    <a:lumMod val="75000"/>
                  </a:schemeClr>
                </a:solidFill>
                <a:latin typeface="Times New Roman" panose="02020603050405020304" pitchFamily="18" charset="0"/>
                <a:cs typeface="Times New Roman" panose="02020603050405020304" pitchFamily="18" charset="0"/>
              </a:rPr>
              <a:t>Pc can also be converted to height above free water level and plot versus </a:t>
            </a:r>
            <a:r>
              <a:rPr lang="en-GB" dirty="0" err="1">
                <a:solidFill>
                  <a:schemeClr val="accent1">
                    <a:lumMod val="75000"/>
                  </a:schemeClr>
                </a:solidFill>
                <a:latin typeface="Times New Roman" panose="02020603050405020304" pitchFamily="18" charset="0"/>
                <a:cs typeface="Times New Roman" panose="02020603050405020304" pitchFamily="18" charset="0"/>
              </a:rPr>
              <a:t>Sw</a:t>
            </a:r>
            <a:r>
              <a:rPr lang="en-GB" dirty="0">
                <a:solidFill>
                  <a:schemeClr val="accent1">
                    <a:lumMod val="75000"/>
                  </a:schemeClr>
                </a:solidFill>
                <a:latin typeface="Times New Roman" panose="02020603050405020304" pitchFamily="18" charset="0"/>
                <a:cs typeface="Times New Roman" panose="02020603050405020304" pitchFamily="18" charset="0"/>
              </a:rPr>
              <a:t> in order to identify some important parameters</a:t>
            </a:r>
          </a:p>
        </p:txBody>
      </p:sp>
      <mc:AlternateContent xmlns:mc="http://schemas.openxmlformats.org/markup-compatibility/2006" xmlns:a14="http://schemas.microsoft.com/office/drawing/2010/main">
        <mc:Choice Requires="a14">
          <p:sp>
            <p:nvSpPr>
              <p:cNvPr id="19" name="Rectangle 18">
                <a:extLst>
                  <a:ext uri="{FF2B5EF4-FFF2-40B4-BE49-F238E27FC236}">
                    <a16:creationId xmlns="" xmlns:a16="http://schemas.microsoft.com/office/drawing/2014/main" id="{9411954D-9E1B-43BA-8BA3-E41921EE6E0A}"/>
                  </a:ext>
                </a:extLst>
              </p:cNvPr>
              <p:cNvSpPr/>
              <p:nvPr/>
            </p:nvSpPr>
            <p:spPr>
              <a:xfrm>
                <a:off x="625" y="4807748"/>
                <a:ext cx="2820556" cy="67480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GB" sz="2000" i="1">
                              <a:latin typeface="Cambria Math"/>
                            </a:rPr>
                          </m:ctrlPr>
                        </m:sSubPr>
                        <m:e>
                          <m:r>
                            <m:rPr>
                              <m:sty m:val="p"/>
                            </m:rPr>
                            <a:rPr lang="en-GB" sz="2000">
                              <a:latin typeface="Cambria Math" panose="02040503050406030204" pitchFamily="18" charset="0"/>
                            </a:rPr>
                            <m:t>P</m:t>
                          </m:r>
                        </m:e>
                        <m:sub>
                          <m:r>
                            <m:rPr>
                              <m:sty m:val="p"/>
                            </m:rPr>
                            <a:rPr lang="en-GB" sz="2000" i="0">
                              <a:latin typeface="Cambria Math" panose="02040503050406030204" pitchFamily="18" charset="0"/>
                            </a:rPr>
                            <m:t>c</m:t>
                          </m:r>
                        </m:sub>
                      </m:sSub>
                      <m:r>
                        <a:rPr lang="en-GB" sz="2000" i="0">
                          <a:latin typeface="Cambria Math" panose="02040503050406030204" pitchFamily="18" charset="0"/>
                        </a:rPr>
                        <m:t>=</m:t>
                      </m:r>
                      <m:f>
                        <m:fPr>
                          <m:ctrlPr>
                            <a:rPr lang="en-GB" sz="2000" i="1">
                              <a:latin typeface="Cambria Math"/>
                            </a:rPr>
                          </m:ctrlPr>
                        </m:fPr>
                        <m:num>
                          <m:r>
                            <m:rPr>
                              <m:sty m:val="p"/>
                            </m:rPr>
                            <a:rPr lang="en-GB" sz="2000" i="0">
                              <a:latin typeface="Cambria Math" panose="02040503050406030204" pitchFamily="18" charset="0"/>
                            </a:rPr>
                            <m:t>h</m:t>
                          </m:r>
                        </m:num>
                        <m:den>
                          <m:r>
                            <a:rPr lang="en-GB" sz="2000" i="0">
                              <a:latin typeface="Cambria Math" panose="02040503050406030204" pitchFamily="18" charset="0"/>
                            </a:rPr>
                            <m:t>144</m:t>
                          </m:r>
                        </m:den>
                      </m:f>
                      <m:r>
                        <a:rPr lang="en-GB" sz="2000" i="0">
                          <a:latin typeface="Cambria Math" panose="02040503050406030204" pitchFamily="18" charset="0"/>
                        </a:rPr>
                        <m:t> </m:t>
                      </m:r>
                      <m:d>
                        <m:dPr>
                          <m:ctrlPr>
                            <a:rPr lang="en-GB" sz="2000" i="1">
                              <a:latin typeface="Cambria Math"/>
                            </a:rPr>
                          </m:ctrlPr>
                        </m:dPr>
                        <m:e>
                          <m:sSub>
                            <m:sSubPr>
                              <m:ctrlPr>
                                <a:rPr lang="en-GB" sz="2000" i="1">
                                  <a:latin typeface="Cambria Math"/>
                                </a:rPr>
                              </m:ctrlPr>
                            </m:sSubPr>
                            <m:e>
                              <m:r>
                                <m:rPr>
                                  <m:sty m:val="p"/>
                                </m:rPr>
                                <a:rPr lang="en-GB" sz="2000" i="0">
                                  <a:latin typeface="Cambria Math" panose="02040503050406030204" pitchFamily="18" charset="0"/>
                                </a:rPr>
                                <m:t>ρ</m:t>
                              </m:r>
                            </m:e>
                            <m:sub>
                              <m:r>
                                <m:rPr>
                                  <m:sty m:val="p"/>
                                </m:rPr>
                                <a:rPr lang="en-GB" sz="2000" i="0">
                                  <a:latin typeface="Cambria Math" panose="02040503050406030204" pitchFamily="18" charset="0"/>
                                </a:rPr>
                                <m:t>w</m:t>
                              </m:r>
                            </m:sub>
                          </m:sSub>
                          <m:r>
                            <a:rPr lang="en-GB" sz="2000" i="0">
                              <a:latin typeface="Cambria Math" panose="02040503050406030204" pitchFamily="18" charset="0"/>
                            </a:rPr>
                            <m:t>−</m:t>
                          </m:r>
                          <m:sSub>
                            <m:sSubPr>
                              <m:ctrlPr>
                                <a:rPr lang="en-GB" sz="2000" i="1">
                                  <a:latin typeface="Cambria Math"/>
                                </a:rPr>
                              </m:ctrlPr>
                            </m:sSubPr>
                            <m:e>
                              <m:r>
                                <m:rPr>
                                  <m:sty m:val="p"/>
                                </m:rPr>
                                <a:rPr lang="en-GB" sz="2000" i="0">
                                  <a:latin typeface="Cambria Math" panose="02040503050406030204" pitchFamily="18" charset="0"/>
                                </a:rPr>
                                <m:t>ρ</m:t>
                              </m:r>
                            </m:e>
                            <m:sub>
                              <m:r>
                                <m:rPr>
                                  <m:sty m:val="p"/>
                                </m:rPr>
                                <a:rPr lang="en-GB" sz="2000" i="0">
                                  <a:latin typeface="Cambria Math" panose="02040503050406030204" pitchFamily="18" charset="0"/>
                                </a:rPr>
                                <m:t>o</m:t>
                              </m:r>
                            </m:sub>
                          </m:sSub>
                        </m:e>
                      </m:d>
                    </m:oMath>
                  </m:oMathPara>
                </a14:m>
                <a:endParaRPr lang="en-GB" sz="2000" dirty="0"/>
              </a:p>
            </p:txBody>
          </p:sp>
        </mc:Choice>
        <mc:Fallback xmlns="">
          <p:sp>
            <p:nvSpPr>
              <p:cNvPr id="19" name="Rectangle 18">
                <a:extLst>
                  <a:ext uri="{FF2B5EF4-FFF2-40B4-BE49-F238E27FC236}">
                    <a16:creationId xmlns:a16="http://schemas.microsoft.com/office/drawing/2014/main" id="{9411954D-9E1B-43BA-8BA3-E41921EE6E0A}"/>
                  </a:ext>
                </a:extLst>
              </p:cNvPr>
              <p:cNvSpPr>
                <a:spLocks noRot="1" noChangeAspect="1" noMove="1" noResize="1" noEditPoints="1" noAdjustHandles="1" noChangeArrowheads="1" noChangeShapeType="1" noTextEdit="1"/>
              </p:cNvSpPr>
              <p:nvPr/>
            </p:nvSpPr>
            <p:spPr>
              <a:xfrm>
                <a:off x="625" y="4807748"/>
                <a:ext cx="2820556" cy="674800"/>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a:extLst>
                  <a:ext uri="{FF2B5EF4-FFF2-40B4-BE49-F238E27FC236}">
                    <a16:creationId xmlns="" xmlns:a16="http://schemas.microsoft.com/office/drawing/2014/main" id="{2A7260DA-7CEF-4E19-867F-33064A483FB9}"/>
                  </a:ext>
                </a:extLst>
              </p:cNvPr>
              <p:cNvSpPr/>
              <p:nvPr/>
            </p:nvSpPr>
            <p:spPr>
              <a:xfrm>
                <a:off x="3088414" y="4837572"/>
                <a:ext cx="2072187" cy="76270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GB" sz="2000" i="1" smtClean="0">
                              <a:latin typeface="Cambria Math"/>
                            </a:rPr>
                          </m:ctrlPr>
                        </m:sSubPr>
                        <m:e>
                          <m:r>
                            <m:rPr>
                              <m:sty m:val="p"/>
                            </m:rPr>
                            <a:rPr lang="en-GB" sz="2000" b="0" i="0" smtClean="0">
                              <a:latin typeface="Cambria Math" panose="02040503050406030204" pitchFamily="18" charset="0"/>
                            </a:rPr>
                            <m:t>h</m:t>
                          </m:r>
                          <m:r>
                            <a:rPr lang="en-GB" sz="2000" b="0" i="0" smtClean="0">
                              <a:latin typeface="Cambria Math" panose="02040503050406030204" pitchFamily="18" charset="0"/>
                            </a:rPr>
                            <m:t>=</m:t>
                          </m:r>
                          <m:f>
                            <m:fPr>
                              <m:ctrlPr>
                                <a:rPr lang="en-GB" sz="2000" i="1" smtClean="0">
                                  <a:latin typeface="Cambria Math"/>
                                </a:rPr>
                              </m:ctrlPr>
                            </m:fPr>
                            <m:num>
                              <m:r>
                                <a:rPr lang="en-GB" sz="2000" b="0" i="1" smtClean="0">
                                  <a:latin typeface="Cambria Math" panose="02040503050406030204" pitchFamily="18" charset="0"/>
                                </a:rPr>
                                <m:t> </m:t>
                              </m:r>
                              <m:r>
                                <a:rPr lang="en-GB" sz="2000" b="0" i="1" smtClean="0">
                                  <a:latin typeface="Cambria Math" panose="02040503050406030204" pitchFamily="18" charset="0"/>
                                </a:rPr>
                                <m:t>144</m:t>
                              </m:r>
                              <m:r>
                                <a:rPr lang="en-GB" sz="2000" b="0" i="1" smtClean="0">
                                  <a:latin typeface="Cambria Math" panose="02040503050406030204" pitchFamily="18" charset="0"/>
                                </a:rPr>
                                <m:t> </m:t>
                              </m:r>
                              <m:sSub>
                                <m:sSubPr>
                                  <m:ctrlPr>
                                    <a:rPr lang="en-GB" sz="2000" b="0" i="1" smtClean="0">
                                      <a:latin typeface="Cambria Math"/>
                                    </a:rPr>
                                  </m:ctrlPr>
                                </m:sSubPr>
                                <m:e>
                                  <m:r>
                                    <a:rPr lang="en-GB" sz="2000" b="0" i="1" smtClean="0">
                                      <a:latin typeface="Cambria Math" panose="02040503050406030204" pitchFamily="18" charset="0"/>
                                    </a:rPr>
                                    <m:t>𝑃</m:t>
                                  </m:r>
                                </m:e>
                                <m:sub>
                                  <m:r>
                                    <a:rPr lang="en-GB" sz="2000" b="0" i="1" smtClean="0">
                                      <a:latin typeface="Cambria Math" panose="02040503050406030204" pitchFamily="18" charset="0"/>
                                    </a:rPr>
                                    <m:t>𝑐</m:t>
                                  </m:r>
                                </m:sub>
                              </m:sSub>
                            </m:num>
                            <m:den>
                              <m:d>
                                <m:dPr>
                                  <m:ctrlPr>
                                    <a:rPr lang="en-GB" sz="2000" i="1">
                                      <a:latin typeface="Cambria Math"/>
                                    </a:rPr>
                                  </m:ctrlPr>
                                </m:dPr>
                                <m:e>
                                  <m:sSub>
                                    <m:sSubPr>
                                      <m:ctrlPr>
                                        <a:rPr lang="en-GB" sz="2000" i="1">
                                          <a:latin typeface="Cambria Math"/>
                                        </a:rPr>
                                      </m:ctrlPr>
                                    </m:sSubPr>
                                    <m:e>
                                      <m:r>
                                        <m:rPr>
                                          <m:sty m:val="p"/>
                                        </m:rPr>
                                        <a:rPr lang="en-GB" sz="2000">
                                          <a:latin typeface="Cambria Math" panose="02040503050406030204" pitchFamily="18" charset="0"/>
                                        </a:rPr>
                                        <m:t>ρ</m:t>
                                      </m:r>
                                    </m:e>
                                    <m:sub>
                                      <m:r>
                                        <m:rPr>
                                          <m:sty m:val="p"/>
                                        </m:rPr>
                                        <a:rPr lang="en-GB" sz="2000">
                                          <a:latin typeface="Cambria Math" panose="02040503050406030204" pitchFamily="18" charset="0"/>
                                        </a:rPr>
                                        <m:t>w</m:t>
                                      </m:r>
                                    </m:sub>
                                  </m:sSub>
                                  <m:r>
                                    <a:rPr lang="en-GB" sz="2000">
                                      <a:latin typeface="Cambria Math" panose="02040503050406030204" pitchFamily="18" charset="0"/>
                                    </a:rPr>
                                    <m:t>−</m:t>
                                  </m:r>
                                  <m:sSub>
                                    <m:sSubPr>
                                      <m:ctrlPr>
                                        <a:rPr lang="en-GB" sz="2000" i="1">
                                          <a:latin typeface="Cambria Math"/>
                                        </a:rPr>
                                      </m:ctrlPr>
                                    </m:sSubPr>
                                    <m:e>
                                      <m:r>
                                        <m:rPr>
                                          <m:sty m:val="p"/>
                                        </m:rPr>
                                        <a:rPr lang="en-GB" sz="2000">
                                          <a:latin typeface="Cambria Math" panose="02040503050406030204" pitchFamily="18" charset="0"/>
                                        </a:rPr>
                                        <m:t>ρ</m:t>
                                      </m:r>
                                    </m:e>
                                    <m:sub>
                                      <m:r>
                                        <m:rPr>
                                          <m:sty m:val="p"/>
                                        </m:rPr>
                                        <a:rPr lang="en-GB" sz="2000">
                                          <a:latin typeface="Cambria Math" panose="02040503050406030204" pitchFamily="18" charset="0"/>
                                        </a:rPr>
                                        <m:t>o</m:t>
                                      </m:r>
                                    </m:sub>
                                  </m:sSub>
                                </m:e>
                              </m:d>
                            </m:den>
                          </m:f>
                        </m:e>
                        <m:sub/>
                      </m:sSub>
                    </m:oMath>
                  </m:oMathPara>
                </a14:m>
                <a:endParaRPr lang="en-GB" sz="2000" dirty="0"/>
              </a:p>
            </p:txBody>
          </p:sp>
        </mc:Choice>
        <mc:Fallback xmlns="">
          <p:sp>
            <p:nvSpPr>
              <p:cNvPr id="20" name="Rectangle 19">
                <a:extLst>
                  <a:ext uri="{FF2B5EF4-FFF2-40B4-BE49-F238E27FC236}">
                    <a16:creationId xmlns:a16="http://schemas.microsoft.com/office/drawing/2014/main" id="{2A7260DA-7CEF-4E19-867F-33064A483FB9}"/>
                  </a:ext>
                </a:extLst>
              </p:cNvPr>
              <p:cNvSpPr>
                <a:spLocks noRot="1" noChangeAspect="1" noMove="1" noResize="1" noEditPoints="1" noAdjustHandles="1" noChangeArrowheads="1" noChangeShapeType="1" noTextEdit="1"/>
              </p:cNvSpPr>
              <p:nvPr/>
            </p:nvSpPr>
            <p:spPr>
              <a:xfrm>
                <a:off x="3088414" y="4837572"/>
                <a:ext cx="2072187" cy="762709"/>
              </a:xfrm>
              <a:prstGeom prst="rect">
                <a:avLst/>
              </a:prstGeom>
              <a:blipFill>
                <a:blip r:embed="rId8"/>
                <a:stretch>
                  <a:fillRect/>
                </a:stretch>
              </a:blipFill>
            </p:spPr>
            <p:txBody>
              <a:bodyPr/>
              <a:lstStyle/>
              <a:p>
                <a:r>
                  <a:rPr lang="en-US">
                    <a:noFill/>
                  </a:rPr>
                  <a:t> </a:t>
                </a:r>
              </a:p>
            </p:txBody>
          </p:sp>
        </mc:Fallback>
      </mc:AlternateContent>
      <p:sp>
        <p:nvSpPr>
          <p:cNvPr id="21" name="Right Arrow 15">
            <a:extLst>
              <a:ext uri="{FF2B5EF4-FFF2-40B4-BE49-F238E27FC236}">
                <a16:creationId xmlns="" xmlns:a16="http://schemas.microsoft.com/office/drawing/2014/main" id="{1B64B824-6DEB-4FAC-8C80-7DD8BDBC7512}"/>
              </a:ext>
            </a:extLst>
          </p:cNvPr>
          <p:cNvSpPr/>
          <p:nvPr/>
        </p:nvSpPr>
        <p:spPr>
          <a:xfrm>
            <a:off x="2603417" y="5053967"/>
            <a:ext cx="435529" cy="28003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 xmlns:a16="http://schemas.microsoft.com/office/drawing/2014/main" id="{780503B6-BDA2-4895-B70E-98B6931D19A8}"/>
              </a:ext>
            </a:extLst>
          </p:cNvPr>
          <p:cNvSpPr txBox="1"/>
          <p:nvPr/>
        </p:nvSpPr>
        <p:spPr>
          <a:xfrm>
            <a:off x="2821181" y="2730866"/>
            <a:ext cx="6094206" cy="523220"/>
          </a:xfrm>
          <a:prstGeom prst="rect">
            <a:avLst/>
          </a:prstGeom>
          <a:noFill/>
        </p:spPr>
        <p:txBody>
          <a:bodyPr wrap="square">
            <a:spAutoFit/>
          </a:bodyPr>
          <a:lstStyle/>
          <a:p>
            <a:pPr algn="ctr"/>
            <a:r>
              <a:rPr lang="en-GB" sz="2800" b="1" dirty="0">
                <a:latin typeface="Times New Roman" panose="02020603050405020304" pitchFamily="18" charset="0"/>
                <a:cs typeface="Times New Roman" panose="02020603050405020304" pitchFamily="18" charset="0"/>
              </a:rPr>
              <a:t>Capillary pressure curve</a:t>
            </a:r>
            <a:endParaRPr lang="en-US" sz="2800" b="1" dirty="0"/>
          </a:p>
        </p:txBody>
      </p:sp>
      <p:cxnSp>
        <p:nvCxnSpPr>
          <p:cNvPr id="23" name="Straight Connector 22">
            <a:extLst>
              <a:ext uri="{FF2B5EF4-FFF2-40B4-BE49-F238E27FC236}">
                <a16:creationId xmlns="" xmlns:a16="http://schemas.microsoft.com/office/drawing/2014/main" id="{B4416329-8524-4D80-8815-71D92E7F1C56}"/>
              </a:ext>
            </a:extLst>
          </p:cNvPr>
          <p:cNvCxnSpPr/>
          <p:nvPr/>
        </p:nvCxnSpPr>
        <p:spPr>
          <a:xfrm>
            <a:off x="6896916" y="3895050"/>
            <a:ext cx="3874859"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Straight Connector 23">
            <a:extLst>
              <a:ext uri="{FF2B5EF4-FFF2-40B4-BE49-F238E27FC236}">
                <a16:creationId xmlns="" xmlns:a16="http://schemas.microsoft.com/office/drawing/2014/main" id="{1826209E-5E48-42DB-9FF2-894C5AB30495}"/>
              </a:ext>
            </a:extLst>
          </p:cNvPr>
          <p:cNvCxnSpPr>
            <a:cxnSpLocks/>
          </p:cNvCxnSpPr>
          <p:nvPr/>
        </p:nvCxnSpPr>
        <p:spPr>
          <a:xfrm>
            <a:off x="7052707" y="3503787"/>
            <a:ext cx="0" cy="2455949"/>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Arrow Connector 24">
            <a:extLst>
              <a:ext uri="{FF2B5EF4-FFF2-40B4-BE49-F238E27FC236}">
                <a16:creationId xmlns="" xmlns:a16="http://schemas.microsoft.com/office/drawing/2014/main" id="{9322AAAF-AA92-443F-9D23-5FDAF1A60BF9}"/>
              </a:ext>
            </a:extLst>
          </p:cNvPr>
          <p:cNvCxnSpPr>
            <a:cxnSpLocks/>
          </p:cNvCxnSpPr>
          <p:nvPr/>
        </p:nvCxnSpPr>
        <p:spPr>
          <a:xfrm>
            <a:off x="8915387" y="3869893"/>
            <a:ext cx="0" cy="1947867"/>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26" name="Rectangle 25">
            <a:extLst>
              <a:ext uri="{FF2B5EF4-FFF2-40B4-BE49-F238E27FC236}">
                <a16:creationId xmlns="" xmlns:a16="http://schemas.microsoft.com/office/drawing/2014/main" id="{0305A8D8-DA61-4879-90FC-75546BCC2D65}"/>
              </a:ext>
            </a:extLst>
          </p:cNvPr>
          <p:cNvSpPr/>
          <p:nvPr/>
        </p:nvSpPr>
        <p:spPr>
          <a:xfrm>
            <a:off x="7744677" y="635278"/>
            <a:ext cx="4350501" cy="2000548"/>
          </a:xfrm>
          <a:prstGeom prst="rect">
            <a:avLst/>
          </a:prstGeom>
        </p:spPr>
        <p:txBody>
          <a:bodyPr wrap="square">
            <a:spAutoFit/>
          </a:bodyPr>
          <a:lstStyle/>
          <a:p>
            <a:r>
              <a:rPr lang="en-US" b="1" dirty="0">
                <a:solidFill>
                  <a:srgbClr val="00B050"/>
                </a:solidFill>
                <a:latin typeface="Times New Roman" panose="02020603050405020304" pitchFamily="18" charset="0"/>
                <a:cs typeface="Times New Roman" panose="02020603050405020304" pitchFamily="18" charset="0"/>
              </a:rPr>
              <a:t>Applications of capillary pressure:</a:t>
            </a:r>
          </a:p>
          <a:p>
            <a:endParaRPr lang="en-US" sz="1600" b="1" dirty="0">
              <a:solidFill>
                <a:srgbClr val="00B050"/>
              </a:solidFill>
              <a:latin typeface="Times New Roman" panose="02020603050405020304" pitchFamily="18" charset="0"/>
              <a:cs typeface="Times New Roman" panose="02020603050405020304" pitchFamily="18" charset="0"/>
            </a:endParaRPr>
          </a:p>
          <a:p>
            <a:r>
              <a:rPr lang="en-US" dirty="0">
                <a:solidFill>
                  <a:schemeClr val="accent1">
                    <a:lumMod val="75000"/>
                  </a:schemeClr>
                </a:solidFill>
                <a:latin typeface="Times New Roman" panose="02020603050405020304" pitchFamily="18" charset="0"/>
                <a:cs typeface="Times New Roman" panose="02020603050405020304" pitchFamily="18" charset="0"/>
              </a:rPr>
              <a:t>Determine</a:t>
            </a:r>
            <a:r>
              <a:rPr lang="en-US" dirty="0">
                <a:latin typeface="Times New Roman" panose="02020603050405020304" pitchFamily="18" charset="0"/>
                <a:cs typeface="Times New Roman" panose="02020603050405020304" pitchFamily="18" charset="0"/>
              </a:rPr>
              <a:t>:</a:t>
            </a:r>
            <a:endParaRPr lang="en-US" b="1" dirty="0">
              <a:solidFill>
                <a:srgbClr val="00B050"/>
              </a:solidFill>
              <a:latin typeface="Times New Roman" panose="02020603050405020304" pitchFamily="18" charset="0"/>
              <a:cs typeface="Times New Roman" panose="02020603050405020304" pitchFamily="18" charset="0"/>
            </a:endParaRPr>
          </a:p>
          <a:p>
            <a:r>
              <a:rPr lang="en-US" dirty="0">
                <a:solidFill>
                  <a:schemeClr val="accent1">
                    <a:lumMod val="75000"/>
                  </a:schemeClr>
                </a:solidFill>
                <a:latin typeface="Times New Roman" panose="02020603050405020304" pitchFamily="18" charset="0"/>
                <a:cs typeface="Times New Roman" panose="02020603050405020304" pitchFamily="18" charset="0"/>
              </a:rPr>
              <a:t>Water saturation distribution in the reservoir.</a:t>
            </a:r>
          </a:p>
          <a:p>
            <a:r>
              <a:rPr lang="en-GB" dirty="0">
                <a:solidFill>
                  <a:schemeClr val="accent1">
                    <a:lumMod val="75000"/>
                  </a:schemeClr>
                </a:solidFill>
                <a:latin typeface="Times New Roman" panose="02020603050405020304" pitchFamily="18" charset="0"/>
                <a:cs typeface="Times New Roman" panose="02020603050405020304" pitchFamily="18" charset="0"/>
              </a:rPr>
              <a:t>Transition zone thickness.</a:t>
            </a:r>
          </a:p>
          <a:p>
            <a:r>
              <a:rPr lang="en-GB" dirty="0">
                <a:solidFill>
                  <a:schemeClr val="accent1">
                    <a:lumMod val="75000"/>
                  </a:schemeClr>
                </a:solidFill>
                <a:latin typeface="Times New Roman" panose="02020603050405020304" pitchFamily="18" charset="0"/>
                <a:cs typeface="Times New Roman" panose="02020603050405020304" pitchFamily="18" charset="0"/>
              </a:rPr>
              <a:t>Free water level (zero capillary pressure).</a:t>
            </a:r>
            <a:r>
              <a:rPr lang="en-US" dirty="0">
                <a:solidFill>
                  <a:schemeClr val="accent1">
                    <a:lumMod val="75000"/>
                  </a:schemeClr>
                </a:solidFill>
                <a:latin typeface="Times New Roman" panose="02020603050405020304" pitchFamily="18" charset="0"/>
                <a:cs typeface="Times New Roman" panose="02020603050405020304" pitchFamily="18" charset="0"/>
              </a:rPr>
              <a:t>  </a:t>
            </a:r>
          </a:p>
          <a:p>
            <a:r>
              <a:rPr lang="en-US" dirty="0">
                <a:solidFill>
                  <a:schemeClr val="accent1">
                    <a:lumMod val="75000"/>
                  </a:schemeClr>
                </a:solidFill>
                <a:latin typeface="Times New Roman" panose="02020603050405020304" pitchFamily="18" charset="0"/>
                <a:cs typeface="Times New Roman" panose="02020603050405020304" pitchFamily="18" charset="0"/>
              </a:rPr>
              <a:t>Oil water contact.</a:t>
            </a:r>
          </a:p>
        </p:txBody>
      </p:sp>
    </p:spTree>
    <p:extLst>
      <p:ext uri="{BB962C8B-B14F-4D97-AF65-F5344CB8AC3E}">
        <p14:creationId xmlns:p14="http://schemas.microsoft.com/office/powerpoint/2010/main" val="219456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8558" y="51420"/>
            <a:ext cx="10290413" cy="818869"/>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Capillary pressure curve</a:t>
            </a:r>
          </a:p>
        </p:txBody>
      </p:sp>
      <p:sp>
        <p:nvSpPr>
          <p:cNvPr id="2" name="Slide Number Placeholder 1"/>
          <p:cNvSpPr>
            <a:spLocks noGrp="1"/>
          </p:cNvSpPr>
          <p:nvPr>
            <p:ph type="sldNum" sz="quarter" idx="12"/>
          </p:nvPr>
        </p:nvSpPr>
        <p:spPr/>
        <p:txBody>
          <a:bodyPr/>
          <a:lstStyle/>
          <a:p>
            <a:fld id="{FF24955D-8619-4099-8A53-AC1898540FFA}" type="slidenum">
              <a:rPr lang="en-GB" smtClean="0"/>
              <a:t>7</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3" name="Picture 2"/>
          <p:cNvPicPr>
            <a:picLocks noChangeAspect="1"/>
          </p:cNvPicPr>
          <p:nvPr/>
        </p:nvPicPr>
        <p:blipFill>
          <a:blip r:embed="rId2">
            <a:biLevel thresh="75000"/>
          </a:blip>
          <a:stretch>
            <a:fillRect/>
          </a:stretch>
        </p:blipFill>
        <p:spPr>
          <a:xfrm>
            <a:off x="510477" y="1904999"/>
            <a:ext cx="3305175" cy="3600450"/>
          </a:xfrm>
          <a:prstGeom prst="rect">
            <a:avLst/>
          </a:prstGeom>
        </p:spPr>
      </p:pic>
      <p:pic>
        <p:nvPicPr>
          <p:cNvPr id="6" name="Picture 5"/>
          <p:cNvPicPr>
            <a:picLocks noChangeAspect="1"/>
          </p:cNvPicPr>
          <p:nvPr/>
        </p:nvPicPr>
        <p:blipFill>
          <a:blip r:embed="rId3">
            <a:biLevel thresh="75000"/>
          </a:blip>
          <a:stretch>
            <a:fillRect/>
          </a:stretch>
        </p:blipFill>
        <p:spPr>
          <a:xfrm>
            <a:off x="8363774" y="1984960"/>
            <a:ext cx="3435538" cy="3536583"/>
          </a:xfrm>
          <a:prstGeom prst="rect">
            <a:avLst/>
          </a:prstGeom>
        </p:spPr>
      </p:pic>
      <p:pic>
        <p:nvPicPr>
          <p:cNvPr id="7" name="Picture 6"/>
          <p:cNvPicPr>
            <a:picLocks noChangeAspect="1"/>
          </p:cNvPicPr>
          <p:nvPr/>
        </p:nvPicPr>
        <p:blipFill>
          <a:blip r:embed="rId4">
            <a:biLevel thresh="75000"/>
          </a:blip>
          <a:stretch>
            <a:fillRect/>
          </a:stretch>
        </p:blipFill>
        <p:spPr>
          <a:xfrm>
            <a:off x="4190678" y="1765685"/>
            <a:ext cx="3686175" cy="3771900"/>
          </a:xfrm>
          <a:prstGeom prst="rect">
            <a:avLst/>
          </a:prstGeom>
        </p:spPr>
      </p:pic>
      <p:cxnSp>
        <p:nvCxnSpPr>
          <p:cNvPr id="9" name="Straight Connector 8"/>
          <p:cNvCxnSpPr/>
          <p:nvPr/>
        </p:nvCxnSpPr>
        <p:spPr>
          <a:xfrm>
            <a:off x="1050878" y="4517409"/>
            <a:ext cx="6578221" cy="4094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3808949" y="4387952"/>
            <a:ext cx="743131" cy="340800"/>
          </a:xfrm>
          <a:prstGeom prst="roundRect">
            <a:avLst/>
          </a:prstGeom>
          <a:solidFill>
            <a:schemeClr val="bg1"/>
          </a:solid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FWL</a:t>
            </a:r>
          </a:p>
        </p:txBody>
      </p:sp>
      <p:sp>
        <p:nvSpPr>
          <p:cNvPr id="16" name="Curved Up Arrow 15"/>
          <p:cNvSpPr/>
          <p:nvPr/>
        </p:nvSpPr>
        <p:spPr>
          <a:xfrm rot="10642459">
            <a:off x="7642122" y="1334574"/>
            <a:ext cx="2060812" cy="6157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Curved Up Arrow 16"/>
          <p:cNvSpPr/>
          <p:nvPr/>
        </p:nvSpPr>
        <p:spPr>
          <a:xfrm rot="21037089">
            <a:off x="7528906" y="5438061"/>
            <a:ext cx="2060812" cy="6157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8" name="Picture 17"/>
          <p:cNvPicPr>
            <a:picLocks noChangeAspect="1"/>
          </p:cNvPicPr>
          <p:nvPr/>
        </p:nvPicPr>
        <p:blipFill>
          <a:blip r:embed="rId5"/>
          <a:stretch>
            <a:fillRect/>
          </a:stretch>
        </p:blipFill>
        <p:spPr>
          <a:xfrm>
            <a:off x="9643209" y="1346048"/>
            <a:ext cx="1114425" cy="257175"/>
          </a:xfrm>
          <a:prstGeom prst="rect">
            <a:avLst/>
          </a:prstGeom>
          <a:ln>
            <a:solidFill>
              <a:srgbClr val="FF0000"/>
            </a:solidFill>
          </a:ln>
        </p:spPr>
      </p:pic>
      <p:pic>
        <p:nvPicPr>
          <p:cNvPr id="19" name="Picture 18"/>
          <p:cNvPicPr>
            <a:picLocks noChangeAspect="1"/>
          </p:cNvPicPr>
          <p:nvPr/>
        </p:nvPicPr>
        <p:blipFill>
          <a:blip r:embed="rId5"/>
          <a:stretch>
            <a:fillRect/>
          </a:stretch>
        </p:blipFill>
        <p:spPr>
          <a:xfrm>
            <a:off x="7636106" y="6163262"/>
            <a:ext cx="1658018" cy="382620"/>
          </a:xfrm>
          <a:prstGeom prst="rect">
            <a:avLst/>
          </a:prstGeom>
          <a:ln>
            <a:solidFill>
              <a:srgbClr val="FF0000"/>
            </a:solidFill>
          </a:ln>
        </p:spPr>
      </p:pic>
      <p:sp>
        <p:nvSpPr>
          <p:cNvPr id="20" name="Oval 19"/>
          <p:cNvSpPr/>
          <p:nvPr/>
        </p:nvSpPr>
        <p:spPr>
          <a:xfrm>
            <a:off x="9437732" y="3916907"/>
            <a:ext cx="188394" cy="20471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Arrow Connector 21"/>
          <p:cNvCxnSpPr/>
          <p:nvPr/>
        </p:nvCxnSpPr>
        <p:spPr>
          <a:xfrm flipH="1" flipV="1">
            <a:off x="5722374" y="3538176"/>
            <a:ext cx="3657600" cy="480759"/>
          </a:xfrm>
          <a:prstGeom prst="straightConnector1">
            <a:avLst/>
          </a:prstGeom>
          <a:ln w="28575">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442155" y="3443748"/>
            <a:ext cx="0" cy="1073661"/>
          </a:xfrm>
          <a:prstGeom prst="straightConnector1">
            <a:avLst/>
          </a:prstGeom>
          <a:ln w="28575">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5494320" y="3365595"/>
            <a:ext cx="188394" cy="20471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29284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14125" y="-14082"/>
            <a:ext cx="10290413" cy="818869"/>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Capillary pressure curve</a:t>
            </a:r>
          </a:p>
        </p:txBody>
      </p:sp>
      <p:sp>
        <p:nvSpPr>
          <p:cNvPr id="2" name="Slide Number Placeholder 1"/>
          <p:cNvSpPr>
            <a:spLocks noGrp="1"/>
          </p:cNvSpPr>
          <p:nvPr>
            <p:ph type="sldNum" sz="quarter" idx="12"/>
          </p:nvPr>
        </p:nvSpPr>
        <p:spPr/>
        <p:txBody>
          <a:bodyPr/>
          <a:lstStyle/>
          <a:p>
            <a:fld id="{FF24955D-8619-4099-8A53-AC1898540FFA}" type="slidenum">
              <a:rPr lang="en-GB" smtClean="0"/>
              <a:t>8</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6" name="Picture 5"/>
          <p:cNvPicPr>
            <a:picLocks noChangeAspect="1"/>
          </p:cNvPicPr>
          <p:nvPr/>
        </p:nvPicPr>
        <p:blipFill>
          <a:blip r:embed="rId2">
            <a:biLevel thresh="75000"/>
          </a:blip>
          <a:stretch>
            <a:fillRect/>
          </a:stretch>
        </p:blipFill>
        <p:spPr>
          <a:xfrm>
            <a:off x="5859331" y="1180139"/>
            <a:ext cx="6139283" cy="4730834"/>
          </a:xfrm>
          <a:prstGeom prst="rect">
            <a:avLst/>
          </a:prstGeom>
        </p:spPr>
      </p:pic>
      <p:sp>
        <p:nvSpPr>
          <p:cNvPr id="9" name="Rectangle 8"/>
          <p:cNvSpPr/>
          <p:nvPr/>
        </p:nvSpPr>
        <p:spPr>
          <a:xfrm>
            <a:off x="263198" y="832551"/>
            <a:ext cx="5642750" cy="6555641"/>
          </a:xfrm>
          <a:prstGeom prst="rect">
            <a:avLst/>
          </a:prstGeom>
        </p:spPr>
        <p:txBody>
          <a:bodyPr wrap="square">
            <a:spAutoFit/>
          </a:bodyPr>
          <a:lstStyle/>
          <a:p>
            <a:pPr marL="342900" indent="-342900" algn="justLow">
              <a:buFont typeface="Wingdings" panose="05000000000000000000" pitchFamily="2" charset="2"/>
              <a:buChar char="Ø"/>
            </a:pPr>
            <a:r>
              <a:rPr lang="en-GB" sz="2000" dirty="0" err="1">
                <a:solidFill>
                  <a:schemeClr val="accent1">
                    <a:lumMod val="75000"/>
                  </a:schemeClr>
                </a:solidFill>
                <a:latin typeface="Times New Roman" panose="02020603050405020304" pitchFamily="18" charset="0"/>
                <a:cs typeface="Times New Roman" panose="02020603050405020304" pitchFamily="18" charset="0"/>
              </a:rPr>
              <a:t>Sw</a:t>
            </a:r>
            <a:r>
              <a:rPr lang="en-GB" sz="2000" dirty="0">
                <a:solidFill>
                  <a:schemeClr val="accent1">
                    <a:lumMod val="75000"/>
                  </a:schemeClr>
                </a:solidFill>
                <a:latin typeface="Times New Roman" panose="02020603050405020304" pitchFamily="18" charset="0"/>
                <a:cs typeface="Times New Roman" panose="02020603050405020304" pitchFamily="18" charset="0"/>
              </a:rPr>
              <a:t>  is gradually decreasing from </a:t>
            </a:r>
            <a:r>
              <a:rPr lang="en-GB" sz="2000" dirty="0" err="1">
                <a:solidFill>
                  <a:schemeClr val="accent1">
                    <a:lumMod val="75000"/>
                  </a:schemeClr>
                </a:solidFill>
                <a:latin typeface="Times New Roman" panose="02020603050405020304" pitchFamily="18" charset="0"/>
                <a:cs typeface="Times New Roman" panose="02020603050405020304" pitchFamily="18" charset="0"/>
              </a:rPr>
              <a:t>Sw</a:t>
            </a:r>
            <a:r>
              <a:rPr lang="en-GB" sz="2000" dirty="0">
                <a:solidFill>
                  <a:schemeClr val="accent1">
                    <a:lumMod val="75000"/>
                  </a:schemeClr>
                </a:solidFill>
                <a:latin typeface="Times New Roman" panose="02020603050405020304" pitchFamily="18" charset="0"/>
                <a:cs typeface="Times New Roman" panose="02020603050405020304" pitchFamily="18" charset="0"/>
              </a:rPr>
              <a:t>=100 % at water zone to </a:t>
            </a:r>
            <a:r>
              <a:rPr lang="en-GB" sz="2000" dirty="0" err="1">
                <a:solidFill>
                  <a:schemeClr val="accent1">
                    <a:lumMod val="75000"/>
                  </a:schemeClr>
                </a:solidFill>
                <a:latin typeface="Times New Roman" panose="02020603050405020304" pitchFamily="18" charset="0"/>
                <a:cs typeface="Times New Roman" panose="02020603050405020304" pitchFamily="18" charset="0"/>
              </a:rPr>
              <a:t>Swi</a:t>
            </a:r>
            <a:r>
              <a:rPr lang="en-GB" sz="2000" dirty="0">
                <a:solidFill>
                  <a:schemeClr val="accent1">
                    <a:lumMod val="75000"/>
                  </a:schemeClr>
                </a:solidFill>
                <a:latin typeface="Times New Roman" panose="02020603050405020304" pitchFamily="18" charset="0"/>
                <a:cs typeface="Times New Roman" panose="02020603050405020304" pitchFamily="18" charset="0"/>
              </a:rPr>
              <a:t> some vertical distance above the water zone </a:t>
            </a: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Transition zone: the vertical thickness over which </a:t>
            </a:r>
            <a:r>
              <a:rPr lang="en-GB" sz="2000" dirty="0" err="1">
                <a:solidFill>
                  <a:schemeClr val="accent1">
                    <a:lumMod val="75000"/>
                  </a:schemeClr>
                </a:solidFill>
                <a:latin typeface="Times New Roman" panose="02020603050405020304" pitchFamily="18" charset="0"/>
                <a:cs typeface="Times New Roman" panose="02020603050405020304" pitchFamily="18" charset="0"/>
              </a:rPr>
              <a:t>Sw</a:t>
            </a:r>
            <a:r>
              <a:rPr lang="en-GB" sz="2000" dirty="0">
                <a:solidFill>
                  <a:schemeClr val="accent1">
                    <a:lumMod val="75000"/>
                  </a:schemeClr>
                </a:solidFill>
                <a:latin typeface="Times New Roman" panose="02020603050405020304" pitchFamily="18" charset="0"/>
                <a:cs typeface="Times New Roman" panose="02020603050405020304" pitchFamily="18" charset="0"/>
              </a:rPr>
              <a:t> ranges from 100% to </a:t>
            </a:r>
            <a:r>
              <a:rPr lang="en-GB" sz="2000" dirty="0" err="1">
                <a:solidFill>
                  <a:schemeClr val="accent1">
                    <a:lumMod val="75000"/>
                  </a:schemeClr>
                </a:solidFill>
                <a:latin typeface="Times New Roman" panose="02020603050405020304" pitchFamily="18" charset="0"/>
                <a:cs typeface="Times New Roman" panose="02020603050405020304" pitchFamily="18" charset="0"/>
              </a:rPr>
              <a:t>Swi</a:t>
            </a: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Transition zone occurs due to capillary pressure effect</a:t>
            </a: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FWL = Depth at which water saturation =100% and the capillary pressure = zero</a:t>
            </a: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OWC = Depth at which 100% water saturation exists</a:t>
            </a: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At large pores and no capillary rises in the this size pores, then FWL= OWC</a:t>
            </a: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Low">
              <a:buFont typeface="Wingdings" panose="05000000000000000000" pitchFamily="2" charset="2"/>
              <a:buChar char="Ø"/>
            </a:pP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0809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56001" y="80689"/>
            <a:ext cx="10290413" cy="818869"/>
          </a:xfrm>
          <a:prstGeom prst="rect">
            <a:avLst/>
          </a:prstGeom>
          <a:solidFill>
            <a:schemeClr val="bg1"/>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Times New Roman" panose="02020603050405020304" pitchFamily="18" charset="0"/>
                <a:cs typeface="Times New Roman" panose="02020603050405020304" pitchFamily="18" charset="0"/>
              </a:rPr>
              <a:t>Capillary pressure curve</a:t>
            </a:r>
          </a:p>
        </p:txBody>
      </p:sp>
      <p:sp>
        <p:nvSpPr>
          <p:cNvPr id="2" name="Slide Number Placeholder 1"/>
          <p:cNvSpPr>
            <a:spLocks noGrp="1"/>
          </p:cNvSpPr>
          <p:nvPr>
            <p:ph type="sldNum" sz="quarter" idx="12"/>
          </p:nvPr>
        </p:nvSpPr>
        <p:spPr/>
        <p:txBody>
          <a:bodyPr/>
          <a:lstStyle/>
          <a:p>
            <a:fld id="{FF24955D-8619-4099-8A53-AC1898540FFA}" type="slidenum">
              <a:rPr lang="en-GB" smtClean="0"/>
              <a:t>9</a:t>
            </a:fld>
            <a:endParaRPr lang="en-GB" dirty="0"/>
          </a:p>
        </p:txBody>
      </p:sp>
      <p:sp>
        <p:nvSpPr>
          <p:cNvPr id="10" name="Text Box 2061"/>
          <p:cNvSpPr txBox="1"/>
          <p:nvPr/>
        </p:nvSpPr>
        <p:spPr>
          <a:xfrm>
            <a:off x="6896916" y="1694497"/>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sp>
        <p:nvSpPr>
          <p:cNvPr id="11" name="Text Box 2062"/>
          <p:cNvSpPr txBox="1"/>
          <p:nvPr/>
        </p:nvSpPr>
        <p:spPr>
          <a:xfrm>
            <a:off x="6025640" y="5334000"/>
            <a:ext cx="1446530" cy="421005"/>
          </a:xfrm>
          <a:prstGeom prst="rect">
            <a:avLst/>
          </a:prstGeom>
          <a:noFill/>
          <a:ln>
            <a:noFill/>
          </a:ln>
          <a:effectLst/>
        </p:spPr>
        <p:txBody>
          <a:bodyPr rot="0" spcFirstLastPara="0" vert="horz" wrap="square" lIns="91440" tIns="45720" rIns="91440" bIns="45720" numCol="1" spcCol="0" rtlCol="1" fromWordArt="0" anchor="t" anchorCtr="0" forceAA="0" compatLnSpc="1">
            <a:prstTxWarp prst="textNoShape">
              <a:avLst/>
            </a:prstTxWarp>
            <a:noAutofit/>
          </a:bodyPr>
          <a:lstStyle/>
          <a:p>
            <a:pPr algn="ctr" rtl="1">
              <a:lnSpc>
                <a:spcPct val="107000"/>
              </a:lnSpc>
              <a:spcAft>
                <a:spcPts val="800"/>
              </a:spcAft>
            </a:pPr>
            <a:endParaRPr lang="en-US" sz="1100" dirty="0">
              <a:effectLst/>
              <a:latin typeface="Calibri"/>
              <a:ea typeface="Calibri"/>
              <a:cs typeface="Arial"/>
            </a:endParaRPr>
          </a:p>
        </p:txBody>
      </p:sp>
      <p:pic>
        <p:nvPicPr>
          <p:cNvPr id="6" name="Picture 5"/>
          <p:cNvPicPr>
            <a:picLocks noChangeAspect="1"/>
          </p:cNvPicPr>
          <p:nvPr/>
        </p:nvPicPr>
        <p:blipFill>
          <a:blip r:embed="rId2">
            <a:biLevel thresh="75000"/>
          </a:blip>
          <a:stretch>
            <a:fillRect/>
          </a:stretch>
        </p:blipFill>
        <p:spPr>
          <a:xfrm>
            <a:off x="5284236" y="1002633"/>
            <a:ext cx="6618204" cy="5024393"/>
          </a:xfrm>
          <a:prstGeom prst="rect">
            <a:avLst/>
          </a:prstGeom>
        </p:spPr>
      </p:pic>
      <p:sp>
        <p:nvSpPr>
          <p:cNvPr id="16" name="Rectangle 15"/>
          <p:cNvSpPr/>
          <p:nvPr/>
        </p:nvSpPr>
        <p:spPr>
          <a:xfrm>
            <a:off x="446299" y="1226535"/>
            <a:ext cx="4765771" cy="707886"/>
          </a:xfrm>
          <a:prstGeom prst="rect">
            <a:avLst/>
          </a:prstGeom>
        </p:spPr>
        <p:txBody>
          <a:bodyPr wrap="square">
            <a:spAutoFit/>
          </a:bodyPr>
          <a:lstStyle/>
          <a:p>
            <a:pPr indent="-457200">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FWL and OWC can be expressed mathematically as:</a:t>
            </a:r>
          </a:p>
        </p:txBody>
      </p:sp>
      <p:pic>
        <p:nvPicPr>
          <p:cNvPr id="17" name="Picture 16"/>
          <p:cNvPicPr>
            <a:picLocks noChangeAspect="1"/>
          </p:cNvPicPr>
          <p:nvPr/>
        </p:nvPicPr>
        <p:blipFill rotWithShape="1">
          <a:blip r:embed="rId3"/>
          <a:srcRect l="3705" t="70470" r="62008" b="-1690"/>
          <a:stretch/>
        </p:blipFill>
        <p:spPr>
          <a:xfrm>
            <a:off x="684630" y="2380474"/>
            <a:ext cx="3231154" cy="1173378"/>
          </a:xfrm>
          <a:prstGeom prst="rect">
            <a:avLst/>
          </a:prstGeom>
          <a:ln w="28575">
            <a:solidFill>
              <a:srgbClr val="FF0000"/>
            </a:solidFill>
            <a:prstDash val="dash"/>
          </a:ln>
        </p:spPr>
      </p:pic>
      <p:sp>
        <p:nvSpPr>
          <p:cNvPr id="18" name="Rectangle 17"/>
          <p:cNvSpPr/>
          <p:nvPr/>
        </p:nvSpPr>
        <p:spPr>
          <a:xfrm>
            <a:off x="374133" y="3954083"/>
            <a:ext cx="4765771" cy="1323439"/>
          </a:xfrm>
          <a:prstGeom prst="rect">
            <a:avLst/>
          </a:prstGeom>
        </p:spPr>
        <p:txBody>
          <a:bodyPr wrap="square">
            <a:spAutoFit/>
          </a:bodyPr>
          <a:lstStyle/>
          <a:p>
            <a:pPr indent="-457200">
              <a:buFont typeface="Wingdings" panose="05000000000000000000" pitchFamily="2" charset="2"/>
              <a:buChar char="Ø"/>
            </a:pPr>
            <a:r>
              <a:rPr lang="en-GB" sz="2000" dirty="0">
                <a:solidFill>
                  <a:schemeClr val="accent1">
                    <a:lumMod val="75000"/>
                  </a:schemeClr>
                </a:solidFill>
                <a:latin typeface="Times New Roman" panose="02020603050405020304" pitchFamily="18" charset="0"/>
                <a:cs typeface="Times New Roman" panose="02020603050405020304" pitchFamily="18" charset="0"/>
              </a:rPr>
              <a:t>When oil displace water in the reservoir, there is small value of pressure which must be exceeded to displace water, this is called the displacement pressure, </a:t>
            </a:r>
            <a:r>
              <a:rPr lang="en-GB" sz="2000" dirty="0" err="1">
                <a:solidFill>
                  <a:schemeClr val="accent1">
                    <a:lumMod val="75000"/>
                  </a:schemeClr>
                </a:solidFill>
                <a:latin typeface="Times New Roman" panose="02020603050405020304" pitchFamily="18" charset="0"/>
                <a:cs typeface="Times New Roman" panose="02020603050405020304" pitchFamily="18" charset="0"/>
              </a:rPr>
              <a:t>Pd</a:t>
            </a:r>
            <a:endParaRPr lang="en-GB" sz="2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671025"/>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heme1" id="{A339537F-235A-4CA3-B5B9-D0465057AABF}" vid="{DF1A4090-5E67-4768-9F22-00BAE507B1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5448</TotalTime>
  <Words>1294</Words>
  <Application>Microsoft Office PowerPoint</Application>
  <PresentationFormat>Custom</PresentationFormat>
  <Paragraphs>193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Theme1</vt:lpstr>
      <vt:lpstr>AL-AYEN UNIVRSITY COLLEGE OF ENGINEERING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Reservoir rock properties</dc:title>
  <dc:creator>User</dc:creator>
  <cp:lastModifiedBy>Maher</cp:lastModifiedBy>
  <cp:revision>1053</cp:revision>
  <dcterms:created xsi:type="dcterms:W3CDTF">2017-09-28T15:37:37Z</dcterms:created>
  <dcterms:modified xsi:type="dcterms:W3CDTF">2023-03-20T21:30:00Z</dcterms:modified>
</cp:coreProperties>
</file>