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  <p:sldMasterId id="2147483689" r:id="rId3"/>
    <p:sldMasterId id="2147483701" r:id="rId4"/>
    <p:sldMasterId id="2147483713" r:id="rId5"/>
  </p:sldMasterIdLst>
  <p:notesMasterIdLst>
    <p:notesMasterId r:id="rId45"/>
  </p:notesMasterIdLst>
  <p:sldIdLst>
    <p:sldId id="256" r:id="rId6"/>
    <p:sldId id="312" r:id="rId7"/>
    <p:sldId id="325" r:id="rId8"/>
    <p:sldId id="313" r:id="rId9"/>
    <p:sldId id="263" r:id="rId10"/>
    <p:sldId id="320" r:id="rId11"/>
    <p:sldId id="378" r:id="rId12"/>
    <p:sldId id="379" r:id="rId13"/>
    <p:sldId id="381" r:id="rId14"/>
    <p:sldId id="382" r:id="rId15"/>
    <p:sldId id="264" r:id="rId16"/>
    <p:sldId id="318" r:id="rId17"/>
    <p:sldId id="340" r:id="rId18"/>
    <p:sldId id="342" r:id="rId19"/>
    <p:sldId id="343" r:id="rId20"/>
    <p:sldId id="344" r:id="rId21"/>
    <p:sldId id="345" r:id="rId22"/>
    <p:sldId id="346" r:id="rId23"/>
    <p:sldId id="347" r:id="rId24"/>
    <p:sldId id="337" r:id="rId25"/>
    <p:sldId id="338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4" r:id="rId34"/>
    <p:sldId id="365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494ACE6-5454-A3A2-F770-758BAE0773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AA29B50-070D-0C1C-3501-18A3A4F7B3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53E86E4-0DEC-86C0-49C5-9AEF6BC7383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1EDD8FA-5893-F295-9220-41A6F080FA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9517A1E-9EDB-CA3D-8545-7C6FCF9064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7FCCCF7-96C2-E912-BF50-B7F3C4357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34B51F-A7EA-426A-839C-26A2D5897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61B58CA-3BA0-BA68-D23C-CCECC9D22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FC7ECD2-92D4-1FF7-96B5-F8AD7E1B6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2561FBE-7012-9767-2D88-A24A81F15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80C61D-ADD5-4992-8F6F-FB2D1516F06E}" type="slidenum">
              <a:rPr lang="ar-SA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FE08A47-F247-40F5-35E2-75783E813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7B107D4-B782-9A9B-8328-6F3D97023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35F3626-B3DC-5100-4C61-633245981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C9557-9441-466E-BC65-44A654DC9842}" type="slidenum">
              <a:rPr lang="ar-SA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E119EE-C768-44A4-74EA-F8F7F8759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92ECF3-FCDA-B7E9-3E4C-634169018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D9C787-E123-9C2D-2595-CE53E5BC1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CB046-32DA-462F-A93C-D0000CA72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673051"/>
      </p:ext>
    </p:extLst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FAC65A-A50A-61E7-DB12-73BDDF2C8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7B2B0D-D7AC-97E8-7181-0F0696781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4E4865-37BE-5C78-C181-72EE7D793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9A82-8615-4B6F-9B4A-4532B04E1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693452"/>
      </p:ext>
    </p:extLst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FEDEAB-8F7A-2804-B7FB-FD4BBA150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491EEC-B578-0B54-BFB1-983C64F5A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98743-7968-FE53-63BF-6C3210D84B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D139E-9146-448A-9CF3-9E6654AF3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666025"/>
      </p:ext>
    </p:extLst>
  </p:cSld>
  <p:clrMapOvr>
    <a:masterClrMapping/>
  </p:clrMapOvr>
  <p:transition spd="med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B5853-3327-39FB-1DD4-9A3ADACA2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227DB7-505F-1ED1-47E9-86FD4101DA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663DF-350D-8C02-EBE6-086EF1B8F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0D1B-0F95-4198-B8E6-0C3CEE065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67938"/>
      </p:ext>
    </p:extLst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26046-D165-F0CC-C104-A3EB6A2F1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BFC52-1AA7-52E1-5A6A-DE1F8CDC4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17F62-AEDC-2BCE-CDD3-96D583E51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8001E-BEAD-4DF7-8B3E-8BE91BF7F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935290"/>
      </p:ext>
    </p:extLst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7155CC-4A21-A0AF-2886-41154B57C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0B110-9340-EF50-9241-59568A3E0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A0164A-D06C-1CF1-C20E-5E6083522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64CE-F202-4426-9235-73A9B8920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213310"/>
      </p:ext>
    </p:extLst>
  </p:cSld>
  <p:clrMapOvr>
    <a:masterClrMapping/>
  </p:clrMapOvr>
  <p:transition spd="med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A3EEA1-8752-DD18-3E16-F0CD86041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D16EC2-D707-6869-9C32-8E5EE6A22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327729-917E-03D4-CE2E-4C15F409C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D9365-5869-4F40-8F84-5B1E448A7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14233"/>
      </p:ext>
    </p:extLst>
  </p:cSld>
  <p:clrMapOvr>
    <a:masterClrMapping/>
  </p:clrMapOvr>
  <p:transition spd="med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8FB757-8798-8337-D6AA-598612FD4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BF3E4-DA8A-71C5-84F5-6476FAD7B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398C47-9843-3C8B-67BB-091140C3E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7FFCA-3EDD-45CD-8950-DB7142B0CC5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307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CABAAD-9F1B-ECD4-AEF7-7170CCB9C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633679-C04D-4405-5596-E4881CD35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BE4C20-EBFF-68F2-973A-08A164701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8BDA-8F39-4491-AD20-9A0CDCB2EF5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956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ECE8E0-A6C8-A626-AEA5-FC9123076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2FACAF-15BB-5883-A6C0-6E3D6FA44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1477A1-06CF-CA95-FE69-9F69A53E3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9F046-8FA9-453F-8AAF-D927FB33024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880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AE105-95AB-47A1-0ADC-9C628CCB6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8899B-8120-2F59-5859-8C6DDFDD8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3A553-6273-3CA1-FCCA-6AB51A335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86445-64BC-4241-92D4-D867707222D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05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9D95EC-7ECE-CF58-C065-F812F02CC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6179F3-6179-01C8-7677-0FAF0FD81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CA86EC-2705-7AC7-2AE4-FE20E40D0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2DF6-1025-4331-A4A5-E098F8016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54561"/>
      </p:ext>
    </p:extLst>
  </p:cSld>
  <p:clrMapOvr>
    <a:masterClrMapping/>
  </p:clrMapOvr>
  <p:transition spd="med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BC957A-A092-59E0-06DE-07299270C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550213-9B70-F945-E0D9-6DF73FC6D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AA1B3D-9866-196B-F0AA-0688F57EC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79FC1-DF68-4B77-850E-9B9B13A63A0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625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C8A8EF-B8CC-0961-B181-37DA47D04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C5C494-3B0E-8D8B-C660-2EB6661AC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24F563-1776-54EE-1795-B5053B0DE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65990-A029-46D8-9C30-5FCB0686C67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64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C3FA7B-922D-AC4A-EC1E-09376E422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D0CC65-BC3B-0695-2C43-E10398DB7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153A9E-05D7-BAE3-FA54-F02411A72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CAFD9-A222-4AB0-9707-AD97B8C0220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771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30DE9-2BC9-F501-A4F2-B39D015E13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DA05E5-BAEB-6EEE-1E5E-2D0B845944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83E305-0F5B-CA5F-89F6-93E6A96A2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3BEF1-9964-41E0-B9CB-B0957630CBD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39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615E2-6E4C-A48D-CCA0-3F606FB399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EE444-ACED-9018-1AAC-EB2B0FBC9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B32B3B-1B04-B726-222A-8704E09A6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DD3F-FCFB-412D-9706-7826FE4E002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383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6FD77B-D2E2-264A-7CB5-287192CE60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38819D-E743-9A3A-632F-250F2404F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B5BFCC-C905-18ED-B291-45B94C0F1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81476-C23A-4A53-B789-BDB50A707CE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087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F4C513-A8AF-7F11-FAC6-0FB31C489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D37936-5B68-DD2F-2F8F-C1626CA83A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5CD2FF-40CA-1F27-EF63-1A75D77F7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6C5C-2C4E-4807-AFB4-55466810492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23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464B08-CD31-1204-8114-FBEC646F9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A2D0C-8413-0FEC-E473-584449DD4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6A011A-5830-D45D-2B91-9838DE76D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7B33-74B6-49AB-B7E3-DD4AD85E9B5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221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0F2728-C62E-F515-AD80-2B0B941ED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E909B5-5DEE-7A2E-8244-4C024DD92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8027A2-F339-8BCA-7DFB-E6E246429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95D0-51F7-46C6-A62C-FB6517B3C78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936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4E715B-BD00-5158-069B-72830D999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28B0E2-0846-7D3E-E502-E002DF800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15AC4-3E45-9F34-D842-8A3652585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A6A9-C947-4B49-AD53-B3D9D16D431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76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6CF27F-9727-D007-DFE4-CBB43BF90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5CE6CF-F836-878E-9251-158249503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10564-3E88-F3CC-F3F0-1C6576F1E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AD2C6-8CA2-4C3A-A503-868B5F095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134000"/>
      </p:ext>
    </p:extLst>
  </p:cSld>
  <p:clrMapOvr>
    <a:masterClrMapping/>
  </p:clrMapOvr>
  <p:transition spd="med">
    <p:check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BDD7C-7C17-FC6A-AB76-FF9C36A57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5B023-F42F-14B1-4A5C-5AAFC873B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45F14D-1177-B1A2-CED7-A3FE86711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F4B58-3A2E-485F-837D-8C2E8090ED4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289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257904-55A2-72AF-E810-AF42AFFDA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6F21A2-0C43-4CC7-A9DD-AF195D4D2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6E57C1-F692-7AE6-4DC8-3DE7BFC4E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CFF3-611E-492B-A4BB-E3C1CF00F7E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339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C517E4-C49C-9D1A-DFAE-763BF0C58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82AB7B-70CB-BE69-C01A-73B89C79E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3A0022-AF7B-31D2-6F09-C5E586DC6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8A83E-65AA-4BB1-AD16-420A6ED3550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076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1ACDA2-C5E8-BCAE-C181-AA98D0896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383461-640C-9045-6007-7C3001FA6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EC1834-7D6C-2233-9497-87940BE2C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86E7F-482C-4FC4-970E-7447794CCD2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18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C77AC-289A-438A-D5FD-8685B5EA2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3BD9F-010B-A1EB-72BE-7364196B5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E3AC2-A860-6612-9B53-050F2EDBF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E7D27-0ECB-474B-A5C8-C7E2DA3A425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553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83345-D0EC-DA74-8E30-7872D11DE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93ECF-0EBA-BED9-7C8F-2C09D065A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A4EE8-8A73-0022-1707-4A293C842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145A3-9E89-41E9-BBB4-5B085DB4710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028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F4AD75-FA03-635A-998E-D2DDBAB24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F7932-6ABF-18A1-D360-977C63AE8F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D1E86D-458D-45E4-F7B9-B8AB06EAF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582F5-A583-4893-8466-ABFA02F3F4B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328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133C63-FA54-B4D3-E1C3-BB6C1D12D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B052EE-D960-759E-AC70-B047CC66E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2CB473-C0CB-FB8D-FF9B-DDA38AF987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FBBC-2CFF-41DB-AD47-08FEB0C77A6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213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4B9A33-A657-49DD-8AF4-E65146D2D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B63D3-0175-597E-98FD-E451F1D7D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E9BB51-4BA1-6D4D-3BA8-430C11DFF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186CE-18ED-4FB2-A14F-7C7C5EDD0A7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756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FC31C-9D40-1F9F-686C-AFAC5D317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6D48A8-27F3-6846-B376-403E66732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1D52D-A52E-06B0-2834-D34F40225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17E38-1093-4DBC-A9EC-777EE32C0D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03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1D7777-8FEA-248D-D060-CE58BE535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44976-12D2-AF88-1745-A10573AAD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06C78-2344-2B20-C7E7-F0422AF9F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869C9-16D1-4552-8903-834600983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782704"/>
      </p:ext>
    </p:extLst>
  </p:cSld>
  <p:clrMapOvr>
    <a:masterClrMapping/>
  </p:clrMapOvr>
  <p:transition spd="med">
    <p:check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E8B449-9A98-0A9A-EF7B-32472FAA2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C848CE-8F4E-27D8-6587-A94CA0BD4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25F157-8FF8-CBE6-2527-DA702056F1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8451-9189-4259-9BD3-5D17DB0D8E4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923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FC02D-F768-6E7D-7BE9-D8E5E8E90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9416E-470F-2A1E-8AEA-571F4E480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CB2A2-51F2-0085-8D00-64C2BC29C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F6EE-3418-4B14-94F5-FA733BCC47B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495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38CB00-9329-F88F-16AE-4FFFDC92B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487EB9-D25C-8BEE-33EE-36CB454C2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8F3136-8EA3-A38A-BC2D-95352332A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8E7B-8AC1-405B-8EFA-1692C2E97F6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033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71B68D-4DD7-2580-527D-10D022B27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95304C-C66F-DDE2-262C-E75DD8A43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9D4523-ECCC-306D-0777-E2DA31C29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958A-D82B-4078-A060-9FEA660DAD7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173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7E9A6D-EC42-6934-789B-B065B9216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BEF88F-3991-287A-0880-426F0B066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6F401A-F336-7DAF-958A-0DE04BEF0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BBC66-D98D-4E00-90A3-ECDAF26C756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548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17A25-392E-4CDE-4202-AE387B5EE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512DB-7382-B48B-34D0-A50FC6A8A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E824C-BD68-BD07-008D-BEF00C1B3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F8424-4B3D-4ED5-A4BA-9379D2EC02F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185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5C9D3-50E8-7304-8149-5E1F0BF00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8D0164-DEA9-EA4E-8FA3-24970F47C1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6F9E6-655F-D7C3-8B00-D7F761ABC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5B91D-7E56-4FC0-854D-BC101BA624A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722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4A87B6-A995-95CC-3B3A-CA9C05307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71481E-7FE8-513A-25CF-0F2FFE94A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4E0A6F-FA92-967A-3580-41DD40A17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E46F-423F-4E9E-96D0-A8739A50730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321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BE8B42-01A0-123F-0821-4B82267B2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A3036C-1B26-A6DE-6F8F-2475BBE78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CAB8BF-2AF3-DB97-001A-2AF054130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8A49-2855-431F-AD26-6F8458606FD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700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1A4A4-BAC6-A0A7-D958-18089D95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4F5C5-196E-C51D-A725-9FB5C193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A8538-C56A-E9E0-AC44-05432601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8B24-EDD9-4DCB-AF38-E3734BB87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7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1FFF80-AEE0-AFA0-37AC-1639107238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2C2065-3F2D-0E04-1792-7C15E87F0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419F23-CB19-D611-94E7-95F8CB35E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B31F3-7E91-4715-B80C-5679743C7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32033"/>
      </p:ext>
    </p:extLst>
  </p:cSld>
  <p:clrMapOvr>
    <a:masterClrMapping/>
  </p:clrMapOvr>
  <p:transition spd="med">
    <p:check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15AAA-8EEA-77AA-4444-362AFB6B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E4E35-8C7D-8913-82B2-1C16D2A9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3953E-FDA5-DCC5-30D5-F3EAC21C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41A7-28B8-4898-ACA0-577B3BE9D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245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5C29D-279C-556D-103A-938523C4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47D4A-11AE-D130-6D6E-F7497124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AF7B-B2C4-EFF4-9EB1-446554FA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03F1-6A02-4EC8-ACF7-5FC323A42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322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1E1F41-6D96-540A-40AE-60F51388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78B7C5-7BB2-8002-0461-5B895F58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CC0A67-1A67-051B-1195-AA943194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080F-8604-4304-894C-721978AD1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2353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495190-B6F4-EC8A-3146-EAF319F6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13DD23-7F51-EBF8-5D5D-A955BF94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F65FA7-2927-13EB-F2AA-6D0712DC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E9EE-1D70-44AA-934A-6B3363AB2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750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5E92A05-3572-DA9D-4DB9-18252641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1EBBCF-419E-5C8E-9624-25BCB81A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832392-7310-0424-AFFE-94588679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D48D-F1AC-457B-A131-C9EEE63CD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94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F5F734-2299-51B0-E59A-87C70309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3509DD-8D7C-F28F-E0E2-6E82B844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F0DE74-A0E4-511E-5127-B606F234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06AD-EA3C-4CA2-988E-CFB88DD77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305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61A850-AC2A-3018-5A48-13461E82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B0F0CA-43FE-A423-0BA5-2BA68B0E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254D2-4CAC-DCC1-E81B-FC61672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F2B1-EB1F-4DA0-B9D2-084835F38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244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0EB360-7F84-3C1C-3668-6450D204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2B422C-87F0-DB9A-43E9-3885EF9D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D2985C-F52C-5680-8BE2-E575DB88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4E7E-43A1-4439-A3C1-ADFD5AA55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291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1B5AA-1E78-595F-168C-D7852385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B3C3-BD6C-D735-3C96-F6FD4FD7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C9CD9-BDA8-4BE9-9E01-37755279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5ADF1-923A-41F1-A78A-CBB972286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479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6492F-82D6-A2C8-B2A1-0FCB2F59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1955-1998-B93F-6AFB-BB6EE975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DE2F-B310-1E3C-2872-6347FA93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CD2C-5063-4C39-9B03-4711BFF38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05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1C4A85-C900-396C-760B-65429AD94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56EEF9-B144-A5B8-BE60-6145529BF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A439CB-B8B3-16D6-9A95-57DF3EF57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0E483-B703-4913-B9E2-404B24861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926629"/>
      </p:ext>
    </p:extLst>
  </p:cSld>
  <p:clrMapOvr>
    <a:masterClrMapping/>
  </p:clrMapOvr>
  <p:transition spd="med">
    <p:check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3EB6-1354-0C9B-A8D3-F1C95CEA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08144-A950-FBB5-6A41-B4432383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A90FD-C4C9-EDEB-20B2-4EABA28A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B9DD13-D8E1-472B-BFAA-25277AB4B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496825"/>
      </p:ext>
    </p:extLst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6F2197-1F1F-6F8C-DDB8-6DEFDCE5E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B08F0C-67FC-7699-2DF5-4B1B7C982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A035D9-8FF4-5E23-3B98-71D242C7C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E80FF-A767-40EE-AB09-1DB0BBA21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075500"/>
      </p:ext>
    </p:extLst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F9DDE-09E3-8F58-73BF-BB9DCC9E9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156BF-D5F3-E7DC-1872-FE6263EF4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AAC99-3469-4F20-C16F-D1DA7D443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EFDA-8522-4ACD-8E5B-9DABE8607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854533"/>
      </p:ext>
    </p:extLst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09F834-18F9-39DF-DF9B-C07F568B3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314CA-03F0-8FE5-BCD5-21249E99C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E6224-A59B-654C-869C-0883B9BEC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B763-29FC-4437-9D8E-49C84A4AB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14572"/>
      </p:ext>
    </p:extLst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F5F675-F04C-538C-5A68-12902D141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A35A8F-6526-62DB-16EB-071012B41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4F08CAF-4CC7-B0F9-F541-1A8D52D1A7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4690C2E-0738-ECBE-6F64-5D03289E5F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976D316E-FF37-EB38-E919-2ED1D55513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7FD3CF-70DF-4E11-AD7B-CEC657DAC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</p:sldLayoutIdLst>
  <p:transition spd="med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2AA482E-DEFF-C625-FD6D-8DD9C6A26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462A15-90CE-D5C3-B098-50E55D10B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A8FE18-C13B-9F0D-1CE6-D8A4A10072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110895-17F9-0DE3-66F9-F9C0E7A1CA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3DEB3-D1FC-7484-381B-0FD7DF2405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61DF7A8-CF5E-418E-9273-C3B88A1650A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EC7638-44AA-C1EE-03D4-5A61B30C0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C895C64-D73C-B940-1D9F-9AB3D9E4E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A7138E-CCF7-9CF3-08DE-1402FA58D4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443EA98-9565-2DEC-9843-6959B5768C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E87A37-E7B9-FEA2-CD32-6EEA57A6DF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391CDA-BA4F-4D9A-A196-5460A457448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27293C-06D4-2D3C-8991-1AAC3B682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3D3E890-8D8E-B8D0-F4EA-EB5732070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69F728-55BF-2522-3019-534FBD1CF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A08DA2-692B-B901-16A2-4EBD70C9D6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C54224-6B99-6602-2A68-E6C17D6847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0B89C7E-908D-4C6B-BD79-031C17CC9D4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CA582E31-6B32-995C-5FDF-DA211C766D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52C7C1DE-A4A5-FC5A-573C-C64882D198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2E085-A08F-6FCA-F14D-94254FF6F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49D5F-8BAC-511D-E416-7B494EFF6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C128E-6DB7-7848-F1D0-D17C8A053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1FF2CF-1A7D-4590-8590-77F6BF087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E8210D9-20AF-2E2E-75BD-B517C56501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Autonomic Nervous System</a:t>
            </a:r>
            <a:br>
              <a:rPr lang="ar-IQ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en-US" altLang="en-US" sz="4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صورة 1">
            <a:extLst>
              <a:ext uri="{FF2B5EF4-FFF2-40B4-BE49-F238E27FC236}">
                <a16:creationId xmlns:a16="http://schemas.microsoft.com/office/drawing/2014/main" id="{0E017142-5794-79DD-1B03-7C806B195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2" y="80399"/>
            <a:ext cx="2060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5D4B37D-C9FC-9D8A-6B32-FD1572DBA3FD}"/>
              </a:ext>
            </a:extLst>
          </p:cNvPr>
          <p:cNvSpPr txBox="1"/>
          <p:nvPr/>
        </p:nvSpPr>
        <p:spPr>
          <a:xfrm>
            <a:off x="609599" y="3962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AL-AYEN UNIVERSITY</a:t>
            </a:r>
          </a:p>
          <a:p>
            <a:pPr algn="ctr"/>
            <a:r>
              <a:rPr lang="en-US" dirty="0"/>
              <a:t>COLLEGE OF HEALTH AND MEDICAL TECHNOLOGY</a:t>
            </a:r>
          </a:p>
          <a:p>
            <a:pPr algn="ctr"/>
            <a:r>
              <a:rPr lang="en-US" dirty="0"/>
              <a:t>DEPARTMENT OF ANESTHESIA</a:t>
            </a:r>
          </a:p>
          <a:p>
            <a:pPr algn="ctr"/>
            <a:r>
              <a:rPr lang="en-US" dirty="0"/>
              <a:t>By PhD  Karima Aboul </a:t>
            </a:r>
            <a:r>
              <a:rPr lang="en-US" dirty="0" err="1"/>
              <a:t>Fotouh</a:t>
            </a:r>
            <a:endParaRPr lang="en-US" dirty="0"/>
          </a:p>
          <a:p>
            <a:pPr algn="ctr"/>
            <a:r>
              <a:rPr lang="en-US" dirty="0"/>
              <a:t>Lecturer </a:t>
            </a:r>
            <a:r>
              <a:rPr lang="ar-IQ"/>
              <a:t>4</a:t>
            </a:r>
            <a:endParaRPr lang="en-US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02DC8433-2B91-B978-A7AA-223C8F9A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F86AF12E-C4E4-49B0-8604-BE532C506338}" type="slidenum">
              <a:rPr lang="ar-SA" altLang="en-US" sz="1400">
                <a:solidFill>
                  <a:srgbClr val="FFFFFF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7650" name="Oval 2">
            <a:extLst>
              <a:ext uri="{FF2B5EF4-FFF2-40B4-BE49-F238E27FC236}">
                <a16:creationId xmlns:a16="http://schemas.microsoft.com/office/drawing/2014/main" id="{AC956C59-C2ED-3F1A-B5D6-4D01659F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909763"/>
            <a:ext cx="720725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NA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7651" name="Line 3">
            <a:extLst>
              <a:ext uri="{FF2B5EF4-FFF2-40B4-BE49-F238E27FC236}">
                <a16:creationId xmlns:a16="http://schemas.microsoft.com/office/drawing/2014/main" id="{1648D6CC-A562-797B-8037-B96F8AEB6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2557463"/>
            <a:ext cx="720725" cy="10080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955A9671-4233-835E-0B70-5F1FC7E0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567113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cs typeface="Times New Roman" panose="02020603050405020304" pitchFamily="18" charset="0"/>
              </a:rPr>
              <a:t>Normetanephrine</a:t>
            </a: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0BB796D3-D4C3-1FA6-D70A-D9DD99B22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719263"/>
            <a:ext cx="1131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99"/>
                </a:solidFill>
              </a:rPr>
              <a:t>MAO</a:t>
            </a:r>
            <a:endParaRPr lang="en-US" altLang="en-US">
              <a:solidFill>
                <a:srgbClr val="FFFF99"/>
              </a:solidFill>
            </a:endParaRP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CD80CCE8-4C44-5738-E4F3-7EDF46931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29000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  <a:cs typeface="Times New Roman" panose="02020603050405020304" pitchFamily="18" charset="0"/>
              </a:rPr>
              <a:t>VMA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6F533377-3FF3-EBA4-D872-6A6AE2BC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630488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99"/>
                </a:solidFill>
              </a:rPr>
              <a:t>COMT</a:t>
            </a: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F9CCA3EC-FE45-28ED-01B3-F75FC8513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6264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99"/>
                </a:solidFill>
              </a:rPr>
              <a:t>b. Enzymatic metabolism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99"/>
                </a:solidFill>
              </a:rPr>
              <a:t>15%</a:t>
            </a:r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id="{22F43880-239C-63DE-675D-1F662050B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2270125"/>
            <a:ext cx="1944688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840B7B84-5FCF-871D-0D19-D29E926B2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024063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Dihydroxymandelic acid</a:t>
            </a:r>
          </a:p>
        </p:txBody>
      </p:sp>
      <p:sp>
        <p:nvSpPr>
          <p:cNvPr id="27661" name="Rectangle 13">
            <a:extLst>
              <a:ext uri="{FF2B5EF4-FFF2-40B4-BE49-F238E27FC236}">
                <a16:creationId xmlns:a16="http://schemas.microsoft.com/office/drawing/2014/main" id="{CC0A1F58-83B5-8BCB-5B01-9F4A8987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774950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99"/>
                </a:solidFill>
              </a:rPr>
              <a:t>COMT</a:t>
            </a:r>
          </a:p>
        </p:txBody>
      </p:sp>
      <p:sp>
        <p:nvSpPr>
          <p:cNvPr id="27662" name="Line 14">
            <a:extLst>
              <a:ext uri="{FF2B5EF4-FFF2-40B4-BE49-F238E27FC236}">
                <a16:creationId xmlns:a16="http://schemas.microsoft.com/office/drawing/2014/main" id="{85ACF634-721C-6A72-0024-BE0C1FC9E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655888"/>
            <a:ext cx="720725" cy="10080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Rectangle 15">
            <a:extLst>
              <a:ext uri="{FF2B5EF4-FFF2-40B4-BE49-F238E27FC236}">
                <a16:creationId xmlns:a16="http://schemas.microsoft.com/office/drawing/2014/main" id="{333602AA-7306-3CC4-8DAB-BCECF9C32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3496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99"/>
                </a:solidFill>
              </a:rPr>
              <a:t>MAO</a:t>
            </a:r>
            <a:endParaRPr lang="en-US" altLang="en-US" sz="2400">
              <a:solidFill>
                <a:srgbClr val="FFFF99"/>
              </a:solidFill>
            </a:endParaRPr>
          </a:p>
        </p:txBody>
      </p:sp>
      <p:sp>
        <p:nvSpPr>
          <p:cNvPr id="27664" name="Line 16">
            <a:extLst>
              <a:ext uri="{FF2B5EF4-FFF2-40B4-BE49-F238E27FC236}">
                <a16:creationId xmlns:a16="http://schemas.microsoft.com/office/drawing/2014/main" id="{0CE7DC67-1B22-63E4-D4FE-DC88A01A9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86200"/>
            <a:ext cx="1944688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052DB03A-81D5-0B68-2034-F664BB2F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143000"/>
            <a:ext cx="122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FF99"/>
                </a:solidFill>
              </a:rPr>
              <a:t>?</a:t>
            </a:r>
          </a:p>
        </p:txBody>
      </p:sp>
      <p:pic>
        <p:nvPicPr>
          <p:cNvPr id="27666" name="Picture 18" descr="kideny">
            <a:extLst>
              <a:ext uri="{FF2B5EF4-FFF2-40B4-BE49-F238E27FC236}">
                <a16:creationId xmlns:a16="http://schemas.microsoft.com/office/drawing/2014/main" id="{313DD963-C180-A397-8926-330D8A82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267200"/>
            <a:ext cx="15097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Line 19">
            <a:extLst>
              <a:ext uri="{FF2B5EF4-FFF2-40B4-BE49-F238E27FC236}">
                <a16:creationId xmlns:a16="http://schemas.microsoft.com/office/drawing/2014/main" id="{B121FF8B-B7CF-9A19-4C0E-EC4907CA8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962400"/>
            <a:ext cx="46038" cy="6858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20">
            <a:extLst>
              <a:ext uri="{FF2B5EF4-FFF2-40B4-BE49-F238E27FC236}">
                <a16:creationId xmlns:a16="http://schemas.microsoft.com/office/drawing/2014/main" id="{6DD8B3D2-26CE-52C3-44C6-63FA253FF7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6088" y="5105400"/>
            <a:ext cx="141287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1">
            <a:extLst>
              <a:ext uri="{FF2B5EF4-FFF2-40B4-BE49-F238E27FC236}">
                <a16:creationId xmlns:a16="http://schemas.microsoft.com/office/drawing/2014/main" id="{DEF6137B-2524-97CD-1D68-61A28068C8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0888" y="5181600"/>
            <a:ext cx="141287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2">
            <a:extLst>
              <a:ext uri="{FF2B5EF4-FFF2-40B4-BE49-F238E27FC236}">
                <a16:creationId xmlns:a16="http://schemas.microsoft.com/office/drawing/2014/main" id="{8D5F40CB-C8B1-7520-DDB6-BBDF42FC66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4688" y="4876800"/>
            <a:ext cx="228600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23">
            <a:extLst>
              <a:ext uri="{FF2B5EF4-FFF2-40B4-BE49-F238E27FC236}">
                <a16:creationId xmlns:a16="http://schemas.microsoft.com/office/drawing/2014/main" id="{8A758EB3-0794-3BF7-2B07-0F786B924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6088" y="5257800"/>
            <a:ext cx="141287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24">
            <a:extLst>
              <a:ext uri="{FF2B5EF4-FFF2-40B4-BE49-F238E27FC236}">
                <a16:creationId xmlns:a16="http://schemas.microsoft.com/office/drawing/2014/main" id="{1094E915-E408-3713-C608-77F9B4D4B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8888" y="5562600"/>
            <a:ext cx="141287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25">
            <a:extLst>
              <a:ext uri="{FF2B5EF4-FFF2-40B4-BE49-F238E27FC236}">
                <a16:creationId xmlns:a16="http://schemas.microsoft.com/office/drawing/2014/main" id="{818DA4DD-2E67-9F42-85B4-FF62A749EE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7488" y="5257800"/>
            <a:ext cx="65087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Rectangle 26">
            <a:extLst>
              <a:ext uri="{FF2B5EF4-FFF2-40B4-BE49-F238E27FC236}">
                <a16:creationId xmlns:a16="http://schemas.microsoft.com/office/drawing/2014/main" id="{86CEDF9B-2615-F3D3-1E57-1418BAB02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49963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Excreted in urine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FA41A02B-D208-BDBA-825F-824FAAC92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0" y="4738688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</a:pPr>
            <a:r>
              <a:rPr lang="en-US" altLang="en-US" sz="2800" b="1">
                <a:solidFill>
                  <a:srgbClr val="FFFFFF"/>
                </a:solidFill>
                <a:cs typeface="Times New Roman" panose="02020603050405020304" pitchFamily="18" charset="0"/>
              </a:rPr>
              <a:t>Normal VMA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90E416F8-3A85-A6FD-71C9-F21836A5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10200"/>
            <a:ext cx="388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FFCC"/>
                </a:solidFill>
                <a:cs typeface="Times New Roman" panose="02020603050405020304" pitchFamily="18" charset="0"/>
              </a:rPr>
              <a:t>26 mg/ day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FFCC"/>
                </a:solidFill>
                <a:cs typeface="Times New Roman" panose="02020603050405020304" pitchFamily="18" charset="0"/>
              </a:rPr>
              <a:t>Pheochromocytoma </a:t>
            </a:r>
          </a:p>
        </p:txBody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70E4AE98-8E67-A581-89B3-7BD51FB57F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5410200"/>
            <a:ext cx="0" cy="457200"/>
          </a:xfrm>
          <a:prstGeom prst="line">
            <a:avLst/>
          </a:prstGeom>
          <a:noFill/>
          <a:ln w="76200">
            <a:solidFill>
              <a:srgbClr val="00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24A35FC1-2F56-3DB1-AB2A-0CF8D28944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5410200"/>
            <a:ext cx="0" cy="457200"/>
          </a:xfrm>
          <a:prstGeom prst="line">
            <a:avLst/>
          </a:prstGeom>
          <a:noFill/>
          <a:ln w="76200">
            <a:solidFill>
              <a:srgbClr val="00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Equal 33">
            <a:extLst>
              <a:ext uri="{FF2B5EF4-FFF2-40B4-BE49-F238E27FC236}">
                <a16:creationId xmlns:a16="http://schemas.microsoft.com/office/drawing/2014/main" id="{AFA7EFC0-48EF-FCCE-E272-392F6B0AB611}"/>
              </a:ext>
            </a:extLst>
          </p:cNvPr>
          <p:cNvSpPr/>
          <p:nvPr/>
        </p:nvSpPr>
        <p:spPr bwMode="auto">
          <a:xfrm>
            <a:off x="2667000" y="4724400"/>
            <a:ext cx="609600" cy="533400"/>
          </a:xfrm>
          <a:prstGeom prst="mathEqual">
            <a:avLst/>
          </a:prstGeom>
          <a:solidFill>
            <a:srgbClr val="00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r" rtl="1" eaLnBrk="1" hangingPunct="1">
              <a:defRPr/>
            </a:pPr>
            <a:endParaRPr lang="ar-EG" sz="1800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DF2503-9DFE-1D16-59C6-0184FAB0C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745038"/>
            <a:ext cx="2063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cs typeface="Times New Roman" panose="02020603050405020304" pitchFamily="18" charset="0"/>
              </a:rPr>
              <a:t>2-6mg/ day</a:t>
            </a:r>
            <a:endParaRPr lang="ar-EG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9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4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9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3" grpId="0"/>
      <p:bldP spid="27654" grpId="0"/>
      <p:bldP spid="27655" grpId="0"/>
      <p:bldP spid="27656" grpId="0"/>
      <p:bldP spid="27658" grpId="0"/>
      <p:bldP spid="27660" grpId="0"/>
      <p:bldP spid="27661" grpId="0"/>
      <p:bldP spid="27663" grpId="0"/>
      <p:bldP spid="27665" grpId="0"/>
      <p:bldP spid="27674" grpId="0"/>
      <p:bldP spid="30" grpId="0"/>
      <p:bldP spid="31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66E5CAC-1171-0F8A-772D-2AAEB774F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</a:rPr>
              <a:t>The major areas where Ach acts as a neurotransmitter are</a:t>
            </a:r>
            <a:r>
              <a:rPr lang="en-US" altLang="en-US" sz="320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84CAAEA-3FD2-046B-ADD7-19351F1FD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In the preganglionic nerve fiberes (both parasympathetic and sympathetic)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In the postganglionic parasympathetic fibres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In the postganglionic </a:t>
            </a:r>
            <a:r>
              <a:rPr lang="en-US" altLang="en-US" b="1" i="1">
                <a:solidFill>
                  <a:schemeClr val="accent2"/>
                </a:solidFill>
              </a:rPr>
              <a:t>sympathetic </a:t>
            </a:r>
            <a:r>
              <a:rPr lang="en-US" altLang="en-US">
                <a:solidFill>
                  <a:schemeClr val="accent2"/>
                </a:solidFill>
              </a:rPr>
              <a:t>fibres going to the sweat glands of the skin and some vessels.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In the somatic fibres innervating skeletal muscle</a:t>
            </a:r>
          </a:p>
        </p:txBody>
      </p:sp>
    </p:spTree>
  </p:cSld>
  <p:clrMapOvr>
    <a:masterClrMapping/>
  </p:clrMapOvr>
  <p:transition spd="med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AC615F7-BAEF-677D-0E96-5B086C5B5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04938"/>
            <a:ext cx="719137" cy="19446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C747059-7964-5E2E-DD0A-6E04446DF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51213"/>
            <a:ext cx="719137" cy="7905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194ADBD5-C16D-0243-AA92-390936D1F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4363"/>
            <a:ext cx="719137" cy="7905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82EF3DC0-F123-A5B8-B0EC-0420AAEB8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141788"/>
            <a:ext cx="719137" cy="7905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8BC670F9-42C3-63A1-4A6A-07BE7EB4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583238"/>
            <a:ext cx="719137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2F96F017-6E1B-480E-E076-48979BE3B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581650"/>
            <a:ext cx="223202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CD3EEC03-E584-9EF6-4121-F7F428EFD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4359275"/>
            <a:ext cx="223202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BEA1B8FE-42B9-45F6-439B-227D44416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422650"/>
            <a:ext cx="223202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0AB8A93C-078C-A3D8-8077-140B9A239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2486025"/>
            <a:ext cx="223202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364CEA90-BD01-CE02-0432-205D64A92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1549400"/>
            <a:ext cx="223202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4A8FDBCF-0670-A81F-912A-0B307FD48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541338"/>
            <a:ext cx="223202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69" name="Oval 13">
            <a:extLst>
              <a:ext uri="{FF2B5EF4-FFF2-40B4-BE49-F238E27FC236}">
                <a16:creationId xmlns:a16="http://schemas.microsoft.com/office/drawing/2014/main" id="{9316B363-1A40-4BBA-9682-A82FC7A5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57238"/>
            <a:ext cx="433387" cy="431800"/>
          </a:xfrm>
          <a:prstGeom prst="ellipse">
            <a:avLst/>
          </a:prstGeom>
          <a:solidFill>
            <a:srgbClr val="DD13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B00E1954-0E75-AF86-6CC6-5C962A69E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973138"/>
            <a:ext cx="2952750" cy="0"/>
          </a:xfrm>
          <a:prstGeom prst="line">
            <a:avLst/>
          </a:prstGeom>
          <a:noFill/>
          <a:ln w="38100">
            <a:solidFill>
              <a:srgbClr val="DD13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874BE3AF-5D3D-46EE-374F-BA9B7BE6A3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738" y="757238"/>
            <a:ext cx="215900" cy="215900"/>
          </a:xfrm>
          <a:prstGeom prst="line">
            <a:avLst/>
          </a:prstGeom>
          <a:noFill/>
          <a:ln w="38100">
            <a:solidFill>
              <a:srgbClr val="DD13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3AB87909-1D85-9C69-788C-4892EB3B8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973138"/>
            <a:ext cx="215900" cy="144462"/>
          </a:xfrm>
          <a:prstGeom prst="line">
            <a:avLst/>
          </a:prstGeom>
          <a:noFill/>
          <a:ln w="38100">
            <a:solidFill>
              <a:srgbClr val="DD13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Oval 17">
            <a:extLst>
              <a:ext uri="{FF2B5EF4-FFF2-40B4-BE49-F238E27FC236}">
                <a16:creationId xmlns:a16="http://schemas.microsoft.com/office/drawing/2014/main" id="{37947329-4D9C-E8D1-A311-51780DBF2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286250"/>
            <a:ext cx="433387" cy="431800"/>
          </a:xfrm>
          <a:prstGeom prst="ellipse">
            <a:avLst/>
          </a:prstGeom>
          <a:solidFill>
            <a:srgbClr val="DD1326"/>
          </a:solidFill>
          <a:ln w="9525">
            <a:solidFill>
              <a:srgbClr val="DD132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grpSp>
        <p:nvGrpSpPr>
          <p:cNvPr id="19474" name="Group 18">
            <a:extLst>
              <a:ext uri="{FF2B5EF4-FFF2-40B4-BE49-F238E27FC236}">
                <a16:creationId xmlns:a16="http://schemas.microsoft.com/office/drawing/2014/main" id="{A68075F1-3B10-F502-5526-939803713BF7}"/>
              </a:ext>
            </a:extLst>
          </p:cNvPr>
          <p:cNvGrpSpPr>
            <a:grpSpLocks/>
          </p:cNvGrpSpPr>
          <p:nvPr/>
        </p:nvGrpSpPr>
        <p:grpSpPr bwMode="auto">
          <a:xfrm rot="234565">
            <a:off x="1042988" y="4429125"/>
            <a:ext cx="3168650" cy="360363"/>
            <a:chOff x="657" y="618"/>
            <a:chExt cx="1996" cy="227"/>
          </a:xfrm>
        </p:grpSpPr>
        <p:sp>
          <p:nvSpPr>
            <p:cNvPr id="19529" name="Line 19">
              <a:extLst>
                <a:ext uri="{FF2B5EF4-FFF2-40B4-BE49-F238E27FC236}">
                  <a16:creationId xmlns:a16="http://schemas.microsoft.com/office/drawing/2014/main" id="{B1350B2B-7CF2-DD67-59FC-FDEDB0E8D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754"/>
              <a:ext cx="1860" cy="0"/>
            </a:xfrm>
            <a:prstGeom prst="line">
              <a:avLst/>
            </a:prstGeom>
            <a:noFill/>
            <a:ln w="38100">
              <a:solidFill>
                <a:srgbClr val="DD13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20">
              <a:extLst>
                <a:ext uri="{FF2B5EF4-FFF2-40B4-BE49-F238E27FC236}">
                  <a16:creationId xmlns:a16="http://schemas.microsoft.com/office/drawing/2014/main" id="{BDB59389-B819-5227-C615-9DF2109D3A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7" y="618"/>
              <a:ext cx="136" cy="136"/>
            </a:xfrm>
            <a:prstGeom prst="line">
              <a:avLst/>
            </a:prstGeom>
            <a:noFill/>
            <a:ln w="38100">
              <a:solidFill>
                <a:srgbClr val="DD13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21">
              <a:extLst>
                <a:ext uri="{FF2B5EF4-FFF2-40B4-BE49-F238E27FC236}">
                  <a16:creationId xmlns:a16="http://schemas.microsoft.com/office/drawing/2014/main" id="{EEEC4488-A00C-A2F4-2E66-69A35004F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754"/>
              <a:ext cx="136" cy="91"/>
            </a:xfrm>
            <a:prstGeom prst="line">
              <a:avLst/>
            </a:prstGeom>
            <a:noFill/>
            <a:ln w="38100">
              <a:solidFill>
                <a:srgbClr val="DD13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5" name="Oval 22">
            <a:extLst>
              <a:ext uri="{FF2B5EF4-FFF2-40B4-BE49-F238E27FC236}">
                <a16:creationId xmlns:a16="http://schemas.microsoft.com/office/drawing/2014/main" id="{FC0C60D4-B073-B25F-2A51-0306CCB4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65300"/>
            <a:ext cx="433387" cy="431800"/>
          </a:xfrm>
          <a:prstGeom prst="ellipse">
            <a:avLst/>
          </a:prstGeom>
          <a:solidFill>
            <a:srgbClr val="DD13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76" name="Line 23">
            <a:extLst>
              <a:ext uri="{FF2B5EF4-FFF2-40B4-BE49-F238E27FC236}">
                <a16:creationId xmlns:a16="http://schemas.microsoft.com/office/drawing/2014/main" id="{4B52048C-8C58-A657-AED7-CA79D89D5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981200"/>
            <a:ext cx="576262" cy="0"/>
          </a:xfrm>
          <a:prstGeom prst="line">
            <a:avLst/>
          </a:prstGeom>
          <a:noFill/>
          <a:ln w="38100">
            <a:solidFill>
              <a:srgbClr val="DD13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4">
            <a:extLst>
              <a:ext uri="{FF2B5EF4-FFF2-40B4-BE49-F238E27FC236}">
                <a16:creationId xmlns:a16="http://schemas.microsoft.com/office/drawing/2014/main" id="{339AE594-8EF2-AC6C-8C55-60A3CFEA2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1765300"/>
            <a:ext cx="215900" cy="215900"/>
          </a:xfrm>
          <a:prstGeom prst="line">
            <a:avLst/>
          </a:prstGeom>
          <a:noFill/>
          <a:ln w="38100">
            <a:solidFill>
              <a:srgbClr val="DD13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5">
            <a:extLst>
              <a:ext uri="{FF2B5EF4-FFF2-40B4-BE49-F238E27FC236}">
                <a16:creationId xmlns:a16="http://schemas.microsoft.com/office/drawing/2014/main" id="{48F6C1E9-400D-4D6E-FDA5-87AB21E68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981200"/>
            <a:ext cx="215900" cy="144463"/>
          </a:xfrm>
          <a:prstGeom prst="line">
            <a:avLst/>
          </a:prstGeom>
          <a:noFill/>
          <a:ln w="38100">
            <a:solidFill>
              <a:srgbClr val="DD13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Oval 26">
            <a:extLst>
              <a:ext uri="{FF2B5EF4-FFF2-40B4-BE49-F238E27FC236}">
                <a16:creationId xmlns:a16="http://schemas.microsoft.com/office/drawing/2014/main" id="{287B5F5E-9F29-10A4-5D8A-622A692A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30488"/>
            <a:ext cx="433387" cy="431800"/>
          </a:xfrm>
          <a:prstGeom prst="ellipse">
            <a:avLst/>
          </a:prstGeom>
          <a:solidFill>
            <a:srgbClr val="DD13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80" name="Line 27">
            <a:extLst>
              <a:ext uri="{FF2B5EF4-FFF2-40B4-BE49-F238E27FC236}">
                <a16:creationId xmlns:a16="http://schemas.microsoft.com/office/drawing/2014/main" id="{E1E5848B-C434-E9EB-B60F-7A9B9F463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844800"/>
            <a:ext cx="576262" cy="0"/>
          </a:xfrm>
          <a:prstGeom prst="line">
            <a:avLst/>
          </a:prstGeom>
          <a:noFill/>
          <a:ln w="38100">
            <a:solidFill>
              <a:srgbClr val="DD13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28">
            <a:extLst>
              <a:ext uri="{FF2B5EF4-FFF2-40B4-BE49-F238E27FC236}">
                <a16:creationId xmlns:a16="http://schemas.microsoft.com/office/drawing/2014/main" id="{F6D0A7E5-2F6A-E031-8822-EAA25DAD5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628900"/>
            <a:ext cx="215900" cy="215900"/>
          </a:xfrm>
          <a:prstGeom prst="line">
            <a:avLst/>
          </a:prstGeom>
          <a:noFill/>
          <a:ln w="38100">
            <a:solidFill>
              <a:srgbClr val="DD13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9">
            <a:extLst>
              <a:ext uri="{FF2B5EF4-FFF2-40B4-BE49-F238E27FC236}">
                <a16:creationId xmlns:a16="http://schemas.microsoft.com/office/drawing/2014/main" id="{C14EE2AD-B516-28E1-8246-626759B2E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2844800"/>
            <a:ext cx="215900" cy="144463"/>
          </a:xfrm>
          <a:prstGeom prst="line">
            <a:avLst/>
          </a:prstGeom>
          <a:noFill/>
          <a:ln w="38100">
            <a:solidFill>
              <a:srgbClr val="DD13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Oval 30">
            <a:extLst>
              <a:ext uri="{FF2B5EF4-FFF2-40B4-BE49-F238E27FC236}">
                <a16:creationId xmlns:a16="http://schemas.microsoft.com/office/drawing/2014/main" id="{DB163EFB-DA14-B54C-D72B-1D7726A03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757238"/>
            <a:ext cx="433388" cy="431800"/>
          </a:xfrm>
          <a:prstGeom prst="ellipse">
            <a:avLst/>
          </a:prstGeom>
          <a:solidFill>
            <a:srgbClr val="DD13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84" name="Line 31">
            <a:extLst>
              <a:ext uri="{FF2B5EF4-FFF2-40B4-BE49-F238E27FC236}">
                <a16:creationId xmlns:a16="http://schemas.microsoft.com/office/drawing/2014/main" id="{FBFE13AE-D6B0-2F45-800C-F78AE0D55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973138"/>
            <a:ext cx="576263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Line 32">
            <a:extLst>
              <a:ext uri="{FF2B5EF4-FFF2-40B4-BE49-F238E27FC236}">
                <a16:creationId xmlns:a16="http://schemas.microsoft.com/office/drawing/2014/main" id="{840CDB84-330B-D257-0FEC-64338ABDEA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757238"/>
            <a:ext cx="215900" cy="2159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Line 33">
            <a:extLst>
              <a:ext uri="{FF2B5EF4-FFF2-40B4-BE49-F238E27FC236}">
                <a16:creationId xmlns:a16="http://schemas.microsoft.com/office/drawing/2014/main" id="{B456D7FB-456A-6CE7-3C8E-067C1450E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973138"/>
            <a:ext cx="215900" cy="14446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Oval 34">
            <a:extLst>
              <a:ext uri="{FF2B5EF4-FFF2-40B4-BE49-F238E27FC236}">
                <a16:creationId xmlns:a16="http://schemas.microsoft.com/office/drawing/2014/main" id="{093C0A9B-0D1C-A9D4-9689-868AFBAA9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508500"/>
            <a:ext cx="433388" cy="431800"/>
          </a:xfrm>
          <a:prstGeom prst="ellipse">
            <a:avLst/>
          </a:prstGeom>
          <a:solidFill>
            <a:srgbClr val="DD13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grpSp>
        <p:nvGrpSpPr>
          <p:cNvPr id="19488" name="Group 35">
            <a:extLst>
              <a:ext uri="{FF2B5EF4-FFF2-40B4-BE49-F238E27FC236}">
                <a16:creationId xmlns:a16="http://schemas.microsoft.com/office/drawing/2014/main" id="{6323F4F9-6861-EB9A-7B76-D1A9B8CA7DD8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508500"/>
            <a:ext cx="792163" cy="360363"/>
            <a:chOff x="2290" y="1117"/>
            <a:chExt cx="499" cy="227"/>
          </a:xfrm>
        </p:grpSpPr>
        <p:sp>
          <p:nvSpPr>
            <p:cNvPr id="19526" name="Line 36">
              <a:extLst>
                <a:ext uri="{FF2B5EF4-FFF2-40B4-BE49-F238E27FC236}">
                  <a16:creationId xmlns:a16="http://schemas.microsoft.com/office/drawing/2014/main" id="{9840FE34-A27B-1DFD-D296-B589C0E12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253"/>
              <a:ext cx="363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37">
              <a:extLst>
                <a:ext uri="{FF2B5EF4-FFF2-40B4-BE49-F238E27FC236}">
                  <a16:creationId xmlns:a16="http://schemas.microsoft.com/office/drawing/2014/main" id="{0AB2E73A-65A3-2315-712B-CA46FC0C6F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3" y="1117"/>
              <a:ext cx="136" cy="13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38">
              <a:extLst>
                <a:ext uri="{FF2B5EF4-FFF2-40B4-BE49-F238E27FC236}">
                  <a16:creationId xmlns:a16="http://schemas.microsoft.com/office/drawing/2014/main" id="{C4A0FD83-4B1C-44E4-BA40-6CD2FEB8A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3" y="1253"/>
              <a:ext cx="136" cy="91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9" name="Oval 39">
            <a:extLst>
              <a:ext uri="{FF2B5EF4-FFF2-40B4-BE49-F238E27FC236}">
                <a16:creationId xmlns:a16="http://schemas.microsoft.com/office/drawing/2014/main" id="{9BC05262-7BA9-D230-08A8-2B3BB7068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693863"/>
            <a:ext cx="433388" cy="431800"/>
          </a:xfrm>
          <a:prstGeom prst="ellipse">
            <a:avLst/>
          </a:prstGeom>
          <a:solidFill>
            <a:srgbClr val="DD13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90" name="Line 40">
            <a:extLst>
              <a:ext uri="{FF2B5EF4-FFF2-40B4-BE49-F238E27FC236}">
                <a16:creationId xmlns:a16="http://schemas.microsoft.com/office/drawing/2014/main" id="{CF83E4AA-5197-EC5E-442F-F64C3337C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1909763"/>
            <a:ext cx="295275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1" name="Line 41">
            <a:extLst>
              <a:ext uri="{FF2B5EF4-FFF2-40B4-BE49-F238E27FC236}">
                <a16:creationId xmlns:a16="http://schemas.microsoft.com/office/drawing/2014/main" id="{42C6A02A-9CC2-E3B8-B61D-23A8AA6537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1693863"/>
            <a:ext cx="215900" cy="2159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2" name="Line 42">
            <a:extLst>
              <a:ext uri="{FF2B5EF4-FFF2-40B4-BE49-F238E27FC236}">
                <a16:creationId xmlns:a16="http://schemas.microsoft.com/office/drawing/2014/main" id="{649510CF-16D0-B8F7-1D84-3B0EA03F7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1909763"/>
            <a:ext cx="215900" cy="14446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3" name="Oval 43">
            <a:extLst>
              <a:ext uri="{FF2B5EF4-FFF2-40B4-BE49-F238E27FC236}">
                <a16:creationId xmlns:a16="http://schemas.microsoft.com/office/drawing/2014/main" id="{60C7D2EF-263E-BA3E-EE7C-8D6E6FF57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628900"/>
            <a:ext cx="433388" cy="431800"/>
          </a:xfrm>
          <a:prstGeom prst="ellipse">
            <a:avLst/>
          </a:prstGeom>
          <a:solidFill>
            <a:srgbClr val="DD13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94" name="Line 44">
            <a:extLst>
              <a:ext uri="{FF2B5EF4-FFF2-40B4-BE49-F238E27FC236}">
                <a16:creationId xmlns:a16="http://schemas.microsoft.com/office/drawing/2014/main" id="{6F42B629-C971-8CFC-C2AF-8EC2CD2EB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2844800"/>
            <a:ext cx="295275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5" name="Line 45">
            <a:extLst>
              <a:ext uri="{FF2B5EF4-FFF2-40B4-BE49-F238E27FC236}">
                <a16:creationId xmlns:a16="http://schemas.microsoft.com/office/drawing/2014/main" id="{EB43203D-FC5D-F155-A096-21E242654B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2628900"/>
            <a:ext cx="215900" cy="2159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Line 46">
            <a:extLst>
              <a:ext uri="{FF2B5EF4-FFF2-40B4-BE49-F238E27FC236}">
                <a16:creationId xmlns:a16="http://schemas.microsoft.com/office/drawing/2014/main" id="{C6720DB4-07D5-EC52-41AD-3075F5333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844800"/>
            <a:ext cx="215900" cy="14446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Oval 47">
            <a:extLst>
              <a:ext uri="{FF2B5EF4-FFF2-40B4-BE49-F238E27FC236}">
                <a16:creationId xmlns:a16="http://schemas.microsoft.com/office/drawing/2014/main" id="{7CD41A08-9297-602E-11A0-5C6AFEF63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494088"/>
            <a:ext cx="433387" cy="431800"/>
          </a:xfrm>
          <a:prstGeom prst="ellipse">
            <a:avLst/>
          </a:prstGeom>
          <a:solidFill>
            <a:srgbClr val="DD13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498" name="Line 48">
            <a:extLst>
              <a:ext uri="{FF2B5EF4-FFF2-40B4-BE49-F238E27FC236}">
                <a16:creationId xmlns:a16="http://schemas.microsoft.com/office/drawing/2014/main" id="{7BA6AA60-B876-DD09-36E7-B3C4A0DAD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3708400"/>
            <a:ext cx="4752975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9" name="Line 49">
            <a:extLst>
              <a:ext uri="{FF2B5EF4-FFF2-40B4-BE49-F238E27FC236}">
                <a16:creationId xmlns:a16="http://schemas.microsoft.com/office/drawing/2014/main" id="{95356604-4645-B0A1-5686-DC69030B94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3492500"/>
            <a:ext cx="215900" cy="2159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Line 50">
            <a:extLst>
              <a:ext uri="{FF2B5EF4-FFF2-40B4-BE49-F238E27FC236}">
                <a16:creationId xmlns:a16="http://schemas.microsoft.com/office/drawing/2014/main" id="{900391E5-DF94-1599-0A48-97B920571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3708400"/>
            <a:ext cx="215900" cy="14446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1" name="Oval 51">
            <a:extLst>
              <a:ext uri="{FF2B5EF4-FFF2-40B4-BE49-F238E27FC236}">
                <a16:creationId xmlns:a16="http://schemas.microsoft.com/office/drawing/2014/main" id="{A14E8F33-0BDE-74B7-20A9-8A2C6F725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26113"/>
            <a:ext cx="433387" cy="431800"/>
          </a:xfrm>
          <a:prstGeom prst="ellipse">
            <a:avLst/>
          </a:prstGeom>
          <a:solidFill>
            <a:srgbClr val="DD13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2400">
              <a:solidFill>
                <a:schemeClr val="accent2"/>
              </a:solidFill>
            </a:endParaRPr>
          </a:p>
        </p:txBody>
      </p:sp>
      <p:sp>
        <p:nvSpPr>
          <p:cNvPr id="19502" name="Line 52">
            <a:extLst>
              <a:ext uri="{FF2B5EF4-FFF2-40B4-BE49-F238E27FC236}">
                <a16:creationId xmlns:a16="http://schemas.microsoft.com/office/drawing/2014/main" id="{70A27C1A-C1AE-A70B-9C2C-D0209F342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5940425"/>
            <a:ext cx="4752975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3" name="Line 53">
            <a:extLst>
              <a:ext uri="{FF2B5EF4-FFF2-40B4-BE49-F238E27FC236}">
                <a16:creationId xmlns:a16="http://schemas.microsoft.com/office/drawing/2014/main" id="{945E2D25-F0A2-F614-3024-1F9F0909EE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5724525"/>
            <a:ext cx="215900" cy="2159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4" name="Line 54">
            <a:extLst>
              <a:ext uri="{FF2B5EF4-FFF2-40B4-BE49-F238E27FC236}">
                <a16:creationId xmlns:a16="http://schemas.microsoft.com/office/drawing/2014/main" id="{838D1DE4-17AF-403C-FB35-325963091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5940425"/>
            <a:ext cx="215900" cy="14446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5" name="Text Box 55">
            <a:extLst>
              <a:ext uri="{FF2B5EF4-FFF2-40B4-BE49-F238E27FC236}">
                <a16:creationId xmlns:a16="http://schemas.microsoft.com/office/drawing/2014/main" id="{1D6B5190-37EB-E1D3-B793-10766D4A5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71513"/>
            <a:ext cx="2305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latin typeface="Verdana" panose="020B0604030504040204" pitchFamily="34" charset="0"/>
              </a:rPr>
              <a:t>PARASYMPATHETIC</a:t>
            </a:r>
            <a:r>
              <a:rPr lang="en-GB" altLang="en-US" sz="1400">
                <a:latin typeface="Verdana" panose="020B0604030504040204" pitchFamily="34" charset="0"/>
              </a:rPr>
              <a:t> </a:t>
            </a:r>
            <a:r>
              <a:rPr lang="en-GB" altLang="en-US" sz="1400" b="1">
                <a:latin typeface="Verdana" panose="020B0604030504040204" pitchFamily="34" charset="0"/>
              </a:rPr>
              <a:t>TARGETS</a:t>
            </a:r>
            <a:endParaRPr lang="en-US" altLang="en-US" sz="1400" b="1">
              <a:latin typeface="Verdana" panose="020B0604030504040204" pitchFamily="34" charset="0"/>
            </a:endParaRPr>
          </a:p>
        </p:txBody>
      </p:sp>
      <p:sp>
        <p:nvSpPr>
          <p:cNvPr id="19506" name="Text Box 56">
            <a:extLst>
              <a:ext uri="{FF2B5EF4-FFF2-40B4-BE49-F238E27FC236}">
                <a16:creationId xmlns:a16="http://schemas.microsoft.com/office/drawing/2014/main" id="{923E7099-8CEA-4253-69F0-F32B4E8E3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1692275"/>
            <a:ext cx="2016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latin typeface="Verdana" panose="020B0604030504040204" pitchFamily="34" charset="0"/>
              </a:rPr>
              <a:t>SYMPATHETIC</a:t>
            </a:r>
            <a:r>
              <a:rPr lang="en-GB" altLang="en-US" sz="1400">
                <a:latin typeface="Verdana" panose="020B0604030504040204" pitchFamily="34" charset="0"/>
              </a:rPr>
              <a:t> </a:t>
            </a:r>
            <a:r>
              <a:rPr lang="en-GB" altLang="en-US" sz="1400" b="1">
                <a:latin typeface="Verdana" panose="020B0604030504040204" pitchFamily="34" charset="0"/>
              </a:rPr>
              <a:t>TARGETS</a:t>
            </a:r>
            <a:endParaRPr lang="en-US" altLang="en-US" sz="1400" b="1">
              <a:latin typeface="Verdana" panose="020B0604030504040204" pitchFamily="34" charset="0"/>
            </a:endParaRPr>
          </a:p>
        </p:txBody>
      </p:sp>
      <p:sp>
        <p:nvSpPr>
          <p:cNvPr id="19507" name="Text Box 57">
            <a:extLst>
              <a:ext uri="{FF2B5EF4-FFF2-40B4-BE49-F238E27FC236}">
                <a16:creationId xmlns:a16="http://schemas.microsoft.com/office/drawing/2014/main" id="{797F176F-38D9-66CD-9439-7E2AF40A8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2557463"/>
            <a:ext cx="2016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latin typeface="Verdana" panose="020B0604030504040204" pitchFamily="34" charset="0"/>
              </a:rPr>
              <a:t>Sweat glands, piloerector muscles etc.</a:t>
            </a:r>
            <a:endParaRPr lang="en-US" altLang="en-US" sz="1400" b="1">
              <a:latin typeface="Verdana" panose="020B0604030504040204" pitchFamily="34" charset="0"/>
            </a:endParaRPr>
          </a:p>
        </p:txBody>
      </p:sp>
      <p:sp>
        <p:nvSpPr>
          <p:cNvPr id="19508" name="Text Box 58">
            <a:extLst>
              <a:ext uri="{FF2B5EF4-FFF2-40B4-BE49-F238E27FC236}">
                <a16:creationId xmlns:a16="http://schemas.microsoft.com/office/drawing/2014/main" id="{6D80304D-B525-1E55-52D2-B8E3D19A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636963"/>
            <a:ext cx="2016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latin typeface="Verdana" panose="020B0604030504040204" pitchFamily="34" charset="0"/>
              </a:rPr>
              <a:t>ADRENAL MEDULLA</a:t>
            </a:r>
            <a:endParaRPr lang="en-US" altLang="en-US" sz="1400" b="1">
              <a:latin typeface="Verdana" panose="020B0604030504040204" pitchFamily="34" charset="0"/>
            </a:endParaRPr>
          </a:p>
        </p:txBody>
      </p:sp>
      <p:sp>
        <p:nvSpPr>
          <p:cNvPr id="19509" name="Text Box 59">
            <a:extLst>
              <a:ext uri="{FF2B5EF4-FFF2-40B4-BE49-F238E27FC236}">
                <a16:creationId xmlns:a16="http://schemas.microsoft.com/office/drawing/2014/main" id="{9B9E937D-5242-4A69-2252-742A8D2A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487863"/>
            <a:ext cx="2305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latin typeface="Verdana" panose="020B0604030504040204" pitchFamily="34" charset="0"/>
              </a:rPr>
              <a:t>PARASYMPATHETIC</a:t>
            </a:r>
            <a:r>
              <a:rPr lang="en-GB" altLang="en-US" sz="1400">
                <a:latin typeface="Verdana" panose="020B0604030504040204" pitchFamily="34" charset="0"/>
              </a:rPr>
              <a:t> </a:t>
            </a:r>
            <a:r>
              <a:rPr lang="en-GB" altLang="en-US" sz="1400" b="1">
                <a:latin typeface="Verdana" panose="020B0604030504040204" pitchFamily="34" charset="0"/>
              </a:rPr>
              <a:t>TARGETS</a:t>
            </a:r>
            <a:endParaRPr lang="en-US" altLang="en-US" sz="1400" b="1">
              <a:latin typeface="Verdana" panose="020B0604030504040204" pitchFamily="34" charset="0"/>
            </a:endParaRPr>
          </a:p>
        </p:txBody>
      </p:sp>
      <p:sp>
        <p:nvSpPr>
          <p:cNvPr id="19510" name="Text Box 60">
            <a:extLst>
              <a:ext uri="{FF2B5EF4-FFF2-40B4-BE49-F238E27FC236}">
                <a16:creationId xmlns:a16="http://schemas.microsoft.com/office/drawing/2014/main" id="{BAAC4B2F-4EC4-8555-790F-A939496A9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5734050"/>
            <a:ext cx="2016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latin typeface="Verdana" panose="020B0604030504040204" pitchFamily="34" charset="0"/>
              </a:rPr>
              <a:t>SKELETAL MUSCLE</a:t>
            </a:r>
            <a:endParaRPr lang="en-US" altLang="en-US" sz="1400" b="1">
              <a:latin typeface="Verdana" panose="020B0604030504040204" pitchFamily="34" charset="0"/>
            </a:endParaRPr>
          </a:p>
        </p:txBody>
      </p:sp>
      <p:sp>
        <p:nvSpPr>
          <p:cNvPr id="19511" name="Text Box 61">
            <a:extLst>
              <a:ext uri="{FF2B5EF4-FFF2-40B4-BE49-F238E27FC236}">
                <a16:creationId xmlns:a16="http://schemas.microsoft.com/office/drawing/2014/main" id="{96B94141-3194-19E0-4743-3E787A090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993900"/>
            <a:ext cx="863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(nic)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12" name="Text Box 62">
            <a:extLst>
              <a:ext uri="{FF2B5EF4-FFF2-40B4-BE49-F238E27FC236}">
                <a16:creationId xmlns:a16="http://schemas.microsoft.com/office/drawing/2014/main" id="{A7534E31-E5A9-E691-F7A3-D6B8704D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41338"/>
            <a:ext cx="86518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(nic)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13" name="Text Box 63">
            <a:extLst>
              <a:ext uri="{FF2B5EF4-FFF2-40B4-BE49-F238E27FC236}">
                <a16:creationId xmlns:a16="http://schemas.microsoft.com/office/drawing/2014/main" id="{12E1AC91-B8D3-2A1C-8436-C7AFE5CA7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1338"/>
            <a:ext cx="10096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(musc)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14" name="Text Box 64">
            <a:extLst>
              <a:ext uri="{FF2B5EF4-FFF2-40B4-BE49-F238E27FC236}">
                <a16:creationId xmlns:a16="http://schemas.microsoft.com/office/drawing/2014/main" id="{B40EA9E8-E8F1-7BA7-88BE-887D07BFF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3433763"/>
            <a:ext cx="7937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(nic)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15" name="Text Box 65">
            <a:extLst>
              <a:ext uri="{FF2B5EF4-FFF2-40B4-BE49-F238E27FC236}">
                <a16:creationId xmlns:a16="http://schemas.microsoft.com/office/drawing/2014/main" id="{2CD4887D-365C-544F-05C0-9553BE1D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370388"/>
            <a:ext cx="10096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(musc)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16" name="Text Box 66">
            <a:extLst>
              <a:ext uri="{FF2B5EF4-FFF2-40B4-BE49-F238E27FC236}">
                <a16:creationId xmlns:a16="http://schemas.microsoft.com/office/drawing/2014/main" id="{A3E672F9-6FFD-8F29-6D8B-9FEC290A4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370388"/>
            <a:ext cx="863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(nic)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17" name="Text Box 67">
            <a:extLst>
              <a:ext uri="{FF2B5EF4-FFF2-40B4-BE49-F238E27FC236}">
                <a16:creationId xmlns:a16="http://schemas.microsoft.com/office/drawing/2014/main" id="{D958C827-CC6E-559E-F7A4-995AE3482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8400"/>
            <a:ext cx="26098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(musc)&amp;(</a:t>
            </a:r>
            <a:r>
              <a:rPr lang="en-GB" altLang="en-US" sz="2000">
                <a:sym typeface="Symbol" panose="05050102010706020507" pitchFamily="18" charset="2"/>
              </a:rPr>
              <a:t>)</a:t>
            </a:r>
            <a:endParaRPr lang="en-GB" altLang="en-US" sz="200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600" b="1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600" b="1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600" b="1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18" name="Text Box 68">
            <a:extLst>
              <a:ext uri="{FF2B5EF4-FFF2-40B4-BE49-F238E27FC236}">
                <a16:creationId xmlns:a16="http://schemas.microsoft.com/office/drawing/2014/main" id="{6583FB7E-6CFE-10C7-3331-5DBF05D72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594350"/>
            <a:ext cx="863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(nic)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19" name="Text Box 69">
            <a:extLst>
              <a:ext uri="{FF2B5EF4-FFF2-40B4-BE49-F238E27FC236}">
                <a16:creationId xmlns:a16="http://schemas.microsoft.com/office/drawing/2014/main" id="{EB9185AC-9D8D-AE65-DFBA-B7F15E49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549400"/>
            <a:ext cx="10096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NA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(</a:t>
            </a:r>
            <a:r>
              <a:rPr lang="en-GB" altLang="en-US" sz="1600" b="1">
                <a:latin typeface="Verdana" panose="020B0604030504040204" pitchFamily="34" charset="0"/>
                <a:sym typeface="Symbol" panose="05050102010706020507" pitchFamily="18" charset="2"/>
              </a:rPr>
              <a:t> + </a:t>
            </a:r>
            <a:r>
              <a:rPr lang="en-GB" altLang="en-US" sz="1600" b="1">
                <a:latin typeface="Verdana" panose="020B0604030504040204" pitchFamily="34" charset="0"/>
              </a:rPr>
              <a:t>)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20" name="Text Box 70">
            <a:extLst>
              <a:ext uri="{FF2B5EF4-FFF2-40B4-BE49-F238E27FC236}">
                <a16:creationId xmlns:a16="http://schemas.microsoft.com/office/drawing/2014/main" id="{21A9AA71-F0E9-129A-E537-A10A986DA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092825"/>
            <a:ext cx="3887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Verdana" panose="020B0604030504040204" pitchFamily="34" charset="0"/>
              </a:rPr>
              <a:t>SOMATIC EFFERENT SYSTEM</a:t>
            </a:r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19521" name="Text Box 71">
            <a:extLst>
              <a:ext uri="{FF2B5EF4-FFF2-40B4-BE49-F238E27FC236}">
                <a16:creationId xmlns:a16="http://schemas.microsoft.com/office/drawing/2014/main" id="{8C74E0B2-1EF1-65D1-9E47-FEEC9A1D6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15888"/>
            <a:ext cx="3887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Verdana" panose="020B0604030504040204" pitchFamily="34" charset="0"/>
              </a:rPr>
              <a:t>AUTONOMIC NERVOUS SYSTEM</a:t>
            </a:r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19522" name="Text Box 72">
            <a:extLst>
              <a:ext uri="{FF2B5EF4-FFF2-40B4-BE49-F238E27FC236}">
                <a16:creationId xmlns:a16="http://schemas.microsoft.com/office/drawing/2014/main" id="{F3BB4B67-5201-100D-D938-F69203F8CDE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46088" y="739776"/>
            <a:ext cx="1298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CRANIAL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23" name="Text Box 73">
            <a:extLst>
              <a:ext uri="{FF2B5EF4-FFF2-40B4-BE49-F238E27FC236}">
                <a16:creationId xmlns:a16="http://schemas.microsoft.com/office/drawing/2014/main" id="{39B5A4D3-7FC7-CDEC-5FC4-FDA03D49F70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52450" y="2000250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THORACIC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24" name="Text Box 74">
            <a:extLst>
              <a:ext uri="{FF2B5EF4-FFF2-40B4-BE49-F238E27FC236}">
                <a16:creationId xmlns:a16="http://schemas.microsoft.com/office/drawing/2014/main" id="{CC347652-D238-DAE4-FE64-CF87E1E2E98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44500" y="34766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LUMBAR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19525" name="Text Box 75">
            <a:extLst>
              <a:ext uri="{FF2B5EF4-FFF2-40B4-BE49-F238E27FC236}">
                <a16:creationId xmlns:a16="http://schemas.microsoft.com/office/drawing/2014/main" id="{71BA7BF9-56AB-9000-C87D-DF2FA55089C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44500" y="448468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Verdana" panose="020B0604030504040204" pitchFamily="34" charset="0"/>
              </a:rPr>
              <a:t>SACRAL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BBADF072-E1F5-8F8B-9076-C0EB7FDC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5E42C62D-E508-4A8E-8BF6-0BC23F322339}" type="slidenum">
              <a:rPr lang="ar-SA" altLang="en-US" sz="1400">
                <a:solidFill>
                  <a:srgbClr val="FFFFFF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0483" name="WordArt 2">
            <a:extLst>
              <a:ext uri="{FF2B5EF4-FFF2-40B4-BE49-F238E27FC236}">
                <a16:creationId xmlns:a16="http://schemas.microsoft.com/office/drawing/2014/main" id="{4367CA81-7A4D-35BF-1860-7B069B0B73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577850"/>
            <a:ext cx="6362700" cy="1914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gradFill rotWithShape="1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 panose="03010101010201010101" pitchFamily="66" charset="0"/>
              </a:rPr>
              <a:t>Autonomic Nervous System</a:t>
            </a:r>
          </a:p>
          <a:p>
            <a:pPr algn="ctr"/>
            <a:r>
              <a:rPr lang="en-US" sz="4400" b="1" kern="10">
                <a:gradFill rotWithShape="1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B35993C-8D25-5188-ED80-DA5B03206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687763"/>
            <a:ext cx="381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>
                <a:srgbClr val="CC0000"/>
              </a:buClr>
              <a:buSzPct val="140000"/>
              <a:buFontTx/>
              <a:buChar char="o"/>
            </a:pPr>
            <a:r>
              <a:rPr lang="en-US" altLang="en-US" sz="3600">
                <a:solidFill>
                  <a:srgbClr val="FFFFFF"/>
                </a:solidFill>
              </a:rPr>
              <a:t> Cardiac muscle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2F5795D-07AF-CBFD-8CE6-92BC5DC49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5392738"/>
            <a:ext cx="391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rgbClr val="CC0000"/>
              </a:buClr>
              <a:buSzPct val="140000"/>
              <a:buFontTx/>
              <a:buChar char="o"/>
            </a:pPr>
            <a:r>
              <a:rPr lang="en-US" altLang="en-US" sz="3600">
                <a:solidFill>
                  <a:srgbClr val="FFFFFF"/>
                </a:solidFill>
              </a:rPr>
              <a:t> Exocrine glands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FC7948B-69BA-6850-F9CD-C18F99806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457700"/>
            <a:ext cx="381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rgbClr val="CC0000"/>
              </a:buClr>
              <a:buSzPct val="140000"/>
              <a:buFontTx/>
              <a:buChar char="o"/>
            </a:pPr>
            <a:r>
              <a:rPr lang="en-US" altLang="en-US" sz="3600">
                <a:solidFill>
                  <a:srgbClr val="FFFFFF"/>
                </a:solidFill>
              </a:rPr>
              <a:t> Smooth muscle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51016E9-032A-2DBE-3BB0-7B01D8B5F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81200"/>
            <a:ext cx="792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FF00"/>
                </a:solidFill>
              </a:rPr>
              <a:t>It regulates the activity of the following involuntary organs:</a:t>
            </a:r>
            <a:endParaRPr lang="ar-EG" altLang="en-US" sz="40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FAB02ED6-4DDC-FAB8-7DF1-5C2B896E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77BFFE84-52CA-4EB5-B794-DA556AA4C40A}" type="slidenum">
              <a:rPr lang="ar-SA" altLang="en-US" sz="1400">
                <a:solidFill>
                  <a:srgbClr val="FFFFFF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9C61C8-4641-19DA-DF3C-3B3BA87CD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0"/>
            <a:ext cx="290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Sympathetic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CAF0DB7-3BD7-E045-F144-48012BD99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41275"/>
            <a:ext cx="363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Parasympathetic</a:t>
            </a:r>
            <a:endParaRPr lang="en-US" altLang="en-US" b="1">
              <a:solidFill>
                <a:srgbClr val="000000"/>
              </a:solidFill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90EC2CE2-9980-3DCA-CC91-D4FCE957E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2305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>
            <a:extLst>
              <a:ext uri="{FF2B5EF4-FFF2-40B4-BE49-F238E27FC236}">
                <a16:creationId xmlns:a16="http://schemas.microsoft.com/office/drawing/2014/main" id="{1200226F-13B7-988A-99F5-FD71C503C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976563"/>
            <a:ext cx="212725" cy="165100"/>
          </a:xfrm>
          <a:prstGeom prst="flowChartConnector">
            <a:avLst/>
          </a:prstGeom>
          <a:solidFill>
            <a:srgbClr val="00CC99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6C1E963C-35C7-BA9F-73B9-3E861A60E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789363"/>
            <a:ext cx="212725" cy="165100"/>
          </a:xfrm>
          <a:prstGeom prst="flowChartConnector">
            <a:avLst/>
          </a:prstGeom>
          <a:solidFill>
            <a:srgbClr val="00CC99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id="{AD68906F-2D2F-29FB-C5DF-92C10BC1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565400"/>
            <a:ext cx="3095625" cy="5048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Atrial conduction</a:t>
            </a:r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BC2CAB24-1F82-923B-FCAC-837D88B4122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37075" y="2239963"/>
            <a:ext cx="719138" cy="360362"/>
          </a:xfrm>
          <a:prstGeom prst="notchedRightArrow">
            <a:avLst>
              <a:gd name="adj1" fmla="val 50000"/>
              <a:gd name="adj2" fmla="val 49890"/>
            </a:avLst>
          </a:prstGeom>
          <a:gradFill rotWithShape="1">
            <a:gsLst>
              <a:gs pos="0">
                <a:srgbClr val="FF5050"/>
              </a:gs>
              <a:gs pos="50000">
                <a:srgbClr val="CC0000"/>
              </a:gs>
              <a:gs pos="100000">
                <a:srgbClr val="FF505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1273" name="Oval 9">
            <a:extLst>
              <a:ext uri="{FF2B5EF4-FFF2-40B4-BE49-F238E27FC236}">
                <a16:creationId xmlns:a16="http://schemas.microsoft.com/office/drawing/2014/main" id="{E7F449D1-F82B-D68F-A345-5F903A772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573463"/>
            <a:ext cx="2520950" cy="431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A.V conduction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08D9A469-0A1B-97C0-1447-EDD6C2750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219200"/>
            <a:ext cx="252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Tachycardia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EDCDCD2A-701D-8214-A9D6-AC3A2B8E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1309688"/>
            <a:ext cx="252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Bradycardia </a:t>
            </a:r>
          </a:p>
        </p:txBody>
      </p:sp>
      <p:sp>
        <p:nvSpPr>
          <p:cNvPr id="11276" name="AutoShape 12">
            <a:extLst>
              <a:ext uri="{FF2B5EF4-FFF2-40B4-BE49-F238E27FC236}">
                <a16:creationId xmlns:a16="http://schemas.microsoft.com/office/drawing/2014/main" id="{391BD870-5035-498A-BCF5-4980333085E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345363" y="2312987"/>
            <a:ext cx="719138" cy="360363"/>
          </a:xfrm>
          <a:prstGeom prst="notchedRightArrow">
            <a:avLst>
              <a:gd name="adj1" fmla="val 50000"/>
              <a:gd name="adj2" fmla="val 49890"/>
            </a:avLst>
          </a:prstGeom>
          <a:gradFill rotWithShape="1">
            <a:gsLst>
              <a:gs pos="0">
                <a:srgbClr val="FF5050"/>
              </a:gs>
              <a:gs pos="50000">
                <a:srgbClr val="CC0000"/>
              </a:gs>
              <a:gs pos="100000">
                <a:srgbClr val="FF505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1277" name="AutoShape 13">
            <a:extLst>
              <a:ext uri="{FF2B5EF4-FFF2-40B4-BE49-F238E27FC236}">
                <a16:creationId xmlns:a16="http://schemas.microsoft.com/office/drawing/2014/main" id="{CF2126E7-2B7D-0459-309A-4F7DD4E506A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37075" y="3679826"/>
            <a:ext cx="719137" cy="360362"/>
          </a:xfrm>
          <a:prstGeom prst="notchedRightArrow">
            <a:avLst>
              <a:gd name="adj1" fmla="val 50000"/>
              <a:gd name="adj2" fmla="val 49890"/>
            </a:avLst>
          </a:prstGeom>
          <a:gradFill rotWithShape="1">
            <a:gsLst>
              <a:gs pos="0">
                <a:srgbClr val="FF5050"/>
              </a:gs>
              <a:gs pos="50000">
                <a:srgbClr val="CC0000"/>
              </a:gs>
              <a:gs pos="100000">
                <a:srgbClr val="FF505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1278" name="AutoShape 14">
            <a:extLst>
              <a:ext uri="{FF2B5EF4-FFF2-40B4-BE49-F238E27FC236}">
                <a16:creationId xmlns:a16="http://schemas.microsoft.com/office/drawing/2014/main" id="{51790A11-A54C-F66A-0F9E-4641C987FCD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88238" y="3752850"/>
            <a:ext cx="719137" cy="360363"/>
          </a:xfrm>
          <a:prstGeom prst="notchedRightArrow">
            <a:avLst>
              <a:gd name="adj1" fmla="val 50000"/>
              <a:gd name="adj2" fmla="val 498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1279" name="AutoShape 15">
            <a:extLst>
              <a:ext uri="{FF2B5EF4-FFF2-40B4-BE49-F238E27FC236}">
                <a16:creationId xmlns:a16="http://schemas.microsoft.com/office/drawing/2014/main" id="{70BE2B6B-40C6-ADAC-1A2D-FFCE6096EA1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37075" y="5480051"/>
            <a:ext cx="719137" cy="360362"/>
          </a:xfrm>
          <a:prstGeom prst="notchedRightArrow">
            <a:avLst>
              <a:gd name="adj1" fmla="val 50000"/>
              <a:gd name="adj2" fmla="val 49890"/>
            </a:avLst>
          </a:prstGeom>
          <a:gradFill rotWithShape="1">
            <a:gsLst>
              <a:gs pos="0">
                <a:srgbClr val="FF5050"/>
              </a:gs>
              <a:gs pos="50000">
                <a:srgbClr val="CC0000"/>
              </a:gs>
              <a:gs pos="100000">
                <a:srgbClr val="FF505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413A739F-7D1C-6D1B-C6A0-4C488C86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300663"/>
            <a:ext cx="23399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en-US" sz="4800">
                <a:solidFill>
                  <a:srgbClr val="00FF00"/>
                </a:solidFill>
              </a:rPr>
              <a:t>٭</a:t>
            </a:r>
            <a:r>
              <a:rPr lang="en-US" altLang="en-US">
                <a:solidFill>
                  <a:srgbClr val="FFFFFF"/>
                </a:solidFill>
              </a:rPr>
              <a:t>No effect</a:t>
            </a:r>
          </a:p>
        </p:txBody>
      </p:sp>
      <p:sp>
        <p:nvSpPr>
          <p:cNvPr id="11281" name="Oval 17">
            <a:extLst>
              <a:ext uri="{FF2B5EF4-FFF2-40B4-BE49-F238E27FC236}">
                <a16:creationId xmlns:a16="http://schemas.microsoft.com/office/drawing/2014/main" id="{95252ABE-6A55-D963-A704-E6598B880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052513"/>
            <a:ext cx="863600" cy="5048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H.R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5C2C9FB9-E5E7-024B-1095-5B7B1C5B6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76475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FFCC"/>
                </a:solidFill>
              </a:rPr>
              <a:t>SAN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C8B1F9A7-7D96-4C3E-8D42-AA46A14FC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644900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F6C7"/>
                </a:solidFill>
              </a:rPr>
              <a:t>AVN</a:t>
            </a:r>
          </a:p>
        </p:txBody>
      </p:sp>
      <p:sp>
        <p:nvSpPr>
          <p:cNvPr id="11284" name="Oval 20">
            <a:extLst>
              <a:ext uri="{FF2B5EF4-FFF2-40B4-BE49-F238E27FC236}">
                <a16:creationId xmlns:a16="http://schemas.microsoft.com/office/drawing/2014/main" id="{6DED54AA-BC83-BB0A-67CA-DB3392ED7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516563"/>
            <a:ext cx="3889375" cy="8651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Ventricular conduction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0000"/>
                </a:solidFill>
              </a:rPr>
              <a:t>&amp; </a:t>
            </a:r>
            <a:r>
              <a:rPr lang="en-US" altLang="en-US" sz="2000" b="1">
                <a:solidFill>
                  <a:srgbClr val="000000"/>
                </a:solidFill>
              </a:rPr>
              <a:t>contraction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</p:txBody>
      </p:sp>
      <p:sp>
        <p:nvSpPr>
          <p:cNvPr id="11285" name="Line 21">
            <a:extLst>
              <a:ext uri="{FF2B5EF4-FFF2-40B4-BE49-F238E27FC236}">
                <a16:creationId xmlns:a16="http://schemas.microsoft.com/office/drawing/2014/main" id="{3DF6AB71-0245-B198-6C27-0597F048C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3141663"/>
            <a:ext cx="719137" cy="503237"/>
          </a:xfrm>
          <a:prstGeom prst="line">
            <a:avLst/>
          </a:prstGeom>
          <a:noFill/>
          <a:ln w="5715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2">
            <a:extLst>
              <a:ext uri="{FF2B5EF4-FFF2-40B4-BE49-F238E27FC236}">
                <a16:creationId xmlns:a16="http://schemas.microsoft.com/office/drawing/2014/main" id="{48321CC3-0652-191A-8EEF-D8C4CBC23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4538" y="3933825"/>
            <a:ext cx="720725" cy="1295400"/>
          </a:xfrm>
          <a:prstGeom prst="line">
            <a:avLst/>
          </a:prstGeom>
          <a:noFill/>
          <a:ln w="5715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Arc 23">
            <a:extLst>
              <a:ext uri="{FF2B5EF4-FFF2-40B4-BE49-F238E27FC236}">
                <a16:creationId xmlns:a16="http://schemas.microsoft.com/office/drawing/2014/main" id="{525F1F88-B5C4-CDCD-9E1D-699DC38A32B3}"/>
              </a:ext>
            </a:extLst>
          </p:cNvPr>
          <p:cNvSpPr>
            <a:spLocks/>
          </p:cNvSpPr>
          <p:nvPr/>
        </p:nvSpPr>
        <p:spPr bwMode="auto">
          <a:xfrm rot="20960349" flipV="1">
            <a:off x="2555875" y="4005263"/>
            <a:ext cx="647700" cy="1152525"/>
          </a:xfrm>
          <a:custGeom>
            <a:avLst/>
            <a:gdLst>
              <a:gd name="T0" fmla="*/ 0 w 21487"/>
              <a:gd name="T1" fmla="*/ 0 h 21600"/>
              <a:gd name="T2" fmla="*/ 2147483646 w 21487"/>
              <a:gd name="T3" fmla="*/ 2147483646 h 21600"/>
              <a:gd name="T4" fmla="*/ 0 w 21487"/>
              <a:gd name="T5" fmla="*/ 2147483646 h 21600"/>
              <a:gd name="T6" fmla="*/ 0 60000 65536"/>
              <a:gd name="T7" fmla="*/ 0 60000 65536"/>
              <a:gd name="T8" fmla="*/ 0 60000 65536"/>
              <a:gd name="T9" fmla="*/ 0 w 21487"/>
              <a:gd name="T10" fmla="*/ 0 h 21600"/>
              <a:gd name="T11" fmla="*/ 21487 w 214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7" h="21600" fill="none" extrusionOk="0">
                <a:moveTo>
                  <a:pt x="-1" y="0"/>
                </a:moveTo>
                <a:cubicBezTo>
                  <a:pt x="11075" y="0"/>
                  <a:pt x="20357" y="8377"/>
                  <a:pt x="21487" y="19395"/>
                </a:cubicBezTo>
              </a:path>
              <a:path w="21487" h="21600" stroke="0" extrusionOk="0">
                <a:moveTo>
                  <a:pt x="-1" y="0"/>
                </a:moveTo>
                <a:cubicBezTo>
                  <a:pt x="11075" y="0"/>
                  <a:pt x="20357" y="8377"/>
                  <a:pt x="21487" y="1939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24">
            <a:extLst>
              <a:ext uri="{FF2B5EF4-FFF2-40B4-BE49-F238E27FC236}">
                <a16:creationId xmlns:a16="http://schemas.microsoft.com/office/drawing/2014/main" id="{3CA7D71F-D713-82E0-F579-B3E64B783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463" y="4437063"/>
            <a:ext cx="142875" cy="792162"/>
          </a:xfrm>
          <a:prstGeom prst="line">
            <a:avLst/>
          </a:prstGeom>
          <a:noFill/>
          <a:ln w="5715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Arc 25">
            <a:extLst>
              <a:ext uri="{FF2B5EF4-FFF2-40B4-BE49-F238E27FC236}">
                <a16:creationId xmlns:a16="http://schemas.microsoft.com/office/drawing/2014/main" id="{A601DCB8-B672-4B97-7AEB-6D4FAEA018BF}"/>
              </a:ext>
            </a:extLst>
          </p:cNvPr>
          <p:cNvSpPr>
            <a:spLocks/>
          </p:cNvSpPr>
          <p:nvPr/>
        </p:nvSpPr>
        <p:spPr bwMode="auto">
          <a:xfrm rot="4670325" flipV="1">
            <a:off x="1547813" y="4437063"/>
            <a:ext cx="720725" cy="1152525"/>
          </a:xfrm>
          <a:custGeom>
            <a:avLst/>
            <a:gdLst>
              <a:gd name="T0" fmla="*/ 0 w 21487"/>
              <a:gd name="T1" fmla="*/ 0 h 21600"/>
              <a:gd name="T2" fmla="*/ 2147483646 w 21487"/>
              <a:gd name="T3" fmla="*/ 2147483646 h 21600"/>
              <a:gd name="T4" fmla="*/ 0 w 21487"/>
              <a:gd name="T5" fmla="*/ 2147483646 h 21600"/>
              <a:gd name="T6" fmla="*/ 0 60000 65536"/>
              <a:gd name="T7" fmla="*/ 0 60000 65536"/>
              <a:gd name="T8" fmla="*/ 0 60000 65536"/>
              <a:gd name="T9" fmla="*/ 0 w 21487"/>
              <a:gd name="T10" fmla="*/ 0 h 21600"/>
              <a:gd name="T11" fmla="*/ 21487 w 214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7" h="21600" fill="none" extrusionOk="0">
                <a:moveTo>
                  <a:pt x="-1" y="0"/>
                </a:moveTo>
                <a:cubicBezTo>
                  <a:pt x="11075" y="0"/>
                  <a:pt x="20357" y="8377"/>
                  <a:pt x="21487" y="19395"/>
                </a:cubicBezTo>
              </a:path>
              <a:path w="21487" h="21600" stroke="0" extrusionOk="0">
                <a:moveTo>
                  <a:pt x="-1" y="0"/>
                </a:moveTo>
                <a:cubicBezTo>
                  <a:pt x="11075" y="0"/>
                  <a:pt x="20357" y="8377"/>
                  <a:pt x="21487" y="1939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AEA734A1-CF60-7A38-6363-6D813D9D6930}"/>
              </a:ext>
            </a:extLst>
          </p:cNvPr>
          <p:cNvGrpSpPr>
            <a:grpSpLocks/>
          </p:cNvGrpSpPr>
          <p:nvPr/>
        </p:nvGrpSpPr>
        <p:grpSpPr bwMode="auto">
          <a:xfrm rot="-5587590">
            <a:off x="4564063" y="381000"/>
            <a:ext cx="687388" cy="1138237"/>
            <a:chOff x="3243" y="2840"/>
            <a:chExt cx="422" cy="472"/>
          </a:xfrm>
        </p:grpSpPr>
        <p:grpSp>
          <p:nvGrpSpPr>
            <p:cNvPr id="21533" name="Group 29">
              <a:extLst>
                <a:ext uri="{FF2B5EF4-FFF2-40B4-BE49-F238E27FC236}">
                  <a16:creationId xmlns:a16="http://schemas.microsoft.com/office/drawing/2014/main" id="{12FB4F37-D968-D521-52D3-5095F61C90F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226" y="2857"/>
              <a:ext cx="454" cy="419"/>
              <a:chOff x="3496" y="2387"/>
              <a:chExt cx="360" cy="589"/>
            </a:xfrm>
          </p:grpSpPr>
          <p:sp>
            <p:nvSpPr>
              <p:cNvPr id="21535" name="Oval 30">
                <a:extLst>
                  <a:ext uri="{FF2B5EF4-FFF2-40B4-BE49-F238E27FC236}">
                    <a16:creationId xmlns:a16="http://schemas.microsoft.com/office/drawing/2014/main" id="{96E6845B-EEB3-10E0-6803-2197979EE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96434">
                <a:off x="3496" y="2387"/>
                <a:ext cx="272" cy="589"/>
              </a:xfrm>
              <a:prstGeom prst="ellipse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6" name="Oval 31">
                <a:extLst>
                  <a:ext uri="{FF2B5EF4-FFF2-40B4-BE49-F238E27FC236}">
                    <a16:creationId xmlns:a16="http://schemas.microsoft.com/office/drawing/2014/main" id="{D0CF43CE-56FF-F73E-516A-1FFF9670B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42510">
                <a:off x="3651" y="2478"/>
                <a:ext cx="205" cy="452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34" name="Text Box 32">
              <a:extLst>
                <a:ext uri="{FF2B5EF4-FFF2-40B4-BE49-F238E27FC236}">
                  <a16:creationId xmlns:a16="http://schemas.microsoft.com/office/drawing/2014/main" id="{C7D559D6-C838-FAA5-0500-2115A7096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3" y="3024"/>
              <a:ext cx="4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</a:rPr>
                <a:t> </a:t>
              </a:r>
              <a:r>
                <a:rPr lang="el-GR" altLang="en-US" b="1">
                  <a:solidFill>
                    <a:srgbClr val="000000"/>
                  </a:solidFill>
                </a:rPr>
                <a:t>β</a:t>
              </a:r>
              <a:r>
                <a:rPr lang="en-US" altLang="en-US" b="1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11297" name="AutoShape 33">
            <a:extLst>
              <a:ext uri="{FF2B5EF4-FFF2-40B4-BE49-F238E27FC236}">
                <a16:creationId xmlns:a16="http://schemas.microsoft.com/office/drawing/2014/main" id="{2A686096-7ED2-8DAE-078E-1B86F81086C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96200" y="609600"/>
            <a:ext cx="685800" cy="792163"/>
          </a:xfrm>
          <a:prstGeom prst="moon">
            <a:avLst>
              <a:gd name="adj" fmla="val 83329"/>
            </a:avLst>
          </a:prstGeom>
          <a:solidFill>
            <a:srgbClr val="9F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M</a:t>
            </a:r>
            <a:r>
              <a:rPr lang="en-US" altLang="en-US" sz="2800" b="1" baseline="-250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67" grpId="0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/>
      <p:bldP spid="11275" grpId="0"/>
      <p:bldP spid="11276" grpId="0" animBg="1"/>
      <p:bldP spid="11277" grpId="0" animBg="1"/>
      <p:bldP spid="11278" grpId="0" animBg="1"/>
      <p:bldP spid="11279" grpId="0" animBg="1"/>
      <p:bldP spid="11280" grpId="0"/>
      <p:bldP spid="11281" grpId="0" animBg="1"/>
      <p:bldP spid="11282" grpId="0"/>
      <p:bldP spid="11283" grpId="0"/>
      <p:bldP spid="11284" grpId="0" animBg="1"/>
      <p:bldP spid="112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BCA82119-8EC7-A9D8-4A7B-9C904395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09C5929E-A023-436B-8F8C-353E71E7CFF0}" type="slidenum">
              <a:rPr lang="ar-SA" altLang="en-US" sz="1400">
                <a:solidFill>
                  <a:srgbClr val="000000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2D816EC-3A8C-360A-8243-FDB8D934E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290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Sympathetic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1E70C14-EC92-C836-71B8-3666EA078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25" y="990600"/>
            <a:ext cx="3432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Parasympathetic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633C50BA-6630-6D64-9694-70E431123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"/>
            <a:ext cx="3598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Blood vessels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C26D3152-377B-C63B-4735-9724235E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600200"/>
            <a:ext cx="2992437" cy="1077218"/>
          </a:xfrm>
          <a:prstGeom prst="rect">
            <a:avLst/>
          </a:prstGeom>
          <a:solidFill>
            <a:srgbClr val="FFA3A5"/>
          </a:solidFill>
          <a:ln>
            <a:headEnd/>
            <a:tailEnd/>
          </a:ln>
          <a:effectLst>
            <a:glow rad="101600">
              <a:srgbClr val="FFD9D9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SA" sz="4000" b="1" dirty="0">
                <a:solidFill>
                  <a:srgbClr val="DAEDEF">
                    <a:lumMod val="25000"/>
                  </a:srgbClr>
                </a:solidFill>
              </a:rPr>
              <a:t>٭</a:t>
            </a:r>
            <a:r>
              <a:rPr lang="en-US" b="1" dirty="0">
                <a:solidFill>
                  <a:srgbClr val="DAEDEF">
                    <a:lumMod val="25000"/>
                  </a:srgbClr>
                </a:solidFill>
              </a:rPr>
              <a:t> </a:t>
            </a:r>
            <a:r>
              <a:rPr lang="en-US" b="1" dirty="0">
                <a:solidFill>
                  <a:srgbClr val="43939B"/>
                </a:solidFill>
              </a:rPr>
              <a:t>Not innervated </a:t>
            </a:r>
            <a:r>
              <a:rPr lang="en-US" b="1" dirty="0">
                <a:solidFill>
                  <a:srgbClr val="DAEDEF">
                    <a:lumMod val="50000"/>
                  </a:srgbClr>
                </a:solidFill>
              </a:rPr>
              <a:t>!!!</a:t>
            </a:r>
          </a:p>
        </p:txBody>
      </p:sp>
      <p:sp>
        <p:nvSpPr>
          <p:cNvPr id="42012" name="Rectangle 28">
            <a:extLst>
              <a:ext uri="{FF2B5EF4-FFF2-40B4-BE49-F238E27FC236}">
                <a16:creationId xmlns:a16="http://schemas.microsoft.com/office/drawing/2014/main" id="{CE0EF5D3-607D-0DB6-FF1B-7687EEE0C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05400"/>
            <a:ext cx="24352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V.D.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(vasodilatation)</a:t>
            </a:r>
          </a:p>
        </p:txBody>
      </p:sp>
      <p:sp>
        <p:nvSpPr>
          <p:cNvPr id="42049" name="Rectangle 65">
            <a:extLst>
              <a:ext uri="{FF2B5EF4-FFF2-40B4-BE49-F238E27FC236}">
                <a16:creationId xmlns:a16="http://schemas.microsoft.com/office/drawing/2014/main" id="{0367B7D6-9F76-3342-F429-E1A2B4F43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05000"/>
            <a:ext cx="31178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30000"/>
              </a:lnSpc>
              <a:spcBef>
                <a:spcPct val="0"/>
              </a:spcBef>
              <a:buClr>
                <a:srgbClr val="FF2F2F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FFFF"/>
                </a:solidFill>
              </a:rPr>
              <a:t>skeletal </a:t>
            </a:r>
            <a:r>
              <a:rPr lang="en-US" altLang="en-US" sz="2400">
                <a:solidFill>
                  <a:srgbClr val="FFFFFF"/>
                </a:solidFill>
              </a:rPr>
              <a:t>muscles</a:t>
            </a:r>
            <a:endParaRPr lang="en-US" altLang="en-US" sz="2800">
              <a:solidFill>
                <a:srgbClr val="FFFFFF"/>
              </a:solidFill>
            </a:endParaRPr>
          </a:p>
          <a:p>
            <a:pPr algn="l" rtl="0" eaLnBrk="1" hangingPunct="1">
              <a:lnSpc>
                <a:spcPct val="130000"/>
              </a:lnSpc>
              <a:spcBef>
                <a:spcPct val="0"/>
              </a:spcBef>
              <a:buClr>
                <a:srgbClr val="FF2F2F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FFFF"/>
                </a:solidFill>
              </a:rPr>
              <a:t>coronay</a:t>
            </a:r>
          </a:p>
        </p:txBody>
      </p:sp>
      <p:sp>
        <p:nvSpPr>
          <p:cNvPr id="42055" name="AutoShape 71">
            <a:extLst>
              <a:ext uri="{FF2B5EF4-FFF2-40B4-BE49-F238E27FC236}">
                <a16:creationId xmlns:a16="http://schemas.microsoft.com/office/drawing/2014/main" id="{EF3848B6-E40D-0DC3-F4CA-5196E2E8A7A8}"/>
              </a:ext>
            </a:extLst>
          </p:cNvPr>
          <p:cNvSpPr>
            <a:spLocks/>
          </p:cNvSpPr>
          <p:nvPr/>
        </p:nvSpPr>
        <p:spPr bwMode="auto">
          <a:xfrm rot="-5400000">
            <a:off x="2286000" y="-76200"/>
            <a:ext cx="533400" cy="3581400"/>
          </a:xfrm>
          <a:prstGeom prst="rightBrace">
            <a:avLst>
              <a:gd name="adj1" fmla="val 55952"/>
              <a:gd name="adj2" fmla="val 66718"/>
            </a:avLst>
          </a:prstGeom>
          <a:noFill/>
          <a:ln w="57150">
            <a:solidFill>
              <a:srgbClr val="F0F0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grpSp>
        <p:nvGrpSpPr>
          <p:cNvPr id="2" name="Group 156">
            <a:extLst>
              <a:ext uri="{FF2B5EF4-FFF2-40B4-BE49-F238E27FC236}">
                <a16:creationId xmlns:a16="http://schemas.microsoft.com/office/drawing/2014/main" id="{8BFE387E-FA4B-1B38-0FD7-1B1E15B29277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505200"/>
            <a:ext cx="1147763" cy="1600200"/>
            <a:chOff x="285" y="2208"/>
            <a:chExt cx="723" cy="1008"/>
          </a:xfrm>
        </p:grpSpPr>
        <p:grpSp>
          <p:nvGrpSpPr>
            <p:cNvPr id="22566" name="Group 69">
              <a:extLst>
                <a:ext uri="{FF2B5EF4-FFF2-40B4-BE49-F238E27FC236}">
                  <a16:creationId xmlns:a16="http://schemas.microsoft.com/office/drawing/2014/main" id="{30260AE1-ED7D-E293-4F68-8DD528745D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208"/>
              <a:ext cx="432" cy="1008"/>
              <a:chOff x="768" y="1200"/>
              <a:chExt cx="672" cy="1008"/>
            </a:xfrm>
          </p:grpSpPr>
          <p:grpSp>
            <p:nvGrpSpPr>
              <p:cNvPr id="22572" name="Group 46">
                <a:extLst>
                  <a:ext uri="{FF2B5EF4-FFF2-40B4-BE49-F238E27FC236}">
                    <a16:creationId xmlns:a16="http://schemas.microsoft.com/office/drawing/2014/main" id="{FCCCBEF3-278B-0230-1E57-F58E631857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00" y="1368"/>
                <a:ext cx="1008" cy="672"/>
                <a:chOff x="1008" y="2256"/>
                <a:chExt cx="3264" cy="1056"/>
              </a:xfrm>
            </p:grpSpPr>
            <p:sp>
              <p:nvSpPr>
                <p:cNvPr id="22574" name="AutoShape 47">
                  <a:extLst>
                    <a:ext uri="{FF2B5EF4-FFF2-40B4-BE49-F238E27FC236}">
                      <a16:creationId xmlns:a16="http://schemas.microsoft.com/office/drawing/2014/main" id="{F6D5FA4D-0C68-4181-B75C-60E026583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112" y="1152"/>
                  <a:ext cx="1056" cy="3264"/>
                </a:xfrm>
                <a:prstGeom prst="can">
                  <a:avLst>
                    <a:gd name="adj" fmla="val 25199"/>
                  </a:avLst>
                </a:prstGeom>
                <a:gradFill rotWithShape="1">
                  <a:gsLst>
                    <a:gs pos="0">
                      <a:srgbClr val="FF5050"/>
                    </a:gs>
                    <a:gs pos="50000">
                      <a:srgbClr val="FFA1A1"/>
                    </a:gs>
                    <a:gs pos="100000">
                      <a:srgbClr val="FF5050"/>
                    </a:gs>
                  </a:gsLst>
                  <a:lin ang="0" scaled="1"/>
                </a:gra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2575" name="Group 48">
                  <a:extLst>
                    <a:ext uri="{FF2B5EF4-FFF2-40B4-BE49-F238E27FC236}">
                      <a16:creationId xmlns:a16="http://schemas.microsoft.com/office/drawing/2014/main" id="{CE4D1F97-8E2F-8127-9A91-F1AD4A9841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2256"/>
                  <a:ext cx="528" cy="144"/>
                  <a:chOff x="2295" y="2810"/>
                  <a:chExt cx="720" cy="118"/>
                </a:xfrm>
              </p:grpSpPr>
              <p:sp>
                <p:nvSpPr>
                  <p:cNvPr id="22588" name="AutoShape 49">
                    <a:extLst>
                      <a:ext uri="{FF2B5EF4-FFF2-40B4-BE49-F238E27FC236}">
                        <a16:creationId xmlns:a16="http://schemas.microsoft.com/office/drawing/2014/main" id="{FB081EA7-0536-BBE3-F82C-6707E10D23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2810"/>
                    <a:ext cx="720" cy="118"/>
                  </a:xfrm>
                  <a:prstGeom prst="flowChartTerminator">
                    <a:avLst/>
                  </a:prstGeom>
                  <a:solidFill>
                    <a:srgbClr val="FFC8B7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589" name="Oval 50">
                    <a:extLst>
                      <a:ext uri="{FF2B5EF4-FFF2-40B4-BE49-F238E27FC236}">
                        <a16:creationId xmlns:a16="http://schemas.microsoft.com/office/drawing/2014/main" id="{51210401-8F67-900C-319B-C0FF00AB0B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845"/>
                    <a:ext cx="240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2576" name="Group 51">
                  <a:extLst>
                    <a:ext uri="{FF2B5EF4-FFF2-40B4-BE49-F238E27FC236}">
                      <a16:creationId xmlns:a16="http://schemas.microsoft.com/office/drawing/2014/main" id="{A7D10723-54C2-26D7-E56B-E2A34DD5F0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16" y="2256"/>
                  <a:ext cx="528" cy="144"/>
                  <a:chOff x="2295" y="2810"/>
                  <a:chExt cx="720" cy="118"/>
                </a:xfrm>
              </p:grpSpPr>
              <p:sp>
                <p:nvSpPr>
                  <p:cNvPr id="22586" name="AutoShape 52">
                    <a:extLst>
                      <a:ext uri="{FF2B5EF4-FFF2-40B4-BE49-F238E27FC236}">
                        <a16:creationId xmlns:a16="http://schemas.microsoft.com/office/drawing/2014/main" id="{6A42684C-22F9-5062-2913-04A2D17B53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2810"/>
                    <a:ext cx="720" cy="118"/>
                  </a:xfrm>
                  <a:prstGeom prst="flowChartTerminator">
                    <a:avLst/>
                  </a:prstGeom>
                  <a:solidFill>
                    <a:srgbClr val="FFC8B7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587" name="Oval 53">
                    <a:extLst>
                      <a:ext uri="{FF2B5EF4-FFF2-40B4-BE49-F238E27FC236}">
                        <a16:creationId xmlns:a16="http://schemas.microsoft.com/office/drawing/2014/main" id="{3CA8C7EB-04CB-555E-3F41-89608D37FE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845"/>
                    <a:ext cx="240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2577" name="Group 54">
                  <a:extLst>
                    <a:ext uri="{FF2B5EF4-FFF2-40B4-BE49-F238E27FC236}">
                      <a16:creationId xmlns:a16="http://schemas.microsoft.com/office/drawing/2014/main" id="{F05BFEDE-3E8D-F755-1574-70E5EDAC13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9" y="2269"/>
                  <a:ext cx="528" cy="144"/>
                  <a:chOff x="2295" y="2810"/>
                  <a:chExt cx="720" cy="118"/>
                </a:xfrm>
              </p:grpSpPr>
              <p:sp>
                <p:nvSpPr>
                  <p:cNvPr id="22584" name="AutoShape 55">
                    <a:extLst>
                      <a:ext uri="{FF2B5EF4-FFF2-40B4-BE49-F238E27FC236}">
                        <a16:creationId xmlns:a16="http://schemas.microsoft.com/office/drawing/2014/main" id="{0BD4E0A6-8125-1610-39C9-4B09BD7994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2810"/>
                    <a:ext cx="720" cy="118"/>
                  </a:xfrm>
                  <a:prstGeom prst="flowChartTerminator">
                    <a:avLst/>
                  </a:prstGeom>
                  <a:solidFill>
                    <a:srgbClr val="FFC8B7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585" name="Oval 56">
                    <a:extLst>
                      <a:ext uri="{FF2B5EF4-FFF2-40B4-BE49-F238E27FC236}">
                        <a16:creationId xmlns:a16="http://schemas.microsoft.com/office/drawing/2014/main" id="{F7424E19-D09D-291D-B4E9-71B8FAC147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845"/>
                    <a:ext cx="240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2578" name="Group 57">
                  <a:extLst>
                    <a:ext uri="{FF2B5EF4-FFF2-40B4-BE49-F238E27FC236}">
                      <a16:creationId xmlns:a16="http://schemas.microsoft.com/office/drawing/2014/main" id="{F24EA5C3-4876-0594-2518-8DCF58B614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2265"/>
                  <a:ext cx="528" cy="144"/>
                  <a:chOff x="2295" y="2810"/>
                  <a:chExt cx="720" cy="118"/>
                </a:xfrm>
              </p:grpSpPr>
              <p:sp>
                <p:nvSpPr>
                  <p:cNvPr id="22582" name="AutoShape 58">
                    <a:extLst>
                      <a:ext uri="{FF2B5EF4-FFF2-40B4-BE49-F238E27FC236}">
                        <a16:creationId xmlns:a16="http://schemas.microsoft.com/office/drawing/2014/main" id="{86C9DA56-5A5E-48F0-E1D6-FA51D19F20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2810"/>
                    <a:ext cx="720" cy="118"/>
                  </a:xfrm>
                  <a:prstGeom prst="flowChartTerminator">
                    <a:avLst/>
                  </a:prstGeom>
                  <a:solidFill>
                    <a:srgbClr val="FFC8B7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583" name="Oval 59">
                    <a:extLst>
                      <a:ext uri="{FF2B5EF4-FFF2-40B4-BE49-F238E27FC236}">
                        <a16:creationId xmlns:a16="http://schemas.microsoft.com/office/drawing/2014/main" id="{044A6C1E-44FA-B441-DCAF-8C6ECE2FC0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845"/>
                    <a:ext cx="240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2579" name="Group 60">
                  <a:extLst>
                    <a:ext uri="{FF2B5EF4-FFF2-40B4-BE49-F238E27FC236}">
                      <a16:creationId xmlns:a16="http://schemas.microsoft.com/office/drawing/2014/main" id="{40AED3DA-A847-F40E-72AE-845F421A09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48" y="2256"/>
                  <a:ext cx="528" cy="144"/>
                  <a:chOff x="2295" y="2810"/>
                  <a:chExt cx="720" cy="118"/>
                </a:xfrm>
              </p:grpSpPr>
              <p:sp>
                <p:nvSpPr>
                  <p:cNvPr id="22580" name="AutoShape 61">
                    <a:extLst>
                      <a:ext uri="{FF2B5EF4-FFF2-40B4-BE49-F238E27FC236}">
                        <a16:creationId xmlns:a16="http://schemas.microsoft.com/office/drawing/2014/main" id="{6D96F6CF-365B-2B87-5DB4-6F4B1669B8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2810"/>
                    <a:ext cx="720" cy="118"/>
                  </a:xfrm>
                  <a:prstGeom prst="flowChartTerminator">
                    <a:avLst/>
                  </a:prstGeom>
                  <a:solidFill>
                    <a:srgbClr val="FFC8B7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581" name="Oval 62">
                    <a:extLst>
                      <a:ext uri="{FF2B5EF4-FFF2-40B4-BE49-F238E27FC236}">
                        <a16:creationId xmlns:a16="http://schemas.microsoft.com/office/drawing/2014/main" id="{8079F2C0-D05B-E08E-B142-A689FDC362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845"/>
                    <a:ext cx="240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22573" name="Rectangle 63">
                <a:extLst>
                  <a:ext uri="{FF2B5EF4-FFF2-40B4-BE49-F238E27FC236}">
                    <a16:creationId xmlns:a16="http://schemas.microsoft.com/office/drawing/2014/main" id="{36A79CFE-5C05-57AA-E64E-6BE960FBF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52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 baseline="-250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2567" name="Group 129">
              <a:extLst>
                <a:ext uri="{FF2B5EF4-FFF2-40B4-BE49-F238E27FC236}">
                  <a16:creationId xmlns:a16="http://schemas.microsoft.com/office/drawing/2014/main" id="{2494E755-66D5-A643-B800-B11FD29318C0}"/>
                </a:ext>
              </a:extLst>
            </p:cNvPr>
            <p:cNvGrpSpPr>
              <a:grpSpLocks/>
            </p:cNvGrpSpPr>
            <p:nvPr/>
          </p:nvGrpSpPr>
          <p:grpSpPr bwMode="auto">
            <a:xfrm rot="-5587590">
              <a:off x="363" y="2427"/>
              <a:ext cx="519" cy="675"/>
              <a:chOff x="3243" y="2840"/>
              <a:chExt cx="419" cy="469"/>
            </a:xfrm>
          </p:grpSpPr>
          <p:grpSp>
            <p:nvGrpSpPr>
              <p:cNvPr id="22568" name="Group 130">
                <a:extLst>
                  <a:ext uri="{FF2B5EF4-FFF2-40B4-BE49-F238E27FC236}">
                    <a16:creationId xmlns:a16="http://schemas.microsoft.com/office/drawing/2014/main" id="{57610929-70A6-815A-12BD-A7C4BBFF2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3226" y="2857"/>
                <a:ext cx="454" cy="419"/>
                <a:chOff x="3496" y="2387"/>
                <a:chExt cx="360" cy="589"/>
              </a:xfrm>
            </p:grpSpPr>
            <p:sp>
              <p:nvSpPr>
                <p:cNvPr id="22570" name="Oval 131">
                  <a:extLst>
                    <a:ext uri="{FF2B5EF4-FFF2-40B4-BE49-F238E27FC236}">
                      <a16:creationId xmlns:a16="http://schemas.microsoft.com/office/drawing/2014/main" id="{108AA2E0-65BC-8E91-ADBD-30A95B2DD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96434">
                  <a:off x="3496" y="2387"/>
                  <a:ext cx="272" cy="589"/>
                </a:xfrm>
                <a:prstGeom prst="ellipse">
                  <a:avLst/>
                </a:prstGeom>
                <a:solidFill>
                  <a:srgbClr val="00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571" name="Oval 132">
                  <a:extLst>
                    <a:ext uri="{FF2B5EF4-FFF2-40B4-BE49-F238E27FC236}">
                      <a16:creationId xmlns:a16="http://schemas.microsoft.com/office/drawing/2014/main" id="{F94A4C91-5B8A-7797-3CB1-DD1F4D85F2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42510">
                  <a:off x="3651" y="2478"/>
                  <a:ext cx="205" cy="452"/>
                </a:xfrm>
                <a:prstGeom prst="ellipse">
                  <a:avLst/>
                </a:pr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569" name="Text Box 133">
                <a:extLst>
                  <a:ext uri="{FF2B5EF4-FFF2-40B4-BE49-F238E27FC236}">
                    <a16:creationId xmlns:a16="http://schemas.microsoft.com/office/drawing/2014/main" id="{AE120933-B65F-CFAE-1674-7AA083C4B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0" y="3022"/>
                <a:ext cx="341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00"/>
                    </a:solidFill>
                  </a:rPr>
                  <a:t> </a:t>
                </a:r>
                <a:r>
                  <a:rPr lang="el-GR" altLang="en-US" b="1">
                    <a:solidFill>
                      <a:srgbClr val="000000"/>
                    </a:solidFill>
                  </a:rPr>
                  <a:t>β</a:t>
                </a:r>
                <a:r>
                  <a:rPr lang="en-US" altLang="en-US" b="1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</p:grpSp>
      <p:sp>
        <p:nvSpPr>
          <p:cNvPr id="112" name="Rectangle 26">
            <a:extLst>
              <a:ext uri="{FF2B5EF4-FFF2-40B4-BE49-F238E27FC236}">
                <a16:creationId xmlns:a16="http://schemas.microsoft.com/office/drawing/2014/main" id="{6C521308-5CA1-BD49-A388-9614A411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5213350"/>
            <a:ext cx="28257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V.C.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(vasoconstriction)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FFFF"/>
              </a:solidFill>
            </a:endParaRPr>
          </a:p>
        </p:txBody>
      </p:sp>
      <p:sp>
        <p:nvSpPr>
          <p:cNvPr id="113" name="Rectangle 64">
            <a:extLst>
              <a:ext uri="{FF2B5EF4-FFF2-40B4-BE49-F238E27FC236}">
                <a16:creationId xmlns:a16="http://schemas.microsoft.com/office/drawing/2014/main" id="{E64C6CEE-33B6-F14C-69DC-7C4150992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905000"/>
            <a:ext cx="2438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0000"/>
              </a:lnSpc>
              <a:spcBef>
                <a:spcPct val="0"/>
              </a:spcBef>
              <a:buClr>
                <a:srgbClr val="FF2F2F"/>
              </a:buClr>
              <a:buSzPct val="135000"/>
            </a:pPr>
            <a:r>
              <a:rPr lang="en-US" altLang="en-US" sz="2800">
                <a:solidFill>
                  <a:srgbClr val="FFFFFF"/>
                </a:solidFill>
              </a:rPr>
              <a:t>Skin, m.m. </a:t>
            </a:r>
          </a:p>
          <a:p>
            <a:pPr algn="l" rtl="0" eaLnBrk="1" hangingPunct="1">
              <a:spcBef>
                <a:spcPct val="0"/>
              </a:spcBef>
              <a:buClr>
                <a:srgbClr val="FF2F2F"/>
              </a:buClr>
              <a:buSzPct val="135000"/>
            </a:pPr>
            <a:r>
              <a:rPr lang="en-US" altLang="en-US" sz="2800">
                <a:solidFill>
                  <a:srgbClr val="FFFFFF"/>
                </a:solidFill>
              </a:rPr>
              <a:t>mesentery </a:t>
            </a:r>
          </a:p>
        </p:txBody>
      </p: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FBB32705-BEB6-66A1-0E1B-8B66383E415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505200"/>
            <a:ext cx="1066800" cy="1676400"/>
            <a:chOff x="2544" y="2160"/>
            <a:chExt cx="672" cy="1056"/>
          </a:xfrm>
        </p:grpSpPr>
        <p:grpSp>
          <p:nvGrpSpPr>
            <p:cNvPr id="22542" name="Group 70">
              <a:extLst>
                <a:ext uri="{FF2B5EF4-FFF2-40B4-BE49-F238E27FC236}">
                  <a16:creationId xmlns:a16="http://schemas.microsoft.com/office/drawing/2014/main" id="{4AC684ED-680D-5BD2-FDB3-760506B33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4" y="2160"/>
              <a:ext cx="462" cy="1056"/>
              <a:chOff x="2400" y="1296"/>
              <a:chExt cx="336" cy="1056"/>
            </a:xfrm>
          </p:grpSpPr>
          <p:grpSp>
            <p:nvGrpSpPr>
              <p:cNvPr id="22548" name="Group 29">
                <a:extLst>
                  <a:ext uri="{FF2B5EF4-FFF2-40B4-BE49-F238E27FC236}">
                    <a16:creationId xmlns:a16="http://schemas.microsoft.com/office/drawing/2014/main" id="{5112ABF2-B9AB-41C0-DD4D-B75D03028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040" y="1656"/>
                <a:ext cx="1056" cy="336"/>
                <a:chOff x="1008" y="2256"/>
                <a:chExt cx="3264" cy="1056"/>
              </a:xfrm>
            </p:grpSpPr>
            <p:sp>
              <p:nvSpPr>
                <p:cNvPr id="22550" name="AutoShape 30">
                  <a:extLst>
                    <a:ext uri="{FF2B5EF4-FFF2-40B4-BE49-F238E27FC236}">
                      <a16:creationId xmlns:a16="http://schemas.microsoft.com/office/drawing/2014/main" id="{6370A0F3-8924-3C7A-3D1C-591629AA98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112" y="1152"/>
                  <a:ext cx="1056" cy="3264"/>
                </a:xfrm>
                <a:prstGeom prst="can">
                  <a:avLst>
                    <a:gd name="adj" fmla="val 25199"/>
                  </a:avLst>
                </a:prstGeom>
                <a:gradFill rotWithShape="1">
                  <a:gsLst>
                    <a:gs pos="0">
                      <a:srgbClr val="FF5050"/>
                    </a:gs>
                    <a:gs pos="50000">
                      <a:srgbClr val="FFA1A1"/>
                    </a:gs>
                    <a:gs pos="100000">
                      <a:srgbClr val="FF5050"/>
                    </a:gs>
                  </a:gsLst>
                  <a:lin ang="0" scaled="1"/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2551" name="Group 31">
                  <a:extLst>
                    <a:ext uri="{FF2B5EF4-FFF2-40B4-BE49-F238E27FC236}">
                      <a16:creationId xmlns:a16="http://schemas.microsoft.com/office/drawing/2014/main" id="{A6136504-57B6-524E-C652-E7FC64A433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2256"/>
                  <a:ext cx="528" cy="144"/>
                  <a:chOff x="2295" y="2810"/>
                  <a:chExt cx="720" cy="118"/>
                </a:xfrm>
              </p:grpSpPr>
              <p:sp>
                <p:nvSpPr>
                  <p:cNvPr id="22564" name="AutoShape 32">
                    <a:extLst>
                      <a:ext uri="{FF2B5EF4-FFF2-40B4-BE49-F238E27FC236}">
                        <a16:creationId xmlns:a16="http://schemas.microsoft.com/office/drawing/2014/main" id="{64884DC0-5A70-E003-0386-BFE1604B86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2810"/>
                    <a:ext cx="720" cy="118"/>
                  </a:xfrm>
                  <a:prstGeom prst="flowChartTerminator">
                    <a:avLst/>
                  </a:prstGeom>
                  <a:solidFill>
                    <a:srgbClr val="FFC8B7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565" name="Oval 33">
                    <a:extLst>
                      <a:ext uri="{FF2B5EF4-FFF2-40B4-BE49-F238E27FC236}">
                        <a16:creationId xmlns:a16="http://schemas.microsoft.com/office/drawing/2014/main" id="{09908803-6CAE-FE0A-88C3-44C44DAB72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845"/>
                    <a:ext cx="240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2552" name="Group 34">
                  <a:extLst>
                    <a:ext uri="{FF2B5EF4-FFF2-40B4-BE49-F238E27FC236}">
                      <a16:creationId xmlns:a16="http://schemas.microsoft.com/office/drawing/2014/main" id="{E09DFF70-80A3-194D-DC99-DADABB8D37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16" y="2256"/>
                  <a:ext cx="528" cy="144"/>
                  <a:chOff x="2295" y="2810"/>
                  <a:chExt cx="720" cy="118"/>
                </a:xfrm>
              </p:grpSpPr>
              <p:sp>
                <p:nvSpPr>
                  <p:cNvPr id="22562" name="AutoShape 35">
                    <a:extLst>
                      <a:ext uri="{FF2B5EF4-FFF2-40B4-BE49-F238E27FC236}">
                        <a16:creationId xmlns:a16="http://schemas.microsoft.com/office/drawing/2014/main" id="{8B29F63C-6DD3-E65A-D1C9-BECAEBAAAF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2810"/>
                    <a:ext cx="720" cy="118"/>
                  </a:xfrm>
                  <a:prstGeom prst="flowChartTerminator">
                    <a:avLst/>
                  </a:prstGeom>
                  <a:solidFill>
                    <a:srgbClr val="FFC8B7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563" name="Oval 36">
                    <a:extLst>
                      <a:ext uri="{FF2B5EF4-FFF2-40B4-BE49-F238E27FC236}">
                        <a16:creationId xmlns:a16="http://schemas.microsoft.com/office/drawing/2014/main" id="{88193796-77EA-75D3-174E-BFC479DC07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845"/>
                    <a:ext cx="240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2553" name="Group 37">
                  <a:extLst>
                    <a:ext uri="{FF2B5EF4-FFF2-40B4-BE49-F238E27FC236}">
                      <a16:creationId xmlns:a16="http://schemas.microsoft.com/office/drawing/2014/main" id="{B0941B2F-9562-3762-74B9-789C6B8BD6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9" y="2269"/>
                  <a:ext cx="528" cy="144"/>
                  <a:chOff x="2295" y="2810"/>
                  <a:chExt cx="720" cy="118"/>
                </a:xfrm>
              </p:grpSpPr>
              <p:sp>
                <p:nvSpPr>
                  <p:cNvPr id="22560" name="AutoShape 38">
                    <a:extLst>
                      <a:ext uri="{FF2B5EF4-FFF2-40B4-BE49-F238E27FC236}">
                        <a16:creationId xmlns:a16="http://schemas.microsoft.com/office/drawing/2014/main" id="{ED54AD82-EE41-3BB2-A832-FD9DFECB39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2810"/>
                    <a:ext cx="720" cy="118"/>
                  </a:xfrm>
                  <a:prstGeom prst="flowChartTerminator">
                    <a:avLst/>
                  </a:prstGeom>
                  <a:solidFill>
                    <a:srgbClr val="FFC8B7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561" name="Oval 39">
                    <a:extLst>
                      <a:ext uri="{FF2B5EF4-FFF2-40B4-BE49-F238E27FC236}">
                        <a16:creationId xmlns:a16="http://schemas.microsoft.com/office/drawing/2014/main" id="{61B6101A-F147-F992-3672-1056F6CA50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845"/>
                    <a:ext cx="240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2554" name="Group 40">
                  <a:extLst>
                    <a:ext uri="{FF2B5EF4-FFF2-40B4-BE49-F238E27FC236}">
                      <a16:creationId xmlns:a16="http://schemas.microsoft.com/office/drawing/2014/main" id="{2F54723F-7705-21E6-EB5A-56808ED608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2265"/>
                  <a:ext cx="528" cy="144"/>
                  <a:chOff x="2295" y="2810"/>
                  <a:chExt cx="720" cy="118"/>
                </a:xfrm>
              </p:grpSpPr>
              <p:sp>
                <p:nvSpPr>
                  <p:cNvPr id="22558" name="AutoShape 41">
                    <a:extLst>
                      <a:ext uri="{FF2B5EF4-FFF2-40B4-BE49-F238E27FC236}">
                        <a16:creationId xmlns:a16="http://schemas.microsoft.com/office/drawing/2014/main" id="{E8DE3B49-6930-7F94-2404-8726013FC0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2810"/>
                    <a:ext cx="720" cy="118"/>
                  </a:xfrm>
                  <a:prstGeom prst="flowChartTerminator">
                    <a:avLst/>
                  </a:prstGeom>
                  <a:solidFill>
                    <a:srgbClr val="FFC8B7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559" name="Oval 42">
                    <a:extLst>
                      <a:ext uri="{FF2B5EF4-FFF2-40B4-BE49-F238E27FC236}">
                        <a16:creationId xmlns:a16="http://schemas.microsoft.com/office/drawing/2014/main" id="{E6B411B7-89AF-D5A4-4C9F-8CAFDD7389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845"/>
                    <a:ext cx="240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2555" name="Group 43">
                  <a:extLst>
                    <a:ext uri="{FF2B5EF4-FFF2-40B4-BE49-F238E27FC236}">
                      <a16:creationId xmlns:a16="http://schemas.microsoft.com/office/drawing/2014/main" id="{425BDEFC-A4E8-CB64-65B1-0FB113BFFE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48" y="2256"/>
                  <a:ext cx="528" cy="144"/>
                  <a:chOff x="2295" y="2810"/>
                  <a:chExt cx="720" cy="118"/>
                </a:xfrm>
              </p:grpSpPr>
              <p:sp>
                <p:nvSpPr>
                  <p:cNvPr id="22556" name="AutoShape 44">
                    <a:extLst>
                      <a:ext uri="{FF2B5EF4-FFF2-40B4-BE49-F238E27FC236}">
                        <a16:creationId xmlns:a16="http://schemas.microsoft.com/office/drawing/2014/main" id="{0D53C990-4AE4-7300-EF02-1CBC189B78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2810"/>
                    <a:ext cx="720" cy="118"/>
                  </a:xfrm>
                  <a:prstGeom prst="flowChartTerminator">
                    <a:avLst/>
                  </a:prstGeom>
                  <a:solidFill>
                    <a:srgbClr val="FFC8B7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557" name="Oval 45">
                    <a:extLst>
                      <a:ext uri="{FF2B5EF4-FFF2-40B4-BE49-F238E27FC236}">
                        <a16:creationId xmlns:a16="http://schemas.microsoft.com/office/drawing/2014/main" id="{776B4160-2AD4-C201-E9E6-E760EFAF8B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845"/>
                    <a:ext cx="240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22549" name="Rectangle 66">
                <a:extLst>
                  <a:ext uri="{FF2B5EF4-FFF2-40B4-BE49-F238E27FC236}">
                    <a16:creationId xmlns:a16="http://schemas.microsoft.com/office/drawing/2014/main" id="{2C8558AD-4BDA-C302-8ABE-5ACB1D600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1529"/>
                <a:ext cx="8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b="1" baseline="-25000">
                  <a:solidFill>
                    <a:srgbClr val="0000FF"/>
                  </a:solidFill>
                  <a:sym typeface="Symbol" panose="05050102010706020507" pitchFamily="18" charset="2"/>
                </a:endParaRPr>
              </a:p>
            </p:txBody>
          </p:sp>
        </p:grpSp>
        <p:grpSp>
          <p:nvGrpSpPr>
            <p:cNvPr id="22543" name="Group 149">
              <a:extLst>
                <a:ext uri="{FF2B5EF4-FFF2-40B4-BE49-F238E27FC236}">
                  <a16:creationId xmlns:a16="http://schemas.microsoft.com/office/drawing/2014/main" id="{969436D2-12F1-7C7A-65FE-8368548A904F}"/>
                </a:ext>
              </a:extLst>
            </p:cNvPr>
            <p:cNvGrpSpPr>
              <a:grpSpLocks/>
            </p:cNvGrpSpPr>
            <p:nvPr/>
          </p:nvGrpSpPr>
          <p:grpSpPr bwMode="auto">
            <a:xfrm rot="-5079141">
              <a:off x="2564" y="2476"/>
              <a:ext cx="440" cy="480"/>
              <a:chOff x="2679" y="2794"/>
              <a:chExt cx="475" cy="464"/>
            </a:xfrm>
          </p:grpSpPr>
          <p:grpSp>
            <p:nvGrpSpPr>
              <p:cNvPr id="22544" name="Group 150">
                <a:extLst>
                  <a:ext uri="{FF2B5EF4-FFF2-40B4-BE49-F238E27FC236}">
                    <a16:creationId xmlns:a16="http://schemas.microsoft.com/office/drawing/2014/main" id="{A13B3276-60FA-0D2E-E08D-87802E430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421414">
                <a:off x="2701" y="2794"/>
                <a:ext cx="454" cy="453"/>
                <a:chOff x="3496" y="2387"/>
                <a:chExt cx="360" cy="589"/>
              </a:xfrm>
            </p:grpSpPr>
            <p:sp>
              <p:nvSpPr>
                <p:cNvPr id="22546" name="Oval 151">
                  <a:extLst>
                    <a:ext uri="{FF2B5EF4-FFF2-40B4-BE49-F238E27FC236}">
                      <a16:creationId xmlns:a16="http://schemas.microsoft.com/office/drawing/2014/main" id="{027A5956-293B-2EAC-B7E3-31FD10203E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96434">
                  <a:off x="3496" y="2387"/>
                  <a:ext cx="272" cy="589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000000"/>
                      </a:solidFill>
                    </a:rPr>
                    <a:t> </a:t>
                  </a:r>
                  <a:r>
                    <a:rPr lang="en-US" altLang="en-US" sz="2400" b="1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</a:t>
                  </a:r>
                  <a:r>
                    <a:rPr lang="en-US" altLang="en-US" sz="2400" b="1" baseline="-250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1</a:t>
                  </a:r>
                  <a:endParaRPr lang="en-US" altLang="en-US" sz="2400" b="1" baseline="-25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7" name="Oval 152">
                  <a:extLst>
                    <a:ext uri="{FF2B5EF4-FFF2-40B4-BE49-F238E27FC236}">
                      <a16:creationId xmlns:a16="http://schemas.microsoft.com/office/drawing/2014/main" id="{54BF6E47-FA04-61C3-F3BE-1F2E0FB6A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42510">
                  <a:off x="3651" y="2478"/>
                  <a:ext cx="205" cy="452"/>
                </a:xfrm>
                <a:prstGeom prst="ellipse">
                  <a:avLst/>
                </a:pr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545" name="Rectangle 153">
                <a:extLst>
                  <a:ext uri="{FF2B5EF4-FFF2-40B4-BE49-F238E27FC236}">
                    <a16:creationId xmlns:a16="http://schemas.microsoft.com/office/drawing/2014/main" id="{961590DE-60FD-7230-3847-EA3DF89CB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47456">
                <a:off x="2679" y="2981"/>
                <a:ext cx="270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40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2012" grpId="0" autoUpdateAnimBg="0"/>
      <p:bldP spid="42049" grpId="0" autoUpdateAnimBg="0"/>
      <p:bldP spid="42055" grpId="0" animBg="1"/>
      <p:bldP spid="112" grpId="0" autoUpdateAnimBg="0"/>
      <p:bldP spid="1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5C014C1A-0B3D-6CF3-B076-7CA92C2F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6CF6095E-0EFF-42F9-806B-BED7510E6FF4}" type="slidenum">
              <a:rPr lang="ar-SA" altLang="en-US" sz="1400">
                <a:solidFill>
                  <a:srgbClr val="000000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67F18B7-1D0C-8B01-0478-F5DC32CF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2597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Sympathetic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15772A3-811F-6B3B-8177-115E8D3D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19200"/>
            <a:ext cx="1052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Pupil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5C1FFB31-A1A5-8619-E771-0AC923F43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4400"/>
            <a:ext cx="3481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ar-SA" altLang="en-US" sz="4800">
                <a:solidFill>
                  <a:srgbClr val="00FF00"/>
                </a:solidFill>
              </a:rPr>
              <a:t>٭</a:t>
            </a:r>
            <a:r>
              <a:rPr lang="en-US" altLang="en-US" sz="2400" b="1">
                <a:solidFill>
                  <a:srgbClr val="FFFFFF"/>
                </a:solidFill>
              </a:rPr>
              <a:t> Dilated </a:t>
            </a:r>
            <a:r>
              <a:rPr lang="en-US" altLang="en-US" sz="2400" b="1">
                <a:solidFill>
                  <a:srgbClr val="FFFF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b="1">
                <a:solidFill>
                  <a:srgbClr val="FFFFFF"/>
                </a:solidFill>
              </a:rPr>
              <a:t> Mydriasis</a:t>
            </a:r>
          </a:p>
        </p:txBody>
      </p:sp>
      <p:sp>
        <p:nvSpPr>
          <p:cNvPr id="23558" name="Rectangle 22">
            <a:extLst>
              <a:ext uri="{FF2B5EF4-FFF2-40B4-BE49-F238E27FC236}">
                <a16:creationId xmlns:a16="http://schemas.microsoft.com/office/drawing/2014/main" id="{0EC35B55-C5AB-94B7-E902-BED81A4C8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762000"/>
            <a:ext cx="3432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Parasympathetic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36" name="Rectangle 24">
            <a:extLst>
              <a:ext uri="{FF2B5EF4-FFF2-40B4-BE49-F238E27FC236}">
                <a16:creationId xmlns:a16="http://schemas.microsoft.com/office/drawing/2014/main" id="{D0BBCD51-2ECB-23DC-58CB-ADC754B4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329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Constricted </a:t>
            </a:r>
            <a:r>
              <a:rPr lang="en-US" altLang="en-US" sz="2400" b="1">
                <a:solidFill>
                  <a:srgbClr val="FFFF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b="1">
                <a:solidFill>
                  <a:srgbClr val="FFFFFF"/>
                </a:solidFill>
              </a:rPr>
              <a:t> Miosis</a:t>
            </a:r>
            <a:endParaRPr lang="en-US" altLang="en-US" sz="2000">
              <a:solidFill>
                <a:srgbClr val="000000"/>
              </a:solidFill>
            </a:endParaRPr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id="{8575B5CD-B5E2-3667-87CC-D63022C4F76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159000"/>
            <a:ext cx="1223963" cy="1223963"/>
            <a:chOff x="3470" y="1253"/>
            <a:chExt cx="1451" cy="1473"/>
          </a:xfrm>
        </p:grpSpPr>
        <p:sp>
          <p:nvSpPr>
            <p:cNvPr id="23624" name="Oval 37">
              <a:extLst>
                <a:ext uri="{FF2B5EF4-FFF2-40B4-BE49-F238E27FC236}">
                  <a16:creationId xmlns:a16="http://schemas.microsoft.com/office/drawing/2014/main" id="{C338B440-9DD4-3233-87D5-D5DD04F4A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1253"/>
              <a:ext cx="1406" cy="1451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3625" name="Group 38">
              <a:extLst>
                <a:ext uri="{FF2B5EF4-FFF2-40B4-BE49-F238E27FC236}">
                  <a16:creationId xmlns:a16="http://schemas.microsoft.com/office/drawing/2014/main" id="{52CA03E7-49EC-B122-8420-C5C376E2C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" y="1266"/>
              <a:ext cx="1434" cy="1460"/>
              <a:chOff x="3471" y="1265"/>
              <a:chExt cx="1434" cy="1460"/>
            </a:xfrm>
          </p:grpSpPr>
          <p:grpSp>
            <p:nvGrpSpPr>
              <p:cNvPr id="23626" name="Group 39">
                <a:extLst>
                  <a:ext uri="{FF2B5EF4-FFF2-40B4-BE49-F238E27FC236}">
                    <a16:creationId xmlns:a16="http://schemas.microsoft.com/office/drawing/2014/main" id="{04A0D009-0F09-541D-4A9C-1DF4264716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1480"/>
                <a:ext cx="1089" cy="1011"/>
                <a:chOff x="3651" y="1480"/>
                <a:chExt cx="1089" cy="1011"/>
              </a:xfrm>
            </p:grpSpPr>
            <p:sp>
              <p:nvSpPr>
                <p:cNvPr id="23671" name="Oval 40">
                  <a:extLst>
                    <a:ext uri="{FF2B5EF4-FFF2-40B4-BE49-F238E27FC236}">
                      <a16:creationId xmlns:a16="http://schemas.microsoft.com/office/drawing/2014/main" id="{3D1FF3AC-B90C-CCFF-C2A8-2E5A8D003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1" y="1480"/>
                  <a:ext cx="1089" cy="1011"/>
                </a:xfrm>
                <a:prstGeom prst="ellipse">
                  <a:avLst/>
                </a:prstGeom>
                <a:solidFill>
                  <a:srgbClr val="CC9900"/>
                </a:solidFill>
                <a:ln w="38100">
                  <a:solidFill>
                    <a:srgbClr val="7E54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3672" name="Group 41">
                  <a:extLst>
                    <a:ext uri="{FF2B5EF4-FFF2-40B4-BE49-F238E27FC236}">
                      <a16:creationId xmlns:a16="http://schemas.microsoft.com/office/drawing/2014/main" id="{6733E29A-580D-4646-F3D1-5820FD8D51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1525"/>
                  <a:ext cx="998" cy="907"/>
                  <a:chOff x="3696" y="1525"/>
                  <a:chExt cx="998" cy="907"/>
                </a:xfrm>
              </p:grpSpPr>
              <p:sp>
                <p:nvSpPr>
                  <p:cNvPr id="23673" name="Oval 42">
                    <a:extLst>
                      <a:ext uri="{FF2B5EF4-FFF2-40B4-BE49-F238E27FC236}">
                        <a16:creationId xmlns:a16="http://schemas.microsoft.com/office/drawing/2014/main" id="{3E565148-A850-3717-A93B-BFB3228C50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525"/>
                    <a:ext cx="998" cy="907"/>
                  </a:xfrm>
                  <a:prstGeom prst="ellipse">
                    <a:avLst/>
                  </a:prstGeom>
                  <a:noFill/>
                  <a:ln w="381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3674" name="Oval 43">
                    <a:extLst>
                      <a:ext uri="{FF2B5EF4-FFF2-40B4-BE49-F238E27FC236}">
                        <a16:creationId xmlns:a16="http://schemas.microsoft.com/office/drawing/2014/main" id="{E93BC97E-B17F-01AF-009B-4FA469868D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1544"/>
                    <a:ext cx="907" cy="843"/>
                  </a:xfrm>
                  <a:prstGeom prst="ellipse">
                    <a:avLst/>
                  </a:prstGeom>
                  <a:noFill/>
                  <a:ln w="381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23627" name="Oval 44">
                <a:extLst>
                  <a:ext uri="{FF2B5EF4-FFF2-40B4-BE49-F238E27FC236}">
                    <a16:creationId xmlns:a16="http://schemas.microsoft.com/office/drawing/2014/main" id="{0E5E2008-2694-350D-CAF6-01AEFF12D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1570"/>
                <a:ext cx="817" cy="77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7E54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3628" name="Group 45">
                <a:extLst>
                  <a:ext uri="{FF2B5EF4-FFF2-40B4-BE49-F238E27FC236}">
                    <a16:creationId xmlns:a16="http://schemas.microsoft.com/office/drawing/2014/main" id="{F6075FBC-B5D6-52FD-2EBF-32C236D6A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1" y="1265"/>
                <a:ext cx="1434" cy="1460"/>
                <a:chOff x="3471" y="1265"/>
                <a:chExt cx="1434" cy="1460"/>
              </a:xfrm>
            </p:grpSpPr>
            <p:grpSp>
              <p:nvGrpSpPr>
                <p:cNvPr id="23629" name="Group 46">
                  <a:extLst>
                    <a:ext uri="{FF2B5EF4-FFF2-40B4-BE49-F238E27FC236}">
                      <a16:creationId xmlns:a16="http://schemas.microsoft.com/office/drawing/2014/main" id="{EB0F0EAC-4033-2AE6-51A2-68FEE173EF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78" y="2432"/>
                  <a:ext cx="250" cy="271"/>
                  <a:chOff x="3900" y="2433"/>
                  <a:chExt cx="250" cy="271"/>
                </a:xfrm>
              </p:grpSpPr>
              <p:sp>
                <p:nvSpPr>
                  <p:cNvPr id="23668" name="Line 47">
                    <a:extLst>
                      <a:ext uri="{FF2B5EF4-FFF2-40B4-BE49-F238E27FC236}">
                        <a16:creationId xmlns:a16="http://schemas.microsoft.com/office/drawing/2014/main" id="{8102F68A-FF33-B069-D26D-81A0630A02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9" name="Line 48">
                    <a:extLst>
                      <a:ext uri="{FF2B5EF4-FFF2-40B4-BE49-F238E27FC236}">
                        <a16:creationId xmlns:a16="http://schemas.microsoft.com/office/drawing/2014/main" id="{50090A53-E5B0-676F-5F41-FE7AD8C4DB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0" name="Line 49">
                    <a:extLst>
                      <a:ext uri="{FF2B5EF4-FFF2-40B4-BE49-F238E27FC236}">
                        <a16:creationId xmlns:a16="http://schemas.microsoft.com/office/drawing/2014/main" id="{F8FC6A9C-4E45-5B08-F33D-ECF2F0B063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30" name="Group 50">
                  <a:extLst>
                    <a:ext uri="{FF2B5EF4-FFF2-40B4-BE49-F238E27FC236}">
                      <a16:creationId xmlns:a16="http://schemas.microsoft.com/office/drawing/2014/main" id="{8FA36FC0-66AE-F01D-EA97-8D69203F2D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160882">
                  <a:off x="3618" y="2239"/>
                  <a:ext cx="250" cy="271"/>
                  <a:chOff x="3900" y="2433"/>
                  <a:chExt cx="250" cy="271"/>
                </a:xfrm>
              </p:grpSpPr>
              <p:sp>
                <p:nvSpPr>
                  <p:cNvPr id="23665" name="Line 51">
                    <a:extLst>
                      <a:ext uri="{FF2B5EF4-FFF2-40B4-BE49-F238E27FC236}">
                        <a16:creationId xmlns:a16="http://schemas.microsoft.com/office/drawing/2014/main" id="{61E1DAA8-A7ED-F90E-55A1-2B65B8A8D5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6" name="Line 52">
                    <a:extLst>
                      <a:ext uri="{FF2B5EF4-FFF2-40B4-BE49-F238E27FC236}">
                        <a16:creationId xmlns:a16="http://schemas.microsoft.com/office/drawing/2014/main" id="{D891CED1-A1F3-3960-A03D-33FEB7896C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7" name="Line 53">
                    <a:extLst>
                      <a:ext uri="{FF2B5EF4-FFF2-40B4-BE49-F238E27FC236}">
                        <a16:creationId xmlns:a16="http://schemas.microsoft.com/office/drawing/2014/main" id="{BC443115-260A-D0CA-B44C-55411286E0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31" name="Group 54">
                  <a:extLst>
                    <a:ext uri="{FF2B5EF4-FFF2-40B4-BE49-F238E27FC236}">
                      <a16:creationId xmlns:a16="http://schemas.microsoft.com/office/drawing/2014/main" id="{400E27CD-6B71-D23D-2DDB-B0506C52D0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262263">
                  <a:off x="3482" y="1944"/>
                  <a:ext cx="250" cy="271"/>
                  <a:chOff x="3900" y="2433"/>
                  <a:chExt cx="250" cy="271"/>
                </a:xfrm>
              </p:grpSpPr>
              <p:sp>
                <p:nvSpPr>
                  <p:cNvPr id="23662" name="Line 55">
                    <a:extLst>
                      <a:ext uri="{FF2B5EF4-FFF2-40B4-BE49-F238E27FC236}">
                        <a16:creationId xmlns:a16="http://schemas.microsoft.com/office/drawing/2014/main" id="{56315ACB-4F36-5992-0A89-9504ED4033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3" name="Line 56">
                    <a:extLst>
                      <a:ext uri="{FF2B5EF4-FFF2-40B4-BE49-F238E27FC236}">
                        <a16:creationId xmlns:a16="http://schemas.microsoft.com/office/drawing/2014/main" id="{791B7E77-338A-14CA-2F69-08B9ABF051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4" name="Line 57">
                    <a:extLst>
                      <a:ext uri="{FF2B5EF4-FFF2-40B4-BE49-F238E27FC236}">
                        <a16:creationId xmlns:a16="http://schemas.microsoft.com/office/drawing/2014/main" id="{309D7853-EE32-7867-F792-41CA4BD6AE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32" name="Group 58">
                  <a:extLst>
                    <a:ext uri="{FF2B5EF4-FFF2-40B4-BE49-F238E27FC236}">
                      <a16:creationId xmlns:a16="http://schemas.microsoft.com/office/drawing/2014/main" id="{B10BC4F5-009F-28A2-2C87-D5B470452E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596967">
                  <a:off x="3525" y="1637"/>
                  <a:ext cx="250" cy="271"/>
                  <a:chOff x="3900" y="2433"/>
                  <a:chExt cx="250" cy="271"/>
                </a:xfrm>
              </p:grpSpPr>
              <p:sp>
                <p:nvSpPr>
                  <p:cNvPr id="23659" name="Line 59">
                    <a:extLst>
                      <a:ext uri="{FF2B5EF4-FFF2-40B4-BE49-F238E27FC236}">
                        <a16:creationId xmlns:a16="http://schemas.microsoft.com/office/drawing/2014/main" id="{1EEF9EC6-1875-D098-6502-CEA5A302ED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0" name="Line 60">
                    <a:extLst>
                      <a:ext uri="{FF2B5EF4-FFF2-40B4-BE49-F238E27FC236}">
                        <a16:creationId xmlns:a16="http://schemas.microsoft.com/office/drawing/2014/main" id="{4A2DB0D0-7D60-D5E1-E201-56A3A7EDF4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1" name="Line 61">
                    <a:extLst>
                      <a:ext uri="{FF2B5EF4-FFF2-40B4-BE49-F238E27FC236}">
                        <a16:creationId xmlns:a16="http://schemas.microsoft.com/office/drawing/2014/main" id="{A0619BC2-B706-325A-080E-8158C1BE46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33" name="Group 62">
                  <a:extLst>
                    <a:ext uri="{FF2B5EF4-FFF2-40B4-BE49-F238E27FC236}">
                      <a16:creationId xmlns:a16="http://schemas.microsoft.com/office/drawing/2014/main" id="{CBB0C806-4893-F61B-E018-73007C7C29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6965087">
                  <a:off x="3721" y="1354"/>
                  <a:ext cx="250" cy="271"/>
                  <a:chOff x="3900" y="2433"/>
                  <a:chExt cx="250" cy="271"/>
                </a:xfrm>
              </p:grpSpPr>
              <p:sp>
                <p:nvSpPr>
                  <p:cNvPr id="23656" name="Line 63">
                    <a:extLst>
                      <a:ext uri="{FF2B5EF4-FFF2-40B4-BE49-F238E27FC236}">
                        <a16:creationId xmlns:a16="http://schemas.microsoft.com/office/drawing/2014/main" id="{5802213D-AA02-46F3-53A5-6797CFD999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7" name="Line 64">
                    <a:extLst>
                      <a:ext uri="{FF2B5EF4-FFF2-40B4-BE49-F238E27FC236}">
                        <a16:creationId xmlns:a16="http://schemas.microsoft.com/office/drawing/2014/main" id="{A90C08DF-D8B3-234A-7F1E-DFDAFBCEA2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8" name="Line 65">
                    <a:extLst>
                      <a:ext uri="{FF2B5EF4-FFF2-40B4-BE49-F238E27FC236}">
                        <a16:creationId xmlns:a16="http://schemas.microsoft.com/office/drawing/2014/main" id="{D8DADA24-855F-D61F-765A-3479B21812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34" name="Group 66">
                  <a:extLst>
                    <a:ext uri="{FF2B5EF4-FFF2-40B4-BE49-F238E27FC236}">
                      <a16:creationId xmlns:a16="http://schemas.microsoft.com/office/drawing/2014/main" id="{1D87C524-3959-49ED-8D6B-DF64AF9507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98" y="1265"/>
                  <a:ext cx="282" cy="229"/>
                  <a:chOff x="3998" y="1265"/>
                  <a:chExt cx="282" cy="229"/>
                </a:xfrm>
              </p:grpSpPr>
              <p:sp>
                <p:nvSpPr>
                  <p:cNvPr id="23653" name="Line 67">
                    <a:extLst>
                      <a:ext uri="{FF2B5EF4-FFF2-40B4-BE49-F238E27FC236}">
                        <a16:creationId xmlns:a16="http://schemas.microsoft.com/office/drawing/2014/main" id="{DB01FB9A-9C0C-09C3-F6B1-BC23B92E4F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4084" y="1265"/>
                    <a:ext cx="90" cy="212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4" name="Line 68">
                    <a:extLst>
                      <a:ext uri="{FF2B5EF4-FFF2-40B4-BE49-F238E27FC236}">
                        <a16:creationId xmlns:a16="http://schemas.microsoft.com/office/drawing/2014/main" id="{B5D453B6-0B2F-263B-4AE4-830208C5CE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4178" y="1272"/>
                    <a:ext cx="102" cy="212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5" name="Line 69">
                    <a:extLst>
                      <a:ext uri="{FF2B5EF4-FFF2-40B4-BE49-F238E27FC236}">
                        <a16:creationId xmlns:a16="http://schemas.microsoft.com/office/drawing/2014/main" id="{82516DF3-6AFE-D8D3-9A9D-D56AB6EF21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3998" y="1280"/>
                    <a:ext cx="34" cy="214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35" name="Group 70">
                  <a:extLst>
                    <a:ext uri="{FF2B5EF4-FFF2-40B4-BE49-F238E27FC236}">
                      <a16:creationId xmlns:a16="http://schemas.microsoft.com/office/drawing/2014/main" id="{90C852BE-D0B0-C0D9-904A-8A8C134D4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780988">
                  <a:off x="4332" y="1298"/>
                  <a:ext cx="282" cy="229"/>
                  <a:chOff x="3998" y="1265"/>
                  <a:chExt cx="282" cy="229"/>
                </a:xfrm>
              </p:grpSpPr>
              <p:sp>
                <p:nvSpPr>
                  <p:cNvPr id="23650" name="Line 71">
                    <a:extLst>
                      <a:ext uri="{FF2B5EF4-FFF2-40B4-BE49-F238E27FC236}">
                        <a16:creationId xmlns:a16="http://schemas.microsoft.com/office/drawing/2014/main" id="{FF4A940E-F6DF-3DD7-FB1A-7687AC3A92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4084" y="1265"/>
                    <a:ext cx="90" cy="212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1" name="Line 72">
                    <a:extLst>
                      <a:ext uri="{FF2B5EF4-FFF2-40B4-BE49-F238E27FC236}">
                        <a16:creationId xmlns:a16="http://schemas.microsoft.com/office/drawing/2014/main" id="{58369E96-3A80-9260-D046-A2671EE47D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4178" y="1272"/>
                    <a:ext cx="102" cy="212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2" name="Line 73">
                    <a:extLst>
                      <a:ext uri="{FF2B5EF4-FFF2-40B4-BE49-F238E27FC236}">
                        <a16:creationId xmlns:a16="http://schemas.microsoft.com/office/drawing/2014/main" id="{43BC4D8F-3855-509C-341F-47879D4BBE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3998" y="1280"/>
                    <a:ext cx="34" cy="214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636" name="Line 74">
                  <a:extLst>
                    <a:ext uri="{FF2B5EF4-FFF2-40B4-BE49-F238E27FC236}">
                      <a16:creationId xmlns:a16="http://schemas.microsoft.com/office/drawing/2014/main" id="{839BE1D5-F3B4-3758-1342-0D3CDC781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982367" flipH="1">
                  <a:off x="4660" y="1499"/>
                  <a:ext cx="73" cy="168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7" name="Line 75">
                  <a:extLst>
                    <a:ext uri="{FF2B5EF4-FFF2-40B4-BE49-F238E27FC236}">
                      <a16:creationId xmlns:a16="http://schemas.microsoft.com/office/drawing/2014/main" id="{ED03DDE2-58C6-942F-D4EB-0C51E54DA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982367" flipH="1">
                  <a:off x="4734" y="1623"/>
                  <a:ext cx="80" cy="114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8" name="Line 76">
                  <a:extLst>
                    <a:ext uri="{FF2B5EF4-FFF2-40B4-BE49-F238E27FC236}">
                      <a16:creationId xmlns:a16="http://schemas.microsoft.com/office/drawing/2014/main" id="{26FDD113-AC07-F9B5-BBDC-63A669C8E0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982367" flipH="1">
                  <a:off x="4631" y="1421"/>
                  <a:ext cx="27" cy="169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639" name="Group 77">
                  <a:extLst>
                    <a:ext uri="{FF2B5EF4-FFF2-40B4-BE49-F238E27FC236}">
                      <a16:creationId xmlns:a16="http://schemas.microsoft.com/office/drawing/2014/main" id="{11D5EB4C-5280-2205-B7EB-0302F98496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391916">
                  <a:off x="4206" y="2454"/>
                  <a:ext cx="250" cy="271"/>
                  <a:chOff x="3900" y="2433"/>
                  <a:chExt cx="250" cy="271"/>
                </a:xfrm>
              </p:grpSpPr>
              <p:sp>
                <p:nvSpPr>
                  <p:cNvPr id="23647" name="Line 78">
                    <a:extLst>
                      <a:ext uri="{FF2B5EF4-FFF2-40B4-BE49-F238E27FC236}">
                        <a16:creationId xmlns:a16="http://schemas.microsoft.com/office/drawing/2014/main" id="{36654CE0-99FB-86AC-21CB-B4B48FB7E8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8" name="Line 79">
                    <a:extLst>
                      <a:ext uri="{FF2B5EF4-FFF2-40B4-BE49-F238E27FC236}">
                        <a16:creationId xmlns:a16="http://schemas.microsoft.com/office/drawing/2014/main" id="{A2A25F09-68D8-91F0-08D1-31A0291886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9" name="Line 80">
                    <a:extLst>
                      <a:ext uri="{FF2B5EF4-FFF2-40B4-BE49-F238E27FC236}">
                        <a16:creationId xmlns:a16="http://schemas.microsoft.com/office/drawing/2014/main" id="{53F6D46D-9278-0770-8B65-E4777269FF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640" name="Line 81">
                  <a:extLst>
                    <a:ext uri="{FF2B5EF4-FFF2-40B4-BE49-F238E27FC236}">
                      <a16:creationId xmlns:a16="http://schemas.microsoft.com/office/drawing/2014/main" id="{FDB92D44-2BCC-1C7F-5076-6E766217C1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3035725" flipH="1">
                  <a:off x="4814" y="1888"/>
                  <a:ext cx="91" cy="122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1" name="Line 82">
                  <a:extLst>
                    <a:ext uri="{FF2B5EF4-FFF2-40B4-BE49-F238E27FC236}">
                      <a16:creationId xmlns:a16="http://schemas.microsoft.com/office/drawing/2014/main" id="{45FF4749-284F-5B81-8F66-A7BF2B471C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3039215" flipH="1">
                  <a:off x="4785" y="2067"/>
                  <a:ext cx="91" cy="69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2" name="Line 83">
                  <a:extLst>
                    <a:ext uri="{FF2B5EF4-FFF2-40B4-BE49-F238E27FC236}">
                      <a16:creationId xmlns:a16="http://schemas.microsoft.com/office/drawing/2014/main" id="{4D9F4F14-197D-B083-A238-D5C49B07EB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3037681" flipH="1">
                  <a:off x="4764" y="1766"/>
                  <a:ext cx="91" cy="123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3" name="Line 84">
                  <a:extLst>
                    <a:ext uri="{FF2B5EF4-FFF2-40B4-BE49-F238E27FC236}">
                      <a16:creationId xmlns:a16="http://schemas.microsoft.com/office/drawing/2014/main" id="{D59C0208-843A-2DB6-0411-A72A2FAFC2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552760">
                  <a:off x="4684" y="2345"/>
                  <a:ext cx="27" cy="143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4" name="Line 85">
                  <a:extLst>
                    <a:ext uri="{FF2B5EF4-FFF2-40B4-BE49-F238E27FC236}">
                      <a16:creationId xmlns:a16="http://schemas.microsoft.com/office/drawing/2014/main" id="{1C2D6539-3BCB-159E-EFB4-07BFDB4E99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047240" flipH="1">
                  <a:off x="4544" y="2459"/>
                  <a:ext cx="47" cy="138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5" name="Line 86">
                  <a:extLst>
                    <a:ext uri="{FF2B5EF4-FFF2-40B4-BE49-F238E27FC236}">
                      <a16:creationId xmlns:a16="http://schemas.microsoft.com/office/drawing/2014/main" id="{6DB1ED8C-855D-5E5B-E45B-2AA42C0FD5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552760">
                  <a:off x="4742" y="2277"/>
                  <a:ext cx="45" cy="91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6" name="Line 87">
                  <a:extLst>
                    <a:ext uri="{FF2B5EF4-FFF2-40B4-BE49-F238E27FC236}">
                      <a16:creationId xmlns:a16="http://schemas.microsoft.com/office/drawing/2014/main" id="{E737D485-DACC-1AA2-4507-C27E1C060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552760">
                  <a:off x="4785" y="2160"/>
                  <a:ext cx="45" cy="91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400" name="Oval 88">
            <a:extLst>
              <a:ext uri="{FF2B5EF4-FFF2-40B4-BE49-F238E27FC236}">
                <a16:creationId xmlns:a16="http://schemas.microsoft.com/office/drawing/2014/main" id="{0922FC4C-9049-98D2-4A16-62D37A084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2454275"/>
            <a:ext cx="576263" cy="5746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grpSp>
        <p:nvGrpSpPr>
          <p:cNvPr id="15" name="Group 89">
            <a:extLst>
              <a:ext uri="{FF2B5EF4-FFF2-40B4-BE49-F238E27FC236}">
                <a16:creationId xmlns:a16="http://schemas.microsoft.com/office/drawing/2014/main" id="{83A638E3-8E7B-8928-D773-932B358ABD7D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2162175"/>
            <a:ext cx="1223963" cy="1223963"/>
            <a:chOff x="3470" y="1253"/>
            <a:chExt cx="1451" cy="1473"/>
          </a:xfrm>
        </p:grpSpPr>
        <p:sp>
          <p:nvSpPr>
            <p:cNvPr id="23573" name="Oval 90">
              <a:extLst>
                <a:ext uri="{FF2B5EF4-FFF2-40B4-BE49-F238E27FC236}">
                  <a16:creationId xmlns:a16="http://schemas.microsoft.com/office/drawing/2014/main" id="{92C56148-4E34-9EF1-63B6-6EE8DCB3F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1253"/>
              <a:ext cx="1406" cy="1451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3574" name="Group 91">
              <a:extLst>
                <a:ext uri="{FF2B5EF4-FFF2-40B4-BE49-F238E27FC236}">
                  <a16:creationId xmlns:a16="http://schemas.microsoft.com/office/drawing/2014/main" id="{26FE4B60-47E1-78CF-C4F6-ECB1B9E65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" y="1266"/>
              <a:ext cx="1434" cy="1460"/>
              <a:chOff x="3471" y="1265"/>
              <a:chExt cx="1434" cy="1460"/>
            </a:xfrm>
          </p:grpSpPr>
          <p:grpSp>
            <p:nvGrpSpPr>
              <p:cNvPr id="23575" name="Group 92">
                <a:extLst>
                  <a:ext uri="{FF2B5EF4-FFF2-40B4-BE49-F238E27FC236}">
                    <a16:creationId xmlns:a16="http://schemas.microsoft.com/office/drawing/2014/main" id="{114C1D36-61BB-A127-9FF0-DACB22D350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1480"/>
                <a:ext cx="1089" cy="1011"/>
                <a:chOff x="3651" y="1480"/>
                <a:chExt cx="1089" cy="1011"/>
              </a:xfrm>
            </p:grpSpPr>
            <p:sp>
              <p:nvSpPr>
                <p:cNvPr id="23620" name="Oval 93">
                  <a:extLst>
                    <a:ext uri="{FF2B5EF4-FFF2-40B4-BE49-F238E27FC236}">
                      <a16:creationId xmlns:a16="http://schemas.microsoft.com/office/drawing/2014/main" id="{9AEEEB37-7B4A-5395-887F-DC52B5E9E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1" y="1480"/>
                  <a:ext cx="1089" cy="1011"/>
                </a:xfrm>
                <a:prstGeom prst="ellipse">
                  <a:avLst/>
                </a:prstGeom>
                <a:solidFill>
                  <a:srgbClr val="CC9900"/>
                </a:solidFill>
                <a:ln w="38100">
                  <a:solidFill>
                    <a:srgbClr val="7E54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3621" name="Group 94">
                  <a:extLst>
                    <a:ext uri="{FF2B5EF4-FFF2-40B4-BE49-F238E27FC236}">
                      <a16:creationId xmlns:a16="http://schemas.microsoft.com/office/drawing/2014/main" id="{65D4DCD8-55D8-8DC2-D8E3-0B9F9C48CB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1525"/>
                  <a:ext cx="998" cy="907"/>
                  <a:chOff x="3696" y="1525"/>
                  <a:chExt cx="998" cy="907"/>
                </a:xfrm>
              </p:grpSpPr>
              <p:sp>
                <p:nvSpPr>
                  <p:cNvPr id="23622" name="Oval 95">
                    <a:extLst>
                      <a:ext uri="{FF2B5EF4-FFF2-40B4-BE49-F238E27FC236}">
                        <a16:creationId xmlns:a16="http://schemas.microsoft.com/office/drawing/2014/main" id="{DE2E4202-17A3-B479-4000-2892C576D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525"/>
                    <a:ext cx="998" cy="907"/>
                  </a:xfrm>
                  <a:prstGeom prst="ellipse">
                    <a:avLst/>
                  </a:prstGeom>
                  <a:solidFill>
                    <a:srgbClr val="CC9900"/>
                  </a:solidFill>
                  <a:ln w="38100">
                    <a:solidFill>
                      <a:srgbClr val="7E54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3623" name="Oval 96">
                    <a:extLst>
                      <a:ext uri="{FF2B5EF4-FFF2-40B4-BE49-F238E27FC236}">
                        <a16:creationId xmlns:a16="http://schemas.microsoft.com/office/drawing/2014/main" id="{BE008C0C-7293-94E1-FB28-487A70184F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1544"/>
                    <a:ext cx="907" cy="843"/>
                  </a:xfrm>
                  <a:prstGeom prst="ellipse">
                    <a:avLst/>
                  </a:prstGeom>
                  <a:solidFill>
                    <a:srgbClr val="CC9900"/>
                  </a:solidFill>
                  <a:ln w="38100">
                    <a:solidFill>
                      <a:srgbClr val="7E54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EG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23576" name="Oval 97">
                <a:extLst>
                  <a:ext uri="{FF2B5EF4-FFF2-40B4-BE49-F238E27FC236}">
                    <a16:creationId xmlns:a16="http://schemas.microsoft.com/office/drawing/2014/main" id="{FF61B0F6-6361-9761-86C4-DA7BF4699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1570"/>
                <a:ext cx="817" cy="77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7E54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3577" name="Group 98">
                <a:extLst>
                  <a:ext uri="{FF2B5EF4-FFF2-40B4-BE49-F238E27FC236}">
                    <a16:creationId xmlns:a16="http://schemas.microsoft.com/office/drawing/2014/main" id="{F74C2611-BB43-2087-98F7-30F7BCB811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1" y="1265"/>
                <a:ext cx="1434" cy="1460"/>
                <a:chOff x="3471" y="1265"/>
                <a:chExt cx="1434" cy="1460"/>
              </a:xfrm>
            </p:grpSpPr>
            <p:grpSp>
              <p:nvGrpSpPr>
                <p:cNvPr id="23578" name="Group 99">
                  <a:extLst>
                    <a:ext uri="{FF2B5EF4-FFF2-40B4-BE49-F238E27FC236}">
                      <a16:creationId xmlns:a16="http://schemas.microsoft.com/office/drawing/2014/main" id="{8B48A9CE-60DB-A32C-3C27-E7A4D7A928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78" y="2432"/>
                  <a:ext cx="250" cy="271"/>
                  <a:chOff x="3900" y="2433"/>
                  <a:chExt cx="250" cy="271"/>
                </a:xfrm>
              </p:grpSpPr>
              <p:sp>
                <p:nvSpPr>
                  <p:cNvPr id="23617" name="Line 100">
                    <a:extLst>
                      <a:ext uri="{FF2B5EF4-FFF2-40B4-BE49-F238E27FC236}">
                        <a16:creationId xmlns:a16="http://schemas.microsoft.com/office/drawing/2014/main" id="{BCC39D6F-E336-CF18-8D8D-AE99039B11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18" name="Line 101">
                    <a:extLst>
                      <a:ext uri="{FF2B5EF4-FFF2-40B4-BE49-F238E27FC236}">
                        <a16:creationId xmlns:a16="http://schemas.microsoft.com/office/drawing/2014/main" id="{E062A9AB-8FD3-F5C2-2737-37EEBF1B76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19" name="Line 102">
                    <a:extLst>
                      <a:ext uri="{FF2B5EF4-FFF2-40B4-BE49-F238E27FC236}">
                        <a16:creationId xmlns:a16="http://schemas.microsoft.com/office/drawing/2014/main" id="{D5EC9198-B6DC-7A62-DF5E-712EDC02A9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79" name="Group 103">
                  <a:extLst>
                    <a:ext uri="{FF2B5EF4-FFF2-40B4-BE49-F238E27FC236}">
                      <a16:creationId xmlns:a16="http://schemas.microsoft.com/office/drawing/2014/main" id="{0D7139A5-42A9-0B31-165D-FC7D2B6E28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160882">
                  <a:off x="3618" y="2239"/>
                  <a:ext cx="250" cy="271"/>
                  <a:chOff x="3900" y="2433"/>
                  <a:chExt cx="250" cy="271"/>
                </a:xfrm>
              </p:grpSpPr>
              <p:sp>
                <p:nvSpPr>
                  <p:cNvPr id="23614" name="Line 104">
                    <a:extLst>
                      <a:ext uri="{FF2B5EF4-FFF2-40B4-BE49-F238E27FC236}">
                        <a16:creationId xmlns:a16="http://schemas.microsoft.com/office/drawing/2014/main" id="{6F9116A3-7A6E-4468-E0CA-29006E32C0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15" name="Line 105">
                    <a:extLst>
                      <a:ext uri="{FF2B5EF4-FFF2-40B4-BE49-F238E27FC236}">
                        <a16:creationId xmlns:a16="http://schemas.microsoft.com/office/drawing/2014/main" id="{CEEEF52E-E212-AA5B-2305-102FA3F9A3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16" name="Line 106">
                    <a:extLst>
                      <a:ext uri="{FF2B5EF4-FFF2-40B4-BE49-F238E27FC236}">
                        <a16:creationId xmlns:a16="http://schemas.microsoft.com/office/drawing/2014/main" id="{EE41CFF9-6BCC-3085-E103-A5A8BE013D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80" name="Group 107">
                  <a:extLst>
                    <a:ext uri="{FF2B5EF4-FFF2-40B4-BE49-F238E27FC236}">
                      <a16:creationId xmlns:a16="http://schemas.microsoft.com/office/drawing/2014/main" id="{684080C3-37BD-A071-6915-446C2860F8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262263">
                  <a:off x="3482" y="1944"/>
                  <a:ext cx="250" cy="271"/>
                  <a:chOff x="3900" y="2433"/>
                  <a:chExt cx="250" cy="271"/>
                </a:xfrm>
              </p:grpSpPr>
              <p:sp>
                <p:nvSpPr>
                  <p:cNvPr id="23611" name="Line 108">
                    <a:extLst>
                      <a:ext uri="{FF2B5EF4-FFF2-40B4-BE49-F238E27FC236}">
                        <a16:creationId xmlns:a16="http://schemas.microsoft.com/office/drawing/2014/main" id="{57D9D9C3-BF29-36C9-8CB6-9FBC24916D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12" name="Line 109">
                    <a:extLst>
                      <a:ext uri="{FF2B5EF4-FFF2-40B4-BE49-F238E27FC236}">
                        <a16:creationId xmlns:a16="http://schemas.microsoft.com/office/drawing/2014/main" id="{9FE7D555-7016-EFBB-332B-248903750C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13" name="Line 110">
                    <a:extLst>
                      <a:ext uri="{FF2B5EF4-FFF2-40B4-BE49-F238E27FC236}">
                        <a16:creationId xmlns:a16="http://schemas.microsoft.com/office/drawing/2014/main" id="{D223AB23-852B-47FA-0332-C595736645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81" name="Group 111">
                  <a:extLst>
                    <a:ext uri="{FF2B5EF4-FFF2-40B4-BE49-F238E27FC236}">
                      <a16:creationId xmlns:a16="http://schemas.microsoft.com/office/drawing/2014/main" id="{4CCD91F3-4363-13C7-EBCF-1D808F13CA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596967">
                  <a:off x="3525" y="1637"/>
                  <a:ext cx="250" cy="271"/>
                  <a:chOff x="3900" y="2433"/>
                  <a:chExt cx="250" cy="271"/>
                </a:xfrm>
              </p:grpSpPr>
              <p:sp>
                <p:nvSpPr>
                  <p:cNvPr id="23608" name="Line 112">
                    <a:extLst>
                      <a:ext uri="{FF2B5EF4-FFF2-40B4-BE49-F238E27FC236}">
                        <a16:creationId xmlns:a16="http://schemas.microsoft.com/office/drawing/2014/main" id="{2D15F05F-B99B-396A-CCF3-3237DD95B4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9" name="Line 113">
                    <a:extLst>
                      <a:ext uri="{FF2B5EF4-FFF2-40B4-BE49-F238E27FC236}">
                        <a16:creationId xmlns:a16="http://schemas.microsoft.com/office/drawing/2014/main" id="{712B0342-63C0-65A9-1B52-2D8A2E25AE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10" name="Line 114">
                    <a:extLst>
                      <a:ext uri="{FF2B5EF4-FFF2-40B4-BE49-F238E27FC236}">
                        <a16:creationId xmlns:a16="http://schemas.microsoft.com/office/drawing/2014/main" id="{5BABEC5F-9535-E634-7FCE-613B78004A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82" name="Group 115">
                  <a:extLst>
                    <a:ext uri="{FF2B5EF4-FFF2-40B4-BE49-F238E27FC236}">
                      <a16:creationId xmlns:a16="http://schemas.microsoft.com/office/drawing/2014/main" id="{1E68C43B-15F5-6BDF-66FB-6E063FAD16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6965087">
                  <a:off x="3721" y="1354"/>
                  <a:ext cx="250" cy="271"/>
                  <a:chOff x="3900" y="2433"/>
                  <a:chExt cx="250" cy="271"/>
                </a:xfrm>
              </p:grpSpPr>
              <p:sp>
                <p:nvSpPr>
                  <p:cNvPr id="23605" name="Line 116">
                    <a:extLst>
                      <a:ext uri="{FF2B5EF4-FFF2-40B4-BE49-F238E27FC236}">
                        <a16:creationId xmlns:a16="http://schemas.microsoft.com/office/drawing/2014/main" id="{A59A44F8-18BC-DE8D-0528-92F9ED9A9A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6" name="Line 117">
                    <a:extLst>
                      <a:ext uri="{FF2B5EF4-FFF2-40B4-BE49-F238E27FC236}">
                        <a16:creationId xmlns:a16="http://schemas.microsoft.com/office/drawing/2014/main" id="{38FF4957-C947-99D1-3B9F-BA655EAA1B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7" name="Line 118">
                    <a:extLst>
                      <a:ext uri="{FF2B5EF4-FFF2-40B4-BE49-F238E27FC236}">
                        <a16:creationId xmlns:a16="http://schemas.microsoft.com/office/drawing/2014/main" id="{D2CCD3B6-070C-4ABF-9AB9-0B67FF7E60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83" name="Group 119">
                  <a:extLst>
                    <a:ext uri="{FF2B5EF4-FFF2-40B4-BE49-F238E27FC236}">
                      <a16:creationId xmlns:a16="http://schemas.microsoft.com/office/drawing/2014/main" id="{BDDD1A1D-7A1E-E799-A525-218AC4602A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98" y="1265"/>
                  <a:ext cx="282" cy="229"/>
                  <a:chOff x="3998" y="1265"/>
                  <a:chExt cx="282" cy="229"/>
                </a:xfrm>
              </p:grpSpPr>
              <p:sp>
                <p:nvSpPr>
                  <p:cNvPr id="23602" name="Line 120">
                    <a:extLst>
                      <a:ext uri="{FF2B5EF4-FFF2-40B4-BE49-F238E27FC236}">
                        <a16:creationId xmlns:a16="http://schemas.microsoft.com/office/drawing/2014/main" id="{40F2EEFC-0604-0BEC-0E5A-008FAE4784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4084" y="1265"/>
                    <a:ext cx="90" cy="212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3" name="Line 121">
                    <a:extLst>
                      <a:ext uri="{FF2B5EF4-FFF2-40B4-BE49-F238E27FC236}">
                        <a16:creationId xmlns:a16="http://schemas.microsoft.com/office/drawing/2014/main" id="{861A3FBD-126B-7597-663B-8082EAB863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4178" y="1272"/>
                    <a:ext cx="102" cy="212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4" name="Line 122">
                    <a:extLst>
                      <a:ext uri="{FF2B5EF4-FFF2-40B4-BE49-F238E27FC236}">
                        <a16:creationId xmlns:a16="http://schemas.microsoft.com/office/drawing/2014/main" id="{D5050AD0-E4E5-B90A-343F-04F5ED561E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3998" y="1280"/>
                    <a:ext cx="34" cy="214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84" name="Group 123">
                  <a:extLst>
                    <a:ext uri="{FF2B5EF4-FFF2-40B4-BE49-F238E27FC236}">
                      <a16:creationId xmlns:a16="http://schemas.microsoft.com/office/drawing/2014/main" id="{7FBEA546-2FB4-C826-65B6-C2915BFB0A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780988">
                  <a:off x="4332" y="1298"/>
                  <a:ext cx="282" cy="229"/>
                  <a:chOff x="3998" y="1265"/>
                  <a:chExt cx="282" cy="229"/>
                </a:xfrm>
              </p:grpSpPr>
              <p:sp>
                <p:nvSpPr>
                  <p:cNvPr id="23599" name="Line 124">
                    <a:extLst>
                      <a:ext uri="{FF2B5EF4-FFF2-40B4-BE49-F238E27FC236}">
                        <a16:creationId xmlns:a16="http://schemas.microsoft.com/office/drawing/2014/main" id="{2D8084D3-5606-9191-88FA-FA6DD12531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4084" y="1265"/>
                    <a:ext cx="90" cy="212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0" name="Line 125">
                    <a:extLst>
                      <a:ext uri="{FF2B5EF4-FFF2-40B4-BE49-F238E27FC236}">
                        <a16:creationId xmlns:a16="http://schemas.microsoft.com/office/drawing/2014/main" id="{13C00E15-313A-A46B-76B5-62DB4571FE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4178" y="1272"/>
                    <a:ext cx="102" cy="212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1" name="Line 126">
                    <a:extLst>
                      <a:ext uri="{FF2B5EF4-FFF2-40B4-BE49-F238E27FC236}">
                        <a16:creationId xmlns:a16="http://schemas.microsoft.com/office/drawing/2014/main" id="{2AC23661-8C60-845E-BD45-3BC3CB6652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138559" flipH="1">
                    <a:off x="3998" y="1280"/>
                    <a:ext cx="34" cy="214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585" name="Line 127">
                  <a:extLst>
                    <a:ext uri="{FF2B5EF4-FFF2-40B4-BE49-F238E27FC236}">
                      <a16:creationId xmlns:a16="http://schemas.microsoft.com/office/drawing/2014/main" id="{FE47B10C-E0C4-7CA5-BC0E-4F1D698CB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982367" flipH="1">
                  <a:off x="4660" y="1499"/>
                  <a:ext cx="73" cy="168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6" name="Line 128">
                  <a:extLst>
                    <a:ext uri="{FF2B5EF4-FFF2-40B4-BE49-F238E27FC236}">
                      <a16:creationId xmlns:a16="http://schemas.microsoft.com/office/drawing/2014/main" id="{12F257B6-53E9-7CC0-C53A-942D95B611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982367" flipH="1">
                  <a:off x="4734" y="1623"/>
                  <a:ext cx="80" cy="114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7" name="Line 129">
                  <a:extLst>
                    <a:ext uri="{FF2B5EF4-FFF2-40B4-BE49-F238E27FC236}">
                      <a16:creationId xmlns:a16="http://schemas.microsoft.com/office/drawing/2014/main" id="{4338587D-19BA-A9DF-B7DC-180FFA327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982367" flipH="1">
                  <a:off x="4631" y="1421"/>
                  <a:ext cx="27" cy="169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588" name="Group 130">
                  <a:extLst>
                    <a:ext uri="{FF2B5EF4-FFF2-40B4-BE49-F238E27FC236}">
                      <a16:creationId xmlns:a16="http://schemas.microsoft.com/office/drawing/2014/main" id="{2464B943-A0BA-3511-47D6-7D451B1F16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391916">
                  <a:off x="4206" y="2454"/>
                  <a:ext cx="250" cy="271"/>
                  <a:chOff x="3900" y="2433"/>
                  <a:chExt cx="250" cy="271"/>
                </a:xfrm>
              </p:grpSpPr>
              <p:sp>
                <p:nvSpPr>
                  <p:cNvPr id="23596" name="Line 131">
                    <a:extLst>
                      <a:ext uri="{FF2B5EF4-FFF2-40B4-BE49-F238E27FC236}">
                        <a16:creationId xmlns:a16="http://schemas.microsoft.com/office/drawing/2014/main" id="{65CCDEBD-C73F-7948-C5F2-00B37D6CA7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1" y="2478"/>
                    <a:ext cx="90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7" name="Line 132">
                    <a:extLst>
                      <a:ext uri="{FF2B5EF4-FFF2-40B4-BE49-F238E27FC236}">
                        <a16:creationId xmlns:a16="http://schemas.microsoft.com/office/drawing/2014/main" id="{4E098A29-97F7-9336-9A2B-37C164570D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2433"/>
                    <a:ext cx="102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8" name="Line 133">
                    <a:extLst>
                      <a:ext uri="{FF2B5EF4-FFF2-40B4-BE49-F238E27FC236}">
                        <a16:creationId xmlns:a16="http://schemas.microsoft.com/office/drawing/2014/main" id="{754AF37F-5B3B-593B-0D60-69A44B9D79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2523"/>
                    <a:ext cx="45" cy="181"/>
                  </a:xfrm>
                  <a:prstGeom prst="line">
                    <a:avLst/>
                  </a:prstGeom>
                  <a:noFill/>
                  <a:ln w="76200">
                    <a:solidFill>
                      <a:srgbClr val="7E54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589" name="Line 134">
                  <a:extLst>
                    <a:ext uri="{FF2B5EF4-FFF2-40B4-BE49-F238E27FC236}">
                      <a16:creationId xmlns:a16="http://schemas.microsoft.com/office/drawing/2014/main" id="{239DD0F4-0F15-D45A-2B54-655484752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3035725" flipH="1">
                  <a:off x="4814" y="1888"/>
                  <a:ext cx="91" cy="122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0" name="Line 135">
                  <a:extLst>
                    <a:ext uri="{FF2B5EF4-FFF2-40B4-BE49-F238E27FC236}">
                      <a16:creationId xmlns:a16="http://schemas.microsoft.com/office/drawing/2014/main" id="{65F0F2A4-432F-D6C1-9D0E-DEF09E7CEC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3039215" flipH="1">
                  <a:off x="4785" y="2067"/>
                  <a:ext cx="91" cy="69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1" name="Line 136">
                  <a:extLst>
                    <a:ext uri="{FF2B5EF4-FFF2-40B4-BE49-F238E27FC236}">
                      <a16:creationId xmlns:a16="http://schemas.microsoft.com/office/drawing/2014/main" id="{0BF8D93B-DA83-590A-D17F-E36BFB6CF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3037681" flipH="1">
                  <a:off x="4764" y="1766"/>
                  <a:ext cx="91" cy="123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2" name="Line 137">
                  <a:extLst>
                    <a:ext uri="{FF2B5EF4-FFF2-40B4-BE49-F238E27FC236}">
                      <a16:creationId xmlns:a16="http://schemas.microsoft.com/office/drawing/2014/main" id="{FD4DBFEB-AC42-4595-C033-9BF8FDE000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552760">
                  <a:off x="4684" y="2345"/>
                  <a:ext cx="27" cy="143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3" name="Line 138">
                  <a:extLst>
                    <a:ext uri="{FF2B5EF4-FFF2-40B4-BE49-F238E27FC236}">
                      <a16:creationId xmlns:a16="http://schemas.microsoft.com/office/drawing/2014/main" id="{C73FA15B-3573-3073-6EEF-E67A2284E2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047240" flipH="1">
                  <a:off x="4544" y="2459"/>
                  <a:ext cx="47" cy="138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4" name="Line 139">
                  <a:extLst>
                    <a:ext uri="{FF2B5EF4-FFF2-40B4-BE49-F238E27FC236}">
                      <a16:creationId xmlns:a16="http://schemas.microsoft.com/office/drawing/2014/main" id="{A0714F49-2440-2A06-EFA2-9E68D684E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552760">
                  <a:off x="4742" y="2277"/>
                  <a:ext cx="45" cy="91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5" name="Line 140">
                  <a:extLst>
                    <a:ext uri="{FF2B5EF4-FFF2-40B4-BE49-F238E27FC236}">
                      <a16:creationId xmlns:a16="http://schemas.microsoft.com/office/drawing/2014/main" id="{BE255687-B0C6-A84F-ECD6-441F0F764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552760">
                  <a:off x="4785" y="2160"/>
                  <a:ext cx="45" cy="91"/>
                </a:xfrm>
                <a:prstGeom prst="line">
                  <a:avLst/>
                </a:prstGeom>
                <a:noFill/>
                <a:ln w="76200">
                  <a:solidFill>
                    <a:srgbClr val="7E54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453" name="Oval 141">
            <a:extLst>
              <a:ext uri="{FF2B5EF4-FFF2-40B4-BE49-F238E27FC236}">
                <a16:creationId xmlns:a16="http://schemas.microsoft.com/office/drawing/2014/main" id="{85CC0458-746D-5DA6-5CE4-A4F4E1C58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2420938"/>
            <a:ext cx="604838" cy="604837"/>
          </a:xfrm>
          <a:prstGeom prst="ellipse">
            <a:avLst/>
          </a:prstGeom>
          <a:noFill/>
          <a:ln w="57150">
            <a:solidFill>
              <a:srgbClr val="7E5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3454" name="Oval 142">
            <a:extLst>
              <a:ext uri="{FF2B5EF4-FFF2-40B4-BE49-F238E27FC236}">
                <a16:creationId xmlns:a16="http://schemas.microsoft.com/office/drawing/2014/main" id="{890A4E37-E0DA-2952-1261-8CB83F972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2466975"/>
            <a:ext cx="604837" cy="574675"/>
          </a:xfrm>
          <a:prstGeom prst="ellipse">
            <a:avLst/>
          </a:prstGeom>
          <a:noFill/>
          <a:ln w="57150">
            <a:solidFill>
              <a:srgbClr val="7E5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3455" name="Oval 143">
            <a:extLst>
              <a:ext uri="{FF2B5EF4-FFF2-40B4-BE49-F238E27FC236}">
                <a16:creationId xmlns:a16="http://schemas.microsoft.com/office/drawing/2014/main" id="{8BA179A3-4B79-DA26-A1C1-12CECB1E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2466975"/>
            <a:ext cx="506412" cy="504825"/>
          </a:xfrm>
          <a:prstGeom prst="ellipse">
            <a:avLst/>
          </a:prstGeom>
          <a:solidFill>
            <a:schemeClr val="tx1"/>
          </a:solidFill>
          <a:ln w="57150">
            <a:solidFill>
              <a:srgbClr val="7E54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3456" name="Oval 144">
            <a:extLst>
              <a:ext uri="{FF2B5EF4-FFF2-40B4-BE49-F238E27FC236}">
                <a16:creationId xmlns:a16="http://schemas.microsoft.com/office/drawing/2014/main" id="{2A8E6C44-6C97-BADF-1610-BC752B2E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470150"/>
            <a:ext cx="720725" cy="704850"/>
          </a:xfrm>
          <a:prstGeom prst="ellipse">
            <a:avLst/>
          </a:prstGeom>
          <a:noFill/>
          <a:ln w="28575">
            <a:solidFill>
              <a:srgbClr val="7E5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3457" name="Rectangle 145">
            <a:extLst>
              <a:ext uri="{FF2B5EF4-FFF2-40B4-BE49-F238E27FC236}">
                <a16:creationId xmlns:a16="http://schemas.microsoft.com/office/drawing/2014/main" id="{458D1B44-B825-CBDE-60CD-9F5469A08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2921000"/>
            <a:ext cx="542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800" b="1" baseline="-25000">
                <a:solidFill>
                  <a:srgbClr val="FFFFFF"/>
                </a:solidFill>
              </a:rPr>
              <a:t>1</a:t>
            </a: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459" name="Rectangle 147">
            <a:extLst>
              <a:ext uri="{FF2B5EF4-FFF2-40B4-BE49-F238E27FC236}">
                <a16:creationId xmlns:a16="http://schemas.microsoft.com/office/drawing/2014/main" id="{AF046FC1-CCB0-AE54-9EFC-4A9A7E7E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338" y="27463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FFF9F"/>
                </a:solidFill>
              </a:rPr>
              <a:t>M</a:t>
            </a:r>
          </a:p>
        </p:txBody>
      </p:sp>
      <p:sp>
        <p:nvSpPr>
          <p:cNvPr id="119" name="Rectangle 8">
            <a:extLst>
              <a:ext uri="{FF2B5EF4-FFF2-40B4-BE49-F238E27FC236}">
                <a16:creationId xmlns:a16="http://schemas.microsoft.com/office/drawing/2014/main" id="{E7CF6364-0209-4795-8CBA-67B63EAF3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52800"/>
            <a:ext cx="3200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ar-SA" altLang="en-US" sz="4800">
                <a:solidFill>
                  <a:srgbClr val="00FF00"/>
                </a:solidFill>
              </a:rPr>
              <a:t>٭</a:t>
            </a:r>
            <a:r>
              <a:rPr lang="en-US" altLang="en-US" sz="2800">
                <a:solidFill>
                  <a:srgbClr val="FFFFFF"/>
                </a:solidFill>
              </a:rPr>
              <a:t> Dilator pupillae </a:t>
            </a:r>
            <a:r>
              <a:rPr lang="en-US" altLang="en-US" sz="2000">
                <a:solidFill>
                  <a:srgbClr val="FFFFFF"/>
                </a:solidFill>
              </a:rPr>
              <a:t>muscle 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120" name="Rectangle 7">
            <a:extLst>
              <a:ext uri="{FF2B5EF4-FFF2-40B4-BE49-F238E27FC236}">
                <a16:creationId xmlns:a16="http://schemas.microsoft.com/office/drawing/2014/main" id="{D6F3C161-47E6-A8DF-3E89-22DB2D7C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13138"/>
            <a:ext cx="340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constrictor pupillae </a:t>
            </a:r>
            <a:r>
              <a:rPr lang="en-US" altLang="en-US" sz="2000">
                <a:solidFill>
                  <a:srgbClr val="FFFFFF"/>
                </a:solidFill>
              </a:rPr>
              <a:t>muscle </a:t>
            </a:r>
            <a:endParaRPr lang="en-US" altLang="en-US" sz="2800">
              <a:solidFill>
                <a:srgbClr val="FFFFFF"/>
              </a:solidFill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5D6EA27-7B7B-A265-E967-E5756102ED1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819900" y="2933700"/>
            <a:ext cx="685800" cy="609600"/>
          </a:xfrm>
          <a:prstGeom prst="straightConnector1">
            <a:avLst/>
          </a:prstGeom>
          <a:noFill/>
          <a:ln w="57150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91F3BBC-4072-DDE8-6318-E2C86E0269C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165350" y="3092450"/>
            <a:ext cx="555625" cy="466725"/>
          </a:xfrm>
          <a:prstGeom prst="straightConnector1">
            <a:avLst/>
          </a:prstGeom>
          <a:noFill/>
          <a:ln w="57150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34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3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36" grpId="0"/>
      <p:bldP spid="13400" grpId="0" animBg="1"/>
      <p:bldP spid="13400" grpId="1" animBg="1"/>
      <p:bldP spid="13453" grpId="0" animBg="1"/>
      <p:bldP spid="13454" grpId="0" animBg="1"/>
      <p:bldP spid="13455" grpId="0" animBg="1"/>
      <p:bldP spid="13456" grpId="0" animBg="1"/>
      <p:bldP spid="13457" grpId="0"/>
      <p:bldP spid="13459" grpId="0"/>
      <p:bldP spid="119" grpId="0"/>
      <p:bldP spid="1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5">
            <a:extLst>
              <a:ext uri="{FF2B5EF4-FFF2-40B4-BE49-F238E27FC236}">
                <a16:creationId xmlns:a16="http://schemas.microsoft.com/office/drawing/2014/main" id="{9AE1BB6E-8D54-C56C-8321-BBA87E58A5B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438400"/>
            <a:ext cx="2514600" cy="2286000"/>
            <a:chOff x="4114800" y="2286000"/>
            <a:chExt cx="2895600" cy="2895600"/>
          </a:xfrm>
        </p:grpSpPr>
        <p:sp>
          <p:nvSpPr>
            <p:cNvPr id="24672" name="Oval 120">
              <a:extLst>
                <a:ext uri="{FF2B5EF4-FFF2-40B4-BE49-F238E27FC236}">
                  <a16:creationId xmlns:a16="http://schemas.microsoft.com/office/drawing/2014/main" id="{FC50810C-9AD5-E4A3-D79E-C86F6CFF2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2286000"/>
              <a:ext cx="2895600" cy="28956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4673" name="Group 121">
              <a:extLst>
                <a:ext uri="{FF2B5EF4-FFF2-40B4-BE49-F238E27FC236}">
                  <a16:creationId xmlns:a16="http://schemas.microsoft.com/office/drawing/2014/main" id="{296E387E-21AC-8216-74ED-84DEAD84D8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2667000"/>
              <a:ext cx="2133600" cy="2095030"/>
              <a:chOff x="2209800" y="2438400"/>
              <a:chExt cx="2337740" cy="2323630"/>
            </a:xfrm>
          </p:grpSpPr>
          <p:grpSp>
            <p:nvGrpSpPr>
              <p:cNvPr id="24674" name="Group 69">
                <a:extLst>
                  <a:ext uri="{FF2B5EF4-FFF2-40B4-BE49-F238E27FC236}">
                    <a16:creationId xmlns:a16="http://schemas.microsoft.com/office/drawing/2014/main" id="{4B10C0D4-7BCA-DA3C-6046-35503B1C06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2438400"/>
                <a:ext cx="2337740" cy="2323630"/>
                <a:chOff x="2438400" y="2438400"/>
                <a:chExt cx="2337740" cy="2323630"/>
              </a:xfrm>
            </p:grpSpPr>
            <p:sp>
              <p:nvSpPr>
                <p:cNvPr id="24721" name="Freeform 169">
                  <a:extLst>
                    <a:ext uri="{FF2B5EF4-FFF2-40B4-BE49-F238E27FC236}">
                      <a16:creationId xmlns:a16="http://schemas.microsoft.com/office/drawing/2014/main" id="{0605969D-77EA-2069-93B4-C44254B52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6600" y="2514600"/>
                  <a:ext cx="1499540" cy="2190044"/>
                </a:xfrm>
                <a:custGeom>
                  <a:avLst/>
                  <a:gdLst>
                    <a:gd name="T0" fmla="*/ 0 w 1499540"/>
                    <a:gd name="T1" fmla="*/ 0 h 2190044"/>
                    <a:gd name="T2" fmla="*/ 530577 w 1499540"/>
                    <a:gd name="T3" fmla="*/ 22577 h 2190044"/>
                    <a:gd name="T4" fmla="*/ 857955 w 1499540"/>
                    <a:gd name="T5" fmla="*/ 124177 h 2190044"/>
                    <a:gd name="T6" fmla="*/ 1128889 w 1499540"/>
                    <a:gd name="T7" fmla="*/ 451555 h 2190044"/>
                    <a:gd name="T8" fmla="*/ 1264355 w 1499540"/>
                    <a:gd name="T9" fmla="*/ 508000 h 2190044"/>
                    <a:gd name="T10" fmla="*/ 1354666 w 1499540"/>
                    <a:gd name="T11" fmla="*/ 970844 h 2190044"/>
                    <a:gd name="T12" fmla="*/ 1490133 w 1499540"/>
                    <a:gd name="T13" fmla="*/ 1128889 h 2190044"/>
                    <a:gd name="T14" fmla="*/ 1298222 w 1499540"/>
                    <a:gd name="T15" fmla="*/ 1354666 h 2190044"/>
                    <a:gd name="T16" fmla="*/ 1095022 w 1499540"/>
                    <a:gd name="T17" fmla="*/ 1727200 h 2190044"/>
                    <a:gd name="T18" fmla="*/ 1072444 w 1499540"/>
                    <a:gd name="T19" fmla="*/ 1851377 h 2190044"/>
                    <a:gd name="T20" fmla="*/ 790222 w 1499540"/>
                    <a:gd name="T21" fmla="*/ 1975555 h 2190044"/>
                    <a:gd name="T22" fmla="*/ 654755 w 1499540"/>
                    <a:gd name="T23" fmla="*/ 2190044 h 21900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99540"/>
                    <a:gd name="T37" fmla="*/ 0 h 2190044"/>
                    <a:gd name="T38" fmla="*/ 1499540 w 1499540"/>
                    <a:gd name="T39" fmla="*/ 2190044 h 21900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99540" h="2190044">
                      <a:moveTo>
                        <a:pt x="0" y="0"/>
                      </a:moveTo>
                      <a:cubicBezTo>
                        <a:pt x="193792" y="940"/>
                        <a:pt x="387585" y="1881"/>
                        <a:pt x="530577" y="22577"/>
                      </a:cubicBezTo>
                      <a:cubicBezTo>
                        <a:pt x="673570" y="43273"/>
                        <a:pt x="758236" y="52681"/>
                        <a:pt x="857955" y="124177"/>
                      </a:cubicBezTo>
                      <a:cubicBezTo>
                        <a:pt x="957674" y="195673"/>
                        <a:pt x="1061156" y="387585"/>
                        <a:pt x="1128889" y="451555"/>
                      </a:cubicBezTo>
                      <a:cubicBezTo>
                        <a:pt x="1196622" y="515526"/>
                        <a:pt x="1226726" y="421452"/>
                        <a:pt x="1264355" y="508000"/>
                      </a:cubicBezTo>
                      <a:cubicBezTo>
                        <a:pt x="1301985" y="594548"/>
                        <a:pt x="1317036" y="867362"/>
                        <a:pt x="1354666" y="970844"/>
                      </a:cubicBezTo>
                      <a:cubicBezTo>
                        <a:pt x="1392296" y="1074326"/>
                        <a:pt x="1499540" y="1064919"/>
                        <a:pt x="1490133" y="1128889"/>
                      </a:cubicBezTo>
                      <a:cubicBezTo>
                        <a:pt x="1480726" y="1192859"/>
                        <a:pt x="1364074" y="1254948"/>
                        <a:pt x="1298222" y="1354666"/>
                      </a:cubicBezTo>
                      <a:cubicBezTo>
                        <a:pt x="1232370" y="1454384"/>
                        <a:pt x="1132652" y="1644415"/>
                        <a:pt x="1095022" y="1727200"/>
                      </a:cubicBezTo>
                      <a:cubicBezTo>
                        <a:pt x="1057392" y="1809985"/>
                        <a:pt x="1123244" y="1809985"/>
                        <a:pt x="1072444" y="1851377"/>
                      </a:cubicBezTo>
                      <a:cubicBezTo>
                        <a:pt x="1021644" y="1892770"/>
                        <a:pt x="859837" y="1919111"/>
                        <a:pt x="790222" y="1975555"/>
                      </a:cubicBezTo>
                      <a:cubicBezTo>
                        <a:pt x="720607" y="2032000"/>
                        <a:pt x="687681" y="2111022"/>
                        <a:pt x="654755" y="2190044"/>
                      </a:cubicBezTo>
                    </a:path>
                  </a:pathLst>
                </a:custGeom>
                <a:solidFill>
                  <a:srgbClr val="FFD5D6">
                    <a:alpha val="72156"/>
                  </a:srgbClr>
                </a:solidFill>
                <a:ln w="66675" cmpd="dbl" algn="ctr">
                  <a:solidFill>
                    <a:srgbClr val="FF7C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722" name="Group 68">
                  <a:extLst>
                    <a:ext uri="{FF2B5EF4-FFF2-40B4-BE49-F238E27FC236}">
                      <a16:creationId xmlns:a16="http://schemas.microsoft.com/office/drawing/2014/main" id="{9A1DFD23-1881-D7A4-C02D-068940D1C2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38400" y="2438400"/>
                  <a:ext cx="2299169" cy="2323630"/>
                  <a:chOff x="5105400" y="2438400"/>
                  <a:chExt cx="2299169" cy="2323630"/>
                </a:xfrm>
              </p:grpSpPr>
              <p:sp>
                <p:nvSpPr>
                  <p:cNvPr id="24723" name="Freeform 171">
                    <a:extLst>
                      <a:ext uri="{FF2B5EF4-FFF2-40B4-BE49-F238E27FC236}">
                        <a16:creationId xmlns:a16="http://schemas.microsoft.com/office/drawing/2014/main" id="{407F63FB-793D-02C7-5FDC-A27D72B63E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5607" y="2438400"/>
                    <a:ext cx="2201333" cy="2287882"/>
                  </a:xfrm>
                  <a:custGeom>
                    <a:avLst/>
                    <a:gdLst>
                      <a:gd name="T0" fmla="*/ 1183486 w 2201333"/>
                      <a:gd name="T1" fmla="*/ 41393 h 2287882"/>
                      <a:gd name="T2" fmla="*/ 1804375 w 2201333"/>
                      <a:gd name="T3" fmla="*/ 323615 h 2287882"/>
                      <a:gd name="T4" fmla="*/ 1905975 w 2201333"/>
                      <a:gd name="T5" fmla="*/ 425215 h 2287882"/>
                      <a:gd name="T6" fmla="*/ 2041441 w 2201333"/>
                      <a:gd name="T7" fmla="*/ 820326 h 2287882"/>
                      <a:gd name="T8" fmla="*/ 2199453 w 2201333"/>
                      <a:gd name="T9" fmla="*/ 1034815 h 2287882"/>
                      <a:gd name="T10" fmla="*/ 2052730 w 2201333"/>
                      <a:gd name="T11" fmla="*/ 1520237 h 2287882"/>
                      <a:gd name="T12" fmla="*/ 1849530 w 2201333"/>
                      <a:gd name="T13" fmla="*/ 1836326 h 2287882"/>
                      <a:gd name="T14" fmla="*/ 1589886 w 2201333"/>
                      <a:gd name="T15" fmla="*/ 2062104 h 2287882"/>
                      <a:gd name="T16" fmla="*/ 901229 w 2201333"/>
                      <a:gd name="T17" fmla="*/ 2254014 h 2287882"/>
                      <a:gd name="T18" fmla="*/ 1172197 w 2201333"/>
                      <a:gd name="T19" fmla="*/ 2265304 h 2287882"/>
                      <a:gd name="T20" fmla="*/ 698029 w 2201333"/>
                      <a:gd name="T21" fmla="*/ 2220148 h 2287882"/>
                      <a:gd name="T22" fmla="*/ 585141 w 2201333"/>
                      <a:gd name="T23" fmla="*/ 2174992 h 2287882"/>
                      <a:gd name="T24" fmla="*/ 156163 w 2201333"/>
                      <a:gd name="T25" fmla="*/ 1802459 h 2287882"/>
                      <a:gd name="T26" fmla="*/ 178741 w 2201333"/>
                      <a:gd name="T27" fmla="*/ 1475082 h 2287882"/>
                      <a:gd name="T28" fmla="*/ 9407 w 2201333"/>
                      <a:gd name="T29" fmla="*/ 1181571 h 2287882"/>
                      <a:gd name="T30" fmla="*/ 122296 w 2201333"/>
                      <a:gd name="T31" fmla="*/ 955793 h 2287882"/>
                      <a:gd name="T32" fmla="*/ 201318 w 2201333"/>
                      <a:gd name="T33" fmla="*/ 605837 h 2287882"/>
                      <a:gd name="T34" fmla="*/ 438385 w 2201333"/>
                      <a:gd name="T35" fmla="*/ 413926 h 2287882"/>
                      <a:gd name="T36" fmla="*/ 551274 w 2201333"/>
                      <a:gd name="T37" fmla="*/ 233304 h 2287882"/>
                      <a:gd name="T38" fmla="*/ 889941 w 2201333"/>
                      <a:gd name="T39" fmla="*/ 199437 h 2287882"/>
                      <a:gd name="T40" fmla="*/ 1002829 w 2201333"/>
                      <a:gd name="T41" fmla="*/ 75259 h 2287882"/>
                      <a:gd name="T42" fmla="*/ 1183486 w 2201333"/>
                      <a:gd name="T43" fmla="*/ 41393 h 228788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201333"/>
                      <a:gd name="T67" fmla="*/ 0 h 2287882"/>
                      <a:gd name="T68" fmla="*/ 2201333 w 2201333"/>
                      <a:gd name="T69" fmla="*/ 2287882 h 228788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201333" h="2287882">
                        <a:moveTo>
                          <a:pt x="1183452" y="41393"/>
                        </a:moveTo>
                        <a:cubicBezTo>
                          <a:pt x="1317037" y="82786"/>
                          <a:pt x="1683926" y="259645"/>
                          <a:pt x="1804341" y="323615"/>
                        </a:cubicBezTo>
                        <a:cubicBezTo>
                          <a:pt x="1924756" y="387585"/>
                          <a:pt x="1866430" y="342430"/>
                          <a:pt x="1905941" y="425215"/>
                        </a:cubicBezTo>
                        <a:cubicBezTo>
                          <a:pt x="1945452" y="508000"/>
                          <a:pt x="1992489" y="718726"/>
                          <a:pt x="2041407" y="820326"/>
                        </a:cubicBezTo>
                        <a:cubicBezTo>
                          <a:pt x="2090326" y="921926"/>
                          <a:pt x="2197571" y="918163"/>
                          <a:pt x="2199452" y="1034815"/>
                        </a:cubicBezTo>
                        <a:cubicBezTo>
                          <a:pt x="2201333" y="1151467"/>
                          <a:pt x="2111022" y="1386652"/>
                          <a:pt x="2052696" y="1520237"/>
                        </a:cubicBezTo>
                        <a:cubicBezTo>
                          <a:pt x="1994370" y="1653822"/>
                          <a:pt x="1926637" y="1746015"/>
                          <a:pt x="1849496" y="1836326"/>
                        </a:cubicBezTo>
                        <a:cubicBezTo>
                          <a:pt x="1772355" y="1926637"/>
                          <a:pt x="1747896" y="1992489"/>
                          <a:pt x="1589852" y="2062104"/>
                        </a:cubicBezTo>
                        <a:cubicBezTo>
                          <a:pt x="1431808" y="2131719"/>
                          <a:pt x="970844" y="2220148"/>
                          <a:pt x="901229" y="2254015"/>
                        </a:cubicBezTo>
                        <a:cubicBezTo>
                          <a:pt x="831614" y="2287882"/>
                          <a:pt x="1206030" y="2270948"/>
                          <a:pt x="1172163" y="2265304"/>
                        </a:cubicBezTo>
                        <a:cubicBezTo>
                          <a:pt x="1138296" y="2259660"/>
                          <a:pt x="795866" y="2235200"/>
                          <a:pt x="698029" y="2220148"/>
                        </a:cubicBezTo>
                        <a:cubicBezTo>
                          <a:pt x="600192" y="2205096"/>
                          <a:pt x="675452" y="2244608"/>
                          <a:pt x="585141" y="2174993"/>
                        </a:cubicBezTo>
                        <a:cubicBezTo>
                          <a:pt x="494830" y="2105378"/>
                          <a:pt x="223896" y="1919111"/>
                          <a:pt x="156163" y="1802459"/>
                        </a:cubicBezTo>
                        <a:cubicBezTo>
                          <a:pt x="88430" y="1685807"/>
                          <a:pt x="203200" y="1578563"/>
                          <a:pt x="178741" y="1475082"/>
                        </a:cubicBezTo>
                        <a:cubicBezTo>
                          <a:pt x="154282" y="1371601"/>
                          <a:pt x="18814" y="1268119"/>
                          <a:pt x="9407" y="1181571"/>
                        </a:cubicBezTo>
                        <a:cubicBezTo>
                          <a:pt x="0" y="1095023"/>
                          <a:pt x="90311" y="1051749"/>
                          <a:pt x="122296" y="955793"/>
                        </a:cubicBezTo>
                        <a:cubicBezTo>
                          <a:pt x="154281" y="859837"/>
                          <a:pt x="148636" y="696148"/>
                          <a:pt x="201318" y="605837"/>
                        </a:cubicBezTo>
                        <a:cubicBezTo>
                          <a:pt x="254000" y="515526"/>
                          <a:pt x="380059" y="476015"/>
                          <a:pt x="438385" y="413926"/>
                        </a:cubicBezTo>
                        <a:cubicBezTo>
                          <a:pt x="496711" y="351837"/>
                          <a:pt x="476015" y="269052"/>
                          <a:pt x="551274" y="233304"/>
                        </a:cubicBezTo>
                        <a:cubicBezTo>
                          <a:pt x="626533" y="197556"/>
                          <a:pt x="814682" y="225778"/>
                          <a:pt x="889941" y="199437"/>
                        </a:cubicBezTo>
                        <a:cubicBezTo>
                          <a:pt x="965200" y="173096"/>
                          <a:pt x="957674" y="107244"/>
                          <a:pt x="1002829" y="75259"/>
                        </a:cubicBezTo>
                        <a:cubicBezTo>
                          <a:pt x="1047984" y="43274"/>
                          <a:pt x="1049867" y="0"/>
                          <a:pt x="1183452" y="41393"/>
                        </a:cubicBezTo>
                        <a:close/>
                      </a:path>
                    </a:pathLst>
                  </a:custGeom>
                  <a:solidFill>
                    <a:srgbClr val="FFD5D6">
                      <a:alpha val="72156"/>
                    </a:srgbClr>
                  </a:solidFill>
                  <a:ln w="66675" cmpd="dbl" algn="ctr">
                    <a:solidFill>
                      <a:srgbClr val="FF7C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4" name="Freeform 172">
                    <a:extLst>
                      <a:ext uri="{FF2B5EF4-FFF2-40B4-BE49-F238E27FC236}">
                        <a16:creationId xmlns:a16="http://schemas.microsoft.com/office/drawing/2014/main" id="{49FF4244-A222-50C2-6ECF-B67B37E545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05400" y="2457215"/>
                    <a:ext cx="2299169" cy="2274711"/>
                  </a:xfrm>
                  <a:custGeom>
                    <a:avLst/>
                    <a:gdLst>
                      <a:gd name="T0" fmla="*/ 803392 w 2299169"/>
                      <a:gd name="T1" fmla="*/ 112889 h 2274711"/>
                      <a:gd name="T2" fmla="*/ 1356582 w 2299169"/>
                      <a:gd name="T3" fmla="*/ 11289 h 2274711"/>
                      <a:gd name="T4" fmla="*/ 1514626 w 2299169"/>
                      <a:gd name="T5" fmla="*/ 180622 h 2274711"/>
                      <a:gd name="T6" fmla="*/ 1740404 w 2299169"/>
                      <a:gd name="T7" fmla="*/ 180622 h 2274711"/>
                      <a:gd name="T8" fmla="*/ 1921026 w 2299169"/>
                      <a:gd name="T9" fmla="*/ 508000 h 2274711"/>
                      <a:gd name="T10" fmla="*/ 2079070 w 2299169"/>
                      <a:gd name="T11" fmla="*/ 553156 h 2274711"/>
                      <a:gd name="T12" fmla="*/ 2090359 w 2299169"/>
                      <a:gd name="T13" fmla="*/ 880533 h 2274711"/>
                      <a:gd name="T14" fmla="*/ 2191925 w 2299169"/>
                      <a:gd name="T15" fmla="*/ 1038578 h 2274711"/>
                      <a:gd name="T16" fmla="*/ 2293525 w 2299169"/>
                      <a:gd name="T17" fmla="*/ 1185367 h 2274711"/>
                      <a:gd name="T18" fmla="*/ 2158059 w 2299169"/>
                      <a:gd name="T19" fmla="*/ 1309545 h 2274711"/>
                      <a:gd name="T20" fmla="*/ 2079070 w 2299169"/>
                      <a:gd name="T21" fmla="*/ 1445012 h 2274711"/>
                      <a:gd name="T22" fmla="*/ 2000048 w 2299169"/>
                      <a:gd name="T23" fmla="*/ 1817545 h 2274711"/>
                      <a:gd name="T24" fmla="*/ 1672670 w 2299169"/>
                      <a:gd name="T25" fmla="*/ 1998167 h 2274711"/>
                      <a:gd name="T26" fmla="*/ 1424315 w 2299169"/>
                      <a:gd name="T27" fmla="*/ 2065901 h 2274711"/>
                      <a:gd name="T28" fmla="*/ 1232404 w 2299169"/>
                      <a:gd name="T29" fmla="*/ 2246489 h 2274711"/>
                      <a:gd name="T30" fmla="*/ 1119515 w 2299169"/>
                      <a:gd name="T31" fmla="*/ 2235201 h 2274711"/>
                      <a:gd name="T32" fmla="*/ 972725 w 2299169"/>
                      <a:gd name="T33" fmla="*/ 2190045 h 2274711"/>
                      <a:gd name="T34" fmla="*/ 645348 w 2299169"/>
                      <a:gd name="T35" fmla="*/ 2212623 h 2274711"/>
                      <a:gd name="T36" fmla="*/ 566325 w 2299169"/>
                      <a:gd name="T37" fmla="*/ 2156179 h 2274711"/>
                      <a:gd name="T38" fmla="*/ 487303 w 2299169"/>
                      <a:gd name="T39" fmla="*/ 1964301 h 2274711"/>
                      <a:gd name="T40" fmla="*/ 272814 w 2299169"/>
                      <a:gd name="T41" fmla="*/ 1873990 h 2274711"/>
                      <a:gd name="T42" fmla="*/ 171214 w 2299169"/>
                      <a:gd name="T43" fmla="*/ 1557901 h 2274711"/>
                      <a:gd name="T44" fmla="*/ 227659 w 2299169"/>
                      <a:gd name="T45" fmla="*/ 1309545 h 2274711"/>
                      <a:gd name="T46" fmla="*/ 13170 w 2299169"/>
                      <a:gd name="T47" fmla="*/ 993422 h 2274711"/>
                      <a:gd name="T48" fmla="*/ 148636 w 2299169"/>
                      <a:gd name="T49" fmla="*/ 733778 h 227471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299169"/>
                      <a:gd name="T76" fmla="*/ 0 h 2274711"/>
                      <a:gd name="T77" fmla="*/ 2299169 w 2299169"/>
                      <a:gd name="T78" fmla="*/ 2274711 h 227471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299169" h="2274711">
                        <a:moveTo>
                          <a:pt x="803392" y="112889"/>
                        </a:moveTo>
                        <a:cubicBezTo>
                          <a:pt x="1020703" y="56444"/>
                          <a:pt x="1238015" y="0"/>
                          <a:pt x="1356548" y="11289"/>
                        </a:cubicBezTo>
                        <a:cubicBezTo>
                          <a:pt x="1475081" y="22578"/>
                          <a:pt x="1450622" y="152400"/>
                          <a:pt x="1514592" y="180622"/>
                        </a:cubicBezTo>
                        <a:cubicBezTo>
                          <a:pt x="1578562" y="208844"/>
                          <a:pt x="1672637" y="126059"/>
                          <a:pt x="1740370" y="180622"/>
                        </a:cubicBezTo>
                        <a:cubicBezTo>
                          <a:pt x="1808103" y="235185"/>
                          <a:pt x="1864548" y="445911"/>
                          <a:pt x="1920992" y="508000"/>
                        </a:cubicBezTo>
                        <a:cubicBezTo>
                          <a:pt x="1977436" y="570089"/>
                          <a:pt x="2050814" y="491067"/>
                          <a:pt x="2079036" y="553156"/>
                        </a:cubicBezTo>
                        <a:cubicBezTo>
                          <a:pt x="2107258" y="615245"/>
                          <a:pt x="2071510" y="799629"/>
                          <a:pt x="2090325" y="880533"/>
                        </a:cubicBezTo>
                        <a:cubicBezTo>
                          <a:pt x="2109140" y="961437"/>
                          <a:pt x="2158058" y="987778"/>
                          <a:pt x="2191925" y="1038578"/>
                        </a:cubicBezTo>
                        <a:cubicBezTo>
                          <a:pt x="2225792" y="1089378"/>
                          <a:pt x="2299169" y="1140178"/>
                          <a:pt x="2293525" y="1185333"/>
                        </a:cubicBezTo>
                        <a:cubicBezTo>
                          <a:pt x="2287881" y="1230489"/>
                          <a:pt x="2193807" y="1266237"/>
                          <a:pt x="2158059" y="1309511"/>
                        </a:cubicBezTo>
                        <a:cubicBezTo>
                          <a:pt x="2122311" y="1352785"/>
                          <a:pt x="2105377" y="1360311"/>
                          <a:pt x="2079036" y="1444978"/>
                        </a:cubicBezTo>
                        <a:cubicBezTo>
                          <a:pt x="2052695" y="1529645"/>
                          <a:pt x="2067747" y="1725319"/>
                          <a:pt x="2000014" y="1817511"/>
                        </a:cubicBezTo>
                        <a:cubicBezTo>
                          <a:pt x="1932281" y="1909703"/>
                          <a:pt x="1768591" y="1956740"/>
                          <a:pt x="1672636" y="1998133"/>
                        </a:cubicBezTo>
                        <a:cubicBezTo>
                          <a:pt x="1576681" y="2039526"/>
                          <a:pt x="1497659" y="2024474"/>
                          <a:pt x="1424281" y="2065867"/>
                        </a:cubicBezTo>
                        <a:cubicBezTo>
                          <a:pt x="1350903" y="2107260"/>
                          <a:pt x="1283170" y="2218267"/>
                          <a:pt x="1232370" y="2246489"/>
                        </a:cubicBezTo>
                        <a:cubicBezTo>
                          <a:pt x="1181570" y="2274711"/>
                          <a:pt x="1162755" y="2244608"/>
                          <a:pt x="1119481" y="2235200"/>
                        </a:cubicBezTo>
                        <a:cubicBezTo>
                          <a:pt x="1076207" y="2225793"/>
                          <a:pt x="1051747" y="2193807"/>
                          <a:pt x="972725" y="2190044"/>
                        </a:cubicBezTo>
                        <a:cubicBezTo>
                          <a:pt x="893703" y="2186281"/>
                          <a:pt x="713081" y="2218266"/>
                          <a:pt x="645348" y="2212622"/>
                        </a:cubicBezTo>
                        <a:cubicBezTo>
                          <a:pt x="577615" y="2206978"/>
                          <a:pt x="592666" y="2197571"/>
                          <a:pt x="566325" y="2156178"/>
                        </a:cubicBezTo>
                        <a:cubicBezTo>
                          <a:pt x="539984" y="2114786"/>
                          <a:pt x="536221" y="2011304"/>
                          <a:pt x="487303" y="1964267"/>
                        </a:cubicBezTo>
                        <a:cubicBezTo>
                          <a:pt x="438385" y="1917230"/>
                          <a:pt x="325495" y="1941689"/>
                          <a:pt x="272814" y="1873956"/>
                        </a:cubicBezTo>
                        <a:cubicBezTo>
                          <a:pt x="220133" y="1806223"/>
                          <a:pt x="178740" y="1651941"/>
                          <a:pt x="171214" y="1557867"/>
                        </a:cubicBezTo>
                        <a:cubicBezTo>
                          <a:pt x="163688" y="1463793"/>
                          <a:pt x="254000" y="1403585"/>
                          <a:pt x="227659" y="1309511"/>
                        </a:cubicBezTo>
                        <a:cubicBezTo>
                          <a:pt x="201318" y="1215437"/>
                          <a:pt x="26340" y="1089377"/>
                          <a:pt x="13170" y="993422"/>
                        </a:cubicBezTo>
                        <a:cubicBezTo>
                          <a:pt x="0" y="897467"/>
                          <a:pt x="74318" y="815622"/>
                          <a:pt x="148636" y="733778"/>
                        </a:cubicBezTo>
                      </a:path>
                    </a:pathLst>
                  </a:custGeom>
                  <a:solidFill>
                    <a:srgbClr val="FFD5D6">
                      <a:alpha val="72156"/>
                    </a:srgbClr>
                  </a:solidFill>
                  <a:ln w="66675" cmpd="dbl" algn="ctr">
                    <a:solidFill>
                      <a:srgbClr val="FF7C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5" name="Freeform 173">
                    <a:extLst>
                      <a:ext uri="{FF2B5EF4-FFF2-40B4-BE49-F238E27FC236}">
                        <a16:creationId xmlns:a16="http://schemas.microsoft.com/office/drawing/2014/main" id="{FA06E09B-EA49-B3E9-178D-90EB7DB787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37385" y="2570104"/>
                    <a:ext cx="2265304" cy="2122311"/>
                  </a:xfrm>
                  <a:custGeom>
                    <a:avLst/>
                    <a:gdLst>
                      <a:gd name="T0" fmla="*/ 714963 w 2265304"/>
                      <a:gd name="T1" fmla="*/ 0 h 2122311"/>
                      <a:gd name="T2" fmla="*/ 206963 w 2265304"/>
                      <a:gd name="T3" fmla="*/ 361244 h 2122311"/>
                      <a:gd name="T4" fmla="*/ 285985 w 2265304"/>
                      <a:gd name="T5" fmla="*/ 553155 h 2122311"/>
                      <a:gd name="T6" fmla="*/ 71496 w 2265304"/>
                      <a:gd name="T7" fmla="*/ 767644 h 2122311"/>
                      <a:gd name="T8" fmla="*/ 3763 w 2265304"/>
                      <a:gd name="T9" fmla="*/ 993422 h 2122311"/>
                      <a:gd name="T10" fmla="*/ 48918 w 2265304"/>
                      <a:gd name="T11" fmla="*/ 1174078 h 2122311"/>
                      <a:gd name="T12" fmla="*/ 94074 w 2265304"/>
                      <a:gd name="T13" fmla="*/ 1343412 h 2122311"/>
                      <a:gd name="T14" fmla="*/ 240829 w 2265304"/>
                      <a:gd name="T15" fmla="*/ 1659501 h 2122311"/>
                      <a:gd name="T16" fmla="*/ 365007 w 2265304"/>
                      <a:gd name="T17" fmla="*/ 1693367 h 2122311"/>
                      <a:gd name="T18" fmla="*/ 387585 w 2265304"/>
                      <a:gd name="T19" fmla="*/ 1885278 h 2122311"/>
                      <a:gd name="T20" fmla="*/ 568207 w 2265304"/>
                      <a:gd name="T21" fmla="*/ 2043323 h 2122311"/>
                      <a:gd name="T22" fmla="*/ 613363 w 2265304"/>
                      <a:gd name="T23" fmla="*/ 2009456 h 2122311"/>
                      <a:gd name="T24" fmla="*/ 895585 w 2265304"/>
                      <a:gd name="T25" fmla="*/ 2111023 h 2122311"/>
                      <a:gd name="T26" fmla="*/ 997185 w 2265304"/>
                      <a:gd name="T27" fmla="*/ 2032034 h 2122311"/>
                      <a:gd name="T28" fmla="*/ 1222963 w 2265304"/>
                      <a:gd name="T29" fmla="*/ 2111023 h 2122311"/>
                      <a:gd name="T30" fmla="*/ 1448740 w 2265304"/>
                      <a:gd name="T31" fmla="*/ 2099733 h 2122311"/>
                      <a:gd name="T32" fmla="*/ 1482607 w 2265304"/>
                      <a:gd name="T33" fmla="*/ 2054612 h 2122311"/>
                      <a:gd name="T34" fmla="*/ 1606785 w 2265304"/>
                      <a:gd name="T35" fmla="*/ 1941723 h 2122311"/>
                      <a:gd name="T36" fmla="*/ 1742251 w 2265304"/>
                      <a:gd name="T37" fmla="*/ 1873989 h 2122311"/>
                      <a:gd name="T38" fmla="*/ 2035763 w 2265304"/>
                      <a:gd name="T39" fmla="*/ 1467589 h 2122311"/>
                      <a:gd name="T40" fmla="*/ 2001896 w 2265304"/>
                      <a:gd name="T41" fmla="*/ 1365989 h 2122311"/>
                      <a:gd name="T42" fmla="*/ 2182518 w 2265304"/>
                      <a:gd name="T43" fmla="*/ 1174078 h 2122311"/>
                      <a:gd name="T44" fmla="*/ 2238962 w 2265304"/>
                      <a:gd name="T45" fmla="*/ 903111 h 2122311"/>
                      <a:gd name="T46" fmla="*/ 2024474 w 2265304"/>
                      <a:gd name="T47" fmla="*/ 733778 h 2122311"/>
                      <a:gd name="T48" fmla="*/ 1990607 w 2265304"/>
                      <a:gd name="T49" fmla="*/ 496711 h 2122311"/>
                      <a:gd name="T50" fmla="*/ 1968029 w 2265304"/>
                      <a:gd name="T51" fmla="*/ 293511 h 212231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265304"/>
                      <a:gd name="T79" fmla="*/ 0 h 2122311"/>
                      <a:gd name="T80" fmla="*/ 2265304 w 2265304"/>
                      <a:gd name="T81" fmla="*/ 2122311 h 212231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265304" h="2122311">
                        <a:moveTo>
                          <a:pt x="714963" y="0"/>
                        </a:moveTo>
                        <a:cubicBezTo>
                          <a:pt x="496711" y="134526"/>
                          <a:pt x="278459" y="269052"/>
                          <a:pt x="206963" y="361244"/>
                        </a:cubicBezTo>
                        <a:cubicBezTo>
                          <a:pt x="135467" y="453436"/>
                          <a:pt x="308563" y="485422"/>
                          <a:pt x="285985" y="553155"/>
                        </a:cubicBezTo>
                        <a:cubicBezTo>
                          <a:pt x="263407" y="620888"/>
                          <a:pt x="118533" y="694266"/>
                          <a:pt x="71496" y="767644"/>
                        </a:cubicBezTo>
                        <a:cubicBezTo>
                          <a:pt x="24459" y="841022"/>
                          <a:pt x="7526" y="925689"/>
                          <a:pt x="3763" y="993422"/>
                        </a:cubicBezTo>
                        <a:cubicBezTo>
                          <a:pt x="0" y="1061155"/>
                          <a:pt x="33866" y="1115718"/>
                          <a:pt x="48918" y="1174044"/>
                        </a:cubicBezTo>
                        <a:cubicBezTo>
                          <a:pt x="63970" y="1232370"/>
                          <a:pt x="62089" y="1262474"/>
                          <a:pt x="94074" y="1343378"/>
                        </a:cubicBezTo>
                        <a:cubicBezTo>
                          <a:pt x="126059" y="1424282"/>
                          <a:pt x="195674" y="1601141"/>
                          <a:pt x="240829" y="1659467"/>
                        </a:cubicBezTo>
                        <a:cubicBezTo>
                          <a:pt x="285984" y="1717793"/>
                          <a:pt x="340548" y="1655704"/>
                          <a:pt x="365007" y="1693333"/>
                        </a:cubicBezTo>
                        <a:cubicBezTo>
                          <a:pt x="389466" y="1730962"/>
                          <a:pt x="353718" y="1826918"/>
                          <a:pt x="387585" y="1885244"/>
                        </a:cubicBezTo>
                        <a:cubicBezTo>
                          <a:pt x="421452" y="1943570"/>
                          <a:pt x="530578" y="2022593"/>
                          <a:pt x="568207" y="2043289"/>
                        </a:cubicBezTo>
                        <a:cubicBezTo>
                          <a:pt x="605836" y="2063985"/>
                          <a:pt x="558800" y="1998133"/>
                          <a:pt x="613363" y="2009422"/>
                        </a:cubicBezTo>
                        <a:cubicBezTo>
                          <a:pt x="667926" y="2020711"/>
                          <a:pt x="831615" y="2107259"/>
                          <a:pt x="895585" y="2111022"/>
                        </a:cubicBezTo>
                        <a:cubicBezTo>
                          <a:pt x="959555" y="2114785"/>
                          <a:pt x="942622" y="2032000"/>
                          <a:pt x="997185" y="2032000"/>
                        </a:cubicBezTo>
                        <a:cubicBezTo>
                          <a:pt x="1051748" y="2032000"/>
                          <a:pt x="1147704" y="2099733"/>
                          <a:pt x="1222963" y="2111022"/>
                        </a:cubicBezTo>
                        <a:cubicBezTo>
                          <a:pt x="1298222" y="2122311"/>
                          <a:pt x="1405466" y="2109140"/>
                          <a:pt x="1448740" y="2099733"/>
                        </a:cubicBezTo>
                        <a:cubicBezTo>
                          <a:pt x="1492014" y="2090326"/>
                          <a:pt x="1456266" y="2080919"/>
                          <a:pt x="1482607" y="2054578"/>
                        </a:cubicBezTo>
                        <a:cubicBezTo>
                          <a:pt x="1508948" y="2028237"/>
                          <a:pt x="1563511" y="1971793"/>
                          <a:pt x="1606785" y="1941689"/>
                        </a:cubicBezTo>
                        <a:cubicBezTo>
                          <a:pt x="1650059" y="1911585"/>
                          <a:pt x="1670755" y="1952977"/>
                          <a:pt x="1742251" y="1873955"/>
                        </a:cubicBezTo>
                        <a:cubicBezTo>
                          <a:pt x="1813747" y="1794933"/>
                          <a:pt x="1992489" y="1552222"/>
                          <a:pt x="2035763" y="1467555"/>
                        </a:cubicBezTo>
                        <a:cubicBezTo>
                          <a:pt x="2079037" y="1382888"/>
                          <a:pt x="1977437" y="1414874"/>
                          <a:pt x="2001896" y="1365955"/>
                        </a:cubicBezTo>
                        <a:cubicBezTo>
                          <a:pt x="2026355" y="1317037"/>
                          <a:pt x="2143007" y="1251185"/>
                          <a:pt x="2182518" y="1174044"/>
                        </a:cubicBezTo>
                        <a:cubicBezTo>
                          <a:pt x="2222029" y="1096903"/>
                          <a:pt x="2265304" y="976489"/>
                          <a:pt x="2238963" y="903111"/>
                        </a:cubicBezTo>
                        <a:cubicBezTo>
                          <a:pt x="2212622" y="829733"/>
                          <a:pt x="2065867" y="801511"/>
                          <a:pt x="2024474" y="733778"/>
                        </a:cubicBezTo>
                        <a:cubicBezTo>
                          <a:pt x="1983081" y="666045"/>
                          <a:pt x="2000015" y="570089"/>
                          <a:pt x="1990607" y="496711"/>
                        </a:cubicBezTo>
                        <a:cubicBezTo>
                          <a:pt x="1981200" y="423333"/>
                          <a:pt x="1974614" y="358422"/>
                          <a:pt x="1968029" y="293511"/>
                        </a:cubicBezTo>
                      </a:path>
                    </a:pathLst>
                  </a:custGeom>
                  <a:solidFill>
                    <a:srgbClr val="FFD5D6">
                      <a:alpha val="72156"/>
                    </a:srgbClr>
                  </a:solidFill>
                  <a:ln w="66675" cmpd="dbl" algn="ctr">
                    <a:solidFill>
                      <a:srgbClr val="FF7C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6" name="Freeform 174">
                    <a:extLst>
                      <a:ext uri="{FF2B5EF4-FFF2-40B4-BE49-F238E27FC236}">
                        <a16:creationId xmlns:a16="http://schemas.microsoft.com/office/drawing/2014/main" id="{675E35E3-0254-AB8A-0495-927C7DD7CF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05400" y="2438400"/>
                    <a:ext cx="2293525" cy="2323630"/>
                  </a:xfrm>
                  <a:custGeom>
                    <a:avLst/>
                    <a:gdLst>
                      <a:gd name="T0" fmla="*/ 552069 w 2269067"/>
                      <a:gd name="T1" fmla="*/ 268319 h 2257778"/>
                      <a:gd name="T2" fmla="*/ 295293 w 2269067"/>
                      <a:gd name="T3" fmla="*/ 826209 h 2257778"/>
                      <a:gd name="T4" fmla="*/ 25678 w 2269067"/>
                      <a:gd name="T5" fmla="*/ 1368157 h 2257778"/>
                      <a:gd name="T6" fmla="*/ 64195 w 2269067"/>
                      <a:gd name="T7" fmla="*/ 2181080 h 2257778"/>
                      <a:gd name="T8" fmla="*/ 410842 w 2269067"/>
                      <a:gd name="T9" fmla="*/ 2723032 h 2257778"/>
                      <a:gd name="T10" fmla="*/ 1643369 w 2269067"/>
                      <a:gd name="T11" fmla="*/ 3009947 h 2257778"/>
                      <a:gd name="T12" fmla="*/ 2079890 w 2269067"/>
                      <a:gd name="T13" fmla="*/ 2754910 h 2257778"/>
                      <a:gd name="T14" fmla="*/ 2516411 w 2269067"/>
                      <a:gd name="T15" fmla="*/ 2069506 h 2257778"/>
                      <a:gd name="T16" fmla="*/ 2452216 w 2269067"/>
                      <a:gd name="T17" fmla="*/ 1192820 h 2257778"/>
                      <a:gd name="T18" fmla="*/ 1810275 w 2269067"/>
                      <a:gd name="T19" fmla="*/ 236439 h 2257778"/>
                      <a:gd name="T20" fmla="*/ 1386594 w 2269067"/>
                      <a:gd name="T21" fmla="*/ 45163 h 2257778"/>
                      <a:gd name="T22" fmla="*/ 1168334 w 2269067"/>
                      <a:gd name="T23" fmla="*/ 92982 h 2257778"/>
                      <a:gd name="T24" fmla="*/ 731814 w 2269067"/>
                      <a:gd name="T25" fmla="*/ 268319 h 2257778"/>
                      <a:gd name="T26" fmla="*/ 320970 w 2269067"/>
                      <a:gd name="T27" fmla="*/ 682751 h 2257778"/>
                      <a:gd name="T28" fmla="*/ 102711 w 2269067"/>
                      <a:gd name="T29" fmla="*/ 1160940 h 2257778"/>
                      <a:gd name="T30" fmla="*/ 38516 w 2269067"/>
                      <a:gd name="T31" fmla="*/ 1973867 h 2257778"/>
                      <a:gd name="T32" fmla="*/ 346649 w 2269067"/>
                      <a:gd name="T33" fmla="*/ 2499875 h 2257778"/>
                      <a:gd name="T34" fmla="*/ 860202 w 2269067"/>
                      <a:gd name="T35" fmla="*/ 3137464 h 2257778"/>
                      <a:gd name="T36" fmla="*/ 1861630 w 2269067"/>
                      <a:gd name="T37" fmla="*/ 2834608 h 2257778"/>
                      <a:gd name="T38" fmla="*/ 2118405 w 2269067"/>
                      <a:gd name="T39" fmla="*/ 2324539 h 2257778"/>
                      <a:gd name="T40" fmla="*/ 2477895 w 2269067"/>
                      <a:gd name="T41" fmla="*/ 1782590 h 2257778"/>
                      <a:gd name="T42" fmla="*/ 2336664 w 2269067"/>
                      <a:gd name="T43" fmla="*/ 1081245 h 2257778"/>
                      <a:gd name="T44" fmla="*/ 2015694 w 2269067"/>
                      <a:gd name="T45" fmla="*/ 395836 h 2257778"/>
                      <a:gd name="T46" fmla="*/ 1604854 w 2269067"/>
                      <a:gd name="T47" fmla="*/ 172679 h 2257778"/>
                      <a:gd name="T48" fmla="*/ 1206850 w 2269067"/>
                      <a:gd name="T49" fmla="*/ 13282 h 2257778"/>
                      <a:gd name="T50" fmla="*/ 808847 w 2269067"/>
                      <a:gd name="T51" fmla="*/ 268319 h 2257778"/>
                      <a:gd name="T52" fmla="*/ 564909 w 2269067"/>
                      <a:gd name="T53" fmla="*/ 475534 h 2257778"/>
                      <a:gd name="T54" fmla="*/ 295293 w 2269067"/>
                      <a:gd name="T55" fmla="*/ 523355 h 2257778"/>
                      <a:gd name="T56" fmla="*/ 192584 w 2269067"/>
                      <a:gd name="T57" fmla="*/ 1001548 h 2257778"/>
                      <a:gd name="T58" fmla="*/ 102711 w 2269067"/>
                      <a:gd name="T59" fmla="*/ 1352216 h 2257778"/>
                      <a:gd name="T60" fmla="*/ 154066 w 2269067"/>
                      <a:gd name="T61" fmla="*/ 1718831 h 2257778"/>
                      <a:gd name="T62" fmla="*/ 243939 w 2269067"/>
                      <a:gd name="T63" fmla="*/ 2181080 h 2257778"/>
                      <a:gd name="T64" fmla="*/ 89872 w 2269067"/>
                      <a:gd name="T65" fmla="*/ 2276721 h 2257778"/>
                      <a:gd name="T66" fmla="*/ 372325 w 2269067"/>
                      <a:gd name="T67" fmla="*/ 2643333 h 2257778"/>
                      <a:gd name="T68" fmla="*/ 718973 w 2269067"/>
                      <a:gd name="T69" fmla="*/ 2866490 h 2257778"/>
                      <a:gd name="T70" fmla="*/ 885879 w 2269067"/>
                      <a:gd name="T71" fmla="*/ 3041825 h 2257778"/>
                      <a:gd name="T72" fmla="*/ 1707564 w 2269067"/>
                      <a:gd name="T73" fmla="*/ 2978068 h 2257778"/>
                      <a:gd name="T74" fmla="*/ 2221116 w 2269067"/>
                      <a:gd name="T75" fmla="*/ 2531754 h 225777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269067"/>
                      <a:gd name="T115" fmla="*/ 0 h 2257778"/>
                      <a:gd name="T116" fmla="*/ 2269067 w 2269067"/>
                      <a:gd name="T117" fmla="*/ 2257778 h 2257778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269067" h="2257778">
                        <a:moveTo>
                          <a:pt x="914401" y="77141"/>
                        </a:moveTo>
                        <a:cubicBezTo>
                          <a:pt x="745067" y="108185"/>
                          <a:pt x="575734" y="139230"/>
                          <a:pt x="485423" y="190030"/>
                        </a:cubicBezTo>
                        <a:cubicBezTo>
                          <a:pt x="395112" y="240830"/>
                          <a:pt x="410164" y="316089"/>
                          <a:pt x="372534" y="381941"/>
                        </a:cubicBezTo>
                        <a:cubicBezTo>
                          <a:pt x="334904" y="447793"/>
                          <a:pt x="310445" y="534341"/>
                          <a:pt x="259645" y="585141"/>
                        </a:cubicBezTo>
                        <a:cubicBezTo>
                          <a:pt x="208845" y="635941"/>
                          <a:pt x="107245" y="622771"/>
                          <a:pt x="67734" y="686741"/>
                        </a:cubicBezTo>
                        <a:cubicBezTo>
                          <a:pt x="28223" y="750711"/>
                          <a:pt x="3763" y="873007"/>
                          <a:pt x="22578" y="968963"/>
                        </a:cubicBezTo>
                        <a:cubicBezTo>
                          <a:pt x="41393" y="1064919"/>
                          <a:pt x="174979" y="1166519"/>
                          <a:pt x="180623" y="1262474"/>
                        </a:cubicBezTo>
                        <a:cubicBezTo>
                          <a:pt x="186268" y="1358430"/>
                          <a:pt x="62090" y="1471318"/>
                          <a:pt x="56445" y="1544696"/>
                        </a:cubicBezTo>
                        <a:cubicBezTo>
                          <a:pt x="50800" y="1618074"/>
                          <a:pt x="95956" y="1638771"/>
                          <a:pt x="146756" y="1702741"/>
                        </a:cubicBezTo>
                        <a:cubicBezTo>
                          <a:pt x="197556" y="1766711"/>
                          <a:pt x="254001" y="1843852"/>
                          <a:pt x="361245" y="1928519"/>
                        </a:cubicBezTo>
                        <a:cubicBezTo>
                          <a:pt x="468490" y="2013186"/>
                          <a:pt x="609601" y="2176874"/>
                          <a:pt x="790223" y="2210741"/>
                        </a:cubicBezTo>
                        <a:cubicBezTo>
                          <a:pt x="970845" y="2244608"/>
                          <a:pt x="1300104" y="2161823"/>
                          <a:pt x="1444978" y="2131719"/>
                        </a:cubicBezTo>
                        <a:cubicBezTo>
                          <a:pt x="1589852" y="2101615"/>
                          <a:pt x="1659467" y="2030119"/>
                          <a:pt x="1659467" y="2030119"/>
                        </a:cubicBezTo>
                        <a:cubicBezTo>
                          <a:pt x="1723437" y="2000015"/>
                          <a:pt x="1789290" y="2003777"/>
                          <a:pt x="1828801" y="1951096"/>
                        </a:cubicBezTo>
                        <a:cubicBezTo>
                          <a:pt x="1868312" y="1898415"/>
                          <a:pt x="1832564" y="1794934"/>
                          <a:pt x="1896534" y="1714030"/>
                        </a:cubicBezTo>
                        <a:cubicBezTo>
                          <a:pt x="1960504" y="1633126"/>
                          <a:pt x="2156179" y="1582326"/>
                          <a:pt x="2212623" y="1465674"/>
                        </a:cubicBezTo>
                        <a:cubicBezTo>
                          <a:pt x="2269067" y="1349022"/>
                          <a:pt x="2244609" y="1117601"/>
                          <a:pt x="2235201" y="1014119"/>
                        </a:cubicBezTo>
                        <a:cubicBezTo>
                          <a:pt x="2225794" y="910638"/>
                          <a:pt x="2203215" y="933215"/>
                          <a:pt x="2156178" y="844785"/>
                        </a:cubicBezTo>
                        <a:cubicBezTo>
                          <a:pt x="2109141" y="756355"/>
                          <a:pt x="2047052" y="596430"/>
                          <a:pt x="1952978" y="483541"/>
                        </a:cubicBezTo>
                        <a:cubicBezTo>
                          <a:pt x="1858904" y="370652"/>
                          <a:pt x="1674519" y="235185"/>
                          <a:pt x="1591734" y="167452"/>
                        </a:cubicBezTo>
                        <a:cubicBezTo>
                          <a:pt x="1508949" y="99719"/>
                          <a:pt x="1518356" y="99719"/>
                          <a:pt x="1456267" y="77141"/>
                        </a:cubicBezTo>
                        <a:cubicBezTo>
                          <a:pt x="1394178" y="54563"/>
                          <a:pt x="1275645" y="41393"/>
                          <a:pt x="1219201" y="31985"/>
                        </a:cubicBezTo>
                        <a:cubicBezTo>
                          <a:pt x="1162757" y="22578"/>
                          <a:pt x="1149586" y="15052"/>
                          <a:pt x="1117601" y="20696"/>
                        </a:cubicBezTo>
                        <a:cubicBezTo>
                          <a:pt x="1085616" y="26340"/>
                          <a:pt x="1079971" y="56445"/>
                          <a:pt x="1027290" y="65852"/>
                        </a:cubicBezTo>
                        <a:cubicBezTo>
                          <a:pt x="974609" y="75259"/>
                          <a:pt x="865482" y="56445"/>
                          <a:pt x="801512" y="77141"/>
                        </a:cubicBezTo>
                        <a:cubicBezTo>
                          <a:pt x="737542" y="97837"/>
                          <a:pt x="699911" y="146756"/>
                          <a:pt x="643467" y="190030"/>
                        </a:cubicBezTo>
                        <a:cubicBezTo>
                          <a:pt x="587023" y="233304"/>
                          <a:pt x="462845" y="336785"/>
                          <a:pt x="462845" y="336785"/>
                        </a:cubicBezTo>
                        <a:cubicBezTo>
                          <a:pt x="402638" y="385703"/>
                          <a:pt x="331141" y="438385"/>
                          <a:pt x="282223" y="483541"/>
                        </a:cubicBezTo>
                        <a:cubicBezTo>
                          <a:pt x="233305" y="528697"/>
                          <a:pt x="201319" y="551275"/>
                          <a:pt x="169334" y="607719"/>
                        </a:cubicBezTo>
                        <a:cubicBezTo>
                          <a:pt x="137349" y="664163"/>
                          <a:pt x="114771" y="737540"/>
                          <a:pt x="90312" y="822207"/>
                        </a:cubicBezTo>
                        <a:cubicBezTo>
                          <a:pt x="65853" y="906874"/>
                          <a:pt x="31985" y="1019763"/>
                          <a:pt x="22578" y="1115719"/>
                        </a:cubicBezTo>
                        <a:cubicBezTo>
                          <a:pt x="13171" y="1211675"/>
                          <a:pt x="30104" y="1315156"/>
                          <a:pt x="33867" y="1397941"/>
                        </a:cubicBezTo>
                        <a:cubicBezTo>
                          <a:pt x="37630" y="1480726"/>
                          <a:pt x="0" y="1550341"/>
                          <a:pt x="45156" y="1612430"/>
                        </a:cubicBezTo>
                        <a:cubicBezTo>
                          <a:pt x="90312" y="1674519"/>
                          <a:pt x="244594" y="1715911"/>
                          <a:pt x="304801" y="1770474"/>
                        </a:cubicBezTo>
                        <a:cubicBezTo>
                          <a:pt x="365009" y="1825037"/>
                          <a:pt x="331142" y="1864548"/>
                          <a:pt x="406401" y="1939807"/>
                        </a:cubicBezTo>
                        <a:cubicBezTo>
                          <a:pt x="481660" y="2015066"/>
                          <a:pt x="581378" y="2186282"/>
                          <a:pt x="756356" y="2222030"/>
                        </a:cubicBezTo>
                        <a:cubicBezTo>
                          <a:pt x="931334" y="2257778"/>
                          <a:pt x="1309511" y="2190044"/>
                          <a:pt x="1456267" y="2154296"/>
                        </a:cubicBezTo>
                        <a:cubicBezTo>
                          <a:pt x="1603023" y="2118548"/>
                          <a:pt x="1582327" y="2063985"/>
                          <a:pt x="1636890" y="2007541"/>
                        </a:cubicBezTo>
                        <a:cubicBezTo>
                          <a:pt x="1691453" y="1951097"/>
                          <a:pt x="1746016" y="1875837"/>
                          <a:pt x="1783645" y="1815630"/>
                        </a:cubicBezTo>
                        <a:cubicBezTo>
                          <a:pt x="1821274" y="1755423"/>
                          <a:pt x="1830682" y="1693333"/>
                          <a:pt x="1862667" y="1646296"/>
                        </a:cubicBezTo>
                        <a:cubicBezTo>
                          <a:pt x="1894652" y="1599259"/>
                          <a:pt x="1922875" y="1597377"/>
                          <a:pt x="1975556" y="1533407"/>
                        </a:cubicBezTo>
                        <a:cubicBezTo>
                          <a:pt x="2028238" y="1469437"/>
                          <a:pt x="2146771" y="1360311"/>
                          <a:pt x="2178756" y="1262474"/>
                        </a:cubicBezTo>
                        <a:cubicBezTo>
                          <a:pt x="2210741" y="1164637"/>
                          <a:pt x="2188163" y="1029170"/>
                          <a:pt x="2167467" y="946385"/>
                        </a:cubicBezTo>
                        <a:cubicBezTo>
                          <a:pt x="2146771" y="863600"/>
                          <a:pt x="2095970" y="833496"/>
                          <a:pt x="2054578" y="765763"/>
                        </a:cubicBezTo>
                        <a:cubicBezTo>
                          <a:pt x="2013186" y="698030"/>
                          <a:pt x="1966149" y="620889"/>
                          <a:pt x="1919112" y="539985"/>
                        </a:cubicBezTo>
                        <a:cubicBezTo>
                          <a:pt x="1872075" y="459081"/>
                          <a:pt x="1823156" y="349956"/>
                          <a:pt x="1772356" y="280341"/>
                        </a:cubicBezTo>
                        <a:cubicBezTo>
                          <a:pt x="1721556" y="210726"/>
                          <a:pt x="1674519" y="148637"/>
                          <a:pt x="1614312" y="122296"/>
                        </a:cubicBezTo>
                        <a:cubicBezTo>
                          <a:pt x="1554105" y="95955"/>
                          <a:pt x="1484490" y="127940"/>
                          <a:pt x="1411112" y="122296"/>
                        </a:cubicBezTo>
                        <a:cubicBezTo>
                          <a:pt x="1337734" y="116652"/>
                          <a:pt x="1232371" y="107245"/>
                          <a:pt x="1174045" y="88430"/>
                        </a:cubicBezTo>
                        <a:cubicBezTo>
                          <a:pt x="1115719" y="69615"/>
                          <a:pt x="1110074" y="0"/>
                          <a:pt x="1061156" y="9407"/>
                        </a:cubicBezTo>
                        <a:cubicBezTo>
                          <a:pt x="1012238" y="18814"/>
                          <a:pt x="938860" y="114770"/>
                          <a:pt x="880534" y="144874"/>
                        </a:cubicBezTo>
                        <a:cubicBezTo>
                          <a:pt x="822208" y="174978"/>
                          <a:pt x="771408" y="161808"/>
                          <a:pt x="711201" y="190030"/>
                        </a:cubicBezTo>
                        <a:cubicBezTo>
                          <a:pt x="650994" y="218252"/>
                          <a:pt x="555038" y="289748"/>
                          <a:pt x="519290" y="314207"/>
                        </a:cubicBezTo>
                        <a:cubicBezTo>
                          <a:pt x="483542" y="338666"/>
                          <a:pt x="515527" y="340548"/>
                          <a:pt x="496712" y="336785"/>
                        </a:cubicBezTo>
                        <a:cubicBezTo>
                          <a:pt x="477897" y="333022"/>
                          <a:pt x="445912" y="285986"/>
                          <a:pt x="406401" y="291630"/>
                        </a:cubicBezTo>
                        <a:cubicBezTo>
                          <a:pt x="366890" y="297274"/>
                          <a:pt x="285986" y="340548"/>
                          <a:pt x="259645" y="370652"/>
                        </a:cubicBezTo>
                        <a:cubicBezTo>
                          <a:pt x="233304" y="400756"/>
                          <a:pt x="263408" y="415808"/>
                          <a:pt x="248356" y="472252"/>
                        </a:cubicBezTo>
                        <a:cubicBezTo>
                          <a:pt x="233304" y="528696"/>
                          <a:pt x="195675" y="647230"/>
                          <a:pt x="169334" y="709319"/>
                        </a:cubicBezTo>
                        <a:cubicBezTo>
                          <a:pt x="142993" y="771408"/>
                          <a:pt x="103482" y="803393"/>
                          <a:pt x="90312" y="844785"/>
                        </a:cubicBezTo>
                        <a:cubicBezTo>
                          <a:pt x="77142" y="886177"/>
                          <a:pt x="86549" y="921926"/>
                          <a:pt x="90312" y="957674"/>
                        </a:cubicBezTo>
                        <a:cubicBezTo>
                          <a:pt x="94075" y="993422"/>
                          <a:pt x="105364" y="1016000"/>
                          <a:pt x="112890" y="1059274"/>
                        </a:cubicBezTo>
                        <a:cubicBezTo>
                          <a:pt x="120416" y="1102548"/>
                          <a:pt x="131704" y="1175926"/>
                          <a:pt x="135467" y="1217319"/>
                        </a:cubicBezTo>
                        <a:cubicBezTo>
                          <a:pt x="139230" y="1258712"/>
                          <a:pt x="122297" y="1253067"/>
                          <a:pt x="135467" y="1307630"/>
                        </a:cubicBezTo>
                        <a:cubicBezTo>
                          <a:pt x="148637" y="1362193"/>
                          <a:pt x="201320" y="1480726"/>
                          <a:pt x="214490" y="1544696"/>
                        </a:cubicBezTo>
                        <a:cubicBezTo>
                          <a:pt x="227661" y="1608666"/>
                          <a:pt x="237068" y="1680163"/>
                          <a:pt x="214490" y="1691452"/>
                        </a:cubicBezTo>
                        <a:cubicBezTo>
                          <a:pt x="191912" y="1702741"/>
                          <a:pt x="101601" y="1640652"/>
                          <a:pt x="79023" y="1612430"/>
                        </a:cubicBezTo>
                        <a:cubicBezTo>
                          <a:pt x="56445" y="1584208"/>
                          <a:pt x="37631" y="1478845"/>
                          <a:pt x="79023" y="1522119"/>
                        </a:cubicBezTo>
                        <a:cubicBezTo>
                          <a:pt x="120416" y="1565393"/>
                          <a:pt x="250237" y="1789289"/>
                          <a:pt x="327378" y="1872074"/>
                        </a:cubicBezTo>
                        <a:cubicBezTo>
                          <a:pt x="404519" y="1954859"/>
                          <a:pt x="491067" y="1992489"/>
                          <a:pt x="541867" y="2018830"/>
                        </a:cubicBezTo>
                        <a:cubicBezTo>
                          <a:pt x="592667" y="2045171"/>
                          <a:pt x="605837" y="2024475"/>
                          <a:pt x="632178" y="2030119"/>
                        </a:cubicBezTo>
                        <a:cubicBezTo>
                          <a:pt x="658519" y="2035763"/>
                          <a:pt x="675453" y="2032000"/>
                          <a:pt x="699912" y="2052696"/>
                        </a:cubicBezTo>
                        <a:cubicBezTo>
                          <a:pt x="724371" y="2073392"/>
                          <a:pt x="698030" y="2131718"/>
                          <a:pt x="778934" y="2154296"/>
                        </a:cubicBezTo>
                        <a:cubicBezTo>
                          <a:pt x="859838" y="2176874"/>
                          <a:pt x="1064919" y="2195689"/>
                          <a:pt x="1185334" y="2188163"/>
                        </a:cubicBezTo>
                        <a:cubicBezTo>
                          <a:pt x="1305749" y="2180637"/>
                          <a:pt x="1397942" y="2141126"/>
                          <a:pt x="1501423" y="2109141"/>
                        </a:cubicBezTo>
                        <a:cubicBezTo>
                          <a:pt x="1604904" y="2077156"/>
                          <a:pt x="1730964" y="2048933"/>
                          <a:pt x="1806223" y="1996252"/>
                        </a:cubicBezTo>
                        <a:cubicBezTo>
                          <a:pt x="1881482" y="1943571"/>
                          <a:pt x="1924756" y="1825037"/>
                          <a:pt x="1952978" y="1793052"/>
                        </a:cubicBezTo>
                        <a:cubicBezTo>
                          <a:pt x="1981200" y="1761067"/>
                          <a:pt x="1978378" y="1782704"/>
                          <a:pt x="1975556" y="1804341"/>
                        </a:cubicBezTo>
                      </a:path>
                    </a:pathLst>
                  </a:custGeom>
                  <a:solidFill>
                    <a:srgbClr val="FFD5D6">
                      <a:alpha val="98822"/>
                    </a:srgbClr>
                  </a:solidFill>
                  <a:ln w="66675" cmpd="dbl" algn="ctr">
                    <a:solidFill>
                      <a:srgbClr val="FF7C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675" name="Freeform 123">
                <a:extLst>
                  <a:ext uri="{FF2B5EF4-FFF2-40B4-BE49-F238E27FC236}">
                    <a16:creationId xmlns:a16="http://schemas.microsoft.com/office/drawing/2014/main" id="{19CC86C6-E0D8-A4E3-2D43-AC1FC5B54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0" y="2819400"/>
                <a:ext cx="1669814" cy="1752600"/>
              </a:xfrm>
              <a:custGeom>
                <a:avLst/>
                <a:gdLst>
                  <a:gd name="T0" fmla="*/ 5049176 w 1565391"/>
                  <a:gd name="T1" fmla="*/ 182523388 h 1512712"/>
                  <a:gd name="T2" fmla="*/ 11389854 w 1565391"/>
                  <a:gd name="T3" fmla="*/ 11407960 h 1512712"/>
                  <a:gd name="T4" fmla="*/ 15382207 w 1565391"/>
                  <a:gd name="T5" fmla="*/ 228153022 h 1512712"/>
                  <a:gd name="T6" fmla="*/ 23366851 w 1565391"/>
                  <a:gd name="T7" fmla="*/ 34223471 h 1512712"/>
                  <a:gd name="T8" fmla="*/ 24071369 w 1565391"/>
                  <a:gd name="T9" fmla="*/ 433493234 h 1512712"/>
                  <a:gd name="T10" fmla="*/ 32525597 w 1565391"/>
                  <a:gd name="T11" fmla="*/ 741498190 h 1512712"/>
                  <a:gd name="T12" fmla="*/ 24306204 w 1565391"/>
                  <a:gd name="T13" fmla="*/ 912611102 h 1512712"/>
                  <a:gd name="T14" fmla="*/ 22897128 w 1565391"/>
                  <a:gd name="T15" fmla="*/ 1254840158 h 1512712"/>
                  <a:gd name="T16" fmla="*/ 17026114 w 1565391"/>
                  <a:gd name="T17" fmla="*/ 1254840158 h 1512712"/>
                  <a:gd name="T18" fmla="*/ 15382207 w 1565391"/>
                  <a:gd name="T19" fmla="*/ 1209209519 h 1512712"/>
                  <a:gd name="T20" fmla="*/ 9511114 w 1565391"/>
                  <a:gd name="T21" fmla="*/ 1346101450 h 1512712"/>
                  <a:gd name="T22" fmla="*/ 6927881 w 1565391"/>
                  <a:gd name="T23" fmla="*/ 1482995373 h 1512712"/>
                  <a:gd name="T24" fmla="*/ 5988497 w 1565391"/>
                  <a:gd name="T25" fmla="*/ 1072319595 h 1512712"/>
                  <a:gd name="T26" fmla="*/ 1526467 w 1565391"/>
                  <a:gd name="T27" fmla="*/ 1003872878 h 1512712"/>
                  <a:gd name="T28" fmla="*/ 4109736 w 1565391"/>
                  <a:gd name="T29" fmla="*/ 581790944 h 1512712"/>
                  <a:gd name="T30" fmla="*/ 352262 w 1565391"/>
                  <a:gd name="T31" fmla="*/ 547567961 h 1512712"/>
                  <a:gd name="T32" fmla="*/ 1996150 w 1565391"/>
                  <a:gd name="T33" fmla="*/ 365045516 h 1512712"/>
                  <a:gd name="T34" fmla="*/ 7867229 w 1565391"/>
                  <a:gd name="T35" fmla="*/ 399267242 h 1512712"/>
                  <a:gd name="T36" fmla="*/ 5049176 w 1565391"/>
                  <a:gd name="T37" fmla="*/ 182523388 h 15127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5391"/>
                  <a:gd name="T58" fmla="*/ 0 h 1512712"/>
                  <a:gd name="T59" fmla="*/ 1565391 w 1565391"/>
                  <a:gd name="T60" fmla="*/ 1512712 h 15127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5391" h="1512712">
                    <a:moveTo>
                      <a:pt x="242710" y="180623"/>
                    </a:moveTo>
                    <a:cubicBezTo>
                      <a:pt x="270932" y="116653"/>
                      <a:pt x="464725" y="3763"/>
                      <a:pt x="547510" y="11289"/>
                    </a:cubicBezTo>
                    <a:cubicBezTo>
                      <a:pt x="630295" y="18815"/>
                      <a:pt x="643465" y="222015"/>
                      <a:pt x="739421" y="225778"/>
                    </a:cubicBezTo>
                    <a:cubicBezTo>
                      <a:pt x="835377" y="229541"/>
                      <a:pt x="1053629" y="0"/>
                      <a:pt x="1123244" y="33867"/>
                    </a:cubicBezTo>
                    <a:cubicBezTo>
                      <a:pt x="1192859" y="67734"/>
                      <a:pt x="1083732" y="312326"/>
                      <a:pt x="1157110" y="428978"/>
                    </a:cubicBezTo>
                    <a:cubicBezTo>
                      <a:pt x="1230488" y="545630"/>
                      <a:pt x="1561629" y="654756"/>
                      <a:pt x="1563510" y="733778"/>
                    </a:cubicBezTo>
                    <a:cubicBezTo>
                      <a:pt x="1565391" y="812800"/>
                      <a:pt x="1245540" y="818444"/>
                      <a:pt x="1168399" y="903111"/>
                    </a:cubicBezTo>
                    <a:cubicBezTo>
                      <a:pt x="1091258" y="987778"/>
                      <a:pt x="1158992" y="1185334"/>
                      <a:pt x="1100666" y="1241778"/>
                    </a:cubicBezTo>
                    <a:cubicBezTo>
                      <a:pt x="1042340" y="1298222"/>
                      <a:pt x="878652" y="1249304"/>
                      <a:pt x="818444" y="1241778"/>
                    </a:cubicBezTo>
                    <a:cubicBezTo>
                      <a:pt x="758237" y="1234252"/>
                      <a:pt x="799629" y="1181571"/>
                      <a:pt x="739421" y="1196623"/>
                    </a:cubicBezTo>
                    <a:cubicBezTo>
                      <a:pt x="679214" y="1211675"/>
                      <a:pt x="524932" y="1286934"/>
                      <a:pt x="457199" y="1332089"/>
                    </a:cubicBezTo>
                    <a:cubicBezTo>
                      <a:pt x="389466" y="1377244"/>
                      <a:pt x="361243" y="1512712"/>
                      <a:pt x="333021" y="1467556"/>
                    </a:cubicBezTo>
                    <a:cubicBezTo>
                      <a:pt x="304799" y="1422401"/>
                      <a:pt x="331140" y="1140178"/>
                      <a:pt x="287866" y="1061156"/>
                    </a:cubicBezTo>
                    <a:cubicBezTo>
                      <a:pt x="244592" y="982134"/>
                      <a:pt x="88429" y="1074327"/>
                      <a:pt x="73377" y="993423"/>
                    </a:cubicBezTo>
                    <a:cubicBezTo>
                      <a:pt x="58325" y="912519"/>
                      <a:pt x="206962" y="650993"/>
                      <a:pt x="197555" y="575734"/>
                    </a:cubicBezTo>
                    <a:cubicBezTo>
                      <a:pt x="188148" y="500475"/>
                      <a:pt x="33866" y="577615"/>
                      <a:pt x="16933" y="541867"/>
                    </a:cubicBezTo>
                    <a:cubicBezTo>
                      <a:pt x="0" y="506119"/>
                      <a:pt x="35748" y="385704"/>
                      <a:pt x="95955" y="361245"/>
                    </a:cubicBezTo>
                    <a:cubicBezTo>
                      <a:pt x="156162" y="336786"/>
                      <a:pt x="357481" y="425215"/>
                      <a:pt x="378177" y="395111"/>
                    </a:cubicBezTo>
                    <a:cubicBezTo>
                      <a:pt x="398873" y="365007"/>
                      <a:pt x="214488" y="244593"/>
                      <a:pt x="242710" y="18062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algn="ctr">
                <a:solidFill>
                  <a:srgbClr val="FF7C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676" name="Group 73">
                <a:extLst>
                  <a:ext uri="{FF2B5EF4-FFF2-40B4-BE49-F238E27FC236}">
                    <a16:creationId xmlns:a16="http://schemas.microsoft.com/office/drawing/2014/main" id="{82F58D9D-934A-1494-256D-5E3376EC83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2756" y="3733800"/>
                <a:ext cx="201524" cy="112849"/>
                <a:chOff x="3747326" y="3693954"/>
                <a:chExt cx="201524" cy="112849"/>
              </a:xfrm>
            </p:grpSpPr>
            <p:sp>
              <p:nvSpPr>
                <p:cNvPr id="24719" name="AutoShape 54">
                  <a:extLst>
                    <a:ext uri="{FF2B5EF4-FFF2-40B4-BE49-F238E27FC236}">
                      <a16:creationId xmlns:a16="http://schemas.microsoft.com/office/drawing/2014/main" id="{5FDD2CF6-7D02-01E8-1D6C-87A330014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7345D161-5BA9-1B43-3D3D-8631928E29FB}"/>
                    </a:ext>
                  </a:extLst>
                </p:cNvPr>
                <p:cNvSpPr/>
                <p:nvPr/>
              </p:nvSpPr>
              <p:spPr bwMode="auto">
                <a:xfrm>
                  <a:off x="3810440" y="3733416"/>
                  <a:ext cx="76112" cy="4460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77" name="Group 74">
                <a:extLst>
                  <a:ext uri="{FF2B5EF4-FFF2-40B4-BE49-F238E27FC236}">
                    <a16:creationId xmlns:a16="http://schemas.microsoft.com/office/drawing/2014/main" id="{751A5532-ED27-B864-36DD-F5CAC3743C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91201">
                <a:off x="3796072" y="3655123"/>
                <a:ext cx="210136" cy="130049"/>
                <a:chOff x="3747326" y="3693954"/>
                <a:chExt cx="201524" cy="112849"/>
              </a:xfrm>
            </p:grpSpPr>
            <p:sp>
              <p:nvSpPr>
                <p:cNvPr id="24717" name="AutoShape 54">
                  <a:extLst>
                    <a:ext uri="{FF2B5EF4-FFF2-40B4-BE49-F238E27FC236}">
                      <a16:creationId xmlns:a16="http://schemas.microsoft.com/office/drawing/2014/main" id="{8FF62F3C-1203-0A5E-F273-3683E1B7D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B00E2BC-B26E-364C-08F0-99FBA05C8C08}"/>
                    </a:ext>
                  </a:extLst>
                </p:cNvPr>
                <p:cNvSpPr/>
                <p:nvPr/>
              </p:nvSpPr>
              <p:spPr bwMode="auto">
                <a:xfrm>
                  <a:off x="3720065" y="3688963"/>
                  <a:ext cx="76834" cy="3096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78" name="Group 77">
                <a:extLst>
                  <a:ext uri="{FF2B5EF4-FFF2-40B4-BE49-F238E27FC236}">
                    <a16:creationId xmlns:a16="http://schemas.microsoft.com/office/drawing/2014/main" id="{7BA54B64-5776-FEAF-0AA8-44C0252F5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60000">
                <a:off x="3948471" y="3606227"/>
                <a:ext cx="210136" cy="130049"/>
                <a:chOff x="3747326" y="3693954"/>
                <a:chExt cx="201524" cy="112849"/>
              </a:xfrm>
            </p:grpSpPr>
            <p:sp>
              <p:nvSpPr>
                <p:cNvPr id="24715" name="AutoShape 54">
                  <a:extLst>
                    <a:ext uri="{FF2B5EF4-FFF2-40B4-BE49-F238E27FC236}">
                      <a16:creationId xmlns:a16="http://schemas.microsoft.com/office/drawing/2014/main" id="{A2EEDECE-C247-050C-1D2B-EBEF3150F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6174ECB3-6318-C959-C45D-7515E153E406}"/>
                    </a:ext>
                  </a:extLst>
                </p:cNvPr>
                <p:cNvSpPr/>
                <p:nvPr/>
              </p:nvSpPr>
              <p:spPr bwMode="auto">
                <a:xfrm>
                  <a:off x="3788757" y="3730455"/>
                  <a:ext cx="74913" cy="425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79" name="Group 80">
                <a:extLst>
                  <a:ext uri="{FF2B5EF4-FFF2-40B4-BE49-F238E27FC236}">
                    <a16:creationId xmlns:a16="http://schemas.microsoft.com/office/drawing/2014/main" id="{2CCB7C9F-34B8-1751-DE6C-9AF89AE4E0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60000">
                <a:off x="3142684" y="4083427"/>
                <a:ext cx="210136" cy="130049"/>
                <a:chOff x="3747326" y="3693954"/>
                <a:chExt cx="201524" cy="112849"/>
              </a:xfrm>
            </p:grpSpPr>
            <p:sp>
              <p:nvSpPr>
                <p:cNvPr id="24713" name="AutoShape 54">
                  <a:extLst>
                    <a:ext uri="{FF2B5EF4-FFF2-40B4-BE49-F238E27FC236}">
                      <a16:creationId xmlns:a16="http://schemas.microsoft.com/office/drawing/2014/main" id="{0FD8711A-B88E-226D-7975-5FF15B3F7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E034A50D-DD2A-50FE-A00C-869E32CAB246}"/>
                    </a:ext>
                  </a:extLst>
                </p:cNvPr>
                <p:cNvSpPr/>
                <p:nvPr/>
              </p:nvSpPr>
              <p:spPr bwMode="auto">
                <a:xfrm>
                  <a:off x="3781271" y="3722772"/>
                  <a:ext cx="78754" cy="4451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80" name="Group 83">
                <a:extLst>
                  <a:ext uri="{FF2B5EF4-FFF2-40B4-BE49-F238E27FC236}">
                    <a16:creationId xmlns:a16="http://schemas.microsoft.com/office/drawing/2014/main" id="{0298F817-CF3C-9C2A-7BD1-E5EDCEE31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60000">
                <a:off x="3580129" y="4094716"/>
                <a:ext cx="210136" cy="130049"/>
                <a:chOff x="3747326" y="3693954"/>
                <a:chExt cx="201524" cy="112849"/>
              </a:xfrm>
            </p:grpSpPr>
            <p:sp>
              <p:nvSpPr>
                <p:cNvPr id="24711" name="AutoShape 54">
                  <a:extLst>
                    <a:ext uri="{FF2B5EF4-FFF2-40B4-BE49-F238E27FC236}">
                      <a16:creationId xmlns:a16="http://schemas.microsoft.com/office/drawing/2014/main" id="{DCEFAAAD-D58C-D82E-1FBC-DBC10A156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FB03E505-BC85-A5CA-52F8-6B936E671604}"/>
                    </a:ext>
                  </a:extLst>
                </p:cNvPr>
                <p:cNvSpPr/>
                <p:nvPr/>
              </p:nvSpPr>
              <p:spPr bwMode="auto">
                <a:xfrm>
                  <a:off x="3697985" y="3705253"/>
                  <a:ext cx="76834" cy="3677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81" name="Group 86">
                <a:extLst>
                  <a:ext uri="{FF2B5EF4-FFF2-40B4-BE49-F238E27FC236}">
                    <a16:creationId xmlns:a16="http://schemas.microsoft.com/office/drawing/2014/main" id="{DBB66882-09B0-03FE-4BE3-7E13F2FA35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740000" flipH="1">
                <a:off x="3326127" y="4083425"/>
                <a:ext cx="210136" cy="130049"/>
                <a:chOff x="3747326" y="3693954"/>
                <a:chExt cx="201524" cy="112849"/>
              </a:xfrm>
            </p:grpSpPr>
            <p:sp>
              <p:nvSpPr>
                <p:cNvPr id="24709" name="AutoShape 54">
                  <a:extLst>
                    <a:ext uri="{FF2B5EF4-FFF2-40B4-BE49-F238E27FC236}">
                      <a16:creationId xmlns:a16="http://schemas.microsoft.com/office/drawing/2014/main" id="{743BC85E-D32C-8A19-C5BC-6CFE301C0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75E79944-FC4B-495E-DD84-F16C3FC94B10}"/>
                    </a:ext>
                  </a:extLst>
                </p:cNvPr>
                <p:cNvSpPr/>
                <p:nvPr/>
              </p:nvSpPr>
              <p:spPr bwMode="auto">
                <a:xfrm>
                  <a:off x="3810584" y="3726509"/>
                  <a:ext cx="74914" cy="445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82" name="Group 89">
                <a:extLst>
                  <a:ext uri="{FF2B5EF4-FFF2-40B4-BE49-F238E27FC236}">
                    <a16:creationId xmlns:a16="http://schemas.microsoft.com/office/drawing/2014/main" id="{34E52252-EA62-5105-6900-0B40164AD4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740000" flipH="1">
                <a:off x="3462848" y="4112079"/>
                <a:ext cx="210136" cy="130049"/>
                <a:chOff x="3747326" y="3693954"/>
                <a:chExt cx="201524" cy="112849"/>
              </a:xfrm>
            </p:grpSpPr>
            <p:sp>
              <p:nvSpPr>
                <p:cNvPr id="24707" name="AutoShape 54">
                  <a:extLst>
                    <a:ext uri="{FF2B5EF4-FFF2-40B4-BE49-F238E27FC236}">
                      <a16:creationId xmlns:a16="http://schemas.microsoft.com/office/drawing/2014/main" id="{D983BD92-93CE-6A82-4B24-2FB3A98B8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8C47C252-CF4D-7E69-59A5-33590D5E0807}"/>
                    </a:ext>
                  </a:extLst>
                </p:cNvPr>
                <p:cNvSpPr/>
                <p:nvPr/>
              </p:nvSpPr>
              <p:spPr bwMode="auto">
                <a:xfrm>
                  <a:off x="3811657" y="3726365"/>
                  <a:ext cx="74914" cy="4644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83" name="Group 92">
                <a:extLst>
                  <a:ext uri="{FF2B5EF4-FFF2-40B4-BE49-F238E27FC236}">
                    <a16:creationId xmlns:a16="http://schemas.microsoft.com/office/drawing/2014/main" id="{A4DF46A6-20C0-C5BF-9452-D4032A345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60000">
                <a:off x="3021327" y="4145946"/>
                <a:ext cx="210136" cy="130049"/>
                <a:chOff x="3747326" y="3693954"/>
                <a:chExt cx="201524" cy="112849"/>
              </a:xfrm>
            </p:grpSpPr>
            <p:sp>
              <p:nvSpPr>
                <p:cNvPr id="24705" name="AutoShape 54">
                  <a:extLst>
                    <a:ext uri="{FF2B5EF4-FFF2-40B4-BE49-F238E27FC236}">
                      <a16:creationId xmlns:a16="http://schemas.microsoft.com/office/drawing/2014/main" id="{6A587925-26E4-742C-8541-5B0CF75A0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3F7A63F1-06B8-9A5B-463D-1E3E883CA049}"/>
                    </a:ext>
                  </a:extLst>
                </p:cNvPr>
                <p:cNvSpPr/>
                <p:nvPr/>
              </p:nvSpPr>
              <p:spPr bwMode="auto">
                <a:xfrm>
                  <a:off x="3702915" y="3705337"/>
                  <a:ext cx="74913" cy="3870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84" name="Group 95">
                <a:extLst>
                  <a:ext uri="{FF2B5EF4-FFF2-40B4-BE49-F238E27FC236}">
                    <a16:creationId xmlns:a16="http://schemas.microsoft.com/office/drawing/2014/main" id="{775B8B31-F513-F17D-43A7-77D3C35543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98677">
                <a:off x="3615821" y="3827040"/>
                <a:ext cx="204916" cy="126786"/>
                <a:chOff x="3747326" y="3693954"/>
                <a:chExt cx="201524" cy="112849"/>
              </a:xfrm>
            </p:grpSpPr>
            <p:sp>
              <p:nvSpPr>
                <p:cNvPr id="24703" name="AutoShape 54">
                  <a:extLst>
                    <a:ext uri="{FF2B5EF4-FFF2-40B4-BE49-F238E27FC236}">
                      <a16:creationId xmlns:a16="http://schemas.microsoft.com/office/drawing/2014/main" id="{CF110CEE-B0FD-FA8E-BF2E-22F143391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BA201D60-1DE2-F34D-DD04-424E4D5778D4}"/>
                    </a:ext>
                  </a:extLst>
                </p:cNvPr>
                <p:cNvSpPr/>
                <p:nvPr/>
              </p:nvSpPr>
              <p:spPr bwMode="auto">
                <a:xfrm>
                  <a:off x="3810246" y="3727140"/>
                  <a:ext cx="72882" cy="4565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85" name="Group 98">
                <a:extLst>
                  <a:ext uri="{FF2B5EF4-FFF2-40B4-BE49-F238E27FC236}">
                    <a16:creationId xmlns:a16="http://schemas.microsoft.com/office/drawing/2014/main" id="{BADEB7C6-ADFA-7501-45B3-9F092FF9E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98677">
                <a:off x="3612995" y="3952015"/>
                <a:ext cx="204916" cy="126786"/>
                <a:chOff x="3747326" y="3693954"/>
                <a:chExt cx="201524" cy="112849"/>
              </a:xfrm>
            </p:grpSpPr>
            <p:sp>
              <p:nvSpPr>
                <p:cNvPr id="24701" name="AutoShape 54">
                  <a:extLst>
                    <a:ext uri="{FF2B5EF4-FFF2-40B4-BE49-F238E27FC236}">
                      <a16:creationId xmlns:a16="http://schemas.microsoft.com/office/drawing/2014/main" id="{B582DBA9-7238-459D-6D81-54D06DE70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12BD959B-44D8-5DB6-D1A4-86EA82670833}"/>
                    </a:ext>
                  </a:extLst>
                </p:cNvPr>
                <p:cNvSpPr/>
                <p:nvPr/>
              </p:nvSpPr>
              <p:spPr bwMode="auto">
                <a:xfrm>
                  <a:off x="3717596" y="3670444"/>
                  <a:ext cx="108338" cy="4565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86" name="Group 104">
                <a:extLst>
                  <a:ext uri="{FF2B5EF4-FFF2-40B4-BE49-F238E27FC236}">
                    <a16:creationId xmlns:a16="http://schemas.microsoft.com/office/drawing/2014/main" id="{E25CA93F-A416-C6F0-F6D6-E6DD7370A9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4008799">
                <a:off x="3697293" y="3391739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99" name="AutoShape 54">
                  <a:extLst>
                    <a:ext uri="{FF2B5EF4-FFF2-40B4-BE49-F238E27FC236}">
                      <a16:creationId xmlns:a16="http://schemas.microsoft.com/office/drawing/2014/main" id="{E521E7E9-0B52-6EA7-2EFB-3E8B1167F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5618F595-E07F-9C18-C0A3-CB28CD4D2577}"/>
                    </a:ext>
                  </a:extLst>
                </p:cNvPr>
                <p:cNvSpPr/>
                <p:nvPr/>
              </p:nvSpPr>
              <p:spPr bwMode="auto">
                <a:xfrm>
                  <a:off x="3894947" y="3673433"/>
                  <a:ext cx="70582" cy="2780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87" name="Group 107">
                <a:extLst>
                  <a:ext uri="{FF2B5EF4-FFF2-40B4-BE49-F238E27FC236}">
                    <a16:creationId xmlns:a16="http://schemas.microsoft.com/office/drawing/2014/main" id="{DB503514-2D76-6E9E-217C-A706DF2ED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4008799">
                <a:off x="3653671" y="3257559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97" name="AutoShape 54">
                  <a:extLst>
                    <a:ext uri="{FF2B5EF4-FFF2-40B4-BE49-F238E27FC236}">
                      <a16:creationId xmlns:a16="http://schemas.microsoft.com/office/drawing/2014/main" id="{A5E9E29F-C424-4156-7000-D9EC85FBC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29F1B93-F409-0463-694D-DB3B1CEEADE1}"/>
                    </a:ext>
                  </a:extLst>
                </p:cNvPr>
                <p:cNvSpPr/>
                <p:nvPr/>
              </p:nvSpPr>
              <p:spPr bwMode="auto">
                <a:xfrm>
                  <a:off x="3762822" y="3731856"/>
                  <a:ext cx="175385" cy="4692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88" name="Group 110">
                <a:extLst>
                  <a:ext uri="{FF2B5EF4-FFF2-40B4-BE49-F238E27FC236}">
                    <a16:creationId xmlns:a16="http://schemas.microsoft.com/office/drawing/2014/main" id="{64F509A7-3664-B1C9-4107-6966317DC7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4008799">
                <a:off x="3806071" y="3488982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95" name="AutoShape 54">
                  <a:extLst>
                    <a:ext uri="{FF2B5EF4-FFF2-40B4-BE49-F238E27FC236}">
                      <a16:creationId xmlns:a16="http://schemas.microsoft.com/office/drawing/2014/main" id="{96669741-022A-2314-22DB-A28EBF0E72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EDEFB625-3BDC-7ABD-B185-90B282707F2F}"/>
                    </a:ext>
                  </a:extLst>
                </p:cNvPr>
                <p:cNvSpPr/>
                <p:nvPr/>
              </p:nvSpPr>
              <p:spPr bwMode="auto">
                <a:xfrm>
                  <a:off x="3971878" y="3636235"/>
                  <a:ext cx="66305" cy="4518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89" name="Group 113">
                <a:extLst>
                  <a:ext uri="{FF2B5EF4-FFF2-40B4-BE49-F238E27FC236}">
                    <a16:creationId xmlns:a16="http://schemas.microsoft.com/office/drawing/2014/main" id="{F01235A6-9591-7DD9-1740-D05344976C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120000">
                <a:off x="3603791" y="3120436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93" name="AutoShape 54">
                  <a:extLst>
                    <a:ext uri="{FF2B5EF4-FFF2-40B4-BE49-F238E27FC236}">
                      <a16:creationId xmlns:a16="http://schemas.microsoft.com/office/drawing/2014/main" id="{7B818925-79B4-3D65-BA35-046581870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AD85981B-66F9-23D3-6C90-7C36232BDD28}"/>
                    </a:ext>
                  </a:extLst>
                </p:cNvPr>
                <p:cNvSpPr/>
                <p:nvPr/>
              </p:nvSpPr>
              <p:spPr bwMode="auto">
                <a:xfrm>
                  <a:off x="3922833" y="3612863"/>
                  <a:ext cx="70581" cy="4692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90" name="Group 116">
                <a:extLst>
                  <a:ext uri="{FF2B5EF4-FFF2-40B4-BE49-F238E27FC236}">
                    <a16:creationId xmlns:a16="http://schemas.microsoft.com/office/drawing/2014/main" id="{E39B55EE-7A80-91BC-21EA-F9E447387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120000">
                <a:off x="3589005" y="3012547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91" name="AutoShape 54">
                  <a:extLst>
                    <a:ext uri="{FF2B5EF4-FFF2-40B4-BE49-F238E27FC236}">
                      <a16:creationId xmlns:a16="http://schemas.microsoft.com/office/drawing/2014/main" id="{3659546C-4312-1DFC-AACB-6C17876EAC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4825A19D-FB97-ECAE-2B93-179323A04FBA}"/>
                    </a:ext>
                  </a:extLst>
                </p:cNvPr>
                <p:cNvSpPr/>
                <p:nvPr/>
              </p:nvSpPr>
              <p:spPr bwMode="auto">
                <a:xfrm>
                  <a:off x="3809025" y="3627935"/>
                  <a:ext cx="72721" cy="4692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2291" name="Oval 176">
            <a:extLst>
              <a:ext uri="{FF2B5EF4-FFF2-40B4-BE49-F238E27FC236}">
                <a16:creationId xmlns:a16="http://schemas.microsoft.com/office/drawing/2014/main" id="{A1356C4C-6D2A-C417-FB39-330831379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95800"/>
            <a:ext cx="228600" cy="15240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2292" name="Oval 177">
            <a:extLst>
              <a:ext uri="{FF2B5EF4-FFF2-40B4-BE49-F238E27FC236}">
                <a16:creationId xmlns:a16="http://schemas.microsoft.com/office/drawing/2014/main" id="{39AFA26A-AC1F-D4DA-E747-D3E33932A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7000"/>
            <a:ext cx="228600" cy="15240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2293" name="Oval 178">
            <a:extLst>
              <a:ext uri="{FF2B5EF4-FFF2-40B4-BE49-F238E27FC236}">
                <a16:creationId xmlns:a16="http://schemas.microsoft.com/office/drawing/2014/main" id="{D29CB64C-3C55-814E-751F-9E200A6A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495800"/>
            <a:ext cx="228600" cy="15240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88B70A6E-7CB1-7F26-90E9-4273A0411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196850"/>
            <a:ext cx="2597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Sympathetic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" name="Rectangle 16">
            <a:extLst>
              <a:ext uri="{FF2B5EF4-FFF2-40B4-BE49-F238E27FC236}">
                <a16:creationId xmlns:a16="http://schemas.microsoft.com/office/drawing/2014/main" id="{AADA052C-F1EA-28FD-B7D5-677ABF8E3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066800"/>
            <a:ext cx="1528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Bronchi</a:t>
            </a:r>
          </a:p>
        </p:txBody>
      </p:sp>
      <p:sp>
        <p:nvSpPr>
          <p:cNvPr id="24584" name="Rectangle 21">
            <a:extLst>
              <a:ext uri="{FF2B5EF4-FFF2-40B4-BE49-F238E27FC236}">
                <a16:creationId xmlns:a16="http://schemas.microsoft.com/office/drawing/2014/main" id="{BB204D4B-2B75-0F2E-19CD-C87CA3340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169863"/>
            <a:ext cx="3432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Parasympathetic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2199E6-F6C2-6CBE-42E2-259441994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957638"/>
            <a:ext cx="46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sym typeface="Symbol" panose="05050102010706020507" pitchFamily="18" charset="2"/>
              </a:rPr>
              <a:t></a:t>
            </a:r>
            <a:r>
              <a:rPr lang="en-US" altLang="en-US" sz="2400" b="1" baseline="-25000">
                <a:solidFill>
                  <a:srgbClr val="0000FF"/>
                </a:solidFill>
              </a:rPr>
              <a:t>2</a:t>
            </a:r>
            <a:endParaRPr lang="ar-EG" altLang="en-US" sz="2400">
              <a:solidFill>
                <a:srgbClr val="0000FF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1DD6CA-A4D0-67D4-6AAE-104B82480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513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Broncho-dilatation</a:t>
            </a:r>
            <a:endParaRPr lang="ar-EG" altLang="en-US" sz="2400">
              <a:solidFill>
                <a:srgbClr val="FFFFFF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76B6D2F-4468-C63B-D8E7-A13F529D9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2766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400" b="1" baseline="-25000">
                <a:solidFill>
                  <a:srgbClr val="0000FF"/>
                </a:solidFill>
                <a:sym typeface="Symbol" panose="05050102010706020507" pitchFamily="18" charset="2"/>
              </a:rPr>
              <a:t>1</a:t>
            </a:r>
            <a:endParaRPr lang="ar-EG" altLang="en-US" sz="2400">
              <a:solidFill>
                <a:srgbClr val="0000FF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DE3657-AE50-A2BC-EA45-7BD550A7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447800"/>
            <a:ext cx="204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↓</a:t>
            </a:r>
            <a:r>
              <a:rPr lang="en-US" altLang="en-US" sz="2800" b="1">
                <a:solidFill>
                  <a:srgbClr val="FFFFFF"/>
                </a:solidFill>
              </a:rPr>
              <a:t>secretion</a:t>
            </a: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ABCA1A-0386-E78D-DCF6-56DA66EAD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910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1800" b="1" baseline="-25000">
                <a:solidFill>
                  <a:srgbClr val="0000FF"/>
                </a:solidFill>
                <a:sym typeface="Symbol" panose="05050102010706020507" pitchFamily="18" charset="2"/>
              </a:rPr>
              <a:t>1</a:t>
            </a:r>
            <a:endParaRPr lang="ar-EG" altLang="en-US" sz="1800">
              <a:solidFill>
                <a:srgbClr val="0000FF"/>
              </a:solidFill>
            </a:endParaRPr>
          </a:p>
        </p:txBody>
      </p:sp>
      <p:sp>
        <p:nvSpPr>
          <p:cNvPr id="71" name="Oval 85">
            <a:extLst>
              <a:ext uri="{FF2B5EF4-FFF2-40B4-BE49-F238E27FC236}">
                <a16:creationId xmlns:a16="http://schemas.microsoft.com/office/drawing/2014/main" id="{C263A453-FE08-9C12-C85C-A93273CEE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528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72" name="Oval 85">
            <a:extLst>
              <a:ext uri="{FF2B5EF4-FFF2-40B4-BE49-F238E27FC236}">
                <a16:creationId xmlns:a16="http://schemas.microsoft.com/office/drawing/2014/main" id="{594A4139-D6BC-61A1-EF59-6AB55D4E2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576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73" name="Oval 85">
            <a:extLst>
              <a:ext uri="{FF2B5EF4-FFF2-40B4-BE49-F238E27FC236}">
                <a16:creationId xmlns:a16="http://schemas.microsoft.com/office/drawing/2014/main" id="{6BF56410-72F7-E085-33A0-05815C13B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338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74" name="Oval 85">
            <a:extLst>
              <a:ext uri="{FF2B5EF4-FFF2-40B4-BE49-F238E27FC236}">
                <a16:creationId xmlns:a16="http://schemas.microsoft.com/office/drawing/2014/main" id="{55D754B0-024D-1B77-6A6D-603D2B33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3528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75" name="Oval 85">
            <a:extLst>
              <a:ext uri="{FF2B5EF4-FFF2-40B4-BE49-F238E27FC236}">
                <a16:creationId xmlns:a16="http://schemas.microsoft.com/office/drawing/2014/main" id="{89A46CC9-8BC8-55CC-EBBE-6C8817ACA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5814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3623FE6-BCD9-EB52-7A8F-424BE520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257800"/>
            <a:ext cx="334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V.C. of m.m vessels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B4AEE72-DCF4-96FC-A2D6-D672506BCA3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181100" y="2324100"/>
            <a:ext cx="1066800" cy="68580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07BF824-C7F8-24B1-5155-D5695CE592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7000" y="4191000"/>
            <a:ext cx="609600" cy="38100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954C631-5526-B6F5-2668-3051654244D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638300" y="4991100"/>
            <a:ext cx="609600" cy="7620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175">
            <a:extLst>
              <a:ext uri="{FF2B5EF4-FFF2-40B4-BE49-F238E27FC236}">
                <a16:creationId xmlns:a16="http://schemas.microsoft.com/office/drawing/2014/main" id="{E53749C1-E25B-1629-7EDD-204B7DFAC536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514600"/>
            <a:ext cx="2590800" cy="2514600"/>
            <a:chOff x="4114800" y="2286000"/>
            <a:chExt cx="2895600" cy="2895600"/>
          </a:xfrm>
        </p:grpSpPr>
        <p:sp>
          <p:nvSpPr>
            <p:cNvPr id="24617" name="Oval 120">
              <a:extLst>
                <a:ext uri="{FF2B5EF4-FFF2-40B4-BE49-F238E27FC236}">
                  <a16:creationId xmlns:a16="http://schemas.microsoft.com/office/drawing/2014/main" id="{2AE39A75-C867-290C-5865-B574A2989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2286000"/>
              <a:ext cx="2895600" cy="28956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4618" name="Group 121">
              <a:extLst>
                <a:ext uri="{FF2B5EF4-FFF2-40B4-BE49-F238E27FC236}">
                  <a16:creationId xmlns:a16="http://schemas.microsoft.com/office/drawing/2014/main" id="{520D31A0-BFE9-DDDF-597E-5F71B4438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1998" y="2667000"/>
              <a:ext cx="2133598" cy="2095030"/>
              <a:chOff x="2209800" y="2438400"/>
              <a:chExt cx="2337740" cy="2323630"/>
            </a:xfrm>
          </p:grpSpPr>
          <p:grpSp>
            <p:nvGrpSpPr>
              <p:cNvPr id="24619" name="Group 69">
                <a:extLst>
                  <a:ext uri="{FF2B5EF4-FFF2-40B4-BE49-F238E27FC236}">
                    <a16:creationId xmlns:a16="http://schemas.microsoft.com/office/drawing/2014/main" id="{1A329FA2-0478-BD29-6C8B-33CEE709D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2438400"/>
                <a:ext cx="2337740" cy="2323630"/>
                <a:chOff x="2438400" y="2438400"/>
                <a:chExt cx="2337740" cy="2323630"/>
              </a:xfrm>
            </p:grpSpPr>
            <p:sp>
              <p:nvSpPr>
                <p:cNvPr id="24666" name="Freeform 169">
                  <a:extLst>
                    <a:ext uri="{FF2B5EF4-FFF2-40B4-BE49-F238E27FC236}">
                      <a16:creationId xmlns:a16="http://schemas.microsoft.com/office/drawing/2014/main" id="{812F7FD3-EC0A-0733-345A-940052097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6600" y="2514600"/>
                  <a:ext cx="1499540" cy="2190044"/>
                </a:xfrm>
                <a:custGeom>
                  <a:avLst/>
                  <a:gdLst>
                    <a:gd name="T0" fmla="*/ 0 w 1499540"/>
                    <a:gd name="T1" fmla="*/ 0 h 2190044"/>
                    <a:gd name="T2" fmla="*/ 530577 w 1499540"/>
                    <a:gd name="T3" fmla="*/ 22577 h 2190044"/>
                    <a:gd name="T4" fmla="*/ 857955 w 1499540"/>
                    <a:gd name="T5" fmla="*/ 124177 h 2190044"/>
                    <a:gd name="T6" fmla="*/ 1128889 w 1499540"/>
                    <a:gd name="T7" fmla="*/ 451555 h 2190044"/>
                    <a:gd name="T8" fmla="*/ 1264355 w 1499540"/>
                    <a:gd name="T9" fmla="*/ 508000 h 2190044"/>
                    <a:gd name="T10" fmla="*/ 1354666 w 1499540"/>
                    <a:gd name="T11" fmla="*/ 970844 h 2190044"/>
                    <a:gd name="T12" fmla="*/ 1490133 w 1499540"/>
                    <a:gd name="T13" fmla="*/ 1128889 h 2190044"/>
                    <a:gd name="T14" fmla="*/ 1298222 w 1499540"/>
                    <a:gd name="T15" fmla="*/ 1354666 h 2190044"/>
                    <a:gd name="T16" fmla="*/ 1095022 w 1499540"/>
                    <a:gd name="T17" fmla="*/ 1727200 h 2190044"/>
                    <a:gd name="T18" fmla="*/ 1072444 w 1499540"/>
                    <a:gd name="T19" fmla="*/ 1851377 h 2190044"/>
                    <a:gd name="T20" fmla="*/ 790222 w 1499540"/>
                    <a:gd name="T21" fmla="*/ 1975555 h 2190044"/>
                    <a:gd name="T22" fmla="*/ 654755 w 1499540"/>
                    <a:gd name="T23" fmla="*/ 2190044 h 21900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99540"/>
                    <a:gd name="T37" fmla="*/ 0 h 2190044"/>
                    <a:gd name="T38" fmla="*/ 1499540 w 1499540"/>
                    <a:gd name="T39" fmla="*/ 2190044 h 21900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99540" h="2190044">
                      <a:moveTo>
                        <a:pt x="0" y="0"/>
                      </a:moveTo>
                      <a:cubicBezTo>
                        <a:pt x="193792" y="940"/>
                        <a:pt x="387585" y="1881"/>
                        <a:pt x="530577" y="22577"/>
                      </a:cubicBezTo>
                      <a:cubicBezTo>
                        <a:pt x="673570" y="43273"/>
                        <a:pt x="758236" y="52681"/>
                        <a:pt x="857955" y="124177"/>
                      </a:cubicBezTo>
                      <a:cubicBezTo>
                        <a:pt x="957674" y="195673"/>
                        <a:pt x="1061156" y="387585"/>
                        <a:pt x="1128889" y="451555"/>
                      </a:cubicBezTo>
                      <a:cubicBezTo>
                        <a:pt x="1196622" y="515526"/>
                        <a:pt x="1226726" y="421452"/>
                        <a:pt x="1264355" y="508000"/>
                      </a:cubicBezTo>
                      <a:cubicBezTo>
                        <a:pt x="1301985" y="594548"/>
                        <a:pt x="1317036" y="867362"/>
                        <a:pt x="1354666" y="970844"/>
                      </a:cubicBezTo>
                      <a:cubicBezTo>
                        <a:pt x="1392296" y="1074326"/>
                        <a:pt x="1499540" y="1064919"/>
                        <a:pt x="1490133" y="1128889"/>
                      </a:cubicBezTo>
                      <a:cubicBezTo>
                        <a:pt x="1480726" y="1192859"/>
                        <a:pt x="1364074" y="1254948"/>
                        <a:pt x="1298222" y="1354666"/>
                      </a:cubicBezTo>
                      <a:cubicBezTo>
                        <a:pt x="1232370" y="1454384"/>
                        <a:pt x="1132652" y="1644415"/>
                        <a:pt x="1095022" y="1727200"/>
                      </a:cubicBezTo>
                      <a:cubicBezTo>
                        <a:pt x="1057392" y="1809985"/>
                        <a:pt x="1123244" y="1809985"/>
                        <a:pt x="1072444" y="1851377"/>
                      </a:cubicBezTo>
                      <a:cubicBezTo>
                        <a:pt x="1021644" y="1892770"/>
                        <a:pt x="859837" y="1919111"/>
                        <a:pt x="790222" y="1975555"/>
                      </a:cubicBezTo>
                      <a:cubicBezTo>
                        <a:pt x="720607" y="2032000"/>
                        <a:pt x="687681" y="2111022"/>
                        <a:pt x="654755" y="2190044"/>
                      </a:cubicBezTo>
                    </a:path>
                  </a:pathLst>
                </a:custGeom>
                <a:solidFill>
                  <a:srgbClr val="FFD5D6">
                    <a:alpha val="72156"/>
                  </a:srgbClr>
                </a:solidFill>
                <a:ln w="66675" cmpd="dbl" algn="ctr">
                  <a:solidFill>
                    <a:srgbClr val="FF7C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667" name="Group 68">
                  <a:extLst>
                    <a:ext uri="{FF2B5EF4-FFF2-40B4-BE49-F238E27FC236}">
                      <a16:creationId xmlns:a16="http://schemas.microsoft.com/office/drawing/2014/main" id="{ABEC420E-E467-3D8B-62C4-FA166DF90C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38400" y="2438400"/>
                  <a:ext cx="2299169" cy="2323630"/>
                  <a:chOff x="5105400" y="2438400"/>
                  <a:chExt cx="2299169" cy="2323630"/>
                </a:xfrm>
              </p:grpSpPr>
              <p:sp>
                <p:nvSpPr>
                  <p:cNvPr id="24668" name="Freeform 171">
                    <a:extLst>
                      <a:ext uri="{FF2B5EF4-FFF2-40B4-BE49-F238E27FC236}">
                        <a16:creationId xmlns:a16="http://schemas.microsoft.com/office/drawing/2014/main" id="{E4B4A454-89E5-1978-496D-9C9E02199A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5607" y="2438400"/>
                    <a:ext cx="2201333" cy="2287882"/>
                  </a:xfrm>
                  <a:custGeom>
                    <a:avLst/>
                    <a:gdLst>
                      <a:gd name="T0" fmla="*/ 1183486 w 2201333"/>
                      <a:gd name="T1" fmla="*/ 41393 h 2287882"/>
                      <a:gd name="T2" fmla="*/ 1804375 w 2201333"/>
                      <a:gd name="T3" fmla="*/ 323615 h 2287882"/>
                      <a:gd name="T4" fmla="*/ 1905975 w 2201333"/>
                      <a:gd name="T5" fmla="*/ 425215 h 2287882"/>
                      <a:gd name="T6" fmla="*/ 2041441 w 2201333"/>
                      <a:gd name="T7" fmla="*/ 820326 h 2287882"/>
                      <a:gd name="T8" fmla="*/ 2199453 w 2201333"/>
                      <a:gd name="T9" fmla="*/ 1034815 h 2287882"/>
                      <a:gd name="T10" fmla="*/ 2052730 w 2201333"/>
                      <a:gd name="T11" fmla="*/ 1520237 h 2287882"/>
                      <a:gd name="T12" fmla="*/ 1849530 w 2201333"/>
                      <a:gd name="T13" fmla="*/ 1836326 h 2287882"/>
                      <a:gd name="T14" fmla="*/ 1589886 w 2201333"/>
                      <a:gd name="T15" fmla="*/ 2062104 h 2287882"/>
                      <a:gd name="T16" fmla="*/ 901229 w 2201333"/>
                      <a:gd name="T17" fmla="*/ 2254014 h 2287882"/>
                      <a:gd name="T18" fmla="*/ 1172197 w 2201333"/>
                      <a:gd name="T19" fmla="*/ 2265304 h 2287882"/>
                      <a:gd name="T20" fmla="*/ 698029 w 2201333"/>
                      <a:gd name="T21" fmla="*/ 2220148 h 2287882"/>
                      <a:gd name="T22" fmla="*/ 585141 w 2201333"/>
                      <a:gd name="T23" fmla="*/ 2174992 h 2287882"/>
                      <a:gd name="T24" fmla="*/ 156163 w 2201333"/>
                      <a:gd name="T25" fmla="*/ 1802459 h 2287882"/>
                      <a:gd name="T26" fmla="*/ 178741 w 2201333"/>
                      <a:gd name="T27" fmla="*/ 1475082 h 2287882"/>
                      <a:gd name="T28" fmla="*/ 9407 w 2201333"/>
                      <a:gd name="T29" fmla="*/ 1181571 h 2287882"/>
                      <a:gd name="T30" fmla="*/ 122296 w 2201333"/>
                      <a:gd name="T31" fmla="*/ 955793 h 2287882"/>
                      <a:gd name="T32" fmla="*/ 201318 w 2201333"/>
                      <a:gd name="T33" fmla="*/ 605837 h 2287882"/>
                      <a:gd name="T34" fmla="*/ 438385 w 2201333"/>
                      <a:gd name="T35" fmla="*/ 413926 h 2287882"/>
                      <a:gd name="T36" fmla="*/ 551274 w 2201333"/>
                      <a:gd name="T37" fmla="*/ 233304 h 2287882"/>
                      <a:gd name="T38" fmla="*/ 889941 w 2201333"/>
                      <a:gd name="T39" fmla="*/ 199437 h 2287882"/>
                      <a:gd name="T40" fmla="*/ 1002829 w 2201333"/>
                      <a:gd name="T41" fmla="*/ 75259 h 2287882"/>
                      <a:gd name="T42" fmla="*/ 1183486 w 2201333"/>
                      <a:gd name="T43" fmla="*/ 41393 h 228788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201333"/>
                      <a:gd name="T67" fmla="*/ 0 h 2287882"/>
                      <a:gd name="T68" fmla="*/ 2201333 w 2201333"/>
                      <a:gd name="T69" fmla="*/ 2287882 h 228788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201333" h="2287882">
                        <a:moveTo>
                          <a:pt x="1183452" y="41393"/>
                        </a:moveTo>
                        <a:cubicBezTo>
                          <a:pt x="1317037" y="82786"/>
                          <a:pt x="1683926" y="259645"/>
                          <a:pt x="1804341" y="323615"/>
                        </a:cubicBezTo>
                        <a:cubicBezTo>
                          <a:pt x="1924756" y="387585"/>
                          <a:pt x="1866430" y="342430"/>
                          <a:pt x="1905941" y="425215"/>
                        </a:cubicBezTo>
                        <a:cubicBezTo>
                          <a:pt x="1945452" y="508000"/>
                          <a:pt x="1992489" y="718726"/>
                          <a:pt x="2041407" y="820326"/>
                        </a:cubicBezTo>
                        <a:cubicBezTo>
                          <a:pt x="2090326" y="921926"/>
                          <a:pt x="2197571" y="918163"/>
                          <a:pt x="2199452" y="1034815"/>
                        </a:cubicBezTo>
                        <a:cubicBezTo>
                          <a:pt x="2201333" y="1151467"/>
                          <a:pt x="2111022" y="1386652"/>
                          <a:pt x="2052696" y="1520237"/>
                        </a:cubicBezTo>
                        <a:cubicBezTo>
                          <a:pt x="1994370" y="1653822"/>
                          <a:pt x="1926637" y="1746015"/>
                          <a:pt x="1849496" y="1836326"/>
                        </a:cubicBezTo>
                        <a:cubicBezTo>
                          <a:pt x="1772355" y="1926637"/>
                          <a:pt x="1747896" y="1992489"/>
                          <a:pt x="1589852" y="2062104"/>
                        </a:cubicBezTo>
                        <a:cubicBezTo>
                          <a:pt x="1431808" y="2131719"/>
                          <a:pt x="970844" y="2220148"/>
                          <a:pt x="901229" y="2254015"/>
                        </a:cubicBezTo>
                        <a:cubicBezTo>
                          <a:pt x="831614" y="2287882"/>
                          <a:pt x="1206030" y="2270948"/>
                          <a:pt x="1172163" y="2265304"/>
                        </a:cubicBezTo>
                        <a:cubicBezTo>
                          <a:pt x="1138296" y="2259660"/>
                          <a:pt x="795866" y="2235200"/>
                          <a:pt x="698029" y="2220148"/>
                        </a:cubicBezTo>
                        <a:cubicBezTo>
                          <a:pt x="600192" y="2205096"/>
                          <a:pt x="675452" y="2244608"/>
                          <a:pt x="585141" y="2174993"/>
                        </a:cubicBezTo>
                        <a:cubicBezTo>
                          <a:pt x="494830" y="2105378"/>
                          <a:pt x="223896" y="1919111"/>
                          <a:pt x="156163" y="1802459"/>
                        </a:cubicBezTo>
                        <a:cubicBezTo>
                          <a:pt x="88430" y="1685807"/>
                          <a:pt x="203200" y="1578563"/>
                          <a:pt x="178741" y="1475082"/>
                        </a:cubicBezTo>
                        <a:cubicBezTo>
                          <a:pt x="154282" y="1371601"/>
                          <a:pt x="18814" y="1268119"/>
                          <a:pt x="9407" y="1181571"/>
                        </a:cubicBezTo>
                        <a:cubicBezTo>
                          <a:pt x="0" y="1095023"/>
                          <a:pt x="90311" y="1051749"/>
                          <a:pt x="122296" y="955793"/>
                        </a:cubicBezTo>
                        <a:cubicBezTo>
                          <a:pt x="154281" y="859837"/>
                          <a:pt x="148636" y="696148"/>
                          <a:pt x="201318" y="605837"/>
                        </a:cubicBezTo>
                        <a:cubicBezTo>
                          <a:pt x="254000" y="515526"/>
                          <a:pt x="380059" y="476015"/>
                          <a:pt x="438385" y="413926"/>
                        </a:cubicBezTo>
                        <a:cubicBezTo>
                          <a:pt x="496711" y="351837"/>
                          <a:pt x="476015" y="269052"/>
                          <a:pt x="551274" y="233304"/>
                        </a:cubicBezTo>
                        <a:cubicBezTo>
                          <a:pt x="626533" y="197556"/>
                          <a:pt x="814682" y="225778"/>
                          <a:pt x="889941" y="199437"/>
                        </a:cubicBezTo>
                        <a:cubicBezTo>
                          <a:pt x="965200" y="173096"/>
                          <a:pt x="957674" y="107244"/>
                          <a:pt x="1002829" y="75259"/>
                        </a:cubicBezTo>
                        <a:cubicBezTo>
                          <a:pt x="1047984" y="43274"/>
                          <a:pt x="1049867" y="0"/>
                          <a:pt x="1183452" y="41393"/>
                        </a:cubicBezTo>
                        <a:close/>
                      </a:path>
                    </a:pathLst>
                  </a:custGeom>
                  <a:solidFill>
                    <a:srgbClr val="FFD5D6">
                      <a:alpha val="72156"/>
                    </a:srgbClr>
                  </a:solidFill>
                  <a:ln w="66675" cmpd="dbl" algn="ctr">
                    <a:solidFill>
                      <a:srgbClr val="FF7C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9" name="Freeform 172">
                    <a:extLst>
                      <a:ext uri="{FF2B5EF4-FFF2-40B4-BE49-F238E27FC236}">
                        <a16:creationId xmlns:a16="http://schemas.microsoft.com/office/drawing/2014/main" id="{DF05836B-E094-16CF-42EE-9FE8699874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05400" y="2457215"/>
                    <a:ext cx="2299169" cy="2274711"/>
                  </a:xfrm>
                  <a:custGeom>
                    <a:avLst/>
                    <a:gdLst>
                      <a:gd name="T0" fmla="*/ 803392 w 2299169"/>
                      <a:gd name="T1" fmla="*/ 112889 h 2274711"/>
                      <a:gd name="T2" fmla="*/ 1356582 w 2299169"/>
                      <a:gd name="T3" fmla="*/ 11289 h 2274711"/>
                      <a:gd name="T4" fmla="*/ 1514626 w 2299169"/>
                      <a:gd name="T5" fmla="*/ 180622 h 2274711"/>
                      <a:gd name="T6" fmla="*/ 1740404 w 2299169"/>
                      <a:gd name="T7" fmla="*/ 180622 h 2274711"/>
                      <a:gd name="T8" fmla="*/ 1921026 w 2299169"/>
                      <a:gd name="T9" fmla="*/ 508000 h 2274711"/>
                      <a:gd name="T10" fmla="*/ 2079070 w 2299169"/>
                      <a:gd name="T11" fmla="*/ 553156 h 2274711"/>
                      <a:gd name="T12" fmla="*/ 2090359 w 2299169"/>
                      <a:gd name="T13" fmla="*/ 880533 h 2274711"/>
                      <a:gd name="T14" fmla="*/ 2191925 w 2299169"/>
                      <a:gd name="T15" fmla="*/ 1038578 h 2274711"/>
                      <a:gd name="T16" fmla="*/ 2293525 w 2299169"/>
                      <a:gd name="T17" fmla="*/ 1185367 h 2274711"/>
                      <a:gd name="T18" fmla="*/ 2158059 w 2299169"/>
                      <a:gd name="T19" fmla="*/ 1309545 h 2274711"/>
                      <a:gd name="T20" fmla="*/ 2079070 w 2299169"/>
                      <a:gd name="T21" fmla="*/ 1445012 h 2274711"/>
                      <a:gd name="T22" fmla="*/ 2000048 w 2299169"/>
                      <a:gd name="T23" fmla="*/ 1817545 h 2274711"/>
                      <a:gd name="T24" fmla="*/ 1672670 w 2299169"/>
                      <a:gd name="T25" fmla="*/ 1998167 h 2274711"/>
                      <a:gd name="T26" fmla="*/ 1424315 w 2299169"/>
                      <a:gd name="T27" fmla="*/ 2065901 h 2274711"/>
                      <a:gd name="T28" fmla="*/ 1232404 w 2299169"/>
                      <a:gd name="T29" fmla="*/ 2246489 h 2274711"/>
                      <a:gd name="T30" fmla="*/ 1119515 w 2299169"/>
                      <a:gd name="T31" fmla="*/ 2235201 h 2274711"/>
                      <a:gd name="T32" fmla="*/ 972725 w 2299169"/>
                      <a:gd name="T33" fmla="*/ 2190045 h 2274711"/>
                      <a:gd name="T34" fmla="*/ 645348 w 2299169"/>
                      <a:gd name="T35" fmla="*/ 2212623 h 2274711"/>
                      <a:gd name="T36" fmla="*/ 566325 w 2299169"/>
                      <a:gd name="T37" fmla="*/ 2156179 h 2274711"/>
                      <a:gd name="T38" fmla="*/ 487303 w 2299169"/>
                      <a:gd name="T39" fmla="*/ 1964301 h 2274711"/>
                      <a:gd name="T40" fmla="*/ 272814 w 2299169"/>
                      <a:gd name="T41" fmla="*/ 1873990 h 2274711"/>
                      <a:gd name="T42" fmla="*/ 171214 w 2299169"/>
                      <a:gd name="T43" fmla="*/ 1557901 h 2274711"/>
                      <a:gd name="T44" fmla="*/ 227659 w 2299169"/>
                      <a:gd name="T45" fmla="*/ 1309545 h 2274711"/>
                      <a:gd name="T46" fmla="*/ 13170 w 2299169"/>
                      <a:gd name="T47" fmla="*/ 993422 h 2274711"/>
                      <a:gd name="T48" fmla="*/ 148636 w 2299169"/>
                      <a:gd name="T49" fmla="*/ 733778 h 227471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299169"/>
                      <a:gd name="T76" fmla="*/ 0 h 2274711"/>
                      <a:gd name="T77" fmla="*/ 2299169 w 2299169"/>
                      <a:gd name="T78" fmla="*/ 2274711 h 227471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299169" h="2274711">
                        <a:moveTo>
                          <a:pt x="803392" y="112889"/>
                        </a:moveTo>
                        <a:cubicBezTo>
                          <a:pt x="1020703" y="56444"/>
                          <a:pt x="1238015" y="0"/>
                          <a:pt x="1356548" y="11289"/>
                        </a:cubicBezTo>
                        <a:cubicBezTo>
                          <a:pt x="1475081" y="22578"/>
                          <a:pt x="1450622" y="152400"/>
                          <a:pt x="1514592" y="180622"/>
                        </a:cubicBezTo>
                        <a:cubicBezTo>
                          <a:pt x="1578562" y="208844"/>
                          <a:pt x="1672637" y="126059"/>
                          <a:pt x="1740370" y="180622"/>
                        </a:cubicBezTo>
                        <a:cubicBezTo>
                          <a:pt x="1808103" y="235185"/>
                          <a:pt x="1864548" y="445911"/>
                          <a:pt x="1920992" y="508000"/>
                        </a:cubicBezTo>
                        <a:cubicBezTo>
                          <a:pt x="1977436" y="570089"/>
                          <a:pt x="2050814" y="491067"/>
                          <a:pt x="2079036" y="553156"/>
                        </a:cubicBezTo>
                        <a:cubicBezTo>
                          <a:pt x="2107258" y="615245"/>
                          <a:pt x="2071510" y="799629"/>
                          <a:pt x="2090325" y="880533"/>
                        </a:cubicBezTo>
                        <a:cubicBezTo>
                          <a:pt x="2109140" y="961437"/>
                          <a:pt x="2158058" y="987778"/>
                          <a:pt x="2191925" y="1038578"/>
                        </a:cubicBezTo>
                        <a:cubicBezTo>
                          <a:pt x="2225792" y="1089378"/>
                          <a:pt x="2299169" y="1140178"/>
                          <a:pt x="2293525" y="1185333"/>
                        </a:cubicBezTo>
                        <a:cubicBezTo>
                          <a:pt x="2287881" y="1230489"/>
                          <a:pt x="2193807" y="1266237"/>
                          <a:pt x="2158059" y="1309511"/>
                        </a:cubicBezTo>
                        <a:cubicBezTo>
                          <a:pt x="2122311" y="1352785"/>
                          <a:pt x="2105377" y="1360311"/>
                          <a:pt x="2079036" y="1444978"/>
                        </a:cubicBezTo>
                        <a:cubicBezTo>
                          <a:pt x="2052695" y="1529645"/>
                          <a:pt x="2067747" y="1725319"/>
                          <a:pt x="2000014" y="1817511"/>
                        </a:cubicBezTo>
                        <a:cubicBezTo>
                          <a:pt x="1932281" y="1909703"/>
                          <a:pt x="1768591" y="1956740"/>
                          <a:pt x="1672636" y="1998133"/>
                        </a:cubicBezTo>
                        <a:cubicBezTo>
                          <a:pt x="1576681" y="2039526"/>
                          <a:pt x="1497659" y="2024474"/>
                          <a:pt x="1424281" y="2065867"/>
                        </a:cubicBezTo>
                        <a:cubicBezTo>
                          <a:pt x="1350903" y="2107260"/>
                          <a:pt x="1283170" y="2218267"/>
                          <a:pt x="1232370" y="2246489"/>
                        </a:cubicBezTo>
                        <a:cubicBezTo>
                          <a:pt x="1181570" y="2274711"/>
                          <a:pt x="1162755" y="2244608"/>
                          <a:pt x="1119481" y="2235200"/>
                        </a:cubicBezTo>
                        <a:cubicBezTo>
                          <a:pt x="1076207" y="2225793"/>
                          <a:pt x="1051747" y="2193807"/>
                          <a:pt x="972725" y="2190044"/>
                        </a:cubicBezTo>
                        <a:cubicBezTo>
                          <a:pt x="893703" y="2186281"/>
                          <a:pt x="713081" y="2218266"/>
                          <a:pt x="645348" y="2212622"/>
                        </a:cubicBezTo>
                        <a:cubicBezTo>
                          <a:pt x="577615" y="2206978"/>
                          <a:pt x="592666" y="2197571"/>
                          <a:pt x="566325" y="2156178"/>
                        </a:cubicBezTo>
                        <a:cubicBezTo>
                          <a:pt x="539984" y="2114786"/>
                          <a:pt x="536221" y="2011304"/>
                          <a:pt x="487303" y="1964267"/>
                        </a:cubicBezTo>
                        <a:cubicBezTo>
                          <a:pt x="438385" y="1917230"/>
                          <a:pt x="325495" y="1941689"/>
                          <a:pt x="272814" y="1873956"/>
                        </a:cubicBezTo>
                        <a:cubicBezTo>
                          <a:pt x="220133" y="1806223"/>
                          <a:pt x="178740" y="1651941"/>
                          <a:pt x="171214" y="1557867"/>
                        </a:cubicBezTo>
                        <a:cubicBezTo>
                          <a:pt x="163688" y="1463793"/>
                          <a:pt x="254000" y="1403585"/>
                          <a:pt x="227659" y="1309511"/>
                        </a:cubicBezTo>
                        <a:cubicBezTo>
                          <a:pt x="201318" y="1215437"/>
                          <a:pt x="26340" y="1089377"/>
                          <a:pt x="13170" y="993422"/>
                        </a:cubicBezTo>
                        <a:cubicBezTo>
                          <a:pt x="0" y="897467"/>
                          <a:pt x="74318" y="815622"/>
                          <a:pt x="148636" y="733778"/>
                        </a:cubicBezTo>
                      </a:path>
                    </a:pathLst>
                  </a:custGeom>
                  <a:solidFill>
                    <a:srgbClr val="FFD5D6">
                      <a:alpha val="72156"/>
                    </a:srgbClr>
                  </a:solidFill>
                  <a:ln w="66675" cmpd="dbl" algn="ctr">
                    <a:solidFill>
                      <a:srgbClr val="FF7C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173">
                    <a:extLst>
                      <a:ext uri="{FF2B5EF4-FFF2-40B4-BE49-F238E27FC236}">
                        <a16:creationId xmlns:a16="http://schemas.microsoft.com/office/drawing/2014/main" id="{C997EA8A-7B63-1F21-D16F-16AF82E17D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37385" y="2570104"/>
                    <a:ext cx="2265304" cy="2122311"/>
                  </a:xfrm>
                  <a:custGeom>
                    <a:avLst/>
                    <a:gdLst>
                      <a:gd name="T0" fmla="*/ 714963 w 2265304"/>
                      <a:gd name="T1" fmla="*/ 0 h 2122311"/>
                      <a:gd name="T2" fmla="*/ 206963 w 2265304"/>
                      <a:gd name="T3" fmla="*/ 361244 h 2122311"/>
                      <a:gd name="T4" fmla="*/ 285985 w 2265304"/>
                      <a:gd name="T5" fmla="*/ 553155 h 2122311"/>
                      <a:gd name="T6" fmla="*/ 71496 w 2265304"/>
                      <a:gd name="T7" fmla="*/ 767644 h 2122311"/>
                      <a:gd name="T8" fmla="*/ 3763 w 2265304"/>
                      <a:gd name="T9" fmla="*/ 993422 h 2122311"/>
                      <a:gd name="T10" fmla="*/ 48918 w 2265304"/>
                      <a:gd name="T11" fmla="*/ 1174078 h 2122311"/>
                      <a:gd name="T12" fmla="*/ 94074 w 2265304"/>
                      <a:gd name="T13" fmla="*/ 1343412 h 2122311"/>
                      <a:gd name="T14" fmla="*/ 240829 w 2265304"/>
                      <a:gd name="T15" fmla="*/ 1659501 h 2122311"/>
                      <a:gd name="T16" fmla="*/ 365007 w 2265304"/>
                      <a:gd name="T17" fmla="*/ 1693367 h 2122311"/>
                      <a:gd name="T18" fmla="*/ 387585 w 2265304"/>
                      <a:gd name="T19" fmla="*/ 1885278 h 2122311"/>
                      <a:gd name="T20" fmla="*/ 568207 w 2265304"/>
                      <a:gd name="T21" fmla="*/ 2043323 h 2122311"/>
                      <a:gd name="T22" fmla="*/ 613363 w 2265304"/>
                      <a:gd name="T23" fmla="*/ 2009456 h 2122311"/>
                      <a:gd name="T24" fmla="*/ 895585 w 2265304"/>
                      <a:gd name="T25" fmla="*/ 2111023 h 2122311"/>
                      <a:gd name="T26" fmla="*/ 997185 w 2265304"/>
                      <a:gd name="T27" fmla="*/ 2032034 h 2122311"/>
                      <a:gd name="T28" fmla="*/ 1222963 w 2265304"/>
                      <a:gd name="T29" fmla="*/ 2111023 h 2122311"/>
                      <a:gd name="T30" fmla="*/ 1448740 w 2265304"/>
                      <a:gd name="T31" fmla="*/ 2099733 h 2122311"/>
                      <a:gd name="T32" fmla="*/ 1482607 w 2265304"/>
                      <a:gd name="T33" fmla="*/ 2054612 h 2122311"/>
                      <a:gd name="T34" fmla="*/ 1606785 w 2265304"/>
                      <a:gd name="T35" fmla="*/ 1941723 h 2122311"/>
                      <a:gd name="T36" fmla="*/ 1742251 w 2265304"/>
                      <a:gd name="T37" fmla="*/ 1873989 h 2122311"/>
                      <a:gd name="T38" fmla="*/ 2035763 w 2265304"/>
                      <a:gd name="T39" fmla="*/ 1467589 h 2122311"/>
                      <a:gd name="T40" fmla="*/ 2001896 w 2265304"/>
                      <a:gd name="T41" fmla="*/ 1365989 h 2122311"/>
                      <a:gd name="T42" fmla="*/ 2182518 w 2265304"/>
                      <a:gd name="T43" fmla="*/ 1174078 h 2122311"/>
                      <a:gd name="T44" fmla="*/ 2238962 w 2265304"/>
                      <a:gd name="T45" fmla="*/ 903111 h 2122311"/>
                      <a:gd name="T46" fmla="*/ 2024474 w 2265304"/>
                      <a:gd name="T47" fmla="*/ 733778 h 2122311"/>
                      <a:gd name="T48" fmla="*/ 1990607 w 2265304"/>
                      <a:gd name="T49" fmla="*/ 496711 h 2122311"/>
                      <a:gd name="T50" fmla="*/ 1968029 w 2265304"/>
                      <a:gd name="T51" fmla="*/ 293511 h 212231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265304"/>
                      <a:gd name="T79" fmla="*/ 0 h 2122311"/>
                      <a:gd name="T80" fmla="*/ 2265304 w 2265304"/>
                      <a:gd name="T81" fmla="*/ 2122311 h 212231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265304" h="2122311">
                        <a:moveTo>
                          <a:pt x="714963" y="0"/>
                        </a:moveTo>
                        <a:cubicBezTo>
                          <a:pt x="496711" y="134526"/>
                          <a:pt x="278459" y="269052"/>
                          <a:pt x="206963" y="361244"/>
                        </a:cubicBezTo>
                        <a:cubicBezTo>
                          <a:pt x="135467" y="453436"/>
                          <a:pt x="308563" y="485422"/>
                          <a:pt x="285985" y="553155"/>
                        </a:cubicBezTo>
                        <a:cubicBezTo>
                          <a:pt x="263407" y="620888"/>
                          <a:pt x="118533" y="694266"/>
                          <a:pt x="71496" y="767644"/>
                        </a:cubicBezTo>
                        <a:cubicBezTo>
                          <a:pt x="24459" y="841022"/>
                          <a:pt x="7526" y="925689"/>
                          <a:pt x="3763" y="993422"/>
                        </a:cubicBezTo>
                        <a:cubicBezTo>
                          <a:pt x="0" y="1061155"/>
                          <a:pt x="33866" y="1115718"/>
                          <a:pt x="48918" y="1174044"/>
                        </a:cubicBezTo>
                        <a:cubicBezTo>
                          <a:pt x="63970" y="1232370"/>
                          <a:pt x="62089" y="1262474"/>
                          <a:pt x="94074" y="1343378"/>
                        </a:cubicBezTo>
                        <a:cubicBezTo>
                          <a:pt x="126059" y="1424282"/>
                          <a:pt x="195674" y="1601141"/>
                          <a:pt x="240829" y="1659467"/>
                        </a:cubicBezTo>
                        <a:cubicBezTo>
                          <a:pt x="285984" y="1717793"/>
                          <a:pt x="340548" y="1655704"/>
                          <a:pt x="365007" y="1693333"/>
                        </a:cubicBezTo>
                        <a:cubicBezTo>
                          <a:pt x="389466" y="1730962"/>
                          <a:pt x="353718" y="1826918"/>
                          <a:pt x="387585" y="1885244"/>
                        </a:cubicBezTo>
                        <a:cubicBezTo>
                          <a:pt x="421452" y="1943570"/>
                          <a:pt x="530578" y="2022593"/>
                          <a:pt x="568207" y="2043289"/>
                        </a:cubicBezTo>
                        <a:cubicBezTo>
                          <a:pt x="605836" y="2063985"/>
                          <a:pt x="558800" y="1998133"/>
                          <a:pt x="613363" y="2009422"/>
                        </a:cubicBezTo>
                        <a:cubicBezTo>
                          <a:pt x="667926" y="2020711"/>
                          <a:pt x="831615" y="2107259"/>
                          <a:pt x="895585" y="2111022"/>
                        </a:cubicBezTo>
                        <a:cubicBezTo>
                          <a:pt x="959555" y="2114785"/>
                          <a:pt x="942622" y="2032000"/>
                          <a:pt x="997185" y="2032000"/>
                        </a:cubicBezTo>
                        <a:cubicBezTo>
                          <a:pt x="1051748" y="2032000"/>
                          <a:pt x="1147704" y="2099733"/>
                          <a:pt x="1222963" y="2111022"/>
                        </a:cubicBezTo>
                        <a:cubicBezTo>
                          <a:pt x="1298222" y="2122311"/>
                          <a:pt x="1405466" y="2109140"/>
                          <a:pt x="1448740" y="2099733"/>
                        </a:cubicBezTo>
                        <a:cubicBezTo>
                          <a:pt x="1492014" y="2090326"/>
                          <a:pt x="1456266" y="2080919"/>
                          <a:pt x="1482607" y="2054578"/>
                        </a:cubicBezTo>
                        <a:cubicBezTo>
                          <a:pt x="1508948" y="2028237"/>
                          <a:pt x="1563511" y="1971793"/>
                          <a:pt x="1606785" y="1941689"/>
                        </a:cubicBezTo>
                        <a:cubicBezTo>
                          <a:pt x="1650059" y="1911585"/>
                          <a:pt x="1670755" y="1952977"/>
                          <a:pt x="1742251" y="1873955"/>
                        </a:cubicBezTo>
                        <a:cubicBezTo>
                          <a:pt x="1813747" y="1794933"/>
                          <a:pt x="1992489" y="1552222"/>
                          <a:pt x="2035763" y="1467555"/>
                        </a:cubicBezTo>
                        <a:cubicBezTo>
                          <a:pt x="2079037" y="1382888"/>
                          <a:pt x="1977437" y="1414874"/>
                          <a:pt x="2001896" y="1365955"/>
                        </a:cubicBezTo>
                        <a:cubicBezTo>
                          <a:pt x="2026355" y="1317037"/>
                          <a:pt x="2143007" y="1251185"/>
                          <a:pt x="2182518" y="1174044"/>
                        </a:cubicBezTo>
                        <a:cubicBezTo>
                          <a:pt x="2222029" y="1096903"/>
                          <a:pt x="2265304" y="976489"/>
                          <a:pt x="2238963" y="903111"/>
                        </a:cubicBezTo>
                        <a:cubicBezTo>
                          <a:pt x="2212622" y="829733"/>
                          <a:pt x="2065867" y="801511"/>
                          <a:pt x="2024474" y="733778"/>
                        </a:cubicBezTo>
                        <a:cubicBezTo>
                          <a:pt x="1983081" y="666045"/>
                          <a:pt x="2000015" y="570089"/>
                          <a:pt x="1990607" y="496711"/>
                        </a:cubicBezTo>
                        <a:cubicBezTo>
                          <a:pt x="1981200" y="423333"/>
                          <a:pt x="1974614" y="358422"/>
                          <a:pt x="1968029" y="293511"/>
                        </a:cubicBezTo>
                      </a:path>
                    </a:pathLst>
                  </a:custGeom>
                  <a:solidFill>
                    <a:srgbClr val="FFD5D6">
                      <a:alpha val="72156"/>
                    </a:srgbClr>
                  </a:solidFill>
                  <a:ln w="66675" cmpd="dbl" algn="ctr">
                    <a:solidFill>
                      <a:srgbClr val="FF7C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1" name="Freeform 174">
                    <a:extLst>
                      <a:ext uri="{FF2B5EF4-FFF2-40B4-BE49-F238E27FC236}">
                        <a16:creationId xmlns:a16="http://schemas.microsoft.com/office/drawing/2014/main" id="{D11E17A8-1773-BA2C-26D9-1DF9DE2BF4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05400" y="2438400"/>
                    <a:ext cx="2293525" cy="2323630"/>
                  </a:xfrm>
                  <a:custGeom>
                    <a:avLst/>
                    <a:gdLst>
                      <a:gd name="T0" fmla="*/ 552069 w 2269067"/>
                      <a:gd name="T1" fmla="*/ 268319 h 2257778"/>
                      <a:gd name="T2" fmla="*/ 295293 w 2269067"/>
                      <a:gd name="T3" fmla="*/ 826209 h 2257778"/>
                      <a:gd name="T4" fmla="*/ 25678 w 2269067"/>
                      <a:gd name="T5" fmla="*/ 1368157 h 2257778"/>
                      <a:gd name="T6" fmla="*/ 64195 w 2269067"/>
                      <a:gd name="T7" fmla="*/ 2181080 h 2257778"/>
                      <a:gd name="T8" fmla="*/ 410842 w 2269067"/>
                      <a:gd name="T9" fmla="*/ 2723032 h 2257778"/>
                      <a:gd name="T10" fmla="*/ 1643369 w 2269067"/>
                      <a:gd name="T11" fmla="*/ 3009947 h 2257778"/>
                      <a:gd name="T12" fmla="*/ 2079890 w 2269067"/>
                      <a:gd name="T13" fmla="*/ 2754910 h 2257778"/>
                      <a:gd name="T14" fmla="*/ 2516411 w 2269067"/>
                      <a:gd name="T15" fmla="*/ 2069506 h 2257778"/>
                      <a:gd name="T16" fmla="*/ 2452216 w 2269067"/>
                      <a:gd name="T17" fmla="*/ 1192820 h 2257778"/>
                      <a:gd name="T18" fmla="*/ 1810275 w 2269067"/>
                      <a:gd name="T19" fmla="*/ 236439 h 2257778"/>
                      <a:gd name="T20" fmla="*/ 1386594 w 2269067"/>
                      <a:gd name="T21" fmla="*/ 45163 h 2257778"/>
                      <a:gd name="T22" fmla="*/ 1168334 w 2269067"/>
                      <a:gd name="T23" fmla="*/ 92982 h 2257778"/>
                      <a:gd name="T24" fmla="*/ 731814 w 2269067"/>
                      <a:gd name="T25" fmla="*/ 268319 h 2257778"/>
                      <a:gd name="T26" fmla="*/ 320970 w 2269067"/>
                      <a:gd name="T27" fmla="*/ 682751 h 2257778"/>
                      <a:gd name="T28" fmla="*/ 102711 w 2269067"/>
                      <a:gd name="T29" fmla="*/ 1160940 h 2257778"/>
                      <a:gd name="T30" fmla="*/ 38516 w 2269067"/>
                      <a:gd name="T31" fmla="*/ 1973867 h 2257778"/>
                      <a:gd name="T32" fmla="*/ 346649 w 2269067"/>
                      <a:gd name="T33" fmla="*/ 2499875 h 2257778"/>
                      <a:gd name="T34" fmla="*/ 860202 w 2269067"/>
                      <a:gd name="T35" fmla="*/ 3137464 h 2257778"/>
                      <a:gd name="T36" fmla="*/ 1861630 w 2269067"/>
                      <a:gd name="T37" fmla="*/ 2834608 h 2257778"/>
                      <a:gd name="T38" fmla="*/ 2118405 w 2269067"/>
                      <a:gd name="T39" fmla="*/ 2324539 h 2257778"/>
                      <a:gd name="T40" fmla="*/ 2477895 w 2269067"/>
                      <a:gd name="T41" fmla="*/ 1782590 h 2257778"/>
                      <a:gd name="T42" fmla="*/ 2336664 w 2269067"/>
                      <a:gd name="T43" fmla="*/ 1081245 h 2257778"/>
                      <a:gd name="T44" fmla="*/ 2015694 w 2269067"/>
                      <a:gd name="T45" fmla="*/ 395836 h 2257778"/>
                      <a:gd name="T46" fmla="*/ 1604854 w 2269067"/>
                      <a:gd name="T47" fmla="*/ 172679 h 2257778"/>
                      <a:gd name="T48" fmla="*/ 1206850 w 2269067"/>
                      <a:gd name="T49" fmla="*/ 13282 h 2257778"/>
                      <a:gd name="T50" fmla="*/ 808847 w 2269067"/>
                      <a:gd name="T51" fmla="*/ 268319 h 2257778"/>
                      <a:gd name="T52" fmla="*/ 564909 w 2269067"/>
                      <a:gd name="T53" fmla="*/ 475534 h 2257778"/>
                      <a:gd name="T54" fmla="*/ 295293 w 2269067"/>
                      <a:gd name="T55" fmla="*/ 523355 h 2257778"/>
                      <a:gd name="T56" fmla="*/ 192584 w 2269067"/>
                      <a:gd name="T57" fmla="*/ 1001548 h 2257778"/>
                      <a:gd name="T58" fmla="*/ 102711 w 2269067"/>
                      <a:gd name="T59" fmla="*/ 1352216 h 2257778"/>
                      <a:gd name="T60" fmla="*/ 154066 w 2269067"/>
                      <a:gd name="T61" fmla="*/ 1718831 h 2257778"/>
                      <a:gd name="T62" fmla="*/ 243939 w 2269067"/>
                      <a:gd name="T63" fmla="*/ 2181080 h 2257778"/>
                      <a:gd name="T64" fmla="*/ 89872 w 2269067"/>
                      <a:gd name="T65" fmla="*/ 2276721 h 2257778"/>
                      <a:gd name="T66" fmla="*/ 372325 w 2269067"/>
                      <a:gd name="T67" fmla="*/ 2643333 h 2257778"/>
                      <a:gd name="T68" fmla="*/ 718973 w 2269067"/>
                      <a:gd name="T69" fmla="*/ 2866490 h 2257778"/>
                      <a:gd name="T70" fmla="*/ 885879 w 2269067"/>
                      <a:gd name="T71" fmla="*/ 3041825 h 2257778"/>
                      <a:gd name="T72" fmla="*/ 1707564 w 2269067"/>
                      <a:gd name="T73" fmla="*/ 2978068 h 2257778"/>
                      <a:gd name="T74" fmla="*/ 2221116 w 2269067"/>
                      <a:gd name="T75" fmla="*/ 2531754 h 225777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269067"/>
                      <a:gd name="T115" fmla="*/ 0 h 2257778"/>
                      <a:gd name="T116" fmla="*/ 2269067 w 2269067"/>
                      <a:gd name="T117" fmla="*/ 2257778 h 2257778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269067" h="2257778">
                        <a:moveTo>
                          <a:pt x="914401" y="77141"/>
                        </a:moveTo>
                        <a:cubicBezTo>
                          <a:pt x="745067" y="108185"/>
                          <a:pt x="575734" y="139230"/>
                          <a:pt x="485423" y="190030"/>
                        </a:cubicBezTo>
                        <a:cubicBezTo>
                          <a:pt x="395112" y="240830"/>
                          <a:pt x="410164" y="316089"/>
                          <a:pt x="372534" y="381941"/>
                        </a:cubicBezTo>
                        <a:cubicBezTo>
                          <a:pt x="334904" y="447793"/>
                          <a:pt x="310445" y="534341"/>
                          <a:pt x="259645" y="585141"/>
                        </a:cubicBezTo>
                        <a:cubicBezTo>
                          <a:pt x="208845" y="635941"/>
                          <a:pt x="107245" y="622771"/>
                          <a:pt x="67734" y="686741"/>
                        </a:cubicBezTo>
                        <a:cubicBezTo>
                          <a:pt x="28223" y="750711"/>
                          <a:pt x="3763" y="873007"/>
                          <a:pt x="22578" y="968963"/>
                        </a:cubicBezTo>
                        <a:cubicBezTo>
                          <a:pt x="41393" y="1064919"/>
                          <a:pt x="174979" y="1166519"/>
                          <a:pt x="180623" y="1262474"/>
                        </a:cubicBezTo>
                        <a:cubicBezTo>
                          <a:pt x="186268" y="1358430"/>
                          <a:pt x="62090" y="1471318"/>
                          <a:pt x="56445" y="1544696"/>
                        </a:cubicBezTo>
                        <a:cubicBezTo>
                          <a:pt x="50800" y="1618074"/>
                          <a:pt x="95956" y="1638771"/>
                          <a:pt x="146756" y="1702741"/>
                        </a:cubicBezTo>
                        <a:cubicBezTo>
                          <a:pt x="197556" y="1766711"/>
                          <a:pt x="254001" y="1843852"/>
                          <a:pt x="361245" y="1928519"/>
                        </a:cubicBezTo>
                        <a:cubicBezTo>
                          <a:pt x="468490" y="2013186"/>
                          <a:pt x="609601" y="2176874"/>
                          <a:pt x="790223" y="2210741"/>
                        </a:cubicBezTo>
                        <a:cubicBezTo>
                          <a:pt x="970845" y="2244608"/>
                          <a:pt x="1300104" y="2161823"/>
                          <a:pt x="1444978" y="2131719"/>
                        </a:cubicBezTo>
                        <a:cubicBezTo>
                          <a:pt x="1589852" y="2101615"/>
                          <a:pt x="1659467" y="2030119"/>
                          <a:pt x="1659467" y="2030119"/>
                        </a:cubicBezTo>
                        <a:cubicBezTo>
                          <a:pt x="1723437" y="2000015"/>
                          <a:pt x="1789290" y="2003777"/>
                          <a:pt x="1828801" y="1951096"/>
                        </a:cubicBezTo>
                        <a:cubicBezTo>
                          <a:pt x="1868312" y="1898415"/>
                          <a:pt x="1832564" y="1794934"/>
                          <a:pt x="1896534" y="1714030"/>
                        </a:cubicBezTo>
                        <a:cubicBezTo>
                          <a:pt x="1960504" y="1633126"/>
                          <a:pt x="2156179" y="1582326"/>
                          <a:pt x="2212623" y="1465674"/>
                        </a:cubicBezTo>
                        <a:cubicBezTo>
                          <a:pt x="2269067" y="1349022"/>
                          <a:pt x="2244609" y="1117601"/>
                          <a:pt x="2235201" y="1014119"/>
                        </a:cubicBezTo>
                        <a:cubicBezTo>
                          <a:pt x="2225794" y="910638"/>
                          <a:pt x="2203215" y="933215"/>
                          <a:pt x="2156178" y="844785"/>
                        </a:cubicBezTo>
                        <a:cubicBezTo>
                          <a:pt x="2109141" y="756355"/>
                          <a:pt x="2047052" y="596430"/>
                          <a:pt x="1952978" y="483541"/>
                        </a:cubicBezTo>
                        <a:cubicBezTo>
                          <a:pt x="1858904" y="370652"/>
                          <a:pt x="1674519" y="235185"/>
                          <a:pt x="1591734" y="167452"/>
                        </a:cubicBezTo>
                        <a:cubicBezTo>
                          <a:pt x="1508949" y="99719"/>
                          <a:pt x="1518356" y="99719"/>
                          <a:pt x="1456267" y="77141"/>
                        </a:cubicBezTo>
                        <a:cubicBezTo>
                          <a:pt x="1394178" y="54563"/>
                          <a:pt x="1275645" y="41393"/>
                          <a:pt x="1219201" y="31985"/>
                        </a:cubicBezTo>
                        <a:cubicBezTo>
                          <a:pt x="1162757" y="22578"/>
                          <a:pt x="1149586" y="15052"/>
                          <a:pt x="1117601" y="20696"/>
                        </a:cubicBezTo>
                        <a:cubicBezTo>
                          <a:pt x="1085616" y="26340"/>
                          <a:pt x="1079971" y="56445"/>
                          <a:pt x="1027290" y="65852"/>
                        </a:cubicBezTo>
                        <a:cubicBezTo>
                          <a:pt x="974609" y="75259"/>
                          <a:pt x="865482" y="56445"/>
                          <a:pt x="801512" y="77141"/>
                        </a:cubicBezTo>
                        <a:cubicBezTo>
                          <a:pt x="737542" y="97837"/>
                          <a:pt x="699911" y="146756"/>
                          <a:pt x="643467" y="190030"/>
                        </a:cubicBezTo>
                        <a:cubicBezTo>
                          <a:pt x="587023" y="233304"/>
                          <a:pt x="462845" y="336785"/>
                          <a:pt x="462845" y="336785"/>
                        </a:cubicBezTo>
                        <a:cubicBezTo>
                          <a:pt x="402638" y="385703"/>
                          <a:pt x="331141" y="438385"/>
                          <a:pt x="282223" y="483541"/>
                        </a:cubicBezTo>
                        <a:cubicBezTo>
                          <a:pt x="233305" y="528697"/>
                          <a:pt x="201319" y="551275"/>
                          <a:pt x="169334" y="607719"/>
                        </a:cubicBezTo>
                        <a:cubicBezTo>
                          <a:pt x="137349" y="664163"/>
                          <a:pt x="114771" y="737540"/>
                          <a:pt x="90312" y="822207"/>
                        </a:cubicBezTo>
                        <a:cubicBezTo>
                          <a:pt x="65853" y="906874"/>
                          <a:pt x="31985" y="1019763"/>
                          <a:pt x="22578" y="1115719"/>
                        </a:cubicBezTo>
                        <a:cubicBezTo>
                          <a:pt x="13171" y="1211675"/>
                          <a:pt x="30104" y="1315156"/>
                          <a:pt x="33867" y="1397941"/>
                        </a:cubicBezTo>
                        <a:cubicBezTo>
                          <a:pt x="37630" y="1480726"/>
                          <a:pt x="0" y="1550341"/>
                          <a:pt x="45156" y="1612430"/>
                        </a:cubicBezTo>
                        <a:cubicBezTo>
                          <a:pt x="90312" y="1674519"/>
                          <a:pt x="244594" y="1715911"/>
                          <a:pt x="304801" y="1770474"/>
                        </a:cubicBezTo>
                        <a:cubicBezTo>
                          <a:pt x="365009" y="1825037"/>
                          <a:pt x="331142" y="1864548"/>
                          <a:pt x="406401" y="1939807"/>
                        </a:cubicBezTo>
                        <a:cubicBezTo>
                          <a:pt x="481660" y="2015066"/>
                          <a:pt x="581378" y="2186282"/>
                          <a:pt x="756356" y="2222030"/>
                        </a:cubicBezTo>
                        <a:cubicBezTo>
                          <a:pt x="931334" y="2257778"/>
                          <a:pt x="1309511" y="2190044"/>
                          <a:pt x="1456267" y="2154296"/>
                        </a:cubicBezTo>
                        <a:cubicBezTo>
                          <a:pt x="1603023" y="2118548"/>
                          <a:pt x="1582327" y="2063985"/>
                          <a:pt x="1636890" y="2007541"/>
                        </a:cubicBezTo>
                        <a:cubicBezTo>
                          <a:pt x="1691453" y="1951097"/>
                          <a:pt x="1746016" y="1875837"/>
                          <a:pt x="1783645" y="1815630"/>
                        </a:cubicBezTo>
                        <a:cubicBezTo>
                          <a:pt x="1821274" y="1755423"/>
                          <a:pt x="1830682" y="1693333"/>
                          <a:pt x="1862667" y="1646296"/>
                        </a:cubicBezTo>
                        <a:cubicBezTo>
                          <a:pt x="1894652" y="1599259"/>
                          <a:pt x="1922875" y="1597377"/>
                          <a:pt x="1975556" y="1533407"/>
                        </a:cubicBezTo>
                        <a:cubicBezTo>
                          <a:pt x="2028238" y="1469437"/>
                          <a:pt x="2146771" y="1360311"/>
                          <a:pt x="2178756" y="1262474"/>
                        </a:cubicBezTo>
                        <a:cubicBezTo>
                          <a:pt x="2210741" y="1164637"/>
                          <a:pt x="2188163" y="1029170"/>
                          <a:pt x="2167467" y="946385"/>
                        </a:cubicBezTo>
                        <a:cubicBezTo>
                          <a:pt x="2146771" y="863600"/>
                          <a:pt x="2095970" y="833496"/>
                          <a:pt x="2054578" y="765763"/>
                        </a:cubicBezTo>
                        <a:cubicBezTo>
                          <a:pt x="2013186" y="698030"/>
                          <a:pt x="1966149" y="620889"/>
                          <a:pt x="1919112" y="539985"/>
                        </a:cubicBezTo>
                        <a:cubicBezTo>
                          <a:pt x="1872075" y="459081"/>
                          <a:pt x="1823156" y="349956"/>
                          <a:pt x="1772356" y="280341"/>
                        </a:cubicBezTo>
                        <a:cubicBezTo>
                          <a:pt x="1721556" y="210726"/>
                          <a:pt x="1674519" y="148637"/>
                          <a:pt x="1614312" y="122296"/>
                        </a:cubicBezTo>
                        <a:cubicBezTo>
                          <a:pt x="1554105" y="95955"/>
                          <a:pt x="1484490" y="127940"/>
                          <a:pt x="1411112" y="122296"/>
                        </a:cubicBezTo>
                        <a:cubicBezTo>
                          <a:pt x="1337734" y="116652"/>
                          <a:pt x="1232371" y="107245"/>
                          <a:pt x="1174045" y="88430"/>
                        </a:cubicBezTo>
                        <a:cubicBezTo>
                          <a:pt x="1115719" y="69615"/>
                          <a:pt x="1110074" y="0"/>
                          <a:pt x="1061156" y="9407"/>
                        </a:cubicBezTo>
                        <a:cubicBezTo>
                          <a:pt x="1012238" y="18814"/>
                          <a:pt x="938860" y="114770"/>
                          <a:pt x="880534" y="144874"/>
                        </a:cubicBezTo>
                        <a:cubicBezTo>
                          <a:pt x="822208" y="174978"/>
                          <a:pt x="771408" y="161808"/>
                          <a:pt x="711201" y="190030"/>
                        </a:cubicBezTo>
                        <a:cubicBezTo>
                          <a:pt x="650994" y="218252"/>
                          <a:pt x="555038" y="289748"/>
                          <a:pt x="519290" y="314207"/>
                        </a:cubicBezTo>
                        <a:cubicBezTo>
                          <a:pt x="483542" y="338666"/>
                          <a:pt x="515527" y="340548"/>
                          <a:pt x="496712" y="336785"/>
                        </a:cubicBezTo>
                        <a:cubicBezTo>
                          <a:pt x="477897" y="333022"/>
                          <a:pt x="445912" y="285986"/>
                          <a:pt x="406401" y="291630"/>
                        </a:cubicBezTo>
                        <a:cubicBezTo>
                          <a:pt x="366890" y="297274"/>
                          <a:pt x="285986" y="340548"/>
                          <a:pt x="259645" y="370652"/>
                        </a:cubicBezTo>
                        <a:cubicBezTo>
                          <a:pt x="233304" y="400756"/>
                          <a:pt x="263408" y="415808"/>
                          <a:pt x="248356" y="472252"/>
                        </a:cubicBezTo>
                        <a:cubicBezTo>
                          <a:pt x="233304" y="528696"/>
                          <a:pt x="195675" y="647230"/>
                          <a:pt x="169334" y="709319"/>
                        </a:cubicBezTo>
                        <a:cubicBezTo>
                          <a:pt x="142993" y="771408"/>
                          <a:pt x="103482" y="803393"/>
                          <a:pt x="90312" y="844785"/>
                        </a:cubicBezTo>
                        <a:cubicBezTo>
                          <a:pt x="77142" y="886177"/>
                          <a:pt x="86549" y="921926"/>
                          <a:pt x="90312" y="957674"/>
                        </a:cubicBezTo>
                        <a:cubicBezTo>
                          <a:pt x="94075" y="993422"/>
                          <a:pt x="105364" y="1016000"/>
                          <a:pt x="112890" y="1059274"/>
                        </a:cubicBezTo>
                        <a:cubicBezTo>
                          <a:pt x="120416" y="1102548"/>
                          <a:pt x="131704" y="1175926"/>
                          <a:pt x="135467" y="1217319"/>
                        </a:cubicBezTo>
                        <a:cubicBezTo>
                          <a:pt x="139230" y="1258712"/>
                          <a:pt x="122297" y="1253067"/>
                          <a:pt x="135467" y="1307630"/>
                        </a:cubicBezTo>
                        <a:cubicBezTo>
                          <a:pt x="148637" y="1362193"/>
                          <a:pt x="201320" y="1480726"/>
                          <a:pt x="214490" y="1544696"/>
                        </a:cubicBezTo>
                        <a:cubicBezTo>
                          <a:pt x="227661" y="1608666"/>
                          <a:pt x="237068" y="1680163"/>
                          <a:pt x="214490" y="1691452"/>
                        </a:cubicBezTo>
                        <a:cubicBezTo>
                          <a:pt x="191912" y="1702741"/>
                          <a:pt x="101601" y="1640652"/>
                          <a:pt x="79023" y="1612430"/>
                        </a:cubicBezTo>
                        <a:cubicBezTo>
                          <a:pt x="56445" y="1584208"/>
                          <a:pt x="37631" y="1478845"/>
                          <a:pt x="79023" y="1522119"/>
                        </a:cubicBezTo>
                        <a:cubicBezTo>
                          <a:pt x="120416" y="1565393"/>
                          <a:pt x="250237" y="1789289"/>
                          <a:pt x="327378" y="1872074"/>
                        </a:cubicBezTo>
                        <a:cubicBezTo>
                          <a:pt x="404519" y="1954859"/>
                          <a:pt x="491067" y="1992489"/>
                          <a:pt x="541867" y="2018830"/>
                        </a:cubicBezTo>
                        <a:cubicBezTo>
                          <a:pt x="592667" y="2045171"/>
                          <a:pt x="605837" y="2024475"/>
                          <a:pt x="632178" y="2030119"/>
                        </a:cubicBezTo>
                        <a:cubicBezTo>
                          <a:pt x="658519" y="2035763"/>
                          <a:pt x="675453" y="2032000"/>
                          <a:pt x="699912" y="2052696"/>
                        </a:cubicBezTo>
                        <a:cubicBezTo>
                          <a:pt x="724371" y="2073392"/>
                          <a:pt x="698030" y="2131718"/>
                          <a:pt x="778934" y="2154296"/>
                        </a:cubicBezTo>
                        <a:cubicBezTo>
                          <a:pt x="859838" y="2176874"/>
                          <a:pt x="1064919" y="2195689"/>
                          <a:pt x="1185334" y="2188163"/>
                        </a:cubicBezTo>
                        <a:cubicBezTo>
                          <a:pt x="1305749" y="2180637"/>
                          <a:pt x="1397942" y="2141126"/>
                          <a:pt x="1501423" y="2109141"/>
                        </a:cubicBezTo>
                        <a:cubicBezTo>
                          <a:pt x="1604904" y="2077156"/>
                          <a:pt x="1730964" y="2048933"/>
                          <a:pt x="1806223" y="1996252"/>
                        </a:cubicBezTo>
                        <a:cubicBezTo>
                          <a:pt x="1881482" y="1943571"/>
                          <a:pt x="1924756" y="1825037"/>
                          <a:pt x="1952978" y="1793052"/>
                        </a:cubicBezTo>
                        <a:cubicBezTo>
                          <a:pt x="1981200" y="1761067"/>
                          <a:pt x="1978378" y="1782704"/>
                          <a:pt x="1975556" y="1804341"/>
                        </a:cubicBezTo>
                      </a:path>
                    </a:pathLst>
                  </a:custGeom>
                  <a:solidFill>
                    <a:srgbClr val="FFD5D6">
                      <a:alpha val="98822"/>
                    </a:srgbClr>
                  </a:solidFill>
                  <a:ln w="66675" cmpd="dbl" algn="ctr">
                    <a:solidFill>
                      <a:srgbClr val="FF7C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620" name="Freeform 123">
                <a:extLst>
                  <a:ext uri="{FF2B5EF4-FFF2-40B4-BE49-F238E27FC236}">
                    <a16:creationId xmlns:a16="http://schemas.microsoft.com/office/drawing/2014/main" id="{0008016C-F224-195B-6C79-C1F271A45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0" y="2819400"/>
                <a:ext cx="1669814" cy="1752600"/>
              </a:xfrm>
              <a:custGeom>
                <a:avLst/>
                <a:gdLst>
                  <a:gd name="T0" fmla="*/ 5049176 w 1565391"/>
                  <a:gd name="T1" fmla="*/ 182523388 h 1512712"/>
                  <a:gd name="T2" fmla="*/ 11389854 w 1565391"/>
                  <a:gd name="T3" fmla="*/ 11407960 h 1512712"/>
                  <a:gd name="T4" fmla="*/ 15382207 w 1565391"/>
                  <a:gd name="T5" fmla="*/ 228153022 h 1512712"/>
                  <a:gd name="T6" fmla="*/ 23366851 w 1565391"/>
                  <a:gd name="T7" fmla="*/ 34223471 h 1512712"/>
                  <a:gd name="T8" fmla="*/ 24071369 w 1565391"/>
                  <a:gd name="T9" fmla="*/ 433493234 h 1512712"/>
                  <a:gd name="T10" fmla="*/ 32525597 w 1565391"/>
                  <a:gd name="T11" fmla="*/ 741498190 h 1512712"/>
                  <a:gd name="T12" fmla="*/ 24306204 w 1565391"/>
                  <a:gd name="T13" fmla="*/ 912611102 h 1512712"/>
                  <a:gd name="T14" fmla="*/ 22897128 w 1565391"/>
                  <a:gd name="T15" fmla="*/ 1254840158 h 1512712"/>
                  <a:gd name="T16" fmla="*/ 17026114 w 1565391"/>
                  <a:gd name="T17" fmla="*/ 1254840158 h 1512712"/>
                  <a:gd name="T18" fmla="*/ 15382207 w 1565391"/>
                  <a:gd name="T19" fmla="*/ 1209209519 h 1512712"/>
                  <a:gd name="T20" fmla="*/ 9511114 w 1565391"/>
                  <a:gd name="T21" fmla="*/ 1346101450 h 1512712"/>
                  <a:gd name="T22" fmla="*/ 6927881 w 1565391"/>
                  <a:gd name="T23" fmla="*/ 1482995373 h 1512712"/>
                  <a:gd name="T24" fmla="*/ 5988497 w 1565391"/>
                  <a:gd name="T25" fmla="*/ 1072319595 h 1512712"/>
                  <a:gd name="T26" fmla="*/ 1526467 w 1565391"/>
                  <a:gd name="T27" fmla="*/ 1003872878 h 1512712"/>
                  <a:gd name="T28" fmla="*/ 4109736 w 1565391"/>
                  <a:gd name="T29" fmla="*/ 581790944 h 1512712"/>
                  <a:gd name="T30" fmla="*/ 352262 w 1565391"/>
                  <a:gd name="T31" fmla="*/ 547567961 h 1512712"/>
                  <a:gd name="T32" fmla="*/ 1996150 w 1565391"/>
                  <a:gd name="T33" fmla="*/ 365045516 h 1512712"/>
                  <a:gd name="T34" fmla="*/ 7867229 w 1565391"/>
                  <a:gd name="T35" fmla="*/ 399267242 h 1512712"/>
                  <a:gd name="T36" fmla="*/ 5049176 w 1565391"/>
                  <a:gd name="T37" fmla="*/ 182523388 h 15127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5391"/>
                  <a:gd name="T58" fmla="*/ 0 h 1512712"/>
                  <a:gd name="T59" fmla="*/ 1565391 w 1565391"/>
                  <a:gd name="T60" fmla="*/ 1512712 h 15127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5391" h="1512712">
                    <a:moveTo>
                      <a:pt x="242710" y="180623"/>
                    </a:moveTo>
                    <a:cubicBezTo>
                      <a:pt x="270932" y="116653"/>
                      <a:pt x="464725" y="3763"/>
                      <a:pt x="547510" y="11289"/>
                    </a:cubicBezTo>
                    <a:cubicBezTo>
                      <a:pt x="630295" y="18815"/>
                      <a:pt x="643465" y="222015"/>
                      <a:pt x="739421" y="225778"/>
                    </a:cubicBezTo>
                    <a:cubicBezTo>
                      <a:pt x="835377" y="229541"/>
                      <a:pt x="1053629" y="0"/>
                      <a:pt x="1123244" y="33867"/>
                    </a:cubicBezTo>
                    <a:cubicBezTo>
                      <a:pt x="1192859" y="67734"/>
                      <a:pt x="1083732" y="312326"/>
                      <a:pt x="1157110" y="428978"/>
                    </a:cubicBezTo>
                    <a:cubicBezTo>
                      <a:pt x="1230488" y="545630"/>
                      <a:pt x="1561629" y="654756"/>
                      <a:pt x="1563510" y="733778"/>
                    </a:cubicBezTo>
                    <a:cubicBezTo>
                      <a:pt x="1565391" y="812800"/>
                      <a:pt x="1245540" y="818444"/>
                      <a:pt x="1168399" y="903111"/>
                    </a:cubicBezTo>
                    <a:cubicBezTo>
                      <a:pt x="1091258" y="987778"/>
                      <a:pt x="1158992" y="1185334"/>
                      <a:pt x="1100666" y="1241778"/>
                    </a:cubicBezTo>
                    <a:cubicBezTo>
                      <a:pt x="1042340" y="1298222"/>
                      <a:pt x="878652" y="1249304"/>
                      <a:pt x="818444" y="1241778"/>
                    </a:cubicBezTo>
                    <a:cubicBezTo>
                      <a:pt x="758237" y="1234252"/>
                      <a:pt x="799629" y="1181571"/>
                      <a:pt x="739421" y="1196623"/>
                    </a:cubicBezTo>
                    <a:cubicBezTo>
                      <a:pt x="679214" y="1211675"/>
                      <a:pt x="524932" y="1286934"/>
                      <a:pt x="457199" y="1332089"/>
                    </a:cubicBezTo>
                    <a:cubicBezTo>
                      <a:pt x="389466" y="1377244"/>
                      <a:pt x="361243" y="1512712"/>
                      <a:pt x="333021" y="1467556"/>
                    </a:cubicBezTo>
                    <a:cubicBezTo>
                      <a:pt x="304799" y="1422401"/>
                      <a:pt x="331140" y="1140178"/>
                      <a:pt x="287866" y="1061156"/>
                    </a:cubicBezTo>
                    <a:cubicBezTo>
                      <a:pt x="244592" y="982134"/>
                      <a:pt x="88429" y="1074327"/>
                      <a:pt x="73377" y="993423"/>
                    </a:cubicBezTo>
                    <a:cubicBezTo>
                      <a:pt x="58325" y="912519"/>
                      <a:pt x="206962" y="650993"/>
                      <a:pt x="197555" y="575734"/>
                    </a:cubicBezTo>
                    <a:cubicBezTo>
                      <a:pt x="188148" y="500475"/>
                      <a:pt x="33866" y="577615"/>
                      <a:pt x="16933" y="541867"/>
                    </a:cubicBezTo>
                    <a:cubicBezTo>
                      <a:pt x="0" y="506119"/>
                      <a:pt x="35748" y="385704"/>
                      <a:pt x="95955" y="361245"/>
                    </a:cubicBezTo>
                    <a:cubicBezTo>
                      <a:pt x="156162" y="336786"/>
                      <a:pt x="357481" y="425215"/>
                      <a:pt x="378177" y="395111"/>
                    </a:cubicBezTo>
                    <a:cubicBezTo>
                      <a:pt x="398873" y="365007"/>
                      <a:pt x="214488" y="244593"/>
                      <a:pt x="242710" y="18062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algn="ctr">
                <a:solidFill>
                  <a:srgbClr val="FF7C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621" name="Group 73">
                <a:extLst>
                  <a:ext uri="{FF2B5EF4-FFF2-40B4-BE49-F238E27FC236}">
                    <a16:creationId xmlns:a16="http://schemas.microsoft.com/office/drawing/2014/main" id="{D5290D8B-E555-3033-E23D-05C267D767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2756" y="3733800"/>
                <a:ext cx="201524" cy="112849"/>
                <a:chOff x="3747326" y="3693954"/>
                <a:chExt cx="201524" cy="112849"/>
              </a:xfrm>
            </p:grpSpPr>
            <p:sp>
              <p:nvSpPr>
                <p:cNvPr id="24664" name="AutoShape 54">
                  <a:extLst>
                    <a:ext uri="{FF2B5EF4-FFF2-40B4-BE49-F238E27FC236}">
                      <a16:creationId xmlns:a16="http://schemas.microsoft.com/office/drawing/2014/main" id="{E792450C-CF82-8631-5E88-968D41EBF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054BBE70-6F99-F3EE-8B1E-B980AF747490}"/>
                    </a:ext>
                  </a:extLst>
                </p:cNvPr>
                <p:cNvSpPr/>
                <p:nvPr/>
              </p:nvSpPr>
              <p:spPr bwMode="auto">
                <a:xfrm>
                  <a:off x="3810206" y="3733822"/>
                  <a:ext cx="75818" cy="4460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22" name="Group 74">
                <a:extLst>
                  <a:ext uri="{FF2B5EF4-FFF2-40B4-BE49-F238E27FC236}">
                    <a16:creationId xmlns:a16="http://schemas.microsoft.com/office/drawing/2014/main" id="{A7B81CC5-CBB8-6BCF-391B-33B18C2707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91201">
                <a:off x="3796072" y="3655123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62" name="AutoShape 54">
                  <a:extLst>
                    <a:ext uri="{FF2B5EF4-FFF2-40B4-BE49-F238E27FC236}">
                      <a16:creationId xmlns:a16="http://schemas.microsoft.com/office/drawing/2014/main" id="{61B5EAB2-48F9-B13E-3744-1FC58678A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719C1943-6ED9-A86A-DBC1-5CC65083FB08}"/>
                    </a:ext>
                  </a:extLst>
                </p:cNvPr>
                <p:cNvSpPr/>
                <p:nvPr/>
              </p:nvSpPr>
              <p:spPr bwMode="auto">
                <a:xfrm>
                  <a:off x="3737882" y="3675587"/>
                  <a:ext cx="72710" cy="4046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23" name="Group 77">
                <a:extLst>
                  <a:ext uri="{FF2B5EF4-FFF2-40B4-BE49-F238E27FC236}">
                    <a16:creationId xmlns:a16="http://schemas.microsoft.com/office/drawing/2014/main" id="{6BCD3B56-42C1-686C-0215-B9201BB212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60000">
                <a:off x="3948471" y="3606227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60" name="AutoShape 54">
                  <a:extLst>
                    <a:ext uri="{FF2B5EF4-FFF2-40B4-BE49-F238E27FC236}">
                      <a16:creationId xmlns:a16="http://schemas.microsoft.com/office/drawing/2014/main" id="{746D4258-7F96-9D52-9590-7B5F0F919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B79EF0AF-E9A5-EC2D-AB9C-924AEFC8026D}"/>
                    </a:ext>
                  </a:extLst>
                </p:cNvPr>
                <p:cNvSpPr/>
                <p:nvPr/>
              </p:nvSpPr>
              <p:spPr bwMode="auto">
                <a:xfrm>
                  <a:off x="3757739" y="3721410"/>
                  <a:ext cx="74574" cy="4222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24" name="Group 80">
                <a:extLst>
                  <a:ext uri="{FF2B5EF4-FFF2-40B4-BE49-F238E27FC236}">
                    <a16:creationId xmlns:a16="http://schemas.microsoft.com/office/drawing/2014/main" id="{65258AF2-5A20-D363-CB2C-9D9BE0D20F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60000">
                <a:off x="3142684" y="4083427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58" name="AutoShape 54">
                  <a:extLst>
                    <a:ext uri="{FF2B5EF4-FFF2-40B4-BE49-F238E27FC236}">
                      <a16:creationId xmlns:a16="http://schemas.microsoft.com/office/drawing/2014/main" id="{D204F722-9769-2070-C6BF-D1147E671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1EEA75AD-1F89-4911-5A86-3CC1AF0BE597}"/>
                    </a:ext>
                  </a:extLst>
                </p:cNvPr>
                <p:cNvSpPr/>
                <p:nvPr/>
              </p:nvSpPr>
              <p:spPr bwMode="auto">
                <a:xfrm>
                  <a:off x="3747586" y="3661711"/>
                  <a:ext cx="63388" cy="4046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25" name="Group 83">
                <a:extLst>
                  <a:ext uri="{FF2B5EF4-FFF2-40B4-BE49-F238E27FC236}">
                    <a16:creationId xmlns:a16="http://schemas.microsoft.com/office/drawing/2014/main" id="{62FA3202-D2A2-165D-CE64-B22421B6BE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60000">
                <a:off x="3580129" y="4094716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56" name="AutoShape 54">
                  <a:extLst>
                    <a:ext uri="{FF2B5EF4-FFF2-40B4-BE49-F238E27FC236}">
                      <a16:creationId xmlns:a16="http://schemas.microsoft.com/office/drawing/2014/main" id="{8B211628-9EE1-6C22-3C10-4CECC1258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AB1F9F05-16EE-91A6-6BC5-A8E9E36B83EB}"/>
                    </a:ext>
                  </a:extLst>
                </p:cNvPr>
                <p:cNvSpPr/>
                <p:nvPr/>
              </p:nvSpPr>
              <p:spPr bwMode="auto">
                <a:xfrm>
                  <a:off x="3808129" y="3732268"/>
                  <a:ext cx="74574" cy="4574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26" name="Group 86">
                <a:extLst>
                  <a:ext uri="{FF2B5EF4-FFF2-40B4-BE49-F238E27FC236}">
                    <a16:creationId xmlns:a16="http://schemas.microsoft.com/office/drawing/2014/main" id="{B66E2F42-38EC-9E95-ADF8-720287CCD8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740000" flipH="1">
                <a:off x="3327170" y="4062293"/>
                <a:ext cx="210136" cy="130048"/>
                <a:chOff x="3736011" y="3678697"/>
                <a:chExt cx="201523" cy="112848"/>
              </a:xfrm>
            </p:grpSpPr>
            <p:sp>
              <p:nvSpPr>
                <p:cNvPr id="24654" name="AutoShape 54">
                  <a:extLst>
                    <a:ext uri="{FF2B5EF4-FFF2-40B4-BE49-F238E27FC236}">
                      <a16:creationId xmlns:a16="http://schemas.microsoft.com/office/drawing/2014/main" id="{F00890E9-599F-A5A2-8828-5E5DFB7A9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36011" y="3678697"/>
                  <a:ext cx="201523" cy="112848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E1B9BCFB-E522-F842-4093-41A95653A3B3}"/>
                    </a:ext>
                  </a:extLst>
                </p:cNvPr>
                <p:cNvSpPr/>
                <p:nvPr/>
              </p:nvSpPr>
              <p:spPr bwMode="auto">
                <a:xfrm>
                  <a:off x="3808202" y="3731061"/>
                  <a:ext cx="74574" cy="4574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27" name="Group 89">
                <a:extLst>
                  <a:ext uri="{FF2B5EF4-FFF2-40B4-BE49-F238E27FC236}">
                    <a16:creationId xmlns:a16="http://schemas.microsoft.com/office/drawing/2014/main" id="{475BF9B5-FE87-A2E4-8B50-CE2831D653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740000" flipH="1">
                <a:off x="3462848" y="4112079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52" name="AutoShape 54">
                  <a:extLst>
                    <a:ext uri="{FF2B5EF4-FFF2-40B4-BE49-F238E27FC236}">
                      <a16:creationId xmlns:a16="http://schemas.microsoft.com/office/drawing/2014/main" id="{B0D15C46-79C8-6837-26CC-A7225DC44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CEF0E761-3079-67A3-ABBB-69E1E5B59638}"/>
                    </a:ext>
                  </a:extLst>
                </p:cNvPr>
                <p:cNvSpPr/>
                <p:nvPr/>
              </p:nvSpPr>
              <p:spPr bwMode="auto">
                <a:xfrm>
                  <a:off x="3830111" y="3570194"/>
                  <a:ext cx="67117" cy="862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28" name="Group 92">
                <a:extLst>
                  <a:ext uri="{FF2B5EF4-FFF2-40B4-BE49-F238E27FC236}">
                    <a16:creationId xmlns:a16="http://schemas.microsoft.com/office/drawing/2014/main" id="{09A99AA2-8CBB-ED2D-A656-1002F790D6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60000">
                <a:off x="3021327" y="4145946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50" name="AutoShape 54">
                  <a:extLst>
                    <a:ext uri="{FF2B5EF4-FFF2-40B4-BE49-F238E27FC236}">
                      <a16:creationId xmlns:a16="http://schemas.microsoft.com/office/drawing/2014/main" id="{6332CB3E-2AC0-63DE-262D-6507C2B07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B44BE960-804C-F9AD-ECB0-4FD52B47DA6D}"/>
                    </a:ext>
                  </a:extLst>
                </p:cNvPr>
                <p:cNvSpPr/>
                <p:nvPr/>
              </p:nvSpPr>
              <p:spPr bwMode="auto">
                <a:xfrm>
                  <a:off x="3700752" y="3690743"/>
                  <a:ext cx="70845" cy="4222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29" name="Group 95">
                <a:extLst>
                  <a:ext uri="{FF2B5EF4-FFF2-40B4-BE49-F238E27FC236}">
                    <a16:creationId xmlns:a16="http://schemas.microsoft.com/office/drawing/2014/main" id="{1664D172-1ED8-E30D-7970-20C1AF7FC3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98677">
                <a:off x="3615821" y="3827040"/>
                <a:ext cx="204916" cy="126786"/>
                <a:chOff x="3747326" y="3693954"/>
                <a:chExt cx="201524" cy="112849"/>
              </a:xfrm>
            </p:grpSpPr>
            <p:sp>
              <p:nvSpPr>
                <p:cNvPr id="24648" name="AutoShape 54">
                  <a:extLst>
                    <a:ext uri="{FF2B5EF4-FFF2-40B4-BE49-F238E27FC236}">
                      <a16:creationId xmlns:a16="http://schemas.microsoft.com/office/drawing/2014/main" id="{D4B93006-B3AD-CF64-3805-157FA7DFDB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5A22F5ED-3EB4-3F7C-F5C1-F262951B297C}"/>
                    </a:ext>
                  </a:extLst>
                </p:cNvPr>
                <p:cNvSpPr/>
                <p:nvPr/>
              </p:nvSpPr>
              <p:spPr bwMode="auto">
                <a:xfrm>
                  <a:off x="3795792" y="3651922"/>
                  <a:ext cx="59268" cy="3067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30" name="Group 98">
                <a:extLst>
                  <a:ext uri="{FF2B5EF4-FFF2-40B4-BE49-F238E27FC236}">
                    <a16:creationId xmlns:a16="http://schemas.microsoft.com/office/drawing/2014/main" id="{70752D1B-B167-1EC5-4AEB-1D3CF59C19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98677">
                <a:off x="3621152" y="3927394"/>
                <a:ext cx="125025" cy="124382"/>
                <a:chOff x="3762021" y="3666134"/>
                <a:chExt cx="122955" cy="110709"/>
              </a:xfrm>
            </p:grpSpPr>
            <p:sp>
              <p:nvSpPr>
                <p:cNvPr id="24646" name="AutoShape 54">
                  <a:extLst>
                    <a:ext uri="{FF2B5EF4-FFF2-40B4-BE49-F238E27FC236}">
                      <a16:creationId xmlns:a16="http://schemas.microsoft.com/office/drawing/2014/main" id="{512D09D1-6D98-C1E3-DE9E-F87E62D683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62021" y="3666134"/>
                  <a:ext cx="100010" cy="9980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4BFD2409-C6E4-78D2-B1CA-F1BE464BE704}"/>
                    </a:ext>
                  </a:extLst>
                </p:cNvPr>
                <p:cNvSpPr/>
                <p:nvPr/>
              </p:nvSpPr>
              <p:spPr bwMode="auto">
                <a:xfrm>
                  <a:off x="3807005" y="3628976"/>
                  <a:ext cx="66915" cy="7579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31" name="Group 104">
                <a:extLst>
                  <a:ext uri="{FF2B5EF4-FFF2-40B4-BE49-F238E27FC236}">
                    <a16:creationId xmlns:a16="http://schemas.microsoft.com/office/drawing/2014/main" id="{D57B9788-AB74-B806-2514-6D668309D3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4008799">
                <a:off x="3697293" y="3391739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44" name="AutoShape 54">
                  <a:extLst>
                    <a:ext uri="{FF2B5EF4-FFF2-40B4-BE49-F238E27FC236}">
                      <a16:creationId xmlns:a16="http://schemas.microsoft.com/office/drawing/2014/main" id="{CAE873E3-5C6C-4032-91B1-3D24CBD12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19368CDE-3936-0D54-364B-F94FFC94751F}"/>
                    </a:ext>
                  </a:extLst>
                </p:cNvPr>
                <p:cNvSpPr/>
                <p:nvPr/>
              </p:nvSpPr>
              <p:spPr bwMode="auto">
                <a:xfrm>
                  <a:off x="3906650" y="3616621"/>
                  <a:ext cx="81665" cy="4723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32" name="Group 107">
                <a:extLst>
                  <a:ext uri="{FF2B5EF4-FFF2-40B4-BE49-F238E27FC236}">
                    <a16:creationId xmlns:a16="http://schemas.microsoft.com/office/drawing/2014/main" id="{1CC0BD4B-4255-5783-F7DF-C9D500C497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4008799">
                <a:off x="3653671" y="3257559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42" name="AutoShape 54">
                  <a:extLst>
                    <a:ext uri="{FF2B5EF4-FFF2-40B4-BE49-F238E27FC236}">
                      <a16:creationId xmlns:a16="http://schemas.microsoft.com/office/drawing/2014/main" id="{798B2CE7-6757-67A3-D9A6-C56D26888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69536C4-4A71-F933-9E23-D010BA26BE52}"/>
                    </a:ext>
                  </a:extLst>
                </p:cNvPr>
                <p:cNvSpPr/>
                <p:nvPr/>
              </p:nvSpPr>
              <p:spPr bwMode="auto">
                <a:xfrm>
                  <a:off x="3920196" y="3655455"/>
                  <a:ext cx="97220" cy="4892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33" name="Group 110">
                <a:extLst>
                  <a:ext uri="{FF2B5EF4-FFF2-40B4-BE49-F238E27FC236}">
                    <a16:creationId xmlns:a16="http://schemas.microsoft.com/office/drawing/2014/main" id="{8182504B-0662-6692-76A3-B3859091ED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4008799">
                <a:off x="3806071" y="3488982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40" name="AutoShape 54">
                  <a:extLst>
                    <a:ext uri="{FF2B5EF4-FFF2-40B4-BE49-F238E27FC236}">
                      <a16:creationId xmlns:a16="http://schemas.microsoft.com/office/drawing/2014/main" id="{35285B38-39F2-1B66-999F-862892F41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1DA6DC2D-AA48-D043-D8A3-387E2B49E181}"/>
                    </a:ext>
                  </a:extLst>
                </p:cNvPr>
                <p:cNvSpPr/>
                <p:nvPr/>
              </p:nvSpPr>
              <p:spPr bwMode="auto">
                <a:xfrm>
                  <a:off x="3928231" y="3615767"/>
                  <a:ext cx="93332" cy="4892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34" name="Group 113">
                <a:extLst>
                  <a:ext uri="{FF2B5EF4-FFF2-40B4-BE49-F238E27FC236}">
                    <a16:creationId xmlns:a16="http://schemas.microsoft.com/office/drawing/2014/main" id="{29B18F7F-A1F6-8C55-689C-A3B082724D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120000">
                <a:off x="3603791" y="3120436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38" name="AutoShape 54">
                  <a:extLst>
                    <a:ext uri="{FF2B5EF4-FFF2-40B4-BE49-F238E27FC236}">
                      <a16:creationId xmlns:a16="http://schemas.microsoft.com/office/drawing/2014/main" id="{7E8A04F3-6B41-709A-4E49-30FB38291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3A630304-01DD-1344-2DC5-246BCC2C5536}"/>
                    </a:ext>
                  </a:extLst>
                </p:cNvPr>
                <p:cNvSpPr/>
                <p:nvPr/>
              </p:nvSpPr>
              <p:spPr bwMode="auto">
                <a:xfrm>
                  <a:off x="3807245" y="3645929"/>
                  <a:ext cx="50555" cy="4892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35" name="Group 116">
                <a:extLst>
                  <a:ext uri="{FF2B5EF4-FFF2-40B4-BE49-F238E27FC236}">
                    <a16:creationId xmlns:a16="http://schemas.microsoft.com/office/drawing/2014/main" id="{5E0A6A66-8F77-6D77-42CC-90D7EABEB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120000">
                <a:off x="3589005" y="3012547"/>
                <a:ext cx="210136" cy="130049"/>
                <a:chOff x="3747326" y="3693954"/>
                <a:chExt cx="201524" cy="112849"/>
              </a:xfrm>
            </p:grpSpPr>
            <p:sp>
              <p:nvSpPr>
                <p:cNvPr id="24636" name="AutoShape 54">
                  <a:extLst>
                    <a:ext uri="{FF2B5EF4-FFF2-40B4-BE49-F238E27FC236}">
                      <a16:creationId xmlns:a16="http://schemas.microsoft.com/office/drawing/2014/main" id="{B8916A20-6AD9-BBF3-3371-75AF7452B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549882">
                  <a:off x="3747326" y="3693954"/>
                  <a:ext cx="201524" cy="112849"/>
                </a:xfrm>
                <a:prstGeom prst="flowChartDelay">
                  <a:avLst/>
                </a:prstGeom>
                <a:solidFill>
                  <a:srgbClr val="FFE7E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6B5024E5-A614-AB08-ABAD-F83CE60EAEF6}"/>
                    </a:ext>
                  </a:extLst>
                </p:cNvPr>
                <p:cNvSpPr/>
                <p:nvPr/>
              </p:nvSpPr>
              <p:spPr bwMode="auto">
                <a:xfrm>
                  <a:off x="3940602" y="3644702"/>
                  <a:ext cx="87499" cy="4723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1"/>
                <a:lstStyle/>
                <a:p>
                  <a:pPr algn="r" rtl="1" eaLnBrk="1" hangingPunct="1">
                    <a:defRPr/>
                  </a:pPr>
                  <a:endParaRPr lang="ar-EG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939C918-7D6B-040E-50DE-EEFD4240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340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Broncho-spasm</a:t>
            </a:r>
            <a:endParaRPr lang="ar-EG" altLang="en-US" sz="2400">
              <a:solidFill>
                <a:srgbClr val="FFFFFF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103D224-D466-C999-02FE-E83F3391C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1600200"/>
            <a:ext cx="204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↑</a:t>
            </a:r>
            <a:r>
              <a:rPr lang="en-US" altLang="en-US" sz="2800" b="1">
                <a:solidFill>
                  <a:srgbClr val="FFFFFF"/>
                </a:solidFill>
              </a:rPr>
              <a:t>secretion</a:t>
            </a:r>
            <a:endParaRPr lang="ar-EG" altLang="en-US" sz="1800">
              <a:solidFill>
                <a:srgbClr val="FFFFFF"/>
              </a:solidFill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7176FA4-7A62-4E06-1602-F7358D45DC4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199188" y="2705100"/>
            <a:ext cx="1284288" cy="293687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4BF57F86-04E9-455A-63A3-046DBEF84E5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743700" y="4762500"/>
            <a:ext cx="914400" cy="38100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" name="Oval 85">
            <a:extLst>
              <a:ext uri="{FF2B5EF4-FFF2-40B4-BE49-F238E27FC236}">
                <a16:creationId xmlns:a16="http://schemas.microsoft.com/office/drawing/2014/main" id="{CEA36DBE-7EF9-57ED-F754-76227A50B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64" name="Oval 85">
            <a:extLst>
              <a:ext uri="{FF2B5EF4-FFF2-40B4-BE49-F238E27FC236}">
                <a16:creationId xmlns:a16="http://schemas.microsoft.com/office/drawing/2014/main" id="{C6927E6B-AFE1-FB9D-B9A0-49B1BD5B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657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66" name="Oval 85">
            <a:extLst>
              <a:ext uri="{FF2B5EF4-FFF2-40B4-BE49-F238E27FC236}">
                <a16:creationId xmlns:a16="http://schemas.microsoft.com/office/drawing/2014/main" id="{32F2356F-A606-9BC4-0CE2-46CCE5589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810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68" name="Oval 85">
            <a:extLst>
              <a:ext uri="{FF2B5EF4-FFF2-40B4-BE49-F238E27FC236}">
                <a16:creationId xmlns:a16="http://schemas.microsoft.com/office/drawing/2014/main" id="{7ADF107A-939F-7F73-C742-CFE27AAB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338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70" name="Oval 85">
            <a:extLst>
              <a:ext uri="{FF2B5EF4-FFF2-40B4-BE49-F238E27FC236}">
                <a16:creationId xmlns:a16="http://schemas.microsoft.com/office/drawing/2014/main" id="{9216CA37-A722-BCC9-4E27-E0E42D79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7338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71" name="Oval 85">
            <a:extLst>
              <a:ext uri="{FF2B5EF4-FFF2-40B4-BE49-F238E27FC236}">
                <a16:creationId xmlns:a16="http://schemas.microsoft.com/office/drawing/2014/main" id="{984D88A5-8BC5-F7C9-BEA2-262640F94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810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72" name="Oval 85">
            <a:extLst>
              <a:ext uri="{FF2B5EF4-FFF2-40B4-BE49-F238E27FC236}">
                <a16:creationId xmlns:a16="http://schemas.microsoft.com/office/drawing/2014/main" id="{B8157784-E4AF-743E-1181-201980F81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5052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73" name="Oval 85">
            <a:extLst>
              <a:ext uri="{FF2B5EF4-FFF2-40B4-BE49-F238E27FC236}">
                <a16:creationId xmlns:a16="http://schemas.microsoft.com/office/drawing/2014/main" id="{D0AFFACD-1063-5AFA-FB91-0EE72A4F0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657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74" name="Oval 85">
            <a:extLst>
              <a:ext uri="{FF2B5EF4-FFF2-40B4-BE49-F238E27FC236}">
                <a16:creationId xmlns:a16="http://schemas.microsoft.com/office/drawing/2014/main" id="{F2011EA3-096E-72AB-037A-2CE15888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10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75" name="Oval 85">
            <a:extLst>
              <a:ext uri="{FF2B5EF4-FFF2-40B4-BE49-F238E27FC236}">
                <a16:creationId xmlns:a16="http://schemas.microsoft.com/office/drawing/2014/main" id="{CAA7A5C2-094C-7BA6-DA71-1244F603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81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76" name="Oval 85">
            <a:extLst>
              <a:ext uri="{FF2B5EF4-FFF2-40B4-BE49-F238E27FC236}">
                <a16:creationId xmlns:a16="http://schemas.microsoft.com/office/drawing/2014/main" id="{C6457FA3-3456-B863-9D93-A6E2FCAD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581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CF273D2-DA06-D617-5EBF-2EFD64121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971800"/>
            <a:ext cx="717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FF"/>
                </a:solidFill>
              </a:rPr>
              <a:t>M</a:t>
            </a:r>
            <a:r>
              <a:rPr lang="en-US" altLang="en-US" sz="2800" b="1" baseline="-25000">
                <a:solidFill>
                  <a:srgbClr val="0099FF"/>
                </a:solidFill>
              </a:rPr>
              <a:t>2</a:t>
            </a:r>
            <a:r>
              <a:rPr lang="en-US" altLang="en-US" sz="2800" b="1">
                <a:solidFill>
                  <a:srgbClr val="0099F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FF"/>
                </a:solidFill>
              </a:rPr>
              <a:t>M</a:t>
            </a:r>
            <a:r>
              <a:rPr lang="en-US" altLang="en-US" sz="2800" b="1" baseline="-25000">
                <a:solidFill>
                  <a:srgbClr val="0099FF"/>
                </a:solidFill>
              </a:rPr>
              <a:t>3</a:t>
            </a:r>
            <a:r>
              <a:rPr lang="en-US" altLang="en-US" sz="2800" b="1">
                <a:solidFill>
                  <a:srgbClr val="0099FF"/>
                </a:solidFill>
              </a:rPr>
              <a:t> </a:t>
            </a:r>
          </a:p>
        </p:txBody>
      </p:sp>
      <p:sp>
        <p:nvSpPr>
          <p:cNvPr id="24616" name="Slide Number Placeholder 155">
            <a:extLst>
              <a:ext uri="{FF2B5EF4-FFF2-40B4-BE49-F238E27FC236}">
                <a16:creationId xmlns:a16="http://schemas.microsoft.com/office/drawing/2014/main" id="{10D50D8F-D5C9-D95E-421C-A39E6584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453C0BF8-0DAC-4878-AF97-8BDA95F193AD}" type="slidenum">
              <a:rPr lang="ar-SA" altLang="en-US" sz="1400">
                <a:solidFill>
                  <a:srgbClr val="FFFFFF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9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9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9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9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9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9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9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9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9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9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9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9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9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9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9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9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9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1" grpId="1" animBg="1"/>
      <p:bldP spid="12292" grpId="0" animBg="1"/>
      <p:bldP spid="12292" grpId="1" animBg="1"/>
      <p:bldP spid="12293" grpId="0" animBg="1"/>
      <p:bldP spid="12293" grpId="1" animBg="1"/>
      <p:bldP spid="184" grpId="0"/>
      <p:bldP spid="66" grpId="0"/>
      <p:bldP spid="67" grpId="0"/>
      <p:bldP spid="68" grpId="0"/>
      <p:bldP spid="69" grpId="0"/>
      <p:bldP spid="70" grpId="0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5" grpId="0" animBg="1"/>
      <p:bldP spid="75" grpId="1" animBg="1"/>
      <p:bldP spid="76" grpId="0"/>
      <p:bldP spid="148" grpId="0"/>
      <p:bldP spid="150" grpId="0"/>
      <p:bldP spid="162" grpId="0" animBg="1"/>
      <p:bldP spid="164" grpId="0" animBg="1"/>
      <p:bldP spid="166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9CB1D3A-1319-9D76-A008-3977E361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2977BC1D-D1A9-481F-B481-CC6EE94376BB}" type="slidenum">
              <a:rPr lang="ar-SA" altLang="en-US" sz="1400">
                <a:solidFill>
                  <a:srgbClr val="FFFFFF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6436C25-EC3F-47F2-FD12-8015C6F91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196850"/>
            <a:ext cx="2597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Sympathetic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14CCEBCE-C8B9-0FD7-569C-5DCA8B7C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219200"/>
            <a:ext cx="1984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Salivation:</a:t>
            </a:r>
            <a:endParaRPr lang="en-US" altLang="en-US" sz="2800">
              <a:solidFill>
                <a:srgbClr val="FFFF00"/>
              </a:solidFill>
            </a:endParaRP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C514FD4D-F8D9-CA45-CFB7-ABB58E1A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924175"/>
            <a:ext cx="12239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7">
            <a:extLst>
              <a:ext uri="{FF2B5EF4-FFF2-40B4-BE49-F238E27FC236}">
                <a16:creationId xmlns:a16="http://schemas.microsoft.com/office/drawing/2014/main" id="{D77B2477-0247-557B-4A8A-906E71AD6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73525"/>
            <a:ext cx="1411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  <a:sym typeface="Symbol" panose="05050102010706020507" pitchFamily="18" charset="2"/>
              </a:rPr>
              <a:t></a:t>
            </a:r>
            <a:r>
              <a:rPr lang="en-US" altLang="en-US" sz="2400" b="1">
                <a:solidFill>
                  <a:srgbClr val="FFFFFF"/>
                </a:solidFill>
              </a:rPr>
              <a:t> Viscid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5068" name="AutoShape 12">
            <a:extLst>
              <a:ext uri="{FF2B5EF4-FFF2-40B4-BE49-F238E27FC236}">
                <a16:creationId xmlns:a16="http://schemas.microsoft.com/office/drawing/2014/main" id="{8EC12C12-02C8-8BD9-0F93-548CBCFD1393}"/>
              </a:ext>
            </a:extLst>
          </p:cNvPr>
          <p:cNvSpPr>
            <a:spLocks noChangeArrowheads="1"/>
          </p:cNvSpPr>
          <p:nvPr/>
        </p:nvSpPr>
        <p:spPr bwMode="auto">
          <a:xfrm rot="-1205821">
            <a:off x="1908175" y="2998788"/>
            <a:ext cx="142875" cy="287337"/>
          </a:xfrm>
          <a:prstGeom prst="flowChartDecision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069" name="AutoShape 13">
            <a:extLst>
              <a:ext uri="{FF2B5EF4-FFF2-40B4-BE49-F238E27FC236}">
                <a16:creationId xmlns:a16="http://schemas.microsoft.com/office/drawing/2014/main" id="{D46E5CFC-B325-0480-E575-4CF47D805313}"/>
              </a:ext>
            </a:extLst>
          </p:cNvPr>
          <p:cNvSpPr>
            <a:spLocks noChangeArrowheads="1"/>
          </p:cNvSpPr>
          <p:nvPr/>
        </p:nvSpPr>
        <p:spPr bwMode="auto">
          <a:xfrm rot="-2290345">
            <a:off x="2124075" y="3287713"/>
            <a:ext cx="142875" cy="287337"/>
          </a:xfrm>
          <a:prstGeom prst="flowChartDecision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070" name="AutoShape 14">
            <a:extLst>
              <a:ext uri="{FF2B5EF4-FFF2-40B4-BE49-F238E27FC236}">
                <a16:creationId xmlns:a16="http://schemas.microsoft.com/office/drawing/2014/main" id="{F3AC25B9-8C16-DD2D-544A-47730E775354}"/>
              </a:ext>
            </a:extLst>
          </p:cNvPr>
          <p:cNvSpPr>
            <a:spLocks noChangeArrowheads="1"/>
          </p:cNvSpPr>
          <p:nvPr/>
        </p:nvSpPr>
        <p:spPr bwMode="auto">
          <a:xfrm rot="-2396379">
            <a:off x="2195513" y="3646488"/>
            <a:ext cx="142875" cy="287337"/>
          </a:xfrm>
          <a:prstGeom prst="flowChartDecision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26634" name="Rectangle 21">
            <a:extLst>
              <a:ext uri="{FF2B5EF4-FFF2-40B4-BE49-F238E27FC236}">
                <a16:creationId xmlns:a16="http://schemas.microsoft.com/office/drawing/2014/main" id="{88F82880-4528-0AE6-A410-0420CD838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169863"/>
            <a:ext cx="3432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Parasympathetic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45079" name="Picture 23">
            <a:extLst>
              <a:ext uri="{FF2B5EF4-FFF2-40B4-BE49-F238E27FC236}">
                <a16:creationId xmlns:a16="http://schemas.microsoft.com/office/drawing/2014/main" id="{42B17EA9-949B-093C-74B9-0CE4DC7BC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51163"/>
            <a:ext cx="1223962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0" name="Rectangle 24">
            <a:extLst>
              <a:ext uri="{FF2B5EF4-FFF2-40B4-BE49-F238E27FC236}">
                <a16:creationId xmlns:a16="http://schemas.microsoft.com/office/drawing/2014/main" id="{00FCD2B2-2FEA-912D-EB36-11E3F831F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4073525"/>
            <a:ext cx="3382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  <a:sym typeface="Symbol" panose="05050102010706020507" pitchFamily="18" charset="2"/>
              </a:rPr>
              <a:t></a:t>
            </a:r>
            <a:r>
              <a:rPr lang="en-US" altLang="en-US" sz="2400" b="1">
                <a:solidFill>
                  <a:srgbClr val="FFFFFF"/>
                </a:solidFill>
              </a:rPr>
              <a:t> Profuse Watery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5219" name="Oval 163">
            <a:extLst>
              <a:ext uri="{FF2B5EF4-FFF2-40B4-BE49-F238E27FC236}">
                <a16:creationId xmlns:a16="http://schemas.microsoft.com/office/drawing/2014/main" id="{A98FA756-27EB-A11B-9A98-7327D554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048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20" name="Oval 164">
            <a:extLst>
              <a:ext uri="{FF2B5EF4-FFF2-40B4-BE49-F238E27FC236}">
                <a16:creationId xmlns:a16="http://schemas.microsoft.com/office/drawing/2014/main" id="{97C936D3-9DB6-DAEA-434A-75B45209F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048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21" name="Oval 165">
            <a:extLst>
              <a:ext uri="{FF2B5EF4-FFF2-40B4-BE49-F238E27FC236}">
                <a16:creationId xmlns:a16="http://schemas.microsoft.com/office/drawing/2014/main" id="{D5FC9502-233D-EBB8-11AC-46B06896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22" name="Oval 166">
            <a:extLst>
              <a:ext uri="{FF2B5EF4-FFF2-40B4-BE49-F238E27FC236}">
                <a16:creationId xmlns:a16="http://schemas.microsoft.com/office/drawing/2014/main" id="{95C0F687-643F-9CA5-33E4-A87CA3F5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429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23" name="Oval 167">
            <a:extLst>
              <a:ext uri="{FF2B5EF4-FFF2-40B4-BE49-F238E27FC236}">
                <a16:creationId xmlns:a16="http://schemas.microsoft.com/office/drawing/2014/main" id="{AD0C4E76-9B06-9E55-5CE3-F4F391A62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76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24" name="Oval 168">
            <a:extLst>
              <a:ext uri="{FF2B5EF4-FFF2-40B4-BE49-F238E27FC236}">
                <a16:creationId xmlns:a16="http://schemas.microsoft.com/office/drawing/2014/main" id="{30250C74-3A04-7C20-0D99-E29F7DDD7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276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25" name="Oval 169">
            <a:extLst>
              <a:ext uri="{FF2B5EF4-FFF2-40B4-BE49-F238E27FC236}">
                <a16:creationId xmlns:a16="http://schemas.microsoft.com/office/drawing/2014/main" id="{ED77D068-B650-64C5-053B-B6BA3845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052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26" name="Oval 170">
            <a:extLst>
              <a:ext uri="{FF2B5EF4-FFF2-40B4-BE49-F238E27FC236}">
                <a16:creationId xmlns:a16="http://schemas.microsoft.com/office/drawing/2014/main" id="{3A732DF1-46BB-D333-3240-5DEEB2410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657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27" name="Oval 171">
            <a:extLst>
              <a:ext uri="{FF2B5EF4-FFF2-40B4-BE49-F238E27FC236}">
                <a16:creationId xmlns:a16="http://schemas.microsoft.com/office/drawing/2014/main" id="{C2AA0DD5-95C1-F12B-A1B3-03155A3D6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429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28" name="Oval 172">
            <a:extLst>
              <a:ext uri="{FF2B5EF4-FFF2-40B4-BE49-F238E27FC236}">
                <a16:creationId xmlns:a16="http://schemas.microsoft.com/office/drawing/2014/main" id="{415E5FD0-BD63-46E2-7DBB-5B98D6796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429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29" name="Oval 173">
            <a:extLst>
              <a:ext uri="{FF2B5EF4-FFF2-40B4-BE49-F238E27FC236}">
                <a16:creationId xmlns:a16="http://schemas.microsoft.com/office/drawing/2014/main" id="{C9CACF2D-48D4-87B3-CE23-502513013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657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30" name="Oval 174">
            <a:extLst>
              <a:ext uri="{FF2B5EF4-FFF2-40B4-BE49-F238E27FC236}">
                <a16:creationId xmlns:a16="http://schemas.microsoft.com/office/drawing/2014/main" id="{FA7FAF71-ABB5-5029-1BD8-45A978E7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810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31" name="Oval 175">
            <a:extLst>
              <a:ext uri="{FF2B5EF4-FFF2-40B4-BE49-F238E27FC236}">
                <a16:creationId xmlns:a16="http://schemas.microsoft.com/office/drawing/2014/main" id="{90BD3049-07E4-6D0A-E163-FF51CDD66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57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32" name="Oval 176">
            <a:extLst>
              <a:ext uri="{FF2B5EF4-FFF2-40B4-BE49-F238E27FC236}">
                <a16:creationId xmlns:a16="http://schemas.microsoft.com/office/drawing/2014/main" id="{D555A751-7491-262F-F126-350CF7D20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657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33" name="Oval 177">
            <a:extLst>
              <a:ext uri="{FF2B5EF4-FFF2-40B4-BE49-F238E27FC236}">
                <a16:creationId xmlns:a16="http://schemas.microsoft.com/office/drawing/2014/main" id="{EBB36892-DDA6-D484-D671-D92918677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8862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34" name="Oval 178">
            <a:extLst>
              <a:ext uri="{FF2B5EF4-FFF2-40B4-BE49-F238E27FC236}">
                <a16:creationId xmlns:a16="http://schemas.microsoft.com/office/drawing/2014/main" id="{C8F349A4-DF23-276E-22E3-777D8788B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038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35" name="Oval 179">
            <a:extLst>
              <a:ext uri="{FF2B5EF4-FFF2-40B4-BE49-F238E27FC236}">
                <a16:creationId xmlns:a16="http://schemas.microsoft.com/office/drawing/2014/main" id="{7D36227D-200A-6E0B-A2A7-02A6046AD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7338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36" name="Oval 180">
            <a:extLst>
              <a:ext uri="{FF2B5EF4-FFF2-40B4-BE49-F238E27FC236}">
                <a16:creationId xmlns:a16="http://schemas.microsoft.com/office/drawing/2014/main" id="{D962D8CB-6F3B-E078-82BF-5603CCE89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7338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37" name="Oval 181">
            <a:extLst>
              <a:ext uri="{FF2B5EF4-FFF2-40B4-BE49-F238E27FC236}">
                <a16:creationId xmlns:a16="http://schemas.microsoft.com/office/drawing/2014/main" id="{8771B7CC-FC0F-B064-14F7-1496BE91F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962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38" name="Oval 182">
            <a:extLst>
              <a:ext uri="{FF2B5EF4-FFF2-40B4-BE49-F238E27FC236}">
                <a16:creationId xmlns:a16="http://schemas.microsoft.com/office/drawing/2014/main" id="{A9E4C215-BF02-0768-B54E-6CA758C32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1148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39" name="Oval 183">
            <a:extLst>
              <a:ext uri="{FF2B5EF4-FFF2-40B4-BE49-F238E27FC236}">
                <a16:creationId xmlns:a16="http://schemas.microsoft.com/office/drawing/2014/main" id="{511AA9F3-1087-E820-B3F6-68D1B63C7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862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40" name="Oval 184">
            <a:extLst>
              <a:ext uri="{FF2B5EF4-FFF2-40B4-BE49-F238E27FC236}">
                <a16:creationId xmlns:a16="http://schemas.microsoft.com/office/drawing/2014/main" id="{0E14BD96-1258-A467-E59E-ACFF57BE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862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41" name="Oval 185">
            <a:extLst>
              <a:ext uri="{FF2B5EF4-FFF2-40B4-BE49-F238E27FC236}">
                <a16:creationId xmlns:a16="http://schemas.microsoft.com/office/drawing/2014/main" id="{9A6F06A0-A189-1B99-46AC-A61B068AA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1148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5242" name="Oval 186">
            <a:extLst>
              <a:ext uri="{FF2B5EF4-FFF2-40B4-BE49-F238E27FC236}">
                <a16:creationId xmlns:a16="http://schemas.microsoft.com/office/drawing/2014/main" id="{B8694F83-28F1-E172-CC4B-9E6D151E3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2672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90"/>
                                        <p:tgtEl>
                                          <p:spTgt spid="4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9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90"/>
                                        <p:tgtEl>
                                          <p:spTgt spid="4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90"/>
                                        <p:tgtEl>
                                          <p:spTgt spid="4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7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90"/>
                                        <p:tgtEl>
                                          <p:spTgt spid="4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90"/>
                                        <p:tgtEl>
                                          <p:spTgt spid="4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90"/>
                                        <p:tgtEl>
                                          <p:spTgt spid="4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90"/>
                                        <p:tgtEl>
                                          <p:spTgt spid="4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3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90"/>
                                        <p:tgtEl>
                                          <p:spTgt spid="4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90"/>
                                        <p:tgtEl>
                                          <p:spTgt spid="4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31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90"/>
                                        <p:tgtEl>
                                          <p:spTgt spid="4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90"/>
                                        <p:tgtEl>
                                          <p:spTgt spid="4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9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90"/>
                                        <p:tgtEl>
                                          <p:spTgt spid="4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90"/>
                                        <p:tgtEl>
                                          <p:spTgt spid="4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67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90"/>
                                        <p:tgtEl>
                                          <p:spTgt spid="4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9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90"/>
                                        <p:tgtEl>
                                          <p:spTgt spid="4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90"/>
                                        <p:tgtEl>
                                          <p:spTgt spid="4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90"/>
                                        <p:tgtEl>
                                          <p:spTgt spid="4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90"/>
                                        <p:tgtEl>
                                          <p:spTgt spid="4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21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90"/>
                                        <p:tgtEl>
                                          <p:spTgt spid="4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90"/>
                                        <p:tgtEl>
                                          <p:spTgt spid="4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39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90"/>
                                        <p:tgtEl>
                                          <p:spTgt spid="4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90"/>
                                        <p:tgtEl>
                                          <p:spTgt spid="4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57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90"/>
                                        <p:tgtEl>
                                          <p:spTgt spid="4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3" grpId="0"/>
      <p:bldP spid="45068" grpId="0" animBg="1"/>
      <p:bldP spid="45069" grpId="0" animBg="1"/>
      <p:bldP spid="45070" grpId="0" animBg="1"/>
      <p:bldP spid="45080" grpId="0"/>
      <p:bldP spid="45219" grpId="0" animBg="1"/>
      <p:bldP spid="45220" grpId="0" animBg="1"/>
      <p:bldP spid="45221" grpId="0" animBg="1"/>
      <p:bldP spid="45222" grpId="0" animBg="1"/>
      <p:bldP spid="45223" grpId="0" animBg="1"/>
      <p:bldP spid="45224" grpId="0" animBg="1"/>
      <p:bldP spid="45225" grpId="0" animBg="1"/>
      <p:bldP spid="45226" grpId="0" animBg="1"/>
      <p:bldP spid="45227" grpId="0" animBg="1"/>
      <p:bldP spid="45228" grpId="0" animBg="1"/>
      <p:bldP spid="45229" grpId="0" animBg="1"/>
      <p:bldP spid="45230" grpId="0" animBg="1"/>
      <p:bldP spid="45231" grpId="0" animBg="1"/>
      <p:bldP spid="45232" grpId="0" animBg="1"/>
      <p:bldP spid="45233" grpId="0" animBg="1"/>
      <p:bldP spid="45234" grpId="0" animBg="1"/>
      <p:bldP spid="45235" grpId="0" animBg="1"/>
      <p:bldP spid="45236" grpId="0" animBg="1"/>
      <p:bldP spid="45237" grpId="0" animBg="1"/>
      <p:bldP spid="45238" grpId="0" animBg="1"/>
      <p:bldP spid="45239" grpId="0" animBg="1"/>
      <p:bldP spid="45240" grpId="0" animBg="1"/>
      <p:bldP spid="45241" grpId="0" animBg="1"/>
      <p:bldP spid="452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FCC273F5-3719-B7B1-19BF-194882F9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6656E595-0C35-43D8-AAEA-1C5E47FB33A9}" type="slidenum">
              <a:rPr lang="ar-SA" altLang="en-US" sz="1400">
                <a:solidFill>
                  <a:srgbClr val="FFFFFF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6667955-037F-B545-A47E-AE93239D8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4800"/>
            <a:ext cx="290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Sympathetic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BB6CACE-D60D-5D36-43D4-54ABB793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411163"/>
            <a:ext cx="3432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Parasympathetic</a:t>
            </a: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62958DE-7F45-8D40-9B70-29A798349253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1460500"/>
            <a:ext cx="2605087" cy="2801938"/>
            <a:chOff x="975" y="1286"/>
            <a:chExt cx="1641" cy="1765"/>
          </a:xfrm>
        </p:grpSpPr>
        <p:grpSp>
          <p:nvGrpSpPr>
            <p:cNvPr id="27712" name="Group 6">
              <a:extLst>
                <a:ext uri="{FF2B5EF4-FFF2-40B4-BE49-F238E27FC236}">
                  <a16:creationId xmlns:a16="http://schemas.microsoft.com/office/drawing/2014/main" id="{6006584C-2E8D-82AE-210F-4838751E7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1298"/>
              <a:ext cx="1641" cy="1753"/>
              <a:chOff x="249" y="527"/>
              <a:chExt cx="1641" cy="1753"/>
            </a:xfrm>
          </p:grpSpPr>
          <p:sp>
            <p:nvSpPr>
              <p:cNvPr id="27714" name="Arc 7">
                <a:extLst>
                  <a:ext uri="{FF2B5EF4-FFF2-40B4-BE49-F238E27FC236}">
                    <a16:creationId xmlns:a16="http://schemas.microsoft.com/office/drawing/2014/main" id="{EC64EA9A-9B0A-4711-B537-D9709B1F2F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46280">
                <a:off x="1071" y="741"/>
                <a:ext cx="819" cy="904"/>
              </a:xfrm>
              <a:custGeom>
                <a:avLst/>
                <a:gdLst>
                  <a:gd name="T0" fmla="*/ 0 w 29516"/>
                  <a:gd name="T1" fmla="*/ 0 h 21600"/>
                  <a:gd name="T2" fmla="*/ 0 w 29516"/>
                  <a:gd name="T3" fmla="*/ 0 h 21600"/>
                  <a:gd name="T4" fmla="*/ 0 w 2951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516"/>
                  <a:gd name="T10" fmla="*/ 0 h 21600"/>
                  <a:gd name="T11" fmla="*/ 29516 w 295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16" h="21600" fill="none" extrusionOk="0">
                    <a:moveTo>
                      <a:pt x="-1" y="2763"/>
                    </a:moveTo>
                    <a:cubicBezTo>
                      <a:pt x="3228" y="951"/>
                      <a:pt x="6868" y="-1"/>
                      <a:pt x="10571" y="0"/>
                    </a:cubicBezTo>
                    <a:cubicBezTo>
                      <a:pt x="18462" y="0"/>
                      <a:pt x="25725" y="4303"/>
                      <a:pt x="29515" y="11224"/>
                    </a:cubicBezTo>
                  </a:path>
                  <a:path w="29516" h="21600" stroke="0" extrusionOk="0">
                    <a:moveTo>
                      <a:pt x="-1" y="2763"/>
                    </a:moveTo>
                    <a:cubicBezTo>
                      <a:pt x="3228" y="951"/>
                      <a:pt x="6868" y="-1"/>
                      <a:pt x="10571" y="0"/>
                    </a:cubicBezTo>
                    <a:cubicBezTo>
                      <a:pt x="18462" y="0"/>
                      <a:pt x="25725" y="4303"/>
                      <a:pt x="29515" y="11224"/>
                    </a:cubicBezTo>
                    <a:lnTo>
                      <a:pt x="10571" y="21600"/>
                    </a:lnTo>
                    <a:lnTo>
                      <a:pt x="-1" y="276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5" name="Arc 8">
                <a:extLst>
                  <a:ext uri="{FF2B5EF4-FFF2-40B4-BE49-F238E27FC236}">
                    <a16:creationId xmlns:a16="http://schemas.microsoft.com/office/drawing/2014/main" id="{A70535B8-9512-FA08-88E2-796A0ACC683E}"/>
                  </a:ext>
                </a:extLst>
              </p:cNvPr>
              <p:cNvSpPr>
                <a:spLocks/>
              </p:cNvSpPr>
              <p:nvPr/>
            </p:nvSpPr>
            <p:spPr bwMode="auto">
              <a:xfrm rot="1407017" flipV="1">
                <a:off x="1052" y="935"/>
                <a:ext cx="701" cy="1137"/>
              </a:xfrm>
              <a:custGeom>
                <a:avLst/>
                <a:gdLst>
                  <a:gd name="T0" fmla="*/ 0 w 21600"/>
                  <a:gd name="T1" fmla="*/ 0 h 34956"/>
                  <a:gd name="T2" fmla="*/ 0 w 21600"/>
                  <a:gd name="T3" fmla="*/ 0 h 34956"/>
                  <a:gd name="T4" fmla="*/ 0 w 21600"/>
                  <a:gd name="T5" fmla="*/ 0 h 349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4956"/>
                  <a:gd name="T11" fmla="*/ 21600 w 21600"/>
                  <a:gd name="T12" fmla="*/ 34956 h 349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4956" fill="none" extrusionOk="0">
                    <a:moveTo>
                      <a:pt x="3668" y="-1"/>
                    </a:moveTo>
                    <a:cubicBezTo>
                      <a:pt x="14029" y="1785"/>
                      <a:pt x="21600" y="10771"/>
                      <a:pt x="21600" y="21286"/>
                    </a:cubicBezTo>
                    <a:cubicBezTo>
                      <a:pt x="21600" y="26268"/>
                      <a:pt x="19877" y="31098"/>
                      <a:pt x="16723" y="34955"/>
                    </a:cubicBezTo>
                  </a:path>
                  <a:path w="21600" h="34956" stroke="0" extrusionOk="0">
                    <a:moveTo>
                      <a:pt x="3668" y="-1"/>
                    </a:moveTo>
                    <a:cubicBezTo>
                      <a:pt x="14029" y="1785"/>
                      <a:pt x="21600" y="10771"/>
                      <a:pt x="21600" y="21286"/>
                    </a:cubicBezTo>
                    <a:cubicBezTo>
                      <a:pt x="21600" y="26268"/>
                      <a:pt x="19877" y="31098"/>
                      <a:pt x="16723" y="34955"/>
                    </a:cubicBezTo>
                    <a:lnTo>
                      <a:pt x="0" y="21286"/>
                    </a:lnTo>
                    <a:lnTo>
                      <a:pt x="3668" y="-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6" name="Arc 9">
                <a:extLst>
                  <a:ext uri="{FF2B5EF4-FFF2-40B4-BE49-F238E27FC236}">
                    <a16:creationId xmlns:a16="http://schemas.microsoft.com/office/drawing/2014/main" id="{CDD3A67A-0BE0-F527-2CDB-AEF845E7A5D8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435759">
                <a:off x="391" y="1466"/>
                <a:ext cx="819" cy="448"/>
              </a:xfrm>
              <a:custGeom>
                <a:avLst/>
                <a:gdLst>
                  <a:gd name="T0" fmla="*/ 0 w 29516"/>
                  <a:gd name="T1" fmla="*/ 0 h 21600"/>
                  <a:gd name="T2" fmla="*/ 0 w 29516"/>
                  <a:gd name="T3" fmla="*/ 0 h 21600"/>
                  <a:gd name="T4" fmla="*/ 0 w 2951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516"/>
                  <a:gd name="T10" fmla="*/ 0 h 21600"/>
                  <a:gd name="T11" fmla="*/ 29516 w 295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16" h="21600" fill="none" extrusionOk="0">
                    <a:moveTo>
                      <a:pt x="-1" y="2763"/>
                    </a:moveTo>
                    <a:cubicBezTo>
                      <a:pt x="3228" y="951"/>
                      <a:pt x="6868" y="-1"/>
                      <a:pt x="10571" y="0"/>
                    </a:cubicBezTo>
                    <a:cubicBezTo>
                      <a:pt x="18462" y="0"/>
                      <a:pt x="25725" y="4303"/>
                      <a:pt x="29515" y="11224"/>
                    </a:cubicBezTo>
                  </a:path>
                  <a:path w="29516" h="21600" stroke="0" extrusionOk="0">
                    <a:moveTo>
                      <a:pt x="-1" y="2763"/>
                    </a:moveTo>
                    <a:cubicBezTo>
                      <a:pt x="3228" y="951"/>
                      <a:pt x="6868" y="-1"/>
                      <a:pt x="10571" y="0"/>
                    </a:cubicBezTo>
                    <a:cubicBezTo>
                      <a:pt x="18462" y="0"/>
                      <a:pt x="25725" y="4303"/>
                      <a:pt x="29515" y="11224"/>
                    </a:cubicBezTo>
                    <a:lnTo>
                      <a:pt x="10571" y="21600"/>
                    </a:lnTo>
                    <a:lnTo>
                      <a:pt x="-1" y="276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7" name="Arc 10">
                <a:extLst>
                  <a:ext uri="{FF2B5EF4-FFF2-40B4-BE49-F238E27FC236}">
                    <a16:creationId xmlns:a16="http://schemas.microsoft.com/office/drawing/2014/main" id="{4677FDC6-561B-01B5-5DF2-67C01A6ED4F8}"/>
                  </a:ext>
                </a:extLst>
              </p:cNvPr>
              <p:cNvSpPr>
                <a:spLocks/>
              </p:cNvSpPr>
              <p:nvPr/>
            </p:nvSpPr>
            <p:spPr bwMode="auto">
              <a:xfrm rot="9894726" flipH="1">
                <a:off x="572" y="604"/>
                <a:ext cx="647" cy="940"/>
              </a:xfrm>
              <a:custGeom>
                <a:avLst/>
                <a:gdLst>
                  <a:gd name="T0" fmla="*/ 0 w 27499"/>
                  <a:gd name="T1" fmla="*/ 0 h 21600"/>
                  <a:gd name="T2" fmla="*/ 0 w 27499"/>
                  <a:gd name="T3" fmla="*/ 0 h 21600"/>
                  <a:gd name="T4" fmla="*/ 0 w 2749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499"/>
                  <a:gd name="T10" fmla="*/ 0 h 21600"/>
                  <a:gd name="T11" fmla="*/ 27499 w 274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99" h="21600" fill="none" extrusionOk="0">
                    <a:moveTo>
                      <a:pt x="0" y="1210"/>
                    </a:moveTo>
                    <a:cubicBezTo>
                      <a:pt x="2291" y="409"/>
                      <a:pt x="4700" y="-1"/>
                      <a:pt x="7128" y="0"/>
                    </a:cubicBezTo>
                    <a:cubicBezTo>
                      <a:pt x="16288" y="0"/>
                      <a:pt x="24453" y="5778"/>
                      <a:pt x="27499" y="14417"/>
                    </a:cubicBezTo>
                  </a:path>
                  <a:path w="27499" h="21600" stroke="0" extrusionOk="0">
                    <a:moveTo>
                      <a:pt x="0" y="1210"/>
                    </a:moveTo>
                    <a:cubicBezTo>
                      <a:pt x="2291" y="409"/>
                      <a:pt x="4700" y="-1"/>
                      <a:pt x="7128" y="0"/>
                    </a:cubicBezTo>
                    <a:cubicBezTo>
                      <a:pt x="16288" y="0"/>
                      <a:pt x="24453" y="5778"/>
                      <a:pt x="27499" y="14417"/>
                    </a:cubicBezTo>
                    <a:lnTo>
                      <a:pt x="7128" y="21600"/>
                    </a:lnTo>
                    <a:lnTo>
                      <a:pt x="0" y="1210"/>
                    </a:lnTo>
                    <a:close/>
                  </a:path>
                </a:pathLst>
              </a:custGeom>
              <a:noFill/>
              <a:ln w="2286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8" name="Arc 11">
                <a:extLst>
                  <a:ext uri="{FF2B5EF4-FFF2-40B4-BE49-F238E27FC236}">
                    <a16:creationId xmlns:a16="http://schemas.microsoft.com/office/drawing/2014/main" id="{E71E2035-5A12-B40F-7064-729BF176F527}"/>
                  </a:ext>
                </a:extLst>
              </p:cNvPr>
              <p:cNvSpPr>
                <a:spLocks/>
              </p:cNvSpPr>
              <p:nvPr/>
            </p:nvSpPr>
            <p:spPr bwMode="auto">
              <a:xfrm rot="-2856088">
                <a:off x="118" y="1576"/>
                <a:ext cx="835" cy="573"/>
              </a:xfrm>
              <a:custGeom>
                <a:avLst/>
                <a:gdLst>
                  <a:gd name="T0" fmla="*/ 0 w 33483"/>
                  <a:gd name="T1" fmla="*/ 0 h 21600"/>
                  <a:gd name="T2" fmla="*/ 0 w 33483"/>
                  <a:gd name="T3" fmla="*/ 0 h 21600"/>
                  <a:gd name="T4" fmla="*/ 0 w 3348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483"/>
                  <a:gd name="T10" fmla="*/ 0 h 21600"/>
                  <a:gd name="T11" fmla="*/ 33483 w 334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483" h="21600" fill="none" extrusionOk="0">
                    <a:moveTo>
                      <a:pt x="-1" y="4244"/>
                    </a:moveTo>
                    <a:cubicBezTo>
                      <a:pt x="3720" y="1488"/>
                      <a:pt x="8228" y="-1"/>
                      <a:pt x="12859" y="0"/>
                    </a:cubicBezTo>
                    <a:cubicBezTo>
                      <a:pt x="22315" y="0"/>
                      <a:pt x="30672" y="6151"/>
                      <a:pt x="33483" y="15180"/>
                    </a:cubicBezTo>
                  </a:path>
                  <a:path w="33483" h="21600" stroke="0" extrusionOk="0">
                    <a:moveTo>
                      <a:pt x="-1" y="4244"/>
                    </a:moveTo>
                    <a:cubicBezTo>
                      <a:pt x="3720" y="1488"/>
                      <a:pt x="8228" y="-1"/>
                      <a:pt x="12859" y="0"/>
                    </a:cubicBezTo>
                    <a:cubicBezTo>
                      <a:pt x="22315" y="0"/>
                      <a:pt x="30672" y="6151"/>
                      <a:pt x="33483" y="15180"/>
                    </a:cubicBezTo>
                    <a:lnTo>
                      <a:pt x="12859" y="21600"/>
                    </a:lnTo>
                    <a:lnTo>
                      <a:pt x="-1" y="4244"/>
                    </a:lnTo>
                    <a:close/>
                  </a:path>
                </a:pathLst>
              </a:custGeom>
              <a:noFill/>
              <a:ln w="2000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9" name="Line 12">
                <a:extLst>
                  <a:ext uri="{FF2B5EF4-FFF2-40B4-BE49-F238E27FC236}">
                    <a16:creationId xmlns:a16="http://schemas.microsoft.com/office/drawing/2014/main" id="{9983568B-0B02-0FD1-E23E-1D15603C0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5" y="1466"/>
                <a:ext cx="363" cy="182"/>
              </a:xfrm>
              <a:prstGeom prst="line">
                <a:avLst/>
              </a:prstGeom>
              <a:noFill/>
              <a:ln w="152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13">
                <a:extLst>
                  <a:ext uri="{FF2B5EF4-FFF2-40B4-BE49-F238E27FC236}">
                    <a16:creationId xmlns:a16="http://schemas.microsoft.com/office/drawing/2014/main" id="{90AA01BA-DCF0-32D4-7866-16EF11803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5" y="877"/>
                <a:ext cx="363" cy="816"/>
              </a:xfrm>
              <a:prstGeom prst="line">
                <a:avLst/>
              </a:prstGeom>
              <a:noFill/>
              <a:ln w="152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1" name="Line 14">
                <a:extLst>
                  <a:ext uri="{FF2B5EF4-FFF2-40B4-BE49-F238E27FC236}">
                    <a16:creationId xmlns:a16="http://schemas.microsoft.com/office/drawing/2014/main" id="{F1209704-8148-248A-DDED-62952DD5E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8" y="527"/>
                <a:ext cx="125" cy="466"/>
              </a:xfrm>
              <a:prstGeom prst="line">
                <a:avLst/>
              </a:prstGeom>
              <a:noFill/>
              <a:ln w="152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2" name="Line 15">
                <a:extLst>
                  <a:ext uri="{FF2B5EF4-FFF2-40B4-BE49-F238E27FC236}">
                    <a16:creationId xmlns:a16="http://schemas.microsoft.com/office/drawing/2014/main" id="{58950A19-4FD6-68D2-0E40-F8E38B458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8" y="572"/>
                <a:ext cx="175" cy="408"/>
              </a:xfrm>
              <a:prstGeom prst="line">
                <a:avLst/>
              </a:prstGeom>
              <a:noFill/>
              <a:ln w="152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3" name="Line 16">
                <a:extLst>
                  <a:ext uri="{FF2B5EF4-FFF2-40B4-BE49-F238E27FC236}">
                    <a16:creationId xmlns:a16="http://schemas.microsoft.com/office/drawing/2014/main" id="{E4F57635-6113-CC71-ECED-2E4FE0DFF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9" y="701"/>
                <a:ext cx="234" cy="227"/>
              </a:xfrm>
              <a:prstGeom prst="line">
                <a:avLst/>
              </a:prstGeom>
              <a:noFill/>
              <a:ln w="155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13" name="Line 17">
              <a:extLst>
                <a:ext uri="{FF2B5EF4-FFF2-40B4-BE49-F238E27FC236}">
                  <a16:creationId xmlns:a16="http://schemas.microsoft.com/office/drawing/2014/main" id="{E2F0E7E6-6B50-BA33-7371-644DA316E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" y="1286"/>
              <a:ext cx="307" cy="35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41EB1B56-7E5B-E83C-1B90-733110453E11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1331913"/>
            <a:ext cx="2089150" cy="3240087"/>
            <a:chOff x="3560" y="527"/>
            <a:chExt cx="1351" cy="2198"/>
          </a:xfrm>
        </p:grpSpPr>
        <p:sp>
          <p:nvSpPr>
            <p:cNvPr id="27699" name="Arc 19">
              <a:extLst>
                <a:ext uri="{FF2B5EF4-FFF2-40B4-BE49-F238E27FC236}">
                  <a16:creationId xmlns:a16="http://schemas.microsoft.com/office/drawing/2014/main" id="{60C9D9ED-4D7B-1306-FBD4-4046778B8FA1}"/>
                </a:ext>
              </a:extLst>
            </p:cNvPr>
            <p:cNvSpPr>
              <a:spLocks/>
            </p:cNvSpPr>
            <p:nvPr/>
          </p:nvSpPr>
          <p:spPr bwMode="auto">
            <a:xfrm rot="-10435759">
              <a:off x="3751" y="1499"/>
              <a:ext cx="635" cy="448"/>
            </a:xfrm>
            <a:custGeom>
              <a:avLst/>
              <a:gdLst>
                <a:gd name="T0" fmla="*/ 0 w 29516"/>
                <a:gd name="T1" fmla="*/ 0 h 21600"/>
                <a:gd name="T2" fmla="*/ 0 w 29516"/>
                <a:gd name="T3" fmla="*/ 0 h 21600"/>
                <a:gd name="T4" fmla="*/ 0 w 295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9516"/>
                <a:gd name="T10" fmla="*/ 0 h 21600"/>
                <a:gd name="T11" fmla="*/ 29516 w 295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16" h="21600" fill="none" extrusionOk="0">
                  <a:moveTo>
                    <a:pt x="-1" y="2763"/>
                  </a:moveTo>
                  <a:cubicBezTo>
                    <a:pt x="3228" y="951"/>
                    <a:pt x="6868" y="-1"/>
                    <a:pt x="10571" y="0"/>
                  </a:cubicBezTo>
                  <a:cubicBezTo>
                    <a:pt x="18462" y="0"/>
                    <a:pt x="25725" y="4303"/>
                    <a:pt x="29515" y="11224"/>
                  </a:cubicBezTo>
                </a:path>
                <a:path w="29516" h="21600" stroke="0" extrusionOk="0">
                  <a:moveTo>
                    <a:pt x="-1" y="2763"/>
                  </a:moveTo>
                  <a:cubicBezTo>
                    <a:pt x="3228" y="951"/>
                    <a:pt x="6868" y="-1"/>
                    <a:pt x="10571" y="0"/>
                  </a:cubicBezTo>
                  <a:cubicBezTo>
                    <a:pt x="18462" y="0"/>
                    <a:pt x="25725" y="4303"/>
                    <a:pt x="29515" y="11224"/>
                  </a:cubicBezTo>
                  <a:lnTo>
                    <a:pt x="10571" y="21600"/>
                  </a:lnTo>
                  <a:lnTo>
                    <a:pt x="-1" y="27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00" name="Group 20">
              <a:extLst>
                <a:ext uri="{FF2B5EF4-FFF2-40B4-BE49-F238E27FC236}">
                  <a16:creationId xmlns:a16="http://schemas.microsoft.com/office/drawing/2014/main" id="{2F2DA00C-9634-3549-B04D-6C36C2BDE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527"/>
              <a:ext cx="1351" cy="2198"/>
              <a:chOff x="3560" y="527"/>
              <a:chExt cx="1351" cy="2198"/>
            </a:xfrm>
          </p:grpSpPr>
          <p:sp>
            <p:nvSpPr>
              <p:cNvPr id="27701" name="Arc 21">
                <a:extLst>
                  <a:ext uri="{FF2B5EF4-FFF2-40B4-BE49-F238E27FC236}">
                    <a16:creationId xmlns:a16="http://schemas.microsoft.com/office/drawing/2014/main" id="{DCB99604-DA63-86FE-8746-EA4F1D2CA29D}"/>
                  </a:ext>
                </a:extLst>
              </p:cNvPr>
              <p:cNvSpPr>
                <a:spLocks/>
              </p:cNvSpPr>
              <p:nvPr/>
            </p:nvSpPr>
            <p:spPr bwMode="auto">
              <a:xfrm rot="1952717">
                <a:off x="4276" y="766"/>
                <a:ext cx="635" cy="904"/>
              </a:xfrm>
              <a:custGeom>
                <a:avLst/>
                <a:gdLst>
                  <a:gd name="T0" fmla="*/ 0 w 29516"/>
                  <a:gd name="T1" fmla="*/ 0 h 21600"/>
                  <a:gd name="T2" fmla="*/ 0 w 29516"/>
                  <a:gd name="T3" fmla="*/ 0 h 21600"/>
                  <a:gd name="T4" fmla="*/ 0 w 2951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516"/>
                  <a:gd name="T10" fmla="*/ 0 h 21600"/>
                  <a:gd name="T11" fmla="*/ 29516 w 295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16" h="21600" fill="none" extrusionOk="0">
                    <a:moveTo>
                      <a:pt x="-1" y="2763"/>
                    </a:moveTo>
                    <a:cubicBezTo>
                      <a:pt x="3228" y="951"/>
                      <a:pt x="6868" y="-1"/>
                      <a:pt x="10571" y="0"/>
                    </a:cubicBezTo>
                    <a:cubicBezTo>
                      <a:pt x="18462" y="0"/>
                      <a:pt x="25725" y="4303"/>
                      <a:pt x="29515" y="11224"/>
                    </a:cubicBezTo>
                  </a:path>
                  <a:path w="29516" h="21600" stroke="0" extrusionOk="0">
                    <a:moveTo>
                      <a:pt x="-1" y="2763"/>
                    </a:moveTo>
                    <a:cubicBezTo>
                      <a:pt x="3228" y="951"/>
                      <a:pt x="6868" y="-1"/>
                      <a:pt x="10571" y="0"/>
                    </a:cubicBezTo>
                    <a:cubicBezTo>
                      <a:pt x="18462" y="0"/>
                      <a:pt x="25725" y="4303"/>
                      <a:pt x="29515" y="11224"/>
                    </a:cubicBezTo>
                    <a:lnTo>
                      <a:pt x="10571" y="21600"/>
                    </a:lnTo>
                    <a:lnTo>
                      <a:pt x="-1" y="276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2" name="Arc 22">
                <a:extLst>
                  <a:ext uri="{FF2B5EF4-FFF2-40B4-BE49-F238E27FC236}">
                    <a16:creationId xmlns:a16="http://schemas.microsoft.com/office/drawing/2014/main" id="{D38E920E-570B-DCE3-0B3B-6D7D0F7FE976}"/>
                  </a:ext>
                </a:extLst>
              </p:cNvPr>
              <p:cNvSpPr>
                <a:spLocks/>
              </p:cNvSpPr>
              <p:nvPr/>
            </p:nvSpPr>
            <p:spPr bwMode="auto">
              <a:xfrm rot="1407017" flipV="1">
                <a:off x="4244" y="935"/>
                <a:ext cx="544" cy="1137"/>
              </a:xfrm>
              <a:custGeom>
                <a:avLst/>
                <a:gdLst>
                  <a:gd name="T0" fmla="*/ 0 w 21600"/>
                  <a:gd name="T1" fmla="*/ 0 h 34956"/>
                  <a:gd name="T2" fmla="*/ 0 w 21600"/>
                  <a:gd name="T3" fmla="*/ 0 h 34956"/>
                  <a:gd name="T4" fmla="*/ 0 w 21600"/>
                  <a:gd name="T5" fmla="*/ 0 h 349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4956"/>
                  <a:gd name="T11" fmla="*/ 21600 w 21600"/>
                  <a:gd name="T12" fmla="*/ 34956 h 349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4956" fill="none" extrusionOk="0">
                    <a:moveTo>
                      <a:pt x="3668" y="-1"/>
                    </a:moveTo>
                    <a:cubicBezTo>
                      <a:pt x="14029" y="1785"/>
                      <a:pt x="21600" y="10771"/>
                      <a:pt x="21600" y="21286"/>
                    </a:cubicBezTo>
                    <a:cubicBezTo>
                      <a:pt x="21600" y="26268"/>
                      <a:pt x="19877" y="31098"/>
                      <a:pt x="16723" y="34955"/>
                    </a:cubicBezTo>
                  </a:path>
                  <a:path w="21600" h="34956" stroke="0" extrusionOk="0">
                    <a:moveTo>
                      <a:pt x="3668" y="-1"/>
                    </a:moveTo>
                    <a:cubicBezTo>
                      <a:pt x="14029" y="1785"/>
                      <a:pt x="21600" y="10771"/>
                      <a:pt x="21600" y="21286"/>
                    </a:cubicBezTo>
                    <a:cubicBezTo>
                      <a:pt x="21600" y="26268"/>
                      <a:pt x="19877" y="31098"/>
                      <a:pt x="16723" y="34955"/>
                    </a:cubicBezTo>
                    <a:lnTo>
                      <a:pt x="0" y="21286"/>
                    </a:lnTo>
                    <a:lnTo>
                      <a:pt x="3668" y="-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3" name="Arc 23">
                <a:extLst>
                  <a:ext uri="{FF2B5EF4-FFF2-40B4-BE49-F238E27FC236}">
                    <a16:creationId xmlns:a16="http://schemas.microsoft.com/office/drawing/2014/main" id="{0C05D988-8487-78C9-2C12-E9D4C4EC032A}"/>
                  </a:ext>
                </a:extLst>
              </p:cNvPr>
              <p:cNvSpPr>
                <a:spLocks/>
              </p:cNvSpPr>
              <p:nvPr/>
            </p:nvSpPr>
            <p:spPr bwMode="auto">
              <a:xfrm rot="9894726" flipH="1">
                <a:off x="3913" y="630"/>
                <a:ext cx="502" cy="940"/>
              </a:xfrm>
              <a:custGeom>
                <a:avLst/>
                <a:gdLst>
                  <a:gd name="T0" fmla="*/ 0 w 27499"/>
                  <a:gd name="T1" fmla="*/ 0 h 21600"/>
                  <a:gd name="T2" fmla="*/ 0 w 27499"/>
                  <a:gd name="T3" fmla="*/ 0 h 21600"/>
                  <a:gd name="T4" fmla="*/ 0 w 2749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499"/>
                  <a:gd name="T10" fmla="*/ 0 h 21600"/>
                  <a:gd name="T11" fmla="*/ 27499 w 274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99" h="21600" fill="none" extrusionOk="0">
                    <a:moveTo>
                      <a:pt x="0" y="1210"/>
                    </a:moveTo>
                    <a:cubicBezTo>
                      <a:pt x="2291" y="409"/>
                      <a:pt x="4700" y="-1"/>
                      <a:pt x="7128" y="0"/>
                    </a:cubicBezTo>
                    <a:cubicBezTo>
                      <a:pt x="16288" y="0"/>
                      <a:pt x="24453" y="5778"/>
                      <a:pt x="27499" y="14417"/>
                    </a:cubicBezTo>
                  </a:path>
                  <a:path w="27499" h="21600" stroke="0" extrusionOk="0">
                    <a:moveTo>
                      <a:pt x="0" y="1210"/>
                    </a:moveTo>
                    <a:cubicBezTo>
                      <a:pt x="2291" y="409"/>
                      <a:pt x="4700" y="-1"/>
                      <a:pt x="7128" y="0"/>
                    </a:cubicBezTo>
                    <a:cubicBezTo>
                      <a:pt x="16288" y="0"/>
                      <a:pt x="24453" y="5778"/>
                      <a:pt x="27499" y="14417"/>
                    </a:cubicBezTo>
                    <a:lnTo>
                      <a:pt x="7128" y="21600"/>
                    </a:lnTo>
                    <a:lnTo>
                      <a:pt x="0" y="1210"/>
                    </a:lnTo>
                    <a:close/>
                  </a:path>
                </a:pathLst>
              </a:custGeom>
              <a:noFill/>
              <a:ln w="2286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4" name="Arc 24">
                <a:extLst>
                  <a:ext uri="{FF2B5EF4-FFF2-40B4-BE49-F238E27FC236}">
                    <a16:creationId xmlns:a16="http://schemas.microsoft.com/office/drawing/2014/main" id="{478279CA-86BF-9F8F-9D46-CC3318BB0F91}"/>
                  </a:ext>
                </a:extLst>
              </p:cNvPr>
              <p:cNvSpPr>
                <a:spLocks/>
              </p:cNvSpPr>
              <p:nvPr/>
            </p:nvSpPr>
            <p:spPr bwMode="auto">
              <a:xfrm rot="-2183362">
                <a:off x="3560" y="1551"/>
                <a:ext cx="612" cy="1174"/>
              </a:xfrm>
              <a:custGeom>
                <a:avLst/>
                <a:gdLst>
                  <a:gd name="T0" fmla="*/ 0 w 23550"/>
                  <a:gd name="T1" fmla="*/ 0 h 21600"/>
                  <a:gd name="T2" fmla="*/ 0 w 23550"/>
                  <a:gd name="T3" fmla="*/ 0 h 21600"/>
                  <a:gd name="T4" fmla="*/ 0 w 2355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3550"/>
                  <a:gd name="T10" fmla="*/ 0 h 21600"/>
                  <a:gd name="T11" fmla="*/ 23550 w 2355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50" h="21600" fill="none" extrusionOk="0">
                    <a:moveTo>
                      <a:pt x="-1" y="4244"/>
                    </a:moveTo>
                    <a:cubicBezTo>
                      <a:pt x="3720" y="1488"/>
                      <a:pt x="8228" y="-1"/>
                      <a:pt x="12859" y="0"/>
                    </a:cubicBezTo>
                    <a:cubicBezTo>
                      <a:pt x="16607" y="0"/>
                      <a:pt x="20292" y="975"/>
                      <a:pt x="23549" y="2831"/>
                    </a:cubicBezTo>
                  </a:path>
                  <a:path w="23550" h="21600" stroke="0" extrusionOk="0">
                    <a:moveTo>
                      <a:pt x="-1" y="4244"/>
                    </a:moveTo>
                    <a:cubicBezTo>
                      <a:pt x="3720" y="1488"/>
                      <a:pt x="8228" y="-1"/>
                      <a:pt x="12859" y="0"/>
                    </a:cubicBezTo>
                    <a:cubicBezTo>
                      <a:pt x="16607" y="0"/>
                      <a:pt x="20292" y="975"/>
                      <a:pt x="23549" y="2831"/>
                    </a:cubicBezTo>
                    <a:lnTo>
                      <a:pt x="12859" y="21600"/>
                    </a:lnTo>
                    <a:lnTo>
                      <a:pt x="-1" y="4244"/>
                    </a:lnTo>
                    <a:close/>
                  </a:path>
                </a:pathLst>
              </a:custGeom>
              <a:noFill/>
              <a:ln w="3429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5" name="Line 25">
                <a:extLst>
                  <a:ext uri="{FF2B5EF4-FFF2-40B4-BE49-F238E27FC236}">
                    <a16:creationId xmlns:a16="http://schemas.microsoft.com/office/drawing/2014/main" id="{50425697-F6F3-8980-492C-474EFFC21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7" y="1525"/>
                <a:ext cx="298" cy="32"/>
              </a:xfrm>
              <a:prstGeom prst="line">
                <a:avLst/>
              </a:prstGeom>
              <a:noFill/>
              <a:ln w="152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6" name="Line 26">
                <a:extLst>
                  <a:ext uri="{FF2B5EF4-FFF2-40B4-BE49-F238E27FC236}">
                    <a16:creationId xmlns:a16="http://schemas.microsoft.com/office/drawing/2014/main" id="{7A0EAD12-C71C-9F7F-FC00-79940B7C8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7" y="1531"/>
                <a:ext cx="273" cy="136"/>
              </a:xfrm>
              <a:prstGeom prst="line">
                <a:avLst/>
              </a:prstGeom>
              <a:noFill/>
              <a:ln w="152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7" name="Line 27">
                <a:extLst>
                  <a:ext uri="{FF2B5EF4-FFF2-40B4-BE49-F238E27FC236}">
                    <a16:creationId xmlns:a16="http://schemas.microsoft.com/office/drawing/2014/main" id="{025B3C16-C8C0-F536-EA2F-5FE23BC88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2" y="1583"/>
                <a:ext cx="273" cy="136"/>
              </a:xfrm>
              <a:prstGeom prst="line">
                <a:avLst/>
              </a:prstGeom>
              <a:noFill/>
              <a:ln w="152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8" name="Line 28">
                <a:extLst>
                  <a:ext uri="{FF2B5EF4-FFF2-40B4-BE49-F238E27FC236}">
                    <a16:creationId xmlns:a16="http://schemas.microsoft.com/office/drawing/2014/main" id="{630A7137-6F6B-63B5-B10C-2C98AD26A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6" y="540"/>
                <a:ext cx="97" cy="466"/>
              </a:xfrm>
              <a:prstGeom prst="line">
                <a:avLst/>
              </a:prstGeom>
              <a:noFill/>
              <a:ln w="152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9" name="Line 29">
                <a:extLst>
                  <a:ext uri="{FF2B5EF4-FFF2-40B4-BE49-F238E27FC236}">
                    <a16:creationId xmlns:a16="http://schemas.microsoft.com/office/drawing/2014/main" id="{43A000EB-B64D-E12B-81E5-1D7BE2549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6" y="585"/>
                <a:ext cx="136" cy="408"/>
              </a:xfrm>
              <a:prstGeom prst="line">
                <a:avLst/>
              </a:prstGeom>
              <a:noFill/>
              <a:ln w="152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0" name="Line 30">
                <a:extLst>
                  <a:ext uri="{FF2B5EF4-FFF2-40B4-BE49-F238E27FC236}">
                    <a16:creationId xmlns:a16="http://schemas.microsoft.com/office/drawing/2014/main" id="{4919197A-4BBE-1916-031E-9920D65D2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" y="656"/>
                <a:ext cx="181" cy="227"/>
              </a:xfrm>
              <a:prstGeom prst="line">
                <a:avLst/>
              </a:prstGeom>
              <a:noFill/>
              <a:ln w="155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1" name="Line 31">
                <a:extLst>
                  <a:ext uri="{FF2B5EF4-FFF2-40B4-BE49-F238E27FC236}">
                    <a16:creationId xmlns:a16="http://schemas.microsoft.com/office/drawing/2014/main" id="{E796F150-3BD3-AC33-1852-6D1A5A677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7" y="527"/>
                <a:ext cx="90" cy="466"/>
              </a:xfrm>
              <a:prstGeom prst="line">
                <a:avLst/>
              </a:prstGeom>
              <a:noFill/>
              <a:ln w="152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68" name="Oval 32">
            <a:extLst>
              <a:ext uri="{FF2B5EF4-FFF2-40B4-BE49-F238E27FC236}">
                <a16:creationId xmlns:a16="http://schemas.microsoft.com/office/drawing/2014/main" id="{E29CE291-D61B-2A18-A3BF-FCE51FE68585}"/>
              </a:ext>
            </a:extLst>
          </p:cNvPr>
          <p:cNvSpPr>
            <a:spLocks noChangeArrowheads="1"/>
          </p:cNvSpPr>
          <p:nvPr/>
        </p:nvSpPr>
        <p:spPr bwMode="auto">
          <a:xfrm rot="4555388">
            <a:off x="6340475" y="2732088"/>
            <a:ext cx="358775" cy="438150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scene3d>
            <a:camera prst="legacyPerspectiveFront">
              <a:rot lat="600000" lon="2100000" rev="0"/>
            </a:camera>
            <a:lightRig rig="legacyFlat2" dir="t"/>
          </a:scene3d>
          <a:sp3d extrusionH="176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369" name="Oval 33">
            <a:extLst>
              <a:ext uri="{FF2B5EF4-FFF2-40B4-BE49-F238E27FC236}">
                <a16:creationId xmlns:a16="http://schemas.microsoft.com/office/drawing/2014/main" id="{0FFF7E76-7A75-7076-3B0D-C99DDCE3D7F2}"/>
              </a:ext>
            </a:extLst>
          </p:cNvPr>
          <p:cNvSpPr>
            <a:spLocks noChangeArrowheads="1"/>
          </p:cNvSpPr>
          <p:nvPr/>
        </p:nvSpPr>
        <p:spPr bwMode="auto">
          <a:xfrm rot="4555388">
            <a:off x="1337469" y="3126582"/>
            <a:ext cx="279400" cy="290512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scene3d>
            <a:camera prst="legacyPerspectiveFront">
              <a:rot lat="21299970" lon="2100000" rev="0"/>
            </a:camera>
            <a:lightRig rig="legacyFlat2" dir="t"/>
          </a:scene3d>
          <a:sp3d extrusionH="176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370" name="Rectangle 34">
            <a:extLst>
              <a:ext uri="{FF2B5EF4-FFF2-40B4-BE49-F238E27FC236}">
                <a16:creationId xmlns:a16="http://schemas.microsoft.com/office/drawing/2014/main" id="{BD825679-4D72-4C2C-F8F2-3FCAB13CD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17795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3300"/>
                </a:solidFill>
              </a:rPr>
              <a:t> Relax</a:t>
            </a:r>
            <a:r>
              <a:rPr lang="en-US" altLang="en-US" b="1">
                <a:solidFill>
                  <a:srgbClr val="FFFFFF"/>
                </a:solidFill>
              </a:rPr>
              <a:t> </a:t>
            </a:r>
            <a:r>
              <a:rPr lang="en-US" altLang="en-US" sz="2400" b="1">
                <a:solidFill>
                  <a:srgbClr val="FFFFFF"/>
                </a:solidFill>
              </a:rPr>
              <a:t>the wall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F740D1D8-E10E-EC4C-7770-9C613C46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3735388"/>
            <a:ext cx="2371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rgbClr val="FF3300"/>
              </a:buClr>
              <a:buSzPct val="120000"/>
            </a:pPr>
            <a:r>
              <a:rPr lang="en-US" altLang="en-US" sz="2400" b="1">
                <a:solidFill>
                  <a:srgbClr val="FFFFFF"/>
                </a:solidFill>
              </a:rPr>
              <a:t> Contract the sphincters</a:t>
            </a:r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DDC1D055-8C84-3909-F947-B4E3392BF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828800"/>
            <a:ext cx="1981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SzPct val="125000"/>
            </a:pPr>
            <a:r>
              <a:rPr lang="en-US" altLang="en-US" sz="2800" b="1">
                <a:solidFill>
                  <a:srgbClr val="00FF00"/>
                </a:solidFill>
              </a:rPr>
              <a:t> Contract</a:t>
            </a:r>
            <a:r>
              <a:rPr lang="en-US" altLang="en-US" sz="2800">
                <a:solidFill>
                  <a:srgbClr val="00FF00"/>
                </a:solidFill>
              </a:rPr>
              <a:t> </a:t>
            </a:r>
            <a:r>
              <a:rPr lang="en-US" altLang="en-US" sz="2400" b="1">
                <a:solidFill>
                  <a:srgbClr val="FFFFFF"/>
                </a:solidFill>
              </a:rPr>
              <a:t>the wall</a:t>
            </a:r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AA9C0525-0088-BF77-DA60-8E832E9F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521075"/>
            <a:ext cx="1978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>
                <a:srgbClr val="00FF00"/>
              </a:buClr>
              <a:buSzPct val="125000"/>
            </a:pPr>
            <a:r>
              <a:rPr lang="en-US" altLang="en-US" sz="2400" b="1">
                <a:solidFill>
                  <a:srgbClr val="FFFFFF"/>
                </a:solidFill>
              </a:rPr>
              <a:t> Relax the sphincters</a:t>
            </a:r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3C7E6E1E-05C2-0C59-F3BB-946F4BF7D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1444625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</a:rPr>
              <a:t>G.I.T</a:t>
            </a:r>
          </a:p>
        </p:txBody>
      </p:sp>
      <p:sp>
        <p:nvSpPr>
          <p:cNvPr id="14381" name="Rectangle 45">
            <a:extLst>
              <a:ext uri="{FF2B5EF4-FFF2-40B4-BE49-F238E27FC236}">
                <a16:creationId xmlns:a16="http://schemas.microsoft.com/office/drawing/2014/main" id="{2A19E28E-BC4E-F7B7-E455-02270544F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0985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sym typeface="Symbol" panose="05050102010706020507" pitchFamily="18" charset="2"/>
              </a:rPr>
              <a:t></a:t>
            </a:r>
            <a:r>
              <a:rPr lang="en-US" altLang="en-US" sz="2800" b="1" baseline="-25000">
                <a:solidFill>
                  <a:srgbClr val="0000FF"/>
                </a:solidFill>
              </a:rPr>
              <a:t>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382" name="Rectangle 46">
            <a:extLst>
              <a:ext uri="{FF2B5EF4-FFF2-40B4-BE49-F238E27FC236}">
                <a16:creationId xmlns:a16="http://schemas.microsoft.com/office/drawing/2014/main" id="{EF6587BD-EBFA-8BB9-23A1-1EA235EE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986088"/>
            <a:ext cx="542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800" b="1" baseline="-25000">
                <a:solidFill>
                  <a:srgbClr val="0000FF"/>
                </a:solidFill>
              </a:rPr>
              <a:t>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394" name="Rectangle 58">
            <a:extLst>
              <a:ext uri="{FF2B5EF4-FFF2-40B4-BE49-F238E27FC236}">
                <a16:creationId xmlns:a16="http://schemas.microsoft.com/office/drawing/2014/main" id="{69608EDD-416A-5639-3BE5-EA13BBC9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28800"/>
            <a:ext cx="615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E00"/>
                </a:solidFill>
              </a:rPr>
              <a:t>M</a:t>
            </a:r>
            <a:r>
              <a:rPr lang="en-US" altLang="en-US" sz="2800" b="1" baseline="-25000">
                <a:solidFill>
                  <a:srgbClr val="007E00"/>
                </a:solidFill>
              </a:rPr>
              <a:t>2</a:t>
            </a:r>
            <a:endParaRPr lang="en-US" altLang="en-US" sz="2800" b="1">
              <a:solidFill>
                <a:srgbClr val="007E00"/>
              </a:solidFill>
            </a:endParaRPr>
          </a:p>
        </p:txBody>
      </p:sp>
      <p:sp>
        <p:nvSpPr>
          <p:cNvPr id="14397" name="Rectangle 61">
            <a:extLst>
              <a:ext uri="{FF2B5EF4-FFF2-40B4-BE49-F238E27FC236}">
                <a16:creationId xmlns:a16="http://schemas.microsoft.com/office/drawing/2014/main" id="{24AFA85E-A12D-ECEF-E4B5-318DE64AA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909888"/>
            <a:ext cx="615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E00"/>
                </a:solidFill>
              </a:rPr>
              <a:t>M</a:t>
            </a:r>
            <a:r>
              <a:rPr lang="en-US" altLang="en-US" sz="2800" b="1" baseline="-25000">
                <a:solidFill>
                  <a:srgbClr val="007E00"/>
                </a:solidFill>
              </a:rPr>
              <a:t>3</a:t>
            </a:r>
          </a:p>
        </p:txBody>
      </p:sp>
      <p:sp>
        <p:nvSpPr>
          <p:cNvPr id="14399" name="Rectangle 63">
            <a:extLst>
              <a:ext uri="{FF2B5EF4-FFF2-40B4-BE49-F238E27FC236}">
                <a16:creationId xmlns:a16="http://schemas.microsoft.com/office/drawing/2014/main" id="{99142B20-001B-CB24-0DEF-DB7C8264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50" y="3276600"/>
            <a:ext cx="21018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lnSpc>
                <a:spcPct val="140000"/>
              </a:lnSpc>
              <a:spcBef>
                <a:spcPct val="0"/>
              </a:spcBef>
              <a:buClr>
                <a:srgbClr val="00FF00"/>
              </a:buClr>
              <a:buSzPct val="125000"/>
            </a:pPr>
            <a:r>
              <a:rPr lang="en-US" altLang="en-US" sz="2800" b="1">
                <a:solidFill>
                  <a:srgbClr val="99FFCC"/>
                </a:solidFill>
              </a:rPr>
              <a:t>↑secretion</a:t>
            </a:r>
          </a:p>
        </p:txBody>
      </p:sp>
      <p:sp>
        <p:nvSpPr>
          <p:cNvPr id="14400" name="Line 64">
            <a:extLst>
              <a:ext uri="{FF2B5EF4-FFF2-40B4-BE49-F238E27FC236}">
                <a16:creationId xmlns:a16="http://schemas.microsoft.com/office/drawing/2014/main" id="{E6114380-0D78-2D7D-4809-E6754FBF7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03775"/>
            <a:ext cx="91440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1" name="Text Box 65">
            <a:extLst>
              <a:ext uri="{FF2B5EF4-FFF2-40B4-BE49-F238E27FC236}">
                <a16:creationId xmlns:a16="http://schemas.microsoft.com/office/drawing/2014/main" id="{255437C1-8E47-1A52-5A74-47D95395A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95938"/>
            <a:ext cx="3095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Urinary bladder</a:t>
            </a:r>
          </a:p>
        </p:txBody>
      </p:sp>
      <p:pic>
        <p:nvPicPr>
          <p:cNvPr id="14402" name="Picture 66">
            <a:extLst>
              <a:ext uri="{FF2B5EF4-FFF2-40B4-BE49-F238E27FC236}">
                <a16:creationId xmlns:a16="http://schemas.microsoft.com/office/drawing/2014/main" id="{68861313-BC7C-C318-036B-2491DF7D1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08550"/>
            <a:ext cx="18716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3" name="Picture 67">
            <a:extLst>
              <a:ext uri="{FF2B5EF4-FFF2-40B4-BE49-F238E27FC236}">
                <a16:creationId xmlns:a16="http://schemas.microsoft.com/office/drawing/2014/main" id="{A4E64E55-2BBB-8929-9085-EF0B7F6E0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910138"/>
            <a:ext cx="16033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5" name="Rectangle 69">
            <a:extLst>
              <a:ext uri="{FF2B5EF4-FFF2-40B4-BE49-F238E27FC236}">
                <a16:creationId xmlns:a16="http://schemas.microsoft.com/office/drawing/2014/main" id="{0EC4BED3-79DF-7739-5A59-F83F31047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3340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sym typeface="Symbol" panose="05050102010706020507" pitchFamily="18" charset="2"/>
              </a:rPr>
              <a:t></a:t>
            </a:r>
            <a:r>
              <a:rPr lang="en-US" altLang="en-US" b="1" baseline="-25000">
                <a:solidFill>
                  <a:srgbClr val="0000FF"/>
                </a:solidFill>
              </a:rPr>
              <a:t>2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4406" name="Rectangle 70">
            <a:extLst>
              <a:ext uri="{FF2B5EF4-FFF2-40B4-BE49-F238E27FC236}">
                <a16:creationId xmlns:a16="http://schemas.microsoft.com/office/drawing/2014/main" id="{D18A17C6-1B32-8149-6241-1D6FE2538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943600"/>
            <a:ext cx="588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altLang="en-US" b="1" baseline="-25000">
                <a:solidFill>
                  <a:srgbClr val="0000FF"/>
                </a:solidFill>
              </a:rPr>
              <a:t>1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4407" name="Rectangle 71">
            <a:extLst>
              <a:ext uri="{FF2B5EF4-FFF2-40B4-BE49-F238E27FC236}">
                <a16:creationId xmlns:a16="http://schemas.microsoft.com/office/drawing/2014/main" id="{45B56F50-3A19-3D5E-07E9-1D2105D5B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486400"/>
            <a:ext cx="615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E00"/>
                </a:solidFill>
              </a:rPr>
              <a:t>M</a:t>
            </a:r>
            <a:r>
              <a:rPr lang="en-US" altLang="en-US" sz="2800" b="1" baseline="-25000">
                <a:solidFill>
                  <a:srgbClr val="007E00"/>
                </a:solidFill>
              </a:rPr>
              <a:t>2</a:t>
            </a:r>
            <a:endParaRPr lang="en-US" altLang="en-US" sz="2800" b="1">
              <a:solidFill>
                <a:srgbClr val="007E00"/>
              </a:solidFill>
            </a:endParaRPr>
          </a:p>
        </p:txBody>
      </p:sp>
      <p:sp>
        <p:nvSpPr>
          <p:cNvPr id="14408" name="Oval 72">
            <a:extLst>
              <a:ext uri="{FF2B5EF4-FFF2-40B4-BE49-F238E27FC236}">
                <a16:creationId xmlns:a16="http://schemas.microsoft.com/office/drawing/2014/main" id="{47627E1C-DD2D-7B8A-7E3C-DEC82E29A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86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09" name="Oval 73">
            <a:extLst>
              <a:ext uri="{FF2B5EF4-FFF2-40B4-BE49-F238E27FC236}">
                <a16:creationId xmlns:a16="http://schemas.microsoft.com/office/drawing/2014/main" id="{7843CF81-7A13-1467-0D63-22F9F1FAC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3622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10" name="Oval 74">
            <a:extLst>
              <a:ext uri="{FF2B5EF4-FFF2-40B4-BE49-F238E27FC236}">
                <a16:creationId xmlns:a16="http://schemas.microsoft.com/office/drawing/2014/main" id="{D2D8E355-23AB-0C9E-09F9-F403EA0B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438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11" name="Oval 75">
            <a:extLst>
              <a:ext uri="{FF2B5EF4-FFF2-40B4-BE49-F238E27FC236}">
                <a16:creationId xmlns:a16="http://schemas.microsoft.com/office/drawing/2014/main" id="{2F0011A8-5F13-C9F4-2ADB-1F6846E1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5908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12" name="Oval 76">
            <a:extLst>
              <a:ext uri="{FF2B5EF4-FFF2-40B4-BE49-F238E27FC236}">
                <a16:creationId xmlns:a16="http://schemas.microsoft.com/office/drawing/2014/main" id="{65229BB9-7E22-384A-C655-7CC5AD46C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438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13" name="Oval 77">
            <a:extLst>
              <a:ext uri="{FF2B5EF4-FFF2-40B4-BE49-F238E27FC236}">
                <a16:creationId xmlns:a16="http://schemas.microsoft.com/office/drawing/2014/main" id="{EC424E88-3EA9-5925-C7FC-10D8004B5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38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14" name="Oval 78">
            <a:extLst>
              <a:ext uri="{FF2B5EF4-FFF2-40B4-BE49-F238E27FC236}">
                <a16:creationId xmlns:a16="http://schemas.microsoft.com/office/drawing/2014/main" id="{1164FC37-6E50-8EFA-040B-CB5C9349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667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15" name="Oval 79">
            <a:extLst>
              <a:ext uri="{FF2B5EF4-FFF2-40B4-BE49-F238E27FC236}">
                <a16:creationId xmlns:a16="http://schemas.microsoft.com/office/drawing/2014/main" id="{21687A62-0F52-26C7-1886-5587E914C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819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17" name="Oval 81">
            <a:extLst>
              <a:ext uri="{FF2B5EF4-FFF2-40B4-BE49-F238E27FC236}">
                <a16:creationId xmlns:a16="http://schemas.microsoft.com/office/drawing/2014/main" id="{9442B658-8D2F-E5F6-88E1-C1D5480E5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5908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18" name="Oval 82">
            <a:extLst>
              <a:ext uri="{FF2B5EF4-FFF2-40B4-BE49-F238E27FC236}">
                <a16:creationId xmlns:a16="http://schemas.microsoft.com/office/drawing/2014/main" id="{5B73A42A-B55B-8FEC-815D-56BD09931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819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20" name="Oval 84">
            <a:extLst>
              <a:ext uri="{FF2B5EF4-FFF2-40B4-BE49-F238E27FC236}">
                <a16:creationId xmlns:a16="http://schemas.microsoft.com/office/drawing/2014/main" id="{F78F2E88-507D-B058-7CE0-877D777FC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819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21" name="Oval 85">
            <a:extLst>
              <a:ext uri="{FF2B5EF4-FFF2-40B4-BE49-F238E27FC236}">
                <a16:creationId xmlns:a16="http://schemas.microsoft.com/office/drawing/2014/main" id="{8168EBF7-9813-4300-BF24-1A4F3D5B0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819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25" name="Oval 89">
            <a:extLst>
              <a:ext uri="{FF2B5EF4-FFF2-40B4-BE49-F238E27FC236}">
                <a16:creationId xmlns:a16="http://schemas.microsoft.com/office/drawing/2014/main" id="{E530111D-8936-47D2-89D7-8F018EE2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8956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428" name="Oval 92">
            <a:extLst>
              <a:ext uri="{FF2B5EF4-FFF2-40B4-BE49-F238E27FC236}">
                <a16:creationId xmlns:a16="http://schemas.microsoft.com/office/drawing/2014/main" id="{DD2F30DE-BCEF-A289-3F0E-2BD09A33F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048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grpSp>
        <p:nvGrpSpPr>
          <p:cNvPr id="19" name="Group 74">
            <a:extLst>
              <a:ext uri="{FF2B5EF4-FFF2-40B4-BE49-F238E27FC236}">
                <a16:creationId xmlns:a16="http://schemas.microsoft.com/office/drawing/2014/main" id="{40C9D25D-B60F-7B49-59A7-7D4CCB9F80B2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362200"/>
            <a:ext cx="623888" cy="838200"/>
            <a:chOff x="7848600" y="2362200"/>
            <a:chExt cx="623888" cy="838200"/>
          </a:xfrm>
        </p:grpSpPr>
        <p:grpSp>
          <p:nvGrpSpPr>
            <p:cNvPr id="27689" name="Group 73">
              <a:extLst>
                <a:ext uri="{FF2B5EF4-FFF2-40B4-BE49-F238E27FC236}">
                  <a16:creationId xmlns:a16="http://schemas.microsoft.com/office/drawing/2014/main" id="{60627498-BAAF-7CCD-58BE-C2C5CE3E68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8600" y="2362200"/>
              <a:ext cx="623888" cy="838200"/>
              <a:chOff x="7848600" y="2362200"/>
              <a:chExt cx="623888" cy="838200"/>
            </a:xfrm>
          </p:grpSpPr>
          <p:sp>
            <p:nvSpPr>
              <p:cNvPr id="27695" name="AutoShape 54">
                <a:extLst>
                  <a:ext uri="{FF2B5EF4-FFF2-40B4-BE49-F238E27FC236}">
                    <a16:creationId xmlns:a16="http://schemas.microsoft.com/office/drawing/2014/main" id="{B961E64A-F538-267A-0CC9-599544052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49882">
                <a:off x="7848600" y="2971800"/>
                <a:ext cx="304800" cy="228600"/>
              </a:xfrm>
              <a:prstGeom prst="flowChartDelay">
                <a:avLst/>
              </a:prstGeom>
              <a:solidFill>
                <a:srgbClr val="FFE7E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96" name="AutoShape 55">
                <a:extLst>
                  <a:ext uri="{FF2B5EF4-FFF2-40B4-BE49-F238E27FC236}">
                    <a16:creationId xmlns:a16="http://schemas.microsoft.com/office/drawing/2014/main" id="{A86E29E7-308A-BAB8-8D78-148BDC73C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49882">
                <a:off x="7980363" y="2784475"/>
                <a:ext cx="304800" cy="228600"/>
              </a:xfrm>
              <a:prstGeom prst="flowChartDelay">
                <a:avLst/>
              </a:prstGeom>
              <a:solidFill>
                <a:srgbClr val="FFE7E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97" name="AutoShape 56">
                <a:extLst>
                  <a:ext uri="{FF2B5EF4-FFF2-40B4-BE49-F238E27FC236}">
                    <a16:creationId xmlns:a16="http://schemas.microsoft.com/office/drawing/2014/main" id="{0A84F0D6-7546-DD27-C523-28288459A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271867">
                <a:off x="8097838" y="2576513"/>
                <a:ext cx="304800" cy="228600"/>
              </a:xfrm>
              <a:prstGeom prst="flowChartDelay">
                <a:avLst/>
              </a:prstGeom>
              <a:solidFill>
                <a:srgbClr val="FFE7E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98" name="AutoShape 57">
                <a:extLst>
                  <a:ext uri="{FF2B5EF4-FFF2-40B4-BE49-F238E27FC236}">
                    <a16:creationId xmlns:a16="http://schemas.microsoft.com/office/drawing/2014/main" id="{C70EE82C-D64D-9720-77AC-CFD2539EC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271867">
                <a:off x="8167688" y="2362200"/>
                <a:ext cx="304800" cy="228600"/>
              </a:xfrm>
              <a:prstGeom prst="flowChartDelay">
                <a:avLst/>
              </a:prstGeom>
              <a:solidFill>
                <a:srgbClr val="FFE7E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690" name="Group 72">
              <a:extLst>
                <a:ext uri="{FF2B5EF4-FFF2-40B4-BE49-F238E27FC236}">
                  <a16:creationId xmlns:a16="http://schemas.microsoft.com/office/drawing/2014/main" id="{08785BA2-1C47-76EF-46DF-21B2EEC94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5672" y="2419000"/>
              <a:ext cx="524115" cy="721792"/>
              <a:chOff x="7925672" y="2419000"/>
              <a:chExt cx="524115" cy="721792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5EC69B2-805C-006E-2596-9FADFDCC5456}"/>
                  </a:ext>
                </a:extLst>
              </p:cNvPr>
              <p:cNvSpPr/>
              <p:nvPr/>
            </p:nvSpPr>
            <p:spPr bwMode="auto">
              <a:xfrm rot="12191201" flipV="1">
                <a:off x="7926388" y="3057525"/>
                <a:ext cx="195262" cy="825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1"/>
              <a:lstStyle/>
              <a:p>
                <a:pPr algn="r" rtl="1" eaLnBrk="1" hangingPunct="1">
                  <a:defRPr/>
                </a:pPr>
                <a:endParaRPr lang="ar-EG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B2ED44D-093B-5D19-4A19-101EA0F64E6B}"/>
                  </a:ext>
                </a:extLst>
              </p:cNvPr>
              <p:cNvSpPr/>
              <p:nvPr/>
            </p:nvSpPr>
            <p:spPr bwMode="auto">
              <a:xfrm rot="12191201" flipV="1">
                <a:off x="8078788" y="2854325"/>
                <a:ext cx="195262" cy="825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1"/>
              <a:lstStyle/>
              <a:p>
                <a:pPr algn="r" rtl="1" eaLnBrk="1" hangingPunct="1">
                  <a:defRPr/>
                </a:pPr>
                <a:endParaRPr lang="ar-EG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C8A2BC8-DCD3-0F2C-9226-4B1E855FA459}"/>
                  </a:ext>
                </a:extLst>
              </p:cNvPr>
              <p:cNvSpPr/>
              <p:nvPr/>
            </p:nvSpPr>
            <p:spPr bwMode="auto">
              <a:xfrm rot="12191201" flipV="1">
                <a:off x="8158163" y="2647950"/>
                <a:ext cx="193675" cy="825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1"/>
              <a:lstStyle/>
              <a:p>
                <a:pPr algn="r" rtl="1" eaLnBrk="1" hangingPunct="1">
                  <a:defRPr/>
                </a:pPr>
                <a:endParaRPr lang="ar-EG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E7CE41A-FB10-9ED4-AFC2-F9015CEB2A3D}"/>
                  </a:ext>
                </a:extLst>
              </p:cNvPr>
              <p:cNvSpPr/>
              <p:nvPr/>
            </p:nvSpPr>
            <p:spPr bwMode="auto">
              <a:xfrm rot="12191201" flipV="1">
                <a:off x="8255000" y="2419350"/>
                <a:ext cx="195263" cy="825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1"/>
              <a:lstStyle/>
              <a:p>
                <a:pPr algn="r" rtl="1" eaLnBrk="1" hangingPunct="1">
                  <a:defRPr/>
                </a:pPr>
                <a:endParaRPr lang="ar-EG" sz="180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90"/>
                                        <p:tgtEl>
                                          <p:spTgt spid="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9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9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9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7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9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9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9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9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3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9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9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31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9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9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49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9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9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67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9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8" grpId="0" animBg="1"/>
      <p:bldP spid="14369" grpId="0" animBg="1"/>
      <p:bldP spid="14370" grpId="0"/>
      <p:bldP spid="14371" grpId="0"/>
      <p:bldP spid="14372" grpId="0"/>
      <p:bldP spid="14373" grpId="0"/>
      <p:bldP spid="14374" grpId="0"/>
      <p:bldP spid="14381" grpId="0"/>
      <p:bldP spid="14382" grpId="0"/>
      <p:bldP spid="14394" grpId="0"/>
      <p:bldP spid="14397" grpId="0"/>
      <p:bldP spid="14399" grpId="0"/>
      <p:bldP spid="14401" grpId="0"/>
      <p:bldP spid="14405" grpId="0"/>
      <p:bldP spid="14406" grpId="0"/>
      <p:bldP spid="14407" grpId="0"/>
      <p:bldP spid="14408" grpId="0" animBg="1"/>
      <p:bldP spid="14409" grpId="0" animBg="1"/>
      <p:bldP spid="14410" grpId="0" animBg="1"/>
      <p:bldP spid="14411" grpId="0" animBg="1"/>
      <p:bldP spid="14412" grpId="0" animBg="1"/>
      <p:bldP spid="14413" grpId="0" animBg="1"/>
      <p:bldP spid="14414" grpId="0" animBg="1"/>
      <p:bldP spid="14415" grpId="0" animBg="1"/>
      <p:bldP spid="14417" grpId="0" animBg="1"/>
      <p:bldP spid="14418" grpId="0" animBg="1"/>
      <p:bldP spid="14420" grpId="0" animBg="1"/>
      <p:bldP spid="14421" grpId="0" animBg="1"/>
      <p:bldP spid="14425" grpId="0" animBg="1"/>
      <p:bldP spid="144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80C68BA-CFD3-1A8D-FB4F-0E343B4A9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solidFill>
                  <a:schemeClr val="accent2"/>
                </a:solidFill>
              </a:rPr>
              <a:t>Autonomic Innervation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20439F3-4633-89DB-6981-54984D973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Almost every organ in the body receives both sympathetic and parasympathetic supply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>
                <a:solidFill>
                  <a:schemeClr val="accent2"/>
                </a:solidFill>
              </a:rPr>
              <a:t>Some organs are supplied only one division of the autonomic nervous system</a:t>
            </a:r>
            <a:r>
              <a:rPr lang="en-US" altLang="en-US" sz="2400" i="1">
                <a:solidFill>
                  <a:schemeClr val="accent2"/>
                </a:solidFill>
              </a:rPr>
              <a:t>.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The organs supplied by </a:t>
            </a:r>
            <a:r>
              <a:rPr lang="en-US" altLang="en-US" sz="2000" u="sng">
                <a:solidFill>
                  <a:schemeClr val="accent2"/>
                </a:solidFill>
              </a:rPr>
              <a:t>the sympathetic fibers </a:t>
            </a:r>
            <a:r>
              <a:rPr lang="en-US" altLang="en-US" sz="2000">
                <a:solidFill>
                  <a:schemeClr val="accent2"/>
                </a:solidFill>
              </a:rPr>
              <a:t>only are: the </a:t>
            </a:r>
            <a:r>
              <a:rPr lang="en-US" altLang="en-US" sz="2000" b="1">
                <a:solidFill>
                  <a:schemeClr val="accent2"/>
                </a:solidFill>
              </a:rPr>
              <a:t>Sweat glands</a:t>
            </a:r>
            <a:r>
              <a:rPr lang="en-US" altLang="en-US" sz="2000">
                <a:solidFill>
                  <a:schemeClr val="accent2"/>
                </a:solidFill>
              </a:rPr>
              <a:t>, </a:t>
            </a:r>
            <a:r>
              <a:rPr lang="en-US" altLang="en-US" sz="2000" b="1">
                <a:solidFill>
                  <a:schemeClr val="accent2"/>
                </a:solidFill>
              </a:rPr>
              <a:t>dilator pupillae</a:t>
            </a:r>
            <a:r>
              <a:rPr lang="en-US" altLang="en-US" sz="2000">
                <a:solidFill>
                  <a:schemeClr val="accent2"/>
                </a:solidFill>
              </a:rPr>
              <a:t> </a:t>
            </a:r>
            <a:r>
              <a:rPr lang="en-US" altLang="en-US" sz="2000" b="1">
                <a:solidFill>
                  <a:schemeClr val="accent2"/>
                </a:solidFill>
              </a:rPr>
              <a:t>muscle</a:t>
            </a:r>
            <a:r>
              <a:rPr lang="en-US" altLang="en-US" sz="2000">
                <a:solidFill>
                  <a:schemeClr val="accent2"/>
                </a:solidFill>
              </a:rPr>
              <a:t>, </a:t>
            </a:r>
            <a:r>
              <a:rPr lang="en-US" altLang="en-US" sz="2000" b="1">
                <a:solidFill>
                  <a:schemeClr val="accent2"/>
                </a:solidFill>
              </a:rPr>
              <a:t>the ventricles of the heart</a:t>
            </a:r>
            <a:r>
              <a:rPr lang="en-US" altLang="en-US" sz="2000">
                <a:solidFill>
                  <a:schemeClr val="accent2"/>
                </a:solidFill>
              </a:rPr>
              <a:t>, </a:t>
            </a:r>
            <a:r>
              <a:rPr lang="en-US" altLang="en-US" sz="2000" b="1">
                <a:solidFill>
                  <a:schemeClr val="accent2"/>
                </a:solidFill>
              </a:rPr>
              <a:t>most of the blood vessels</a:t>
            </a:r>
            <a:r>
              <a:rPr lang="en-US" altLang="en-US" sz="2000">
                <a:solidFill>
                  <a:schemeClr val="accent2"/>
                </a:solidFill>
              </a:rPr>
              <a:t>, </a:t>
            </a:r>
            <a:r>
              <a:rPr lang="en-US" altLang="en-US" sz="2000" b="1">
                <a:solidFill>
                  <a:schemeClr val="accent2"/>
                </a:solidFill>
              </a:rPr>
              <a:t>the spleen</a:t>
            </a:r>
            <a:r>
              <a:rPr lang="en-US" altLang="en-US" sz="2000">
                <a:solidFill>
                  <a:schemeClr val="accent2"/>
                </a:solidFill>
              </a:rPr>
              <a:t>, the </a:t>
            </a:r>
            <a:r>
              <a:rPr lang="en-US" altLang="en-US" sz="2000" b="1">
                <a:solidFill>
                  <a:schemeClr val="accent2"/>
                </a:solidFill>
              </a:rPr>
              <a:t>adrenal medulla </a:t>
            </a:r>
            <a:r>
              <a:rPr lang="en-US" altLang="en-US" sz="2000">
                <a:solidFill>
                  <a:schemeClr val="accent2"/>
                </a:solidFill>
              </a:rPr>
              <a:t>and </a:t>
            </a:r>
            <a:r>
              <a:rPr lang="en-US" altLang="en-US" sz="2000" b="1">
                <a:solidFill>
                  <a:schemeClr val="accent2"/>
                </a:solidFill>
              </a:rPr>
              <a:t>the skin</a:t>
            </a:r>
            <a:r>
              <a:rPr lang="en-US" altLang="en-US" sz="2000">
                <a:solidFill>
                  <a:schemeClr val="accent2"/>
                </a:solidFill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 The organs supplied by </a:t>
            </a:r>
            <a:r>
              <a:rPr lang="en-US" altLang="en-US" sz="2000" u="sng">
                <a:solidFill>
                  <a:schemeClr val="accent2"/>
                </a:solidFill>
              </a:rPr>
              <a:t>the parasympathetic fibers </a:t>
            </a:r>
            <a:r>
              <a:rPr lang="en-US" altLang="en-US" sz="2000">
                <a:solidFill>
                  <a:schemeClr val="accent2"/>
                </a:solidFill>
              </a:rPr>
              <a:t>only are the </a:t>
            </a:r>
            <a:r>
              <a:rPr lang="en-US" altLang="en-US" sz="2000" b="1">
                <a:solidFill>
                  <a:schemeClr val="accent2"/>
                </a:solidFill>
              </a:rPr>
              <a:t>constrictor pupillae muscles</a:t>
            </a:r>
            <a:r>
              <a:rPr lang="en-US" altLang="en-US" sz="2000">
                <a:solidFill>
                  <a:schemeClr val="accent2"/>
                </a:solidFill>
              </a:rPr>
              <a:t>, and </a:t>
            </a:r>
            <a:r>
              <a:rPr lang="en-US" altLang="en-US" sz="2000" b="1">
                <a:solidFill>
                  <a:schemeClr val="accent2"/>
                </a:solidFill>
              </a:rPr>
              <a:t>glands of stomach</a:t>
            </a:r>
            <a:r>
              <a:rPr lang="en-US" altLang="en-US" sz="2000">
                <a:solidFill>
                  <a:schemeClr val="accent2"/>
                </a:solidFill>
              </a:rPr>
              <a:t> and </a:t>
            </a:r>
            <a:r>
              <a:rPr lang="en-US" altLang="en-US" sz="2000" b="1">
                <a:solidFill>
                  <a:schemeClr val="accent2"/>
                </a:solidFill>
              </a:rPr>
              <a:t>pancreas</a:t>
            </a:r>
            <a:r>
              <a:rPr lang="en-US" altLang="en-US" sz="2000">
                <a:solidFill>
                  <a:schemeClr val="accent2"/>
                </a:solidFill>
              </a:rPr>
              <a:t>.</a:t>
            </a:r>
            <a:r>
              <a:rPr lang="en-US" altLang="en-US" sz="2000" b="1" u="sng">
                <a:solidFill>
                  <a:schemeClr val="accent2"/>
                </a:solidFill>
              </a:rPr>
              <a:t> </a:t>
            </a:r>
            <a:endParaRPr lang="en-US" altLang="en-US" sz="20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The function of the two divisions of the ANS are </a:t>
            </a:r>
            <a:r>
              <a:rPr lang="en-US" altLang="en-US" sz="2400" b="1">
                <a:solidFill>
                  <a:schemeClr val="accent2"/>
                </a:solidFill>
              </a:rPr>
              <a:t>antagonistic to each other </a:t>
            </a:r>
            <a:r>
              <a:rPr lang="en-US" altLang="en-US" sz="2400">
                <a:solidFill>
                  <a:schemeClr val="accent2"/>
                </a:solidFill>
              </a:rPr>
              <a:t>e.g. the properties of the heart are activated by sympathetic stimulation and inhibited by parasympathetic stimulation.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In addition, blocking of the sympathetic supply to an organ will produce an effect similar stimulation of the parasympathetic supply to this organ and vise versa.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06522FE9-7985-A35A-143B-B498B682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C841CF6A-A05F-4483-BE02-951F9DB4CD58}" type="slidenum">
              <a:rPr lang="ar-SA" altLang="en-US" sz="1400">
                <a:solidFill>
                  <a:srgbClr val="FFFFFF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6C927BB-EBD5-5F85-535E-B331427B2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5888"/>
            <a:ext cx="290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Sympathetic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5364" name="Line 3">
            <a:extLst>
              <a:ext uri="{FF2B5EF4-FFF2-40B4-BE49-F238E27FC236}">
                <a16:creationId xmlns:a16="http://schemas.microsoft.com/office/drawing/2014/main" id="{D5971B9F-9EF3-996C-1E2F-DFB2D81EB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2819400"/>
            <a:ext cx="91440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39ECF6DE-6F52-65B2-431C-557347E2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211138"/>
            <a:ext cx="3432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Parasympathetic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028DD1B3-4248-DF0D-80D5-2DFD88672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066800"/>
            <a:ext cx="220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Sex organs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4E5EDA3F-8AA7-B9A7-A011-B194580B2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5240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Erection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71A98B01-735D-CB5F-73D7-FCE126D4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Ejaculation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8394190D-75F8-26CC-ECE6-CA6A28DF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52800"/>
            <a:ext cx="2592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Sweat glands</a:t>
            </a:r>
          </a:p>
        </p:txBody>
      </p:sp>
      <p:sp>
        <p:nvSpPr>
          <p:cNvPr id="16393" name="AutoShape 9">
            <a:extLst>
              <a:ext uri="{FF2B5EF4-FFF2-40B4-BE49-F238E27FC236}">
                <a16:creationId xmlns:a16="http://schemas.microsoft.com/office/drawing/2014/main" id="{62ECCDA8-CB3E-E69C-0764-627A0C9FE91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904332" y="4868068"/>
            <a:ext cx="647700" cy="360363"/>
          </a:xfrm>
          <a:prstGeom prst="notchedRightArrow">
            <a:avLst>
              <a:gd name="adj1" fmla="val 50000"/>
              <a:gd name="adj2" fmla="val 44934"/>
            </a:avLst>
          </a:prstGeom>
          <a:gradFill rotWithShape="1">
            <a:gsLst>
              <a:gs pos="0">
                <a:srgbClr val="FF5050"/>
              </a:gs>
              <a:gs pos="50000">
                <a:srgbClr val="CC0000"/>
              </a:gs>
              <a:gs pos="100000">
                <a:srgbClr val="FF505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25C7F04F-7D84-8704-3A18-5C5D065DC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572000"/>
            <a:ext cx="24114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en-US" sz="4800">
                <a:solidFill>
                  <a:srgbClr val="00FF00"/>
                </a:solidFill>
              </a:rPr>
              <a:t>٭</a:t>
            </a:r>
            <a:r>
              <a:rPr lang="en-US" altLang="en-US" b="1">
                <a:solidFill>
                  <a:srgbClr val="FFFFFF"/>
                </a:solidFill>
              </a:rPr>
              <a:t> No effect</a:t>
            </a:r>
          </a:p>
        </p:txBody>
      </p:sp>
      <p:pic>
        <p:nvPicPr>
          <p:cNvPr id="16395" name="Picture 11" descr="AA039990">
            <a:extLst>
              <a:ext uri="{FF2B5EF4-FFF2-40B4-BE49-F238E27FC236}">
                <a16:creationId xmlns:a16="http://schemas.microsoft.com/office/drawing/2014/main" id="{AD43CF32-1CED-3272-9728-190715C5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81400"/>
            <a:ext cx="26035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  <p:bldP spid="16393" grpId="0" animBg="1"/>
      <p:bldP spid="163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BA6F84D7-A61E-F65A-CBBF-1E5EC1E8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F3AD4380-6537-4EE9-BF66-02F346E81525}" type="slidenum">
              <a:rPr lang="ar-SA" altLang="en-US" sz="1400">
                <a:solidFill>
                  <a:srgbClr val="FFFFFF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7E1AB77-659F-03C8-BADF-92F22506E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719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FF00"/>
                </a:solidFill>
              </a:rPr>
              <a:t>Usually each organ has double nerve supply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DB6320D-EE36-FCDB-DFAB-9F1F80BA1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2565400"/>
            <a:ext cx="4125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ar-SA" altLang="en-US" sz="4800">
                <a:solidFill>
                  <a:srgbClr val="00FF00"/>
                </a:solidFill>
              </a:rPr>
              <a:t>٭</a:t>
            </a:r>
            <a:r>
              <a:rPr lang="en-US" altLang="en-US" sz="2800">
                <a:solidFill>
                  <a:srgbClr val="FFFFFF"/>
                </a:solidFill>
              </a:rPr>
              <a:t> Most of blood vessels 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6F413BC-16EE-1763-6457-8E224343B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1693863"/>
            <a:ext cx="22653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ar-SA" altLang="en-US" sz="4800">
                <a:solidFill>
                  <a:srgbClr val="00FF00"/>
                </a:solidFill>
              </a:rPr>
              <a:t>٭</a:t>
            </a:r>
            <a:r>
              <a:rPr lang="en-US" altLang="en-US" sz="2800">
                <a:solidFill>
                  <a:srgbClr val="FFFFFF"/>
                </a:solidFill>
              </a:rPr>
              <a:t> Ventricles  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008A951-F734-5093-AA6C-C9CFDC02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4622800"/>
            <a:ext cx="3311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ar-SA" altLang="en-US" sz="4800">
                <a:solidFill>
                  <a:srgbClr val="00FF00"/>
                </a:solidFill>
              </a:rPr>
              <a:t>٭</a:t>
            </a:r>
            <a:r>
              <a:rPr lang="en-US" altLang="en-US" sz="2800">
                <a:solidFill>
                  <a:srgbClr val="FFFFFF"/>
                </a:solidFill>
              </a:rPr>
              <a:t> Sweat glands 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694DB321-6577-DA73-2608-032777C18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387975"/>
            <a:ext cx="3671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2F2F"/>
                </a:solidFill>
              </a:rPr>
              <a:t>sympathetic supply only 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E06F6F6-AB18-9317-540A-7D6CCE7A8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3778250"/>
            <a:ext cx="340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constrictor pupillae muscle 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C83BE04D-1740-AFC5-68F9-CAC4FE7A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3541713"/>
            <a:ext cx="42878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ar-SA" altLang="en-US" sz="4800">
                <a:solidFill>
                  <a:srgbClr val="00FF00"/>
                </a:solidFill>
              </a:rPr>
              <a:t>٭</a:t>
            </a:r>
            <a:r>
              <a:rPr lang="en-US" altLang="en-US" sz="2800">
                <a:solidFill>
                  <a:srgbClr val="FFFFFF"/>
                </a:solidFill>
              </a:rPr>
              <a:t> Dilator pupillae muscle </a:t>
            </a:r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id="{EEE7D68C-3774-802C-BD52-C43A192480EE}"/>
              </a:ext>
            </a:extLst>
          </p:cNvPr>
          <p:cNvSpPr>
            <a:spLocks/>
          </p:cNvSpPr>
          <p:nvPr/>
        </p:nvSpPr>
        <p:spPr bwMode="auto">
          <a:xfrm>
            <a:off x="690563" y="1846263"/>
            <a:ext cx="395287" cy="3600450"/>
          </a:xfrm>
          <a:prstGeom prst="leftBrace">
            <a:avLst>
              <a:gd name="adj1" fmla="val 75904"/>
              <a:gd name="adj2" fmla="val 50574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987659DE-00FA-0481-ADC9-75882B80B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4941888"/>
            <a:ext cx="33067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FF00"/>
                </a:solidFill>
              </a:rPr>
              <a:t>Parasympathetic supply only </a:t>
            </a: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3908BB20-9BB9-95DA-9595-79398410C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908050"/>
            <a:ext cx="2141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FF00"/>
                </a:solidFill>
              </a:rPr>
              <a:t>except: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  <p:bldP spid="17416" grpId="0"/>
      <p:bldP spid="17417" grpId="0" animBg="1"/>
      <p:bldP spid="17418" grpId="0"/>
      <p:bldP spid="174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>
            <a:extLst>
              <a:ext uri="{FF2B5EF4-FFF2-40B4-BE49-F238E27FC236}">
                <a16:creationId xmlns:a16="http://schemas.microsoft.com/office/drawing/2014/main" id="{E7116209-A71B-5011-B35A-5C0A0162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F458824D-F1A4-41C1-9D96-BE892D274089}" type="slidenum">
              <a:rPr lang="ar-SA" altLang="en-US" sz="1400">
                <a:solidFill>
                  <a:srgbClr val="000000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31747" name="Picture 2" descr="C:\Users\Desktop\AppData\Local\Temp\Rar$DIa5924.27782\Alpha-1 receptors (1).jpg">
            <a:extLst>
              <a:ext uri="{FF2B5EF4-FFF2-40B4-BE49-F238E27FC236}">
                <a16:creationId xmlns:a16="http://schemas.microsoft.com/office/drawing/2014/main" id="{0D05F17C-4696-48A3-D284-86C49025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21457DCD-E823-FE19-4111-1AFA300C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F31BFEE5-C187-423F-B9AD-EE0C8B0963FA}" type="slidenum">
              <a:rPr lang="ar-SA" altLang="en-US" sz="1400">
                <a:solidFill>
                  <a:srgbClr val="000000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32771" name="Picture 2" descr="C:\Users\Desktop\AppData\Local\Temp\Rar$DIa5924.32371\Alpha-1 receptors (2).jpg">
            <a:extLst>
              <a:ext uri="{FF2B5EF4-FFF2-40B4-BE49-F238E27FC236}">
                <a16:creationId xmlns:a16="http://schemas.microsoft.com/office/drawing/2014/main" id="{A7F606A3-26C3-CDA8-C743-411CFE10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91440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>
            <a:extLst>
              <a:ext uri="{FF2B5EF4-FFF2-40B4-BE49-F238E27FC236}">
                <a16:creationId xmlns:a16="http://schemas.microsoft.com/office/drawing/2014/main" id="{932E5CE1-725F-2C47-CA8C-A224600C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4C8F049B-21C9-4172-BEF6-3AD5BF4F4F6E}" type="slidenum">
              <a:rPr lang="ar-SA" altLang="en-US" sz="1400">
                <a:solidFill>
                  <a:srgbClr val="000000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33795" name="Picture 2" descr="C:\Users\Desktop\AppData\Local\Temp\Rar$DIa5924.34602\Alpha-1 receptors (3).jpg">
            <a:extLst>
              <a:ext uri="{FF2B5EF4-FFF2-40B4-BE49-F238E27FC236}">
                <a16:creationId xmlns:a16="http://schemas.microsoft.com/office/drawing/2014/main" id="{5DE9D60E-0D52-AB67-2D52-63F0FEF0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>
            <a:extLst>
              <a:ext uri="{FF2B5EF4-FFF2-40B4-BE49-F238E27FC236}">
                <a16:creationId xmlns:a16="http://schemas.microsoft.com/office/drawing/2014/main" id="{CA92A418-7922-61CC-0C55-80BC142F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2999EFF1-7A10-4826-9E4F-175D88678B24}" type="slidenum">
              <a:rPr lang="ar-SA" altLang="en-US" sz="1400">
                <a:solidFill>
                  <a:srgbClr val="000000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34819" name="Picture 2" descr="C:\Users\Desktop\AppData\Local\Temp\Rar$DIa5924.36556\Alpha-2 receptors.jpg">
            <a:extLst>
              <a:ext uri="{FF2B5EF4-FFF2-40B4-BE49-F238E27FC236}">
                <a16:creationId xmlns:a16="http://schemas.microsoft.com/office/drawing/2014/main" id="{CC39AFAA-A179-8ADA-098F-996782B68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>
            <a:extLst>
              <a:ext uri="{FF2B5EF4-FFF2-40B4-BE49-F238E27FC236}">
                <a16:creationId xmlns:a16="http://schemas.microsoft.com/office/drawing/2014/main" id="{4AF77B9E-ED3F-CF13-3195-848D895D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9333481F-7320-4D9E-B556-952CF3E8168C}" type="slidenum">
              <a:rPr lang="ar-SA" altLang="en-US" sz="1400">
                <a:solidFill>
                  <a:srgbClr val="000000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35843" name="Picture 2" descr="C:\Users\Desktop\AppData\Local\Temp\Rar$DIa5924.38520\Beta-1 receptors.jpg">
            <a:extLst>
              <a:ext uri="{FF2B5EF4-FFF2-40B4-BE49-F238E27FC236}">
                <a16:creationId xmlns:a16="http://schemas.microsoft.com/office/drawing/2014/main" id="{A28402D6-C8C3-64F5-9C59-8FAA2EED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>
            <a:extLst>
              <a:ext uri="{FF2B5EF4-FFF2-40B4-BE49-F238E27FC236}">
                <a16:creationId xmlns:a16="http://schemas.microsoft.com/office/drawing/2014/main" id="{9221171D-954A-DD85-D5DB-3FD4C54D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1D857DFA-DDE9-4B54-9043-4422B5A72626}" type="slidenum">
              <a:rPr lang="ar-SA" altLang="en-US" sz="1400">
                <a:solidFill>
                  <a:srgbClr val="000000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36867" name="Picture 2" descr="C:\Users\Desktop\AppData\Local\Temp\Rar$DIa5924.40360\Beta-2 receptors.jpg">
            <a:extLst>
              <a:ext uri="{FF2B5EF4-FFF2-40B4-BE49-F238E27FC236}">
                <a16:creationId xmlns:a16="http://schemas.microsoft.com/office/drawing/2014/main" id="{A4B4B53A-0281-CBDE-FA9A-19C46D8D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440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>
            <a:extLst>
              <a:ext uri="{FF2B5EF4-FFF2-40B4-BE49-F238E27FC236}">
                <a16:creationId xmlns:a16="http://schemas.microsoft.com/office/drawing/2014/main" id="{0DECBAEE-F28A-54BA-2110-01598DF5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452110C7-9C75-478D-8076-C9109A2758C2}" type="slidenum">
              <a:rPr lang="ar-SA" altLang="en-US" sz="1400">
                <a:solidFill>
                  <a:srgbClr val="000000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37891" name="Picture 2" descr="C:\Users\Desktop\AppData\Local\Temp\Rar$DIa5924.42411\Beta-3 receptors.jpg">
            <a:extLst>
              <a:ext uri="{FF2B5EF4-FFF2-40B4-BE49-F238E27FC236}">
                <a16:creationId xmlns:a16="http://schemas.microsoft.com/office/drawing/2014/main" id="{88883FF9-CAE2-6D8F-F7B6-AC84F1BF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914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215358E4-3F30-36A1-EBD3-BAD2005A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Sympathomimetics</a:t>
            </a:r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758C444B-8A45-D56E-F5A3-EB0701162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67818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Catecholamines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Contain catechol nucleus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Dopamine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Noradrenaline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Adrenaline</a:t>
            </a:r>
            <a:endParaRPr lang="en-US" altLang="en-US" sz="24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</a:t>
            </a:r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en-US" altLang="en-US" sz="24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Isoprenaline              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4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Dobutamine                  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Chatechol nucleus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Isoetharine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Rectangle 30">
            <a:extLst>
              <a:ext uri="{FF2B5EF4-FFF2-40B4-BE49-F238E27FC236}">
                <a16:creationId xmlns:a16="http://schemas.microsoft.com/office/drawing/2014/main" id="{019D3131-D658-C4BF-2470-20E6C868B8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Non-catecholamine</a:t>
            </a:r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 b="1"/>
              <a:t>ephedrine</a:t>
            </a:r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 b="1"/>
              <a:t>amphetamine</a:t>
            </a:r>
            <a:r>
              <a:rPr lang="en-US" altLang="en-US" sz="2400"/>
              <a:t>, 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38917" name="Line 31">
            <a:extLst>
              <a:ext uri="{FF2B5EF4-FFF2-40B4-BE49-F238E27FC236}">
                <a16:creationId xmlns:a16="http://schemas.microsoft.com/office/drawing/2014/main" id="{C6703DAC-4B42-4795-A584-5F0E09F25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810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32">
            <a:extLst>
              <a:ext uri="{FF2B5EF4-FFF2-40B4-BE49-F238E27FC236}">
                <a16:creationId xmlns:a16="http://schemas.microsoft.com/office/drawing/2014/main" id="{F4E1F73B-3061-186E-BA85-CB6C950560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810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33">
            <a:extLst>
              <a:ext uri="{FF2B5EF4-FFF2-40B4-BE49-F238E27FC236}">
                <a16:creationId xmlns:a16="http://schemas.microsoft.com/office/drawing/2014/main" id="{CDB6AD38-B8F1-00C5-8777-96F284FEA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3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34">
            <a:extLst>
              <a:ext uri="{FF2B5EF4-FFF2-40B4-BE49-F238E27FC236}">
                <a16:creationId xmlns:a16="http://schemas.microsoft.com/office/drawing/2014/main" id="{C64818DA-3B27-892E-782D-B1AF4E38C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800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Line 35">
            <a:extLst>
              <a:ext uri="{FF2B5EF4-FFF2-40B4-BE49-F238E27FC236}">
                <a16:creationId xmlns:a16="http://schemas.microsoft.com/office/drawing/2014/main" id="{307927B0-9790-59C3-5CF8-94AED85A7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Line 36">
            <a:extLst>
              <a:ext uri="{FF2B5EF4-FFF2-40B4-BE49-F238E27FC236}">
                <a16:creationId xmlns:a16="http://schemas.microsoft.com/office/drawing/2014/main" id="{0D1E8EBA-43C8-62EE-FE15-51DDA8E6F6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4343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37">
            <a:extLst>
              <a:ext uri="{FF2B5EF4-FFF2-40B4-BE49-F238E27FC236}">
                <a16:creationId xmlns:a16="http://schemas.microsoft.com/office/drawing/2014/main" id="{51EF6DF3-921D-8881-98FC-3CF844E61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962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38">
            <a:extLst>
              <a:ext uri="{FF2B5EF4-FFF2-40B4-BE49-F238E27FC236}">
                <a16:creationId xmlns:a16="http://schemas.microsoft.com/office/drawing/2014/main" id="{3F26E665-D504-8C55-27F1-C6191246F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343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39">
            <a:extLst>
              <a:ext uri="{FF2B5EF4-FFF2-40B4-BE49-F238E27FC236}">
                <a16:creationId xmlns:a16="http://schemas.microsoft.com/office/drawing/2014/main" id="{B82E120B-935B-163C-203C-E956C7CE84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4343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Line 40">
            <a:extLst>
              <a:ext uri="{FF2B5EF4-FFF2-40B4-BE49-F238E27FC236}">
                <a16:creationId xmlns:a16="http://schemas.microsoft.com/office/drawing/2014/main" id="{3C6202D2-40FD-8080-356E-9A4C6F815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1954AF8D-30B0-DF95-6BC2-8A4FE07FB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solidFill>
                  <a:schemeClr val="accent2"/>
                </a:solidFill>
              </a:rPr>
              <a:t>Control of the ANS: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accent2"/>
                </a:solidFill>
              </a:rPr>
              <a:t>The ANS is mainly under the control of the hypothalamus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>
                <a:solidFill>
                  <a:schemeClr val="accent2"/>
                </a:solidFill>
              </a:rPr>
              <a:t>Autonomic tone</a:t>
            </a:r>
            <a:r>
              <a:rPr lang="en-US" altLang="en-US">
                <a:solidFill>
                  <a:schemeClr val="accent2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accent2"/>
                </a:solidFill>
              </a:rPr>
              <a:t>Certain organs and tissues in the body are in a </a:t>
            </a:r>
            <a:r>
              <a:rPr lang="en-US" altLang="en-US" b="1">
                <a:solidFill>
                  <a:schemeClr val="accent2"/>
                </a:solidFill>
              </a:rPr>
              <a:t>permanent state of activity </a:t>
            </a:r>
            <a:r>
              <a:rPr lang="en-US" altLang="en-US">
                <a:solidFill>
                  <a:schemeClr val="accent2"/>
                </a:solidFill>
              </a:rPr>
              <a:t>maintained through continuous discharge of impulses along their autonomic supply; a phenomenon known as the autonomic tone.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The  parasympathetic (vagal) tone to the sinoatrial node (SAN) and to the intestine and the sympathetic tone to most blood vessels are examples.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  <p:transition spd="med"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DC87608-2C98-38BE-9129-DEF5C6D9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action: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6D7F5B3-7245-001C-B35C-568691A23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562600"/>
          </a:xfrm>
        </p:spPr>
        <p:txBody>
          <a:bodyPr/>
          <a:lstStyle/>
          <a:p>
            <a:pPr marL="533400" indent="-533400" eaLnBrk="1" hangingPunct="1"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Direct action on adrenergic receptors as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catecholamines, phenylephrine, salbutamol.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Indirect acting by releasing noradrenaline as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tyramine, amphetamine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ephedrine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or by blocking uptake-1 (cocaine).</a:t>
            </a:r>
          </a:p>
          <a:p>
            <a:pPr marL="533400" indent="-533400" eaLnBrk="1" hangingPunct="1"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Mixed acting ( dual mechanism) as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ephedrine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1765471-E083-6EEF-99BE-1FA937F7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Adrenaline (Epinephrine)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9555F1F-DAD8-AF7E-B457-1BDCAE64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Pharmacokinetics: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Ineffective orally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Slowly absorbed if given S.C. (V.C.) , rapidly absorbed after I.M. injection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:direct agonist on α and β receptors.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Local actions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Decongestant and  haemostatic (stop hemorrhage from nasal mucosa)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(V.C. </a:t>
            </a: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Delay absorption of drugs when given S.C.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Inhalation in bronchial asthma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(bronchodilatation </a:t>
            </a: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One eye: decongestion.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I.O.P. is decreased due to reduced aqueous formation, increased drainage (</a:t>
            </a: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receptors)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ver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517E9A31-2545-18C8-D9B7-C4698E4D2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Systemic actions: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C.V.S.:Heart (β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) : +ve inotropic (contraction), +ve  chronotropic(↑HR), increased excitability,+ve dromotropic (conduction), ↑ COP.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B.V.: V.C. of skin and mucous membrane vessels (α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),V.D. of skeletal muscle vessels(β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B.P.: increases systolic due to ↑ COP while diastolic is usually decreased. But large dose  ↑ peripheral resistance. The hypertensive effect is reversed by α-blocker.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Respiration: Bronchodilatation (β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), decongestion (α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GIT: Decreases tone and motility (α &amp; β).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Urinary tract: relaxes wall (β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contracts sphincter (α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Uterus: contracts nonpregnant uterus ( α-effect), but relaxes in late pregnancy (β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Eye: Active mydriasis (α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Increases sweat secretion (α) from apocrine sweat gland located in palms of hands.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0C6257C1-6C26-21B9-997A-00D97EA79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Metabolic actions: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Hyperglycemia due to ↑liver glycogenolysis (β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and ↓ insulin release (α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lvl="2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↑bood lactate level, ↑lipolysis (β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Antiallergic action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physiological antidote to histamine on bronchi &amp; B.P.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Hypokalemia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↑K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uptake in cells.</a:t>
            </a:r>
          </a:p>
        </p:txBody>
      </p:sp>
    </p:spTree>
  </p:cSld>
  <p:clrMapOvr>
    <a:masterClrMapping/>
  </p:clrMapOvr>
  <p:transition>
    <p:push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11B17CF3-DFF5-6E19-5859-F3FDCA1AB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uses: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Allergy and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anaphylactic shock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 which affect both respiratory system and CVS, ch. By brochospasm, mucous membrane congestion, hypotension).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Used with local anesthetic to decrease absorption, prolonged duration, haemostatic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In nasal bleeding ( epistaxes) locally.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Cardiac arrest ( intracardiac).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In open ( wide ) angle glaucoma. ( dipivefrin which is prodrug is better).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Acute bronchial asthma.</a:t>
            </a: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01308379-E2D2-5AB6-A8A0-8BABDF6B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Restlessness, tremors, anxiety, headache.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Tachycardia, palpitation, anginal pain.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Cardiac arrhythmia with halothane and digoxin                     ( treated by β-blocker).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Sudden rise of B.P. leading to cerebral hemorrhage if given rapid IV.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Gangrene if used with local anaesthetics in fingers and toes.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Long use on eye → blurred vision,                     conjunctival  pigmentation.</a:t>
            </a:r>
          </a:p>
        </p:txBody>
      </p:sp>
      <p:sp>
        <p:nvSpPr>
          <p:cNvPr id="45059" name="AutoShape 4" descr="نتيجة بحث الصور عن ‪conjunctival  pigmentation.photos‬‏">
            <a:extLst>
              <a:ext uri="{FF2B5EF4-FFF2-40B4-BE49-F238E27FC236}">
                <a16:creationId xmlns:a16="http://schemas.microsoft.com/office/drawing/2014/main" id="{3B8BFA4F-FAE3-25AA-D028-C70C1DBC29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1750" y="-136525"/>
            <a:ext cx="1695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5060" name="Picture 6" descr="https://encrypted-tbn1.gstatic.com/images?q=tbn:ANd9GcSmObFElk7pN162tH60TDnhChKmSWKPpacOM5jKVgIHpJpkGYs7yw">
            <a:extLst>
              <a:ext uri="{FF2B5EF4-FFF2-40B4-BE49-F238E27FC236}">
                <a16:creationId xmlns:a16="http://schemas.microsoft.com/office/drawing/2014/main" id="{8A1C7065-AE13-B53B-174C-AB0E3B1D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95875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E6E7FBEA-5349-9400-FF3E-C1F08CEF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Contraindications</a:t>
            </a:r>
            <a:r>
              <a:rPr lang="en-US" altLang="en-US" sz="3600"/>
              <a:t>:</a:t>
            </a:r>
          </a:p>
          <a:p>
            <a:pPr lvl="1" eaLnBrk="1" hangingPunct="1"/>
            <a:r>
              <a:rPr lang="en-US" altLang="en-US" sz="3200"/>
              <a:t>Coronary heart disease (CHD) (angina pectoris).</a:t>
            </a:r>
          </a:p>
          <a:p>
            <a:pPr lvl="1" eaLnBrk="1" hangingPunct="1"/>
            <a:r>
              <a:rPr lang="en-US" altLang="en-US" sz="3200"/>
              <a:t>Hypertension</a:t>
            </a:r>
          </a:p>
          <a:p>
            <a:pPr lvl="1" eaLnBrk="1" hangingPunct="1"/>
            <a:r>
              <a:rPr lang="en-US" altLang="en-US" sz="3200"/>
              <a:t>Hyperthyroidism</a:t>
            </a:r>
          </a:p>
          <a:p>
            <a:pPr lvl="1" eaLnBrk="1" hangingPunct="1"/>
            <a:r>
              <a:rPr lang="en-US" altLang="en-US" sz="3200"/>
              <a:t>With cardiac glycosides ( digitalis) or halothane.</a:t>
            </a:r>
          </a:p>
          <a:p>
            <a:pPr lvl="1" eaLnBrk="1" hangingPunct="1"/>
            <a:r>
              <a:rPr lang="en-US" altLang="en-US" sz="3200"/>
              <a:t>With local anaesthetics in fingers, toes. </a:t>
            </a:r>
          </a:p>
          <a:p>
            <a:pPr lvl="1" eaLnBrk="1" hangingPunct="1"/>
            <a:r>
              <a:rPr lang="en-US" altLang="en-US" sz="3200"/>
              <a:t>With nonselective β-blockers.</a:t>
            </a:r>
          </a:p>
          <a:p>
            <a:pPr lvl="1" eaLnBrk="1" hangingPunct="1"/>
            <a:r>
              <a:rPr lang="en-US" altLang="en-US" sz="3200"/>
              <a:t>With MAO inhibitors (MAOIs).</a:t>
            </a:r>
            <a:endParaRPr lang="en-US" altLang="en-US" sz="3200" b="1"/>
          </a:p>
          <a:p>
            <a:pPr eaLnBrk="1" hangingPunct="1"/>
            <a:r>
              <a:rPr lang="en-US" altLang="en-US"/>
              <a:t>NB: </a:t>
            </a:r>
            <a:r>
              <a:rPr lang="en-US" altLang="en-US" sz="2800"/>
              <a:t>(CHD) is the narrowing or blockage of the coronary arteries, by atherosclerosis or coronary vasospasm.</a:t>
            </a:r>
          </a:p>
        </p:txBody>
      </p:sp>
    </p:spTree>
  </p:cSld>
  <p:clrMapOvr>
    <a:masterClrMapping/>
  </p:clrMapOvr>
  <p:transition>
    <p:diamond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3783E64-21BB-FB2A-C8D9-7E9C465D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Noradrenaline (Norepinephrine)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8DCD644-E852-BA55-7624-FAF6434DA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105400"/>
          </a:xfrm>
        </p:spPr>
        <p:txBody>
          <a:bodyPr/>
          <a:lstStyle/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it is given only by I.V. infusion. 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Direct on α and β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receptors.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C.V.S.: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Heart (β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): ↑ H.R. ( masked by reflex bradycardia).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B.V.: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V.C. of skin, mucous membrane and skeletal muscle vessels so ↑ total peripheral resistance (TPR)→ ↑ B.P.→ reflex bradycardia mediated through vagus nerve which masks the β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stimulant effect.</a:t>
            </a:r>
          </a:p>
          <a:p>
            <a:pPr lvl="2"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It stimulates isolated heart (β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effect),also stimulates the heart after vagotomy or atropine.</a:t>
            </a:r>
          </a:p>
          <a:p>
            <a:pPr lvl="1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Other action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as adrenaline but with predominant α- effect.</a:t>
            </a:r>
          </a:p>
        </p:txBody>
      </p:sp>
    </p:spTree>
  </p:cSld>
  <p:clrMapOvr>
    <a:masterClrMapping/>
  </p:clrMapOvr>
  <p:transition>
    <p:plu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F3483C00-4518-5C55-B118-74A9032E1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Used as hypertensive agent, e.g., in spinal anaesthesia, after sympathectomy or overdose with ganglion blockers.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Anxiety, headache, bradycardia.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Excessive hypertension.</a:t>
            </a:r>
          </a:p>
        </p:txBody>
      </p:sp>
    </p:spTree>
  </p:cSld>
  <p:clrMapOvr>
    <a:masterClrMapping/>
  </p:clrMapOvr>
  <p:transition>
    <p:cover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>
            <a:extLst>
              <a:ext uri="{FF2B5EF4-FFF2-40B4-BE49-F238E27FC236}">
                <a16:creationId xmlns:a16="http://schemas.microsoft.com/office/drawing/2014/main" id="{C190BD1C-D7B5-0B7D-79F6-C0BF9681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1D510696-19E4-F3F9-D421-F805E83D0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</a:rPr>
              <a:t>The Baroreceptor Reflexes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F25A146-E265-07AF-0FB8-03628B5D6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777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Chemical transmitters </a:t>
            </a:r>
            <a:r>
              <a:rPr lang="en-US" altLang="en-US">
                <a:solidFill>
                  <a:srgbClr val="333399"/>
                </a:solidFill>
              </a:rPr>
              <a:t>Acetylcholine and </a:t>
            </a:r>
            <a:r>
              <a:rPr lang="en-US" altLang="en-US" sz="2800">
                <a:solidFill>
                  <a:srgbClr val="333399"/>
                </a:solidFill>
              </a:rPr>
              <a:t>noradrenaline or norepinephrine.</a:t>
            </a:r>
            <a:endParaRPr lang="en-US" altLang="en-US" sz="2800" b="1">
              <a:solidFill>
                <a:srgbClr val="3333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are stored in vesicles near nerve endings.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Impulses from CNS on reaching the nerve endings will push these vesicles towards the presynaptic membrane where they open and release their contents.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This leads to creation of a postsynaptic potential                     ( excitatory or inhibitory) when the neurotransmitter reacts with its corresponding receptors on the postsynaptic membrane.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The effect of the released neurotransmitter is finally terminated by enzymatic degradation ( as with Ach) or by degradation or reuptake by nerve endings ( as with NA). </a:t>
            </a:r>
          </a:p>
        </p:txBody>
      </p:sp>
    </p:spTree>
  </p:cSld>
  <p:clrMapOvr>
    <a:masterClrMapping/>
  </p:clrMapOvr>
  <p:transition spd="med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100D167-4D6D-06D3-F79D-BDE79DB03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350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1-Acetylcholine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2AFC0B0-56A1-7C83-517E-D1DF1FC99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>
                <a:solidFill>
                  <a:schemeClr val="accent2"/>
                </a:solidFill>
              </a:rPr>
              <a:t>Acetylcholine synthesis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6699"/>
                </a:solidFill>
              </a:rPr>
              <a:t>Co-A + acetate              Acetyl Co-A (active)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                                 </a:t>
            </a:r>
            <a:r>
              <a:rPr lang="en-US" sz="2000" b="1" dirty="0">
                <a:solidFill>
                  <a:srgbClr val="FF6699"/>
                </a:solidFill>
              </a:rPr>
              <a:t>CAT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solidFill>
                  <a:srgbClr val="FF6699"/>
                </a:solidFill>
              </a:rPr>
              <a:t>Acetyl Co-A + choline                               Acetylcholine + CoA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solidFill>
                  <a:srgbClr val="FF6699"/>
                </a:solidFill>
              </a:rPr>
              <a:t>                             Choline acetyl </a:t>
            </a:r>
            <a:r>
              <a:rPr lang="en-US" sz="2000" b="1" dirty="0" err="1">
                <a:solidFill>
                  <a:srgbClr val="FF6699"/>
                </a:solidFill>
              </a:rPr>
              <a:t>transferase</a:t>
            </a:r>
            <a:endParaRPr lang="en-US" sz="2000" b="1" dirty="0">
              <a:solidFill>
                <a:srgbClr val="FF6699"/>
              </a:solidFill>
            </a:endParaRPr>
          </a:p>
          <a:p>
            <a:pPr eaLnBrk="1" hangingPunct="1">
              <a:defRPr/>
            </a:pPr>
            <a:br>
              <a:rPr lang="en-US" sz="2400" b="1" dirty="0">
                <a:solidFill>
                  <a:schemeClr val="accent2"/>
                </a:solidFill>
              </a:rPr>
            </a:br>
            <a:endParaRPr lang="en-US" sz="24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4400" dirty="0">
                <a:solidFill>
                  <a:srgbClr val="333399"/>
                </a:solidFill>
                <a:ea typeface="+mj-ea"/>
              </a:rPr>
              <a:t>Fate of acetylcholine</a:t>
            </a:r>
            <a:endParaRPr lang="en-US" sz="24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333399"/>
                </a:solidFill>
              </a:rPr>
              <a:t>Ach is </a:t>
            </a:r>
            <a:r>
              <a:rPr lang="en-US" sz="2400" b="1" dirty="0" err="1">
                <a:solidFill>
                  <a:srgbClr val="333399"/>
                </a:solidFill>
              </a:rPr>
              <a:t>hydrolysed</a:t>
            </a:r>
            <a:r>
              <a:rPr lang="en-US" sz="2400" b="1" dirty="0">
                <a:solidFill>
                  <a:srgbClr val="333399"/>
                </a:solidFill>
              </a:rPr>
              <a:t> by the enzyme cholinesterase in two steps:</a:t>
            </a:r>
          </a:p>
          <a:p>
            <a:pPr eaLnBrk="1" hangingPunct="1">
              <a:defRPr/>
            </a:pPr>
            <a:endParaRPr lang="en-US" sz="2000" dirty="0">
              <a:solidFill>
                <a:srgbClr val="3333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2292" name="Line 8">
            <a:extLst>
              <a:ext uri="{FF2B5EF4-FFF2-40B4-BE49-F238E27FC236}">
                <a16:creationId xmlns:a16="http://schemas.microsoft.com/office/drawing/2014/main" id="{1056845C-74E1-9E37-F08F-9105643C3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905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10">
            <a:extLst>
              <a:ext uri="{FF2B5EF4-FFF2-40B4-BE49-F238E27FC236}">
                <a16:creationId xmlns:a16="http://schemas.microsoft.com/office/drawing/2014/main" id="{3D67AD8D-BCD6-FF48-5109-BEAD94CAA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67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B1A4E857-1E4E-995D-FFC0-146637358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en-US" sz="3200" b="1">
                <a:solidFill>
                  <a:schemeClr val="accent2"/>
                </a:solidFill>
              </a:rPr>
            </a:br>
            <a:r>
              <a:rPr lang="en-US" altLang="en-US" sz="3200" b="1">
                <a:solidFill>
                  <a:schemeClr val="accent2"/>
                </a:solidFill>
              </a:rPr>
              <a:t>There are two types of cholinesterase enzyme</a:t>
            </a: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180D24B9-DAA1-FED2-A57D-64E1DD9C25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b="1" u="sng">
                <a:solidFill>
                  <a:schemeClr val="accent2"/>
                </a:solidFill>
              </a:rPr>
              <a:t>True cholinesterase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Present at cholinergic neurons, RBCs 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Specific </a:t>
            </a:r>
          </a:p>
          <a:p>
            <a:pPr eaLnBrk="1" hangingPunct="1"/>
            <a:endParaRPr lang="en-US" altLang="en-US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Regenerated in 2-3 months. 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58A3BAC8-4E61-9809-C341-7F595CA417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524000"/>
            <a:ext cx="4495800" cy="4602163"/>
          </a:xfrm>
          <a:noFill/>
        </p:spPr>
        <p:txBody>
          <a:bodyPr/>
          <a:lstStyle/>
          <a:p>
            <a:pPr eaLnBrk="1" hangingPunct="1"/>
            <a:endParaRPr lang="en-US" altLang="en-US" b="1" u="sng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u="sng">
                <a:solidFill>
                  <a:schemeClr val="accent2"/>
                </a:solidFill>
              </a:rPr>
              <a:t>Pseudo cholinesterase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Present in liver&amp; plasma. </a:t>
            </a:r>
          </a:p>
          <a:p>
            <a:pPr eaLnBrk="1" hangingPunct="1"/>
            <a:endParaRPr lang="en-US" altLang="en-US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Non specific (can hydrolyses other ester) 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Regenerated in 2-3 weeks. </a:t>
            </a:r>
          </a:p>
        </p:txBody>
      </p:sp>
    </p:spTree>
  </p:cSld>
  <p:clrMapOvr>
    <a:masterClrMapping/>
  </p:clrMapOvr>
  <p:transition spd="med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B357AD2A-3A3C-5021-F1AA-AD05C7D9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DC29F0FC-3A53-4F7A-8EB9-2A5CDABDB240}" type="slidenum">
              <a:rPr lang="ar-SA" altLang="en-US" sz="1400">
                <a:solidFill>
                  <a:srgbClr val="FFFFFF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15DCF9F-940C-674B-6D51-29FAE71F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6375"/>
            <a:ext cx="4132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Noradrenaline </a:t>
            </a:r>
            <a:r>
              <a:rPr lang="en-US" altLang="en-US" sz="3600" b="1">
                <a:solidFill>
                  <a:srgbClr val="FFFFFF"/>
                </a:solidFill>
              </a:rPr>
              <a:t>(NA)</a:t>
            </a:r>
            <a:r>
              <a:rPr lang="en-US" altLang="en-US" sz="4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85806CF-9763-8219-00DD-410685E3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66813"/>
            <a:ext cx="23479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  <a:cs typeface="Times New Roman" panose="02020603050405020304" pitchFamily="18" charset="0"/>
              </a:rPr>
              <a:t>Synthesis:</a:t>
            </a:r>
            <a:r>
              <a:rPr lang="en-US" altLang="en-US">
                <a:solidFill>
                  <a:srgbClr val="00FF00"/>
                </a:solidFill>
              </a:rPr>
              <a:t>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22C705F-3EFF-6106-246A-6CB24B85BE5A}"/>
              </a:ext>
            </a:extLst>
          </p:cNvPr>
          <p:cNvGrpSpPr>
            <a:grpSpLocks/>
          </p:cNvGrpSpPr>
          <p:nvPr/>
        </p:nvGrpSpPr>
        <p:grpSpPr bwMode="auto">
          <a:xfrm>
            <a:off x="2624138" y="0"/>
            <a:ext cx="5978525" cy="6858000"/>
            <a:chOff x="2289" y="0"/>
            <a:chExt cx="3766" cy="3883"/>
          </a:xfrm>
        </p:grpSpPr>
        <p:sp>
          <p:nvSpPr>
            <p:cNvPr id="14370" name="Oval 5">
              <a:extLst>
                <a:ext uri="{FF2B5EF4-FFF2-40B4-BE49-F238E27FC236}">
                  <a16:creationId xmlns:a16="http://schemas.microsoft.com/office/drawing/2014/main" id="{4B7548AE-8C92-362C-DED3-B5BC304DA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2341"/>
              <a:ext cx="3766" cy="1542"/>
            </a:xfrm>
            <a:prstGeom prst="ellipse">
              <a:avLst/>
            </a:prstGeom>
            <a:solidFill>
              <a:srgbClr val="F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371" name="AutoShape 6">
              <a:extLst>
                <a:ext uri="{FF2B5EF4-FFF2-40B4-BE49-F238E27FC236}">
                  <a16:creationId xmlns:a16="http://schemas.microsoft.com/office/drawing/2014/main" id="{A90809CB-AF36-6AE1-9653-D4E370817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0"/>
              <a:ext cx="1044" cy="2750"/>
            </a:xfrm>
            <a:prstGeom prst="can">
              <a:avLst>
                <a:gd name="adj" fmla="val 65852"/>
              </a:avLst>
            </a:prstGeom>
            <a:solidFill>
              <a:srgbClr val="F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372" name="Oval 7">
              <a:extLst>
                <a:ext uri="{FF2B5EF4-FFF2-40B4-BE49-F238E27FC236}">
                  <a16:creationId xmlns:a16="http://schemas.microsoft.com/office/drawing/2014/main" id="{9102D20D-6A40-4F79-9516-85FAD328EF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02" y="-219"/>
              <a:ext cx="604" cy="104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CC00FF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9160" name="Oval 8">
            <a:extLst>
              <a:ext uri="{FF2B5EF4-FFF2-40B4-BE49-F238E27FC236}">
                <a16:creationId xmlns:a16="http://schemas.microsoft.com/office/drawing/2014/main" id="{02ABF74F-B23F-985D-BA5B-D9D701F47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052513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7F3"/>
              </a:gs>
              <a:gs pos="100000">
                <a:srgbClr val="FFC7A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Tyrosine</a:t>
            </a:r>
          </a:p>
        </p:txBody>
      </p:sp>
      <p:sp>
        <p:nvSpPr>
          <p:cNvPr id="49161" name="Oval 9">
            <a:extLst>
              <a:ext uri="{FF2B5EF4-FFF2-40B4-BE49-F238E27FC236}">
                <a16:creationId xmlns:a16="http://schemas.microsoft.com/office/drawing/2014/main" id="{B474FB19-8B99-E723-D817-D83E4167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1748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B6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DOPA</a:t>
            </a:r>
          </a:p>
        </p:txBody>
      </p:sp>
      <p:sp>
        <p:nvSpPr>
          <p:cNvPr id="49162" name="Oval 10">
            <a:extLst>
              <a:ext uri="{FF2B5EF4-FFF2-40B4-BE49-F238E27FC236}">
                <a16:creationId xmlns:a16="http://schemas.microsoft.com/office/drawing/2014/main" id="{AA5835B8-E789-DF5B-A14F-97E09938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3573463"/>
            <a:ext cx="792163" cy="719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601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Dopamine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49163" name="AutoShape 11">
            <a:extLst>
              <a:ext uri="{FF2B5EF4-FFF2-40B4-BE49-F238E27FC236}">
                <a16:creationId xmlns:a16="http://schemas.microsoft.com/office/drawing/2014/main" id="{EFC38150-369C-E3B7-E227-945AC078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1700213"/>
            <a:ext cx="2447925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Left">
              <a:rot lat="19799980" lon="0" rev="0"/>
            </a:camera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E6DCAC"/>
            </a:extrusionClr>
            <a:contourClr>
              <a:srgbClr val="E6DCAC"/>
            </a:contourClr>
          </a:sp3d>
        </p:spPr>
        <p:txBody>
          <a:bodyPr wrap="none" anchor="ctr"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Tyrosine hydroxylase</a:t>
            </a:r>
          </a:p>
        </p:txBody>
      </p:sp>
      <p:sp>
        <p:nvSpPr>
          <p:cNvPr id="49164" name="AutoShape 12">
            <a:extLst>
              <a:ext uri="{FF2B5EF4-FFF2-40B4-BE49-F238E27FC236}">
                <a16:creationId xmlns:a16="http://schemas.microsoft.com/office/drawing/2014/main" id="{F16C257F-7EB8-4201-FB78-F6E62A17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19400"/>
            <a:ext cx="2374900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Left">
              <a:rot lat="19799980" lon="0" rev="0"/>
            </a:camera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E6DCAC"/>
            </a:extrusionClr>
            <a:contourClr>
              <a:srgbClr val="E6DCAC"/>
            </a:contourClr>
          </a:sp3d>
        </p:spPr>
        <p:txBody>
          <a:bodyPr wrap="none" anchor="ctr"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Dopa Decarboxylase</a:t>
            </a:r>
          </a:p>
        </p:txBody>
      </p:sp>
      <p:sp>
        <p:nvSpPr>
          <p:cNvPr id="49165" name="Oval 13">
            <a:extLst>
              <a:ext uri="{FF2B5EF4-FFF2-40B4-BE49-F238E27FC236}">
                <a16:creationId xmlns:a16="http://schemas.microsoft.com/office/drawing/2014/main" id="{112B02FA-E2A3-10AF-063E-FF32610C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88913"/>
            <a:ext cx="719138" cy="719137"/>
          </a:xfrm>
          <a:prstGeom prst="ellipse">
            <a:avLst/>
          </a:prstGeom>
          <a:gradFill rotWithShape="1">
            <a:gsLst>
              <a:gs pos="0">
                <a:srgbClr val="FFF7F3"/>
              </a:gs>
              <a:gs pos="100000">
                <a:srgbClr val="FFC7A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Tyrosine</a:t>
            </a:r>
          </a:p>
        </p:txBody>
      </p:sp>
      <p:sp>
        <p:nvSpPr>
          <p:cNvPr id="49166" name="Line 14">
            <a:extLst>
              <a:ext uri="{FF2B5EF4-FFF2-40B4-BE49-F238E27FC236}">
                <a16:creationId xmlns:a16="http://schemas.microsoft.com/office/drawing/2014/main" id="{4EC0330F-1E34-6B3F-29B6-7B02487B4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525" y="1628775"/>
            <a:ext cx="0" cy="5048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>
            <a:extLst>
              <a:ext uri="{FF2B5EF4-FFF2-40B4-BE49-F238E27FC236}">
                <a16:creationId xmlns:a16="http://schemas.microsoft.com/office/drawing/2014/main" id="{B713AE74-2D9F-CC46-FFD5-61937066C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525" y="2852738"/>
            <a:ext cx="0" cy="647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Oval 16">
            <a:extLst>
              <a:ext uri="{FF2B5EF4-FFF2-40B4-BE49-F238E27FC236}">
                <a16:creationId xmlns:a16="http://schemas.microsoft.com/office/drawing/2014/main" id="{0B88E7A6-942D-91F3-760E-91609186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149725"/>
            <a:ext cx="1439862" cy="2159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9169" name="AutoShape 17">
            <a:extLst>
              <a:ext uri="{FF2B5EF4-FFF2-40B4-BE49-F238E27FC236}">
                <a16:creationId xmlns:a16="http://schemas.microsoft.com/office/drawing/2014/main" id="{A21BC140-5131-B37D-205A-9DCA15A0D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4897438"/>
            <a:ext cx="2808288" cy="476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Left">
              <a:rot lat="19799980" lon="0" rev="0"/>
            </a:camera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E6DCAC"/>
            </a:extrusionClr>
            <a:contourClr>
              <a:srgbClr val="E6DCAC"/>
            </a:contourClr>
          </a:sp3d>
        </p:spPr>
        <p:txBody>
          <a:bodyPr wrap="none" anchor="ctr"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Dopamine β-hydroxylase</a:t>
            </a:r>
          </a:p>
        </p:txBody>
      </p:sp>
      <p:sp>
        <p:nvSpPr>
          <p:cNvPr id="49170" name="Oval 18">
            <a:extLst>
              <a:ext uri="{FF2B5EF4-FFF2-40B4-BE49-F238E27FC236}">
                <a16:creationId xmlns:a16="http://schemas.microsoft.com/office/drawing/2014/main" id="{E433AB37-A037-D170-5A6A-D1C4709F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46713"/>
            <a:ext cx="792163" cy="719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NA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9171" name="Oval 19">
            <a:extLst>
              <a:ext uri="{FF2B5EF4-FFF2-40B4-BE49-F238E27FC236}">
                <a16:creationId xmlns:a16="http://schemas.microsoft.com/office/drawing/2014/main" id="{E8F2E8D7-696C-4575-01FA-985FF1EA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5" y="4292600"/>
            <a:ext cx="720725" cy="576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601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Dopamine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9172" name="Line 20">
            <a:extLst>
              <a:ext uri="{FF2B5EF4-FFF2-40B4-BE49-F238E27FC236}">
                <a16:creationId xmlns:a16="http://schemas.microsoft.com/office/drawing/2014/main" id="{0D2E59BC-6A1E-9338-7986-162AC8BA8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4868863"/>
            <a:ext cx="0" cy="504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9173" name="AutoShape 21">
            <a:extLst>
              <a:ext uri="{FF2B5EF4-FFF2-40B4-BE49-F238E27FC236}">
                <a16:creationId xmlns:a16="http://schemas.microsoft.com/office/drawing/2014/main" id="{AAD439B7-C64D-6BFC-1772-31586378995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759450" y="692150"/>
            <a:ext cx="1295400" cy="511175"/>
          </a:xfrm>
          <a:prstGeom prst="curvedConnector3">
            <a:avLst>
              <a:gd name="adj1" fmla="val 50000"/>
            </a:avLst>
          </a:prstGeom>
          <a:noFill/>
          <a:ln w="127000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74" name="Rectangle 22">
            <a:extLst>
              <a:ext uri="{FF2B5EF4-FFF2-40B4-BE49-F238E27FC236}">
                <a16:creationId xmlns:a16="http://schemas.microsoft.com/office/drawing/2014/main" id="{E6AFFBEA-0861-8A77-4276-B78F07AFD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908050"/>
            <a:ext cx="213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Active transport</a:t>
            </a:r>
          </a:p>
        </p:txBody>
      </p:sp>
      <p:sp>
        <p:nvSpPr>
          <p:cNvPr id="49175" name="Oval 23">
            <a:extLst>
              <a:ext uri="{FF2B5EF4-FFF2-40B4-BE49-F238E27FC236}">
                <a16:creationId xmlns:a16="http://schemas.microsoft.com/office/drawing/2014/main" id="{A6EDE1AA-E552-A96F-9A3C-66D0D8C1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3" y="4652963"/>
            <a:ext cx="1366837" cy="1150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49176" name="Oval 24">
            <a:extLst>
              <a:ext uri="{FF2B5EF4-FFF2-40B4-BE49-F238E27FC236}">
                <a16:creationId xmlns:a16="http://schemas.microsoft.com/office/drawing/2014/main" id="{71B916CC-5D4C-6CC5-DFB1-269DC0C52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868863"/>
            <a:ext cx="288925" cy="2159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49177" name="Oval 25">
            <a:extLst>
              <a:ext uri="{FF2B5EF4-FFF2-40B4-BE49-F238E27FC236}">
                <a16:creationId xmlns:a16="http://schemas.microsoft.com/office/drawing/2014/main" id="{0607B58B-768A-7A4D-529D-7755134F3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5011738"/>
            <a:ext cx="288925" cy="2159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49178" name="Oval 26">
            <a:extLst>
              <a:ext uri="{FF2B5EF4-FFF2-40B4-BE49-F238E27FC236}">
                <a16:creationId xmlns:a16="http://schemas.microsoft.com/office/drawing/2014/main" id="{D3B1A32D-E84F-815B-B19D-356373B22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1466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49179" name="Oval 27">
            <a:extLst>
              <a:ext uri="{FF2B5EF4-FFF2-40B4-BE49-F238E27FC236}">
                <a16:creationId xmlns:a16="http://schemas.microsoft.com/office/drawing/2014/main" id="{E78E9520-2F0C-9BB6-AB8B-74FF52B81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291138"/>
            <a:ext cx="288925" cy="2159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49180" name="Oval 28">
            <a:extLst>
              <a:ext uri="{FF2B5EF4-FFF2-40B4-BE49-F238E27FC236}">
                <a16:creationId xmlns:a16="http://schemas.microsoft.com/office/drawing/2014/main" id="{8AE0D481-6FDC-349D-E022-2772267D7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373688"/>
            <a:ext cx="360363" cy="3603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601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9181" name="AutoShape 29">
            <a:extLst>
              <a:ext uri="{FF2B5EF4-FFF2-40B4-BE49-F238E27FC236}">
                <a16:creationId xmlns:a16="http://schemas.microsoft.com/office/drawing/2014/main" id="{3FA02CEF-4868-4437-3579-6693FD498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011738"/>
            <a:ext cx="287337" cy="3603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Left">
              <a:rot lat="19799980" lon="0" rev="0"/>
            </a:camera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E6DCAC"/>
            </a:extrusionClr>
            <a:contourClr>
              <a:srgbClr val="E6DCAC"/>
            </a:contourClr>
          </a:sp3d>
        </p:spPr>
        <p:txBody>
          <a:bodyPr wrap="none" anchor="ctr"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CC"/>
                </a:solidFill>
              </a:rPr>
              <a:t>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CC"/>
                </a:solidFill>
              </a:rPr>
              <a:t>β-H</a:t>
            </a:r>
          </a:p>
        </p:txBody>
      </p:sp>
      <p:sp>
        <p:nvSpPr>
          <p:cNvPr id="14364" name="Text Box 30">
            <a:extLst>
              <a:ext uri="{FF2B5EF4-FFF2-40B4-BE49-F238E27FC236}">
                <a16:creationId xmlns:a16="http://schemas.microsoft.com/office/drawing/2014/main" id="{FEC5DDCE-B6E6-4FB8-42AF-06ACAB60B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860800"/>
            <a:ext cx="865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9183" name="Text Box 31">
            <a:extLst>
              <a:ext uri="{FF2B5EF4-FFF2-40B4-BE49-F238E27FC236}">
                <a16:creationId xmlns:a16="http://schemas.microsoft.com/office/drawing/2014/main" id="{97ADF9B3-F413-7115-7A9F-3CFACD6F9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52963"/>
            <a:ext cx="935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ATP</a:t>
            </a:r>
          </a:p>
        </p:txBody>
      </p:sp>
      <p:sp>
        <p:nvSpPr>
          <p:cNvPr id="49184" name="Rectangle 32">
            <a:extLst>
              <a:ext uri="{FF2B5EF4-FFF2-40B4-BE49-F238E27FC236}">
                <a16:creationId xmlns:a16="http://schemas.microsoft.com/office/drawing/2014/main" id="{3C5B181E-26CE-B628-0260-220305FFE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4764088"/>
            <a:ext cx="1920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1FFBC"/>
                </a:solidFill>
              </a:rPr>
              <a:t>Storage</a:t>
            </a:r>
            <a:r>
              <a:rPr lang="en-US" altLang="en-US">
                <a:solidFill>
                  <a:srgbClr val="01FFBC"/>
                </a:solidFill>
              </a:rPr>
              <a:t>: </a:t>
            </a:r>
          </a:p>
        </p:txBody>
      </p:sp>
      <p:sp>
        <p:nvSpPr>
          <p:cNvPr id="49185" name="Text Box 33">
            <a:extLst>
              <a:ext uri="{FF2B5EF4-FFF2-40B4-BE49-F238E27FC236}">
                <a16:creationId xmlns:a16="http://schemas.microsoft.com/office/drawing/2014/main" id="{18FFC05E-A461-142B-2271-10BD0E67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308725"/>
            <a:ext cx="280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Presynaptic neurons</a:t>
            </a:r>
          </a:p>
        </p:txBody>
      </p:sp>
      <p:cxnSp>
        <p:nvCxnSpPr>
          <p:cNvPr id="49186" name="AutoShape 34">
            <a:extLst>
              <a:ext uri="{FF2B5EF4-FFF2-40B4-BE49-F238E27FC236}">
                <a16:creationId xmlns:a16="http://schemas.microsoft.com/office/drawing/2014/main" id="{01BC3476-FA42-DA9B-A184-171A2D6FAEC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800726" y="3856037"/>
            <a:ext cx="393700" cy="835025"/>
          </a:xfrm>
          <a:prstGeom prst="curvedConnector2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87" name="Rectangle 35">
            <a:extLst>
              <a:ext uri="{FF2B5EF4-FFF2-40B4-BE49-F238E27FC236}">
                <a16:creationId xmlns:a16="http://schemas.microsoft.com/office/drawing/2014/main" id="{FB9320AB-D222-9EE6-F65A-EFF1803DD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37368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  <p:bldP spid="49168" grpId="0" animBg="1"/>
      <p:bldP spid="49169" grpId="0" animBg="1"/>
      <p:bldP spid="49170" grpId="0" animBg="1"/>
      <p:bldP spid="49171" grpId="0" animBg="1"/>
      <p:bldP spid="49174" grpId="0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3" grpId="0"/>
      <p:bldP spid="49184" grpId="0"/>
      <p:bldP spid="49185" grpId="0"/>
      <p:bldP spid="491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0DF9BBFD-6911-A9EA-283F-FCF6D75B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5674ADBD-5A1A-4FF6-BA50-D61B23AEF60D}" type="slidenum">
              <a:rPr lang="ar-SA" altLang="en-US" sz="1400">
                <a:solidFill>
                  <a:srgbClr val="FFFFFF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0E792-8772-A767-7554-0B05E120B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143000"/>
            <a:ext cx="389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In adrenal medulla </a:t>
            </a:r>
            <a:endParaRPr lang="ar-EG" altLang="en-US" b="1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97104-4F97-ED75-1763-D2CDB6842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079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Some areas in brain</a:t>
            </a:r>
            <a:endParaRPr lang="ar-EG" altLang="en-US" b="1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3DC8FD-CCFA-012C-4547-574F9AF51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066800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&amp;</a:t>
            </a:r>
            <a:endParaRPr lang="ar-EG" altLang="en-US" sz="3600" b="1">
              <a:solidFill>
                <a:srgbClr val="FFFFFF"/>
              </a:solidFill>
            </a:endParaRPr>
          </a:p>
        </p:txBody>
      </p:sp>
      <p:sp>
        <p:nvSpPr>
          <p:cNvPr id="12" name="AutoShape 31">
            <a:extLst>
              <a:ext uri="{FF2B5EF4-FFF2-40B4-BE49-F238E27FC236}">
                <a16:creationId xmlns:a16="http://schemas.microsoft.com/office/drawing/2014/main" id="{F7C0C003-7426-FEC3-2339-0AA7A3CA86C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00400" y="1905000"/>
            <a:ext cx="2971800" cy="5257800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rgbClr val="FFD8A8"/>
              </a:gs>
              <a:gs pos="50000">
                <a:srgbClr val="FFE5C9"/>
              </a:gs>
              <a:gs pos="100000">
                <a:srgbClr val="FFF2E4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57FDB781-DCE4-3CEE-6677-AB349981A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792163" cy="719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NA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FBA9DA33-CCAE-FF94-5399-FA232D7E8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57600"/>
            <a:ext cx="3189288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Left">
              <a:rot lat="19799980" lon="0" rev="0"/>
            </a:camera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E6DCAC"/>
            </a:extrusionClr>
            <a:contourClr>
              <a:srgbClr val="E6DCAC"/>
            </a:contourClr>
          </a:sp3d>
        </p:spPr>
        <p:txBody>
          <a:bodyPr wrap="none" anchor="ctr"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Phenylethanolamine-N-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methyl  transferase</a:t>
            </a: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D806DCE9-740A-D3F4-0091-408BD65C3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810000"/>
            <a:ext cx="46038" cy="91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C25B02BE-FEB4-3BA0-FCC3-5B556F066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4691063"/>
            <a:ext cx="792162" cy="719137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Adr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F2C0AEB-57A8-B398-0F4A-00ED990E3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6375"/>
            <a:ext cx="357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Adrenaline </a:t>
            </a:r>
            <a:r>
              <a:rPr lang="en-US" altLang="en-US" sz="3600" b="1">
                <a:solidFill>
                  <a:srgbClr val="FFFFFF"/>
                </a:solidFill>
              </a:rPr>
              <a:t>(NA)</a:t>
            </a:r>
            <a:r>
              <a:rPr lang="en-US" altLang="en-US" sz="4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843EF5F-B8C4-0FCE-8518-D3C5166C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66813"/>
            <a:ext cx="23479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  <a:cs typeface="Times New Roman" panose="02020603050405020304" pitchFamily="18" charset="0"/>
              </a:rPr>
              <a:t>Synthesis:</a:t>
            </a:r>
            <a:r>
              <a:rPr lang="en-US" altLang="en-US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787 L 0.00677 0.117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 animBg="1"/>
      <p:bldP spid="14" grpId="0" animBg="1"/>
      <p:bldP spid="14" grpId="1" animBg="1"/>
      <p:bldP spid="15" grpId="0" animBg="1"/>
      <p:bldP spid="17" grpId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6DAC1EBF-24DA-2172-1AF8-2F5C3393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D4C9BDFD-EAE2-47C6-B0DE-697CCD0CCEF1}" type="slidenum">
              <a:rPr lang="ar-SA" altLang="en-US" sz="1400">
                <a:solidFill>
                  <a:srgbClr val="FFFFFF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756F675-8A87-F33E-71FD-BF03ACB9418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701132" y="186531"/>
            <a:ext cx="3384550" cy="3963987"/>
            <a:chOff x="1655" y="662"/>
            <a:chExt cx="2132" cy="2814"/>
          </a:xfrm>
        </p:grpSpPr>
        <p:grpSp>
          <p:nvGrpSpPr>
            <p:cNvPr id="16454" name="Group 3">
              <a:extLst>
                <a:ext uri="{FF2B5EF4-FFF2-40B4-BE49-F238E27FC236}">
                  <a16:creationId xmlns:a16="http://schemas.microsoft.com/office/drawing/2014/main" id="{F33CE7AD-7432-482C-BE4A-97AEAF63F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5" y="662"/>
              <a:ext cx="2132" cy="2814"/>
              <a:chOff x="1655" y="662"/>
              <a:chExt cx="2132" cy="2814"/>
            </a:xfrm>
          </p:grpSpPr>
          <p:sp>
            <p:nvSpPr>
              <p:cNvPr id="16456" name="Oval 4">
                <a:extLst>
                  <a:ext uri="{FF2B5EF4-FFF2-40B4-BE49-F238E27FC236}">
                    <a16:creationId xmlns:a16="http://schemas.microsoft.com/office/drawing/2014/main" id="{4EFBAAA2-C42A-D177-E3B8-B27D2057E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14" y="1402"/>
                <a:ext cx="2814" cy="1333"/>
              </a:xfrm>
              <a:prstGeom prst="ellipse">
                <a:avLst/>
              </a:prstGeom>
              <a:solidFill>
                <a:srgbClr val="FF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7" name="AutoShape 5">
                <a:extLst>
                  <a:ext uri="{FF2B5EF4-FFF2-40B4-BE49-F238E27FC236}">
                    <a16:creationId xmlns:a16="http://schemas.microsoft.com/office/drawing/2014/main" id="{F1256CA2-9C49-E13C-82CB-9D77EFB9F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42" y="1542"/>
                <a:ext cx="780" cy="1153"/>
              </a:xfrm>
              <a:prstGeom prst="can">
                <a:avLst>
                  <a:gd name="adj" fmla="val 36955"/>
                </a:avLst>
              </a:prstGeom>
              <a:solidFill>
                <a:srgbClr val="FF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55" name="Oval 6">
              <a:extLst>
                <a:ext uri="{FF2B5EF4-FFF2-40B4-BE49-F238E27FC236}">
                  <a16:creationId xmlns:a16="http://schemas.microsoft.com/office/drawing/2014/main" id="{89B3A069-62A6-1DFD-ED98-77DF16801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731"/>
              <a:ext cx="330" cy="78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CC00FF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388" name="Text Box 7">
            <a:extLst>
              <a:ext uri="{FF2B5EF4-FFF2-40B4-BE49-F238E27FC236}">
                <a16:creationId xmlns:a16="http://schemas.microsoft.com/office/drawing/2014/main" id="{75A2341B-A2B5-E3D7-2768-B3036A7D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3860800"/>
            <a:ext cx="865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D38F8673-69B7-CD4F-AB2B-BFBF994AB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228600"/>
            <a:ext cx="17795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1FFBC"/>
                </a:solidFill>
              </a:rPr>
              <a:t>Fate</a:t>
            </a:r>
            <a:r>
              <a:rPr lang="en-US" altLang="en-US" sz="4800">
                <a:solidFill>
                  <a:srgbClr val="01FFBC"/>
                </a:solidFill>
              </a:rPr>
              <a:t>: 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9A243B3D-E883-25BB-4FEF-42E75743301F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2636838"/>
            <a:ext cx="1366838" cy="1150937"/>
            <a:chOff x="2608" y="2024"/>
            <a:chExt cx="861" cy="725"/>
          </a:xfrm>
        </p:grpSpPr>
        <p:sp>
          <p:nvSpPr>
            <p:cNvPr id="16446" name="Oval 10">
              <a:extLst>
                <a:ext uri="{FF2B5EF4-FFF2-40B4-BE49-F238E27FC236}">
                  <a16:creationId xmlns:a16="http://schemas.microsoft.com/office/drawing/2014/main" id="{B018A2BD-2FAE-8312-42EA-4F9044A88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024"/>
              <a:ext cx="861" cy="7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447" name="Oval 11">
              <a:extLst>
                <a:ext uri="{FF2B5EF4-FFF2-40B4-BE49-F238E27FC236}">
                  <a16:creationId xmlns:a16="http://schemas.microsoft.com/office/drawing/2014/main" id="{35F0E9E4-0003-46CC-951D-08EF718FA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" y="2160"/>
              <a:ext cx="182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441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NA</a:t>
              </a:r>
            </a:p>
          </p:txBody>
        </p:sp>
        <p:sp>
          <p:nvSpPr>
            <p:cNvPr id="16448" name="Oval 12">
              <a:extLst>
                <a:ext uri="{FF2B5EF4-FFF2-40B4-BE49-F238E27FC236}">
                  <a16:creationId xmlns:a16="http://schemas.microsoft.com/office/drawing/2014/main" id="{8FA5F573-0C1F-73DF-0480-31AFFA83E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2250"/>
              <a:ext cx="182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441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NA</a:t>
              </a:r>
            </a:p>
          </p:txBody>
        </p:sp>
        <p:sp>
          <p:nvSpPr>
            <p:cNvPr id="16449" name="Oval 13">
              <a:extLst>
                <a:ext uri="{FF2B5EF4-FFF2-40B4-BE49-F238E27FC236}">
                  <a16:creationId xmlns:a16="http://schemas.microsoft.com/office/drawing/2014/main" id="{63A4CB5E-4533-45FE-4E7A-E0D779088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335"/>
              <a:ext cx="182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441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NA</a:t>
              </a:r>
            </a:p>
          </p:txBody>
        </p:sp>
        <p:sp>
          <p:nvSpPr>
            <p:cNvPr id="16450" name="Oval 14">
              <a:extLst>
                <a:ext uri="{FF2B5EF4-FFF2-40B4-BE49-F238E27FC236}">
                  <a16:creationId xmlns:a16="http://schemas.microsoft.com/office/drawing/2014/main" id="{09F40B22-7187-131C-51A3-3D4767C54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432"/>
              <a:ext cx="182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441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NA</a:t>
              </a:r>
            </a:p>
          </p:txBody>
        </p:sp>
        <p:sp>
          <p:nvSpPr>
            <p:cNvPr id="16451" name="Oval 15">
              <a:extLst>
                <a:ext uri="{FF2B5EF4-FFF2-40B4-BE49-F238E27FC236}">
                  <a16:creationId xmlns:a16="http://schemas.microsoft.com/office/drawing/2014/main" id="{7180EEE1-9A26-9B24-D66C-8B4433C60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477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601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rgbClr val="00000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rgbClr val="00000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Do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452" name="AutoShape 16">
              <a:extLst>
                <a:ext uri="{FF2B5EF4-FFF2-40B4-BE49-F238E27FC236}">
                  <a16:creationId xmlns:a16="http://schemas.microsoft.com/office/drawing/2014/main" id="{55985930-3EEB-2C87-BF6C-AE8743C8F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250"/>
              <a:ext cx="181" cy="2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6DCAC"/>
                </a:gs>
                <a:gs pos="23000">
                  <a:srgbClr val="C7AC4C"/>
                </a:gs>
                <a:gs pos="55000">
                  <a:srgbClr val="E6D78A"/>
                </a:gs>
                <a:gs pos="70000">
                  <a:srgbClr val="C7AC4C"/>
                </a:gs>
                <a:gs pos="88000">
                  <a:srgbClr val="E6D78A"/>
                </a:gs>
                <a:gs pos="100000">
                  <a:srgbClr val="E6DCAC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Left">
                <a:rot lat="19799980" lon="0" rev="0"/>
              </a:camera>
              <a:lightRig rig="legacyFlat3" dir="t"/>
            </a:scene3d>
            <a:sp3d extrusionH="176200" prstMaterial="legacyMatte">
              <a:bevelT w="13500" h="13500" prst="angle"/>
              <a:bevelB w="13500" h="13500" prst="angle"/>
              <a:extrusionClr>
                <a:srgbClr val="E6DCAC"/>
              </a:extrusionClr>
              <a:contourClr>
                <a:srgbClr val="E6DCAC"/>
              </a:contourClr>
            </a:sp3d>
          </p:spPr>
          <p:txBody>
            <a:bodyPr wrap="none" anchor="ctr">
              <a:flatTx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CC"/>
                  </a:solidFill>
                </a:rPr>
                <a:t>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CC"/>
                  </a:solidFill>
                </a:rPr>
                <a:t>β-H</a:t>
              </a:r>
            </a:p>
          </p:txBody>
        </p:sp>
        <p:sp>
          <p:nvSpPr>
            <p:cNvPr id="16453" name="Text Box 17">
              <a:extLst>
                <a:ext uri="{FF2B5EF4-FFF2-40B4-BE49-F238E27FC236}">
                  <a16:creationId xmlns:a16="http://schemas.microsoft.com/office/drawing/2014/main" id="{F25F5A29-874E-60A8-81DC-762350186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2030"/>
              <a:ext cx="5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ATP</a:t>
              </a:r>
            </a:p>
          </p:txBody>
        </p:sp>
      </p:grpSp>
      <p:sp>
        <p:nvSpPr>
          <p:cNvPr id="26642" name="Oval 18">
            <a:extLst>
              <a:ext uri="{FF2B5EF4-FFF2-40B4-BE49-F238E27FC236}">
                <a16:creationId xmlns:a16="http://schemas.microsoft.com/office/drawing/2014/main" id="{CBB155F3-0744-BCDC-8A7A-D007ED475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86200"/>
            <a:ext cx="503238" cy="3571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669C271A-01C9-0398-67E2-05ADF2AAD084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5084763"/>
            <a:ext cx="3600450" cy="1439862"/>
            <a:chOff x="1837" y="2840"/>
            <a:chExt cx="2268" cy="905"/>
          </a:xfrm>
        </p:grpSpPr>
        <p:sp>
          <p:nvSpPr>
            <p:cNvPr id="16435" name="Oval 20">
              <a:extLst>
                <a:ext uri="{FF2B5EF4-FFF2-40B4-BE49-F238E27FC236}">
                  <a16:creationId xmlns:a16="http://schemas.microsoft.com/office/drawing/2014/main" id="{6C32C8A2-E80D-5D87-3DCA-50EA105ECE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83" y="2224"/>
              <a:ext cx="775" cy="226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16436" name="Group 21">
              <a:extLst>
                <a:ext uri="{FF2B5EF4-FFF2-40B4-BE49-F238E27FC236}">
                  <a16:creationId xmlns:a16="http://schemas.microsoft.com/office/drawing/2014/main" id="{F6BF38C0-6C12-17AA-EA4F-A6B69937D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9" y="2840"/>
              <a:ext cx="590" cy="416"/>
              <a:chOff x="2517" y="2794"/>
              <a:chExt cx="637" cy="499"/>
            </a:xfrm>
          </p:grpSpPr>
          <p:grpSp>
            <p:nvGrpSpPr>
              <p:cNvPr id="16442" name="Group 22">
                <a:extLst>
                  <a:ext uri="{FF2B5EF4-FFF2-40B4-BE49-F238E27FC236}">
                    <a16:creationId xmlns:a16="http://schemas.microsoft.com/office/drawing/2014/main" id="{C289CC92-52B9-CEF6-F8E9-0BD5F15F4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421414">
                <a:off x="2701" y="2794"/>
                <a:ext cx="454" cy="453"/>
                <a:chOff x="3496" y="2387"/>
                <a:chExt cx="360" cy="589"/>
              </a:xfrm>
            </p:grpSpPr>
            <p:sp>
              <p:nvSpPr>
                <p:cNvPr id="16444" name="Oval 23">
                  <a:extLst>
                    <a:ext uri="{FF2B5EF4-FFF2-40B4-BE49-F238E27FC236}">
                      <a16:creationId xmlns:a16="http://schemas.microsoft.com/office/drawing/2014/main" id="{7833DF43-7180-B8B6-DBF7-83FBCD36C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96434">
                  <a:off x="3496" y="2387"/>
                  <a:ext cx="272" cy="589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45" name="Oval 24">
                  <a:extLst>
                    <a:ext uri="{FF2B5EF4-FFF2-40B4-BE49-F238E27FC236}">
                      <a16:creationId xmlns:a16="http://schemas.microsoft.com/office/drawing/2014/main" id="{ACC8E67B-20BE-0899-1765-9AD43B1E5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42510">
                  <a:off x="3651" y="2478"/>
                  <a:ext cx="205" cy="452"/>
                </a:xfrm>
                <a:prstGeom prst="ellipse">
                  <a:avLst/>
                </a:pr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43" name="Rectangle 25">
                <a:extLst>
                  <a:ext uri="{FF2B5EF4-FFF2-40B4-BE49-F238E27FC236}">
                    <a16:creationId xmlns:a16="http://schemas.microsoft.com/office/drawing/2014/main" id="{E3B3CC97-6051-F72A-D053-1AF7DE59A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47456">
                <a:off x="2517" y="2947"/>
                <a:ext cx="58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l-GR" altLang="en-US" sz="2400" b="1">
                    <a:solidFill>
                      <a:srgbClr val="0000FF"/>
                    </a:solidFill>
                  </a:rPr>
                  <a:t>α</a:t>
                </a:r>
                <a:r>
                  <a:rPr lang="en-US" altLang="en-US" sz="2400" b="1" baseline="-25000">
                    <a:solidFill>
                      <a:srgbClr val="0000FF"/>
                    </a:solidFill>
                  </a:rPr>
                  <a:t>1</a:t>
                </a:r>
                <a:endParaRPr lang="el-GR" altLang="en-US" sz="2400" b="1" baseline="-250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6437" name="Group 26">
              <a:extLst>
                <a:ext uri="{FF2B5EF4-FFF2-40B4-BE49-F238E27FC236}">
                  <a16:creationId xmlns:a16="http://schemas.microsoft.com/office/drawing/2014/main" id="{A94D0109-4EA8-0DA3-E1E1-0BE1C9AEF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840"/>
              <a:ext cx="464" cy="475"/>
              <a:chOff x="3198" y="2840"/>
              <a:chExt cx="464" cy="475"/>
            </a:xfrm>
          </p:grpSpPr>
          <p:grpSp>
            <p:nvGrpSpPr>
              <p:cNvPr id="16438" name="Group 27">
                <a:extLst>
                  <a:ext uri="{FF2B5EF4-FFF2-40B4-BE49-F238E27FC236}">
                    <a16:creationId xmlns:a16="http://schemas.microsoft.com/office/drawing/2014/main" id="{B97EB0F1-D0E1-D7F8-3812-70E986379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3226" y="2857"/>
                <a:ext cx="454" cy="419"/>
                <a:chOff x="3496" y="2387"/>
                <a:chExt cx="360" cy="589"/>
              </a:xfrm>
            </p:grpSpPr>
            <p:sp>
              <p:nvSpPr>
                <p:cNvPr id="16440" name="Oval 28">
                  <a:extLst>
                    <a:ext uri="{FF2B5EF4-FFF2-40B4-BE49-F238E27FC236}">
                      <a16:creationId xmlns:a16="http://schemas.microsoft.com/office/drawing/2014/main" id="{B2AB654F-8E15-4AF9-07E4-12D0CC3013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96434">
                  <a:off x="3496" y="2387"/>
                  <a:ext cx="272" cy="589"/>
                </a:xfrm>
                <a:prstGeom prst="ellipse">
                  <a:avLst/>
                </a:prstGeom>
                <a:solidFill>
                  <a:srgbClr val="00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EG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41" name="Oval 29">
                  <a:extLst>
                    <a:ext uri="{FF2B5EF4-FFF2-40B4-BE49-F238E27FC236}">
                      <a16:creationId xmlns:a16="http://schemas.microsoft.com/office/drawing/2014/main" id="{211C810B-8956-DD88-0108-738A2F80D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42510">
                  <a:off x="3651" y="2478"/>
                  <a:ext cx="205" cy="452"/>
                </a:xfrm>
                <a:prstGeom prst="ellipse">
                  <a:avLst/>
                </a:pr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39" name="Text Box 30">
                <a:extLst>
                  <a:ext uri="{FF2B5EF4-FFF2-40B4-BE49-F238E27FC236}">
                    <a16:creationId xmlns:a16="http://schemas.microsoft.com/office/drawing/2014/main" id="{D9C43070-75E4-8CA6-6A9B-067D527C33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8" y="3027"/>
                <a:ext cx="4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b="1">
                    <a:solidFill>
                      <a:srgbClr val="0000FF"/>
                    </a:solidFill>
                  </a:rPr>
                  <a:t>β</a:t>
                </a:r>
              </a:p>
            </p:txBody>
          </p:sp>
        </p:grpSp>
      </p:grpSp>
      <p:sp>
        <p:nvSpPr>
          <p:cNvPr id="16393" name="WordArt 31" descr="Pink tissue paper">
            <a:extLst>
              <a:ext uri="{FF2B5EF4-FFF2-40B4-BE49-F238E27FC236}">
                <a16:creationId xmlns:a16="http://schemas.microsoft.com/office/drawing/2014/main" id="{A8F6468F-9919-5D1A-CD78-80C3ED9A3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1295400" cy="7191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TopLeft">
                <a:rot lat="0" lon="1020000" rev="0"/>
              </a:camera>
              <a:lightRig rig="legacyHarsh3" dir="r"/>
            </a:scene3d>
            <a:sp3d extrusionH="430200" prstMaterial="legacyMatte">
              <a:extrusionClr>
                <a:srgbClr val="FF9999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 normalizeH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NA</a:t>
            </a:r>
          </a:p>
        </p:txBody>
      </p:sp>
      <p:sp>
        <p:nvSpPr>
          <p:cNvPr id="26656" name="Oval 32">
            <a:extLst>
              <a:ext uri="{FF2B5EF4-FFF2-40B4-BE49-F238E27FC236}">
                <a16:creationId xmlns:a16="http://schemas.microsoft.com/office/drawing/2014/main" id="{7AB038F1-9CDE-57DD-9FFC-BE8D5B3F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3717925"/>
            <a:ext cx="504825" cy="3603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26657" name="Rectangle 33">
            <a:extLst>
              <a:ext uri="{FF2B5EF4-FFF2-40B4-BE49-F238E27FC236}">
                <a16:creationId xmlns:a16="http://schemas.microsoft.com/office/drawing/2014/main" id="{57884ABD-4AC9-660C-D202-66067E9F8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2875"/>
            <a:ext cx="2808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a. Re-uptake (80%)</a:t>
            </a:r>
          </a:p>
        </p:txBody>
      </p:sp>
      <p:sp>
        <p:nvSpPr>
          <p:cNvPr id="26658" name="Rectangle 34">
            <a:extLst>
              <a:ext uri="{FF2B5EF4-FFF2-40B4-BE49-F238E27FC236}">
                <a16:creationId xmlns:a16="http://schemas.microsoft.com/office/drawing/2014/main" id="{754DA629-BB70-2DB4-40E8-AEB5BEC61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420938"/>
            <a:ext cx="38512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99"/>
                </a:solidFill>
              </a:rPr>
              <a:t>b. Enzymatic metabolism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99"/>
                </a:solidFill>
              </a:rPr>
              <a:t>15%</a:t>
            </a:r>
          </a:p>
        </p:txBody>
      </p:sp>
      <p:sp>
        <p:nvSpPr>
          <p:cNvPr id="26659" name="Rectangle 35">
            <a:extLst>
              <a:ext uri="{FF2B5EF4-FFF2-40B4-BE49-F238E27FC236}">
                <a16:creationId xmlns:a16="http://schemas.microsoft.com/office/drawing/2014/main" id="{7C29C03D-A6ED-BBEE-AFCB-BB4B12BE4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463" y="5876925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Urine</a:t>
            </a:r>
          </a:p>
        </p:txBody>
      </p:sp>
      <p:sp>
        <p:nvSpPr>
          <p:cNvPr id="26660" name="Rectangle 36">
            <a:extLst>
              <a:ext uri="{FF2B5EF4-FFF2-40B4-BE49-F238E27FC236}">
                <a16:creationId xmlns:a16="http://schemas.microsoft.com/office/drawing/2014/main" id="{923899E6-5121-D796-296F-521EBA8E3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365625"/>
            <a:ext cx="23034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CCFF"/>
                </a:solidFill>
              </a:rPr>
              <a:t>C.Excretion:(5%)</a:t>
            </a:r>
          </a:p>
        </p:txBody>
      </p:sp>
      <p:cxnSp>
        <p:nvCxnSpPr>
          <p:cNvPr id="26661" name="AutoShape 37">
            <a:extLst>
              <a:ext uri="{FF2B5EF4-FFF2-40B4-BE49-F238E27FC236}">
                <a16:creationId xmlns:a16="http://schemas.microsoft.com/office/drawing/2014/main" id="{6E1E97AD-9F6A-46A3-7812-9C17CCD64E8C}"/>
              </a:ext>
            </a:extLst>
          </p:cNvPr>
          <p:cNvCxnSpPr>
            <a:cxnSpLocks noChangeShapeType="1"/>
            <a:stCxn id="26660" idx="2"/>
            <a:endCxn id="26659" idx="1"/>
          </p:cNvCxnSpPr>
          <p:nvPr/>
        </p:nvCxnSpPr>
        <p:spPr bwMode="auto">
          <a:xfrm rot="16200000" flipH="1">
            <a:off x="7473951" y="5434012"/>
            <a:ext cx="793750" cy="549275"/>
          </a:xfrm>
          <a:prstGeom prst="curvedConnector2">
            <a:avLst/>
          </a:prstGeom>
          <a:noFill/>
          <a:ln w="57150">
            <a:solidFill>
              <a:srgbClr val="00FF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oup 38">
            <a:extLst>
              <a:ext uri="{FF2B5EF4-FFF2-40B4-BE49-F238E27FC236}">
                <a16:creationId xmlns:a16="http://schemas.microsoft.com/office/drawing/2014/main" id="{ED8BD41C-92ED-9BCD-202E-D355560DCC26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438400"/>
            <a:ext cx="792163" cy="366713"/>
            <a:chOff x="1565" y="1568"/>
            <a:chExt cx="499" cy="235"/>
          </a:xfrm>
        </p:grpSpPr>
        <p:grpSp>
          <p:nvGrpSpPr>
            <p:cNvPr id="16428" name="Group 39">
              <a:extLst>
                <a:ext uri="{FF2B5EF4-FFF2-40B4-BE49-F238E27FC236}">
                  <a16:creationId xmlns:a16="http://schemas.microsoft.com/office/drawing/2014/main" id="{AC0544D9-B92E-1DD4-358B-EBC689D26B8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701" y="1434"/>
              <a:ext cx="227" cy="499"/>
              <a:chOff x="1837" y="1525"/>
              <a:chExt cx="227" cy="499"/>
            </a:xfrm>
          </p:grpSpPr>
          <p:sp>
            <p:nvSpPr>
              <p:cNvPr id="16430" name="AutoShape 40">
                <a:extLst>
                  <a:ext uri="{FF2B5EF4-FFF2-40B4-BE49-F238E27FC236}">
                    <a16:creationId xmlns:a16="http://schemas.microsoft.com/office/drawing/2014/main" id="{A55C12E5-6EAD-0CCB-7453-799C072BF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525"/>
                <a:ext cx="227" cy="499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1" name="Arc 41">
                <a:extLst>
                  <a:ext uri="{FF2B5EF4-FFF2-40B4-BE49-F238E27FC236}">
                    <a16:creationId xmlns:a16="http://schemas.microsoft.com/office/drawing/2014/main" id="{3A5C0030-E7CA-35FB-98ED-AC2A0B0193F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82422">
                <a:off x="1837" y="1812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Arc 42">
                <a:extLst>
                  <a:ext uri="{FF2B5EF4-FFF2-40B4-BE49-F238E27FC236}">
                    <a16:creationId xmlns:a16="http://schemas.microsoft.com/office/drawing/2014/main" id="{8F7656AA-DF10-1CA2-0AFE-3432E7DAE3F1}"/>
                  </a:ext>
                </a:extLst>
              </p:cNvPr>
              <p:cNvSpPr>
                <a:spLocks/>
              </p:cNvSpPr>
              <p:nvPr/>
            </p:nvSpPr>
            <p:spPr bwMode="auto">
              <a:xfrm rot="9880508">
                <a:off x="1927" y="1888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Arc 43">
                <a:extLst>
                  <a:ext uri="{FF2B5EF4-FFF2-40B4-BE49-F238E27FC236}">
                    <a16:creationId xmlns:a16="http://schemas.microsoft.com/office/drawing/2014/main" id="{CE431DE4-3551-84E6-C96E-10BF48FD74F4}"/>
                  </a:ext>
                </a:extLst>
              </p:cNvPr>
              <p:cNvSpPr>
                <a:spLocks/>
              </p:cNvSpPr>
              <p:nvPr/>
            </p:nvSpPr>
            <p:spPr bwMode="auto">
              <a:xfrm rot="9880508">
                <a:off x="1927" y="1706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Arc 44">
                <a:extLst>
                  <a:ext uri="{FF2B5EF4-FFF2-40B4-BE49-F238E27FC236}">
                    <a16:creationId xmlns:a16="http://schemas.microsoft.com/office/drawing/2014/main" id="{C4AE236B-24ED-0670-5F15-BF7DE93B7F2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82422">
                <a:off x="1837" y="1616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29" name="Rectangle 45">
              <a:extLst>
                <a:ext uri="{FF2B5EF4-FFF2-40B4-BE49-F238E27FC236}">
                  <a16:creationId xmlns:a16="http://schemas.microsoft.com/office/drawing/2014/main" id="{EA402EC2-4CAA-4F16-38AC-D5C23C24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568"/>
              <a:ext cx="45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703800"/>
                  </a:solidFill>
                </a:rPr>
                <a:t>MAO</a:t>
              </a:r>
              <a:endParaRPr lang="en-US" altLang="en-US" sz="1800">
                <a:solidFill>
                  <a:srgbClr val="703800"/>
                </a:solidFill>
              </a:endParaRPr>
            </a:p>
          </p:txBody>
        </p:sp>
      </p:grpSp>
      <p:grpSp>
        <p:nvGrpSpPr>
          <p:cNvPr id="12" name="Group 47">
            <a:extLst>
              <a:ext uri="{FF2B5EF4-FFF2-40B4-BE49-F238E27FC236}">
                <a16:creationId xmlns:a16="http://schemas.microsoft.com/office/drawing/2014/main" id="{331DA849-D5C3-6C6C-B077-56FD51A9D9E1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5805488"/>
            <a:ext cx="792163" cy="366712"/>
            <a:chOff x="1565" y="1568"/>
            <a:chExt cx="499" cy="235"/>
          </a:xfrm>
        </p:grpSpPr>
        <p:grpSp>
          <p:nvGrpSpPr>
            <p:cNvPr id="16421" name="Group 48">
              <a:extLst>
                <a:ext uri="{FF2B5EF4-FFF2-40B4-BE49-F238E27FC236}">
                  <a16:creationId xmlns:a16="http://schemas.microsoft.com/office/drawing/2014/main" id="{DCE3DAC0-88AD-A2B8-E9EB-38BBE3FD847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701" y="1434"/>
              <a:ext cx="227" cy="499"/>
              <a:chOff x="1837" y="1525"/>
              <a:chExt cx="227" cy="499"/>
            </a:xfrm>
          </p:grpSpPr>
          <p:sp>
            <p:nvSpPr>
              <p:cNvPr id="16423" name="AutoShape 49">
                <a:extLst>
                  <a:ext uri="{FF2B5EF4-FFF2-40B4-BE49-F238E27FC236}">
                    <a16:creationId xmlns:a16="http://schemas.microsoft.com/office/drawing/2014/main" id="{8387195F-5BEF-202C-6DA4-EC882909A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525"/>
                <a:ext cx="227" cy="499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4" name="Arc 50">
                <a:extLst>
                  <a:ext uri="{FF2B5EF4-FFF2-40B4-BE49-F238E27FC236}">
                    <a16:creationId xmlns:a16="http://schemas.microsoft.com/office/drawing/2014/main" id="{D09BB673-E9AE-557C-C97A-606D8E5DA534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82422">
                <a:off x="1837" y="1812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Arc 51">
                <a:extLst>
                  <a:ext uri="{FF2B5EF4-FFF2-40B4-BE49-F238E27FC236}">
                    <a16:creationId xmlns:a16="http://schemas.microsoft.com/office/drawing/2014/main" id="{DA8B247C-9BA7-16CC-EDCD-5AB24333392D}"/>
                  </a:ext>
                </a:extLst>
              </p:cNvPr>
              <p:cNvSpPr>
                <a:spLocks/>
              </p:cNvSpPr>
              <p:nvPr/>
            </p:nvSpPr>
            <p:spPr bwMode="auto">
              <a:xfrm rot="9880508">
                <a:off x="1927" y="1888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Arc 52">
                <a:extLst>
                  <a:ext uri="{FF2B5EF4-FFF2-40B4-BE49-F238E27FC236}">
                    <a16:creationId xmlns:a16="http://schemas.microsoft.com/office/drawing/2014/main" id="{0DD10A93-738E-EA06-D26A-AC3829378920}"/>
                  </a:ext>
                </a:extLst>
              </p:cNvPr>
              <p:cNvSpPr>
                <a:spLocks/>
              </p:cNvSpPr>
              <p:nvPr/>
            </p:nvSpPr>
            <p:spPr bwMode="auto">
              <a:xfrm rot="9880508">
                <a:off x="1927" y="1706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Arc 53">
                <a:extLst>
                  <a:ext uri="{FF2B5EF4-FFF2-40B4-BE49-F238E27FC236}">
                    <a16:creationId xmlns:a16="http://schemas.microsoft.com/office/drawing/2014/main" id="{0D638237-09D7-8E25-366C-DA7B5F650DF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82422">
                <a:off x="1837" y="1616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22" name="Rectangle 54">
              <a:extLst>
                <a:ext uri="{FF2B5EF4-FFF2-40B4-BE49-F238E27FC236}">
                  <a16:creationId xmlns:a16="http://schemas.microsoft.com/office/drawing/2014/main" id="{99CDA20A-C37B-6671-A7D8-97B2579C7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568"/>
              <a:ext cx="45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703800"/>
                  </a:solidFill>
                </a:rPr>
                <a:t>MAO</a:t>
              </a:r>
              <a:endParaRPr lang="en-US" altLang="en-US" sz="1800">
                <a:solidFill>
                  <a:srgbClr val="703800"/>
                </a:solidFill>
              </a:endParaRPr>
            </a:p>
          </p:txBody>
        </p:sp>
      </p:grpSp>
      <p:sp>
        <p:nvSpPr>
          <p:cNvPr id="26679" name="Rectangle 55">
            <a:extLst>
              <a:ext uri="{FF2B5EF4-FFF2-40B4-BE49-F238E27FC236}">
                <a16:creationId xmlns:a16="http://schemas.microsoft.com/office/drawing/2014/main" id="{F4676189-B406-82B4-88A7-CB68217C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94995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COMT</a:t>
            </a:r>
          </a:p>
        </p:txBody>
      </p:sp>
      <p:grpSp>
        <p:nvGrpSpPr>
          <p:cNvPr id="14" name="Group 56">
            <a:extLst>
              <a:ext uri="{FF2B5EF4-FFF2-40B4-BE49-F238E27FC236}">
                <a16:creationId xmlns:a16="http://schemas.microsoft.com/office/drawing/2014/main" id="{32A5C8BD-4970-4B36-79E7-E0437BFCAB7D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4365625"/>
            <a:ext cx="792162" cy="366713"/>
            <a:chOff x="1565" y="1568"/>
            <a:chExt cx="499" cy="235"/>
          </a:xfrm>
        </p:grpSpPr>
        <p:grpSp>
          <p:nvGrpSpPr>
            <p:cNvPr id="16414" name="Group 57">
              <a:extLst>
                <a:ext uri="{FF2B5EF4-FFF2-40B4-BE49-F238E27FC236}">
                  <a16:creationId xmlns:a16="http://schemas.microsoft.com/office/drawing/2014/main" id="{CE372897-A9D3-FAD1-52B3-73A5A53B095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701" y="1434"/>
              <a:ext cx="227" cy="499"/>
              <a:chOff x="1837" y="1525"/>
              <a:chExt cx="227" cy="499"/>
            </a:xfrm>
          </p:grpSpPr>
          <p:sp>
            <p:nvSpPr>
              <p:cNvPr id="16416" name="AutoShape 58">
                <a:extLst>
                  <a:ext uri="{FF2B5EF4-FFF2-40B4-BE49-F238E27FC236}">
                    <a16:creationId xmlns:a16="http://schemas.microsoft.com/office/drawing/2014/main" id="{EFC210ED-391A-5780-0AAF-AAFE885F0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525"/>
                <a:ext cx="227" cy="499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EG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7" name="Arc 59">
                <a:extLst>
                  <a:ext uri="{FF2B5EF4-FFF2-40B4-BE49-F238E27FC236}">
                    <a16:creationId xmlns:a16="http://schemas.microsoft.com/office/drawing/2014/main" id="{DD22C181-BA2D-EE1D-1CC2-A01685DEFA9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82422">
                <a:off x="1837" y="1812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Arc 60">
                <a:extLst>
                  <a:ext uri="{FF2B5EF4-FFF2-40B4-BE49-F238E27FC236}">
                    <a16:creationId xmlns:a16="http://schemas.microsoft.com/office/drawing/2014/main" id="{86511479-3A81-D26E-4AE8-F4652C8EB4B9}"/>
                  </a:ext>
                </a:extLst>
              </p:cNvPr>
              <p:cNvSpPr>
                <a:spLocks/>
              </p:cNvSpPr>
              <p:nvPr/>
            </p:nvSpPr>
            <p:spPr bwMode="auto">
              <a:xfrm rot="9880508">
                <a:off x="1927" y="1888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9" name="Arc 61">
                <a:extLst>
                  <a:ext uri="{FF2B5EF4-FFF2-40B4-BE49-F238E27FC236}">
                    <a16:creationId xmlns:a16="http://schemas.microsoft.com/office/drawing/2014/main" id="{289060F7-17F8-D3A5-CBBB-AFBDCA93BF83}"/>
                  </a:ext>
                </a:extLst>
              </p:cNvPr>
              <p:cNvSpPr>
                <a:spLocks/>
              </p:cNvSpPr>
              <p:nvPr/>
            </p:nvSpPr>
            <p:spPr bwMode="auto">
              <a:xfrm rot="9880508">
                <a:off x="1927" y="1706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0" name="Arc 62">
                <a:extLst>
                  <a:ext uri="{FF2B5EF4-FFF2-40B4-BE49-F238E27FC236}">
                    <a16:creationId xmlns:a16="http://schemas.microsoft.com/office/drawing/2014/main" id="{573211B1-FA8A-83EE-AF9E-B155DBA27252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82422">
                <a:off x="1837" y="1616"/>
                <a:ext cx="13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A45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5" name="Rectangle 63">
              <a:extLst>
                <a:ext uri="{FF2B5EF4-FFF2-40B4-BE49-F238E27FC236}">
                  <a16:creationId xmlns:a16="http://schemas.microsoft.com/office/drawing/2014/main" id="{62CE6DE0-A39A-991C-D0AB-98E6E26A3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568"/>
              <a:ext cx="45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703800"/>
                  </a:solidFill>
                </a:rPr>
                <a:t>MAO</a:t>
              </a:r>
              <a:endParaRPr lang="en-US" altLang="en-US" sz="1800">
                <a:solidFill>
                  <a:srgbClr val="703800"/>
                </a:solidFill>
              </a:endParaRPr>
            </a:p>
          </p:txBody>
        </p:sp>
      </p:grpSp>
      <p:sp>
        <p:nvSpPr>
          <p:cNvPr id="26688" name="Rectangle 64">
            <a:extLst>
              <a:ext uri="{FF2B5EF4-FFF2-40B4-BE49-F238E27FC236}">
                <a16:creationId xmlns:a16="http://schemas.microsoft.com/office/drawing/2014/main" id="{5EA65C9B-01DA-1068-B195-B72B0A812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4196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COMT</a:t>
            </a:r>
          </a:p>
        </p:txBody>
      </p:sp>
      <p:sp>
        <p:nvSpPr>
          <p:cNvPr id="26689" name="Rectangle 65">
            <a:extLst>
              <a:ext uri="{FF2B5EF4-FFF2-40B4-BE49-F238E27FC236}">
                <a16:creationId xmlns:a16="http://schemas.microsoft.com/office/drawing/2014/main" id="{DF146E1D-CE8F-8A76-E64F-670FAB1F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213100"/>
            <a:ext cx="1589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Neuronal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Uptake I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90" name="Rectangle 66">
            <a:extLst>
              <a:ext uri="{FF2B5EF4-FFF2-40B4-BE49-F238E27FC236}">
                <a16:creationId xmlns:a16="http://schemas.microsoft.com/office/drawing/2014/main" id="{A2F8BF55-A853-E50B-70EF-A384D090B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5181600"/>
            <a:ext cx="1538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Tissue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Uptake II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91" name="Rectangle 67">
            <a:extLst>
              <a:ext uri="{FF2B5EF4-FFF2-40B4-BE49-F238E27FC236}">
                <a16:creationId xmlns:a16="http://schemas.microsoft.com/office/drawing/2014/main" id="{50FBF61E-4DC0-97EE-C0C0-698730C90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981200"/>
            <a:ext cx="2579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Granular Uptake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26694" name="Oval 70">
            <a:extLst>
              <a:ext uri="{FF2B5EF4-FFF2-40B4-BE49-F238E27FC236}">
                <a16:creationId xmlns:a16="http://schemas.microsoft.com/office/drawing/2014/main" id="{B0450447-379B-9213-CD85-A44A1E4CC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149725"/>
            <a:ext cx="504825" cy="3603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695" name="Oval 71">
            <a:extLst>
              <a:ext uri="{FF2B5EF4-FFF2-40B4-BE49-F238E27FC236}">
                <a16:creationId xmlns:a16="http://schemas.microsoft.com/office/drawing/2014/main" id="{AD3A6E5C-F48C-829D-146C-12C002513B7C}"/>
              </a:ext>
            </a:extLst>
          </p:cNvPr>
          <p:cNvSpPr>
            <a:spLocks noChangeArrowheads="1"/>
          </p:cNvSpPr>
          <p:nvPr/>
        </p:nvSpPr>
        <p:spPr bwMode="auto">
          <a:xfrm rot="-748125">
            <a:off x="4140200" y="4005263"/>
            <a:ext cx="504825" cy="3111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26696" name="Oval 72">
            <a:extLst>
              <a:ext uri="{FF2B5EF4-FFF2-40B4-BE49-F238E27FC236}">
                <a16:creationId xmlns:a16="http://schemas.microsoft.com/office/drawing/2014/main" id="{B28EB771-0D3D-5109-5D9A-D9B7C259A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868863"/>
            <a:ext cx="504825" cy="3603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26697" name="Oval 73">
            <a:extLst>
              <a:ext uri="{FF2B5EF4-FFF2-40B4-BE49-F238E27FC236}">
                <a16:creationId xmlns:a16="http://schemas.microsoft.com/office/drawing/2014/main" id="{8EA3D7C9-3DB2-3F29-8EDF-1C57F92B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724400"/>
            <a:ext cx="504825" cy="3603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26698" name="Oval 74">
            <a:extLst>
              <a:ext uri="{FF2B5EF4-FFF2-40B4-BE49-F238E27FC236}">
                <a16:creationId xmlns:a16="http://schemas.microsoft.com/office/drawing/2014/main" id="{E37DFBDE-3E52-2610-A7B7-763D9B43B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10000"/>
            <a:ext cx="504825" cy="3603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26702" name="Oval 78">
            <a:extLst>
              <a:ext uri="{FF2B5EF4-FFF2-40B4-BE49-F238E27FC236}">
                <a16:creationId xmlns:a16="http://schemas.microsoft.com/office/drawing/2014/main" id="{C5FB1C5A-81FB-8FC5-42F8-59B74F704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35438"/>
            <a:ext cx="504825" cy="3603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441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7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555 L 0.00382 -0.120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6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2728 L 0.00382 -0.0954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6371 -0.0733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4 L 0.0052 0.0578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12037 L 0.07465 -0.1456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27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1 -0.06227 L 0.01962 -0.1067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52566E-7 L -0.00382 0.1414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707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5386E-6 L -0.00348 0.129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6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6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6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42" grpId="0" animBg="1"/>
      <p:bldP spid="26642" grpId="1" animBg="1"/>
      <p:bldP spid="26642" grpId="2" animBg="1"/>
      <p:bldP spid="26656" grpId="0" animBg="1"/>
      <p:bldP spid="26656" grpId="1" animBg="1"/>
      <p:bldP spid="26656" grpId="2" animBg="1"/>
      <p:bldP spid="26657" grpId="0"/>
      <p:bldP spid="26658" grpId="0"/>
      <p:bldP spid="26659" grpId="0"/>
      <p:bldP spid="26660" grpId="0"/>
      <p:bldP spid="26689" grpId="0"/>
      <p:bldP spid="26690" grpId="0"/>
      <p:bldP spid="26691" grpId="0"/>
      <p:bldP spid="26694" grpId="0" animBg="1"/>
      <p:bldP spid="26694" grpId="1" animBg="1"/>
      <p:bldP spid="26695" grpId="0" animBg="1"/>
      <p:bldP spid="26695" grpId="1" animBg="1"/>
      <p:bldP spid="26695" grpId="2" animBg="1"/>
      <p:bldP spid="26695" grpId="3" animBg="1"/>
      <p:bldP spid="26696" grpId="0" animBg="1"/>
      <p:bldP spid="26696" grpId="1" animBg="1"/>
      <p:bldP spid="26696" grpId="2" animBg="1"/>
      <p:bldP spid="26697" grpId="0" animBg="1"/>
      <p:bldP spid="26697" grpId="1" animBg="1"/>
      <p:bldP spid="26697" grpId="2" animBg="1"/>
      <p:bldP spid="26698" grpId="0" animBg="1"/>
      <p:bldP spid="26698" grpId="1" animBg="1"/>
      <p:bldP spid="26702" grpId="0" animBg="1"/>
      <p:bldP spid="26702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8505</TotalTime>
  <Words>1687</Words>
  <Application>Microsoft Office PowerPoint</Application>
  <PresentationFormat>عرض على الشاشة (4:3)</PresentationFormat>
  <Paragraphs>373</Paragraphs>
  <Slides>39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39</vt:i4>
      </vt:variant>
    </vt:vector>
  </HeadingPairs>
  <TitlesOfParts>
    <vt:vector size="50" baseType="lpstr">
      <vt:lpstr>Arial</vt:lpstr>
      <vt:lpstr>Calibri</vt:lpstr>
      <vt:lpstr>Times New Roman</vt:lpstr>
      <vt:lpstr>Verdana</vt:lpstr>
      <vt:lpstr>Symbol</vt:lpstr>
      <vt:lpstr>Wingdings</vt:lpstr>
      <vt:lpstr>Default Design</vt:lpstr>
      <vt:lpstr>1_Default Design</vt:lpstr>
      <vt:lpstr>2_Default Design</vt:lpstr>
      <vt:lpstr>3_Default Design</vt:lpstr>
      <vt:lpstr>Office Theme</vt:lpstr>
      <vt:lpstr>Autonomic Nervous System </vt:lpstr>
      <vt:lpstr>Autonomic Innervation</vt:lpstr>
      <vt:lpstr>عرض تقديمي في PowerPoint</vt:lpstr>
      <vt:lpstr>عرض تقديمي في PowerPoint</vt:lpstr>
      <vt:lpstr>1-Acetylcholine</vt:lpstr>
      <vt:lpstr> There are two types of cholinesterase enzyme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major areas where Ach acts as a neurotransmitter are: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Sympathomimetics</vt:lpstr>
      <vt:lpstr>Mechanism of action:</vt:lpstr>
      <vt:lpstr>Adrenaline (Epinephrine)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Noradrenaline (Norepinephrine)</vt:lpstr>
      <vt:lpstr>عرض تقديمي في PowerPoint</vt:lpstr>
      <vt:lpstr>عرض تقديمي في PowerPoint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Samir Zein</dc:creator>
  <cp:lastModifiedBy>المهدي حسن عبدالله حيال</cp:lastModifiedBy>
  <cp:revision>267</cp:revision>
  <dcterms:created xsi:type="dcterms:W3CDTF">2006-06-02T15:58:01Z</dcterms:created>
  <dcterms:modified xsi:type="dcterms:W3CDTF">2024-03-21T10:46:34Z</dcterms:modified>
</cp:coreProperties>
</file>