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3" r:id="rId2"/>
  </p:sldMasterIdLst>
  <p:notesMasterIdLst>
    <p:notesMasterId r:id="rId25"/>
  </p:notesMasterIdLst>
  <p:handoutMasterIdLst>
    <p:handoutMasterId r:id="rId26"/>
  </p:handoutMasterIdLst>
  <p:sldIdLst>
    <p:sldId id="398" r:id="rId3"/>
    <p:sldId id="407" r:id="rId4"/>
    <p:sldId id="402" r:id="rId5"/>
    <p:sldId id="403" r:id="rId6"/>
    <p:sldId id="404" r:id="rId7"/>
    <p:sldId id="406" r:id="rId8"/>
    <p:sldId id="327" r:id="rId9"/>
    <p:sldId id="346" r:id="rId10"/>
    <p:sldId id="347" r:id="rId11"/>
    <p:sldId id="348" r:id="rId12"/>
    <p:sldId id="349" r:id="rId13"/>
    <p:sldId id="350" r:id="rId14"/>
    <p:sldId id="353" r:id="rId15"/>
    <p:sldId id="354" r:id="rId16"/>
    <p:sldId id="355" r:id="rId17"/>
    <p:sldId id="356" r:id="rId18"/>
    <p:sldId id="357" r:id="rId19"/>
    <p:sldId id="391" r:id="rId20"/>
    <p:sldId id="385" r:id="rId21"/>
    <p:sldId id="363" r:id="rId22"/>
    <p:sldId id="365" r:id="rId23"/>
    <p:sldId id="366" r:id="rId24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7" autoAdjust="0"/>
    <p:restoredTop sz="94660"/>
  </p:normalViewPr>
  <p:slideViewPr>
    <p:cSldViewPr>
      <p:cViewPr varScale="1">
        <p:scale>
          <a:sx n="65" d="100"/>
          <a:sy n="65" d="100"/>
        </p:scale>
        <p:origin x="12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1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1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8121CC-07C5-433B-8782-FD1AA8D71B20}" type="datetimeFigureOut">
              <a:rPr lang="ar-EG" smtClean="0"/>
              <a:pPr/>
              <a:t>12/09/1445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624FA3E-6BAC-4953-A101-F5F1E6E3BAE2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62958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B4B05D-2A5D-4AA4-80A3-201EE2EDA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16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B4B05D-2A5D-4AA4-80A3-201EE2EDA1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5BB07-98F4-4EE8-8AD0-AE84582F9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CEA09-35C3-4879-9D51-2913E6B8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F7B3-0F42-44D9-BF8D-AA6A82737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87123-460A-49EF-A641-F06D3C0A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D6814-14F7-4B30-B955-F90C3DFF1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8FC94-D4AC-4484-81CE-CD7613EA1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3D8A-E176-4C8C-A97D-5BEC12272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5BB07-98F4-4EE8-8AD0-AE84582F9F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3772"/>
      </p:ext>
    </p:extLst>
  </p:cSld>
  <p:clrMapOvr>
    <a:masterClrMapping/>
  </p:clrMapOvr>
  <p:transition spd="med">
    <p:checke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F9F9-1304-437D-A911-02597B2AA2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55625"/>
      </p:ext>
    </p:extLst>
  </p:cSld>
  <p:clrMapOvr>
    <a:masterClrMapping/>
  </p:clrMapOvr>
  <p:transition spd="med">
    <p:checke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F4A1-D2FC-49C7-821E-51E3879E8A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38211"/>
      </p:ext>
    </p:extLst>
  </p:cSld>
  <p:clrMapOvr>
    <a:masterClrMapping/>
  </p:clrMapOvr>
  <p:transition spd="med">
    <p:checke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B995E-132B-4F29-9AE7-90DE2782B3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31540"/>
      </p:ext>
    </p:extLst>
  </p:cSld>
  <p:clrMapOvr>
    <a:masterClrMapping/>
  </p:clrMapOvr>
  <p:transition spd="med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F9F9-1304-437D-A911-02597B2AA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A2827-4016-4A25-A012-B81584B9A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49492"/>
      </p:ext>
    </p:extLst>
  </p:cSld>
  <p:clrMapOvr>
    <a:masterClrMapping/>
  </p:clrMapOvr>
  <p:transition spd="med">
    <p:checke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E4E0A-9369-4CC6-AF60-D8BEEDD9F0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44460"/>
      </p:ext>
    </p:extLst>
  </p:cSld>
  <p:clrMapOvr>
    <a:masterClrMapping/>
  </p:clrMapOvr>
  <p:transition spd="med">
    <p:checke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8AEF0-6812-43B6-AD1B-92C16B259A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38874"/>
      </p:ext>
    </p:extLst>
  </p:cSld>
  <p:clrMapOvr>
    <a:masterClrMapping/>
  </p:clrMapOvr>
  <p:transition spd="med">
    <p:checke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9C23C-8C2F-4F72-A263-5F8842C987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10710"/>
      </p:ext>
    </p:extLst>
  </p:cSld>
  <p:clrMapOvr>
    <a:masterClrMapping/>
  </p:clrMapOvr>
  <p:transition spd="med">
    <p:checke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8060A-65A4-4256-B8D9-DA4C292DDE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47195"/>
      </p:ext>
    </p:extLst>
  </p:cSld>
  <p:clrMapOvr>
    <a:masterClrMapping/>
  </p:clrMapOvr>
  <p:transition spd="med">
    <p:checker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CEA09-35C3-4879-9D51-2913E6B890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79674"/>
      </p:ext>
    </p:extLst>
  </p:cSld>
  <p:clrMapOvr>
    <a:masterClrMapping/>
  </p:clrMapOvr>
  <p:transition spd="med">
    <p:checker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F7B3-0F42-44D9-BF8D-AA6A82737D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710078"/>
      </p:ext>
    </p:extLst>
  </p:cSld>
  <p:clrMapOvr>
    <a:masterClrMapping/>
  </p:clrMapOvr>
  <p:transition spd="med">
    <p:checker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87123-460A-49EF-A641-F06D3C0A4E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69348"/>
      </p:ext>
    </p:extLst>
  </p:cSld>
  <p:clrMapOvr>
    <a:masterClrMapping/>
  </p:clrMapOvr>
  <p:transition spd="med">
    <p:checker dir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D6814-14F7-4B30-B955-F90C3DFF1E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51532"/>
      </p:ext>
    </p:extLst>
  </p:cSld>
  <p:clrMapOvr>
    <a:masterClrMapping/>
  </p:clrMapOvr>
  <p:transition spd="med">
    <p:checker dir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8FC94-D4AC-4484-81CE-CD7613EA11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7971"/>
      </p:ext>
    </p:extLst>
  </p:cSld>
  <p:clrMapOvr>
    <a:masterClrMapping/>
  </p:clrMapOvr>
  <p:transition spd="med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F4A1-D2FC-49C7-821E-51E3879E8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3D8A-E176-4C8C-A97D-5BEC122727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82483"/>
      </p:ext>
    </p:extLst>
  </p:cSld>
  <p:clrMapOvr>
    <a:masterClrMapping/>
  </p:clrMapOvr>
  <p:transition spd="med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B995E-132B-4F29-9AE7-90DE2782B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A2827-4016-4A25-A012-B81584B9A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E4E0A-9369-4CC6-AF60-D8BEEDD9F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8AEF0-6812-43B6-AD1B-92C16B259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9C23C-8C2F-4F72-A263-5F8842C98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8060A-65A4-4256-B8D9-DA4C292DD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85E9BC-93CF-47C5-82CB-0219F3967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ransition spd="med">
    <p:checke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85E9BC-93CF-47C5-82CB-0219F3967F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0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transition spd="med">
    <p:checke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eg/url?sa=t&amp;rct=j&amp;q=&amp;esrc=s&amp;source=web&amp;cd=1&amp;cad=rja&amp;uact=8&amp;ved=0CBwQFjAA&amp;url=http://www.mayoclinic.org/diseases-conditions/sjogrens-syndrome/basics/definition/con-20020275&amp;ei=wDH9VMmiOce9Pdr0gOAF&amp;usg=AFQjCNE9wuZA-RgGxnXGFmsXEm-LmJSv2Q&amp;sig2=6lC1mC7cY6fkwGTjTyXXtQ&amp;bvm=bv.87611401,d.ZWU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64" y="28575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chemeClr val="accent2"/>
                </a:solidFill>
              </a:rPr>
              <a:t>Cholinergic Receptors</a:t>
            </a:r>
            <a:br>
              <a:rPr lang="en-US" sz="4000" b="1" dirty="0">
                <a:solidFill>
                  <a:schemeClr val="accent2"/>
                </a:solidFill>
              </a:rPr>
            </a:br>
            <a:r>
              <a:rPr lang="en-US" sz="4000" b="1" dirty="0">
                <a:solidFill>
                  <a:schemeClr val="accent2"/>
                </a:solidFill>
              </a:rPr>
              <a:t>Ach Receptors</a:t>
            </a: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0FC589A0-8AAB-FE0B-B4D2-7FD188BC0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686" y="620688"/>
            <a:ext cx="2060627" cy="205453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4D955AE6-2D3C-98E1-6E58-F25A3F172DB7}"/>
              </a:ext>
            </a:extLst>
          </p:cNvPr>
          <p:cNvSpPr txBox="1"/>
          <p:nvPr/>
        </p:nvSpPr>
        <p:spPr>
          <a:xfrm>
            <a:off x="189876" y="4509120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AL-AYEN UNIVERSITY</a:t>
            </a:r>
          </a:p>
          <a:p>
            <a:pPr algn="ctr"/>
            <a:r>
              <a:rPr lang="en-US" dirty="0"/>
              <a:t>COLLEGE OF HEALTH AND MEDICAL TECHNOLOGY</a:t>
            </a:r>
          </a:p>
          <a:p>
            <a:pPr algn="ctr"/>
            <a:r>
              <a:rPr lang="en-US" dirty="0"/>
              <a:t>DEPARTMENT OF ANESTHESIA</a:t>
            </a:r>
          </a:p>
          <a:p>
            <a:pPr algn="ctr"/>
            <a:r>
              <a:rPr lang="en-US" dirty="0"/>
              <a:t>By PhD  Karima Aboul </a:t>
            </a:r>
            <a:r>
              <a:rPr lang="en-US" dirty="0" err="1"/>
              <a:t>Fotouh</a:t>
            </a:r>
            <a:endParaRPr lang="en-US" dirty="0"/>
          </a:p>
          <a:p>
            <a:pPr algn="ctr"/>
            <a:r>
              <a:rPr lang="en-US" dirty="0"/>
              <a:t>Lecturer </a:t>
            </a:r>
            <a:r>
              <a:rPr lang="ar-IQ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98419"/>
      </p:ext>
    </p:extLst>
  </p:cSld>
  <p:clrMapOvr>
    <a:masterClrMapping/>
  </p:clrMapOvr>
  <p:transition spd="med"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80650"/>
              </p:ext>
            </p:extLst>
          </p:nvPr>
        </p:nvGraphicFramePr>
        <p:xfrm>
          <a:off x="457200" y="228602"/>
          <a:ext cx="8229600" cy="6172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2942">
                <a:tc>
                  <a:txBody>
                    <a:bodyPr/>
                    <a:lstStyle/>
                    <a:p>
                      <a:pPr marL="442913" lvl="4" indent="-228600" algn="l" rtl="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Effect on heart rate and cardiac output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tc gridSpan="2">
                  <a:txBody>
                    <a:bodyPr/>
                    <a:lstStyle/>
                    <a:p>
                      <a:pPr marL="342900" marR="41910" lvl="0" indent="-342900" algn="l" rtl="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Mimic the effects of vagal stimulation.</a:t>
                      </a:r>
                    </a:p>
                    <a:p>
                      <a:pPr marR="41910" algn="l" rtl="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41910" lvl="0" indent="-342900" algn="l" rtl="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↓ HR (↓ S.A node firing)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5296">
                <a:tc>
                  <a:txBody>
                    <a:bodyPr/>
                    <a:lstStyle/>
                    <a:p>
                      <a:pPr marL="128588" lvl="4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b) Effect on B.P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tc gridSpan="2">
                  <a:txBody>
                    <a:bodyPr/>
                    <a:lstStyle/>
                    <a:p>
                      <a:pPr marL="342900" marR="41910" lvl="0" indent="-342900" algn="l" rtl="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Activate M3 in endothelium lining the smooth muscles of B.V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NO production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VD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↓BP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320">
                <a:tc rowSpan="4">
                  <a:txBody>
                    <a:bodyPr/>
                    <a:lstStyle/>
                    <a:p>
                      <a:pPr marL="42863" lvl="4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c) Other actions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tc>
                  <a:txBody>
                    <a:bodyPr/>
                    <a:lstStyle/>
                    <a:p>
                      <a:pPr marL="85725" lvl="2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  <a:effectLst/>
                        </a:rPr>
                        <a:t>GIT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9530" algn="l" rtl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↑ Intestinal secretions</a:t>
                      </a:r>
                    </a:p>
                    <a:p>
                      <a:pPr marL="342900" lvl="0" indent="-342900" algn="l" rtl="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↑ Motility</a:t>
                      </a:r>
                    </a:p>
                    <a:p>
                      <a:pPr marL="342900" lvl="0" indent="-342900" algn="l" rtl="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↑ Salivary secretion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107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lvl="2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Lung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……………………………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1320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800" b="1" u="sng" dirty="0">
                          <a:solidFill>
                            <a:schemeClr val="tx1"/>
                          </a:solidFill>
                          <a:effectLst/>
                        </a:rPr>
                        <a:t>Urinary tract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…………………………………………………………………………………………..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213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lvl="2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  <a:effectLst/>
                        </a:rPr>
                        <a:t>Eye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Miosis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due to contraction of iris smooth muscle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522" marR="2552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572637"/>
      </p:ext>
    </p:extLst>
  </p:cSld>
  <p:clrMapOvr>
    <a:masterClrMapping/>
  </p:clrMapOvr>
  <p:transition spd="med">
    <p:checke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3820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marR="685800" algn="ctr">
              <a:spcAft>
                <a:spcPts val="0"/>
              </a:spcAft>
            </a:pPr>
            <a:r>
              <a:rPr lang="en-US" b="1" u="sng" dirty="0">
                <a:solidFill>
                  <a:schemeClr val="tx1"/>
                </a:solidFill>
                <a:latin typeface="+mn-lt"/>
              </a:rPr>
              <a:t>2) </a:t>
            </a:r>
            <a:r>
              <a:rPr lang="en-US" b="1" u="sng" dirty="0" err="1">
                <a:solidFill>
                  <a:schemeClr val="tx1"/>
                </a:solidFill>
                <a:latin typeface="+mn-lt"/>
              </a:rPr>
              <a:t>Bethanechol</a:t>
            </a:r>
            <a:endParaRPr lang="en-US" u="sng" dirty="0">
              <a:solidFill>
                <a:schemeClr val="tx1"/>
              </a:solidFill>
              <a:latin typeface="+mn-lt"/>
            </a:endParaRPr>
          </a:p>
          <a:p>
            <a:pPr marL="342900" marR="685800">
              <a:spcAft>
                <a:spcPts val="0"/>
              </a:spcAft>
            </a:pPr>
            <a:r>
              <a:rPr lang="en-US" sz="300" b="1" dirty="0">
                <a:latin typeface="Bodoni MT Black" panose="02070A03080606020203" pitchFamily="18" charset="0"/>
              </a:rPr>
              <a:t> </a:t>
            </a:r>
            <a:endParaRPr lang="en-US" sz="100" dirty="0"/>
          </a:p>
          <a:p>
            <a:pPr marL="342900" marR="400050" lvl="0" indent="-34290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5943600" algn="l"/>
              </a:tabLst>
            </a:pPr>
            <a:r>
              <a:rPr lang="en-US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 is structurally related to Ach </a:t>
            </a:r>
          </a:p>
          <a:p>
            <a:pPr marR="400050" lvl="0">
              <a:spcAft>
                <a:spcPts val="0"/>
              </a:spcAft>
              <a:tabLst>
                <a:tab pos="59436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400050" lvl="0" indent="-34290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59436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 agonist </a:t>
            </a:r>
          </a:p>
          <a:p>
            <a:pPr marR="400050" lvl="0">
              <a:spcAft>
                <a:spcPts val="0"/>
              </a:spcAft>
              <a:tabLst>
                <a:tab pos="59436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 hydrolyzed by </a:t>
            </a:r>
            <a:r>
              <a:rPr lang="en-US" sz="20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cholinesterases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</a:rPr>
              <a:t> 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en-US" sz="2000" b="1" u="sng" dirty="0">
                <a:solidFill>
                  <a:srgbClr val="FF0000"/>
                </a:solidFill>
              </a:rPr>
              <a:t>Actions </a:t>
            </a:r>
            <a:endParaRPr lang="en-US" sz="2000" dirty="0">
              <a:solidFill>
                <a:srgbClr val="FF0000"/>
              </a:solidFill>
            </a:endParaRPr>
          </a:p>
          <a:p>
            <a:pPr marL="714375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/>
              <a:t>Primarily affects the</a:t>
            </a:r>
            <a:r>
              <a:rPr lang="en-US" sz="2000" b="1" dirty="0"/>
              <a:t> </a:t>
            </a:r>
            <a:r>
              <a:rPr lang="en-US" sz="2000" b="1" u="sng" dirty="0">
                <a:solidFill>
                  <a:srgbClr val="FF0000"/>
                </a:solidFill>
              </a:rPr>
              <a:t>urinary and GIT</a:t>
            </a:r>
          </a:p>
          <a:p>
            <a:pPr marL="371475" lvl="0">
              <a:spcAft>
                <a:spcPts val="0"/>
              </a:spcAft>
            </a:pPr>
            <a:endParaRPr lang="en-US" sz="2000" dirty="0">
              <a:solidFill>
                <a:srgbClr val="FF0000"/>
              </a:solidFill>
            </a:endParaRPr>
          </a:p>
          <a:p>
            <a:pPr marL="442913" lvl="0" indent="-342900">
              <a:spcAft>
                <a:spcPts val="0"/>
              </a:spcAft>
              <a:buFont typeface="+mj-lt"/>
              <a:buAutoNum type="alphaLcParenR"/>
              <a:tabLst>
                <a:tab pos="442913" algn="l"/>
              </a:tabLst>
            </a:pPr>
            <a:r>
              <a:rPr lang="en-US" sz="2000" b="1" dirty="0">
                <a:latin typeface="Bodoni MT Black" panose="02070A03080606020203" pitchFamily="18" charset="0"/>
              </a:rPr>
              <a:t>Contraction of detrusor muscle &amp; sphincter relaxed </a:t>
            </a:r>
            <a:r>
              <a:rPr lang="en-US" sz="2000" dirty="0">
                <a:latin typeface="Bodoni MT Black" panose="02070A03080606020203" pitchFamily="18" charset="0"/>
                <a:sym typeface="Wingdings" panose="05000000000000000000" pitchFamily="2" charset="2"/>
              </a:rPr>
              <a:t></a:t>
            </a:r>
            <a:r>
              <a:rPr lang="en-US" sz="2000" b="1" dirty="0">
                <a:latin typeface="Bodoni MT Black" panose="02070A03080606020203" pitchFamily="18" charset="0"/>
              </a:rPr>
              <a:t>Expulsion of urine</a:t>
            </a:r>
            <a:endParaRPr lang="en-US" sz="2000" dirty="0">
              <a:latin typeface="Bodoni MT Black" panose="02070A03080606020203" pitchFamily="18" charset="0"/>
            </a:endParaRPr>
          </a:p>
          <a:p>
            <a:pPr marL="442913" lvl="0" indent="-342900">
              <a:spcAft>
                <a:spcPts val="0"/>
              </a:spcAft>
              <a:buFont typeface="+mj-lt"/>
              <a:buAutoNum type="alphaLcParenR"/>
              <a:tabLst>
                <a:tab pos="442913" algn="l"/>
              </a:tabLst>
            </a:pPr>
            <a:r>
              <a:rPr lang="en-US" sz="2000" b="1" dirty="0">
                <a:latin typeface="Bodoni MT Black" panose="02070A03080606020203" pitchFamily="18" charset="0"/>
              </a:rPr>
              <a:t>Directly stimulate muscarinic receptors      </a:t>
            </a:r>
            <a:r>
              <a:rPr lang="en-US" sz="2000" dirty="0">
                <a:latin typeface="Bodoni MT Black" panose="02070A03080606020203" pitchFamily="18" charset="0"/>
                <a:sym typeface="Wingdings" panose="05000000000000000000" pitchFamily="2" charset="2"/>
              </a:rPr>
              <a:t></a:t>
            </a:r>
            <a:r>
              <a:rPr lang="en-US" sz="2000" b="1" dirty="0">
                <a:latin typeface="Bodoni MT Black" panose="02070A03080606020203" pitchFamily="18" charset="0"/>
              </a:rPr>
              <a:t>↑ GIT motility </a:t>
            </a:r>
            <a:endParaRPr lang="en-US" sz="2000" dirty="0">
              <a:effectLst/>
              <a:latin typeface="Bodoni MT Black" panose="02070A030806060202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509" y="5157192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42900" algn="l"/>
              </a:tabLst>
            </a:pPr>
            <a:r>
              <a:rPr lang="en-US" sz="2000" b="1" u="sng" dirty="0">
                <a:solidFill>
                  <a:schemeClr val="tx1"/>
                </a:solidFill>
              </a:rPr>
              <a:t>Therapeutic application  (Uses)</a:t>
            </a:r>
            <a:endParaRPr lang="en-US" sz="2000" dirty="0">
              <a:solidFill>
                <a:schemeClr val="tx1"/>
              </a:solidFill>
            </a:endParaRPr>
          </a:p>
          <a:p>
            <a:pPr marL="442913" marR="342900" lvl="0" indent="-342900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  <a:tabLst>
                <a:tab pos="442913" algn="l"/>
              </a:tabLst>
            </a:pP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Atonic bladder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ar-EG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(المثانة لا يوجد فيها حركة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Postpartum, Postoperative, Non obstructive urinary retention.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marR="342900" lvl="0" indent="-342900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  <a:tabLst>
                <a:tab pos="442913" algn="l"/>
              </a:tabLst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 operative paralytic ileus.</a:t>
            </a:r>
            <a:endParaRPr lang="en-US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16276"/>
      </p:ext>
    </p:extLst>
  </p:cSld>
  <p:clrMapOvr>
    <a:masterClrMapping/>
  </p:clrMapOvr>
  <p:transition spd="med">
    <p:checke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8575"/>
            <a:ext cx="89916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2900">
              <a:spcAft>
                <a:spcPts val="0"/>
              </a:spcAft>
              <a:tabLst>
                <a:tab pos="342900" algn="l"/>
              </a:tabLst>
            </a:pPr>
            <a:r>
              <a:rPr lang="en-US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Adverse effects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marR="342900" lvl="0" indent="-342900">
              <a:spcAft>
                <a:spcPts val="0"/>
              </a:spcAft>
              <a:buFont typeface="+mj-lt"/>
              <a:buAutoNum type="arabicParenR"/>
              <a:tabLst>
                <a:tab pos="542925" algn="l"/>
              </a:tabLst>
            </a:pPr>
            <a:r>
              <a:rPr lang="en-US" sz="1800" b="1" dirty="0">
                <a:solidFill>
                  <a:schemeClr val="tx1"/>
                </a:solidFill>
              </a:rPr>
              <a:t>Nausea , abdominal pain and diarrhea </a:t>
            </a:r>
            <a:endParaRPr lang="en-US" sz="1800" dirty="0">
              <a:solidFill>
                <a:schemeClr val="tx1"/>
              </a:solidFill>
            </a:endParaRPr>
          </a:p>
          <a:p>
            <a:pPr marL="542925" marR="342900" lvl="0" indent="-342900">
              <a:spcAft>
                <a:spcPts val="0"/>
              </a:spcAft>
              <a:buFont typeface="+mj-lt"/>
              <a:buAutoNum type="arabicParenR"/>
              <a:tabLst>
                <a:tab pos="542925" algn="l"/>
              </a:tabLst>
            </a:pPr>
            <a:r>
              <a:rPr lang="en-US" sz="1800" b="1" dirty="0">
                <a:solidFill>
                  <a:schemeClr val="tx1"/>
                </a:solidFill>
              </a:rPr>
              <a:t>Bronchospasm  </a:t>
            </a:r>
            <a:endParaRPr lang="en-US" sz="1800" dirty="0">
              <a:solidFill>
                <a:schemeClr val="tx1"/>
              </a:solidFill>
            </a:endParaRPr>
          </a:p>
          <a:p>
            <a:pPr marL="542925" marR="342900" lvl="0" indent="-342900">
              <a:spcAft>
                <a:spcPts val="0"/>
              </a:spcAft>
              <a:buFont typeface="+mj-lt"/>
              <a:buAutoNum type="arabicParenR"/>
              <a:tabLst>
                <a:tab pos="542925" algn="l"/>
              </a:tabLst>
            </a:pPr>
            <a:r>
              <a:rPr lang="en-US" sz="1800" b="1" dirty="0">
                <a:solidFill>
                  <a:schemeClr val="tx1"/>
                </a:solidFill>
              </a:rPr>
              <a:t>Sweating &amp; Salivation </a:t>
            </a:r>
            <a:endParaRPr lang="en-US" sz="1800" dirty="0">
              <a:solidFill>
                <a:schemeClr val="tx1"/>
              </a:solidFill>
            </a:endParaRPr>
          </a:p>
          <a:p>
            <a:pPr marL="542925" marR="342900" lvl="0" indent="-342900">
              <a:spcAft>
                <a:spcPts val="0"/>
              </a:spcAft>
              <a:buFont typeface="+mj-lt"/>
              <a:buAutoNum type="arabicParenR"/>
              <a:tabLst>
                <a:tab pos="542925" algn="l"/>
              </a:tabLst>
            </a:pPr>
            <a:r>
              <a:rPr lang="en-US" sz="1800" b="1" dirty="0">
                <a:solidFill>
                  <a:schemeClr val="tx1"/>
                </a:solidFill>
              </a:rPr>
              <a:t>Flushing &amp; ↓ Blood pressure</a:t>
            </a:r>
            <a:endParaRPr lang="ar-EG" sz="1800" dirty="0"/>
          </a:p>
        </p:txBody>
      </p:sp>
      <p:sp>
        <p:nvSpPr>
          <p:cNvPr id="9" name="Rectangle 8"/>
          <p:cNvSpPr/>
          <p:nvPr/>
        </p:nvSpPr>
        <p:spPr>
          <a:xfrm>
            <a:off x="152400" y="1500174"/>
            <a:ext cx="8991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71500" algn="l"/>
                <a:tab pos="914400" algn="l"/>
              </a:tabLst>
            </a:pPr>
            <a:r>
              <a:rPr lang="en-US" b="1" u="sng" dirty="0">
                <a:solidFill>
                  <a:schemeClr val="tx1"/>
                </a:solidFill>
                <a:latin typeface="Arial Rounded MT Bold" pitchFamily="34" charset="0"/>
                <a:ea typeface="Times New Roman" panose="02020603050405020304" pitchFamily="18" charset="0"/>
              </a:rPr>
              <a:t>3) </a:t>
            </a:r>
            <a:r>
              <a:rPr lang="en-US" b="1" u="sng" dirty="0" err="1">
                <a:solidFill>
                  <a:schemeClr val="tx1"/>
                </a:solidFill>
                <a:latin typeface="Arial Rounded MT Bold" pitchFamily="34" charset="0"/>
                <a:ea typeface="Times New Roman" panose="02020603050405020304" pitchFamily="18" charset="0"/>
              </a:rPr>
              <a:t>Carbachol</a:t>
            </a:r>
            <a:r>
              <a:rPr lang="en-US" b="1" u="sng" dirty="0">
                <a:solidFill>
                  <a:schemeClr val="tx1"/>
                </a:solidFill>
                <a:latin typeface="Arial Rounded MT Bold" pitchFamily="34" charset="0"/>
                <a:ea typeface="Times New Roman" panose="02020603050405020304" pitchFamily="18" charset="0"/>
              </a:rPr>
              <a:t> (</a:t>
            </a:r>
            <a:r>
              <a:rPr lang="en-US" b="1" u="sng" dirty="0" err="1">
                <a:solidFill>
                  <a:schemeClr val="tx1"/>
                </a:solidFill>
                <a:latin typeface="Arial Rounded MT Bold" pitchFamily="34" charset="0"/>
                <a:ea typeface="Times New Roman" panose="02020603050405020304" pitchFamily="18" charset="0"/>
              </a:rPr>
              <a:t>carbamoyl</a:t>
            </a:r>
            <a:r>
              <a:rPr lang="en-US" b="1" u="sng" dirty="0">
                <a:solidFill>
                  <a:schemeClr val="tx1"/>
                </a:solidFill>
                <a:latin typeface="Arial Rounded MT Bold" pitchFamily="34" charset="0"/>
                <a:ea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Arial Rounded MT Bold" pitchFamily="34" charset="0"/>
                <a:ea typeface="Times New Roman" panose="02020603050405020304" pitchFamily="18" charset="0"/>
              </a:rPr>
              <a:t>choline</a:t>
            </a:r>
            <a:r>
              <a:rPr lang="en-US" b="1" u="sng" dirty="0">
                <a:solidFill>
                  <a:schemeClr val="tx1"/>
                </a:solidFill>
                <a:latin typeface="Arial Rounded MT Bold" pitchFamily="34" charset="0"/>
                <a:ea typeface="Times New Roman" panose="02020603050405020304" pitchFamily="18" charset="0"/>
              </a:rPr>
              <a:t>)</a:t>
            </a:r>
            <a:endParaRPr lang="en-US" dirty="0">
              <a:solidFill>
                <a:schemeClr val="tx1"/>
              </a:solidFill>
              <a:latin typeface="Arial Rounded MT Bold" pitchFamily="34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571500" algn="l"/>
                <a:tab pos="914400" algn="l"/>
              </a:tabLst>
            </a:pPr>
            <a:endParaRPr lang="en-US" sz="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75335" indent="-34290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571500" algn="l"/>
                <a:tab pos="4775200" algn="l"/>
              </a:tabLst>
            </a:pPr>
            <a:r>
              <a:rPr lang="en-US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Carbachol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has both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1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Muscarinic  (</a:t>
            </a:r>
            <a:r>
              <a:rPr lang="en-US" sz="1600" dirty="0"/>
              <a:t>marked on eye, GIT, urinary tract)</a:t>
            </a:r>
            <a:r>
              <a:rPr lang="en-US" sz="1600" b="1" dirty="0"/>
              <a:t> </a:t>
            </a:r>
            <a:r>
              <a:rPr lang="en-US" sz="1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  Nicotinic actions.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775335">
              <a:spcAft>
                <a:spcPts val="0"/>
              </a:spcAft>
              <a:tabLst>
                <a:tab pos="571500" algn="l"/>
                <a:tab pos="4775200" algn="l"/>
              </a:tabLst>
            </a:pPr>
            <a:r>
              <a:rPr 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75335" lvl="0" indent="-34290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571500" algn="l"/>
                <a:tab pos="4775200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 is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 hydrolyzed by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cholinesterases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75335">
              <a:spcAft>
                <a:spcPts val="0"/>
              </a:spcAft>
              <a:tabLst>
                <a:tab pos="571500" algn="l"/>
                <a:tab pos="4775200" algn="l"/>
              </a:tabLst>
            </a:pPr>
            <a:r>
              <a:rPr lang="en-US" sz="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600" b="1" u="sng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75335">
              <a:spcAft>
                <a:spcPts val="0"/>
              </a:spcAft>
              <a:tabLst>
                <a:tab pos="571500" algn="l"/>
                <a:tab pos="4775200" algn="l"/>
              </a:tabLst>
            </a:pP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Action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2913" marR="775335" lvl="0" indent="-34290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571500" algn="l"/>
                <a:tab pos="4775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Because of nicotinic action 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 cause release of  epinephrine and NE from adrenal medulla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2913" marR="775335" lvl="0" indent="-34290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571500" algn="l"/>
                <a:tab pos="4775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Locally into the eye mimics the effects of acetylcholine  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Miosis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75335">
              <a:spcAft>
                <a:spcPts val="0"/>
              </a:spcAft>
              <a:tabLst>
                <a:tab pos="571500" algn="l"/>
                <a:tab pos="4775200" algn="l"/>
              </a:tabLst>
            </a:pPr>
            <a:r>
              <a:rPr lang="en-US" sz="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75335">
              <a:spcAft>
                <a:spcPts val="0"/>
              </a:spcAft>
              <a:tabLst>
                <a:tab pos="571500" algn="l"/>
                <a:tab pos="4775200" algn="l"/>
              </a:tabLst>
            </a:pPr>
            <a:endParaRPr lang="en-US" sz="700" b="1" u="sng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75335">
              <a:spcAft>
                <a:spcPts val="0"/>
              </a:spcAft>
              <a:tabLst>
                <a:tab pos="571500" algn="l"/>
                <a:tab pos="4775200" algn="l"/>
              </a:tabLst>
            </a:pPr>
            <a:r>
              <a:rPr lang="en-US" sz="16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Uses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2913" marR="285750" lvl="0" indent="-342900">
              <a:spcAft>
                <a:spcPts val="0"/>
              </a:spcAft>
              <a:buFont typeface="Wingdings" panose="05000000000000000000" pitchFamily="2" charset="2"/>
              <a:buChar char=""/>
              <a:tabLst>
                <a:tab pos="571500" algn="l"/>
                <a:tab pos="4775200" algn="l"/>
              </a:tabLst>
            </a:pPr>
            <a:r>
              <a:rPr lang="en-US" sz="1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 is rarely used therapeutically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due to 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85838" marR="285750" lvl="0" indent="-342900">
              <a:spcAft>
                <a:spcPts val="0"/>
              </a:spcAft>
              <a:buFont typeface="+mj-lt"/>
              <a:buAutoNum type="alphaLcParenR"/>
              <a:tabLst>
                <a:tab pos="571500" algn="l"/>
                <a:tab pos="628650" algn="l"/>
                <a:tab pos="4775200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Receptors non selectivity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85838" marR="285750" lvl="0" indent="-342900">
              <a:spcAft>
                <a:spcPts val="0"/>
              </a:spcAft>
              <a:buFont typeface="+mj-lt"/>
              <a:buAutoNum type="alphaLcParenR"/>
              <a:tabLst>
                <a:tab pos="571500" algn="l"/>
                <a:tab pos="628650" algn="l"/>
                <a:tab pos="4775200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Relatively long duration of action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844" y="5286388"/>
            <a:ext cx="86772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85750" lvl="0" indent="-342900">
              <a:spcAft>
                <a:spcPts val="0"/>
              </a:spcAft>
              <a:buFont typeface="Wingdings" panose="05000000000000000000" pitchFamily="2" charset="2"/>
              <a:buChar char=""/>
              <a:tabLst>
                <a:tab pos="571500" algn="l"/>
                <a:tab pos="47752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Used as </a:t>
            </a:r>
            <a:r>
              <a:rPr lang="en-US" sz="16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Exception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eye as </a:t>
            </a:r>
            <a:r>
              <a:rPr lang="en-US" sz="16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Miotic</a:t>
            </a:r>
            <a:r>
              <a:rPr lang="en-US" sz="16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agent to treat glaucoma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Contraction of the constrictor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pupillae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muscle (circular muscle)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Miosis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 intra ocular pressure (IOP)</a:t>
            </a:r>
            <a:endParaRPr lang="en-US" sz="16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0143"/>
      </p:ext>
    </p:extLst>
  </p:cSld>
  <p:clrMapOvr>
    <a:masterClrMapping/>
  </p:clrMapOvr>
  <p:transition spd="med">
    <p:checke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buSzPts val="1400"/>
            </a:pPr>
            <a:r>
              <a:rPr lang="en-US" b="1" u="sng" dirty="0">
                <a:latin typeface="Bodoni MT Black" panose="02070A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b="1" u="sng" dirty="0" err="1">
                <a:latin typeface="Bodoni MT Black" panose="02070A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Pilocarpine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  <a:buSzPts val="1400"/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Stable to hydrolysis by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acetylcholinesterase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 exhibits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muscarinic activity and is used primarily in ophthalmology but also has actions on exocrine glands and smooth muscles.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Actions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Eye (Topically it produces )</a:t>
            </a:r>
            <a:endParaRPr lang="en-US" sz="20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0113" lvl="0" indent="-342900">
              <a:spcAft>
                <a:spcPts val="0"/>
              </a:spcAft>
              <a:buFont typeface="+mj-lt"/>
              <a:buAutoNum type="alphaLcParenR"/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Miosis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0113" lvl="0" indent="-342900">
              <a:spcAft>
                <a:spcPts val="0"/>
              </a:spcAft>
              <a:buFont typeface="+mj-lt"/>
              <a:buAutoNum type="alphaLcParenR"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Contraction of the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ciliary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muscle.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sz="10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>
              <a:spcAft>
                <a:spcPts val="0"/>
              </a:spcAft>
            </a:pPr>
            <a:endParaRPr lang="en-US" sz="105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en-US" sz="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Exocrine glands</a:t>
            </a:r>
            <a:endParaRPr lang="en-US" sz="20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lvl="0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Potent stimulators of secretions (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secretagogue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such as sweat, tears, and saliva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7" y="55626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Smooth muscle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↑  Motility of the bowel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Defecation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↑  Urine excretion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70376"/>
      </p:ext>
    </p:extLst>
  </p:cSld>
  <p:clrMapOvr>
    <a:masterClrMapping/>
  </p:clrMapOvr>
  <p:transition spd="med">
    <p:checke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714077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AutoNum type="arabicParenR"/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 is the drug of choice in </a:t>
            </a:r>
            <a:r>
              <a:rPr lang="en-US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lowering of IOP of glaucoma</a:t>
            </a:r>
          </a:p>
          <a:p>
            <a:pPr marL="457200" lvl="0" indent="-457200">
              <a:spcAft>
                <a:spcPts val="0"/>
              </a:spcAft>
              <a:buAutoNum type="arabicParenR"/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Treatment of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Xerostomia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(due to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sialagogue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effect)</a:t>
            </a:r>
          </a:p>
          <a:p>
            <a:pPr marL="457200" lvl="0" indent="-457200">
              <a:spcAft>
                <a:spcPts val="0"/>
              </a:spcAft>
              <a:buAutoNum type="arabicParenR"/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Diaphoretic fever</a:t>
            </a:r>
          </a:p>
          <a:p>
            <a:pPr marL="457200" lvl="0" indent="-457200">
              <a:spcAft>
                <a:spcPts val="0"/>
              </a:spcAft>
              <a:buAutoNum type="arabicParenR"/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Promotion of hair growth.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81000" y="228600"/>
            <a:ext cx="3919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Therapeutic applications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046982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Adverse effects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Pilocarpine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can enter the brain and cause CNS disturbances.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  stimulates </a:t>
            </a:r>
            <a:r>
              <a:rPr lang="en-US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profuse sweating and salivation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287" y="3331905"/>
            <a:ext cx="8610600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buSzPts val="1400"/>
            </a:pPr>
            <a:r>
              <a:rPr lang="en-US" b="1" u="sng" dirty="0">
                <a:solidFill>
                  <a:srgbClr val="FF0000"/>
                </a:solidFill>
                <a:latin typeface="Bodoni MT Black" panose="02070A030806060202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5) </a:t>
            </a:r>
            <a:r>
              <a:rPr lang="en-US" b="1" u="sng" dirty="0" err="1">
                <a:solidFill>
                  <a:srgbClr val="FF0000"/>
                </a:solidFill>
                <a:latin typeface="Bodoni MT Black" panose="02070A030806060202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Cevimeline</a:t>
            </a:r>
            <a:r>
              <a:rPr lang="en-US" b="1" u="sng" dirty="0">
                <a:solidFill>
                  <a:srgbClr val="FF0000"/>
                </a:solidFill>
                <a:latin typeface="Bodoni MT Black" panose="02070A030806060202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(synthetic)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700" b="1" dirty="0">
                <a:latin typeface="Bodoni MT Black" panose="02070A030806060202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lvl="1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Selective M3 agonist</a:t>
            </a:r>
            <a:r>
              <a:rPr lang="en-US" sz="20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in lacrimal and salivary glands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indent="-342900">
              <a:spcAft>
                <a:spcPts val="0"/>
              </a:spcAft>
            </a:pPr>
            <a:r>
              <a:rPr lang="en-US" sz="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lvl="1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Has </a:t>
            </a:r>
            <a:r>
              <a:rPr lang="en-US" sz="2000" b="1" u="sng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sialogogue</a:t>
            </a:r>
            <a:r>
              <a:rPr lang="en-US" sz="2000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effect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indent="-342900">
              <a:spcAft>
                <a:spcPts val="0"/>
              </a:spcAft>
            </a:pPr>
            <a:r>
              <a:rPr lang="en-US" sz="11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lvl="1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Used in treatment of</a:t>
            </a:r>
            <a:r>
              <a:rPr lang="en-US" sz="20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85838" lvl="1" indent="-285750">
              <a:spcAft>
                <a:spcPts val="0"/>
              </a:spcAft>
              <a:buFont typeface="+mj-lt"/>
              <a:buAutoNum type="alphaLcParenR"/>
            </a:pPr>
            <a:r>
              <a:rPr lang="en-US" sz="20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Xerostomia</a:t>
            </a:r>
            <a:r>
              <a:rPr lang="en-US" sz="20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after head and neck radiation 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700088" lvl="1"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b) Sjogren's syndrome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Has </a:t>
            </a:r>
            <a:r>
              <a:rPr lang="en-US" sz="2000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less side effects than </a:t>
            </a:r>
            <a:r>
              <a:rPr lang="en-US" sz="2000" b="1" u="sng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pilocarpine</a:t>
            </a:r>
            <a:r>
              <a:rPr lang="en-US" sz="20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72728"/>
      </p:ext>
    </p:extLst>
  </p:cSld>
  <p:clrMapOvr>
    <a:masterClrMapping/>
  </p:clrMapOvr>
  <p:transition spd="med">
    <p:checke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755" y="3212976"/>
            <a:ext cx="8763000" cy="16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u="sng" dirty="0">
                <a:solidFill>
                  <a:srgbClr val="C00000"/>
                </a:solidFill>
              </a:rPr>
              <a:t>Contraindications of choline esters</a:t>
            </a:r>
            <a:endParaRPr lang="en-US" u="sng" dirty="0">
              <a:solidFill>
                <a:srgbClr val="C00000"/>
              </a:solidFill>
            </a:endParaRPr>
          </a:p>
          <a:p>
            <a:pPr marL="62865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sz="2000" b="1" dirty="0">
                <a:solidFill>
                  <a:schemeClr val="tx1"/>
                </a:solidFill>
              </a:rPr>
              <a:t>Bronchial asthma.</a:t>
            </a:r>
          </a:p>
          <a:p>
            <a:pPr marL="62865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sz="2000" b="1" dirty="0">
                <a:solidFill>
                  <a:schemeClr val="tx1"/>
                </a:solidFill>
              </a:rPr>
              <a:t>Peptic ulcer</a:t>
            </a:r>
          </a:p>
          <a:p>
            <a:pPr marL="62865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sz="2000" b="1" dirty="0">
                <a:solidFill>
                  <a:schemeClr val="tx1"/>
                </a:solidFill>
              </a:rPr>
              <a:t>Angina pectoris (can reduce coronary flow due to hypotension).</a:t>
            </a:r>
          </a:p>
          <a:p>
            <a:pPr marL="62865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sz="2000" b="1" dirty="0">
                <a:solidFill>
                  <a:schemeClr val="tx1"/>
                </a:solidFill>
              </a:rPr>
              <a:t>Never given I.M. or I.V. (produce sever </a:t>
            </a:r>
            <a:r>
              <a:rPr lang="en-US" sz="2000" b="1" dirty="0" err="1">
                <a:solidFill>
                  <a:schemeClr val="tx1"/>
                </a:solidFill>
              </a:rPr>
              <a:t>bradycardia</a:t>
            </a:r>
            <a:r>
              <a:rPr lang="en-US" sz="2000" b="1" dirty="0">
                <a:solidFill>
                  <a:schemeClr val="tx1"/>
                </a:solidFill>
              </a:rPr>
              <a:t> and hypotension and atropine is the antidote).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accent2"/>
                </a:solidFill>
              </a:rPr>
              <a:t>6) </a:t>
            </a:r>
            <a:r>
              <a:rPr lang="en-US" sz="3200" b="1" dirty="0" err="1">
                <a:solidFill>
                  <a:schemeClr val="accent2"/>
                </a:solidFill>
              </a:rPr>
              <a:t>Methacholine</a:t>
            </a:r>
            <a:br>
              <a:rPr lang="en-US" sz="3200" dirty="0">
                <a:solidFill>
                  <a:schemeClr val="accent2"/>
                </a:solidFill>
              </a:rPr>
            </a:b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It is acetyl – β- methyl choline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6418" y="1452275"/>
            <a:ext cx="8229600" cy="14097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2"/>
                </a:solidFill>
              </a:rPr>
              <a:t>Actions</a:t>
            </a:r>
            <a:r>
              <a:rPr lang="en-US" sz="2400" dirty="0">
                <a:solidFill>
                  <a:schemeClr val="accent2"/>
                </a:solidFill>
              </a:rPr>
              <a:t>: Acts directly on muscarinic receptor, which are more prominent on C.V.S. and has insignificant nicotinic actions.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54420"/>
      </p:ext>
    </p:extLst>
  </p:cSld>
  <p:clrMapOvr>
    <a:masterClrMapping/>
  </p:clrMapOvr>
  <p:transition spd="med">
    <p:checke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37" y="925443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  <a:latin typeface="Bodoni MT Black" panose="02070A03080606020203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latin typeface="Bodoni MT Black" panose="02070A03080606020203" pitchFamily="18" charset="0"/>
                <a:ea typeface="Times New Roman" panose="02020603050405020304" pitchFamily="18" charset="0"/>
              </a:rPr>
              <a:t>    Anticholinesterases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400" b="1" dirty="0">
                <a:latin typeface="Bodoni MT Black" panose="02070A030806060202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ctr">
              <a:spcAft>
                <a:spcPts val="0"/>
              </a:spcAft>
              <a:buFont typeface="+mj-lt"/>
              <a:buAutoNum type="alphaUcPeriod"/>
            </a:pPr>
            <a:r>
              <a:rPr lang="en-US" sz="2000" b="1" dirty="0">
                <a:solidFill>
                  <a:srgbClr val="FF0000"/>
                </a:solidFill>
              </a:rPr>
              <a:t>Reversible Anticholinesterases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0" indent="-457200" algn="ctr">
              <a:spcAft>
                <a:spcPts val="0"/>
              </a:spcAft>
              <a:buFont typeface="+mj-lt"/>
              <a:buAutoNum type="alphaUcPeriod"/>
            </a:pPr>
            <a:r>
              <a:rPr lang="en-US" sz="2000" b="1" dirty="0">
                <a:solidFill>
                  <a:srgbClr val="FF0000"/>
                </a:solidFill>
              </a:rPr>
              <a:t>Irreversible  Anticholinesterases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↑  Lifetime of Ach (Endogenously) at the cholinergic nerve endings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accumulation of Ach in the synaptic space at M &amp;N  receptors of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14600" lvl="1" indent="-285750">
              <a:spcAft>
                <a:spcPts val="0"/>
              </a:spcAft>
              <a:buFont typeface="+mj-lt"/>
              <a:buAutoNum type="arabicParenR"/>
              <a:tabLst>
                <a:tab pos="2414588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ANS                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14600" lvl="1" indent="-285750">
              <a:spcAft>
                <a:spcPts val="0"/>
              </a:spcAft>
              <a:buFont typeface="+mj-lt"/>
              <a:buAutoNum type="arabicParenR"/>
              <a:tabLst>
                <a:tab pos="2414588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Neuromuscular junctions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337" y="0"/>
            <a:ext cx="9144000" cy="878681"/>
          </a:xfrm>
          <a:prstGeom prst="rect">
            <a:avLst/>
          </a:prstGeom>
          <a:solidFill>
            <a:srgbClr val="609ED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3200" b="1" u="sng" dirty="0">
                <a:solidFill>
                  <a:schemeClr val="bg1"/>
                </a:solidFill>
                <a:latin typeface="Bodoni MT Black" panose="02070A030806060202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Indirect Acting Cholinergic Agonists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77621"/>
      </p:ext>
    </p:extLst>
  </p:cSld>
  <p:clrMapOvr>
    <a:masterClrMapping/>
  </p:clrMapOvr>
  <p:transition spd="med">
    <p:checke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buFont typeface="+mj-lt"/>
              <a:buAutoNum type="alphaLcParenR"/>
            </a:pPr>
            <a:r>
              <a:rPr lang="en-US" b="1" u="sng" dirty="0">
                <a:solidFill>
                  <a:srgbClr val="FF0000"/>
                </a:solidFill>
                <a:latin typeface="Bodoni MT Black" panose="02070A030806060202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Reversible indirect-Acting Cholinergic Agonists</a:t>
            </a:r>
            <a:endParaRPr lang="en-US" sz="2000" dirty="0">
              <a:solidFill>
                <a:srgbClr val="FF0000"/>
              </a:solidFill>
              <a:latin typeface="Bodoni MT Black" panose="02070A03080606020203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sz="1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1)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Physostigmine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2) Neostigmine </a:t>
            </a:r>
          </a:p>
          <a:p>
            <a:pPr lvl="0"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3)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Pyridostigmine &amp;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Ambenomium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</a:p>
          <a:p>
            <a:pPr lvl="0"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4)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Edrophonium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(quaternary ammonium alcohol)</a:t>
            </a:r>
          </a:p>
          <a:p>
            <a:pPr lvl="0"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5) Donepezil,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Rivastigmine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and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galantamine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(Alzheimer’s disease)</a:t>
            </a:r>
            <a:endParaRPr lang="en-US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ight Brace 2"/>
          <p:cNvSpPr/>
          <p:nvPr/>
        </p:nvSpPr>
        <p:spPr bwMode="auto">
          <a:xfrm>
            <a:off x="5143504" y="1000108"/>
            <a:ext cx="500066" cy="16430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57884" y="1500174"/>
            <a:ext cx="2286016" cy="10715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cs typeface="Arial" charset="0"/>
              </a:rPr>
              <a:t>Carbamate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cs typeface="Arial" charset="0"/>
              </a:rPr>
              <a:t> derivatives</a:t>
            </a:r>
            <a:endParaRPr kumimoji="0" lang="ar-EG" sz="24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947522"/>
      </p:ext>
    </p:extLst>
  </p:cSld>
  <p:clrMapOvr>
    <a:masterClrMapping/>
  </p:clrMapOvr>
  <p:transition spd="med">
    <p:checke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39762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chemeClr val="accent2"/>
                </a:solidFill>
              </a:rPr>
              <a:t>Reversible anticholinesterases</a:t>
            </a:r>
          </a:p>
        </p:txBody>
      </p:sp>
      <p:graphicFrame>
        <p:nvGraphicFramePr>
          <p:cNvPr id="80057" name="Group 18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897857"/>
              </p:ext>
            </p:extLst>
          </p:nvPr>
        </p:nvGraphicFramePr>
        <p:xfrm>
          <a:off x="381000" y="716756"/>
          <a:ext cx="8534400" cy="5455920"/>
        </p:xfrm>
        <a:graphic>
          <a:graphicData uri="http://schemas.openxmlformats.org/drawingml/2006/table">
            <a:tbl>
              <a:tblPr/>
              <a:tblGrid>
                <a:gridCol w="1703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Physostigmine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Eserine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Neostigmine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Prostigmine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Sourse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Natural (plant origin) 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calabar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beans)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synthetic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 absorption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Incomplete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Passage through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lipid barrier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Passes BBB to CNS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 not pass CNS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8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Muscarinic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(eye, bronchi,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heart, gut, urinary….)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Nicotinic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CNS stimulation(convulsions)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Muscarinic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Nicotinic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Direct skeletal muscle stimulant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62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1-Locally on eye (0.5-1%)in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Glaucoma (muscarinic effect), antagonize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mydriatics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 Systemically it is used in treatment of atropine poisoning.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 Eye drops it may produce twitches of the eye lids (nicotinic effect).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Diagnosis and treatment of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myathenia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gravis.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Antidote to non depolarizing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neuromuscular blockers.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Antidote to atropine (antagonist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peripheral action).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4.Postoperative urine retention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paralytic ileus.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5.Paroxysmal atrial tachycardia.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Glaucoma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971523"/>
      </p:ext>
    </p:extLst>
  </p:cSld>
  <p:clrMapOvr>
    <a:masterClrMapping/>
  </p:clrMapOvr>
  <p:transition spd="med">
    <p:checke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389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8600">
              <a:spcAft>
                <a:spcPts val="0"/>
              </a:spcAft>
              <a:tabLst>
                <a:tab pos="2676525" algn="l"/>
              </a:tabLst>
            </a:pP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N.B</a:t>
            </a:r>
          </a:p>
          <a:p>
            <a:pPr marR="228600">
              <a:spcAft>
                <a:spcPts val="0"/>
              </a:spcAft>
              <a:tabLst>
                <a:tab pos="2676525" algn="l"/>
              </a:tabLst>
            </a:pP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Myasthenia Gravis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marR="2286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 is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auto-immune disease.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marR="2286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Caused by antibodies that bind to nicotinic receptors of skeletal muscle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marR="2286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Characterized by </a:t>
            </a:r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weakness of skeletal muscles.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E.g.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28763" marR="228600" lvl="1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906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Eye muscle (ptosis)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28763" marR="228600" lvl="1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906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Limb muscle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28763" marR="228600" lvl="1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906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Respiratory muscle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98398"/>
      </p:ext>
    </p:extLst>
  </p:cSld>
  <p:clrMapOvr>
    <a:masterClrMapping/>
  </p:clrMapOvr>
  <p:transition spd="med"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B4DC680D-DDDC-5755-DB57-ECCD178E4796}"/>
              </a:ext>
            </a:extLst>
          </p:cNvPr>
          <p:cNvSpPr txBox="1"/>
          <p:nvPr/>
        </p:nvSpPr>
        <p:spPr>
          <a:xfrm>
            <a:off x="0" y="612845"/>
            <a:ext cx="903649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Nicotinic receptors are present in:</a:t>
            </a:r>
          </a:p>
          <a:p>
            <a:r>
              <a:rPr lang="en-US" sz="2800" dirty="0"/>
              <a:t>Autonomic ganglia (NN)</a:t>
            </a:r>
          </a:p>
          <a:p>
            <a:r>
              <a:rPr lang="en-US" sz="2800" dirty="0"/>
              <a:t>On skeletal muscle (NM)</a:t>
            </a:r>
          </a:p>
          <a:p>
            <a:r>
              <a:rPr lang="en-US" sz="2800" dirty="0"/>
              <a:t>On the adrenal medulla (a </a:t>
            </a:r>
            <a:r>
              <a:rPr lang="en-US" sz="2800" dirty="0" err="1"/>
              <a:t>specialised</a:t>
            </a:r>
            <a:r>
              <a:rPr lang="en-US" sz="2800" dirty="0"/>
              <a:t> ganglia)(NN)</a:t>
            </a:r>
          </a:p>
          <a:p>
            <a:r>
              <a:rPr lang="en-US" sz="2800" dirty="0"/>
              <a:t>CNS &amp; spinal cord (NN)</a:t>
            </a:r>
          </a:p>
          <a:p>
            <a:r>
              <a:rPr lang="en-US" sz="2800" dirty="0"/>
              <a:t>The nicotinic receptor is a ligand-gated ion channel designed for very rapid (within   </a:t>
            </a:r>
            <a:r>
              <a:rPr lang="en-US" sz="2800" dirty="0" err="1"/>
              <a:t>millisec</a:t>
            </a:r>
            <a:r>
              <a:rPr lang="en-US" sz="2800" dirty="0"/>
              <a:t>) response times.</a:t>
            </a:r>
          </a:p>
          <a:p>
            <a:r>
              <a:rPr lang="en-US" sz="2800" dirty="0"/>
              <a:t>Blocked by:- Ganglion blocker e.g. hexamethonium and Neuromuscular blocker e.g. curare</a:t>
            </a:r>
          </a:p>
        </p:txBody>
      </p:sp>
    </p:spTree>
    <p:extLst>
      <p:ext uri="{BB962C8B-B14F-4D97-AF65-F5344CB8AC3E}">
        <p14:creationId xmlns:p14="http://schemas.microsoft.com/office/powerpoint/2010/main" val="2628203035"/>
      </p:ext>
    </p:extLst>
  </p:cSld>
  <p:clrMapOvr>
    <a:masterClrMapping/>
  </p:clrMapOvr>
  <p:transition spd="med">
    <p:checke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154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buFont typeface="+mj-lt"/>
              <a:buAutoNum type="arabicParenR" startAt="3"/>
            </a:pP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Pyridostigmine and </a:t>
            </a:r>
            <a:r>
              <a:rPr 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ambenomium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Used in the chronic management of </a:t>
            </a:r>
            <a:r>
              <a:rPr lang="en-US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myasthenia gravis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indent="-342900">
              <a:spcAft>
                <a:spcPts val="0"/>
              </a:spcAft>
            </a:pPr>
            <a:r>
              <a:rPr lang="en-US" sz="1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marR="1314450" lvl="0" indent="-342900">
              <a:spcAft>
                <a:spcPts val="0"/>
              </a:spcAft>
              <a:tabLst>
                <a:tab pos="51435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Adverse effects of these agents are similar to those of neostigmine.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352800"/>
            <a:ext cx="9067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4) </a:t>
            </a:r>
            <a:r>
              <a:rPr 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Edrophonium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quaternary amine)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Used in the </a:t>
            </a: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Diagnosis of myasthenia gravis.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I.V injection of </a:t>
            </a:r>
            <a:r>
              <a:rPr lang="en-US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edrophonium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Rapid ↑ in muscle strength.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Atropine is used as an antidote for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edrophonium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overdose and toxicity.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80356"/>
      </p:ext>
    </p:extLst>
  </p:cSld>
  <p:clrMapOvr>
    <a:masterClrMapping/>
  </p:clrMapOvr>
  <p:transition spd="med">
    <p:checke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686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5) Donepezil,  </a:t>
            </a:r>
            <a:r>
              <a:rPr lang="en-US" b="1" u="sng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Rivastigmine</a:t>
            </a:r>
            <a:r>
              <a:rPr lang="en-US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and  </a:t>
            </a:r>
            <a:r>
              <a:rPr lang="en-US" b="1" u="sng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Galantamine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sz="2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Used to</a:t>
            </a: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delay the progression  of the Alzheimer's disease</a:t>
            </a: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Patients with Alzheimer’s disease have a deficiency of cholinergic neurons in CNS.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2928934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u="sng" dirty="0">
                <a:solidFill>
                  <a:srgbClr val="FF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Irreversible indirect Acting Cholinergic Agonists</a:t>
            </a:r>
          </a:p>
          <a:p>
            <a:pPr algn="ctr">
              <a:spcAft>
                <a:spcPts val="0"/>
              </a:spcAft>
            </a:pPr>
            <a:r>
              <a:rPr lang="en-US" b="1" u="sng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Irreversible </a:t>
            </a:r>
            <a:r>
              <a:rPr lang="en-US" b="1" u="sng" dirty="0" err="1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anticholinesterase</a:t>
            </a:r>
            <a:r>
              <a:rPr lang="en-US" b="1" u="sng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u="sng" dirty="0" err="1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organophosphorus</a:t>
            </a:r>
            <a:r>
              <a:rPr lang="en-US" b="1" u="sng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compounds)</a:t>
            </a:r>
            <a:endParaRPr lang="en-US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4572008"/>
            <a:ext cx="83058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u="sng" dirty="0">
                <a:solidFill>
                  <a:schemeClr val="tx1"/>
                </a:solidFill>
              </a:rPr>
              <a:t>They are used as:</a:t>
            </a:r>
          </a:p>
          <a:p>
            <a:pPr marL="442913" eaLnBrk="1" hangingPunct="1">
              <a:lnSpc>
                <a:spcPct val="80000"/>
              </a:lnSpc>
            </a:pPr>
            <a:r>
              <a:rPr lang="en-US" b="1" dirty="0">
                <a:solidFill>
                  <a:schemeClr val="tx1"/>
                </a:solidFill>
              </a:rPr>
              <a:t>1) Insecticides</a:t>
            </a:r>
            <a:r>
              <a:rPr lang="en-US" dirty="0">
                <a:solidFill>
                  <a:schemeClr val="tx1"/>
                </a:solidFill>
              </a:rPr>
              <a:t>: Parathion and </a:t>
            </a:r>
            <a:r>
              <a:rPr lang="en-US" dirty="0" err="1">
                <a:solidFill>
                  <a:schemeClr val="tx1"/>
                </a:solidFill>
              </a:rPr>
              <a:t>malathion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442913" eaLnBrk="1" hangingPunct="1">
              <a:lnSpc>
                <a:spcPct val="80000"/>
              </a:lnSpc>
            </a:pPr>
            <a:r>
              <a:rPr lang="en-US" b="1" dirty="0">
                <a:solidFill>
                  <a:schemeClr val="tx1"/>
                </a:solidFill>
              </a:rPr>
              <a:t>2) War gas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Tabun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sarin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Soman</a:t>
            </a:r>
            <a:endParaRPr lang="en-US" dirty="0">
              <a:solidFill>
                <a:schemeClr val="tx1"/>
              </a:solidFill>
            </a:endParaRPr>
          </a:p>
          <a:p>
            <a:pPr marL="442913" eaLnBrk="1" hangingPunct="1">
              <a:lnSpc>
                <a:spcPct val="80000"/>
              </a:lnSpc>
            </a:pPr>
            <a:r>
              <a:rPr lang="en-US" b="1" dirty="0">
                <a:solidFill>
                  <a:schemeClr val="tx1"/>
                </a:solidFill>
              </a:rPr>
              <a:t>3) </a:t>
            </a:r>
            <a:r>
              <a:rPr lang="en-US" b="1" dirty="0" err="1">
                <a:solidFill>
                  <a:schemeClr val="tx1"/>
                </a:solidFill>
              </a:rPr>
              <a:t>Metrifonate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an oral </a:t>
            </a:r>
            <a:r>
              <a:rPr lang="en-US" b="1" dirty="0" err="1">
                <a:solidFill>
                  <a:schemeClr val="tx1"/>
                </a:solidFill>
              </a:rPr>
              <a:t>antibilharzia</a:t>
            </a:r>
            <a:r>
              <a:rPr lang="en-US" dirty="0" err="1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drug.</a:t>
            </a:r>
          </a:p>
          <a:p>
            <a:pPr marL="442913" eaLnBrk="1" hangingPunct="1">
              <a:lnSpc>
                <a:spcPct val="80000"/>
              </a:lnSpc>
            </a:pPr>
            <a:r>
              <a:rPr lang="en-US" b="1" dirty="0">
                <a:solidFill>
                  <a:schemeClr val="tx1"/>
                </a:solidFill>
              </a:rPr>
              <a:t>4)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Echothiophate</a:t>
            </a:r>
            <a:r>
              <a:rPr lang="en-US" b="1" dirty="0">
                <a:solidFill>
                  <a:schemeClr val="tx1"/>
                </a:solidFill>
              </a:rPr>
              <a:t> (eye drops in glaucoma)</a:t>
            </a:r>
          </a:p>
          <a:p>
            <a:pPr marL="442913" eaLnBrk="1" hangingPunct="1">
              <a:lnSpc>
                <a:spcPct val="80000"/>
              </a:lnSpc>
            </a:pPr>
            <a:r>
              <a:rPr lang="en-US" b="1" dirty="0">
                <a:solidFill>
                  <a:schemeClr val="tx1"/>
                </a:solidFill>
              </a:rPr>
              <a:t>5) </a:t>
            </a:r>
            <a:r>
              <a:rPr lang="en-US" b="1" dirty="0" err="1">
                <a:solidFill>
                  <a:schemeClr val="tx1"/>
                </a:solidFill>
              </a:rPr>
              <a:t>Isofliurophtae</a:t>
            </a:r>
            <a:r>
              <a:rPr lang="en-US" b="1" dirty="0">
                <a:solidFill>
                  <a:schemeClr val="tx1"/>
                </a:solidFill>
              </a:rPr>
              <a:t> (eye ointment in glaucoma)</a:t>
            </a:r>
          </a:p>
        </p:txBody>
      </p:sp>
    </p:spTree>
    <p:extLst>
      <p:ext uri="{BB962C8B-B14F-4D97-AF65-F5344CB8AC3E}">
        <p14:creationId xmlns:p14="http://schemas.microsoft.com/office/powerpoint/2010/main" val="3210773202"/>
      </p:ext>
    </p:extLst>
  </p:cSld>
  <p:clrMapOvr>
    <a:masterClrMapping/>
  </p:clrMapOvr>
  <p:transition spd="med">
    <p:checke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Irreversible anticholinesterase </a:t>
            </a:r>
            <a:endParaRPr lang="en-US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8" y="642918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 enzyme is </a:t>
            </a:r>
            <a:r>
              <a:rPr lang="en-US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permanently inactivated</a:t>
            </a: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(aging of the enzyme)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Restoration of acetyl cholinesterase requires the synthesis of new enzyme ( 3 weeks for …….., 3 months for ……….).</a:t>
            </a:r>
            <a:endParaRPr lang="en-US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214554"/>
            <a:ext cx="8643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b="1" u="sng" dirty="0">
                <a:latin typeface="Bodoni MT Black" panose="02070A030806060202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Cholinesterase reactivation for management of poisoning + ATROPINE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Pralidoxime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(PAM) (not pass BBB)can 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reactivate inhibited cholinesterase.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  Acetyl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Monoxime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(DAM) (pass BBB)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Displaces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the 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organophosphate and regenerates the enzyme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Treatment must be within hrs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57150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Because the phosphorylated enzyme slowly changes to a form that cannot be reversed.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4286256"/>
            <a:ext cx="70723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u="sng" dirty="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Manifestations</a:t>
            </a:r>
            <a:r>
              <a:rPr lang="en-US" b="1" u="sng" dirty="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b="1" u="sng" dirty="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DUMBELS (</a:t>
            </a:r>
            <a:r>
              <a:rPr lang="en-US" b="1" u="sng" dirty="0" err="1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muscarinic</a:t>
            </a:r>
            <a:r>
              <a:rPr lang="en-US" b="1" u="sng" dirty="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4857760"/>
            <a:ext cx="821537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b="1" u="sng" dirty="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Nicotinic Manifestations</a:t>
            </a:r>
            <a:r>
              <a:rPr lang="en-US" sz="2000" b="1" u="sng" dirty="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 muscle twitches followed by paralysis due to prolonged depolarization.</a:t>
            </a:r>
            <a:endParaRPr lang="en-US" sz="2000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5786454"/>
            <a:ext cx="821537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b="1" u="sng" dirty="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CNS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 convulsions followed by coma (cardiac arrest &amp; respiratory failure).</a:t>
            </a:r>
            <a:endParaRPr lang="en-US" sz="2000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577485"/>
      </p:ext>
    </p:extLst>
  </p:cSld>
  <p:clrMapOvr>
    <a:masterClrMapping/>
  </p:clrMapOvr>
  <p:transition spd="med"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333" name="Group 141"/>
          <p:cNvGraphicFramePr>
            <a:graphicFrameLocks noGrp="1"/>
          </p:cNvGraphicFramePr>
          <p:nvPr/>
        </p:nvGraphicFramePr>
        <p:xfrm>
          <a:off x="0" y="0"/>
          <a:ext cx="9144000" cy="69596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Receptor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Glands: gastric, salivary…….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Heart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Presynaptic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Exocrine gland: gastric ,salivary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Smooth muscles: GIT, eye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BV: endothelium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CNS excitation: memory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↑gastric secretion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Cardiac inhibition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CNS inhibition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Presynaptic: ↓Ach release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gastric, salivary,... secretion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 smooth muscle contraction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Ocular accommodation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vasodilatation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Agonists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Carbachol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oxotremorine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Carbachol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oxotremorine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Carbachol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oxotremorine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Antagonists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Atropine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Pirenzepine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Atropine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Gallamine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Atropine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Ipratropium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67137"/>
      </p:ext>
    </p:extLst>
  </p:cSld>
  <p:clrMapOvr>
    <a:masterClrMapping/>
  </p:clrMapOvr>
  <p:transition spd="med"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chemeClr val="accent2"/>
                </a:solidFill>
              </a:rPr>
              <a:t>1-Muscarinic actions: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1981200"/>
          </a:xfrm>
        </p:spPr>
        <p:txBody>
          <a:bodyPr/>
          <a:lstStyle/>
          <a:p>
            <a:pPr eaLnBrk="1" hangingPunct="1"/>
            <a:r>
              <a:rPr lang="en-US" sz="2000">
                <a:solidFill>
                  <a:schemeClr val="accent2"/>
                </a:solidFill>
              </a:rPr>
              <a:t>Miosis due to stimulation of muscarinic receptors in the constrictor papillae muscle (M</a:t>
            </a:r>
            <a:r>
              <a:rPr lang="en-US" sz="2000" baseline="-25000">
                <a:solidFill>
                  <a:schemeClr val="accent2"/>
                </a:solidFill>
              </a:rPr>
              <a:t>3</a:t>
            </a:r>
            <a:r>
              <a:rPr lang="en-US" sz="2000">
                <a:solidFill>
                  <a:schemeClr val="accent2"/>
                </a:solidFill>
              </a:rPr>
              <a:t>).</a:t>
            </a:r>
          </a:p>
          <a:p>
            <a:pPr eaLnBrk="1" hangingPunct="1"/>
            <a:r>
              <a:rPr lang="en-US" sz="2000">
                <a:solidFill>
                  <a:schemeClr val="accent2"/>
                </a:solidFill>
              </a:rPr>
              <a:t>Contract ciliary muscles (M</a:t>
            </a:r>
            <a:r>
              <a:rPr lang="en-US" sz="2000" baseline="-25000">
                <a:solidFill>
                  <a:schemeClr val="accent2"/>
                </a:solidFill>
              </a:rPr>
              <a:t>3</a:t>
            </a:r>
            <a:r>
              <a:rPr lang="en-US" sz="2000">
                <a:solidFill>
                  <a:schemeClr val="accent2"/>
                </a:solidFill>
              </a:rPr>
              <a:t>) → accommodation for near vision.</a:t>
            </a:r>
          </a:p>
          <a:p>
            <a:pPr eaLnBrk="1" hangingPunct="1"/>
            <a:r>
              <a:rPr lang="en-US" sz="2000">
                <a:solidFill>
                  <a:schemeClr val="accent2"/>
                </a:solidFill>
              </a:rPr>
              <a:t>Increase aqueous drainage and ↓I.O.P.( intraocular pressure)</a:t>
            </a:r>
          </a:p>
          <a:p>
            <a:pPr eaLnBrk="1" hangingPunct="1"/>
            <a:r>
              <a:rPr lang="en-US" sz="2000">
                <a:solidFill>
                  <a:schemeClr val="accent2"/>
                </a:solidFill>
              </a:rPr>
              <a:t>Lacrimation and conjunctival congestion.</a:t>
            </a:r>
          </a:p>
          <a:p>
            <a:pPr eaLnBrk="1" hangingPunct="1">
              <a:buFontTx/>
              <a:buNone/>
            </a:pP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38200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b="1">
                <a:solidFill>
                  <a:srgbClr val="333399"/>
                </a:solidFill>
              </a:rPr>
              <a:t>a. Eye:</a:t>
            </a:r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0" y="3122613"/>
            <a:ext cx="8845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b="1">
                <a:solidFill>
                  <a:srgbClr val="333399"/>
                </a:solidFill>
              </a:rPr>
              <a:t>b. Secretions</a:t>
            </a:r>
            <a:r>
              <a:rPr lang="en-US">
                <a:solidFill>
                  <a:srgbClr val="333399"/>
                </a:solidFill>
              </a:rPr>
              <a:t>:↑</a:t>
            </a:r>
            <a:r>
              <a:rPr lang="en-US" sz="2000">
                <a:solidFill>
                  <a:srgbClr val="333399"/>
                </a:solidFill>
              </a:rPr>
              <a:t>salivary, bronchial, sweat secretion (M</a:t>
            </a:r>
            <a:r>
              <a:rPr lang="en-US" sz="2000" baseline="-25000">
                <a:solidFill>
                  <a:srgbClr val="333399"/>
                </a:solidFill>
              </a:rPr>
              <a:t>3</a:t>
            </a:r>
            <a:r>
              <a:rPr lang="en-US" sz="2000">
                <a:solidFill>
                  <a:srgbClr val="333399"/>
                </a:solidFill>
              </a:rPr>
              <a:t>) and gastric(M</a:t>
            </a:r>
            <a:r>
              <a:rPr lang="en-US" sz="2000" baseline="-25000">
                <a:solidFill>
                  <a:srgbClr val="333399"/>
                </a:solidFill>
              </a:rPr>
              <a:t>1,3</a:t>
            </a:r>
            <a:r>
              <a:rPr lang="en-US" sz="2000">
                <a:solidFill>
                  <a:srgbClr val="333399"/>
                </a:solidFill>
              </a:rPr>
              <a:t>). </a:t>
            </a:r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0" y="3657600"/>
            <a:ext cx="862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b="1">
                <a:solidFill>
                  <a:srgbClr val="333399"/>
                </a:solidFill>
              </a:rPr>
              <a:t>c. Bronchi</a:t>
            </a:r>
            <a:r>
              <a:rPr lang="en-US">
                <a:solidFill>
                  <a:srgbClr val="333399"/>
                </a:solidFill>
              </a:rPr>
              <a:t>: </a:t>
            </a:r>
            <a:r>
              <a:rPr lang="en-US" sz="2000">
                <a:solidFill>
                  <a:srgbClr val="333399"/>
                </a:solidFill>
              </a:rPr>
              <a:t>Bronchoconstriction (M</a:t>
            </a:r>
            <a:r>
              <a:rPr lang="en-US" sz="2000" baseline="-25000">
                <a:solidFill>
                  <a:srgbClr val="333399"/>
                </a:solidFill>
              </a:rPr>
              <a:t>3</a:t>
            </a:r>
            <a:r>
              <a:rPr lang="en-US" sz="2000">
                <a:solidFill>
                  <a:srgbClr val="333399"/>
                </a:solidFill>
              </a:rPr>
              <a:t>)and increase of bronchial secretion.</a:t>
            </a:r>
          </a:p>
        </p:txBody>
      </p:sp>
      <p:sp>
        <p:nvSpPr>
          <p:cNvPr id="25607" name="Rectangle 12"/>
          <p:cNvSpPr>
            <a:spLocks noChangeArrowheads="1"/>
          </p:cNvSpPr>
          <p:nvPr/>
        </p:nvSpPr>
        <p:spPr bwMode="auto">
          <a:xfrm>
            <a:off x="0" y="4160838"/>
            <a:ext cx="90757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b="1">
                <a:solidFill>
                  <a:srgbClr val="333399"/>
                </a:solidFill>
              </a:rPr>
              <a:t>d. C.V.S.:</a:t>
            </a:r>
            <a:r>
              <a:rPr lang="en-US">
                <a:solidFill>
                  <a:srgbClr val="333399"/>
                </a:solidFill>
              </a:rPr>
              <a:t> </a:t>
            </a:r>
          </a:p>
          <a:p>
            <a:pPr lvl="1" algn="just">
              <a:buFontTx/>
              <a:buChar char="•"/>
            </a:pPr>
            <a:r>
              <a:rPr lang="en-US" sz="2000">
                <a:solidFill>
                  <a:srgbClr val="333399"/>
                </a:solidFill>
              </a:rPr>
              <a:t> </a:t>
            </a:r>
            <a:r>
              <a:rPr lang="en-US" sz="2000" b="1">
                <a:solidFill>
                  <a:srgbClr val="333399"/>
                </a:solidFill>
              </a:rPr>
              <a:t>Heart</a:t>
            </a:r>
            <a:r>
              <a:rPr lang="en-US" sz="2000">
                <a:solidFill>
                  <a:srgbClr val="333399"/>
                </a:solidFill>
              </a:rPr>
              <a:t> (M</a:t>
            </a:r>
            <a:r>
              <a:rPr lang="en-US" sz="2000" baseline="-25000">
                <a:solidFill>
                  <a:srgbClr val="333399"/>
                </a:solidFill>
              </a:rPr>
              <a:t>2</a:t>
            </a:r>
            <a:r>
              <a:rPr lang="en-US" sz="2000">
                <a:solidFill>
                  <a:srgbClr val="333399"/>
                </a:solidFill>
              </a:rPr>
              <a:t>); bradycardia (M</a:t>
            </a:r>
            <a:r>
              <a:rPr lang="en-US" sz="2000" baseline="-25000">
                <a:solidFill>
                  <a:srgbClr val="333399"/>
                </a:solidFill>
              </a:rPr>
              <a:t>2</a:t>
            </a:r>
            <a:r>
              <a:rPr lang="en-US" sz="2000">
                <a:solidFill>
                  <a:srgbClr val="333399"/>
                </a:solidFill>
              </a:rPr>
              <a:t>) delayed conduction in AV node, and hypotension, decreased contractility and refractory period in atria.</a:t>
            </a:r>
          </a:p>
          <a:p>
            <a:pPr lvl="1" algn="just">
              <a:buFontTx/>
              <a:buChar char="•"/>
            </a:pPr>
            <a:r>
              <a:rPr lang="en-US" sz="2000" b="1">
                <a:solidFill>
                  <a:srgbClr val="333399"/>
                </a:solidFill>
              </a:rPr>
              <a:t>Blood vessels</a:t>
            </a:r>
            <a:r>
              <a:rPr lang="en-US" sz="2000">
                <a:solidFill>
                  <a:srgbClr val="333399"/>
                </a:solidFill>
              </a:rPr>
              <a:t> (M</a:t>
            </a:r>
            <a:r>
              <a:rPr lang="en-US" sz="2000" baseline="-25000">
                <a:solidFill>
                  <a:srgbClr val="333399"/>
                </a:solidFill>
              </a:rPr>
              <a:t>3</a:t>
            </a:r>
            <a:r>
              <a:rPr lang="en-US" sz="2000">
                <a:solidFill>
                  <a:srgbClr val="333399"/>
                </a:solidFill>
              </a:rPr>
              <a:t>); vasodilatation (VD) in arteries &amp; veins in all tissues   ( blood vessels have no parasympathetic supply but contain muscarinic     receptors)</a:t>
            </a:r>
          </a:p>
          <a:p>
            <a:pPr lvl="1" algn="just">
              <a:buFontTx/>
              <a:buChar char="•"/>
            </a:pPr>
            <a:r>
              <a:rPr lang="en-US" sz="2000" b="1">
                <a:solidFill>
                  <a:srgbClr val="333399"/>
                </a:solidFill>
              </a:rPr>
              <a:t>BP</a:t>
            </a:r>
            <a:r>
              <a:rPr lang="en-US" sz="2000">
                <a:solidFill>
                  <a:srgbClr val="333399"/>
                </a:solidFill>
              </a:rPr>
              <a:t>; hypotension due to bradycardia and VD. </a:t>
            </a:r>
          </a:p>
          <a:p>
            <a:pPr algn="just"/>
            <a:endParaRPr lang="en-US" sz="20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25578"/>
      </p:ext>
    </p:extLst>
  </p:cSld>
  <p:clrMapOvr>
    <a:masterClrMapping/>
  </p:clrMapOvr>
  <p:transition spd="med"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chemeClr val="accent2"/>
                </a:solidFill>
              </a:rPr>
              <a:t>e. GIT</a:t>
            </a:r>
            <a:r>
              <a:rPr lang="en-US" sz="2800" dirty="0">
                <a:solidFill>
                  <a:schemeClr val="accent2"/>
                </a:solidFill>
              </a:rPr>
              <a:t>: ↑motility (M</a:t>
            </a:r>
            <a:r>
              <a:rPr lang="en-US" sz="2800" baseline="-25000" dirty="0">
                <a:solidFill>
                  <a:schemeClr val="accent2"/>
                </a:solidFill>
              </a:rPr>
              <a:t>3</a:t>
            </a:r>
            <a:r>
              <a:rPr lang="en-US" sz="2800" dirty="0">
                <a:solidFill>
                  <a:schemeClr val="accent2"/>
                </a:solidFill>
              </a:rPr>
              <a:t>), tone and secretion and relaxation of pyloric and anal sphincter.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chemeClr val="accent2"/>
                </a:solidFill>
              </a:rPr>
              <a:t>f. Urinary tract</a:t>
            </a:r>
            <a:r>
              <a:rPr lang="en-US" sz="2800" dirty="0">
                <a:solidFill>
                  <a:schemeClr val="accent2"/>
                </a:solidFill>
              </a:rPr>
              <a:t>: Contraction detrusor muscle of wall, relax sphincter → </a:t>
            </a:r>
            <a:r>
              <a:rPr lang="en-US" sz="2800" dirty="0" err="1">
                <a:solidFill>
                  <a:schemeClr val="accent2"/>
                </a:solidFill>
              </a:rPr>
              <a:t>micturation</a:t>
            </a:r>
            <a:r>
              <a:rPr lang="en-US" sz="2800" dirty="0">
                <a:solidFill>
                  <a:schemeClr val="accent2"/>
                </a:solidFill>
              </a:rPr>
              <a:t>(M</a:t>
            </a:r>
            <a:r>
              <a:rPr lang="en-US" sz="2800" baseline="-25000" dirty="0">
                <a:solidFill>
                  <a:schemeClr val="accent2"/>
                </a:solidFill>
              </a:rPr>
              <a:t>3</a:t>
            </a:r>
            <a:r>
              <a:rPr lang="en-US" sz="2800" dirty="0">
                <a:solidFill>
                  <a:schemeClr val="accent2"/>
                </a:solidFill>
              </a:rPr>
              <a:t>).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chemeClr val="accent2"/>
                </a:solidFill>
              </a:rPr>
              <a:t>g. CNS</a:t>
            </a:r>
            <a:r>
              <a:rPr lang="en-US" sz="2800" dirty="0">
                <a:solidFill>
                  <a:schemeClr val="accent2"/>
                </a:solidFill>
              </a:rPr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</a:rPr>
              <a:t>Learning and recent memory are </a:t>
            </a:r>
            <a:r>
              <a:rPr lang="en-US" dirty="0" err="1">
                <a:solidFill>
                  <a:schemeClr val="accent2"/>
                </a:solidFill>
              </a:rPr>
              <a:t>muscurinic</a:t>
            </a:r>
            <a:r>
              <a:rPr lang="en-US" dirty="0">
                <a:solidFill>
                  <a:schemeClr val="accent2"/>
                </a:solidFill>
              </a:rPr>
              <a:t> actions         ( Alzheimer’s dementia, due to deficient cholinergic neurons in forebrain, is treated by muscarinic agonists).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</a:rPr>
              <a:t>Excitatory cholinergic activity in basal ganglia is also muscarinic in nature( </a:t>
            </a:r>
            <a:r>
              <a:rPr lang="en-US" dirty="0" err="1">
                <a:solidFill>
                  <a:schemeClr val="accent2"/>
                </a:solidFill>
              </a:rPr>
              <a:t>overactivity</a:t>
            </a:r>
            <a:r>
              <a:rPr lang="en-US" dirty="0">
                <a:solidFill>
                  <a:schemeClr val="accent2"/>
                </a:solidFill>
              </a:rPr>
              <a:t> as rigidity in parkinsonism is treated by </a:t>
            </a:r>
            <a:r>
              <a:rPr lang="en-US" dirty="0" err="1">
                <a:solidFill>
                  <a:schemeClr val="accent2"/>
                </a:solidFill>
              </a:rPr>
              <a:t>antimuscarinics</a:t>
            </a:r>
            <a:r>
              <a:rPr lang="en-US" sz="2400" dirty="0">
                <a:solidFill>
                  <a:schemeClr val="accent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3082358"/>
      </p:ext>
    </p:extLst>
  </p:cSld>
  <p:clrMapOvr>
    <a:masterClrMapping/>
  </p:clrMapOvr>
  <p:transition spd="med"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chemeClr val="accent2"/>
                </a:solidFill>
              </a:rPr>
              <a:t>2- Nicotinic action: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6868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    </a:t>
            </a:r>
            <a:r>
              <a:rPr lang="en-US" b="1">
                <a:solidFill>
                  <a:schemeClr val="accent2"/>
                </a:solidFill>
              </a:rPr>
              <a:t>Ach stimulates nicotinic receptors in:</a:t>
            </a:r>
          </a:p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Autonomic ganglia; both sympathetic and parasympathetic ganglia are stimulated leading to release from the postganglionic fibers of NA and ACH respectively.</a:t>
            </a:r>
          </a:p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Adrenal medulla; leading to release of adrenaline and noradrenaline.</a:t>
            </a:r>
          </a:p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Neuromuscular junction; leading to contraction of the skeletal muscle.</a:t>
            </a:r>
          </a:p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CNS; release of anti-diuretic hormone (ADH) from hypothalamus.</a:t>
            </a:r>
          </a:p>
        </p:txBody>
      </p:sp>
    </p:spTree>
    <p:extLst>
      <p:ext uri="{BB962C8B-B14F-4D97-AF65-F5344CB8AC3E}">
        <p14:creationId xmlns:p14="http://schemas.microsoft.com/office/powerpoint/2010/main" val="1610060837"/>
      </p:ext>
    </p:extLst>
  </p:cSld>
  <p:clrMapOvr>
    <a:masterClrMapping/>
  </p:clrMapOvr>
  <p:transition spd="med"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610600" cy="3886200"/>
          </a:xfrm>
          <a:prstGeom prst="rect">
            <a:avLst/>
          </a:prstGeom>
        </p:spPr>
      </p:pic>
    </p:spTree>
  </p:cSld>
  <p:clrMapOvr>
    <a:masterClrMapping/>
  </p:clrMapOvr>
  <p:transition spd="med"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504056" y="12954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0" lvl="2" indent="-228600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Acetylcholine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Bethanechol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Carbachol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Pilocarpine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Cevimeline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Methacholine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3926781" y="2151786"/>
            <a:ext cx="357187" cy="2789382"/>
          </a:xfrm>
          <a:prstGeom prst="rightBrac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5" name="Text Box 321"/>
          <p:cNvSpPr txBox="1"/>
          <p:nvPr/>
        </p:nvSpPr>
        <p:spPr>
          <a:xfrm>
            <a:off x="4485456" y="2707919"/>
            <a:ext cx="4191000" cy="1201445"/>
          </a:xfrm>
          <a:prstGeom prst="rect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Therapeutically useful drugs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1037" y="5224347"/>
            <a:ext cx="7848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457200"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</a:rPr>
              <a:t>All of the direct acting cholinergic drugs have longer durations of action than acetylcholine.  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37" y="0"/>
            <a:ext cx="9144000" cy="878681"/>
          </a:xfrm>
          <a:prstGeom prst="rect">
            <a:avLst/>
          </a:prstGeom>
          <a:solidFill>
            <a:srgbClr val="609ED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Bodoni MT Black" panose="02070A03080606020203" pitchFamily="18" charset="0"/>
              </a:rPr>
              <a:t>Direct Acting Cholinergic Agonists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8883556"/>
      </p:ext>
    </p:extLst>
  </p:cSld>
  <p:clrMapOvr>
    <a:masterClrMapping/>
  </p:clrMapOvr>
  <p:transition spd="med"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137" y="1066800"/>
            <a:ext cx="85344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1" dirty="0"/>
              <a:t> </a:t>
            </a:r>
            <a:endParaRPr lang="en-US" dirty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penetrate membranes &amp; BBB.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Therapeutically of 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importance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because of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113" lvl="1" indent="-285750">
              <a:spcAft>
                <a:spcPts val="0"/>
              </a:spcAft>
              <a:buFont typeface="+mj-lt"/>
              <a:buAutoNum type="alphaLcParenR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selective         (Multiplicity of actions)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113" lvl="1" indent="-285750">
              <a:spcAft>
                <a:spcPts val="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Rapid inactivation by the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cholinesterases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113" lvl="1" indent="-285750">
              <a:spcAft>
                <a:spcPts val="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duration.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 has both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muscarinic and nicotinic activity.</a:t>
            </a:r>
            <a:endParaRPr lang="ar-EG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337" y="0"/>
            <a:ext cx="9144000" cy="878681"/>
          </a:xfrm>
          <a:prstGeom prst="rect">
            <a:avLst/>
          </a:prstGeom>
          <a:solidFill>
            <a:srgbClr val="609ED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Aft>
                <a:spcPts val="0"/>
              </a:spcAft>
              <a:buFont typeface="+mj-lt"/>
              <a:buAutoNum type="arabicParenR"/>
            </a:pPr>
            <a:r>
              <a:rPr lang="en-US" sz="3600" b="1" dirty="0">
                <a:latin typeface="Bodoni MT Black" panose="02070A03080606020203" pitchFamily="18" charset="0"/>
              </a:rPr>
              <a:t> Acetylcholine (</a:t>
            </a:r>
            <a:r>
              <a:rPr lang="en-US" sz="3600" b="1" dirty="0" err="1">
                <a:latin typeface="Bodoni MT Black" panose="02070A03080606020203" pitchFamily="18" charset="0"/>
              </a:rPr>
              <a:t>ACh</a:t>
            </a:r>
            <a:r>
              <a:rPr lang="en-US" sz="3600" b="1" dirty="0">
                <a:latin typeface="Bodoni MT Black" panose="02070A03080606020203" pitchFamily="18" charset="0"/>
              </a:rPr>
              <a:t>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47445799"/>
      </p:ext>
    </p:extLst>
  </p:cSld>
  <p:clrMapOvr>
    <a:masterClrMapping/>
  </p:clrMapOvr>
  <p:transition spd="med">
    <p:checker dir="vert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13203</TotalTime>
  <Words>1658</Words>
  <Application>Microsoft Office PowerPoint</Application>
  <PresentationFormat>عرض على الشاشة (4:3)</PresentationFormat>
  <Paragraphs>298</Paragraphs>
  <Slides>22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22</vt:i4>
      </vt:variant>
    </vt:vector>
  </HeadingPairs>
  <TitlesOfParts>
    <vt:vector size="30" baseType="lpstr">
      <vt:lpstr>Arial</vt:lpstr>
      <vt:lpstr>Arial Rounded MT Bold</vt:lpstr>
      <vt:lpstr>Bodoni MT Black</vt:lpstr>
      <vt:lpstr>Courier New</vt:lpstr>
      <vt:lpstr>Times New Roman</vt:lpstr>
      <vt:lpstr>Wingdings</vt:lpstr>
      <vt:lpstr>Default Design</vt:lpstr>
      <vt:lpstr>2_Default Design</vt:lpstr>
      <vt:lpstr>Cholinergic Receptors Ach Receptors</vt:lpstr>
      <vt:lpstr>عرض تقديمي في PowerPoint</vt:lpstr>
      <vt:lpstr>عرض تقديمي في PowerPoint</vt:lpstr>
      <vt:lpstr>1-Muscarinic actions:</vt:lpstr>
      <vt:lpstr>عرض تقديمي في PowerPoint</vt:lpstr>
      <vt:lpstr>2- Nicotinic action: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Reversible anticholinesterases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Samir Zein</dc:creator>
  <cp:lastModifiedBy>المهدي حسن عبدالله حيال</cp:lastModifiedBy>
  <cp:revision>327</cp:revision>
  <cp:lastPrinted>2015-10-26T05:02:18Z</cp:lastPrinted>
  <dcterms:created xsi:type="dcterms:W3CDTF">2006-06-02T15:58:01Z</dcterms:created>
  <dcterms:modified xsi:type="dcterms:W3CDTF">2024-03-21T10:48:35Z</dcterms:modified>
</cp:coreProperties>
</file>