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 u="heavy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 u="heavy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 u="heavy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841" y="419481"/>
            <a:ext cx="2774315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 u="heavy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3080" y="1239469"/>
            <a:ext cx="11165839" cy="356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78636" y="2073401"/>
            <a:ext cx="6701790" cy="762000"/>
            <a:chOff x="1278636" y="2073401"/>
            <a:chExt cx="6701790" cy="762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4" y="2081783"/>
              <a:ext cx="6691122" cy="7536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636" y="2073401"/>
              <a:ext cx="6656959" cy="71793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78636" y="3112770"/>
            <a:ext cx="9088755" cy="927100"/>
            <a:chOff x="1278636" y="3112770"/>
            <a:chExt cx="9088755" cy="927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4" y="3121152"/>
              <a:ext cx="9077706" cy="918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636" y="3112770"/>
              <a:ext cx="9045956" cy="88379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27226" y="4424298"/>
            <a:ext cx="4872990" cy="1109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160" dirty="0">
                <a:latin typeface="Calibri Light"/>
                <a:cs typeface="Calibri Light"/>
              </a:rPr>
              <a:t>LECTURE</a:t>
            </a:r>
            <a:r>
              <a:rPr sz="2000" spc="330" dirty="0">
                <a:latin typeface="Calibri Light"/>
                <a:cs typeface="Calibri Light"/>
              </a:rPr>
              <a:t> </a:t>
            </a:r>
            <a:r>
              <a:rPr lang="en-US" sz="2000" spc="-5" dirty="0">
                <a:latin typeface="Calibri Light"/>
                <a:cs typeface="Calibri Light"/>
              </a:rPr>
              <a:t>2</a:t>
            </a:r>
            <a:r>
              <a:rPr sz="2000" spc="375" dirty="0" smtClean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–</a:t>
            </a:r>
            <a:r>
              <a:rPr sz="2000" spc="375" dirty="0">
                <a:latin typeface="Calibri Light"/>
                <a:cs typeface="Calibri Light"/>
              </a:rPr>
              <a:t> </a:t>
            </a:r>
            <a:r>
              <a:rPr sz="2000" spc="160" dirty="0">
                <a:latin typeface="Calibri Light"/>
                <a:cs typeface="Calibri Light"/>
              </a:rPr>
              <a:t>PETROLEUM</a:t>
            </a:r>
            <a:r>
              <a:rPr sz="2000" spc="300" dirty="0">
                <a:latin typeface="Calibri Light"/>
                <a:cs typeface="Calibri Light"/>
              </a:rPr>
              <a:t> </a:t>
            </a:r>
            <a:r>
              <a:rPr sz="2000" spc="145" dirty="0">
                <a:latin typeface="Calibri Light"/>
                <a:cs typeface="Calibri Light"/>
              </a:rPr>
              <a:t>EXPLORATION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18" y="308305"/>
            <a:ext cx="27559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u="heavy" spc="-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Well</a:t>
            </a:r>
            <a:r>
              <a:rPr sz="3200" u="heavy" spc="-114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2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Correlation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8818" y="966927"/>
            <a:ext cx="9238615" cy="557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20090" indent="-457834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29166"/>
              <a:buFont typeface="Wingdings"/>
              <a:buChar char=""/>
              <a:tabLst>
                <a:tab pos="469900" algn="l"/>
                <a:tab pos="470534" algn="l"/>
                <a:tab pos="3213735" algn="l"/>
                <a:tab pos="5325745" algn="l"/>
                <a:tab pos="5344795" algn="l"/>
              </a:tabLst>
            </a:pPr>
            <a:r>
              <a:rPr sz="2400" spc="-10" dirty="0">
                <a:latin typeface="Calibri"/>
                <a:cs typeface="Calibri"/>
              </a:rPr>
              <a:t>Consists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establishing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correlations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	</a:t>
            </a:r>
            <a:r>
              <a:rPr sz="2400" spc="-15" dirty="0">
                <a:latin typeface="Calibri"/>
                <a:cs typeface="Calibri"/>
              </a:rPr>
              <a:t>matching </a:t>
            </a:r>
            <a:r>
              <a:rPr sz="2400" spc="-40" dirty="0">
                <a:latin typeface="Calibri"/>
                <a:cs typeface="Calibri"/>
              </a:rPr>
              <a:t>strata, </a:t>
            </a:r>
            <a:r>
              <a:rPr sz="2400" spc="-15" dirty="0">
                <a:latin typeface="Calibri"/>
                <a:cs typeface="Calibri"/>
              </a:rPr>
              <a:t>rock </a:t>
            </a:r>
            <a:r>
              <a:rPr sz="2400" spc="-10" dirty="0">
                <a:latin typeface="Calibri"/>
                <a:cs typeface="Calibri"/>
              </a:rPr>
              <a:t> hardness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softness,	and </a:t>
            </a:r>
            <a:r>
              <a:rPr sz="2400" spc="-5" dirty="0">
                <a:latin typeface="Calibri"/>
                <a:cs typeface="Calibri"/>
              </a:rPr>
              <a:t>electrical </a:t>
            </a:r>
            <a:r>
              <a:rPr sz="2400" spc="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radioactivity </a:t>
            </a:r>
            <a:r>
              <a:rPr sz="2400" spc="-30" dirty="0">
                <a:latin typeface="Calibri"/>
                <a:cs typeface="Calibri"/>
              </a:rPr>
              <a:t>data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origin,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composition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		</a:t>
            </a:r>
            <a:r>
              <a:rPr sz="2400" spc="-10" dirty="0">
                <a:latin typeface="Calibri"/>
                <a:cs typeface="Calibri"/>
              </a:rPr>
              <a:t>distribution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rock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strata</a:t>
            </a:r>
            <a:r>
              <a:rPr sz="2300" spc="-4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990"/>
              </a:spcBef>
              <a:buClr>
                <a:srgbClr val="FF0000"/>
              </a:buClr>
              <a:buSzPct val="129166"/>
              <a:buFont typeface="Wingdings"/>
              <a:buChar char=""/>
              <a:tabLst>
                <a:tab pos="469900" algn="l"/>
                <a:tab pos="470534" algn="l"/>
                <a:tab pos="1729105" algn="l"/>
                <a:tab pos="2433320" algn="l"/>
                <a:tab pos="3691890" algn="l"/>
                <a:tab pos="4091940" algn="l"/>
                <a:tab pos="4798695" algn="l"/>
                <a:tab pos="5405755" algn="l"/>
                <a:tab pos="6689090" algn="l"/>
                <a:tab pos="7320280" algn="l"/>
                <a:tab pos="8003540" algn="l"/>
              </a:tabLst>
            </a:pPr>
            <a:r>
              <a:rPr sz="2400" spc="-5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	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	a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ic	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gs	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p	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lo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 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eari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5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ur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469900" marR="907415" indent="-457834">
              <a:lnSpc>
                <a:spcPct val="100000"/>
              </a:lnSpc>
              <a:spcBef>
                <a:spcPts val="1010"/>
              </a:spcBef>
              <a:buClr>
                <a:srgbClr val="FF0000"/>
              </a:buClr>
              <a:buSzPct val="129166"/>
              <a:buFont typeface="Wingdings"/>
              <a:buChar char=""/>
              <a:tabLst>
                <a:tab pos="469900" algn="l"/>
                <a:tab pos="470534" algn="l"/>
                <a:tab pos="3206115" algn="l"/>
                <a:tab pos="6155690" algn="l"/>
              </a:tabLst>
            </a:pP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compiled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well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cuttings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	</a:t>
            </a:r>
            <a:r>
              <a:rPr sz="2400" spc="-30" dirty="0">
                <a:latin typeface="Calibri"/>
                <a:cs typeface="Calibri"/>
              </a:rPr>
              <a:t>cores,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identify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key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beds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	</a:t>
            </a:r>
            <a:r>
              <a:rPr sz="2400" spc="-5" dirty="0">
                <a:latin typeface="Calibri"/>
                <a:cs typeface="Calibri"/>
              </a:rPr>
              <a:t>lithologic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sequences.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469900" marR="302260" indent="-457834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SzPct val="128260"/>
              <a:buFont typeface="Wingdings"/>
              <a:buChar char=""/>
              <a:tabLst>
                <a:tab pos="469900" algn="l"/>
                <a:tab pos="470534" algn="l"/>
                <a:tab pos="5704205" algn="l"/>
                <a:tab pos="7670800" algn="l"/>
              </a:tabLst>
            </a:pPr>
            <a:r>
              <a:rPr sz="2300" spc="-25" dirty="0">
                <a:latin typeface="Calibri"/>
                <a:cs typeface="Calibri"/>
              </a:rPr>
              <a:t>Core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samples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are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taken</a:t>
            </a:r>
            <a:r>
              <a:rPr sz="2300" spc="-20" dirty="0">
                <a:latin typeface="Calibri"/>
                <a:cs typeface="Calibri"/>
              </a:rPr>
              <a:t> from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top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to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bottom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well	and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shows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rock</a:t>
            </a:r>
            <a:r>
              <a:rPr sz="2300" dirty="0">
                <a:latin typeface="Calibri"/>
                <a:cs typeface="Calibri"/>
              </a:rPr>
              <a:t> in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sequential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order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appears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5" dirty="0">
                <a:latin typeface="Calibri"/>
                <a:cs typeface="Calibri"/>
              </a:rPr>
              <a:t> the	</a:t>
            </a:r>
            <a:r>
              <a:rPr sz="2300" spc="-15" dirty="0">
                <a:latin typeface="Calibri"/>
                <a:cs typeface="Calibri"/>
              </a:rPr>
              <a:t>ground.</a:t>
            </a:r>
            <a:endParaRPr sz="23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Clr>
                <a:srgbClr val="FF0000"/>
              </a:buClr>
              <a:buSzPct val="128260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300" spc="-30" dirty="0">
                <a:latin typeface="Calibri"/>
                <a:cs typeface="Calibri"/>
              </a:rPr>
              <a:t>Core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samples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also </a:t>
            </a:r>
            <a:r>
              <a:rPr sz="2300" spc="-15" dirty="0">
                <a:latin typeface="Calibri"/>
                <a:cs typeface="Calibri"/>
              </a:rPr>
              <a:t>provide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information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on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0" dirty="0">
                <a:latin typeface="Calibri"/>
                <a:cs typeface="Calibri"/>
              </a:rPr>
              <a:t>porosity,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permeability,</a:t>
            </a:r>
            <a:endParaRPr sz="23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35" dirty="0">
                <a:latin typeface="Calibri"/>
                <a:cs typeface="Calibri"/>
              </a:rPr>
              <a:t>saturation</a:t>
            </a:r>
            <a:r>
              <a:rPr sz="2300" spc="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rock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5" dirty="0">
                <a:latin typeface="Calibri"/>
                <a:cs typeface="Calibri"/>
              </a:rPr>
              <a:t> the</a:t>
            </a:r>
            <a:r>
              <a:rPr sz="2300" spc="8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well.</a:t>
            </a:r>
            <a:endParaRPr sz="2300">
              <a:latin typeface="Calibri"/>
              <a:cs typeface="Calibri"/>
            </a:endParaRPr>
          </a:p>
          <a:p>
            <a:pPr marL="469900" marR="110489" indent="-457834" algn="just">
              <a:lnSpc>
                <a:spcPct val="100499"/>
              </a:lnSpc>
              <a:spcBef>
                <a:spcPts val="1090"/>
              </a:spcBef>
              <a:buClr>
                <a:srgbClr val="FF0000"/>
              </a:buClr>
              <a:buSzPct val="132608"/>
              <a:buFont typeface="Wingdings"/>
              <a:buChar char=""/>
              <a:tabLst>
                <a:tab pos="537845" algn="l"/>
              </a:tabLst>
            </a:pPr>
            <a:r>
              <a:rPr dirty="0"/>
              <a:t>	</a:t>
            </a:r>
            <a:r>
              <a:rPr sz="2300" spc="-15" dirty="0">
                <a:latin typeface="Calibri"/>
                <a:cs typeface="Calibri"/>
              </a:rPr>
              <a:t>Cuttings </a:t>
            </a:r>
            <a:r>
              <a:rPr sz="2300" spc="-30" dirty="0">
                <a:latin typeface="Calibri"/>
                <a:cs typeface="Calibri"/>
              </a:rPr>
              <a:t>are </a:t>
            </a:r>
            <a:r>
              <a:rPr sz="2300" spc="-5" dirty="0">
                <a:latin typeface="Calibri"/>
                <a:cs typeface="Calibri"/>
              </a:rPr>
              <a:t>not </a:t>
            </a:r>
            <a:r>
              <a:rPr sz="2300" dirty="0">
                <a:latin typeface="Calibri"/>
                <a:cs typeface="Calibri"/>
              </a:rPr>
              <a:t>a </a:t>
            </a:r>
            <a:r>
              <a:rPr sz="2300" spc="-15" dirty="0">
                <a:latin typeface="Calibri"/>
                <a:cs typeface="Calibri"/>
              </a:rPr>
              <a:t>continuous </a:t>
            </a:r>
            <a:r>
              <a:rPr sz="2300" spc="-35" dirty="0">
                <a:latin typeface="Calibri"/>
                <a:cs typeface="Calibri"/>
              </a:rPr>
              <a:t>record like </a:t>
            </a:r>
            <a:r>
              <a:rPr sz="2300" spc="-30" dirty="0">
                <a:latin typeface="Calibri"/>
                <a:cs typeface="Calibri"/>
              </a:rPr>
              <a:t>core </a:t>
            </a:r>
            <a:r>
              <a:rPr sz="2300" spc="-5" dirty="0">
                <a:latin typeface="Calibri"/>
                <a:cs typeface="Calibri"/>
              </a:rPr>
              <a:t>samples, but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provide </a:t>
            </a:r>
            <a:r>
              <a:rPr sz="2300" dirty="0">
                <a:latin typeface="Calibri"/>
                <a:cs typeface="Calibri"/>
              </a:rPr>
              <a:t>a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means </a:t>
            </a:r>
            <a:r>
              <a:rPr sz="2300" spc="-35" dirty="0">
                <a:latin typeface="Calibri"/>
                <a:cs typeface="Calibri"/>
              </a:rPr>
              <a:t>for </a:t>
            </a:r>
            <a:r>
              <a:rPr sz="2300" spc="-10" dirty="0">
                <a:latin typeface="Calibri"/>
                <a:cs typeface="Calibri"/>
              </a:rPr>
              <a:t>identifying </a:t>
            </a:r>
            <a:r>
              <a:rPr sz="2300" spc="-5" dirty="0">
                <a:latin typeface="Calibri"/>
                <a:cs typeface="Calibri"/>
              </a:rPr>
              <a:t>sections </a:t>
            </a:r>
            <a:r>
              <a:rPr sz="2300" dirty="0">
                <a:latin typeface="Calibri"/>
                <a:cs typeface="Calibri"/>
              </a:rPr>
              <a:t>within </a:t>
            </a:r>
            <a:r>
              <a:rPr sz="2300" spc="-30" dirty="0">
                <a:latin typeface="Calibri"/>
                <a:cs typeface="Calibri"/>
              </a:rPr>
              <a:t>larger </a:t>
            </a:r>
            <a:r>
              <a:rPr sz="2300" spc="-5" dirty="0">
                <a:latin typeface="Calibri"/>
                <a:cs typeface="Calibri"/>
              </a:rPr>
              <a:t>thick</a:t>
            </a:r>
            <a:r>
              <a:rPr sz="2300" spc="1019" dirty="0">
                <a:latin typeface="Calibri"/>
                <a:cs typeface="Calibri"/>
              </a:rPr>
              <a:t> </a:t>
            </a:r>
            <a:r>
              <a:rPr sz="2300" spc="-45" dirty="0">
                <a:latin typeface="Calibri"/>
                <a:cs typeface="Calibri"/>
              </a:rPr>
              <a:t>layers </a:t>
            </a:r>
            <a:r>
              <a:rPr sz="2300" spc="-15" dirty="0">
                <a:latin typeface="Calibri"/>
                <a:cs typeface="Calibri"/>
              </a:rPr>
              <a:t>through </a:t>
            </a:r>
            <a:r>
              <a:rPr sz="2300" spc="-20" dirty="0">
                <a:latin typeface="Calibri"/>
                <a:cs typeface="Calibri"/>
              </a:rPr>
              <a:t>fossil 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mineral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deposits.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80" y="143254"/>
            <a:ext cx="2398776" cy="6592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80" y="1239469"/>
            <a:ext cx="10667365" cy="35610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10"/>
              </a:spcBef>
            </a:pPr>
            <a:r>
              <a:rPr sz="40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C-</a:t>
            </a:r>
            <a:r>
              <a:rPr sz="40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Geophysical</a:t>
            </a:r>
            <a:r>
              <a:rPr sz="4000" b="1" i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methods: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2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buClr>
                <a:srgbClr val="C00000"/>
              </a:buClr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physical</a:t>
            </a:r>
            <a:r>
              <a:rPr sz="2800" spc="-10" dirty="0">
                <a:latin typeface="Calibri"/>
                <a:cs typeface="Calibri"/>
              </a:rPr>
              <a:t> measurement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subsurface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condition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surface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location.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There 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methods,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Gravitational</a:t>
            </a:r>
            <a:r>
              <a:rPr sz="2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gravity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survey)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Magnetic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survey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Seismic</a:t>
            </a:r>
            <a:r>
              <a:rPr sz="2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survey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64007"/>
            <a:ext cx="6136385" cy="11681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8828" y="194005"/>
            <a:ext cx="4712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Petroleum</a:t>
            </a:r>
            <a:r>
              <a:rPr sz="4000" i="0" u="none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Exploration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0"/>
            <a:ext cx="52882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5" dirty="0">
                <a:solidFill>
                  <a:srgbClr val="006FC0"/>
                </a:solidFill>
                <a:latin typeface="Calibri"/>
                <a:cs typeface="Calibri"/>
              </a:rPr>
              <a:t>1-</a:t>
            </a:r>
            <a:r>
              <a:rPr sz="4000" i="0" u="none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Gravitational</a:t>
            </a:r>
            <a:r>
              <a:rPr sz="4000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Method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291" y="715137"/>
            <a:ext cx="11430000" cy="27285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69900" marR="421005" indent="-457834">
              <a:lnSpc>
                <a:spcPct val="90100"/>
              </a:lnSpc>
              <a:spcBef>
                <a:spcPts val="37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Earth's gravitational attraction </a:t>
            </a:r>
            <a:r>
              <a:rPr sz="2200" spc="-5" dirty="0">
                <a:latin typeface="Calibri"/>
                <a:cs typeface="Calibri"/>
              </a:rPr>
              <a:t>varies </a:t>
            </a:r>
            <a:r>
              <a:rPr sz="2200" spc="-10" dirty="0">
                <a:latin typeface="Calibri"/>
                <a:cs typeface="Calibri"/>
              </a:rPr>
              <a:t>slightly </a:t>
            </a:r>
            <a:r>
              <a:rPr sz="2200" spc="-5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place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another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Earth's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surface.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occurs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because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Earth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perfect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sphere,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some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related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differences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elevation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Earth's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surface.</a:t>
            </a:r>
            <a:endParaRPr sz="2200">
              <a:latin typeface="Calibri"/>
              <a:cs typeface="Calibri"/>
            </a:endParaRPr>
          </a:p>
          <a:p>
            <a:pPr marL="469900" marR="5080" indent="-457834">
              <a:lnSpc>
                <a:spcPts val="2380"/>
              </a:lnSpc>
              <a:spcBef>
                <a:spcPts val="104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gravity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prospecting,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geophysicists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variations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force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gravity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rocks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up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dirty="0">
                <a:latin typeface="Calibri"/>
                <a:cs typeface="Calibri"/>
              </a:rPr>
              <a:t> 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few </a:t>
            </a:r>
            <a:r>
              <a:rPr sz="2200" dirty="0">
                <a:latin typeface="Calibri"/>
                <a:cs typeface="Calibri"/>
              </a:rPr>
              <a:t>miles </a:t>
            </a:r>
            <a:r>
              <a:rPr sz="2200" spc="-5" dirty="0">
                <a:latin typeface="Calibri"/>
                <a:cs typeface="Calibri"/>
              </a:rPr>
              <a:t>beneath</a:t>
            </a:r>
            <a:r>
              <a:rPr sz="2200" dirty="0">
                <a:latin typeface="Calibri"/>
                <a:cs typeface="Calibri"/>
              </a:rPr>
              <a:t> the earth's </a:t>
            </a:r>
            <a:r>
              <a:rPr sz="2200" spc="-10" dirty="0">
                <a:latin typeface="Calibri"/>
                <a:cs typeface="Calibri"/>
              </a:rPr>
              <a:t>surface </a:t>
            </a:r>
            <a:r>
              <a:rPr sz="2200" spc="-5" dirty="0">
                <a:latin typeface="Calibri"/>
                <a:cs typeface="Calibri"/>
              </a:rPr>
              <a:t>(i.e. </a:t>
            </a:r>
            <a:r>
              <a:rPr sz="2200" dirty="0">
                <a:latin typeface="Calibri"/>
                <a:cs typeface="Calibri"/>
              </a:rPr>
              <a:t>measures the </a:t>
            </a:r>
            <a:r>
              <a:rPr sz="2200" spc="-5" dirty="0">
                <a:latin typeface="Calibri"/>
                <a:cs typeface="Calibri"/>
              </a:rPr>
              <a:t>variation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acceleration due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gravity).</a:t>
            </a:r>
            <a:endParaRPr sz="2200">
              <a:latin typeface="Calibri"/>
              <a:cs typeface="Calibri"/>
            </a:endParaRPr>
          </a:p>
          <a:p>
            <a:pPr marL="469900" indent="-457834">
              <a:lnSpc>
                <a:spcPts val="2510"/>
              </a:lnSpc>
              <a:spcBef>
                <a:spcPts val="68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based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Newton’s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hypothesis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that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every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particle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universe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attracts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every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other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particle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25" dirty="0">
                <a:latin typeface="Calibri"/>
                <a:cs typeface="Calibri"/>
              </a:rPr>
              <a:t>manner,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defined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equation: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4193032"/>
            <a:ext cx="850900" cy="21590"/>
          </a:xfrm>
          <a:custGeom>
            <a:avLst/>
            <a:gdLst/>
            <a:ahLst/>
            <a:cxnLst/>
            <a:rect l="l" t="t" r="r" b="b"/>
            <a:pathLst>
              <a:path w="850900" h="21589">
                <a:moveTo>
                  <a:pt x="850392" y="0"/>
                </a:moveTo>
                <a:lnTo>
                  <a:pt x="0" y="0"/>
                </a:lnTo>
                <a:lnTo>
                  <a:pt x="0" y="21336"/>
                </a:lnTo>
                <a:lnTo>
                  <a:pt x="850392" y="21336"/>
                </a:lnTo>
                <a:lnTo>
                  <a:pt x="850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1346" y="3706190"/>
            <a:ext cx="1871345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869">
              <a:lnSpc>
                <a:spcPts val="2545"/>
              </a:lnSpc>
              <a:spcBef>
                <a:spcPts val="95"/>
              </a:spcBef>
            </a:pPr>
            <a:r>
              <a:rPr sz="2600" spc="35" dirty="0">
                <a:latin typeface="Cambria Math"/>
                <a:cs typeface="Cambria Math"/>
              </a:rPr>
              <a:t>𝑚</a:t>
            </a:r>
            <a:r>
              <a:rPr sz="2850" spc="52" baseline="-16081" dirty="0">
                <a:latin typeface="Cambria Math"/>
                <a:cs typeface="Cambria Math"/>
              </a:rPr>
              <a:t>1</a:t>
            </a:r>
            <a:r>
              <a:rPr sz="2600" spc="35" dirty="0">
                <a:latin typeface="Cambria Math"/>
                <a:cs typeface="Cambria Math"/>
              </a:rPr>
              <a:t>𝑚</a:t>
            </a:r>
            <a:r>
              <a:rPr sz="2850" spc="52" baseline="-16081" dirty="0">
                <a:latin typeface="Cambria Math"/>
                <a:cs typeface="Cambria Math"/>
              </a:rPr>
              <a:t>2</a:t>
            </a:r>
            <a:endParaRPr sz="2850" baseline="-16081">
              <a:latin typeface="Cambria Math"/>
              <a:cs typeface="Cambria Math"/>
            </a:endParaRPr>
          </a:p>
          <a:p>
            <a:pPr marL="38100">
              <a:lnSpc>
                <a:spcPts val="2545"/>
              </a:lnSpc>
              <a:tabLst>
                <a:tab pos="754380" algn="l"/>
              </a:tabLst>
            </a:pPr>
            <a:r>
              <a:rPr sz="2600" spc="-5" dirty="0">
                <a:latin typeface="Cambria Math"/>
                <a:cs typeface="Cambria Math"/>
              </a:rPr>
              <a:t>𝐹</a:t>
            </a:r>
            <a:r>
              <a:rPr sz="2600" spc="27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=	</a:t>
            </a:r>
            <a:r>
              <a:rPr sz="2600" spc="-5" dirty="0">
                <a:latin typeface="Cambria Math"/>
                <a:cs typeface="Cambria Math"/>
              </a:rPr>
              <a:t>𝛾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7752" y="4078604"/>
            <a:ext cx="38671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900" spc="112" baseline="-16025" dirty="0">
                <a:latin typeface="Cambria Math"/>
                <a:cs typeface="Cambria Math"/>
              </a:rPr>
              <a:t>𝑟</a:t>
            </a:r>
            <a:r>
              <a:rPr sz="1900" spc="75" dirty="0">
                <a:latin typeface="Cambria Math"/>
                <a:cs typeface="Cambria Math"/>
              </a:rPr>
              <a:t>2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700" y="4469241"/>
            <a:ext cx="4431665" cy="175831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4"/>
              </a:spcBef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Where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200" dirty="0">
                <a:latin typeface="Calibri"/>
                <a:cs typeface="Calibri"/>
              </a:rPr>
              <a:t>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10" dirty="0">
                <a:latin typeface="Calibri"/>
                <a:cs typeface="Calibri"/>
              </a:rPr>
              <a:t> attractive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force.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sz="2200" spc="10" dirty="0">
                <a:latin typeface="Cambria Math"/>
                <a:cs typeface="Cambria Math"/>
              </a:rPr>
              <a:t>𝑚</a:t>
            </a:r>
            <a:r>
              <a:rPr sz="2400" spc="15" baseline="-15625" dirty="0">
                <a:latin typeface="Cambria Math"/>
                <a:cs typeface="Cambria Math"/>
              </a:rPr>
              <a:t>1,2</a:t>
            </a:r>
            <a:r>
              <a:rPr sz="2400" spc="300" baseline="-156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masses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particles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equation.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220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=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distance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between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particles.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026" y="6444792"/>
            <a:ext cx="1606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35" dirty="0">
                <a:latin typeface="Cambria Math"/>
                <a:cs typeface="Cambria Math"/>
              </a:rPr>
              <a:t>𝑔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0" y="6310680"/>
            <a:ext cx="85439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mbria Math"/>
                <a:cs typeface="Cambria Math"/>
              </a:rPr>
              <a:t>𝛾</a:t>
            </a:r>
            <a:r>
              <a:rPr sz="2200" spc="55" dirty="0">
                <a:latin typeface="Cambria Math"/>
                <a:cs typeface="Cambria Math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gravitation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constant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=6.67*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10" dirty="0">
                <a:latin typeface="Cambria Math"/>
                <a:cs typeface="Cambria Math"/>
              </a:rPr>
              <a:t>10</a:t>
            </a:r>
            <a:r>
              <a:rPr sz="2400" spc="15" baseline="27777" dirty="0">
                <a:latin typeface="Cambria Math"/>
                <a:cs typeface="Cambria Math"/>
              </a:rPr>
              <a:t>−11</a:t>
            </a:r>
            <a:r>
              <a:rPr sz="2400" spc="307" baseline="27777" dirty="0">
                <a:latin typeface="Cambria Math"/>
                <a:cs typeface="Cambria Math"/>
              </a:rPr>
              <a:t> </a:t>
            </a:r>
            <a:r>
              <a:rPr sz="2200" spc="60" dirty="0">
                <a:latin typeface="Cambria Math"/>
                <a:cs typeface="Cambria Math"/>
              </a:rPr>
              <a:t>𝑚</a:t>
            </a:r>
            <a:r>
              <a:rPr sz="2400" spc="89" baseline="27777" dirty="0">
                <a:latin typeface="Cambria Math"/>
                <a:cs typeface="Cambria Math"/>
              </a:rPr>
              <a:t>3</a:t>
            </a:r>
            <a:r>
              <a:rPr sz="2200" spc="60" dirty="0">
                <a:latin typeface="Cambria Math"/>
                <a:cs typeface="Cambria Math"/>
              </a:rPr>
              <a:t>𝐾</a:t>
            </a:r>
            <a:r>
              <a:rPr sz="2400" spc="89" baseline="27777" dirty="0">
                <a:latin typeface="Cambria Math"/>
                <a:cs typeface="Cambria Math"/>
              </a:rPr>
              <a:t>−1</a:t>
            </a:r>
            <a:r>
              <a:rPr sz="2400" spc="307" baseline="27777" dirty="0">
                <a:latin typeface="Cambria Math"/>
                <a:cs typeface="Cambria Math"/>
              </a:rPr>
              <a:t> </a:t>
            </a:r>
            <a:r>
              <a:rPr sz="2200" spc="40" dirty="0">
                <a:latin typeface="Cambria Math"/>
                <a:cs typeface="Cambria Math"/>
              </a:rPr>
              <a:t>𝑆</a:t>
            </a:r>
            <a:r>
              <a:rPr sz="2400" spc="60" baseline="27777" dirty="0">
                <a:latin typeface="Cambria Math"/>
                <a:cs typeface="Cambria Math"/>
              </a:rPr>
              <a:t>−2</a:t>
            </a:r>
            <a:r>
              <a:rPr sz="2400" spc="352" baseline="27777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6.67*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10</a:t>
            </a:r>
            <a:r>
              <a:rPr sz="2400" spc="7" baseline="27777" dirty="0">
                <a:latin typeface="Cambria Math"/>
                <a:cs typeface="Cambria Math"/>
              </a:rPr>
              <a:t>−8</a:t>
            </a:r>
            <a:r>
              <a:rPr sz="2400" spc="307" baseline="27777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𝐶𝑔𝑠</a:t>
            </a:r>
            <a:r>
              <a:rPr sz="2200" spc="30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libri"/>
                <a:cs typeface="Calibri"/>
              </a:rPr>
              <a:t>unit.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35" y="128727"/>
            <a:ext cx="5908040" cy="56991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69900" marR="77470" indent="-457200">
              <a:lnSpc>
                <a:spcPts val="2380"/>
              </a:lnSpc>
              <a:spcBef>
                <a:spcPts val="405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-35" dirty="0">
                <a:latin typeface="Calibri"/>
                <a:cs typeface="Calibri"/>
              </a:rPr>
              <a:t>Different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rocks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have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different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densities,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 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denser </a:t>
            </a:r>
            <a:r>
              <a:rPr sz="2200" spc="-25" dirty="0">
                <a:latin typeface="Calibri"/>
                <a:cs typeface="Calibri"/>
              </a:rPr>
              <a:t>rocks </a:t>
            </a:r>
            <a:r>
              <a:rPr sz="2200" spc="-35" dirty="0">
                <a:latin typeface="Calibri"/>
                <a:cs typeface="Calibri"/>
              </a:rPr>
              <a:t>have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30" dirty="0">
                <a:latin typeface="Calibri"/>
                <a:cs typeface="Calibri"/>
              </a:rPr>
              <a:t>greater 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gravitational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attraction.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very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alibri"/>
                <a:cs typeface="Calibri"/>
              </a:rPr>
              <a:t>important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alibri"/>
                <a:cs typeface="Calibri"/>
              </a:rPr>
              <a:t>point</a:t>
            </a:r>
            <a:r>
              <a:rPr sz="2200" spc="-2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90000"/>
              </a:lnSpc>
              <a:spcBef>
                <a:spcPts val="944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spc="-10" dirty="0">
                <a:latin typeface="Calibri"/>
                <a:cs typeface="Calibri"/>
              </a:rPr>
              <a:t>the higher-density </a:t>
            </a:r>
            <a:r>
              <a:rPr sz="2200" spc="-15" dirty="0">
                <a:latin typeface="Calibri"/>
                <a:cs typeface="Calibri"/>
              </a:rPr>
              <a:t>rock </a:t>
            </a:r>
            <a:r>
              <a:rPr sz="2200" spc="-20" dirty="0">
                <a:latin typeface="Calibri"/>
                <a:cs typeface="Calibri"/>
              </a:rPr>
              <a:t>formations </a:t>
            </a:r>
            <a:r>
              <a:rPr sz="2200" spc="-25" dirty="0">
                <a:latin typeface="Calibri"/>
                <a:cs typeface="Calibri"/>
              </a:rPr>
              <a:t>are </a:t>
            </a:r>
            <a:r>
              <a:rPr sz="2200" spc="-20" dirty="0">
                <a:latin typeface="Calibri"/>
                <a:cs typeface="Calibri"/>
              </a:rPr>
              <a:t>arched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upward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structural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high,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such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5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anticline, the </a:t>
            </a:r>
            <a:r>
              <a:rPr sz="2200" spc="-20" dirty="0">
                <a:latin typeface="Calibri"/>
                <a:cs typeface="Calibri"/>
              </a:rPr>
              <a:t>Earth's </a:t>
            </a:r>
            <a:r>
              <a:rPr sz="2200" spc="-35" dirty="0">
                <a:latin typeface="Calibri"/>
                <a:cs typeface="Calibri"/>
              </a:rPr>
              <a:t>gravitational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field </a:t>
            </a:r>
            <a:r>
              <a:rPr sz="2200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greater </a:t>
            </a:r>
            <a:r>
              <a:rPr sz="2200" spc="-15" dirty="0">
                <a:latin typeface="Calibri"/>
                <a:cs typeface="Calibri"/>
              </a:rPr>
              <a:t>over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axis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structure </a:t>
            </a:r>
            <a:r>
              <a:rPr sz="2200" dirty="0">
                <a:latin typeface="Calibri"/>
                <a:cs typeface="Calibri"/>
              </a:rPr>
              <a:t>than </a:t>
            </a:r>
            <a:r>
              <a:rPr sz="2200" spc="-10" dirty="0">
                <a:latin typeface="Calibri"/>
                <a:cs typeface="Calibri"/>
              </a:rPr>
              <a:t>along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flanks.</a:t>
            </a:r>
            <a:endParaRPr sz="2200">
              <a:latin typeface="Calibri"/>
              <a:cs typeface="Calibri"/>
            </a:endParaRPr>
          </a:p>
          <a:p>
            <a:pPr marL="469900" marR="225425" indent="-457200">
              <a:lnSpc>
                <a:spcPct val="90000"/>
              </a:lnSpc>
              <a:spcBef>
                <a:spcPts val="101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5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salt </a:t>
            </a:r>
            <a:r>
              <a:rPr sz="2200" spc="5" dirty="0">
                <a:latin typeface="Calibri"/>
                <a:cs typeface="Calibri"/>
              </a:rPr>
              <a:t>dome, 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other </a:t>
            </a:r>
            <a:r>
              <a:rPr sz="2200" spc="-5" dirty="0">
                <a:latin typeface="Calibri"/>
                <a:cs typeface="Calibri"/>
              </a:rPr>
              <a:t>hand, </a:t>
            </a:r>
            <a:r>
              <a:rPr sz="2200" dirty="0">
                <a:latin typeface="Calibri"/>
                <a:cs typeface="Calibri"/>
              </a:rPr>
              <a:t>which is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generally</a:t>
            </a:r>
            <a:r>
              <a:rPr sz="2200" dirty="0">
                <a:latin typeface="Calibri"/>
                <a:cs typeface="Calibri"/>
              </a:rPr>
              <a:t> less</a:t>
            </a:r>
            <a:r>
              <a:rPr sz="2200" spc="5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dense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rocks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into 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" dirty="0">
                <a:latin typeface="Calibri"/>
                <a:cs typeface="Calibri"/>
              </a:rPr>
              <a:t> intruded,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detected</a:t>
            </a:r>
            <a:r>
              <a:rPr sz="2200" spc="-1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low </a:t>
            </a:r>
            <a:r>
              <a:rPr sz="2200" spc="-10" dirty="0">
                <a:latin typeface="Calibri"/>
                <a:cs typeface="Calibri"/>
              </a:rPr>
              <a:t>value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35" dirty="0">
                <a:latin typeface="Calibri"/>
                <a:cs typeface="Calibri"/>
              </a:rPr>
              <a:t>gravity </a:t>
            </a:r>
            <a:r>
              <a:rPr sz="2200" spc="-30" dirty="0">
                <a:latin typeface="Calibri"/>
                <a:cs typeface="Calibri"/>
              </a:rPr>
              <a:t>recorded </a:t>
            </a:r>
            <a:r>
              <a:rPr sz="2200" spc="-15" dirty="0">
                <a:latin typeface="Calibri"/>
                <a:cs typeface="Calibri"/>
              </a:rPr>
              <a:t>compared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that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measured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either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side.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510"/>
              </a:lnSpc>
              <a:spcBef>
                <a:spcPts val="74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Igneous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rocks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like </a:t>
            </a:r>
            <a:r>
              <a:rPr sz="2200" spc="-10" dirty="0">
                <a:latin typeface="Calibri"/>
                <a:cs typeface="Calibri"/>
              </a:rPr>
              <a:t>granite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denser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sedimentary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rocks.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510"/>
              </a:lnSpc>
              <a:spcBef>
                <a:spcPts val="72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b="1" i="1" spc="-5" dirty="0">
                <a:solidFill>
                  <a:srgbClr val="006FC0"/>
                </a:solidFill>
                <a:latin typeface="Calibri"/>
                <a:cs typeface="Calibri"/>
              </a:rPr>
              <a:t>Gravimeter</a:t>
            </a:r>
            <a:r>
              <a:rPr sz="2200" b="1" i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pick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reflection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density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subsurface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rock.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735" y="5894933"/>
            <a:ext cx="5187950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>
              <a:lnSpc>
                <a:spcPts val="2510"/>
              </a:lnSpc>
              <a:spcBef>
                <a:spcPts val="110"/>
              </a:spcBef>
              <a:buClr>
                <a:srgbClr val="FF0000"/>
              </a:buClr>
              <a:buSzPct val="127272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Previously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instruments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6FC0"/>
                </a:solidFill>
                <a:latin typeface="Calibri"/>
                <a:cs typeface="Calibri"/>
              </a:rPr>
              <a:t>torsion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10"/>
              </a:lnSpc>
            </a:pPr>
            <a:r>
              <a:rPr sz="2200" b="1" i="1" dirty="0">
                <a:solidFill>
                  <a:srgbClr val="006FC0"/>
                </a:solidFill>
                <a:latin typeface="Calibri"/>
                <a:cs typeface="Calibri"/>
              </a:rPr>
              <a:t>balance</a:t>
            </a:r>
            <a:r>
              <a:rPr sz="2200" b="1" i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i="1" spc="5" dirty="0">
                <a:solidFill>
                  <a:srgbClr val="006FC0"/>
                </a:solidFill>
                <a:latin typeface="Calibri"/>
                <a:cs typeface="Calibri"/>
              </a:rPr>
              <a:t>pendulum</a:t>
            </a:r>
            <a:r>
              <a:rPr sz="2200" spc="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8296" y="146304"/>
            <a:ext cx="5827776" cy="59405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6045" y="6107379"/>
            <a:ext cx="321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𝛿</a:t>
            </a:r>
            <a:r>
              <a:rPr sz="1800" spc="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specific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gravity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various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90" y="0"/>
            <a:ext cx="4042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5" dirty="0">
                <a:solidFill>
                  <a:srgbClr val="006FC0"/>
                </a:solidFill>
              </a:rPr>
              <a:t>2-</a:t>
            </a:r>
            <a:r>
              <a:rPr sz="3600" u="none" spc="-45" dirty="0">
                <a:solidFill>
                  <a:srgbClr val="006FC0"/>
                </a:solidFill>
              </a:rPr>
              <a:t> </a:t>
            </a:r>
            <a:r>
              <a:rPr sz="3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Magnetic</a:t>
            </a:r>
            <a:r>
              <a:rPr sz="36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Method: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3390" y="605599"/>
            <a:ext cx="11723370" cy="62407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8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method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seek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maps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anomalies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earth’s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magnetic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 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correlate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" dirty="0">
                <a:latin typeface="Calibri"/>
                <a:cs typeface="Calibri"/>
              </a:rPr>
              <a:t> with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Calibri"/>
                <a:cs typeface="Calibri"/>
              </a:rPr>
              <a:t>underground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structure.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investigate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subsurface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geology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marL="241300" marR="226695">
              <a:lnSpc>
                <a:spcPct val="120000"/>
              </a:lnSpc>
            </a:pPr>
            <a:r>
              <a:rPr sz="2400" dirty="0">
                <a:latin typeface="Calibri"/>
                <a:cs typeface="Calibri"/>
              </a:rPr>
              <a:t>measuring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strength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intensity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earth’s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magnetics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Measure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changes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 the </a:t>
            </a:r>
            <a:r>
              <a:rPr sz="2400" spc="-5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Earth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magnetic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field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caused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by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variations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magnetic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properties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rocks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241300" marR="120014" indent="-228600">
              <a:lnSpc>
                <a:spcPct val="120000"/>
              </a:lnSpc>
              <a:spcBef>
                <a:spcPts val="99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  <a:tab pos="1771650" algn="l"/>
                <a:tab pos="6094730" algn="l"/>
              </a:tabLst>
            </a:pPr>
            <a:r>
              <a:rPr sz="2400" spc="-5" dirty="0">
                <a:latin typeface="Calibri"/>
                <a:cs typeface="Calibri"/>
              </a:rPr>
              <a:t>Sedimentary </a:t>
            </a:r>
            <a:r>
              <a:rPr sz="2400" spc="-40" dirty="0">
                <a:latin typeface="Calibri"/>
                <a:cs typeface="Calibri"/>
              </a:rPr>
              <a:t>rocks </a:t>
            </a:r>
            <a:r>
              <a:rPr sz="2400" spc="-10" dirty="0">
                <a:latin typeface="Calibri"/>
                <a:cs typeface="Calibri"/>
              </a:rPr>
              <a:t>generally </a:t>
            </a:r>
            <a:r>
              <a:rPr sz="2400" spc="-3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very </a:t>
            </a:r>
            <a:r>
              <a:rPr sz="2400" spc="-5" dirty="0">
                <a:latin typeface="Calibri"/>
                <a:cs typeface="Calibri"/>
              </a:rPr>
              <a:t>small magnetic or </a:t>
            </a:r>
            <a:r>
              <a:rPr sz="2400" dirty="0">
                <a:latin typeface="Calibri"/>
                <a:cs typeface="Calibri"/>
              </a:rPr>
              <a:t>non </a:t>
            </a:r>
            <a:r>
              <a:rPr sz="2400" spc="-5" dirty="0">
                <a:latin typeface="Calibri"/>
                <a:cs typeface="Calibri"/>
              </a:rPr>
              <a:t>magnetic susceptibility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igneous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metamorphic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rocks,	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have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magnetite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common	</a:t>
            </a:r>
            <a:r>
              <a:rPr sz="2400" spc="-5" dirty="0">
                <a:latin typeface="Calibri"/>
                <a:cs typeface="Calibri"/>
              </a:rPr>
              <a:t>magnetic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mineral)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content.</a:t>
            </a:r>
            <a:endParaRPr sz="2400">
              <a:latin typeface="Calibri"/>
              <a:cs typeface="Calibri"/>
            </a:endParaRPr>
          </a:p>
          <a:p>
            <a:pPr marL="241300" marR="371475" indent="-228600">
              <a:lnSpc>
                <a:spcPct val="120100"/>
              </a:lnSpc>
              <a:spcBef>
                <a:spcPts val="1005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  <a:tab pos="2917825" algn="l"/>
                <a:tab pos="6847840" algn="l"/>
              </a:tabLst>
            </a:pPr>
            <a:r>
              <a:rPr sz="2400" spc="-30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conducting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magnetic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survey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over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15" dirty="0">
                <a:latin typeface="Calibri"/>
                <a:cs typeface="Calibri"/>
              </a:rPr>
              <a:t>prospector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where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oil-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bearing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sedimentary	</a:t>
            </a:r>
            <a:r>
              <a:rPr sz="2400" spc="-35" dirty="0">
                <a:latin typeface="Calibri"/>
                <a:cs typeface="Calibri"/>
              </a:rPr>
              <a:t>rock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more</a:t>
            </a:r>
            <a:r>
              <a:rPr sz="2400" spc="-35" dirty="0">
                <a:latin typeface="Calibri"/>
                <a:cs typeface="Calibri"/>
              </a:rPr>
              <a:t> likely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found.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  <a:tab pos="734885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magnetometer</a:t>
            </a:r>
            <a:r>
              <a:rPr sz="2400" b="1" i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measure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magnitude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earth's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total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magnetic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Calibri"/>
                <a:cs typeface="Calibri"/>
              </a:rPr>
              <a:t>over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large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area.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0"/>
              </a:spcBef>
              <a:buClr>
                <a:srgbClr val="FF0000"/>
              </a:buClr>
              <a:buFont typeface="Wingdings"/>
              <a:buChar char=""/>
              <a:tabLst>
                <a:tab pos="307975" algn="l"/>
                <a:tab pos="308610" algn="l"/>
                <a:tab pos="3493770" algn="l"/>
                <a:tab pos="7780655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06FC0"/>
                </a:solidFill>
                <a:latin typeface="Calibri"/>
                <a:cs typeface="Calibri"/>
              </a:rPr>
              <a:t>magnetometer</a:t>
            </a:r>
            <a:r>
              <a:rPr sz="2400" b="1" i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towed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behind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ship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airplane	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cover large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areas.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transmits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data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device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board	which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records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information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paper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magnetic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tape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20" y="124968"/>
            <a:ext cx="6147816" cy="59801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50632" y="6274104"/>
            <a:ext cx="276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Gravity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Magnetic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Profiles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7474"/>
            <a:ext cx="5833110" cy="6064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10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200" spc="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development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b="1" i="1" dirty="0">
                <a:solidFill>
                  <a:srgbClr val="006FC0"/>
                </a:solidFill>
                <a:latin typeface="Calibri"/>
                <a:cs typeface="Calibri"/>
              </a:rPr>
              <a:t>airborne </a:t>
            </a:r>
            <a:r>
              <a:rPr sz="2200" b="1" i="1" spc="-5" dirty="0">
                <a:solidFill>
                  <a:srgbClr val="006FC0"/>
                </a:solidFill>
                <a:latin typeface="Calibri"/>
                <a:cs typeface="Calibri"/>
              </a:rPr>
              <a:t>magnetics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micro </a:t>
            </a:r>
            <a:r>
              <a:rPr sz="2200" dirty="0">
                <a:latin typeface="Calibri"/>
                <a:cs typeface="Calibri"/>
              </a:rPr>
              <a:t>magnetic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technique </a:t>
            </a:r>
            <a:r>
              <a:rPr sz="2200" spc="-30" dirty="0">
                <a:latin typeface="Calibri"/>
                <a:cs typeface="Calibri"/>
              </a:rPr>
              <a:t>for </a:t>
            </a:r>
            <a:r>
              <a:rPr sz="2200" spc="5" dirty="0">
                <a:latin typeface="Calibri"/>
                <a:cs typeface="Calibri"/>
              </a:rPr>
              <a:t>oil </a:t>
            </a:r>
            <a:r>
              <a:rPr sz="2200" spc="-30" dirty="0">
                <a:latin typeface="Calibri"/>
                <a:cs typeface="Calibri"/>
              </a:rPr>
              <a:t>exploration.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airplane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tows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micro-magnetometer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from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low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altitude, normally about</a:t>
            </a:r>
            <a:r>
              <a:rPr sz="2200" spc="5" dirty="0">
                <a:latin typeface="Calibri"/>
                <a:cs typeface="Calibri"/>
              </a:rPr>
              <a:t> 300 </a:t>
            </a:r>
            <a:r>
              <a:rPr sz="2200" dirty="0">
                <a:latin typeface="Calibri"/>
                <a:cs typeface="Calibri"/>
              </a:rPr>
              <a:t>ft </a:t>
            </a:r>
            <a:r>
              <a:rPr sz="2200" spc="-20" dirty="0">
                <a:latin typeface="Calibri"/>
                <a:cs typeface="Calibri"/>
              </a:rPr>
              <a:t>above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ground. </a:t>
            </a:r>
            <a:r>
              <a:rPr sz="2200" dirty="0">
                <a:latin typeface="Calibri"/>
                <a:cs typeface="Calibri"/>
              </a:rPr>
              <a:t>It </a:t>
            </a:r>
            <a:r>
              <a:rPr sz="2200" spc="-5" dirty="0">
                <a:latin typeface="Calibri"/>
                <a:cs typeface="Calibri"/>
              </a:rPr>
              <a:t>detects </a:t>
            </a:r>
            <a:r>
              <a:rPr sz="2200" spc="-10" dirty="0">
                <a:latin typeface="Calibri"/>
                <a:cs typeface="Calibri"/>
              </a:rPr>
              <a:t>micro-magnetic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anomalies,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deviations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norm.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286385" marR="283845" indent="-28638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86385" algn="l"/>
                <a:tab pos="299720" algn="l"/>
              </a:tabLst>
            </a:pPr>
            <a:r>
              <a:rPr sz="2200" spc="-20" dirty="0">
                <a:latin typeface="Calibri"/>
                <a:cs typeface="Calibri"/>
              </a:rPr>
              <a:t>Any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Irregularity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spotted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attributed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depth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variation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basement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rock.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286385" marR="206375" indent="-28638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86385" algn="l"/>
                <a:tab pos="299720" algn="l"/>
              </a:tabLst>
            </a:pPr>
            <a:r>
              <a:rPr sz="2200" dirty="0">
                <a:latin typeface="Calibri"/>
                <a:cs typeface="Calibri"/>
              </a:rPr>
              <a:t>Anomalies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earth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magnetic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field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proportional</a:t>
            </a:r>
            <a:endParaRPr sz="2200">
              <a:latin typeface="Calibri"/>
              <a:cs typeface="Calibri"/>
            </a:endParaRPr>
          </a:p>
          <a:p>
            <a:pPr marR="247015" algn="ctr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depth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burial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basement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rock.</a:t>
            </a:r>
            <a:endParaRPr sz="2200">
              <a:latin typeface="Calibri"/>
              <a:cs typeface="Calibri"/>
            </a:endParaRPr>
          </a:p>
          <a:p>
            <a:pPr marL="286385" marR="254000" indent="-28638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"/>
              <a:tabLst>
                <a:tab pos="286385" algn="l"/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Instruments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dip</a:t>
            </a:r>
            <a:endParaRPr sz="2200">
              <a:latin typeface="Calibri"/>
              <a:cs typeface="Calibri"/>
            </a:endParaRPr>
          </a:p>
          <a:p>
            <a:pPr marR="3024505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needle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compass.</a:t>
            </a:r>
            <a:endParaRPr sz="2200">
              <a:latin typeface="Calibri"/>
              <a:cs typeface="Calibri"/>
            </a:endParaRPr>
          </a:p>
          <a:p>
            <a:pPr marL="299085" marR="189230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geophysicist, </a:t>
            </a:r>
            <a:r>
              <a:rPr sz="2200" spc="-5" dirty="0">
                <a:latin typeface="Calibri"/>
                <a:cs typeface="Calibri"/>
              </a:rPr>
              <a:t>by taking </a:t>
            </a:r>
            <a:r>
              <a:rPr sz="2200" dirty="0">
                <a:latin typeface="Calibri"/>
                <a:cs typeface="Calibri"/>
              </a:rPr>
              <a:t>the magnetic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measurements </a:t>
            </a:r>
            <a:r>
              <a:rPr sz="2200" spc="-5" dirty="0">
                <a:latin typeface="Calibri"/>
                <a:cs typeface="Calibri"/>
              </a:rPr>
              <a:t>through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area, can estimate </a:t>
            </a:r>
            <a:r>
              <a:rPr sz="2200" dirty="0">
                <a:latin typeface="Calibri"/>
                <a:cs typeface="Calibri"/>
              </a:rPr>
              <a:t> 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geological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structure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basement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rocks,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well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thickness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sedimentary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252" y="6054953"/>
            <a:ext cx="508000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Calibri"/>
                <a:cs typeface="Calibri"/>
              </a:rPr>
              <a:t>cover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rocks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(i.e.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predict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characteristics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overlying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sediment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5288" y="3156585"/>
            <a:ext cx="9196070" cy="898525"/>
            <a:chOff x="1415288" y="3156585"/>
            <a:chExt cx="9196070" cy="89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9512" y="3169920"/>
              <a:ext cx="9181338" cy="8846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5288" y="3156585"/>
              <a:ext cx="9147048" cy="85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795" y="854954"/>
            <a:ext cx="11678285" cy="578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Geologists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geophysicist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work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closely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together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using </a:t>
            </a:r>
            <a:r>
              <a:rPr sz="2100" spc="5" dirty="0">
                <a:latin typeface="Calibri"/>
                <a:cs typeface="Calibri"/>
              </a:rPr>
              <a:t>a </a:t>
            </a:r>
            <a:r>
              <a:rPr sz="2100" dirty="0">
                <a:latin typeface="Calibri"/>
                <a:cs typeface="Calibri"/>
              </a:rPr>
              <a:t>variety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methods.</a:t>
            </a:r>
            <a:r>
              <a:rPr sz="2100" dirty="0">
                <a:latin typeface="Calibri"/>
                <a:cs typeface="Calibri"/>
              </a:rPr>
              <a:t> All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information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carefully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considered,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help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computer</a:t>
            </a:r>
            <a:r>
              <a:rPr sz="2100" spc="-5" dirty="0">
                <a:latin typeface="Calibri"/>
                <a:cs typeface="Calibri"/>
              </a:rPr>
              <a:t> analysis,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before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any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decisions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drill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made.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A 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geologist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collects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small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samples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rock.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Sometimes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samples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rock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dug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out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by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hand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cylindrical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cores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drilled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give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samples,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which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cut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and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studied</a:t>
            </a:r>
            <a:r>
              <a:rPr sz="2100" dirty="0">
                <a:latin typeface="Calibri"/>
                <a:cs typeface="Calibri"/>
              </a:rPr>
              <a:t> under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microscope.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Calibri"/>
                <a:cs typeface="Calibri"/>
              </a:rPr>
              <a:t>These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help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them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find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out: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10"/>
              </a:spcBef>
            </a:pPr>
            <a:r>
              <a:rPr sz="2100" dirty="0">
                <a:latin typeface="Calibri"/>
                <a:cs typeface="Calibri"/>
              </a:rPr>
              <a:t>-where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rocks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have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from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(their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origin)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15"/>
              </a:spcBef>
            </a:pPr>
            <a:r>
              <a:rPr sz="2100" spc="-5" dirty="0">
                <a:latin typeface="Calibri"/>
                <a:cs typeface="Calibri"/>
              </a:rPr>
              <a:t>-what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they </a:t>
            </a:r>
            <a:r>
              <a:rPr sz="2100" spc="-5" dirty="0">
                <a:latin typeface="Calibri"/>
                <a:cs typeface="Calibri"/>
              </a:rPr>
              <a:t>are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(their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composition)</a:t>
            </a:r>
            <a:endParaRPr sz="2100">
              <a:latin typeface="Calibri"/>
              <a:cs typeface="Calibri"/>
            </a:endParaRPr>
          </a:p>
          <a:p>
            <a:pPr marL="73660" algn="just">
              <a:lnSpc>
                <a:spcPct val="100000"/>
              </a:lnSpc>
              <a:spcBef>
                <a:spcPts val="1490"/>
              </a:spcBef>
            </a:pPr>
            <a:r>
              <a:rPr sz="2100" dirty="0">
                <a:latin typeface="Calibri"/>
                <a:cs typeface="Calibri"/>
              </a:rPr>
              <a:t>-how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rocks </a:t>
            </a:r>
            <a:r>
              <a:rPr sz="2100" spc="-5" dirty="0">
                <a:latin typeface="Calibri"/>
                <a:cs typeface="Calibri"/>
              </a:rPr>
              <a:t>are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arranged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strata.</a:t>
            </a:r>
            <a:endParaRPr sz="2100">
              <a:latin typeface="Calibri"/>
              <a:cs typeface="Calibri"/>
            </a:endParaRPr>
          </a:p>
          <a:p>
            <a:pPr marL="12700" marR="123825" algn="just">
              <a:lnSpc>
                <a:spcPct val="120000"/>
              </a:lnSpc>
              <a:spcBef>
                <a:spcPts val="1010"/>
              </a:spcBef>
            </a:pPr>
            <a:r>
              <a:rPr sz="2100" b="1" i="1" spc="-5" dirty="0">
                <a:solidFill>
                  <a:srgbClr val="FF0000"/>
                </a:solidFill>
                <a:latin typeface="Calibri"/>
                <a:cs typeface="Calibri"/>
              </a:rPr>
              <a:t>Geologists </a:t>
            </a:r>
            <a:r>
              <a:rPr sz="2100" spc="-5" dirty="0">
                <a:latin typeface="Calibri"/>
                <a:cs typeface="Calibri"/>
              </a:rPr>
              <a:t>also find </a:t>
            </a:r>
            <a:r>
              <a:rPr sz="2100" dirty="0">
                <a:latin typeface="Calibri"/>
                <a:cs typeface="Calibri"/>
              </a:rPr>
              <a:t>out about the </a:t>
            </a:r>
            <a:r>
              <a:rPr sz="2100" spc="-15" dirty="0">
                <a:latin typeface="Calibri"/>
                <a:cs typeface="Calibri"/>
              </a:rPr>
              <a:t>physical </a:t>
            </a:r>
            <a:r>
              <a:rPr sz="2100" spc="5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chemical properties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rocks </a:t>
            </a:r>
            <a:r>
              <a:rPr sz="2100" spc="-5" dirty="0">
                <a:latin typeface="Calibri"/>
                <a:cs typeface="Calibri"/>
              </a:rPr>
              <a:t>(mineralogy)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fossil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record </a:t>
            </a:r>
            <a:r>
              <a:rPr sz="2100" spc="-5" dirty="0">
                <a:latin typeface="Calibri"/>
                <a:cs typeface="Calibri"/>
              </a:rPr>
              <a:t>from ancient times (paleontology). </a:t>
            </a:r>
            <a:r>
              <a:rPr sz="2100" dirty="0">
                <a:latin typeface="Calibri"/>
                <a:cs typeface="Calibri"/>
              </a:rPr>
              <a:t>All </a:t>
            </a:r>
            <a:r>
              <a:rPr sz="2100" spc="-5" dirty="0">
                <a:latin typeface="Calibri"/>
                <a:cs typeface="Calibri"/>
              </a:rPr>
              <a:t>these </a:t>
            </a:r>
            <a:r>
              <a:rPr sz="2100" dirty="0">
                <a:latin typeface="Calibri"/>
                <a:cs typeface="Calibri"/>
              </a:rPr>
              <a:t>clues </a:t>
            </a:r>
            <a:r>
              <a:rPr sz="2100" spc="-5" dirty="0">
                <a:latin typeface="Calibri"/>
                <a:cs typeface="Calibri"/>
              </a:rPr>
              <a:t>give </a:t>
            </a:r>
            <a:r>
              <a:rPr sz="2100" spc="-10" dirty="0">
                <a:latin typeface="Calibri"/>
                <a:cs typeface="Calibri"/>
              </a:rPr>
              <a:t>information </a:t>
            </a:r>
            <a:r>
              <a:rPr sz="2100" spc="-15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build </a:t>
            </a:r>
            <a:r>
              <a:rPr sz="2100" dirty="0">
                <a:latin typeface="Calibri"/>
                <a:cs typeface="Calibri"/>
              </a:rPr>
              <a:t>up </a:t>
            </a:r>
            <a:r>
              <a:rPr sz="2100" spc="5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picture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5" dirty="0">
                <a:latin typeface="Calibri"/>
                <a:cs typeface="Calibri"/>
              </a:rPr>
              <a:t>the area </a:t>
            </a:r>
            <a:r>
              <a:rPr sz="2100" dirty="0">
                <a:latin typeface="Calibri"/>
                <a:cs typeface="Calibri"/>
              </a:rPr>
              <a:t> being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surveyed.</a:t>
            </a:r>
            <a:endParaRPr sz="2100">
              <a:latin typeface="Calibri"/>
              <a:cs typeface="Calibri"/>
            </a:endParaRPr>
          </a:p>
          <a:p>
            <a:pPr marL="73660" algn="just">
              <a:lnSpc>
                <a:spcPct val="100000"/>
              </a:lnSpc>
              <a:spcBef>
                <a:spcPts val="1515"/>
              </a:spcBef>
            </a:pPr>
            <a:r>
              <a:rPr sz="2100" spc="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Calibri"/>
                <a:cs typeface="Calibri"/>
              </a:rPr>
              <a:t>geophysicist</a:t>
            </a:r>
            <a:r>
              <a:rPr sz="21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adds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information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geologist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by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studying 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physics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earth.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Surveys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latin typeface="Calibri"/>
                <a:cs typeface="Calibri"/>
              </a:rPr>
              <a:t>made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magnetic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field,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gravity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how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waves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travel </a:t>
            </a:r>
            <a:r>
              <a:rPr sz="2100" spc="-10" dirty="0">
                <a:latin typeface="Calibri"/>
                <a:cs typeface="Calibri"/>
              </a:rPr>
              <a:t>through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layers.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0"/>
            <a:ext cx="6136386" cy="11102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2155" y="72085"/>
            <a:ext cx="4712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Petroleum</a:t>
            </a:r>
            <a:r>
              <a:rPr sz="4000" i="0" u="none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Exploration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906272"/>
            <a:ext cx="11187430" cy="5592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9235">
              <a:lnSpc>
                <a:spcPts val="2400"/>
              </a:lnSpc>
              <a:spcBef>
                <a:spcPts val="1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100" spc="-10" dirty="0">
                <a:latin typeface="Calibri"/>
                <a:cs typeface="Calibri"/>
              </a:rPr>
              <a:t>Petroleum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exploration: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process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determining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location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petroleum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reservoir.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This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process</a:t>
            </a:r>
            <a:endParaRPr sz="2100">
              <a:latin typeface="Calibri"/>
              <a:cs typeface="Calibri"/>
            </a:endParaRPr>
          </a:p>
          <a:p>
            <a:pPr marL="241300">
              <a:lnSpc>
                <a:spcPts val="2400"/>
              </a:lnSpc>
            </a:pPr>
            <a:r>
              <a:rPr sz="2100" spc="-5" dirty="0">
                <a:latin typeface="Calibri"/>
                <a:cs typeface="Calibri"/>
              </a:rPr>
              <a:t>include three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techniques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which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are:</a:t>
            </a:r>
            <a:endParaRPr sz="2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70"/>
              </a:spcBef>
              <a:buFont typeface="Wingdings"/>
              <a:buChar char=""/>
              <a:tabLst>
                <a:tab pos="699135" algn="l"/>
              </a:tabLst>
            </a:pPr>
            <a:r>
              <a:rPr sz="2100" spc="-5" dirty="0">
                <a:latin typeface="Calibri"/>
                <a:cs typeface="Calibri"/>
              </a:rPr>
              <a:t>Direct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indications</a:t>
            </a:r>
            <a:endParaRPr sz="2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755"/>
              </a:spcBef>
              <a:buFont typeface="Wingdings"/>
              <a:buChar char=""/>
              <a:tabLst>
                <a:tab pos="699135" algn="l"/>
              </a:tabLst>
            </a:pPr>
            <a:r>
              <a:rPr sz="2100" spc="-5" dirty="0">
                <a:latin typeface="Calibri"/>
                <a:cs typeface="Calibri"/>
              </a:rPr>
              <a:t>Geological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methods</a:t>
            </a:r>
            <a:endParaRPr sz="2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780"/>
              </a:spcBef>
              <a:buFont typeface="Wingdings"/>
              <a:buChar char=""/>
              <a:tabLst>
                <a:tab pos="699135" algn="l"/>
              </a:tabLst>
            </a:pPr>
            <a:r>
              <a:rPr sz="2100" spc="-10" dirty="0">
                <a:latin typeface="Calibri"/>
                <a:cs typeface="Calibri"/>
              </a:rPr>
              <a:t>Geophysical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methods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A-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Direct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indications:</a:t>
            </a:r>
            <a:endParaRPr sz="2800">
              <a:latin typeface="Calibri"/>
              <a:cs typeface="Calibri"/>
            </a:endParaRPr>
          </a:p>
          <a:p>
            <a:pPr marL="241300" marR="114935" indent="-229235">
              <a:lnSpc>
                <a:spcPct val="90000"/>
              </a:lnSpc>
              <a:spcBef>
                <a:spcPts val="1050"/>
              </a:spcBef>
              <a:buFont typeface="Wingdings"/>
              <a:buChar char=""/>
              <a:tabLst>
                <a:tab pos="241935" algn="l"/>
              </a:tabLst>
            </a:pPr>
            <a:r>
              <a:rPr sz="2100" dirty="0">
                <a:latin typeface="Calibri"/>
                <a:cs typeface="Calibri"/>
              </a:rPr>
              <a:t>All of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great </a:t>
            </a:r>
            <a:r>
              <a:rPr sz="2100" dirty="0">
                <a:latin typeface="Calibri"/>
                <a:cs typeface="Calibri"/>
              </a:rPr>
              <a:t>oil providences of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dirty="0">
                <a:latin typeface="Calibri"/>
                <a:cs typeface="Calibri"/>
              </a:rPr>
              <a:t>world </a:t>
            </a:r>
            <a:r>
              <a:rPr sz="2100" spc="-5" dirty="0">
                <a:latin typeface="Calibri"/>
                <a:cs typeface="Calibri"/>
              </a:rPr>
              <a:t>exhibit some </a:t>
            </a:r>
            <a:r>
              <a:rPr sz="2100" spc="-10" dirty="0">
                <a:latin typeface="Calibri"/>
                <a:cs typeface="Calibri"/>
              </a:rPr>
              <a:t>surface </a:t>
            </a:r>
            <a:r>
              <a:rPr sz="2100" dirty="0">
                <a:latin typeface="Calibri"/>
                <a:cs typeface="Calibri"/>
              </a:rPr>
              <a:t>evidence of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dirty="0">
                <a:latin typeface="Calibri"/>
                <a:cs typeface="Calibri"/>
              </a:rPr>
              <a:t>presence of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petroleum.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Typical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these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indications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 </a:t>
            </a:r>
            <a:r>
              <a:rPr sz="2100" spc="-15" dirty="0">
                <a:latin typeface="Calibri"/>
                <a:cs typeface="Calibri"/>
              </a:rPr>
              <a:t>natural</a:t>
            </a:r>
            <a:r>
              <a:rPr sz="2100" spc="-5" dirty="0">
                <a:latin typeface="Calibri"/>
                <a:cs typeface="Calibri"/>
              </a:rPr>
              <a:t> seepages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oil,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outcrops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oil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bearing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rocks,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various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forms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15" dirty="0">
                <a:latin typeface="Calibri"/>
                <a:cs typeface="Calibri"/>
              </a:rPr>
              <a:t>gas </a:t>
            </a:r>
            <a:r>
              <a:rPr sz="2100" dirty="0">
                <a:latin typeface="Calibri"/>
                <a:cs typeface="Calibri"/>
              </a:rPr>
              <a:t>seepages</a:t>
            </a:r>
            <a:r>
              <a:rPr sz="2100" spc="-5" dirty="0">
                <a:latin typeface="Calibri"/>
                <a:cs typeface="Calibri"/>
              </a:rPr>
              <a:t> such</a:t>
            </a:r>
            <a:r>
              <a:rPr sz="2100" dirty="0">
                <a:latin typeface="Calibri"/>
                <a:cs typeface="Calibri"/>
              </a:rPr>
              <a:t> as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mud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volcanoes.</a:t>
            </a:r>
            <a:endParaRPr sz="21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241935" algn="l"/>
              </a:tabLst>
            </a:pPr>
            <a:r>
              <a:rPr sz="2100" spc="-10" dirty="0">
                <a:latin typeface="Calibri"/>
                <a:cs typeface="Calibri"/>
              </a:rPr>
              <a:t>Limitations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???</a:t>
            </a:r>
            <a:endParaRPr sz="2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100" dirty="0">
                <a:latin typeface="Calibri"/>
                <a:cs typeface="Calibri"/>
              </a:rPr>
              <a:t>Not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that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much</a:t>
            </a:r>
            <a:r>
              <a:rPr sz="2100" spc="-15" dirty="0">
                <a:latin typeface="Calibri"/>
                <a:cs typeface="Calibri"/>
              </a:rPr>
              <a:t> Effective.</a:t>
            </a:r>
            <a:endParaRPr sz="2100">
              <a:latin typeface="Calibri"/>
              <a:cs typeface="Calibri"/>
            </a:endParaRPr>
          </a:p>
          <a:p>
            <a:pPr marL="698500" lvl="1" indent="-229235">
              <a:lnSpc>
                <a:spcPts val="2390"/>
              </a:lnSpc>
              <a:spcBef>
                <a:spcPts val="26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100" dirty="0">
                <a:latin typeface="Calibri"/>
                <a:cs typeface="Calibri"/>
              </a:rPr>
              <a:t>It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Does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necessarily</a:t>
            </a:r>
            <a:r>
              <a:rPr sz="2100" spc="-10" dirty="0">
                <a:latin typeface="Calibri"/>
                <a:cs typeface="Calibri"/>
              </a:rPr>
              <a:t> prove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that</a:t>
            </a:r>
            <a:r>
              <a:rPr sz="2100" spc="-5" dirty="0">
                <a:latin typeface="Calibri"/>
                <a:cs typeface="Calibri"/>
              </a:rPr>
              <a:t> oil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exists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commercial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quantities.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(i.e.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Does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not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tell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you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about</a:t>
            </a:r>
            <a:endParaRPr sz="2100">
              <a:latin typeface="Calibri"/>
              <a:cs typeface="Calibri"/>
            </a:endParaRPr>
          </a:p>
          <a:p>
            <a:pPr marL="698500">
              <a:lnSpc>
                <a:spcPts val="2390"/>
              </a:lnSpc>
            </a:pPr>
            <a:r>
              <a:rPr sz="2100" spc="-10" dirty="0">
                <a:latin typeface="Calibri"/>
                <a:cs typeface="Calibri"/>
              </a:rPr>
              <a:t>quantity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oil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which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present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beneath).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24371"/>
            <a:ext cx="6139434" cy="11681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9242" y="153365"/>
            <a:ext cx="4712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Petroleum</a:t>
            </a:r>
            <a:r>
              <a:rPr sz="4000" i="0" u="none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Exploration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401" y="935385"/>
            <a:ext cx="11130280" cy="52387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28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B-</a:t>
            </a:r>
            <a:r>
              <a:rPr sz="2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Geological</a:t>
            </a:r>
            <a:r>
              <a:rPr sz="2800" b="1" i="1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exploration</a:t>
            </a:r>
            <a:r>
              <a:rPr sz="2800" b="1" i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methods:</a:t>
            </a:r>
            <a:endParaRPr sz="2800">
              <a:latin typeface="Calibri"/>
              <a:cs typeface="Calibri"/>
            </a:endParaRPr>
          </a:p>
          <a:p>
            <a:pPr marL="241300" marR="10160" indent="-228600" algn="just">
              <a:lnSpc>
                <a:spcPct val="9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petroleum </a:t>
            </a:r>
            <a:r>
              <a:rPr sz="2600" spc="-20" dirty="0">
                <a:latin typeface="Calibri"/>
                <a:cs typeface="Calibri"/>
              </a:rPr>
              <a:t>geologist’s </a:t>
            </a:r>
            <a:r>
              <a:rPr sz="2600" spc="-5" dirty="0">
                <a:latin typeface="Calibri"/>
                <a:cs typeface="Calibri"/>
              </a:rPr>
              <a:t>main </a:t>
            </a:r>
            <a:r>
              <a:rPr sz="2600" spc="-10" dirty="0">
                <a:latin typeface="Calibri"/>
                <a:cs typeface="Calibri"/>
              </a:rPr>
              <a:t>job </a:t>
            </a:r>
            <a:r>
              <a:rPr sz="2600" spc="-5" dirty="0">
                <a:latin typeface="Calibri"/>
                <a:cs typeface="Calibri"/>
              </a:rPr>
              <a:t>is </a:t>
            </a:r>
            <a:r>
              <a:rPr sz="2600" spc="-20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select </a:t>
            </a:r>
            <a:r>
              <a:rPr sz="2600" spc="-15" dirty="0">
                <a:latin typeface="Calibri"/>
                <a:cs typeface="Calibri"/>
              </a:rPr>
              <a:t>the promising sites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5" dirty="0">
                <a:latin typeface="Calibri"/>
                <a:cs typeface="Calibri"/>
              </a:rPr>
              <a:t>the drilling </a:t>
            </a:r>
            <a:r>
              <a:rPr sz="2600" spc="-1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exploratory </a:t>
            </a:r>
            <a:r>
              <a:rPr sz="2600" spc="-10" dirty="0">
                <a:latin typeface="Calibri"/>
                <a:cs typeface="Calibri"/>
              </a:rPr>
              <a:t>wells </a:t>
            </a:r>
            <a:r>
              <a:rPr sz="2600" spc="-5" dirty="0">
                <a:latin typeface="Calibri"/>
                <a:cs typeface="Calibri"/>
              </a:rPr>
              <a:t>based </a:t>
            </a:r>
            <a:r>
              <a:rPr sz="2600" spc="-10" dirty="0">
                <a:latin typeface="Calibri"/>
                <a:cs typeface="Calibri"/>
              </a:rPr>
              <a:t>on </a:t>
            </a:r>
            <a:r>
              <a:rPr sz="2600" spc="-5" dirty="0">
                <a:latin typeface="Calibri"/>
                <a:cs typeface="Calibri"/>
              </a:rPr>
              <a:t>his prediction of an </a:t>
            </a:r>
            <a:r>
              <a:rPr sz="2600" spc="-35" dirty="0">
                <a:latin typeface="Calibri"/>
                <a:cs typeface="Calibri"/>
              </a:rPr>
              <a:t>area’s </a:t>
            </a:r>
            <a:r>
              <a:rPr sz="2600" spc="-15" dirty="0">
                <a:latin typeface="Calibri"/>
                <a:cs typeface="Calibri"/>
              </a:rPr>
              <a:t>subsurface </a:t>
            </a:r>
            <a:r>
              <a:rPr sz="2600" spc="-20" dirty="0">
                <a:latin typeface="Calibri"/>
                <a:cs typeface="Calibri"/>
              </a:rPr>
              <a:t>stratigraphy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structure</a:t>
            </a:r>
            <a:endParaRPr sz="2600">
              <a:latin typeface="Calibri"/>
              <a:cs typeface="Calibri"/>
            </a:endParaRPr>
          </a:p>
          <a:p>
            <a:pPr marL="241300" marR="335915" indent="-228600" algn="just">
              <a:lnSpc>
                <a:spcPts val="2810"/>
              </a:lnSpc>
              <a:spcBef>
                <a:spcPts val="1050"/>
              </a:spcBef>
              <a:buSzPct val="96153"/>
              <a:buFont typeface="Wingdings"/>
              <a:buChar char=""/>
              <a:tabLst>
                <a:tab pos="275590" algn="l"/>
              </a:tabLst>
            </a:pPr>
            <a:r>
              <a:rPr sz="2600" spc="-5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order </a:t>
            </a:r>
            <a:r>
              <a:rPr sz="2600" spc="-20" dirty="0">
                <a:latin typeface="Calibri"/>
                <a:cs typeface="Calibri"/>
              </a:rPr>
              <a:t>to </a:t>
            </a:r>
            <a:r>
              <a:rPr sz="2600" spc="-30" dirty="0">
                <a:latin typeface="Calibri"/>
                <a:cs typeface="Calibri"/>
              </a:rPr>
              <a:t>make </a:t>
            </a:r>
            <a:r>
              <a:rPr sz="2600" spc="-5" dirty="0">
                <a:latin typeface="Calibri"/>
                <a:cs typeface="Calibri"/>
              </a:rPr>
              <a:t>predictions about the occurrence of </a:t>
            </a:r>
            <a:r>
              <a:rPr sz="2600" spc="-15" dirty="0">
                <a:latin typeface="Calibri"/>
                <a:cs typeface="Calibri"/>
              </a:rPr>
              <a:t>petroleum </a:t>
            </a:r>
            <a:r>
              <a:rPr sz="2600" spc="-5" dirty="0">
                <a:latin typeface="Calibri"/>
                <a:cs typeface="Calibri"/>
              </a:rPr>
              <a:t>in a particular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area,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geologists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prepare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maps,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both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surface</a:t>
            </a:r>
            <a:r>
              <a:rPr sz="26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subsurface</a:t>
            </a:r>
            <a:r>
              <a:rPr sz="2600" spc="-1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30"/>
              </a:spcBef>
            </a:pPr>
            <a:r>
              <a:rPr sz="2600" b="1"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1-</a:t>
            </a:r>
            <a:r>
              <a:rPr sz="2600" b="1" i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Surface</a:t>
            </a:r>
            <a:r>
              <a:rPr sz="2600" b="1" i="1" u="heavy" spc="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Maps</a:t>
            </a:r>
            <a:r>
              <a:rPr sz="2600" b="1" i="1" u="heavy" spc="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41300" marR="327660" indent="-228600">
              <a:lnSpc>
                <a:spcPts val="2810"/>
              </a:lnSpc>
              <a:spcBef>
                <a:spcPts val="1050"/>
              </a:spcBef>
              <a:buFont typeface="Wingdings"/>
              <a:buChar char=""/>
              <a:tabLst>
                <a:tab pos="347980" algn="l"/>
                <a:tab pos="3388995" algn="l"/>
              </a:tabLst>
            </a:pPr>
            <a:r>
              <a:rPr sz="2600" spc="-5" dirty="0">
                <a:latin typeface="Calibri"/>
                <a:cs typeface="Calibri"/>
              </a:rPr>
              <a:t>These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maps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prepared	</a:t>
            </a:r>
            <a:r>
              <a:rPr sz="2600" spc="-5" dirty="0">
                <a:latin typeface="Calibri"/>
                <a:cs typeface="Calibri"/>
              </a:rPr>
              <a:t>measuring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surface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features</a:t>
            </a:r>
            <a:r>
              <a:rPr sz="2600" spc="-10" dirty="0">
                <a:latin typeface="Calibri"/>
                <a:cs typeface="Calibri"/>
              </a:rPr>
              <a:t> such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elevations,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dips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strikes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the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outcrops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lithological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changes.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05"/>
              </a:spcBef>
              <a:buFont typeface="Wingdings"/>
              <a:buChar char=""/>
              <a:tabLst>
                <a:tab pos="275590" algn="l"/>
              </a:tabLst>
            </a:pPr>
            <a:r>
              <a:rPr sz="2600" spc="-20" dirty="0">
                <a:latin typeface="Calibri"/>
                <a:cs typeface="Calibri"/>
              </a:rPr>
              <a:t>Also,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Aerial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photographs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locate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most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promising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these </a:t>
            </a:r>
            <a:r>
              <a:rPr sz="2600" spc="-10" dirty="0">
                <a:latin typeface="Calibri"/>
                <a:cs typeface="Calibri"/>
              </a:rPr>
              <a:t>structures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which</a:t>
            </a:r>
            <a:r>
              <a:rPr sz="2600" spc="-10" dirty="0">
                <a:latin typeface="Calibri"/>
                <a:cs typeface="Calibri"/>
              </a:rPr>
              <a:t> are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then</a:t>
            </a:r>
            <a:r>
              <a:rPr sz="2600" spc="-5" dirty="0">
                <a:latin typeface="Calibri"/>
                <a:cs typeface="Calibri"/>
              </a:rPr>
              <a:t> mapped in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detailes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field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geologists.</a:t>
            </a:r>
            <a:endParaRPr sz="2600">
              <a:latin typeface="Calibri"/>
              <a:cs typeface="Calibri"/>
            </a:endParaRPr>
          </a:p>
          <a:p>
            <a:pPr marL="274955" indent="-262890">
              <a:lnSpc>
                <a:spcPct val="100000"/>
              </a:lnSpc>
              <a:spcBef>
                <a:spcPts val="630"/>
              </a:spcBef>
              <a:buFont typeface="Wingdings"/>
              <a:buChar char=""/>
              <a:tabLst>
                <a:tab pos="27559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value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surface</a:t>
            </a:r>
            <a:r>
              <a:rPr sz="2600" spc="-5" dirty="0">
                <a:latin typeface="Calibri"/>
                <a:cs typeface="Calibri"/>
              </a:rPr>
              <a:t> mapping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restricted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AF50"/>
                </a:solidFill>
                <a:latin typeface="Calibri"/>
                <a:cs typeface="Calibri"/>
              </a:rPr>
              <a:t>shallow</a:t>
            </a:r>
            <a:r>
              <a:rPr sz="26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AF50"/>
                </a:solidFill>
                <a:latin typeface="Calibri"/>
                <a:cs typeface="Calibri"/>
              </a:rPr>
              <a:t>areas</a:t>
            </a:r>
            <a:r>
              <a:rPr sz="2600" spc="-1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24955"/>
            <a:ext cx="6136386" cy="11681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0749" y="255524"/>
            <a:ext cx="47148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Petroleum</a:t>
            </a:r>
            <a:r>
              <a:rPr sz="4000" i="0" u="none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Exploration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5" y="718261"/>
            <a:ext cx="6227445" cy="61048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805">
              <a:lnSpc>
                <a:spcPts val="2270"/>
              </a:lnSpc>
              <a:spcBef>
                <a:spcPts val="115"/>
              </a:spcBef>
              <a:buClr>
                <a:srgbClr val="FF0000"/>
              </a:buClr>
              <a:buSzPct val="7857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spc="-10" dirty="0">
                <a:latin typeface="Calibri"/>
                <a:cs typeface="Calibri"/>
              </a:rPr>
              <a:t>Remote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sensing </a:t>
            </a:r>
            <a:r>
              <a:rPr sz="2100" spc="-20" dirty="0">
                <a:latin typeface="Calibri"/>
                <a:cs typeface="Calibri"/>
              </a:rPr>
              <a:t>refers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using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infrared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other</a:t>
            </a:r>
            <a:endParaRPr sz="2100">
              <a:latin typeface="Calibri"/>
              <a:cs typeface="Calibri"/>
            </a:endParaRPr>
          </a:p>
          <a:p>
            <a:pPr marL="356870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means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map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an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356870" marR="191770" indent="-344805">
              <a:lnSpc>
                <a:spcPts val="2020"/>
              </a:lnSpc>
              <a:spcBef>
                <a:spcPts val="5"/>
              </a:spcBef>
              <a:buClr>
                <a:srgbClr val="FF0000"/>
              </a:buClr>
              <a:buSzPct val="7857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spc="-5" dirty="0">
                <a:latin typeface="Calibri"/>
                <a:cs typeface="Calibri"/>
              </a:rPr>
              <a:t>This method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used</a:t>
            </a:r>
            <a:r>
              <a:rPr sz="2100" spc="-15" dirty="0">
                <a:latin typeface="Calibri"/>
                <a:cs typeface="Calibri"/>
              </a:rPr>
              <a:t> to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study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basic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4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petroleum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geological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conditions.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450">
              <a:latin typeface="Calibri"/>
              <a:cs typeface="Calibri"/>
            </a:endParaRPr>
          </a:p>
          <a:p>
            <a:pPr marL="356870" marR="5080" indent="-344805">
              <a:lnSpc>
                <a:spcPts val="2020"/>
              </a:lnSpc>
              <a:buClr>
                <a:srgbClr val="FF0000"/>
              </a:buClr>
              <a:buSzPct val="7857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remote </a:t>
            </a:r>
            <a:r>
              <a:rPr sz="2100" dirty="0">
                <a:latin typeface="Calibri"/>
                <a:cs typeface="Calibri"/>
              </a:rPr>
              <a:t>sensing </a:t>
            </a:r>
            <a:r>
              <a:rPr sz="2100" spc="-5" dirty="0">
                <a:latin typeface="Calibri"/>
                <a:cs typeface="Calibri"/>
              </a:rPr>
              <a:t>images </a:t>
            </a:r>
            <a:r>
              <a:rPr sz="2100" spc="-10" dirty="0">
                <a:latin typeface="Calibri"/>
                <a:cs typeface="Calibri"/>
              </a:rPr>
              <a:t>have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characteristics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realty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provide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accurate </a:t>
            </a:r>
            <a:r>
              <a:rPr sz="2100" spc="-5" dirty="0">
                <a:latin typeface="Calibri"/>
                <a:cs typeface="Calibri"/>
              </a:rPr>
              <a:t>visual </a:t>
            </a:r>
            <a:r>
              <a:rPr sz="2100" spc="-15" dirty="0">
                <a:latin typeface="Calibri"/>
                <a:cs typeface="Calibri"/>
              </a:rPr>
              <a:t>data for </a:t>
            </a:r>
            <a:r>
              <a:rPr sz="2100" spc="-5" dirty="0">
                <a:latin typeface="Calibri"/>
                <a:cs typeface="Calibri"/>
              </a:rPr>
              <a:t>directly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determining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geometric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shapes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sedimentary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basins.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Wingdings"/>
              <a:buChar char=""/>
            </a:pPr>
            <a:endParaRPr sz="2450">
              <a:latin typeface="Calibri"/>
              <a:cs typeface="Calibri"/>
            </a:endParaRPr>
          </a:p>
          <a:p>
            <a:pPr marL="356870" marR="155575" indent="-344805">
              <a:lnSpc>
                <a:spcPct val="80000"/>
              </a:lnSpc>
              <a:buClr>
                <a:srgbClr val="FF0000"/>
              </a:buClr>
              <a:buSzPct val="7857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remote </a:t>
            </a:r>
            <a:r>
              <a:rPr sz="2100" spc="-5" dirty="0">
                <a:latin typeface="Calibri"/>
                <a:cs typeface="Calibri"/>
              </a:rPr>
              <a:t>sensing techniques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 more </a:t>
            </a:r>
            <a:r>
              <a:rPr sz="2100" spc="-10" dirty="0">
                <a:latin typeface="Calibri"/>
                <a:cs typeface="Calibri"/>
              </a:rPr>
              <a:t>effective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useful </a:t>
            </a:r>
            <a:r>
              <a:rPr sz="2100" spc="-15" dirty="0">
                <a:latin typeface="Calibri"/>
                <a:cs typeface="Calibri"/>
              </a:rPr>
              <a:t>for</a:t>
            </a:r>
            <a:r>
              <a:rPr sz="2100" spc="-10" dirty="0">
                <a:latin typeface="Calibri"/>
                <a:cs typeface="Calibri"/>
              </a:rPr>
              <a:t> understanding </a:t>
            </a:r>
            <a:r>
              <a:rPr sz="2100" spc="5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studying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those </a:t>
            </a:r>
            <a:r>
              <a:rPr sz="2100" spc="-5" dirty="0">
                <a:latin typeface="Calibri"/>
                <a:cs typeface="Calibri"/>
              </a:rPr>
              <a:t> basins </a:t>
            </a:r>
            <a:r>
              <a:rPr sz="2100" dirty="0">
                <a:latin typeface="Calibri"/>
                <a:cs typeface="Calibri"/>
              </a:rPr>
              <a:t>in the </a:t>
            </a:r>
            <a:r>
              <a:rPr sz="2100" spc="-5" dirty="0">
                <a:latin typeface="Calibri"/>
                <a:cs typeface="Calibri"/>
              </a:rPr>
              <a:t>out-of-the-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way </a:t>
            </a:r>
            <a:r>
              <a:rPr sz="2100" spc="-10" dirty="0">
                <a:latin typeface="Calibri"/>
                <a:cs typeface="Calibri"/>
              </a:rPr>
              <a:t>mountains </a:t>
            </a:r>
            <a:r>
              <a:rPr sz="2100" spc="5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remote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deserts.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Wingdings"/>
              <a:buChar char=""/>
            </a:pPr>
            <a:endParaRPr sz="2050">
              <a:latin typeface="Calibri"/>
              <a:cs typeface="Calibri"/>
            </a:endParaRPr>
          </a:p>
          <a:p>
            <a:pPr marL="356870" indent="-344805">
              <a:lnSpc>
                <a:spcPts val="2270"/>
              </a:lnSpc>
              <a:buClr>
                <a:srgbClr val="FF0000"/>
              </a:buClr>
              <a:buSzPct val="7857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spc="-10" dirty="0">
                <a:latin typeface="Calibri"/>
                <a:cs typeface="Calibri"/>
              </a:rPr>
              <a:t>Remote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sensing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equipments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carried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by</a:t>
            </a:r>
            <a:endParaRPr sz="2100">
              <a:latin typeface="Calibri"/>
              <a:cs typeface="Calibri"/>
            </a:endParaRPr>
          </a:p>
          <a:p>
            <a:pPr marL="356870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airplanes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by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satellites.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356870" marR="117475" indent="-344805" algn="just">
              <a:lnSpc>
                <a:spcPts val="2020"/>
              </a:lnSpc>
              <a:spcBef>
                <a:spcPts val="5"/>
              </a:spcBef>
              <a:buClr>
                <a:srgbClr val="FF0000"/>
              </a:buClr>
              <a:buSzPct val="78571"/>
              <a:buFont typeface="Wingdings"/>
              <a:buChar char=""/>
              <a:tabLst>
                <a:tab pos="357505" algn="l"/>
              </a:tabLst>
            </a:pPr>
            <a:r>
              <a:rPr sz="2100" dirty="0">
                <a:latin typeface="Calibri"/>
                <a:cs typeface="Calibri"/>
              </a:rPr>
              <a:t>Companies </a:t>
            </a:r>
            <a:r>
              <a:rPr sz="2100" spc="-5" dirty="0">
                <a:latin typeface="Calibri"/>
                <a:cs typeface="Calibri"/>
              </a:rPr>
              <a:t>using remote sensing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data, </a:t>
            </a:r>
            <a:r>
              <a:rPr sz="2100" spc="-25" dirty="0">
                <a:latin typeface="Calibri"/>
                <a:cs typeface="Calibri"/>
              </a:rPr>
              <a:t>however, </a:t>
            </a:r>
            <a:r>
              <a:rPr sz="2100" spc="-10" dirty="0">
                <a:latin typeface="Calibri"/>
                <a:cs typeface="Calibri"/>
              </a:rPr>
              <a:t>still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need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traditional exploration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information </a:t>
            </a:r>
            <a:r>
              <a:rPr sz="2100" spc="-15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pinpoint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location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commercial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deposits.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464" y="0"/>
            <a:ext cx="5812535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313" y="82088"/>
            <a:ext cx="4979035" cy="538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50" u="none" spc="-300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3350" u="none" spc="-340" dirty="0">
                <a:solidFill>
                  <a:srgbClr val="1F3863"/>
                </a:solidFill>
                <a:latin typeface="Verdana"/>
                <a:cs typeface="Verdana"/>
              </a:rPr>
              <a:t>emote</a:t>
            </a:r>
            <a:r>
              <a:rPr sz="3350" u="none" spc="-24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3350" u="none" spc="-365" dirty="0">
                <a:solidFill>
                  <a:srgbClr val="1F3863"/>
                </a:solidFill>
                <a:latin typeface="Verdana"/>
                <a:cs typeface="Verdana"/>
              </a:rPr>
              <a:t>Sen</a:t>
            </a:r>
            <a:r>
              <a:rPr sz="3350" u="none" spc="-330" dirty="0">
                <a:solidFill>
                  <a:srgbClr val="1F3863"/>
                </a:solidFill>
                <a:latin typeface="Verdana"/>
                <a:cs typeface="Verdana"/>
              </a:rPr>
              <a:t>s</a:t>
            </a:r>
            <a:r>
              <a:rPr sz="3350" u="none" spc="-290" dirty="0">
                <a:solidFill>
                  <a:srgbClr val="1F3863"/>
                </a:solidFill>
                <a:latin typeface="Verdana"/>
                <a:cs typeface="Verdana"/>
              </a:rPr>
              <a:t>ing</a:t>
            </a:r>
            <a:r>
              <a:rPr sz="3350" u="none" spc="-204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3350" u="none" spc="-315" dirty="0">
                <a:solidFill>
                  <a:srgbClr val="1F3863"/>
                </a:solidFill>
                <a:latin typeface="Verdana"/>
                <a:cs typeface="Verdana"/>
              </a:rPr>
              <a:t>Method</a:t>
            </a:r>
            <a:endParaRPr sz="3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2-</a:t>
            </a:r>
            <a:r>
              <a:rPr spc="-15" dirty="0"/>
              <a:t> Subsurface</a:t>
            </a:r>
            <a:r>
              <a:rPr spc="65" dirty="0"/>
              <a:t> </a:t>
            </a:r>
            <a:r>
              <a:rPr spc="-10" dirty="0"/>
              <a:t>maps: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818696"/>
            <a:ext cx="11208385" cy="52470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535"/>
              </a:spcBef>
            </a:pPr>
            <a:r>
              <a:rPr sz="2300" spc="-10" dirty="0">
                <a:latin typeface="Calibri"/>
                <a:cs typeface="Calibri"/>
              </a:rPr>
              <a:t>Are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numerus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variety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type,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which</a:t>
            </a:r>
            <a:r>
              <a:rPr sz="2300" spc="-5" dirty="0">
                <a:latin typeface="Calibri"/>
                <a:cs typeface="Calibri"/>
              </a:rPr>
              <a:t> include:</a:t>
            </a:r>
            <a:endParaRPr sz="2300">
              <a:latin typeface="Calibri"/>
              <a:cs typeface="Calibri"/>
            </a:endParaRPr>
          </a:p>
          <a:p>
            <a:pPr marL="292735" indent="-280670">
              <a:lnSpc>
                <a:spcPts val="2735"/>
              </a:lnSpc>
              <a:spcBef>
                <a:spcPts val="434"/>
              </a:spcBef>
              <a:buAutoNum type="alphaLcPeriod"/>
              <a:tabLst>
                <a:tab pos="293370" algn="l"/>
              </a:tabLst>
            </a:pPr>
            <a:r>
              <a:rPr sz="2300" spc="-10" dirty="0">
                <a:latin typeface="Calibri"/>
                <a:cs typeface="Calibri"/>
              </a:rPr>
              <a:t>Structural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contour</a:t>
            </a:r>
            <a:r>
              <a:rPr sz="2300" dirty="0">
                <a:latin typeface="Calibri"/>
                <a:cs typeface="Calibri"/>
              </a:rPr>
              <a:t> maps:</a:t>
            </a:r>
            <a:endParaRPr sz="2300">
              <a:latin typeface="Calibri"/>
              <a:cs typeface="Calibri"/>
            </a:endParaRPr>
          </a:p>
          <a:p>
            <a:pPr marL="469900">
              <a:lnSpc>
                <a:spcPts val="2460"/>
              </a:lnSpc>
            </a:pPr>
            <a:r>
              <a:rPr sz="2300" dirty="0">
                <a:latin typeface="Calibri"/>
                <a:cs typeface="Calibri"/>
              </a:rPr>
              <a:t>Composed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lines </a:t>
            </a:r>
            <a:r>
              <a:rPr sz="2300" spc="-5" dirty="0">
                <a:latin typeface="Calibri"/>
                <a:cs typeface="Calibri"/>
              </a:rPr>
              <a:t>connecting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points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spc="-5" dirty="0">
                <a:latin typeface="Calibri"/>
                <a:cs typeface="Calibri"/>
              </a:rPr>
              <a:t> equal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elevation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above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or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below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datum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(normally</a:t>
            </a:r>
            <a:endParaRPr sz="2300">
              <a:latin typeface="Calibri"/>
              <a:cs typeface="Calibri"/>
            </a:endParaRPr>
          </a:p>
          <a:p>
            <a:pPr marL="698500">
              <a:lnSpc>
                <a:spcPts val="2460"/>
              </a:lnSpc>
            </a:pPr>
            <a:r>
              <a:rPr sz="2300" dirty="0">
                <a:latin typeface="Calibri"/>
                <a:cs typeface="Calibri"/>
              </a:rPr>
              <a:t>sea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level).</a:t>
            </a:r>
            <a:endParaRPr sz="2300">
              <a:latin typeface="Calibri"/>
              <a:cs typeface="Calibri"/>
            </a:endParaRPr>
          </a:p>
          <a:p>
            <a:pPr marL="750570" lvl="1" indent="-281305">
              <a:lnSpc>
                <a:spcPts val="2715"/>
              </a:lnSpc>
              <a:buAutoNum type="alphaLcPeriod"/>
              <a:tabLst>
                <a:tab pos="751205" algn="l"/>
              </a:tabLst>
            </a:pPr>
            <a:r>
              <a:rPr sz="2300" spc="5" dirty="0">
                <a:latin typeface="Calibri"/>
                <a:cs typeface="Calibri"/>
              </a:rPr>
              <a:t>Used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find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out the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presence</a:t>
            </a:r>
            <a:r>
              <a:rPr sz="2300" spc="5" dirty="0">
                <a:latin typeface="Calibri"/>
                <a:cs typeface="Calibri"/>
              </a:rPr>
              <a:t> of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traps</a:t>
            </a:r>
            <a:endParaRPr sz="2300">
              <a:latin typeface="Calibri"/>
              <a:cs typeface="Calibri"/>
            </a:endParaRPr>
          </a:p>
          <a:p>
            <a:pPr marL="762000" lvl="1" indent="-292735">
              <a:lnSpc>
                <a:spcPts val="2735"/>
              </a:lnSpc>
              <a:buAutoNum type="alphaLcPeriod"/>
              <a:tabLst>
                <a:tab pos="762635" algn="l"/>
              </a:tabLst>
            </a:pPr>
            <a:r>
              <a:rPr sz="2300" spc="5" dirty="0">
                <a:latin typeface="Calibri"/>
                <a:cs typeface="Calibri"/>
              </a:rPr>
              <a:t>Used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to </a:t>
            </a:r>
            <a:r>
              <a:rPr sz="2300" spc="-10" dirty="0">
                <a:latin typeface="Calibri"/>
                <a:cs typeface="Calibri"/>
              </a:rPr>
              <a:t>find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out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probable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location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hydrocarbons.</a:t>
            </a:r>
            <a:endParaRPr sz="2300">
              <a:latin typeface="Calibri"/>
              <a:cs typeface="Calibri"/>
            </a:endParaRPr>
          </a:p>
          <a:p>
            <a:pPr marL="304800" indent="-292735">
              <a:lnSpc>
                <a:spcPts val="2725"/>
              </a:lnSpc>
              <a:spcBef>
                <a:spcPts val="455"/>
              </a:spcBef>
              <a:buAutoNum type="alphaLcPeriod" startAt="2"/>
              <a:tabLst>
                <a:tab pos="305435" algn="l"/>
              </a:tabLst>
            </a:pPr>
            <a:r>
              <a:rPr sz="2300" spc="-5" dirty="0">
                <a:latin typeface="Calibri"/>
                <a:cs typeface="Calibri"/>
              </a:rPr>
              <a:t>Isopachous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maps:</a:t>
            </a:r>
            <a:endParaRPr sz="2300">
              <a:latin typeface="Calibri"/>
              <a:cs typeface="Calibri"/>
            </a:endParaRPr>
          </a:p>
          <a:p>
            <a:pPr marL="317500">
              <a:lnSpc>
                <a:spcPts val="2700"/>
              </a:lnSpc>
            </a:pPr>
            <a:r>
              <a:rPr sz="2300" dirty="0">
                <a:latin typeface="Calibri"/>
                <a:cs typeface="Calibri"/>
              </a:rPr>
              <a:t>Maps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composed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 </a:t>
            </a:r>
            <a:r>
              <a:rPr sz="2300" spc="-5" dirty="0">
                <a:latin typeface="Calibri"/>
                <a:cs typeface="Calibri"/>
              </a:rPr>
              <a:t>lines connecting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points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equal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bed thickness.</a:t>
            </a:r>
            <a:endParaRPr sz="2300">
              <a:latin typeface="Calibri"/>
              <a:cs typeface="Calibri"/>
            </a:endParaRPr>
          </a:p>
          <a:p>
            <a:pPr marL="713740" lvl="1" indent="-281305">
              <a:lnSpc>
                <a:spcPts val="2715"/>
              </a:lnSpc>
              <a:buAutoNum type="alphaLcPeriod"/>
              <a:tabLst>
                <a:tab pos="714375" algn="l"/>
              </a:tabLst>
            </a:pPr>
            <a:r>
              <a:rPr sz="2300" spc="5" dirty="0">
                <a:latin typeface="Calibri"/>
                <a:cs typeface="Calibri"/>
              </a:rPr>
              <a:t>Used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find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out the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volume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spc="-15" dirty="0">
                <a:latin typeface="Calibri"/>
                <a:cs typeface="Calibri"/>
              </a:rPr>
              <a:t> hydrocarbons.</a:t>
            </a:r>
            <a:endParaRPr sz="2300">
              <a:latin typeface="Calibri"/>
              <a:cs typeface="Calibri"/>
            </a:endParaRPr>
          </a:p>
          <a:p>
            <a:pPr marL="725805" lvl="1" indent="-293370">
              <a:lnSpc>
                <a:spcPts val="2715"/>
              </a:lnSpc>
              <a:buAutoNum type="alphaLcPeriod"/>
              <a:tabLst>
                <a:tab pos="726440" algn="l"/>
              </a:tabLst>
            </a:pPr>
            <a:r>
              <a:rPr sz="2300" spc="5" dirty="0">
                <a:latin typeface="Calibri"/>
                <a:cs typeface="Calibri"/>
              </a:rPr>
              <a:t>Used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to </a:t>
            </a:r>
            <a:r>
              <a:rPr sz="2300" spc="-10" dirty="0">
                <a:latin typeface="Calibri"/>
                <a:cs typeface="Calibri"/>
              </a:rPr>
              <a:t>find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out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drilling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depths</a:t>
            </a:r>
            <a:endParaRPr sz="2300">
              <a:latin typeface="Calibri"/>
              <a:cs typeface="Calibri"/>
            </a:endParaRPr>
          </a:p>
          <a:p>
            <a:pPr marL="311150" lvl="1" indent="-262890">
              <a:lnSpc>
                <a:spcPts val="2715"/>
              </a:lnSpc>
              <a:buAutoNum type="alphaLcPeriod"/>
              <a:tabLst>
                <a:tab pos="311785" algn="l"/>
              </a:tabLst>
            </a:pPr>
            <a:r>
              <a:rPr sz="2300" spc="-10" dirty="0">
                <a:latin typeface="Calibri"/>
                <a:cs typeface="Calibri"/>
              </a:rPr>
              <a:t>Cross </a:t>
            </a:r>
            <a:r>
              <a:rPr sz="2300" dirty="0">
                <a:latin typeface="Calibri"/>
                <a:cs typeface="Calibri"/>
              </a:rPr>
              <a:t>Section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Maps:</a:t>
            </a:r>
            <a:endParaRPr sz="2300">
              <a:latin typeface="Calibri"/>
              <a:cs typeface="Calibri"/>
            </a:endParaRPr>
          </a:p>
          <a:p>
            <a:pPr marL="433070" marR="611505">
              <a:lnSpc>
                <a:spcPts val="2210"/>
              </a:lnSpc>
              <a:spcBef>
                <a:spcPts val="509"/>
              </a:spcBef>
            </a:pPr>
            <a:r>
              <a:rPr sz="2300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form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subsurface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presentation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which</a:t>
            </a:r>
            <a:r>
              <a:rPr sz="2300" spc="-5" dirty="0">
                <a:latin typeface="Calibri"/>
                <a:cs typeface="Calibri"/>
              </a:rPr>
              <a:t> depicts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position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thickness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 </a:t>
            </a:r>
            <a:r>
              <a:rPr sz="2300" spc="-10" dirty="0">
                <a:latin typeface="Calibri"/>
                <a:cs typeface="Calibri"/>
              </a:rPr>
              <a:t>various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strata.</a:t>
            </a:r>
            <a:endParaRPr sz="2300">
              <a:latin typeface="Calibri"/>
              <a:cs typeface="Calibri"/>
            </a:endParaRPr>
          </a:p>
          <a:p>
            <a:pPr marL="241300" marR="731520" indent="-228600">
              <a:lnSpc>
                <a:spcPts val="2210"/>
              </a:lnSpc>
              <a:spcBef>
                <a:spcPts val="985"/>
              </a:spcBef>
            </a:pPr>
            <a:r>
              <a:rPr sz="23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Note:</a:t>
            </a:r>
            <a:r>
              <a:rPr sz="23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subsurface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maps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necessary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part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any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reservoir engineering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study,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petroleum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engineering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geologist.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04" y="13843"/>
            <a:ext cx="64249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i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How</a:t>
            </a:r>
            <a:r>
              <a:rPr sz="4000" b="0" i="0" u="none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i="0" u="none" spc="-25" dirty="0">
                <a:solidFill>
                  <a:srgbClr val="000000"/>
                </a:solidFill>
                <a:latin typeface="Calibri Light"/>
                <a:cs typeface="Calibri Light"/>
              </a:rPr>
              <a:t>to</a:t>
            </a:r>
            <a:r>
              <a:rPr sz="4000" b="0" i="0" u="none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i="0" u="none" spc="-10" dirty="0">
                <a:solidFill>
                  <a:srgbClr val="000000"/>
                </a:solidFill>
                <a:latin typeface="Calibri Light"/>
                <a:cs typeface="Calibri Light"/>
              </a:rPr>
              <a:t>construct</a:t>
            </a:r>
            <a:r>
              <a:rPr sz="4000" b="0" i="0" u="none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i="0" u="none" spc="-20" dirty="0">
                <a:solidFill>
                  <a:srgbClr val="000000"/>
                </a:solidFill>
                <a:latin typeface="Calibri Light"/>
                <a:cs typeface="Calibri Light"/>
              </a:rPr>
              <a:t>contour</a:t>
            </a:r>
            <a:r>
              <a:rPr sz="4000" b="0" i="0" u="none" spc="-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i="0" u="none" dirty="0">
                <a:solidFill>
                  <a:srgbClr val="000000"/>
                </a:solidFill>
                <a:latin typeface="Calibri Light"/>
                <a:cs typeface="Calibri Light"/>
              </a:rPr>
              <a:t>Map: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2504" y="1261872"/>
            <a:ext cx="11969750" cy="4419600"/>
            <a:chOff x="222504" y="1261872"/>
            <a:chExt cx="11969750" cy="441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504" y="1261872"/>
              <a:ext cx="5791200" cy="441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4936" y="1261872"/>
              <a:ext cx="6227063" cy="4108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0311"/>
            <a:ext cx="12118848" cy="6336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684" y="933399"/>
            <a:ext cx="10758805" cy="39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indent="-243840">
              <a:lnSpc>
                <a:spcPts val="2735"/>
              </a:lnSpc>
              <a:spcBef>
                <a:spcPts val="100"/>
              </a:spcBef>
              <a:buClr>
                <a:srgbClr val="FF0000"/>
              </a:buClr>
              <a:buSzPct val="95833"/>
              <a:buFont typeface="Wingdings"/>
              <a:buChar char=""/>
              <a:tabLst>
                <a:tab pos="256540" algn="l"/>
                <a:tab pos="930656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subsurface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maps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prepared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subsurface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i="1" spc="-10" dirty="0">
                <a:latin typeface="Calibri"/>
                <a:cs typeface="Calibri"/>
              </a:rPr>
              <a:t>sources</a:t>
            </a:r>
            <a:r>
              <a:rPr sz="2400" b="1" i="1" spc="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of	</a:t>
            </a:r>
            <a:r>
              <a:rPr sz="2400" b="1" i="1" spc="-10" dirty="0">
                <a:latin typeface="Calibri"/>
                <a:cs typeface="Calibri"/>
              </a:rPr>
              <a:t>subsurface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b="1" i="1" spc="-5" dirty="0">
                <a:latin typeface="Calibri"/>
                <a:cs typeface="Calibri"/>
              </a:rPr>
              <a:t>data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341630" indent="-329565">
              <a:lnSpc>
                <a:spcPts val="2980"/>
              </a:lnSpc>
              <a:spcBef>
                <a:spcPts val="665"/>
              </a:spcBef>
              <a:buAutoNum type="arabicPeriod"/>
              <a:tabLst>
                <a:tab pos="342265" algn="l"/>
              </a:tabLst>
            </a:pPr>
            <a:r>
              <a:rPr sz="2600" b="1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Well</a:t>
            </a:r>
            <a:r>
              <a:rPr sz="26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logs:</a:t>
            </a:r>
            <a:r>
              <a:rPr sz="2600" b="1" i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representation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 </a:t>
            </a:r>
            <a:r>
              <a:rPr sz="2400" spc="-20" dirty="0">
                <a:latin typeface="Calibri"/>
                <a:cs typeface="Calibri"/>
              </a:rPr>
              <a:t>rocks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properties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5" dirty="0">
                <a:latin typeface="Calibri"/>
                <a:cs typeface="Calibri"/>
              </a:rPr>
              <a:t>depth,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example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dirty="0">
                <a:latin typeface="Calibri"/>
                <a:cs typeface="Calibri"/>
              </a:rPr>
              <a:t>log: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log,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Drilling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log,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Electric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log,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caliper </a:t>
            </a:r>
            <a:r>
              <a:rPr sz="2400" spc="5" dirty="0">
                <a:latin typeface="Calibri"/>
                <a:cs typeface="Calibri"/>
              </a:rPr>
              <a:t>log,</a:t>
            </a:r>
            <a:r>
              <a:rPr sz="2400" spc="-10" dirty="0">
                <a:latin typeface="Calibri"/>
                <a:cs typeface="Calibri"/>
              </a:rPr>
              <a:t> radioactive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log,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resistivity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log.</a:t>
            </a:r>
            <a:endParaRPr sz="2400">
              <a:latin typeface="Calibri"/>
              <a:cs typeface="Calibri"/>
            </a:endParaRPr>
          </a:p>
          <a:p>
            <a:pPr marL="12700" marR="474345">
              <a:lnSpc>
                <a:spcPct val="90200"/>
              </a:lnSpc>
              <a:spcBef>
                <a:spcPts val="994"/>
              </a:spcBef>
              <a:buAutoNum type="arabicPeriod" startAt="2"/>
              <a:tabLst>
                <a:tab pos="342265" algn="l"/>
                <a:tab pos="2755265" algn="l"/>
              </a:tabLst>
            </a:pPr>
            <a:r>
              <a:rPr sz="26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Core drilling: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shallow, </a:t>
            </a:r>
            <a:r>
              <a:rPr sz="2400" spc="-5" dirty="0">
                <a:latin typeface="Calibri"/>
                <a:cs typeface="Calibri"/>
              </a:rPr>
              <a:t>small hole </a:t>
            </a:r>
            <a:r>
              <a:rPr sz="2400" dirty="0">
                <a:latin typeface="Calibri"/>
                <a:cs typeface="Calibri"/>
              </a:rPr>
              <a:t>drilling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dirty="0">
                <a:latin typeface="Calibri"/>
                <a:cs typeface="Calibri"/>
              </a:rPr>
              <a:t>purposes </a:t>
            </a:r>
            <a:r>
              <a:rPr sz="2400" spc="-35" dirty="0">
                <a:latin typeface="Calibri"/>
                <a:cs typeface="Calibri"/>
              </a:rPr>
              <a:t>only.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encountered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cored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i.e.,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obtained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cylindrical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core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sample)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formation	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10" dirty="0">
                <a:latin typeface="Calibri"/>
                <a:cs typeface="Calibri"/>
              </a:rPr>
              <a:t> are </a:t>
            </a:r>
            <a:r>
              <a:rPr sz="2400" spc="-5" dirty="0">
                <a:latin typeface="Calibri"/>
                <a:cs typeface="Calibri"/>
              </a:rPr>
              <a:t>readily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accurately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identified.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660"/>
              </a:lnSpc>
              <a:spcBef>
                <a:spcPts val="1140"/>
              </a:spcBef>
              <a:buAutoNum type="arabicPeriod" startAt="2"/>
              <a:tabLst>
                <a:tab pos="342265" algn="l"/>
              </a:tabLst>
            </a:pPr>
            <a:r>
              <a:rPr sz="2600" b="1" i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Strata </a:t>
            </a:r>
            <a:r>
              <a:rPr sz="2600" b="1" i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tests: </a:t>
            </a:r>
            <a:r>
              <a:rPr sz="2400" dirty="0">
                <a:latin typeface="Calibri"/>
                <a:cs typeface="Calibri"/>
              </a:rPr>
              <a:t>Deep </a:t>
            </a:r>
            <a:r>
              <a:rPr sz="2400" spc="-15" dirty="0">
                <a:latin typeface="Calibri"/>
                <a:cs typeface="Calibri"/>
              </a:rPr>
              <a:t>exploratory </a:t>
            </a:r>
            <a:r>
              <a:rPr sz="2400" dirty="0">
                <a:latin typeface="Calibri"/>
                <a:cs typeface="Calibri"/>
              </a:rPr>
              <a:t>holes drilled primarily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build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drawdown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test).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Note</a:t>
            </a:r>
            <a:r>
              <a:rPr sz="24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</a:t>
            </a:r>
            <a:r>
              <a:rPr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construction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subsurface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maps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required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interpretive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skill.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1185</Words>
  <Application>Microsoft Office PowerPoint</Application>
  <PresentationFormat>مخصص</PresentationFormat>
  <Paragraphs>130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Petroleum Exploration</vt:lpstr>
      <vt:lpstr>Petroleum Exploration</vt:lpstr>
      <vt:lpstr>Petroleum Exploration</vt:lpstr>
      <vt:lpstr>Remote Sensing Method</vt:lpstr>
      <vt:lpstr>2- Subsurface maps:</vt:lpstr>
      <vt:lpstr>How to construct contour Map:</vt:lpstr>
      <vt:lpstr>عرض تقديمي في PowerPoint</vt:lpstr>
      <vt:lpstr>عرض تقديمي في PowerPoint</vt:lpstr>
      <vt:lpstr>Well Correlation</vt:lpstr>
      <vt:lpstr>Petroleum Exploration</vt:lpstr>
      <vt:lpstr>1- Gravitational Method:</vt:lpstr>
      <vt:lpstr>عرض تقديمي في PowerPoint</vt:lpstr>
      <vt:lpstr>2- Magnetic Method: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</dc:creator>
  <cp:lastModifiedBy>hp</cp:lastModifiedBy>
  <cp:revision>2</cp:revision>
  <dcterms:created xsi:type="dcterms:W3CDTF">2022-10-16T04:43:38Z</dcterms:created>
  <dcterms:modified xsi:type="dcterms:W3CDTF">2022-10-17T02:47:28Z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2022-10-16T00:00:00Z</vt:filetime>
  </property>
</Properties>
</file>