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9" r:id="rId15"/>
    <p:sldId id="271" r:id="rId16"/>
    <p:sldId id="277" r:id="rId17"/>
    <p:sldId id="273" r:id="rId18"/>
    <p:sldId id="274" r:id="rId19"/>
    <p:sldId id="275" r:id="rId20"/>
    <p:sldId id="276"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BA9F2-8627-4FEB-A1E7-FF7E353FA772}" type="datetimeFigureOut">
              <a:rPr lang="en-US" smtClean="0"/>
              <a:t>9/10/2023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7D711-6B9A-41A0-9743-90E56423C99B}" type="slidenum">
              <a:rPr lang="en-US" smtClean="0"/>
              <a:t>‹#›</a:t>
            </a:fld>
            <a:endParaRPr lang="en-US"/>
          </a:p>
        </p:txBody>
      </p:sp>
    </p:spTree>
    <p:extLst>
      <p:ext uri="{BB962C8B-B14F-4D97-AF65-F5344CB8AC3E}">
        <p14:creationId xmlns:p14="http://schemas.microsoft.com/office/powerpoint/2010/main" val="399480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0C7C12A-A95A-464B-AE6C-F6EF32AF1261}" type="datetime1">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A940-DCB1-4EAC-BECD-DDF0001762A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5F1D30CF-D9AE-4F2D-808F-022F0EECA480}" type="datetime1">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A940-DCB1-4EAC-BECD-DDF0001762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9A99AF4-AA3A-4062-9322-869BE5C71685}" type="datetime1">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A940-DCB1-4EAC-BECD-DDF0001762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24CC339-1176-48EE-9D68-11F373739DF1}" type="datetime1">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A940-DCB1-4EAC-BECD-DDF0001762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481D72BC-A32D-49BC-BA80-0CD56D8B4792}" type="datetime1">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A940-DCB1-4EAC-BECD-DDF0001762A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2BE948D-D0B3-4127-ABA8-938F1A49B5D7}" type="datetime1">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5A940-DCB1-4EAC-BECD-DDF0001762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8292FFF-A8D8-47DF-9F33-158CA9B5E36E}" type="datetime1">
              <a:rPr lang="en-US" smtClean="0"/>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5A940-DCB1-4EAC-BECD-DDF0001762A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87FF7507-E337-44B3-A98A-5FEA33140DD1}" type="datetime1">
              <a:rPr lang="en-US" smtClean="0"/>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5A940-DCB1-4EAC-BECD-DDF0001762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5525C-9151-40AA-B9E2-9E0E89701354}" type="datetime1">
              <a:rPr lang="en-US" smtClean="0"/>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5A940-DCB1-4EAC-BECD-DDF0001762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96737BBC-9027-406B-9250-E32AB3F271F5}" type="datetime1">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5A940-DCB1-4EAC-BECD-DDF0001762A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D6D5794-F6F5-419C-8BCF-EB266ED29FDE}" type="datetime1">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5A940-DCB1-4EAC-BECD-DDF0001762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C8A8BDB-56FD-4D22-A23F-6F73AED4BE4D}" type="datetime1">
              <a:rPr lang="en-US" smtClean="0"/>
              <a:t>9/10/2023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2C5A940-DCB1-4EAC-BECD-DDF0001762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457200"/>
            <a:ext cx="7772400" cy="1470025"/>
          </a:xfrm>
        </p:spPr>
        <p:txBody>
          <a:bodyPr>
            <a:normAutofit fontScale="90000"/>
          </a:bodyPr>
          <a:lstStyle/>
          <a:p>
            <a:r>
              <a:rPr lang="en-US" sz="2700" dirty="0" err="1"/>
              <a:t>Lec</a:t>
            </a:r>
            <a:r>
              <a:rPr lang="en-US" sz="2700" dirty="0"/>
              <a:t>. 5</a:t>
            </a:r>
            <a:br>
              <a:rPr lang="en-US" sz="2700" dirty="0"/>
            </a:br>
            <a:r>
              <a:rPr lang="en-US" sz="2700" b="1" dirty="0">
                <a:solidFill>
                  <a:srgbClr val="C00000"/>
                </a:solidFill>
              </a:rPr>
              <a:t>Sedimentary Rocks </a:t>
            </a:r>
            <a:br>
              <a:rPr lang="en-US" sz="2700" b="1" dirty="0">
                <a:solidFill>
                  <a:srgbClr val="C00000"/>
                </a:solidFill>
              </a:rPr>
            </a:br>
            <a:r>
              <a:rPr lang="en-US" sz="2700" dirty="0"/>
              <a:t>by :</a:t>
            </a:r>
            <a:br>
              <a:rPr lang="en-US" sz="2700" dirty="0"/>
            </a:br>
            <a:r>
              <a:rPr lang="en-US" sz="2700" b="1" dirty="0">
                <a:solidFill>
                  <a:srgbClr val="C00000"/>
                </a:solidFill>
              </a:rPr>
              <a:t>Dr. </a:t>
            </a:r>
            <a:r>
              <a:rPr lang="en-US" sz="2700" b="1" dirty="0" err="1">
                <a:solidFill>
                  <a:srgbClr val="C00000"/>
                </a:solidFill>
              </a:rPr>
              <a:t>Murtadha</a:t>
            </a:r>
            <a:r>
              <a:rPr lang="en-US" sz="2700" b="1" dirty="0">
                <a:solidFill>
                  <a:srgbClr val="C00000"/>
                </a:solidFill>
              </a:rPr>
              <a:t> Al </a:t>
            </a:r>
            <a:r>
              <a:rPr lang="en-US" sz="2700" b="1" dirty="0" err="1">
                <a:solidFill>
                  <a:srgbClr val="C00000"/>
                </a:solidFill>
              </a:rPr>
              <a:t>Zaidi</a:t>
            </a:r>
            <a:r>
              <a:rPr lang="en-US" sz="2700" b="1" dirty="0">
                <a:solidFill>
                  <a:srgbClr val="C00000"/>
                </a:solidFill>
              </a:rPr>
              <a:t> </a:t>
            </a:r>
          </a:p>
        </p:txBody>
      </p:sp>
      <p:sp>
        <p:nvSpPr>
          <p:cNvPr id="3" name="عنوان فرعي 2"/>
          <p:cNvSpPr>
            <a:spLocks noGrp="1"/>
          </p:cNvSpPr>
          <p:nvPr>
            <p:ph type="subTitle" idx="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22C5A940-DCB1-4EAC-BECD-DDF0001762AC}" type="slidenum">
              <a:rPr lang="en-US" smtClean="0"/>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199"/>
            <a:ext cx="8686800"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87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810000"/>
            <a:ext cx="86868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22C5A940-DCB1-4EAC-BECD-DDF0001762AC}" type="slidenum">
              <a:rPr lang="en-US" smtClean="0"/>
              <a:t>10</a:t>
            </a:fld>
            <a:endParaRPr lang="en-US"/>
          </a:p>
        </p:txBody>
      </p:sp>
    </p:spTree>
    <p:extLst>
      <p:ext uri="{BB962C8B-B14F-4D97-AF65-F5344CB8AC3E}">
        <p14:creationId xmlns:p14="http://schemas.microsoft.com/office/powerpoint/2010/main" val="85589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0500" y="27709"/>
            <a:ext cx="8763000" cy="4093428"/>
          </a:xfrm>
          <a:prstGeom prst="rect">
            <a:avLst/>
          </a:prstGeom>
        </p:spPr>
        <p:txBody>
          <a:bodyPr wrap="square">
            <a:spAutoFit/>
          </a:bodyPr>
          <a:lstStyle/>
          <a:p>
            <a:pPr algn="just"/>
            <a:r>
              <a:rPr lang="en-US" sz="2000" b="1" dirty="0">
                <a:solidFill>
                  <a:srgbClr val="C00000"/>
                </a:solidFill>
                <a:latin typeface="Times New Roman" pitchFamily="18" charset="0"/>
                <a:cs typeface="Times New Roman" pitchFamily="18" charset="0"/>
              </a:rPr>
              <a:t>Sedimentary environments:</a:t>
            </a:r>
          </a:p>
          <a:p>
            <a:pPr algn="just"/>
            <a:r>
              <a:rPr lang="en-US" sz="2000" dirty="0">
                <a:latin typeface="Times New Roman" pitchFamily="18" charset="0"/>
                <a:cs typeface="Times New Roman" pitchFamily="18" charset="0"/>
              </a:rPr>
              <a:t>Sedimentary rocks form as layer upon layer of sediments accumulates. These </a:t>
            </a:r>
            <a:r>
              <a:rPr lang="en-US" sz="2000" b="1" dirty="0">
                <a:latin typeface="Times New Roman" pitchFamily="18" charset="0"/>
                <a:cs typeface="Times New Roman" pitchFamily="18" charset="0"/>
              </a:rPr>
              <a:t>strata </a:t>
            </a:r>
            <a:r>
              <a:rPr lang="en-US" sz="2000" dirty="0">
                <a:latin typeface="Times New Roman" pitchFamily="18" charset="0"/>
                <a:cs typeface="Times New Roman" pitchFamily="18" charset="0"/>
              </a:rPr>
              <a:t>are the single </a:t>
            </a:r>
            <a:r>
              <a:rPr lang="en-US" sz="2000" b="1" dirty="0">
                <a:latin typeface="Times New Roman" pitchFamily="18" charset="0"/>
                <a:cs typeface="Times New Roman" pitchFamily="18" charset="0"/>
              </a:rPr>
              <a:t>most characteristic </a:t>
            </a:r>
            <a:r>
              <a:rPr lang="en-US" sz="2000" dirty="0">
                <a:latin typeface="Times New Roman" pitchFamily="18" charset="0"/>
                <a:cs typeface="Times New Roman" pitchFamily="18" charset="0"/>
              </a:rPr>
              <a:t>of sedimentary rocks.</a:t>
            </a:r>
          </a:p>
          <a:p>
            <a:pPr algn="just"/>
            <a:r>
              <a:rPr lang="en-US" sz="2000" dirty="0">
                <a:latin typeface="Times New Roman" pitchFamily="18" charset="0"/>
                <a:cs typeface="Times New Roman" pitchFamily="18" charset="0"/>
              </a:rPr>
              <a:t>Each layer is unique. The variations among strata reflect the conditions under which each layer was deposited.</a:t>
            </a:r>
          </a:p>
          <a:p>
            <a:pPr algn="just"/>
            <a:r>
              <a:rPr lang="en-US" sz="2000" dirty="0">
                <a:latin typeface="Times New Roman" pitchFamily="18" charset="0"/>
                <a:cs typeface="Times New Roman" pitchFamily="18" charset="0"/>
              </a:rPr>
              <a:t>Sedimentary rocks show a variety of structures that help us to interpret </a:t>
            </a:r>
            <a:r>
              <a:rPr lang="en-US" sz="2000" b="1" dirty="0">
                <a:latin typeface="Times New Roman" pitchFamily="18" charset="0"/>
                <a:cs typeface="Times New Roman" pitchFamily="18" charset="0"/>
              </a:rPr>
              <a:t>past geologic conditions </a:t>
            </a:r>
            <a:r>
              <a:rPr lang="en-US" sz="2000" dirty="0">
                <a:latin typeface="Times New Roman" pitchFamily="18" charset="0"/>
                <a:cs typeface="Times New Roman" pitchFamily="18" charset="0"/>
              </a:rPr>
              <a:t>like:</a:t>
            </a:r>
          </a:p>
          <a:p>
            <a:pPr algn="just"/>
            <a:r>
              <a:rPr lang="en-US" sz="2000" b="1" dirty="0">
                <a:latin typeface="Times New Roman" pitchFamily="18" charset="0"/>
                <a:cs typeface="Times New Roman" pitchFamily="18" charset="0"/>
              </a:rPr>
              <a:t>Cross-bedding: </a:t>
            </a:r>
            <a:r>
              <a:rPr lang="en-US" sz="2000" dirty="0">
                <a:latin typeface="Times New Roman" pitchFamily="18" charset="0"/>
                <a:cs typeface="Times New Roman" pitchFamily="18" charset="0"/>
              </a:rPr>
              <a:t>occurs in sand dunes and certain stream deposits. (Figure.4.40). 1.</a:t>
            </a:r>
          </a:p>
          <a:p>
            <a:pPr algn="just"/>
            <a:r>
              <a:rPr lang="en-US" sz="2000" b="1" dirty="0">
                <a:latin typeface="Times New Roman" pitchFamily="18" charset="0"/>
                <a:cs typeface="Times New Roman" pitchFamily="18" charset="0"/>
              </a:rPr>
              <a:t>Ripple – marks: </a:t>
            </a:r>
            <a:r>
              <a:rPr lang="en-US" sz="2000" dirty="0">
                <a:latin typeface="Times New Roman" pitchFamily="18" charset="0"/>
                <a:cs typeface="Times New Roman" pitchFamily="18" charset="0"/>
              </a:rPr>
              <a:t>are associated with currents of air and water or with the back and forth movement of waves. 2.</a:t>
            </a:r>
          </a:p>
          <a:p>
            <a:pPr algn="just"/>
            <a:r>
              <a:rPr lang="en-US" sz="2000" b="1" dirty="0">
                <a:latin typeface="Times New Roman" pitchFamily="18" charset="0"/>
                <a:cs typeface="Times New Roman" pitchFamily="18" charset="0"/>
              </a:rPr>
              <a:t>Mud-cracks: </a:t>
            </a:r>
            <a:r>
              <a:rPr lang="en-US" sz="2000" dirty="0">
                <a:latin typeface="Times New Roman" pitchFamily="18" charset="0"/>
                <a:cs typeface="Times New Roman" pitchFamily="18" charset="0"/>
              </a:rPr>
              <a:t>When they are preserved, they indicate alternating wet and dry conditions and are associated with such places as desert basins and shallow lakes. 3.</a:t>
            </a:r>
          </a:p>
          <a:p>
            <a:pPr algn="just"/>
            <a:endParaRPr lang="en-US" sz="20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7162800" cy="268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22C5A940-DCB1-4EAC-BECD-DDF0001762AC}" type="slidenum">
              <a:rPr lang="en-US" smtClean="0"/>
              <a:t>11</a:t>
            </a:fld>
            <a:endParaRPr lang="en-US"/>
          </a:p>
        </p:txBody>
      </p:sp>
    </p:spTree>
    <p:extLst>
      <p:ext uri="{BB962C8B-B14F-4D97-AF65-F5344CB8AC3E}">
        <p14:creationId xmlns:p14="http://schemas.microsoft.com/office/powerpoint/2010/main" val="422871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32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28600" y="381000"/>
            <a:ext cx="8763000" cy="769441"/>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Fossils: </a:t>
            </a:r>
            <a:r>
              <a:rPr lang="en-US" sz="2000" dirty="0">
                <a:latin typeface="Times New Roman" pitchFamily="18" charset="0"/>
                <a:cs typeface="Times New Roman" pitchFamily="18" charset="0"/>
              </a:rPr>
              <a:t>They are preserved in sedimentary rocks, and important keys to </a:t>
            </a:r>
            <a:r>
              <a:rPr lang="en-US" sz="2000" b="1" dirty="0">
                <a:latin typeface="Times New Roman" pitchFamily="18" charset="0"/>
                <a:cs typeface="Times New Roman" pitchFamily="18" charset="0"/>
              </a:rPr>
              <a:t>past environments</a:t>
            </a:r>
            <a:r>
              <a:rPr lang="en-US" sz="2000" dirty="0">
                <a:latin typeface="Times New Roman" pitchFamily="18" charset="0"/>
                <a:cs typeface="Times New Roman" pitchFamily="18" charset="0"/>
              </a:rPr>
              <a:t>. (Figure.4.41).</a:t>
            </a:r>
          </a:p>
        </p:txBody>
      </p:sp>
      <p:sp>
        <p:nvSpPr>
          <p:cNvPr id="3" name="عنصر نائب لرقم الشريحة 2"/>
          <p:cNvSpPr>
            <a:spLocks noGrp="1"/>
          </p:cNvSpPr>
          <p:nvPr>
            <p:ph type="sldNum" sz="quarter" idx="12"/>
          </p:nvPr>
        </p:nvSpPr>
        <p:spPr/>
        <p:txBody>
          <a:bodyPr/>
          <a:lstStyle/>
          <a:p>
            <a:fld id="{22C5A940-DCB1-4EAC-BECD-DDF0001762AC}" type="slidenum">
              <a:rPr lang="en-US" smtClean="0"/>
              <a:t>12</a:t>
            </a:fld>
            <a:endParaRPr lang="en-US"/>
          </a:p>
        </p:txBody>
      </p:sp>
    </p:spTree>
    <p:extLst>
      <p:ext uri="{BB962C8B-B14F-4D97-AF65-F5344CB8AC3E}">
        <p14:creationId xmlns:p14="http://schemas.microsoft.com/office/powerpoint/2010/main" val="94484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289679"/>
            <a:ext cx="8458200" cy="4401205"/>
          </a:xfrm>
          <a:prstGeom prst="rect">
            <a:avLst/>
          </a:prstGeom>
        </p:spPr>
        <p:txBody>
          <a:bodyPr wrap="square">
            <a:spAutoFit/>
          </a:bodyPr>
          <a:lstStyle/>
          <a:p>
            <a:pPr marL="342900" indent="-342900" algn="just">
              <a:buFont typeface="Wingdings" pitchFamily="2" charset="2"/>
              <a:buChar char="v"/>
            </a:pPr>
            <a:r>
              <a:rPr lang="en-US" sz="2000" dirty="0">
                <a:latin typeface="Times New Roman" pitchFamily="18" charset="0"/>
                <a:cs typeface="Times New Roman" pitchFamily="18" charset="0"/>
              </a:rPr>
              <a:t>The size of particles in sedimentary rocks provides useful information about </a:t>
            </a:r>
            <a:r>
              <a:rPr lang="en-US" sz="2000" b="1" dirty="0">
                <a:latin typeface="Times New Roman" pitchFamily="18" charset="0"/>
                <a:cs typeface="Times New Roman" pitchFamily="18" charset="0"/>
              </a:rPr>
              <a:t>environments of depositions</a:t>
            </a:r>
            <a:r>
              <a:rPr lang="en-US" sz="2000" dirty="0">
                <a:latin typeface="Times New Roman" pitchFamily="18" charset="0"/>
                <a:cs typeface="Times New Roman" pitchFamily="18" charset="0"/>
              </a:rPr>
              <a:t>. </a:t>
            </a:r>
          </a:p>
          <a:p>
            <a:pPr marL="342900" indent="-342900" algn="just">
              <a:buFont typeface="Arial" pitchFamily="34" charset="0"/>
              <a:buChar char="•"/>
            </a:pPr>
            <a:r>
              <a:rPr lang="en-US" sz="2000" dirty="0">
                <a:latin typeface="Times New Roman" pitchFamily="18" charset="0"/>
                <a:cs typeface="Times New Roman" pitchFamily="18" charset="0"/>
              </a:rPr>
              <a:t>Currents of water and air sort particles by size. </a:t>
            </a:r>
            <a:r>
              <a:rPr lang="en-US" sz="2000" b="1" dirty="0">
                <a:latin typeface="Times New Roman" pitchFamily="18" charset="0"/>
                <a:cs typeface="Times New Roman" pitchFamily="18" charset="0"/>
              </a:rPr>
              <a:t>The stronger the current, the larger the particles size carried</a:t>
            </a:r>
            <a:r>
              <a:rPr lang="en-US" sz="2000" dirty="0">
                <a:latin typeface="Times New Roman" pitchFamily="18" charset="0"/>
                <a:cs typeface="Times New Roman" pitchFamily="18" charset="0"/>
              </a:rPr>
              <a:t>. </a:t>
            </a:r>
          </a:p>
          <a:p>
            <a:pPr marL="342900" indent="-342900" algn="just">
              <a:buFont typeface="Arial" pitchFamily="34" charset="0"/>
              <a:buChar char="•"/>
            </a:pPr>
            <a:r>
              <a:rPr lang="en-US" sz="2000" dirty="0">
                <a:latin typeface="Times New Roman" pitchFamily="18" charset="0"/>
                <a:cs typeface="Times New Roman" pitchFamily="18" charset="0"/>
              </a:rPr>
              <a:t>For example, in very </a:t>
            </a:r>
            <a:r>
              <a:rPr lang="en-US" sz="2000" b="1" dirty="0">
                <a:latin typeface="Times New Roman" pitchFamily="18" charset="0"/>
                <a:cs typeface="Times New Roman" pitchFamily="18" charset="0"/>
              </a:rPr>
              <a:t>turbulent water </a:t>
            </a:r>
            <a:r>
              <a:rPr lang="en-US" sz="2000" dirty="0">
                <a:latin typeface="Times New Roman" pitchFamily="18" charset="0"/>
                <a:cs typeface="Times New Roman" pitchFamily="18" charset="0"/>
              </a:rPr>
              <a:t>only large gravel-sized particles can settle out. </a:t>
            </a:r>
          </a:p>
          <a:p>
            <a:pPr marL="342900" indent="-342900" algn="just">
              <a:buFont typeface="Arial" pitchFamily="34" charset="0"/>
              <a:buChar char="•"/>
            </a:pPr>
            <a:r>
              <a:rPr lang="en-US" sz="2000" dirty="0">
                <a:latin typeface="Times New Roman" pitchFamily="18" charset="0"/>
                <a:cs typeface="Times New Roman" pitchFamily="18" charset="0"/>
              </a:rPr>
              <a:t>Whereas fine particles settle in the waters of a </a:t>
            </a:r>
            <a:r>
              <a:rPr lang="en-US" sz="2000" b="1" dirty="0">
                <a:latin typeface="Times New Roman" pitchFamily="18" charset="0"/>
                <a:cs typeface="Times New Roman" pitchFamily="18" charset="0"/>
              </a:rPr>
              <a:t>swamp</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lake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lagoon</a:t>
            </a:r>
            <a:r>
              <a:rPr lang="en-US" sz="2000" dirty="0">
                <a:latin typeface="Times New Roman" pitchFamily="18" charset="0"/>
                <a:cs typeface="Times New Roman" pitchFamily="18" charset="0"/>
              </a:rPr>
              <a:t>. 6.</a:t>
            </a:r>
          </a:p>
          <a:p>
            <a:pPr marL="342900" indent="-342900" algn="just">
              <a:buFont typeface="Wingdings" pitchFamily="2" charset="2"/>
              <a:buChar char="v"/>
            </a:pPr>
            <a:r>
              <a:rPr lang="en-US" sz="2000" dirty="0">
                <a:latin typeface="Times New Roman" pitchFamily="18" charset="0"/>
                <a:cs typeface="Times New Roman" pitchFamily="18" charset="0"/>
              </a:rPr>
              <a:t>The mineral composition of the rock can also contribute useful information about past environment.</a:t>
            </a:r>
          </a:p>
          <a:p>
            <a:pPr marL="342900" indent="-342900" algn="just">
              <a:buFont typeface="Arial" pitchFamily="34" charset="0"/>
              <a:buChar char="•"/>
            </a:pPr>
            <a:r>
              <a:rPr lang="en-US" sz="2000" dirty="0">
                <a:latin typeface="Times New Roman" pitchFamily="18" charset="0"/>
                <a:cs typeface="Times New Roman" pitchFamily="18" charset="0"/>
              </a:rPr>
              <a:t>For example, evaporates can indicate an </a:t>
            </a:r>
            <a:r>
              <a:rPr lang="en-US" sz="2000" b="1" dirty="0">
                <a:latin typeface="Times New Roman" pitchFamily="18" charset="0"/>
                <a:cs typeface="Times New Roman" pitchFamily="18" charset="0"/>
              </a:rPr>
              <a:t>arid </a:t>
            </a:r>
            <a:r>
              <a:rPr lang="en-US" sz="2000" dirty="0">
                <a:latin typeface="Times New Roman" pitchFamily="18" charset="0"/>
                <a:cs typeface="Times New Roman" pitchFamily="18" charset="0"/>
              </a:rPr>
              <a:t>setting.</a:t>
            </a:r>
          </a:p>
          <a:p>
            <a:pPr algn="just"/>
            <a:endParaRPr lang="en-US" sz="2000" dirty="0">
              <a:latin typeface="Times New Roman" pitchFamily="18" charset="0"/>
              <a:cs typeface="Times New Roman" pitchFamily="18" charset="0"/>
            </a:endParaRPr>
          </a:p>
          <a:p>
            <a:pPr marL="342900" indent="-342900" algn="just">
              <a:buFont typeface="Arial" pitchFamily="34" charset="0"/>
              <a:buChar char="•"/>
            </a:pPr>
            <a:r>
              <a:rPr lang="en-US" sz="2000" dirty="0">
                <a:latin typeface="Times New Roman" pitchFamily="18" charset="0"/>
                <a:cs typeface="Times New Roman" pitchFamily="18" charset="0"/>
              </a:rPr>
              <a:t>And certain limestone, like </a:t>
            </a:r>
            <a:r>
              <a:rPr lang="en-US" sz="2000" b="1" dirty="0">
                <a:latin typeface="Times New Roman" pitchFamily="18" charset="0"/>
                <a:cs typeface="Times New Roman" pitchFamily="18" charset="0"/>
              </a:rPr>
              <a:t>coquina</a:t>
            </a:r>
            <a:r>
              <a:rPr lang="en-US" sz="2000" dirty="0">
                <a:latin typeface="Times New Roman" pitchFamily="18" charset="0"/>
                <a:cs typeface="Times New Roman" pitchFamily="18" charset="0"/>
              </a:rPr>
              <a:t>, can indicate a warm, shallow marine environment. </a:t>
            </a:r>
          </a:p>
          <a:p>
            <a:pPr algn="just"/>
            <a:endParaRPr 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22C5A940-DCB1-4EAC-BECD-DDF0001762AC}" type="slidenum">
              <a:rPr lang="en-US" smtClean="0"/>
              <a:t>13</a:t>
            </a:fld>
            <a:endParaRPr lang="en-US"/>
          </a:p>
        </p:txBody>
      </p:sp>
    </p:spTree>
    <p:extLst>
      <p:ext uri="{BB962C8B-B14F-4D97-AF65-F5344CB8AC3E}">
        <p14:creationId xmlns:p14="http://schemas.microsoft.com/office/powerpoint/2010/main" val="422280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22C5A940-DCB1-4EAC-BECD-DDF0001762AC}" type="slidenum">
              <a:rPr lang="en-US" smtClean="0"/>
              <a:t>14</a:t>
            </a:fld>
            <a:endParaRPr lang="en-US"/>
          </a:p>
        </p:txBody>
      </p:sp>
    </p:spTree>
    <p:extLst>
      <p:ext uri="{BB962C8B-B14F-4D97-AF65-F5344CB8AC3E}">
        <p14:creationId xmlns:p14="http://schemas.microsoft.com/office/powerpoint/2010/main" val="278847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4018" y="27709"/>
            <a:ext cx="8686800" cy="7232749"/>
          </a:xfrm>
          <a:prstGeom prst="rect">
            <a:avLst/>
          </a:prstGeom>
        </p:spPr>
        <p:txBody>
          <a:bodyPr wrap="square">
            <a:spAutoFit/>
          </a:bodyPr>
          <a:lstStyle/>
          <a:p>
            <a:pPr marL="342900" indent="-342900" algn="just">
              <a:buFont typeface="Wingdings" pitchFamily="2" charset="2"/>
              <a:buChar char="v"/>
            </a:pPr>
            <a:r>
              <a:rPr lang="en-US" sz="2000" dirty="0">
                <a:latin typeface="Times New Roman" pitchFamily="18" charset="0"/>
                <a:cs typeface="Times New Roman" pitchFamily="18" charset="0"/>
              </a:rPr>
              <a:t>Types of Depositional </a:t>
            </a:r>
            <a:r>
              <a:rPr lang="en-US" sz="2000" dirty="0" err="1">
                <a:latin typeface="Times New Roman" pitchFamily="18" charset="0"/>
                <a:cs typeface="Times New Roman" pitchFamily="18" charset="0"/>
              </a:rPr>
              <a:t>Enviornment</a:t>
            </a:r>
            <a:r>
              <a:rPr lang="en-US" sz="2000" dirty="0">
                <a:latin typeface="Times New Roman" pitchFamily="18" charset="0"/>
                <a:cs typeface="Times New Roman" pitchFamily="18" charset="0"/>
              </a:rPr>
              <a:t> There are four major types of depositional environments they are Continental, Transitional, Marine and Other categories. In continental deposits, it can be further classified into Alluvial, Fluvial and Lacustrine environment. In transitional deposits, it can be classified into Deltaic, Tidal, </a:t>
            </a:r>
            <a:r>
              <a:rPr lang="en-US" sz="2000" dirty="0" err="1">
                <a:latin typeface="Times New Roman" pitchFamily="18" charset="0"/>
                <a:cs typeface="Times New Roman" pitchFamily="18" charset="0"/>
              </a:rPr>
              <a:t>Lagoonal</a:t>
            </a:r>
            <a:r>
              <a:rPr lang="en-US" sz="2000" dirty="0">
                <a:latin typeface="Times New Roman" pitchFamily="18" charset="0"/>
                <a:cs typeface="Times New Roman" pitchFamily="18" charset="0"/>
              </a:rPr>
              <a:t> and Beach environment. In marine deposits, it can be classified into evaporative and glacial environments. </a:t>
            </a:r>
            <a:br>
              <a:rPr lang="en-US" sz="2000" dirty="0">
                <a:latin typeface="Times New Roman" pitchFamily="18" charset="0"/>
                <a:cs typeface="Times New Roman" pitchFamily="18" charset="0"/>
              </a:rPr>
            </a:br>
            <a:r>
              <a:rPr lang="en-US" sz="2400" b="1" dirty="0">
                <a:solidFill>
                  <a:srgbClr val="C00000"/>
                </a:solidFill>
                <a:latin typeface="Times New Roman" pitchFamily="18" charset="0"/>
                <a:cs typeface="Times New Roman" pitchFamily="18" charset="0"/>
              </a:rPr>
              <a:t>Continental Environments </a:t>
            </a:r>
          </a:p>
          <a:p>
            <a:pPr marL="342900" indent="-342900" algn="just">
              <a:buFont typeface="Wingdings" pitchFamily="2" charset="2"/>
              <a:buChar char="v"/>
            </a:pPr>
            <a:r>
              <a:rPr lang="en-US" sz="2000" dirty="0">
                <a:latin typeface="Times New Roman" pitchFamily="18" charset="0"/>
                <a:cs typeface="Times New Roman" pitchFamily="18" charset="0"/>
              </a:rPr>
              <a:t>The continental environments are those environments which are present on the terrestrial plains of continents. They are </a:t>
            </a:r>
            <a:r>
              <a:rPr lang="en-US" sz="2000" dirty="0">
                <a:solidFill>
                  <a:srgbClr val="C00000"/>
                </a:solidFill>
                <a:latin typeface="Times New Roman" pitchFamily="18" charset="0"/>
                <a:cs typeface="Times New Roman" pitchFamily="18" charset="0"/>
              </a:rPr>
              <a:t>alluvial fans</a:t>
            </a:r>
            <a:r>
              <a:rPr lang="en-US" sz="2000" dirty="0">
                <a:latin typeface="Times New Roman" pitchFamily="18" charset="0"/>
                <a:cs typeface="Times New Roman" pitchFamily="18" charset="0"/>
              </a:rPr>
              <a:t>, </a:t>
            </a:r>
            <a:r>
              <a:rPr lang="en-US" sz="2000" dirty="0">
                <a:solidFill>
                  <a:srgbClr val="C00000"/>
                </a:solidFill>
                <a:latin typeface="Times New Roman" pitchFamily="18" charset="0"/>
                <a:cs typeface="Times New Roman" pitchFamily="18" charset="0"/>
              </a:rPr>
              <a:t>fluvial environments </a:t>
            </a:r>
            <a:r>
              <a:rPr lang="en-US" sz="2000" dirty="0">
                <a:latin typeface="Times New Roman" pitchFamily="18" charset="0"/>
                <a:cs typeface="Times New Roman" pitchFamily="18" charset="0"/>
              </a:rPr>
              <a:t>(rivers), </a:t>
            </a:r>
            <a:r>
              <a:rPr lang="en-US" sz="2000" dirty="0">
                <a:solidFill>
                  <a:srgbClr val="C00000"/>
                </a:solidFill>
                <a:latin typeface="Times New Roman" pitchFamily="18" charset="0"/>
                <a:cs typeface="Times New Roman" pitchFamily="18" charset="0"/>
              </a:rPr>
              <a:t>lacustrine environments </a:t>
            </a:r>
            <a:r>
              <a:rPr lang="en-US" sz="2000" dirty="0">
                <a:latin typeface="Times New Roman" pitchFamily="18" charset="0"/>
                <a:cs typeface="Times New Roman" pitchFamily="18" charset="0"/>
              </a:rPr>
              <a:t>(lakes), </a:t>
            </a:r>
            <a:r>
              <a:rPr lang="en-US" sz="2000" dirty="0" err="1">
                <a:solidFill>
                  <a:srgbClr val="C00000"/>
                </a:solidFill>
                <a:latin typeface="Times New Roman" pitchFamily="18" charset="0"/>
                <a:cs typeface="Times New Roman" pitchFamily="18" charset="0"/>
              </a:rPr>
              <a:t>aeolian</a:t>
            </a:r>
            <a:r>
              <a:rPr lang="en-US" sz="2000" dirty="0">
                <a:solidFill>
                  <a:srgbClr val="C00000"/>
                </a:solidFill>
                <a:latin typeface="Times New Roman" pitchFamily="18" charset="0"/>
                <a:cs typeface="Times New Roman" pitchFamily="18" charset="0"/>
              </a:rPr>
              <a:t> or </a:t>
            </a:r>
            <a:r>
              <a:rPr lang="en-US" sz="2000" dirty="0" err="1">
                <a:solidFill>
                  <a:srgbClr val="C00000"/>
                </a:solidFill>
                <a:latin typeface="Times New Roman" pitchFamily="18" charset="0"/>
                <a:cs typeface="Times New Roman" pitchFamily="18" charset="0"/>
              </a:rPr>
              <a:t>eolian</a:t>
            </a:r>
            <a:r>
              <a:rPr lang="en-US" sz="2000" dirty="0">
                <a:solidFill>
                  <a:srgbClr val="C00000"/>
                </a:solidFill>
                <a:latin typeface="Times New Roman" pitchFamily="18" charset="0"/>
                <a:cs typeface="Times New Roman" pitchFamily="18" charset="0"/>
              </a:rPr>
              <a:t> environments </a:t>
            </a:r>
            <a:r>
              <a:rPr lang="en-US" sz="2000" dirty="0">
                <a:latin typeface="Times New Roman" pitchFamily="18" charset="0"/>
                <a:cs typeface="Times New Roman" pitchFamily="18" charset="0"/>
              </a:rPr>
              <a:t>(deserts), and </a:t>
            </a:r>
            <a:r>
              <a:rPr lang="en-US" sz="2000" dirty="0" err="1">
                <a:solidFill>
                  <a:srgbClr val="C00000"/>
                </a:solidFill>
                <a:latin typeface="Times New Roman" pitchFamily="18" charset="0"/>
                <a:cs typeface="Times New Roman" pitchFamily="18" charset="0"/>
              </a:rPr>
              <a:t>paludal</a:t>
            </a:r>
            <a:r>
              <a:rPr lang="en-US" sz="2000" dirty="0">
                <a:solidFill>
                  <a:srgbClr val="C00000"/>
                </a:solidFill>
                <a:latin typeface="Times New Roman" pitchFamily="18" charset="0"/>
                <a:cs typeface="Times New Roman" pitchFamily="18" charset="0"/>
              </a:rPr>
              <a:t> environments </a:t>
            </a:r>
            <a:r>
              <a:rPr lang="en-US" sz="2000" dirty="0">
                <a:latin typeface="Times New Roman" pitchFamily="18" charset="0"/>
                <a:cs typeface="Times New Roman" pitchFamily="18" charset="0"/>
              </a:rPr>
              <a:t>(swamps). On the continents, sedimentation might be thought to begin with </a:t>
            </a:r>
            <a:r>
              <a:rPr lang="en-US" sz="2000" dirty="0" err="1">
                <a:latin typeface="Times New Roman" pitchFamily="18" charset="0"/>
                <a:cs typeface="Times New Roman" pitchFamily="18" charset="0"/>
              </a:rPr>
              <a:t>clastic</a:t>
            </a:r>
            <a:r>
              <a:rPr lang="en-US" sz="2000" dirty="0">
                <a:latin typeface="Times New Roman" pitchFamily="18" charset="0"/>
                <a:cs typeface="Times New Roman" pitchFamily="18" charset="0"/>
              </a:rPr>
              <a:t> materials, shed from the flanks of mountain ranges. </a:t>
            </a:r>
          </a:p>
          <a:p>
            <a:pPr marL="342900" indent="-342900" algn="just">
              <a:buFont typeface="Arial" pitchFamily="34" charset="0"/>
              <a:buChar char="•"/>
            </a:pPr>
            <a:r>
              <a:rPr lang="en-US" sz="2000" dirty="0">
                <a:latin typeface="Times New Roman" pitchFamily="18" charset="0"/>
                <a:cs typeface="Times New Roman" pitchFamily="18" charset="0"/>
              </a:rPr>
              <a:t>These alluvial fans are characterized by poorly sorted, boulder and gravel dominated debris of conglomerates. </a:t>
            </a:r>
          </a:p>
          <a:p>
            <a:pPr marL="342900" indent="-342900" algn="just">
              <a:buFont typeface="Arial" pitchFamily="34" charset="0"/>
              <a:buChar char="•"/>
            </a:pPr>
            <a:r>
              <a:rPr lang="en-US" sz="2000" dirty="0">
                <a:latin typeface="Times New Roman" pitchFamily="18" charset="0"/>
                <a:cs typeface="Times New Roman" pitchFamily="18" charset="0"/>
              </a:rPr>
              <a:t>Fluvial (river) </a:t>
            </a:r>
            <a:r>
              <a:rPr lang="en-US" sz="2000" dirty="0" err="1">
                <a:latin typeface="Times New Roman" pitchFamily="18" charset="0"/>
                <a:cs typeface="Times New Roman" pitchFamily="18" charset="0"/>
              </a:rPr>
              <a:t>facies</a:t>
            </a:r>
            <a:r>
              <a:rPr lang="en-US" sz="2000" dirty="0">
                <a:latin typeface="Times New Roman" pitchFamily="18" charset="0"/>
                <a:cs typeface="Times New Roman" pitchFamily="18" charset="0"/>
              </a:rPr>
              <a:t> include cross-bedded and rippled river sandstones and parallel or cross-bedded floodplain mudstones (siltstones and clay </a:t>
            </a:r>
            <a:r>
              <a:rPr lang="en-US" sz="2000" dirty="0" err="1">
                <a:latin typeface="Times New Roman" pitchFamily="18" charset="0"/>
                <a:cs typeface="Times New Roman" pitchFamily="18" charset="0"/>
              </a:rPr>
              <a:t>shales</a:t>
            </a:r>
            <a:r>
              <a:rPr lang="en-US" sz="2000" dirty="0">
                <a:latin typeface="Times New Roman" pitchFamily="18" charset="0"/>
                <a:cs typeface="Times New Roman" pitchFamily="18" charset="0"/>
              </a:rPr>
              <a:t>).</a:t>
            </a:r>
          </a:p>
          <a:p>
            <a:pPr marL="342900" indent="-342900" algn="just">
              <a:buFont typeface="Arial" pitchFamily="34" charset="0"/>
              <a:buChar char="•"/>
            </a:pPr>
            <a:r>
              <a:rPr lang="en-US" sz="2000" dirty="0">
                <a:latin typeface="Times New Roman" pitchFamily="18" charset="0"/>
                <a:cs typeface="Times New Roman" pitchFamily="18" charset="0"/>
              </a:rPr>
              <a:t>Lacustrine (lake) </a:t>
            </a:r>
            <a:r>
              <a:rPr lang="en-US" sz="2000" dirty="0" err="1">
                <a:latin typeface="Times New Roman" pitchFamily="18" charset="0"/>
                <a:cs typeface="Times New Roman" pitchFamily="18" charset="0"/>
              </a:rPr>
              <a:t>facies</a:t>
            </a:r>
            <a:r>
              <a:rPr lang="en-US" sz="2000" dirty="0">
                <a:latin typeface="Times New Roman" pitchFamily="18" charset="0"/>
                <a:cs typeface="Times New Roman" pitchFamily="18" charset="0"/>
              </a:rPr>
              <a:t> include sands deposited at the mouths rivers which em</a:t>
            </a:r>
            <a:r>
              <a:rPr lang="en-US" sz="2000" dirty="0">
                <a:solidFill>
                  <a:srgbClr val="C00000"/>
                </a:solidFill>
                <a:latin typeface="Times New Roman" pitchFamily="18" charset="0"/>
                <a:cs typeface="Times New Roman" pitchFamily="18" charset="0"/>
              </a:rPr>
              <a:t>p</a:t>
            </a:r>
            <a:r>
              <a:rPr lang="en-US" sz="2000" dirty="0">
                <a:latin typeface="Times New Roman" pitchFamily="18" charset="0"/>
                <a:cs typeface="Times New Roman" pitchFamily="18" charset="0"/>
              </a:rPr>
              <a:t>ty into the lake, along the shoreline as well as muddy </a:t>
            </a:r>
            <a:r>
              <a:rPr lang="en-US" sz="2000" dirty="0" err="1">
                <a:latin typeface="Times New Roman" pitchFamily="18" charset="0"/>
                <a:cs typeface="Times New Roman" pitchFamily="18" charset="0"/>
              </a:rPr>
              <a:t>facies</a:t>
            </a:r>
            <a:r>
              <a:rPr lang="en-US" sz="2000" dirty="0">
                <a:latin typeface="Times New Roman" pitchFamily="18" charset="0"/>
                <a:cs typeface="Times New Roman" pitchFamily="18" charset="0"/>
              </a:rPr>
              <a:t> on the deep lake bottom. </a:t>
            </a:r>
          </a:p>
          <a:p>
            <a:pPr marL="342900" indent="-342900" algn="just">
              <a:buFont typeface="Arial" pitchFamily="34" charset="0"/>
              <a:buChar char="•"/>
            </a:pPr>
            <a:r>
              <a:rPr lang="en-US" sz="2000" dirty="0">
                <a:latin typeface="Times New Roman" pitchFamily="18" charset="0"/>
                <a:cs typeface="Times New Roman" pitchFamily="18" charset="0"/>
              </a:rPr>
              <a:t>In the continental environment, most sediment transport is accomplished by the flows that move in response to the gravity.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22C5A940-DCB1-4EAC-BECD-DDF0001762AC}" type="slidenum">
              <a:rPr lang="en-US" smtClean="0"/>
              <a:t>15</a:t>
            </a:fld>
            <a:endParaRPr lang="en-US"/>
          </a:p>
        </p:txBody>
      </p:sp>
    </p:spTree>
    <p:extLst>
      <p:ext uri="{BB962C8B-B14F-4D97-AF65-F5344CB8AC3E}">
        <p14:creationId xmlns:p14="http://schemas.microsoft.com/office/powerpoint/2010/main" val="87050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acustrineenvironmentsSediments are deposited inlack .Lack deposits may be large orsmall, shallow or deep, andfilled with ..."/>
          <p:cNvPicPr>
            <a:picLocks noChangeAspect="1" noChangeArrowheads="1"/>
          </p:cNvPicPr>
          <p:nvPr/>
        </p:nvPicPr>
        <p:blipFill rotWithShape="1">
          <a:blip r:embed="rId2">
            <a:extLst>
              <a:ext uri="{28A0092B-C50C-407E-A947-70E740481C1C}">
                <a14:useLocalDpi xmlns:a14="http://schemas.microsoft.com/office/drawing/2010/main" val="0"/>
              </a:ext>
            </a:extLst>
          </a:blip>
          <a:srcRect l="39215" r="2843" b="4363"/>
          <a:stretch/>
        </p:blipFill>
        <p:spPr bwMode="auto">
          <a:xfrm>
            <a:off x="228600" y="228600"/>
            <a:ext cx="4191000" cy="61722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DesertsenvironmentsAeolianDeposited by wind in desertsDeposits.Usually contain vast areaswhere sand is deposited indunes. ..."/>
          <p:cNvPicPr>
            <a:picLocks noChangeAspect="1" noChangeArrowheads="1"/>
          </p:cNvPicPr>
          <p:nvPr/>
        </p:nvPicPr>
        <p:blipFill rotWithShape="1">
          <a:blip r:embed="rId3">
            <a:extLst>
              <a:ext uri="{28A0092B-C50C-407E-A947-70E740481C1C}">
                <a14:useLocalDpi xmlns:a14="http://schemas.microsoft.com/office/drawing/2010/main" val="0"/>
              </a:ext>
            </a:extLst>
          </a:blip>
          <a:srcRect l="36663"/>
          <a:stretch/>
        </p:blipFill>
        <p:spPr bwMode="auto">
          <a:xfrm>
            <a:off x="4599708" y="228600"/>
            <a:ext cx="4391891" cy="618605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22C5A940-DCB1-4EAC-BECD-DDF0001762AC}" type="slidenum">
              <a:rPr lang="en-US" smtClean="0"/>
              <a:t>16</a:t>
            </a:fld>
            <a:endParaRPr lang="en-US"/>
          </a:p>
        </p:txBody>
      </p:sp>
    </p:spTree>
    <p:extLst>
      <p:ext uri="{BB962C8B-B14F-4D97-AF65-F5344CB8AC3E}">
        <p14:creationId xmlns:p14="http://schemas.microsoft.com/office/powerpoint/2010/main" val="287317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686800" cy="2308324"/>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Transitional Environment </a:t>
            </a:r>
            <a:r>
              <a:rPr lang="en-US" sz="2000" dirty="0">
                <a:latin typeface="Times New Roman" pitchFamily="18" charset="0"/>
                <a:cs typeface="Times New Roman" pitchFamily="18" charset="0"/>
              </a:rPr>
              <a:t>The Transitional environments are those environments at or near where the land meets the sea. Transitional sedimentary environments include deltas, beaches and barrier islands, lagoons, salt marshes, and tidal flats. The tidal flats are low-lying areas that are alternately covered by water and exposed to the air each day. The Transition zone between continents and marine environments.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3" name="Picture 2" descr="EstaurineenvironmentsAn estuary is the marine-influenced portion of adrowned valley .A drowned valley is the seawardportio..."/>
          <p:cNvPicPr>
            <a:picLocks noChangeAspect="1" noChangeArrowheads="1"/>
          </p:cNvPicPr>
          <p:nvPr/>
        </p:nvPicPr>
        <p:blipFill rotWithShape="1">
          <a:blip r:embed="rId2">
            <a:extLst>
              <a:ext uri="{28A0092B-C50C-407E-A947-70E740481C1C}">
                <a14:useLocalDpi xmlns:a14="http://schemas.microsoft.com/office/drawing/2010/main" val="0"/>
              </a:ext>
            </a:extLst>
          </a:blip>
          <a:srcRect l="37562" t="6927" r="3497" b="7560"/>
          <a:stretch/>
        </p:blipFill>
        <p:spPr bwMode="auto">
          <a:xfrm>
            <a:off x="484909" y="2438400"/>
            <a:ext cx="3782291" cy="3969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6" name="Picture 2" descr="Tidal flatsTidal flat are formed whenmud is deposits by tides orrivers.Tidal flats are the border oflagoons and estuarinee..."/>
          <p:cNvPicPr>
            <a:picLocks noChangeAspect="1" noChangeArrowheads="1"/>
          </p:cNvPicPr>
          <p:nvPr/>
        </p:nvPicPr>
        <p:blipFill rotWithShape="1">
          <a:blip r:embed="rId3">
            <a:extLst>
              <a:ext uri="{28A0092B-C50C-407E-A947-70E740481C1C}">
                <a14:useLocalDpi xmlns:a14="http://schemas.microsoft.com/office/drawing/2010/main" val="0"/>
              </a:ext>
            </a:extLst>
          </a:blip>
          <a:srcRect l="38561" t="8907" r="2697" b="6644"/>
          <a:stretch/>
        </p:blipFill>
        <p:spPr bwMode="auto">
          <a:xfrm>
            <a:off x="4800600" y="2424545"/>
            <a:ext cx="3962400" cy="3969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عنصر نائب لرقم الشريحة 3"/>
          <p:cNvSpPr>
            <a:spLocks noGrp="1"/>
          </p:cNvSpPr>
          <p:nvPr>
            <p:ph type="sldNum" sz="quarter" idx="12"/>
          </p:nvPr>
        </p:nvSpPr>
        <p:spPr/>
        <p:txBody>
          <a:bodyPr/>
          <a:lstStyle/>
          <a:p>
            <a:fld id="{22C5A940-DCB1-4EAC-BECD-DDF0001762AC}" type="slidenum">
              <a:rPr lang="en-US" smtClean="0"/>
              <a:t>17</a:t>
            </a:fld>
            <a:endParaRPr lang="en-US"/>
          </a:p>
        </p:txBody>
      </p:sp>
    </p:spTree>
    <p:extLst>
      <p:ext uri="{BB962C8B-B14F-4D97-AF65-F5344CB8AC3E}">
        <p14:creationId xmlns:p14="http://schemas.microsoft.com/office/powerpoint/2010/main" val="293388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 y="228600"/>
            <a:ext cx="8839200" cy="1692771"/>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Marine Environments </a:t>
            </a:r>
            <a:r>
              <a:rPr lang="en-US" sz="2000" dirty="0">
                <a:latin typeface="Times New Roman" pitchFamily="18" charset="0"/>
                <a:cs typeface="Times New Roman" pitchFamily="18" charset="0"/>
              </a:rPr>
              <a:t>The Marine environments are in the seas or oceans. The marine environments include reefs, the continental shelf, slope, rise, and abyssal plain. The reefs are wave-resistant, mound-like structures made of the calcareous skeletons of organisms such as corals and certain types of algae.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5124" name="Picture 4" descr="Abyssal plainAbyssal plain is the deepocean floor. It is basically flat,and is covered by very fine-grained sediment, cons..."/>
          <p:cNvPicPr>
            <a:picLocks noChangeAspect="1" noChangeArrowheads="1"/>
          </p:cNvPicPr>
          <p:nvPr/>
        </p:nvPicPr>
        <p:blipFill rotWithShape="1">
          <a:blip r:embed="rId2">
            <a:extLst>
              <a:ext uri="{28A0092B-C50C-407E-A947-70E740481C1C}">
                <a14:useLocalDpi xmlns:a14="http://schemas.microsoft.com/office/drawing/2010/main" val="0"/>
              </a:ext>
            </a:extLst>
          </a:blip>
          <a:srcRect l="48052" t="58070" r="2397" b="13692"/>
          <a:stretch/>
        </p:blipFill>
        <p:spPr bwMode="auto">
          <a:xfrm>
            <a:off x="381000" y="2895600"/>
            <a:ext cx="4114800" cy="3661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Sedimentary depositional environments"/>
          <p:cNvPicPr>
            <a:picLocks noChangeAspect="1" noChangeArrowheads="1"/>
          </p:cNvPicPr>
          <p:nvPr/>
        </p:nvPicPr>
        <p:blipFill rotWithShape="1">
          <a:blip r:embed="rId3">
            <a:extLst>
              <a:ext uri="{28A0092B-C50C-407E-A947-70E740481C1C}">
                <a14:useLocalDpi xmlns:a14="http://schemas.microsoft.com/office/drawing/2010/main" val="0"/>
              </a:ext>
            </a:extLst>
          </a:blip>
          <a:srcRect l="37862" t="12499" r="9591" b="14785"/>
          <a:stretch/>
        </p:blipFill>
        <p:spPr bwMode="auto">
          <a:xfrm>
            <a:off x="4648200" y="2895600"/>
            <a:ext cx="3643746" cy="3661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12"/>
          </p:nvPr>
        </p:nvSpPr>
        <p:spPr/>
        <p:txBody>
          <a:bodyPr/>
          <a:lstStyle/>
          <a:p>
            <a:fld id="{22C5A940-DCB1-4EAC-BECD-DDF0001762AC}" type="slidenum">
              <a:rPr lang="en-US" smtClean="0"/>
              <a:t>18</a:t>
            </a:fld>
            <a:endParaRPr lang="en-US"/>
          </a:p>
        </p:txBody>
      </p:sp>
    </p:spTree>
    <p:extLst>
      <p:ext uri="{BB962C8B-B14F-4D97-AF65-F5344CB8AC3E}">
        <p14:creationId xmlns:p14="http://schemas.microsoft.com/office/powerpoint/2010/main" val="326615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228601"/>
            <a:ext cx="8839200" cy="3231654"/>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Other Types </a:t>
            </a:r>
            <a:r>
              <a:rPr lang="en-US" sz="2000" dirty="0">
                <a:latin typeface="Times New Roman" pitchFamily="18" charset="0"/>
                <a:cs typeface="Times New Roman" pitchFamily="18" charset="0"/>
              </a:rPr>
              <a:t>In this category there are about two types, they are </a:t>
            </a:r>
            <a:r>
              <a:rPr lang="en-US" sz="2000" dirty="0" err="1">
                <a:solidFill>
                  <a:srgbClr val="C00000"/>
                </a:solidFill>
                <a:latin typeface="Times New Roman" pitchFamily="18" charset="0"/>
                <a:cs typeface="Times New Roman" pitchFamily="18" charset="0"/>
              </a:rPr>
              <a:t>Evaporite</a:t>
            </a:r>
            <a:r>
              <a:rPr lang="en-US" sz="2000" dirty="0">
                <a:latin typeface="Times New Roman" pitchFamily="18" charset="0"/>
                <a:cs typeface="Times New Roman" pitchFamily="18" charset="0"/>
              </a:rPr>
              <a:t> and </a:t>
            </a:r>
            <a:r>
              <a:rPr lang="en-US" sz="2000" dirty="0">
                <a:solidFill>
                  <a:srgbClr val="C00000"/>
                </a:solidFill>
                <a:latin typeface="Times New Roman" pitchFamily="18" charset="0"/>
                <a:cs typeface="Times New Roman" pitchFamily="18" charset="0"/>
              </a:rPr>
              <a:t>Glacial</a:t>
            </a:r>
            <a:r>
              <a:rPr lang="en-US" sz="2000" dirty="0">
                <a:latin typeface="Times New Roman" pitchFamily="18" charset="0"/>
                <a:cs typeface="Times New Roman" pitchFamily="18" charset="0"/>
              </a:rPr>
              <a:t> deposition environments. </a:t>
            </a:r>
            <a:r>
              <a:rPr lang="en-US" sz="2000" dirty="0" err="1">
                <a:latin typeface="Times New Roman" pitchFamily="18" charset="0"/>
                <a:cs typeface="Times New Roman" pitchFamily="18" charset="0"/>
              </a:rPr>
              <a:t>Evaporite</a:t>
            </a:r>
            <a:r>
              <a:rPr lang="en-US" sz="2000" dirty="0">
                <a:latin typeface="Times New Roman" pitchFamily="18" charset="0"/>
                <a:cs typeface="Times New Roman" pitchFamily="18" charset="0"/>
              </a:rPr>
              <a:t> is a name for water-soluble mineral sediment. This results the concentration and crystallization by evaporation from an aqueous solution. There are two types of evaporate deposits: marine, which can also be described as ocean deposits, and non-marine, which are found in standing bodies of water such as lakes. </a:t>
            </a:r>
            <a:r>
              <a:rPr lang="en-US" sz="2000" dirty="0" err="1">
                <a:latin typeface="Times New Roman" pitchFamily="18" charset="0"/>
                <a:cs typeface="Times New Roman" pitchFamily="18" charset="0"/>
              </a:rPr>
              <a:t>Evaporites</a:t>
            </a:r>
            <a:r>
              <a:rPr lang="en-US" sz="2000" dirty="0">
                <a:latin typeface="Times New Roman" pitchFamily="18" charset="0"/>
                <a:cs typeface="Times New Roman" pitchFamily="18" charset="0"/>
              </a:rPr>
              <a:t> are considered sedimentary rocks.</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02" r="50000" b="41041"/>
          <a:stretch/>
        </p:blipFill>
        <p:spPr bwMode="auto">
          <a:xfrm>
            <a:off x="609600" y="2514600"/>
            <a:ext cx="8001000" cy="36576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22C5A940-DCB1-4EAC-BECD-DDF0001762AC}" type="slidenum">
              <a:rPr lang="en-US" smtClean="0"/>
              <a:t>19</a:t>
            </a:fld>
            <a:endParaRPr lang="en-US"/>
          </a:p>
        </p:txBody>
      </p:sp>
    </p:spTree>
    <p:extLst>
      <p:ext uri="{BB962C8B-B14F-4D97-AF65-F5344CB8AC3E}">
        <p14:creationId xmlns:p14="http://schemas.microsoft.com/office/powerpoint/2010/main" val="165892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763000" cy="5527667"/>
          </a:xfrm>
          <a:prstGeom prst="rect">
            <a:avLst/>
          </a:prstGeom>
        </p:spPr>
        <p:txBody>
          <a:bodyPr wrap="square">
            <a:spAutoFit/>
          </a:bodyPr>
          <a:lstStyle/>
          <a:p>
            <a:pPr algn="just"/>
            <a:r>
              <a:rPr lang="en-US" sz="2400" b="1" u="sng" dirty="0">
                <a:solidFill>
                  <a:srgbClr val="C00000"/>
                </a:solidFill>
                <a:latin typeface="Times New Roman" pitchFamily="18" charset="0"/>
                <a:cs typeface="Times New Roman" pitchFamily="18" charset="0"/>
              </a:rPr>
              <a:t>SEDIMENTARY ROCKS</a:t>
            </a:r>
            <a:r>
              <a:rPr lang="en-US" sz="2400" b="1" u="sng"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are the secondary rocks which are formed from the loose fragments or detrital or </a:t>
            </a:r>
            <a:r>
              <a:rPr lang="en-US" sz="2000" dirty="0" err="1">
                <a:latin typeface="Times New Roman" pitchFamily="18" charset="0"/>
                <a:cs typeface="Times New Roman" pitchFamily="18" charset="0"/>
              </a:rPr>
              <a:t>clastic</a:t>
            </a:r>
            <a:r>
              <a:rPr lang="en-US" sz="2000" dirty="0">
                <a:latin typeface="Times New Roman" pitchFamily="18" charset="0"/>
                <a:cs typeface="Times New Roman" pitchFamily="18" charset="0"/>
              </a:rPr>
              <a:t> sediments produced by weathering of older rocks.</a:t>
            </a:r>
          </a:p>
          <a:p>
            <a:pPr marL="342900" indent="-342900" algn="just">
              <a:lnSpc>
                <a:spcPct val="90000"/>
              </a:lnSpc>
              <a:buFont typeface="Arial" pitchFamily="34" charset="0"/>
              <a:buChar char="•"/>
            </a:pPr>
            <a:r>
              <a:rPr lang="en-US" sz="2000" dirty="0">
                <a:latin typeface="Times New Roman" pitchFamily="18" charset="0"/>
                <a:cs typeface="Times New Roman" pitchFamily="18" charset="0"/>
              </a:rPr>
              <a:t>Almost 90% of earth crust is made up of igneous rocks</a:t>
            </a:r>
          </a:p>
          <a:p>
            <a:pPr marL="342900" indent="-342900" algn="just">
              <a:lnSpc>
                <a:spcPct val="90000"/>
              </a:lnSpc>
              <a:buFont typeface="Arial" pitchFamily="34" charset="0"/>
              <a:buChar char="•"/>
            </a:pPr>
            <a:r>
              <a:rPr lang="en-US" sz="2000" dirty="0">
                <a:latin typeface="Times New Roman" pitchFamily="18" charset="0"/>
                <a:cs typeface="Times New Roman" pitchFamily="18" charset="0"/>
              </a:rPr>
              <a:t>75% of land surface on the earth is covered by thin veneer of sediments or sedimentary rocks.</a:t>
            </a:r>
          </a:p>
          <a:p>
            <a:pPr marL="342900" indent="-342900" algn="just">
              <a:lnSpc>
                <a:spcPct val="90000"/>
              </a:lnSpc>
              <a:buFont typeface="Arial" pitchFamily="34" charset="0"/>
              <a:buChar char="•"/>
            </a:pPr>
            <a:r>
              <a:rPr lang="en-US" sz="2000" dirty="0">
                <a:latin typeface="Times New Roman" pitchFamily="18" charset="0"/>
                <a:cs typeface="Times New Roman" pitchFamily="18" charset="0"/>
              </a:rPr>
              <a:t>These sediments are transported and deposited by river water, wind or by movement of glacial ice. Transportation is either in suspension or in solution.</a:t>
            </a:r>
          </a:p>
          <a:p>
            <a:pPr marL="342900" indent="-342900" algn="just">
              <a:lnSpc>
                <a:spcPct val="90000"/>
              </a:lnSpc>
              <a:buFont typeface="Arial" pitchFamily="34" charset="0"/>
              <a:buChar char="•"/>
            </a:pPr>
            <a:r>
              <a:rPr lang="en-US" sz="2000" dirty="0">
                <a:latin typeface="Times New Roman" pitchFamily="18" charset="0"/>
                <a:cs typeface="Times New Roman" pitchFamily="18" charset="0"/>
              </a:rPr>
              <a:t>When settle down on the beds of ocean, river and lakes undergo compaction/cementation for millions of years to form </a:t>
            </a:r>
            <a:r>
              <a:rPr lang="en-US" sz="2400" b="1" dirty="0">
                <a:solidFill>
                  <a:srgbClr val="C00000"/>
                </a:solidFill>
                <a:latin typeface="Times New Roman" pitchFamily="18" charset="0"/>
                <a:cs typeface="Times New Roman" pitchFamily="18" charset="0"/>
              </a:rPr>
              <a:t>SEDIMENTARY ROCKS</a:t>
            </a:r>
          </a:p>
          <a:p>
            <a:pPr marL="342900" indent="-342900">
              <a:buFont typeface="Arial" pitchFamily="34" charset="0"/>
              <a:buChar char="•"/>
            </a:pPr>
            <a:r>
              <a:rPr lang="en-US" sz="2000" dirty="0">
                <a:latin typeface="Times New Roman" pitchFamily="18" charset="0"/>
                <a:cs typeface="Times New Roman" pitchFamily="18" charset="0"/>
              </a:rPr>
              <a:t>Recall from the </a:t>
            </a:r>
            <a:r>
              <a:rPr lang="en-US" sz="2000" b="1" dirty="0">
                <a:latin typeface="Times New Roman" pitchFamily="18" charset="0"/>
                <a:cs typeface="Times New Roman" pitchFamily="18" charset="0"/>
              </a:rPr>
              <a:t>rock cycle </a:t>
            </a:r>
            <a:r>
              <a:rPr lang="en-US" sz="2000" dirty="0">
                <a:latin typeface="Times New Roman" pitchFamily="18" charset="0"/>
                <a:cs typeface="Times New Roman" pitchFamily="18" charset="0"/>
              </a:rPr>
              <a:t>that </a:t>
            </a:r>
            <a:r>
              <a:rPr lang="en-US" sz="2000" b="1" dirty="0">
                <a:latin typeface="Times New Roman" pitchFamily="18" charset="0"/>
                <a:cs typeface="Times New Roman" pitchFamily="18" charset="0"/>
              </a:rPr>
              <a:t>sedimentary rocks </a:t>
            </a:r>
            <a:r>
              <a:rPr lang="en-US" sz="2000" dirty="0">
                <a:latin typeface="Times New Roman" pitchFamily="18" charset="0"/>
                <a:cs typeface="Times New Roman" pitchFamily="18" charset="0"/>
              </a:rPr>
              <a:t>form when the products of weathering are transported to a new location where they are deposited and eventually </a:t>
            </a:r>
            <a:r>
              <a:rPr lang="en-US" sz="2000" b="1" dirty="0" err="1">
                <a:latin typeface="Times New Roman" pitchFamily="18" charset="0"/>
                <a:cs typeface="Times New Roman" pitchFamily="18" charset="0"/>
              </a:rPr>
              <a:t>lithified</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into solid rock.</a:t>
            </a:r>
          </a:p>
          <a:p>
            <a:pPr marL="342900" indent="-342900">
              <a:buFont typeface="Arial" pitchFamily="34" charset="0"/>
              <a:buChar char="•"/>
            </a:pPr>
            <a:r>
              <a:rPr lang="en-US" sz="2000" b="1" dirty="0">
                <a:latin typeface="Times New Roman" pitchFamily="18" charset="0"/>
                <a:cs typeface="Times New Roman" pitchFamily="18" charset="0"/>
              </a:rPr>
              <a:t>Weathering </a:t>
            </a:r>
            <a:r>
              <a:rPr lang="en-US" sz="2000" dirty="0">
                <a:latin typeface="Times New Roman" pitchFamily="18" charset="0"/>
                <a:cs typeface="Times New Roman" pitchFamily="18" charset="0"/>
              </a:rPr>
              <a:t>which begins the process can be either:</a:t>
            </a:r>
          </a:p>
          <a:p>
            <a:r>
              <a:rPr lang="en-US" sz="2000" b="1" dirty="0">
                <a:latin typeface="Times New Roman" pitchFamily="18" charset="0"/>
                <a:cs typeface="Times New Roman" pitchFamily="18" charset="0"/>
              </a:rPr>
              <a:t>A- Mechanical weathering.</a:t>
            </a:r>
          </a:p>
          <a:p>
            <a:r>
              <a:rPr lang="en-US" sz="2000" b="1" dirty="0">
                <a:latin typeface="Times New Roman" pitchFamily="18" charset="0"/>
                <a:cs typeface="Times New Roman" pitchFamily="18" charset="0"/>
              </a:rPr>
              <a:t>B- Chemical weathering. </a:t>
            </a:r>
            <a:endParaRPr lang="en-US" sz="2000" b="1" dirty="0">
              <a:solidFill>
                <a:srgbClr val="C00000"/>
              </a:solidFill>
              <a:latin typeface="Times New Roman" pitchFamily="18" charset="0"/>
              <a:cs typeface="Times New Roman" pitchFamily="18" charset="0"/>
            </a:endParaRPr>
          </a:p>
          <a:p>
            <a:pPr algn="just"/>
            <a:endParaRPr lang="en-US" dirty="0"/>
          </a:p>
        </p:txBody>
      </p:sp>
      <p:sp>
        <p:nvSpPr>
          <p:cNvPr id="3" name="عنصر نائب لرقم الشريحة 2"/>
          <p:cNvSpPr>
            <a:spLocks noGrp="1"/>
          </p:cNvSpPr>
          <p:nvPr>
            <p:ph type="sldNum" sz="quarter" idx="12"/>
          </p:nvPr>
        </p:nvSpPr>
        <p:spPr/>
        <p:txBody>
          <a:bodyPr/>
          <a:lstStyle/>
          <a:p>
            <a:fld id="{22C5A940-DCB1-4EAC-BECD-DDF0001762AC}" type="slidenum">
              <a:rPr lang="en-US" smtClean="0"/>
              <a:t>2</a:t>
            </a:fld>
            <a:endParaRPr lang="en-US"/>
          </a:p>
        </p:txBody>
      </p:sp>
    </p:spTree>
    <p:extLst>
      <p:ext uri="{BB962C8B-B14F-4D97-AF65-F5344CB8AC3E}">
        <p14:creationId xmlns:p14="http://schemas.microsoft.com/office/powerpoint/2010/main" val="3593670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04801"/>
            <a:ext cx="8610600" cy="1969770"/>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Glacial</a:t>
            </a:r>
            <a:r>
              <a:rPr lang="en-US" sz="2000" dirty="0">
                <a:latin typeface="Times New Roman" pitchFamily="18" charset="0"/>
                <a:cs typeface="Times New Roman" pitchFamily="18" charset="0"/>
              </a:rPr>
              <a:t> The glaciers are flowing streams of ice. They may be huge continental ice sheets or small alpine (mountain) glaciers. All glaciers scrape up sediments and incorporate them into the base of the ice sheet</a:t>
            </a:r>
            <a:r>
              <a:rPr lang="en-US" sz="2000">
                <a:latin typeface="Times New Roman" pitchFamily="18" charset="0"/>
                <a:cs typeface="Times New Roman" pitchFamily="18" charset="0"/>
              </a:rPr>
              <a:t>. The </a:t>
            </a:r>
            <a:r>
              <a:rPr lang="en-US" sz="2000" dirty="0">
                <a:latin typeface="Times New Roman" pitchFamily="18" charset="0"/>
                <a:cs typeface="Times New Roman" pitchFamily="18" charset="0"/>
              </a:rPr>
              <a:t>glaciers do not sort sediments as flowing water and wind do. The poorly sorted glacial sediments are known as till. </a:t>
            </a:r>
            <a:br>
              <a:rPr lang="en-US" sz="2000" dirty="0">
                <a:latin typeface="Times New Roman" pitchFamily="18" charset="0"/>
                <a:cs typeface="Times New Roman" pitchFamily="18" charset="0"/>
              </a:rPr>
            </a:b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64" t="10706" r="2197" b="6443"/>
          <a:stretch/>
        </p:blipFill>
        <p:spPr bwMode="auto">
          <a:xfrm>
            <a:off x="838200" y="2362200"/>
            <a:ext cx="7391400" cy="4308764"/>
          </a:xfrm>
          <a:prstGeom prst="rect">
            <a:avLst/>
          </a:prstGeom>
          <a:ln w="9525">
            <a:solidFill>
              <a:srgbClr val="C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22C5A940-DCB1-4EAC-BECD-DDF0001762AC}" type="slidenum">
              <a:rPr lang="en-US" smtClean="0"/>
              <a:t>20</a:t>
            </a:fld>
            <a:endParaRPr lang="en-US"/>
          </a:p>
        </p:txBody>
      </p:sp>
    </p:spTree>
    <p:extLst>
      <p:ext uri="{BB962C8B-B14F-4D97-AF65-F5344CB8AC3E}">
        <p14:creationId xmlns:p14="http://schemas.microsoft.com/office/powerpoint/2010/main" val="2309530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229600" cy="5714999"/>
          </a:xfrm>
          <a:prstGeom prst="rect">
            <a:avLst/>
          </a:prstGeom>
          <a:ln w="9525">
            <a:solidFill>
              <a:srgbClr val="C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22C5A940-DCB1-4EAC-BECD-DDF0001762AC}" type="slidenum">
              <a:rPr lang="en-US" smtClean="0"/>
              <a:t>21</a:t>
            </a:fld>
            <a:endParaRPr lang="en-US"/>
          </a:p>
        </p:txBody>
      </p:sp>
    </p:spTree>
    <p:extLst>
      <p:ext uri="{BB962C8B-B14F-4D97-AF65-F5344CB8AC3E}">
        <p14:creationId xmlns:p14="http://schemas.microsoft.com/office/powerpoint/2010/main" val="263955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04800"/>
            <a:ext cx="8686800" cy="4093428"/>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Erosion agents such as running water, wind, waves and ice remove the products of weathering and transport them to other locations.</a:t>
            </a:r>
          </a:p>
          <a:p>
            <a:pPr marL="342900" indent="-342900">
              <a:buFont typeface="Arial" pitchFamily="34" charset="0"/>
              <a:buChar char="•"/>
            </a:pPr>
            <a:r>
              <a:rPr lang="en-US" sz="2000" dirty="0">
                <a:latin typeface="Times New Roman" pitchFamily="18" charset="0"/>
                <a:cs typeface="Times New Roman" pitchFamily="18" charset="0"/>
              </a:rPr>
              <a:t>Eventually, these solids particles and dissolved substance, called </a:t>
            </a:r>
            <a:r>
              <a:rPr lang="en-US" sz="2000" b="1" dirty="0">
                <a:latin typeface="Times New Roman" pitchFamily="18" charset="0"/>
                <a:cs typeface="Times New Roman" pitchFamily="18" charset="0"/>
              </a:rPr>
              <a:t>sediments</a:t>
            </a:r>
            <a:r>
              <a:rPr lang="en-US" sz="2000" dirty="0">
                <a:latin typeface="Times New Roman" pitchFamily="18" charset="0"/>
                <a:cs typeface="Times New Roman" pitchFamily="18" charset="0"/>
              </a:rPr>
              <a:t>, are deposited.</a:t>
            </a:r>
          </a:p>
          <a:p>
            <a:pPr marL="342900" indent="-342900" algn="just">
              <a:buFont typeface="Arial" pitchFamily="34" charset="0"/>
              <a:buChar char="•"/>
            </a:pPr>
            <a:r>
              <a:rPr lang="en-US" sz="2000" dirty="0">
                <a:latin typeface="Times New Roman" pitchFamily="18" charset="0"/>
                <a:cs typeface="Times New Roman" pitchFamily="18" charset="0"/>
              </a:rPr>
              <a:t>Next, the sediments undergo </a:t>
            </a:r>
            <a:r>
              <a:rPr lang="en-US" sz="2000" b="1" dirty="0" err="1">
                <a:latin typeface="Times New Roman" pitchFamily="18" charset="0"/>
                <a:cs typeface="Times New Roman" pitchFamily="18" charset="0"/>
              </a:rPr>
              <a:t>Lithification</a:t>
            </a:r>
            <a:r>
              <a:rPr lang="en-US" sz="2000" dirty="0">
                <a:latin typeface="Times New Roman" pitchFamily="18" charset="0"/>
                <a:cs typeface="Times New Roman" pitchFamily="18" charset="0"/>
              </a:rPr>
              <a:t>, which means "conversion to rock" by </a:t>
            </a:r>
            <a:r>
              <a:rPr lang="en-US" sz="2000" b="1" dirty="0">
                <a:latin typeface="Times New Roman" pitchFamily="18" charset="0"/>
                <a:cs typeface="Times New Roman" pitchFamily="18" charset="0"/>
              </a:rPr>
              <a:t>compaction</a:t>
            </a:r>
            <a:r>
              <a:rPr lang="en-US" sz="2000" dirty="0">
                <a:latin typeface="Times New Roman" pitchFamily="18" charset="0"/>
                <a:cs typeface="Times New Roman" pitchFamily="18" charset="0"/>
              </a:rPr>
              <a:t>.</a:t>
            </a:r>
          </a:p>
          <a:p>
            <a:pPr marL="342900" indent="-342900" algn="just">
              <a:buFont typeface="Arial" pitchFamily="34" charset="0"/>
              <a:buChar char="•"/>
            </a:pPr>
            <a:r>
              <a:rPr lang="en-US" sz="2000" dirty="0">
                <a:latin typeface="Times New Roman" pitchFamily="18" charset="0"/>
                <a:cs typeface="Times New Roman" pitchFamily="18" charset="0"/>
              </a:rPr>
              <a:t>or by </a:t>
            </a:r>
            <a:r>
              <a:rPr lang="en-US" sz="2000" b="1" dirty="0">
                <a:latin typeface="Times New Roman" pitchFamily="18" charset="0"/>
                <a:cs typeface="Times New Roman" pitchFamily="18" charset="0"/>
              </a:rPr>
              <a:t>cementation </a:t>
            </a:r>
            <a:r>
              <a:rPr lang="en-US" sz="2000" dirty="0">
                <a:latin typeface="Times New Roman" pitchFamily="18" charset="0"/>
                <a:cs typeface="Times New Roman" pitchFamily="18" charset="0"/>
              </a:rPr>
              <a:t>as percolating water coats the sediments with mineral maters, and gradually cements the particles together. The result is sedimentary rocks such as </a:t>
            </a:r>
            <a:r>
              <a:rPr lang="en-US" sz="2000" b="1" dirty="0">
                <a:latin typeface="Times New Roman" pitchFamily="18" charset="0"/>
                <a:cs typeface="Times New Roman" pitchFamily="18" charset="0"/>
              </a:rPr>
              <a:t>shale</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sandstone </a:t>
            </a:r>
            <a:r>
              <a:rPr lang="en-US" sz="2000" dirty="0">
                <a:latin typeface="Times New Roman" pitchFamily="18" charset="0"/>
                <a:cs typeface="Times New Roman" pitchFamily="18" charset="0"/>
              </a:rPr>
              <a:t>and </a:t>
            </a:r>
            <a:r>
              <a:rPr lang="en-US" sz="2000" b="1" dirty="0">
                <a:latin typeface="Times New Roman" pitchFamily="18" charset="0"/>
                <a:cs typeface="Times New Roman" pitchFamily="18" charset="0"/>
              </a:rPr>
              <a:t>conglomerate</a:t>
            </a:r>
            <a:r>
              <a:rPr lang="en-US" sz="2000" dirty="0">
                <a:latin typeface="Times New Roman" pitchFamily="18" charset="0"/>
                <a:cs typeface="Times New Roman" pitchFamily="18" charset="0"/>
              </a:rPr>
              <a:t>.</a:t>
            </a:r>
          </a:p>
          <a:p>
            <a:pPr marL="342900" indent="-342900" algn="just">
              <a:buFont typeface="Arial" pitchFamily="34" charset="0"/>
              <a:buChar char="•"/>
            </a:pPr>
            <a:r>
              <a:rPr lang="en-US" sz="2000" dirty="0">
                <a:latin typeface="Times New Roman" pitchFamily="18" charset="0"/>
                <a:cs typeface="Times New Roman" pitchFamily="18" charset="0"/>
              </a:rPr>
              <a:t>Some sedimentary rocks are not compacted or cemented but form as solid masses of intergrowth crystals.</a:t>
            </a:r>
          </a:p>
          <a:p>
            <a:pPr marL="342900" indent="-342900" algn="just">
              <a:buFont typeface="Arial" pitchFamily="34" charset="0"/>
              <a:buChar char="•"/>
            </a:pPr>
            <a:r>
              <a:rPr lang="en-US" sz="2000" b="1" dirty="0">
                <a:latin typeface="Times New Roman" pitchFamily="18" charset="0"/>
                <a:cs typeface="Times New Roman" pitchFamily="18" charset="0"/>
              </a:rPr>
              <a:t>Rock salt-</a:t>
            </a:r>
            <a:r>
              <a:rPr lang="en-US" sz="2000" dirty="0" err="1">
                <a:latin typeface="Times New Roman" pitchFamily="18" charset="0"/>
                <a:cs typeface="Times New Roman" pitchFamily="18" charset="0"/>
              </a:rPr>
              <a:t>NaCl</a:t>
            </a:r>
            <a:r>
              <a:rPr lang="en-US" sz="2000" dirty="0">
                <a:latin typeface="Times New Roman" pitchFamily="18" charset="0"/>
                <a:cs typeface="Times New Roman" pitchFamily="18" charset="0"/>
              </a:rPr>
              <a:t> is one example.</a:t>
            </a:r>
          </a:p>
          <a:p>
            <a:pPr marL="342900" indent="-342900" algn="just">
              <a:buFont typeface="Arial" pitchFamily="34" charset="0"/>
              <a:buChar char="•"/>
            </a:pPr>
            <a:endParaRPr lang="en-U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2" y="4114800"/>
            <a:ext cx="4867275" cy="2438400"/>
          </a:xfrm>
          <a:prstGeom prst="rect">
            <a:avLst/>
          </a:prstGeom>
          <a:ln w="9525">
            <a:solidFill>
              <a:srgbClr val="C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22C5A940-DCB1-4EAC-BECD-DDF0001762AC}" type="slidenum">
              <a:rPr lang="en-US" smtClean="0"/>
              <a:t>3</a:t>
            </a:fld>
            <a:endParaRPr lang="en-US"/>
          </a:p>
        </p:txBody>
      </p:sp>
    </p:spTree>
    <p:extLst>
      <p:ext uri="{BB962C8B-B14F-4D97-AF65-F5344CB8AC3E}">
        <p14:creationId xmlns:p14="http://schemas.microsoft.com/office/powerpoint/2010/main" val="302728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89679"/>
            <a:ext cx="8686800" cy="4462760"/>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Types of sedimentary rocks:</a:t>
            </a:r>
          </a:p>
          <a:p>
            <a:pPr algn="just"/>
            <a:r>
              <a:rPr lang="en-US" sz="2000" b="1" dirty="0">
                <a:latin typeface="Times New Roman" pitchFamily="18" charset="0"/>
                <a:cs typeface="Times New Roman" pitchFamily="18" charset="0"/>
              </a:rPr>
              <a:t>a-Detrital sedimentary rocks.</a:t>
            </a:r>
          </a:p>
          <a:p>
            <a:pPr algn="just"/>
            <a:r>
              <a:rPr lang="en-US" sz="2000" b="1" dirty="0">
                <a:latin typeface="Times New Roman" pitchFamily="18" charset="0"/>
                <a:cs typeface="Times New Roman" pitchFamily="18" charset="0"/>
              </a:rPr>
              <a:t>b-Chemical sedimentary rocks.</a:t>
            </a:r>
          </a:p>
          <a:p>
            <a:pPr algn="just"/>
            <a:r>
              <a:rPr lang="en-US" sz="2000" b="1" dirty="0">
                <a:latin typeface="Times New Roman" pitchFamily="18" charset="0"/>
                <a:cs typeface="Times New Roman" pitchFamily="18" charset="0"/>
              </a:rPr>
              <a:t>c-Organic (biochemical) sedimentary rocks.</a:t>
            </a:r>
          </a:p>
          <a:p>
            <a:pPr algn="just"/>
            <a:r>
              <a:rPr lang="en-US" sz="2000" b="1" dirty="0">
                <a:latin typeface="Times New Roman" pitchFamily="18" charset="0"/>
                <a:cs typeface="Times New Roman" pitchFamily="18" charset="0"/>
              </a:rPr>
              <a:t>a- Detrital sedimentary rocks.</a:t>
            </a:r>
          </a:p>
          <a:p>
            <a:pPr algn="just"/>
            <a:r>
              <a:rPr lang="en-US" sz="2000" dirty="0">
                <a:latin typeface="Times New Roman" pitchFamily="18" charset="0"/>
                <a:cs typeface="Times New Roman" pitchFamily="18" charset="0"/>
              </a:rPr>
              <a:t>The products of weathering include materials that originated and are transported as solid particles.</a:t>
            </a:r>
          </a:p>
          <a:p>
            <a:pPr algn="just"/>
            <a:r>
              <a:rPr lang="en-US" sz="2000" dirty="0">
                <a:latin typeface="Times New Roman" pitchFamily="18" charset="0"/>
                <a:cs typeface="Times New Roman" pitchFamily="18" charset="0"/>
              </a:rPr>
              <a:t>These particles are called and the sedimentary rocks they form are called </a:t>
            </a:r>
            <a:r>
              <a:rPr lang="en-US" sz="2000" b="1" dirty="0">
                <a:solidFill>
                  <a:srgbClr val="C00000"/>
                </a:solidFill>
                <a:latin typeface="Times New Roman" pitchFamily="18" charset="0"/>
                <a:cs typeface="Times New Roman" pitchFamily="18" charset="0"/>
              </a:rPr>
              <a:t>detrital sedimentary rocks</a:t>
            </a:r>
            <a:r>
              <a:rPr lang="en-US" sz="2000" dirty="0">
                <a:solidFill>
                  <a:srgbClr val="C00000"/>
                </a:solidFill>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Two minerals are the especially common in Detritus rocks:</a:t>
            </a:r>
          </a:p>
          <a:p>
            <a:r>
              <a:rPr lang="en-US" sz="2000" b="1" dirty="0">
                <a:latin typeface="Times New Roman" pitchFamily="18" charset="0"/>
                <a:cs typeface="Times New Roman" pitchFamily="18" charset="0"/>
              </a:rPr>
              <a:t>1- Clay.</a:t>
            </a:r>
          </a:p>
          <a:p>
            <a:r>
              <a:rPr lang="en-US" sz="2000" b="1" dirty="0">
                <a:latin typeface="Times New Roman" pitchFamily="18" charset="0"/>
                <a:cs typeface="Times New Roman" pitchFamily="18" charset="0"/>
              </a:rPr>
              <a:t>2- Quartz.</a:t>
            </a:r>
          </a:p>
          <a:p>
            <a:r>
              <a:rPr lang="en-US" sz="2000" dirty="0">
                <a:latin typeface="Times New Roman" pitchFamily="18" charset="0"/>
                <a:cs typeface="Times New Roman" pitchFamily="18" charset="0"/>
              </a:rPr>
              <a:t>The (Table.4.1) below is showing the products of weathering:</a:t>
            </a:r>
          </a:p>
          <a:p>
            <a:endParaRPr lang="en-US" sz="2000" dirty="0">
              <a:solidFill>
                <a:srgbClr val="C0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0"/>
            <a:ext cx="7620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22C5A940-DCB1-4EAC-BECD-DDF0001762AC}" type="slidenum">
              <a:rPr lang="en-US" smtClean="0"/>
              <a:t>4</a:t>
            </a:fld>
            <a:endParaRPr lang="en-US"/>
          </a:p>
        </p:txBody>
      </p:sp>
    </p:spTree>
    <p:extLst>
      <p:ext uri="{BB962C8B-B14F-4D97-AF65-F5344CB8AC3E}">
        <p14:creationId xmlns:p14="http://schemas.microsoft.com/office/powerpoint/2010/main" val="348651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1"/>
            <a:ext cx="8534400" cy="2862322"/>
          </a:xfrm>
          <a:prstGeom prst="rect">
            <a:avLst/>
          </a:prstGeom>
        </p:spPr>
        <p:txBody>
          <a:bodyPr wrap="square">
            <a:spAutoFit/>
          </a:bodyPr>
          <a:lstStyle/>
          <a:p>
            <a:r>
              <a:rPr lang="en-US" sz="2000" dirty="0">
                <a:latin typeface="Times New Roman" pitchFamily="18" charset="0"/>
                <a:cs typeface="Times New Roman" pitchFamily="18" charset="0"/>
              </a:rPr>
              <a:t>Geologist use particle size to distinguish among detrital sedimentary rocks.</a:t>
            </a:r>
          </a:p>
          <a:p>
            <a:r>
              <a:rPr lang="en-US" sz="2000" dirty="0">
                <a:latin typeface="Times New Roman" pitchFamily="18" charset="0"/>
                <a:cs typeface="Times New Roman" pitchFamily="18" charset="0"/>
              </a:rPr>
              <a:t>The common sediment name for all particles </a:t>
            </a:r>
            <a:r>
              <a:rPr lang="en-US" sz="2000" b="1" dirty="0">
                <a:latin typeface="Times New Roman" pitchFamily="18" charset="0"/>
                <a:cs typeface="Times New Roman" pitchFamily="18" charset="0"/>
              </a:rPr>
              <a:t>larger than 2 millimeters is gravel</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When gravel-sized particles predominate, the rock is called </a:t>
            </a:r>
            <a:r>
              <a:rPr lang="en-US" sz="2000" b="1" dirty="0">
                <a:latin typeface="Times New Roman" pitchFamily="18" charset="0"/>
                <a:cs typeface="Times New Roman" pitchFamily="18" charset="0"/>
              </a:rPr>
              <a:t>conglomerate </a:t>
            </a:r>
            <a:r>
              <a:rPr lang="en-US" sz="2000" dirty="0">
                <a:latin typeface="Times New Roman" pitchFamily="18" charset="0"/>
                <a:cs typeface="Times New Roman" pitchFamily="18" charset="0"/>
              </a:rPr>
              <a:t>if the particles are </a:t>
            </a:r>
            <a:r>
              <a:rPr lang="en-US" sz="2000" b="1" dirty="0">
                <a:latin typeface="Times New Roman" pitchFamily="18" charset="0"/>
                <a:cs typeface="Times New Roman" pitchFamily="18" charset="0"/>
              </a:rPr>
              <a:t>rounded </a:t>
            </a:r>
            <a:r>
              <a:rPr lang="en-US" sz="2000" dirty="0">
                <a:latin typeface="Times New Roman" pitchFamily="18" charset="0"/>
                <a:cs typeface="Times New Roman" pitchFamily="18" charset="0"/>
              </a:rPr>
              <a:t>and </a:t>
            </a:r>
            <a:r>
              <a:rPr lang="en-US" sz="2000" b="1" dirty="0" err="1">
                <a:latin typeface="Times New Roman" pitchFamily="18" charset="0"/>
                <a:cs typeface="Times New Roman" pitchFamily="18" charset="0"/>
              </a:rPr>
              <a:t>breccias</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if the pieces are </a:t>
            </a:r>
            <a:r>
              <a:rPr lang="en-US" sz="2000" b="1" dirty="0">
                <a:latin typeface="Times New Roman" pitchFamily="18" charset="0"/>
                <a:cs typeface="Times New Roman" pitchFamily="18" charset="0"/>
              </a:rPr>
              <a:t>angular</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The particles in </a:t>
            </a:r>
            <a:r>
              <a:rPr lang="en-US" sz="2000" b="1" dirty="0">
                <a:latin typeface="Times New Roman" pitchFamily="18" charset="0"/>
                <a:cs typeface="Times New Roman" pitchFamily="18" charset="0"/>
              </a:rPr>
              <a:t>conglomerate </a:t>
            </a:r>
            <a:r>
              <a:rPr lang="en-US" sz="2000" dirty="0">
                <a:latin typeface="Times New Roman" pitchFamily="18" charset="0"/>
                <a:cs typeface="Times New Roman" pitchFamily="18" charset="0"/>
              </a:rPr>
              <a:t>become </a:t>
            </a:r>
            <a:r>
              <a:rPr lang="en-US" sz="2000" b="1" dirty="0">
                <a:latin typeface="Times New Roman" pitchFamily="18" charset="0"/>
                <a:cs typeface="Times New Roman" pitchFamily="18" charset="0"/>
              </a:rPr>
              <a:t>rounded </a:t>
            </a:r>
            <a:r>
              <a:rPr lang="en-US" sz="2000" dirty="0">
                <a:latin typeface="Times New Roman" pitchFamily="18" charset="0"/>
                <a:cs typeface="Times New Roman" pitchFamily="18" charset="0"/>
              </a:rPr>
              <a:t>as they are transported, most frequency by streams. (Figure.4.32). </a:t>
            </a:r>
          </a:p>
          <a:p>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angular </a:t>
            </a:r>
            <a:r>
              <a:rPr lang="en-US" sz="2000" dirty="0">
                <a:latin typeface="Times New Roman" pitchFamily="18" charset="0"/>
                <a:cs typeface="Times New Roman" pitchFamily="18" charset="0"/>
              </a:rPr>
              <a:t>pieces of brachia indicate the particles were not transported very far from their source prior to deposition. </a:t>
            </a:r>
          </a:p>
          <a:p>
            <a:endParaRPr lang="en-US"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5559"/>
            <a:ext cx="7772400" cy="3351441"/>
          </a:xfrm>
          <a:prstGeom prst="rect">
            <a:avLst/>
          </a:prstGeom>
          <a:ln w="9525">
            <a:solidFill>
              <a:srgbClr val="C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22C5A940-DCB1-4EAC-BECD-DDF0001762AC}" type="slidenum">
              <a:rPr lang="en-US" smtClean="0"/>
              <a:t>5</a:t>
            </a:fld>
            <a:endParaRPr lang="en-US"/>
          </a:p>
        </p:txBody>
      </p:sp>
    </p:spTree>
    <p:extLst>
      <p:ext uri="{BB962C8B-B14F-4D97-AF65-F5344CB8AC3E}">
        <p14:creationId xmlns:p14="http://schemas.microsoft.com/office/powerpoint/2010/main" val="394005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7818" y="304800"/>
            <a:ext cx="8534400" cy="2554545"/>
          </a:xfrm>
          <a:prstGeom prst="rect">
            <a:avLst/>
          </a:prstGeom>
        </p:spPr>
        <p:txBody>
          <a:bodyPr wrap="square">
            <a:spAutoFit/>
          </a:bodyPr>
          <a:lstStyle/>
          <a:p>
            <a:r>
              <a:rPr lang="en-US" sz="2000" dirty="0">
                <a:latin typeface="Times New Roman" pitchFamily="18" charset="0"/>
                <a:cs typeface="Times New Roman" pitchFamily="18" charset="0"/>
              </a:rPr>
              <a:t>The common sediments name for particles between 1/16 mm and 2mm is </a:t>
            </a:r>
            <a:r>
              <a:rPr lang="en-US" sz="2000" b="1" dirty="0">
                <a:latin typeface="Times New Roman" pitchFamily="18" charset="0"/>
                <a:cs typeface="Times New Roman" pitchFamily="18" charset="0"/>
              </a:rPr>
              <a:t>sand </a:t>
            </a:r>
            <a:r>
              <a:rPr lang="en-US" sz="2000" dirty="0">
                <a:latin typeface="Times New Roman" pitchFamily="18" charset="0"/>
                <a:cs typeface="Times New Roman" pitchFamily="18" charset="0"/>
              </a:rPr>
              <a:t>and </a:t>
            </a:r>
            <a:r>
              <a:rPr lang="en-US" sz="2000" b="1" dirty="0">
                <a:latin typeface="Times New Roman" pitchFamily="18" charset="0"/>
                <a:cs typeface="Times New Roman" pitchFamily="18" charset="0"/>
              </a:rPr>
              <a:t>sandstone</a:t>
            </a:r>
            <a:r>
              <a:rPr lang="en-US" sz="2000" dirty="0">
                <a:latin typeface="Times New Roman" pitchFamily="18" charset="0"/>
                <a:cs typeface="Times New Roman" pitchFamily="18" charset="0"/>
              </a:rPr>
              <a:t>, And it is the name given to rocks when sand-sized grains dominate.</a:t>
            </a:r>
          </a:p>
          <a:p>
            <a:r>
              <a:rPr lang="en-US" sz="2000" dirty="0">
                <a:latin typeface="Times New Roman" pitchFamily="18" charset="0"/>
                <a:cs typeface="Times New Roman" pitchFamily="18" charset="0"/>
              </a:rPr>
              <a:t>Because it is very durable, </a:t>
            </a:r>
            <a:r>
              <a:rPr lang="en-US" sz="2000" b="1" dirty="0">
                <a:latin typeface="Times New Roman" pitchFamily="18" charset="0"/>
                <a:cs typeface="Times New Roman" pitchFamily="18" charset="0"/>
              </a:rPr>
              <a:t>quartz </a:t>
            </a:r>
            <a:r>
              <a:rPr lang="en-US" sz="2000" dirty="0">
                <a:latin typeface="Times New Roman" pitchFamily="18" charset="0"/>
                <a:cs typeface="Times New Roman" pitchFamily="18" charset="0"/>
              </a:rPr>
              <a:t>is the predominant mineral in the most </a:t>
            </a:r>
            <a:r>
              <a:rPr lang="en-US" sz="2000" b="1" dirty="0">
                <a:latin typeface="Times New Roman" pitchFamily="18" charset="0"/>
                <a:cs typeface="Times New Roman" pitchFamily="18" charset="0"/>
              </a:rPr>
              <a:t>sandstone</a:t>
            </a:r>
            <a:r>
              <a:rPr lang="en-US" sz="2000" dirty="0">
                <a:latin typeface="Times New Roman" pitchFamily="18" charset="0"/>
                <a:cs typeface="Times New Roman" pitchFamily="18" charset="0"/>
              </a:rPr>
              <a:t>. (Figure.4.33). 1.</a:t>
            </a:r>
          </a:p>
          <a:p>
            <a:r>
              <a:rPr lang="en-US" sz="2000" dirty="0">
                <a:latin typeface="Times New Roman" pitchFamily="18" charset="0"/>
                <a:cs typeface="Times New Roman" pitchFamily="18" charset="0"/>
              </a:rPr>
              <a:t>When essential quantities of feldspar are present in sandstone, the rock is called </a:t>
            </a:r>
            <a:r>
              <a:rPr lang="en-US" sz="2000" b="1" dirty="0">
                <a:latin typeface="Times New Roman" pitchFamily="18" charset="0"/>
                <a:cs typeface="Times New Roman" pitchFamily="18" charset="0"/>
              </a:rPr>
              <a:t>arkoses</a:t>
            </a:r>
            <a:r>
              <a:rPr lang="en-US" sz="2000" dirty="0">
                <a:latin typeface="Times New Roman" pitchFamily="18" charset="0"/>
                <a:cs typeface="Times New Roman" pitchFamily="18" charset="0"/>
              </a:rPr>
              <a:t>. 2.</a:t>
            </a:r>
          </a:p>
          <a:p>
            <a:endParaRPr lang="en-US"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90800"/>
            <a:ext cx="6553200" cy="3886200"/>
          </a:xfrm>
          <a:prstGeom prst="rect">
            <a:avLst/>
          </a:prstGeom>
          <a:ln w="9525">
            <a:solidFill>
              <a:srgbClr val="C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22C5A940-DCB1-4EAC-BECD-DDF0001762AC}" type="slidenum">
              <a:rPr lang="en-US" smtClean="0"/>
              <a:t>6</a:t>
            </a:fld>
            <a:endParaRPr lang="en-US"/>
          </a:p>
        </p:txBody>
      </p:sp>
    </p:spTree>
    <p:extLst>
      <p:ext uri="{BB962C8B-B14F-4D97-AF65-F5344CB8AC3E}">
        <p14:creationId xmlns:p14="http://schemas.microsoft.com/office/powerpoint/2010/main" val="144558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381000"/>
            <a:ext cx="8382000" cy="2554545"/>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The presence of abundant feldspar suggests there was little chemical weathering of the sediments, something we might associate with a </a:t>
            </a:r>
            <a:r>
              <a:rPr lang="en-US" sz="2000" b="1" dirty="0">
                <a:latin typeface="Times New Roman" pitchFamily="18" charset="0"/>
                <a:cs typeface="Times New Roman" pitchFamily="18" charset="0"/>
              </a:rPr>
              <a:t>dry climate</a:t>
            </a:r>
            <a:r>
              <a:rPr lang="en-US" sz="2000" dirty="0">
                <a:latin typeface="Times New Roman" pitchFamily="18" charset="0"/>
                <a:cs typeface="Times New Roman" pitchFamily="18" charset="0"/>
              </a:rPr>
              <a:t>.</a:t>
            </a:r>
          </a:p>
          <a:p>
            <a:pPr marL="342900" indent="-342900">
              <a:buFont typeface="Arial" pitchFamily="34" charset="0"/>
              <a:buChar char="•"/>
            </a:pPr>
            <a:r>
              <a:rPr lang="en-US" sz="2000" dirty="0">
                <a:latin typeface="Times New Roman" pitchFamily="18" charset="0"/>
                <a:cs typeface="Times New Roman" pitchFamily="18" charset="0"/>
              </a:rPr>
              <a:t>When the tiniest silt and clay- sized particles predominate, the common sediment name is </a:t>
            </a:r>
            <a:r>
              <a:rPr lang="en-US" sz="2000" b="1" dirty="0">
                <a:latin typeface="Times New Roman" pitchFamily="18" charset="0"/>
                <a:cs typeface="Times New Roman" pitchFamily="18" charset="0"/>
              </a:rPr>
              <a:t>mud </a:t>
            </a:r>
            <a:r>
              <a:rPr lang="en-US" sz="2000" dirty="0">
                <a:latin typeface="Times New Roman" pitchFamily="18" charset="0"/>
                <a:cs typeface="Times New Roman" pitchFamily="18" charset="0"/>
              </a:rPr>
              <a:t>and </a:t>
            </a:r>
            <a:r>
              <a:rPr lang="en-US" sz="2000" b="1" dirty="0">
                <a:latin typeface="Times New Roman" pitchFamily="18" charset="0"/>
                <a:cs typeface="Times New Roman" pitchFamily="18" charset="0"/>
              </a:rPr>
              <a:t>shale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mudstone </a:t>
            </a:r>
            <a:r>
              <a:rPr lang="en-US" sz="2000" dirty="0">
                <a:latin typeface="Times New Roman" pitchFamily="18" charset="0"/>
                <a:cs typeface="Times New Roman" pitchFamily="18" charset="0"/>
              </a:rPr>
              <a:t>is the name given for the rock.</a:t>
            </a:r>
          </a:p>
          <a:p>
            <a:r>
              <a:rPr lang="en-US" sz="2000" dirty="0">
                <a:latin typeface="Times New Roman" pitchFamily="18" charset="0"/>
                <a:cs typeface="Times New Roman" pitchFamily="18" charset="0"/>
              </a:rPr>
              <a:t>The (Table.4.2) below shows the particles size classification for detritus rocks:</a:t>
            </a:r>
          </a:p>
          <a:p>
            <a:endParaRPr lang="en-US" sz="20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42472"/>
            <a:ext cx="7010400" cy="376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22C5A940-DCB1-4EAC-BECD-DDF0001762AC}" type="slidenum">
              <a:rPr lang="en-US" smtClean="0"/>
              <a:t>7</a:t>
            </a:fld>
            <a:endParaRPr lang="en-US"/>
          </a:p>
        </p:txBody>
      </p:sp>
    </p:spTree>
    <p:extLst>
      <p:ext uri="{BB962C8B-B14F-4D97-AF65-F5344CB8AC3E}">
        <p14:creationId xmlns:p14="http://schemas.microsoft.com/office/powerpoint/2010/main" val="417512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04800"/>
            <a:ext cx="8610600" cy="5016758"/>
          </a:xfrm>
          <a:prstGeom prst="rect">
            <a:avLst/>
          </a:prstGeom>
        </p:spPr>
        <p:txBody>
          <a:bodyPr wrap="square">
            <a:spAutoFit/>
          </a:bodyPr>
          <a:lstStyle/>
          <a:p>
            <a:pPr algn="just"/>
            <a:r>
              <a:rPr lang="en-US" sz="2000" dirty="0">
                <a:solidFill>
                  <a:srgbClr val="C00000"/>
                </a:solidFill>
                <a:latin typeface="Times New Roman" pitchFamily="18" charset="0"/>
                <a:cs typeface="Times New Roman" pitchFamily="18" charset="0"/>
              </a:rPr>
              <a:t>b- Chemical sedimentary rocks:</a:t>
            </a:r>
          </a:p>
          <a:p>
            <a:pPr algn="just"/>
            <a:r>
              <a:rPr lang="en-US" sz="2000" dirty="0">
                <a:latin typeface="Times New Roman" pitchFamily="18" charset="0"/>
                <a:cs typeface="Times New Roman" pitchFamily="18" charset="0"/>
              </a:rPr>
              <a:t>Unlike detritus rocks which form from the solid products of weathering, the source of sediments for </a:t>
            </a:r>
            <a:r>
              <a:rPr lang="en-US" sz="2000" b="1" dirty="0">
                <a:latin typeface="Times New Roman" pitchFamily="18" charset="0"/>
                <a:cs typeface="Times New Roman" pitchFamily="18" charset="0"/>
              </a:rPr>
              <a:t>chemical sedimentary rocks </a:t>
            </a:r>
            <a:r>
              <a:rPr lang="en-US" sz="2000" dirty="0">
                <a:latin typeface="Times New Roman" pitchFamily="18" charset="0"/>
                <a:cs typeface="Times New Roman" pitchFamily="18" charset="0"/>
              </a:rPr>
              <a:t>is </a:t>
            </a:r>
            <a:r>
              <a:rPr lang="en-US" sz="2000" b="1" dirty="0">
                <a:latin typeface="Times New Roman" pitchFamily="18" charset="0"/>
                <a:cs typeface="Times New Roman" pitchFamily="18" charset="0"/>
              </a:rPr>
              <a:t>materials dissolved in water</a:t>
            </a:r>
            <a:r>
              <a:rPr lang="en-US" sz="2000" dirty="0">
                <a:latin typeface="Times New Roman" pitchFamily="18" charset="0"/>
                <a:cs typeface="Times New Roman" pitchFamily="18" charset="0"/>
              </a:rPr>
              <a:t>. </a:t>
            </a:r>
          </a:p>
          <a:p>
            <a:pPr algn="just"/>
            <a:r>
              <a:rPr lang="en-US" sz="2000" b="1" dirty="0">
                <a:latin typeface="Times New Roman" pitchFamily="18" charset="0"/>
                <a:cs typeface="Times New Roman" pitchFamily="18" charset="0"/>
              </a:rPr>
              <a:t>Three kinds of chemical sedimentary rocks:</a:t>
            </a:r>
          </a:p>
          <a:p>
            <a:pPr algn="just"/>
            <a:r>
              <a:rPr lang="en-US" sz="2000" dirty="0">
                <a:latin typeface="Times New Roman" pitchFamily="18" charset="0"/>
                <a:cs typeface="Times New Roman" pitchFamily="18" charset="0"/>
              </a:rPr>
              <a:t>1- When materials in solution precipitate, it forms chemical sediments, which become rocks such as limestone, chart and rock salt. </a:t>
            </a:r>
          </a:p>
          <a:p>
            <a:pPr algn="just"/>
            <a:r>
              <a:rPr lang="en-US" sz="2000" dirty="0">
                <a:latin typeface="Times New Roman" pitchFamily="18" charset="0"/>
                <a:cs typeface="Times New Roman" pitchFamily="18" charset="0"/>
              </a:rPr>
              <a:t>2- Precipitation of dissolved materials occurs by inorganic processes such as evaporation, temperature change and chemical activity.</a:t>
            </a:r>
          </a:p>
          <a:p>
            <a:pPr algn="just"/>
            <a:r>
              <a:rPr lang="en-US" sz="2000" dirty="0">
                <a:latin typeface="Times New Roman" pitchFamily="18" charset="0"/>
                <a:cs typeface="Times New Roman" pitchFamily="18" charset="0"/>
              </a:rPr>
              <a:t>3- Or by life-processes of water-dwelling organism. These materials are called </a:t>
            </a:r>
            <a:r>
              <a:rPr lang="en-US" sz="2000" b="1" dirty="0">
                <a:latin typeface="Times New Roman" pitchFamily="18" charset="0"/>
                <a:cs typeface="Times New Roman" pitchFamily="18" charset="0"/>
              </a:rPr>
              <a:t>biochemical sediments</a:t>
            </a:r>
            <a:r>
              <a:rPr lang="en-US" sz="2000" dirty="0">
                <a:latin typeface="Times New Roman" pitchFamily="18" charset="0"/>
                <a:cs typeface="Times New Roman" pitchFamily="18" charset="0"/>
              </a:rPr>
              <a:t>. </a:t>
            </a:r>
          </a:p>
          <a:p>
            <a:pPr marL="342900" indent="-342900">
              <a:buFont typeface="Arial" pitchFamily="34" charset="0"/>
              <a:buChar char="•"/>
            </a:pPr>
            <a:r>
              <a:rPr lang="en-US" sz="2000" b="1" dirty="0">
                <a:latin typeface="Times New Roman" pitchFamily="18" charset="0"/>
                <a:cs typeface="Times New Roman" pitchFamily="18" charset="0"/>
              </a:rPr>
              <a:t>Limestone: </a:t>
            </a:r>
            <a:r>
              <a:rPr lang="en-US" sz="2000" dirty="0">
                <a:latin typeface="Times New Roman" pitchFamily="18" charset="0"/>
                <a:cs typeface="Times New Roman" pitchFamily="18" charset="0"/>
              </a:rPr>
              <a:t>the most abundant chemical sedimentary rock, is composed chiefly of the mineral </a:t>
            </a:r>
            <a:r>
              <a:rPr lang="en-US" sz="2000" b="1" dirty="0">
                <a:latin typeface="Times New Roman" pitchFamily="18" charset="0"/>
                <a:cs typeface="Times New Roman" pitchFamily="18" charset="0"/>
              </a:rPr>
              <a:t>calcite</a:t>
            </a:r>
            <a:r>
              <a:rPr lang="en-US" sz="2000" dirty="0">
                <a:latin typeface="Times New Roman" pitchFamily="18" charset="0"/>
                <a:cs typeface="Times New Roman" pitchFamily="18" charset="0"/>
              </a:rPr>
              <a:t>. (Figure.4.36).1. Most limestone has a biochemical origin.</a:t>
            </a:r>
          </a:p>
          <a:p>
            <a:pPr marL="342900" indent="-342900">
              <a:buFont typeface="Arial" pitchFamily="34" charset="0"/>
              <a:buChar char="•"/>
            </a:pPr>
            <a:r>
              <a:rPr lang="en-US" sz="2000" dirty="0">
                <a:latin typeface="Times New Roman" pitchFamily="18" charset="0"/>
                <a:cs typeface="Times New Roman" pitchFamily="18" charset="0"/>
              </a:rPr>
              <a:t>Example includes </a:t>
            </a:r>
            <a:r>
              <a:rPr lang="en-US" sz="2000" b="1" dirty="0">
                <a:latin typeface="Times New Roman" pitchFamily="18" charset="0"/>
                <a:cs typeface="Times New Roman" pitchFamily="18" charset="0"/>
              </a:rPr>
              <a:t>coquina</a:t>
            </a:r>
            <a:r>
              <a:rPr lang="en-US" sz="2000" dirty="0">
                <a:latin typeface="Times New Roman" pitchFamily="18" charset="0"/>
                <a:cs typeface="Times New Roman" pitchFamily="18" charset="0"/>
              </a:rPr>
              <a:t>, Which consists of shell fragments. 2.</a:t>
            </a:r>
          </a:p>
          <a:p>
            <a:pPr marL="342900" indent="-342900">
              <a:buFont typeface="Arial" pitchFamily="34" charset="0"/>
              <a:buChar char="•"/>
            </a:pPr>
            <a:r>
              <a:rPr lang="en-US" sz="2000" b="1" dirty="0">
                <a:latin typeface="Times New Roman" pitchFamily="18" charset="0"/>
                <a:cs typeface="Times New Roman" pitchFamily="18" charset="0"/>
              </a:rPr>
              <a:t>Chalk: </a:t>
            </a:r>
            <a:r>
              <a:rPr lang="en-US" sz="2000" dirty="0">
                <a:latin typeface="Times New Roman" pitchFamily="18" charset="0"/>
                <a:cs typeface="Times New Roman" pitchFamily="18" charset="0"/>
              </a:rPr>
              <a:t>which is made of the hard parts of microscopic marine organisms. 3.</a:t>
            </a:r>
          </a:p>
          <a:p>
            <a:pPr marL="342900" indent="-342900">
              <a:buFont typeface="Arial" pitchFamily="34" charset="0"/>
              <a:buChar char="•"/>
            </a:pPr>
            <a:r>
              <a:rPr lang="en-US" sz="2000" dirty="0">
                <a:latin typeface="Times New Roman" pitchFamily="18" charset="0"/>
                <a:cs typeface="Times New Roman" pitchFamily="18" charset="0"/>
              </a:rPr>
              <a:t>And limestone that originated as </a:t>
            </a:r>
            <a:r>
              <a:rPr lang="en-US" sz="2000" b="1" dirty="0">
                <a:latin typeface="Times New Roman" pitchFamily="18" charset="0"/>
                <a:cs typeface="Times New Roman" pitchFamily="18" charset="0"/>
              </a:rPr>
              <a:t>coral reefs</a:t>
            </a:r>
            <a:r>
              <a:rPr lang="en-US" sz="2000" dirty="0">
                <a:latin typeface="Times New Roman" pitchFamily="18" charset="0"/>
                <a:cs typeface="Times New Roman" pitchFamily="18" charset="0"/>
              </a:rPr>
              <a:t>. 4.</a:t>
            </a:r>
          </a:p>
        </p:txBody>
      </p:sp>
      <p:sp>
        <p:nvSpPr>
          <p:cNvPr id="3" name="عنصر نائب لرقم الشريحة 2"/>
          <p:cNvSpPr>
            <a:spLocks noGrp="1"/>
          </p:cNvSpPr>
          <p:nvPr>
            <p:ph type="sldNum" sz="quarter" idx="12"/>
          </p:nvPr>
        </p:nvSpPr>
        <p:spPr/>
        <p:txBody>
          <a:bodyPr/>
          <a:lstStyle/>
          <a:p>
            <a:fld id="{22C5A940-DCB1-4EAC-BECD-DDF0001762AC}" type="slidenum">
              <a:rPr lang="en-US" smtClean="0"/>
              <a:t>8</a:t>
            </a:fld>
            <a:endParaRPr lang="en-US"/>
          </a:p>
        </p:txBody>
      </p:sp>
    </p:spTree>
    <p:extLst>
      <p:ext uri="{BB962C8B-B14F-4D97-AF65-F5344CB8AC3E}">
        <p14:creationId xmlns:p14="http://schemas.microsoft.com/office/powerpoint/2010/main" val="245021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239000" cy="2895600"/>
          </a:xfrm>
          <a:prstGeom prst="rect">
            <a:avLst/>
          </a:prstGeom>
          <a:ln w="9525">
            <a:solidFill>
              <a:srgbClr val="C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مستطيل 1"/>
          <p:cNvSpPr/>
          <p:nvPr/>
        </p:nvSpPr>
        <p:spPr>
          <a:xfrm>
            <a:off x="457200" y="3352800"/>
            <a:ext cx="8458200" cy="3139321"/>
          </a:xfrm>
          <a:prstGeom prst="rect">
            <a:avLst/>
          </a:prstGeom>
        </p:spPr>
        <p:txBody>
          <a:bodyPr wrap="square">
            <a:spAutoFit/>
          </a:bodyPr>
          <a:lstStyle/>
          <a:p>
            <a:pPr marL="285750" indent="-285750" algn="just">
              <a:buFont typeface="Arial" pitchFamily="34" charset="0"/>
              <a:buChar char="•"/>
            </a:pPr>
            <a:r>
              <a:rPr lang="en-US" b="1" dirty="0"/>
              <a:t>Travertine: </a:t>
            </a:r>
            <a:r>
              <a:rPr lang="en-US" dirty="0"/>
              <a:t>is Limestone with an inorganic origin, which is often seen decorating caves. (Figure.4.37). 1.</a:t>
            </a:r>
          </a:p>
          <a:p>
            <a:pPr marL="285750" indent="-285750" algn="just">
              <a:buFont typeface="Arial" pitchFamily="34" charset="0"/>
              <a:buChar char="•"/>
            </a:pPr>
            <a:r>
              <a:rPr lang="en-US" b="1" dirty="0"/>
              <a:t>Halite: </a:t>
            </a:r>
            <a:r>
              <a:rPr lang="en-US" dirty="0"/>
              <a:t>Evaporates form when evaporation causes minerals to precipitate from water. Such minerals include halite (</a:t>
            </a:r>
            <a:r>
              <a:rPr lang="en-US" dirty="0" err="1"/>
              <a:t>NaCl</a:t>
            </a:r>
            <a:r>
              <a:rPr lang="en-US" dirty="0"/>
              <a:t>), the main component of rock salt. 2.</a:t>
            </a:r>
          </a:p>
          <a:p>
            <a:pPr marL="285750" indent="-285750" algn="just">
              <a:buFont typeface="Arial" pitchFamily="34" charset="0"/>
              <a:buChar char="•"/>
            </a:pPr>
            <a:r>
              <a:rPr lang="en-US" b="1" dirty="0" err="1"/>
              <a:t>Chert</a:t>
            </a:r>
            <a:r>
              <a:rPr lang="en-US" b="1" dirty="0"/>
              <a:t>: </a:t>
            </a:r>
            <a:r>
              <a:rPr lang="en-US" dirty="0"/>
              <a:t>is the name used for a number of hard, compact rocks made of microcrystalline silica.</a:t>
            </a:r>
          </a:p>
          <a:p>
            <a:pPr marL="285750" indent="-285750" algn="just">
              <a:buFont typeface="Arial" pitchFamily="34" charset="0"/>
              <a:buChar char="•"/>
            </a:pPr>
            <a:r>
              <a:rPr lang="en-US" dirty="0"/>
              <a:t>These rocks may have either inorganic or a biochemical origin. It is not usually possible to determine this by looking at a hand sample.3. 4. 5.</a:t>
            </a:r>
          </a:p>
          <a:p>
            <a:pPr marL="285750" indent="-285750" algn="just">
              <a:buFont typeface="Arial" pitchFamily="34" charset="0"/>
              <a:buChar char="•"/>
            </a:pPr>
            <a:r>
              <a:rPr lang="en-US" b="1" dirty="0"/>
              <a:t>Gypsum: </a:t>
            </a:r>
            <a:r>
              <a:rPr lang="en-US" dirty="0"/>
              <a:t>(CaSO4.2H2O), the main ingredient of rock gypsum. (Figure.4.38). 1.</a:t>
            </a:r>
          </a:p>
          <a:p>
            <a:pPr marL="285750" indent="-285750" algn="just">
              <a:buFont typeface="Arial" pitchFamily="34" charset="0"/>
              <a:buChar char="•"/>
            </a:pPr>
            <a:r>
              <a:rPr lang="en-US" dirty="0"/>
              <a:t>Thick </a:t>
            </a:r>
            <a:r>
              <a:rPr lang="en-US" b="1" dirty="0"/>
              <a:t>evaporate deposits </a:t>
            </a:r>
            <a:r>
              <a:rPr lang="en-US" dirty="0"/>
              <a:t>may form when a large body of seawater isolated by reefs or sand barriers. 2.</a:t>
            </a:r>
          </a:p>
        </p:txBody>
      </p:sp>
      <p:sp>
        <p:nvSpPr>
          <p:cNvPr id="3" name="عنصر نائب لرقم الشريحة 2"/>
          <p:cNvSpPr>
            <a:spLocks noGrp="1"/>
          </p:cNvSpPr>
          <p:nvPr>
            <p:ph type="sldNum" sz="quarter" idx="12"/>
          </p:nvPr>
        </p:nvSpPr>
        <p:spPr/>
        <p:txBody>
          <a:bodyPr/>
          <a:lstStyle/>
          <a:p>
            <a:fld id="{22C5A940-DCB1-4EAC-BECD-DDF0001762AC}" type="slidenum">
              <a:rPr lang="en-US" smtClean="0"/>
              <a:t>9</a:t>
            </a:fld>
            <a:endParaRPr lang="en-US"/>
          </a:p>
        </p:txBody>
      </p:sp>
    </p:spTree>
    <p:extLst>
      <p:ext uri="{BB962C8B-B14F-4D97-AF65-F5344CB8AC3E}">
        <p14:creationId xmlns:p14="http://schemas.microsoft.com/office/powerpoint/2010/main" val="1548368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ضوح">
  <a:themeElements>
    <a:clrScheme name="وضوح">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كلاسيكي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ضوح">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277</TotalTime>
  <Words>1691</Words>
  <Application>Microsoft Office PowerPoint</Application>
  <PresentationFormat>عرض على الشاشة (4:3)</PresentationFormat>
  <Paragraphs>104</Paragraphs>
  <Slides>21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21</vt:i4>
      </vt:variant>
    </vt:vector>
  </HeadingPairs>
  <TitlesOfParts>
    <vt:vector size="26" baseType="lpstr">
      <vt:lpstr>Arial</vt:lpstr>
      <vt:lpstr>Calibri</vt:lpstr>
      <vt:lpstr>Times New Roman</vt:lpstr>
      <vt:lpstr>Wingdings</vt:lpstr>
      <vt:lpstr>وضوح</vt:lpstr>
      <vt:lpstr>Lec. 5 Sedimentary Rocks  by : Dr. Murtadha Al Zaidi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5 Sedimentary Rocks  by : Dr. Murtadha Al Zaidi</dc:title>
  <dc:creator>hp</dc:creator>
  <cp:lastModifiedBy>sajad al</cp:lastModifiedBy>
  <cp:revision>23</cp:revision>
  <dcterms:created xsi:type="dcterms:W3CDTF">2021-03-08T11:13:14Z</dcterms:created>
  <dcterms:modified xsi:type="dcterms:W3CDTF">2023-09-10T12:40:15Z</dcterms:modified>
</cp:coreProperties>
</file>