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0" r:id="rId23"/>
    <p:sldId id="277" r:id="rId24"/>
    <p:sldId id="278" r:id="rId2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C7AA-8318-48C3-B553-60957E5B9A93}" type="datetimeFigureOut">
              <a:rPr lang="ar-IQ" smtClean="0"/>
              <a:t>29/04/1444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ar-IQ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8AC25106-A6AC-4441-8922-6413F4BC5452}" type="slidenum">
              <a:rPr lang="ar-IQ" smtClean="0"/>
              <a:t>‹#›</a:t>
            </a:fld>
            <a:endParaRPr lang="ar-IQ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C7AA-8318-48C3-B553-60957E5B9A93}" type="datetimeFigureOut">
              <a:rPr lang="ar-IQ" smtClean="0"/>
              <a:t>29/04/1444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5106-A6AC-4441-8922-6413F4BC545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C7AA-8318-48C3-B553-60957E5B9A93}" type="datetimeFigureOut">
              <a:rPr lang="ar-IQ" smtClean="0"/>
              <a:t>29/04/1444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8AC25106-A6AC-4441-8922-6413F4BC5452}" type="slidenum">
              <a:rPr lang="ar-IQ" smtClean="0"/>
              <a:t>‹#›</a:t>
            </a:fld>
            <a:endParaRPr lang="ar-IQ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C7AA-8318-48C3-B553-60957E5B9A93}" type="datetimeFigureOut">
              <a:rPr lang="ar-IQ" smtClean="0"/>
              <a:t>29/04/1444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5106-A6AC-4441-8922-6413F4BC545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C7AA-8318-48C3-B553-60957E5B9A93}" type="datetimeFigureOut">
              <a:rPr lang="ar-IQ" smtClean="0"/>
              <a:t>29/04/1444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8AC25106-A6AC-4441-8922-6413F4BC5452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C7AA-8318-48C3-B553-60957E5B9A93}" type="datetimeFigureOut">
              <a:rPr lang="ar-IQ" smtClean="0"/>
              <a:t>29/04/1444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5106-A6AC-4441-8922-6413F4BC545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C7AA-8318-48C3-B553-60957E5B9A93}" type="datetimeFigureOut">
              <a:rPr lang="ar-IQ" smtClean="0"/>
              <a:t>29/04/1444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5106-A6AC-4441-8922-6413F4BC545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C7AA-8318-48C3-B553-60957E5B9A93}" type="datetimeFigureOut">
              <a:rPr lang="ar-IQ" smtClean="0"/>
              <a:t>29/04/1444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5106-A6AC-4441-8922-6413F4BC545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C7AA-8318-48C3-B553-60957E5B9A93}" type="datetimeFigureOut">
              <a:rPr lang="ar-IQ" smtClean="0"/>
              <a:t>29/04/1444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5106-A6AC-4441-8922-6413F4BC545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C7AA-8318-48C3-B553-60957E5B9A93}" type="datetimeFigureOut">
              <a:rPr lang="ar-IQ" smtClean="0"/>
              <a:t>29/04/1444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5106-A6AC-4441-8922-6413F4BC5452}" type="slidenum">
              <a:rPr lang="ar-IQ" smtClean="0"/>
              <a:t>‹#›</a:t>
            </a:fld>
            <a:endParaRPr lang="ar-IQ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C7AA-8318-48C3-B553-60957E5B9A93}" type="datetimeFigureOut">
              <a:rPr lang="ar-IQ" smtClean="0"/>
              <a:t>29/04/1444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5106-A6AC-4441-8922-6413F4BC5452}" type="slidenum">
              <a:rPr lang="ar-IQ" smtClean="0"/>
              <a:t>‹#›</a:t>
            </a:fld>
            <a:endParaRPr lang="ar-IQ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57CC7AA-8318-48C3-B553-60957E5B9A93}" type="datetimeFigureOut">
              <a:rPr lang="ar-IQ" smtClean="0"/>
              <a:t>29/04/1444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AC25106-A6AC-4441-8922-6413F4BC5452}" type="slidenum">
              <a:rPr lang="ar-IQ" smtClean="0"/>
              <a:t>‹#›</a:t>
            </a:fld>
            <a:endParaRPr lang="ar-IQ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58615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Petroleum Economics and 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en-US" dirty="0" smtClean="0"/>
              <a:t>Project Evaluation</a:t>
            </a:r>
            <a:br>
              <a:rPr lang="en-US" dirty="0" smtClean="0"/>
            </a:br>
            <a:r>
              <a:rPr lang="en-US" dirty="0" smtClean="0"/>
              <a:t>Lecture 7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417712"/>
          </a:xfrm>
        </p:spPr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</a:rPr>
              <a:t>Dr.Abdulhussien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N.Alattabi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Dr. Ali Mohammed Al </a:t>
            </a:r>
            <a:r>
              <a:rPr lang="en-US" b="1" dirty="0" err="1" smtClean="0">
                <a:solidFill>
                  <a:schemeClr val="bg1"/>
                </a:solidFill>
              </a:rPr>
              <a:t>Tameemi</a:t>
            </a:r>
            <a:endParaRPr lang="ar-IQ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96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Uncertainties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chemeClr val="tx1"/>
                </a:solidFill>
              </a:rPr>
              <a:t>Changes in the price of these commodities can have a first order impact on economic decisions.</a:t>
            </a:r>
          </a:p>
          <a:p>
            <a:pPr algn="l" rtl="0"/>
            <a:r>
              <a:rPr lang="en-US" b="1" dirty="0" smtClean="0">
                <a:solidFill>
                  <a:schemeClr val="tx1"/>
                </a:solidFill>
              </a:rPr>
              <a:t>Any operating company examining the economic viability of the project will be remiss if it does not include the price uncertainties in its evaluation.</a:t>
            </a:r>
          </a:p>
          <a:p>
            <a:pPr rtl="0"/>
            <a:r>
              <a:rPr lang="ar-SA" b="1" dirty="0">
                <a:solidFill>
                  <a:schemeClr val="tx1"/>
                </a:solidFill>
              </a:rPr>
              <a:t>. يمكن أن يكون للتغييرات في أسعار هذه السلع تأثير من الدرجة الأولى على القرارات الاقتصادية</a:t>
            </a:r>
            <a:r>
              <a:rPr lang="ar-SA" b="1" dirty="0" smtClean="0">
                <a:solidFill>
                  <a:schemeClr val="tx1"/>
                </a:solidFill>
              </a:rPr>
              <a:t>.</a:t>
            </a:r>
          </a:p>
          <a:p>
            <a:pPr rtl="0"/>
            <a:r>
              <a:rPr lang="ar-SA" b="1" dirty="0" smtClean="0">
                <a:solidFill>
                  <a:schemeClr val="tx1"/>
                </a:solidFill>
              </a:rPr>
              <a:t>أي </a:t>
            </a:r>
            <a:r>
              <a:rPr lang="ar-SA" b="1" dirty="0">
                <a:solidFill>
                  <a:schemeClr val="tx1"/>
                </a:solidFill>
              </a:rPr>
              <a:t>شركة تشغيل تقوم بفحص الجدوى الاقتصادية للمشروع ستكون مقصرة إذا لم تُدرج شكوك السعر في تقييمها </a:t>
            </a:r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3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Uncertainties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3</a:t>
            </a:r>
            <a:r>
              <a:rPr lang="en-US" b="1" dirty="0" smtClean="0">
                <a:solidFill>
                  <a:schemeClr val="tx1"/>
                </a:solidFill>
              </a:rPr>
              <a:t>. Political uncertainties. Result from what ?</a:t>
            </a:r>
          </a:p>
          <a:p>
            <a:pPr marL="0" indent="0" algn="l" rtl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-New regulations and lows. </a:t>
            </a:r>
          </a:p>
          <a:p>
            <a:pPr marL="0" indent="0" algn="l" rtl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-An conventional resources become more important and exploitation of those resources requires fracturing of the formation </a:t>
            </a:r>
          </a:p>
          <a:p>
            <a:pPr marL="0" indent="0" algn="l" rtl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-Changes in tax regime</a:t>
            </a:r>
          </a:p>
          <a:p>
            <a:pPr marL="0" indent="0" algn="l" rtl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-Changes in country’s government after an election.</a:t>
            </a:r>
          </a:p>
          <a:p>
            <a:pPr marL="0" indent="0" rtl="0">
              <a:buNone/>
            </a:pPr>
            <a:r>
              <a:rPr lang="ar-SA" b="1" dirty="0">
                <a:solidFill>
                  <a:schemeClr val="tx1"/>
                </a:solidFill>
              </a:rPr>
              <a:t>3. عدم اليقين السياسي. نتيجة من ماذا؟- </a:t>
            </a:r>
            <a:r>
              <a:rPr lang="ar-SA" b="1" dirty="0" smtClean="0">
                <a:solidFill>
                  <a:schemeClr val="tx1"/>
                </a:solidFill>
                <a:latin typeface="Century Gothic"/>
              </a:rPr>
              <a:t>●</a:t>
            </a:r>
            <a:r>
              <a:rPr lang="ar-SA" b="1" dirty="0" smtClean="0">
                <a:solidFill>
                  <a:schemeClr val="tx1"/>
                </a:solidFill>
              </a:rPr>
              <a:t>اللوائح </a:t>
            </a:r>
            <a:r>
              <a:rPr lang="ar-SA" b="1" dirty="0">
                <a:solidFill>
                  <a:schemeClr val="tx1"/>
                </a:solidFill>
              </a:rPr>
              <a:t>والقوانين الجديدة.- تصبح الموارد التقليدية أكثر أهمية واستغلال هذه الموارد يتطلب تجزئة </a:t>
            </a:r>
            <a:r>
              <a:rPr lang="ar-SA" b="1" dirty="0" smtClean="0">
                <a:solidFill>
                  <a:schemeClr val="tx1"/>
                </a:solidFill>
              </a:rPr>
              <a:t>التكوين-</a:t>
            </a:r>
            <a:r>
              <a:rPr lang="ar-SA" b="1" dirty="0" smtClean="0">
                <a:solidFill>
                  <a:schemeClr val="tx1"/>
                </a:solidFill>
                <a:latin typeface="Century Gothic"/>
              </a:rPr>
              <a:t>●</a:t>
            </a:r>
            <a:r>
              <a:rPr lang="ar-SA" b="1" dirty="0" smtClean="0">
                <a:solidFill>
                  <a:schemeClr val="tx1"/>
                </a:solidFill>
              </a:rPr>
              <a:t> </a:t>
            </a:r>
            <a:r>
              <a:rPr lang="ar-SA" b="1" dirty="0">
                <a:solidFill>
                  <a:schemeClr val="tx1"/>
                </a:solidFill>
              </a:rPr>
              <a:t>تغييرات في النظام </a:t>
            </a:r>
            <a:r>
              <a:rPr lang="ar-SA" b="1" dirty="0" smtClean="0">
                <a:solidFill>
                  <a:schemeClr val="tx1"/>
                </a:solidFill>
              </a:rPr>
              <a:t>الضريبي</a:t>
            </a:r>
            <a:r>
              <a:rPr lang="ar-SA" b="1" dirty="0" smtClean="0">
                <a:solidFill>
                  <a:schemeClr val="tx1"/>
                </a:solidFill>
                <a:latin typeface="Century Gothic"/>
              </a:rPr>
              <a:t>●</a:t>
            </a:r>
            <a:r>
              <a:rPr lang="ar-SA" b="1" dirty="0" smtClean="0">
                <a:solidFill>
                  <a:schemeClr val="tx1"/>
                </a:solidFill>
              </a:rPr>
              <a:t>- </a:t>
            </a:r>
            <a:r>
              <a:rPr lang="ar-SA" b="1" dirty="0">
                <a:solidFill>
                  <a:schemeClr val="tx1"/>
                </a:solidFill>
              </a:rPr>
              <a:t>تغييرات في حكومة الدولة بعد الانتخابات.</a:t>
            </a:r>
            <a:endParaRPr lang="en-US" b="1" dirty="0" smtClean="0">
              <a:solidFill>
                <a:schemeClr val="tx1"/>
              </a:solidFill>
            </a:endParaRPr>
          </a:p>
          <a:p>
            <a:pPr marL="0" indent="0" algn="l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6646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Uncertainties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chemeClr val="tx1"/>
                </a:solidFill>
              </a:rPr>
              <a:t>When considering uncertainties associated with any particular economic decision, it is not necessary for all the uncertainties to be present in every decision.</a:t>
            </a:r>
          </a:p>
          <a:p>
            <a:pPr algn="l" rtl="0"/>
            <a:r>
              <a:rPr lang="en-US" b="1" dirty="0" smtClean="0">
                <a:solidFill>
                  <a:schemeClr val="tx1"/>
                </a:solidFill>
              </a:rPr>
              <a:t>For example ??</a:t>
            </a:r>
          </a:p>
          <a:p>
            <a:pPr rtl="0"/>
            <a:r>
              <a:rPr lang="ar-IQ" b="1" dirty="0">
                <a:solidFill>
                  <a:schemeClr val="tx1"/>
                </a:solidFill>
              </a:rPr>
              <a:t>عند النظر في أوجه عدم اليقين المرتبطة بأي قرار اقتصادي معين ، ليس من الضروري أن تكون جميع أوجه عدم اليقين موجودة في كل </a:t>
            </a:r>
            <a:r>
              <a:rPr lang="ar-IQ" b="1" dirty="0" err="1">
                <a:solidFill>
                  <a:schemeClr val="tx1"/>
                </a:solidFill>
              </a:rPr>
              <a:t>قرار.فمثلا</a:t>
            </a:r>
            <a:r>
              <a:rPr lang="ar-IQ" b="1" dirty="0">
                <a:solidFill>
                  <a:schemeClr val="tx1"/>
                </a:solidFill>
              </a:rPr>
              <a:t> ؟؟</a:t>
            </a:r>
          </a:p>
        </p:txBody>
      </p:sp>
    </p:spTree>
    <p:extLst>
      <p:ext uri="{BB962C8B-B14F-4D97-AF65-F5344CB8AC3E}">
        <p14:creationId xmlns:p14="http://schemas.microsoft.com/office/powerpoint/2010/main" val="183426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Recognition of Problem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chemeClr val="tx1"/>
                </a:solidFill>
              </a:rPr>
              <a:t>What are the most important problem faced in the petroleum industry ?</a:t>
            </a:r>
          </a:p>
          <a:p>
            <a:pPr algn="l" rtl="0"/>
            <a:r>
              <a:rPr lang="en-US" b="1" dirty="0" smtClean="0">
                <a:solidFill>
                  <a:schemeClr val="tx1"/>
                </a:solidFill>
              </a:rPr>
              <a:t>Should you buy a lease or concession ?</a:t>
            </a:r>
          </a:p>
          <a:p>
            <a:pPr algn="l" rtl="0"/>
            <a:r>
              <a:rPr lang="en-US" b="1" dirty="0" smtClean="0">
                <a:solidFill>
                  <a:schemeClr val="tx1"/>
                </a:solidFill>
              </a:rPr>
              <a:t>How many wells need to be drilled ?</a:t>
            </a:r>
          </a:p>
          <a:p>
            <a:pPr algn="l" rtl="0"/>
            <a:r>
              <a:rPr lang="en-US" b="1" dirty="0" smtClean="0">
                <a:solidFill>
                  <a:schemeClr val="tx1"/>
                </a:solidFill>
              </a:rPr>
              <a:t>What types of drilling method should be used?</a:t>
            </a:r>
          </a:p>
          <a:p>
            <a:pPr rtl="0"/>
            <a:r>
              <a:rPr lang="ar-SA" b="1" dirty="0">
                <a:solidFill>
                  <a:schemeClr val="tx1"/>
                </a:solidFill>
              </a:rPr>
              <a:t>ما هي أهم المشاكل التي تواجه صناعة البترول</a:t>
            </a:r>
            <a:r>
              <a:rPr lang="ar-SA" b="1" dirty="0" smtClean="0">
                <a:solidFill>
                  <a:schemeClr val="tx1"/>
                </a:solidFill>
              </a:rPr>
              <a:t>؟</a:t>
            </a:r>
          </a:p>
          <a:p>
            <a:pPr rtl="0"/>
            <a:r>
              <a:rPr lang="ar-SA" b="1" dirty="0" smtClean="0">
                <a:solidFill>
                  <a:schemeClr val="tx1"/>
                </a:solidFill>
              </a:rPr>
              <a:t>هل </a:t>
            </a:r>
            <a:r>
              <a:rPr lang="ar-SA" b="1" dirty="0">
                <a:solidFill>
                  <a:schemeClr val="tx1"/>
                </a:solidFill>
              </a:rPr>
              <a:t>يجب عليك شراء عقد إيجار أم امتياز</a:t>
            </a:r>
            <a:r>
              <a:rPr lang="ar-SA" b="1" dirty="0" smtClean="0">
                <a:solidFill>
                  <a:schemeClr val="tx1"/>
                </a:solidFill>
              </a:rPr>
              <a:t>؟</a:t>
            </a:r>
          </a:p>
          <a:p>
            <a:pPr rtl="0"/>
            <a:r>
              <a:rPr lang="ar-SA" b="1" dirty="0" smtClean="0">
                <a:solidFill>
                  <a:schemeClr val="tx1"/>
                </a:solidFill>
              </a:rPr>
              <a:t>كم </a:t>
            </a:r>
            <a:r>
              <a:rPr lang="ar-SA" b="1" dirty="0">
                <a:solidFill>
                  <a:schemeClr val="tx1"/>
                </a:solidFill>
              </a:rPr>
              <a:t>عدد الآبار المطلوب حفرها</a:t>
            </a:r>
            <a:r>
              <a:rPr lang="ar-SA" b="1" dirty="0" smtClean="0">
                <a:solidFill>
                  <a:schemeClr val="tx1"/>
                </a:solidFill>
              </a:rPr>
              <a:t>؟</a:t>
            </a:r>
          </a:p>
          <a:p>
            <a:pPr rtl="0"/>
            <a:r>
              <a:rPr lang="ar-SA" b="1" dirty="0" smtClean="0">
                <a:solidFill>
                  <a:schemeClr val="tx1"/>
                </a:solidFill>
              </a:rPr>
              <a:t>ما </a:t>
            </a:r>
            <a:r>
              <a:rPr lang="ar-SA" b="1" dirty="0">
                <a:solidFill>
                  <a:schemeClr val="tx1"/>
                </a:solidFill>
              </a:rPr>
              <a:t>أنواع طرق الحفر التي يجب استخدامها</a:t>
            </a:r>
            <a:r>
              <a:rPr lang="ar-SA" dirty="0"/>
              <a:t>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73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Recognition of Problem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b="1" dirty="0" smtClean="0"/>
              <a:t>If we consider the development and exploitation of a petroleum reservoir in chronological order, the problems we will encounter can be tested as:</a:t>
            </a:r>
          </a:p>
          <a:p>
            <a:pPr algn="l" rtl="0"/>
            <a:r>
              <a:rPr lang="en-US" b="1" dirty="0" smtClean="0"/>
              <a:t>Will geological / geophysical and surrounding reservoir data locate the reservoir ?</a:t>
            </a:r>
          </a:p>
          <a:p>
            <a:pPr algn="l" rtl="0"/>
            <a:r>
              <a:rPr lang="en-US" b="1" dirty="0" smtClean="0"/>
              <a:t>Will the wild cat well produce in commercial quantities to justify additional investigation?</a:t>
            </a:r>
          </a:p>
          <a:p>
            <a:pPr rtl="0"/>
            <a:endParaRPr lang="en-US" b="1" dirty="0" smtClean="0"/>
          </a:p>
          <a:p>
            <a:pPr rtl="0"/>
            <a:r>
              <a:rPr lang="ar-SA" b="1" dirty="0"/>
              <a:t>ا أخذنا في الاعتبار تطوير واستغلال خزان البترول بترتيب زمني ، فيمكن اختبار المشكلات التي </a:t>
            </a:r>
            <a:r>
              <a:rPr lang="ar-SA" b="1" dirty="0" err="1"/>
              <a:t>سنواجهها</a:t>
            </a:r>
            <a:r>
              <a:rPr lang="ar-SA" b="1" dirty="0"/>
              <a:t> على النحو التالي</a:t>
            </a:r>
            <a:r>
              <a:rPr lang="ar-SA" b="1" dirty="0" smtClean="0"/>
              <a:t>:</a:t>
            </a:r>
            <a:r>
              <a:rPr lang="ar-SA" b="1" dirty="0" smtClean="0">
                <a:latin typeface="Century Gothic"/>
              </a:rPr>
              <a:t>●</a:t>
            </a:r>
            <a:r>
              <a:rPr lang="ar-SA" b="1" dirty="0" smtClean="0"/>
              <a:t>هل </a:t>
            </a:r>
            <a:r>
              <a:rPr lang="ar-SA" b="1" dirty="0"/>
              <a:t>ستحدد البيانات الجيولوجية / الجيوفيزيائية وبيانات الخزان المحيطة موقع الخزان</a:t>
            </a:r>
            <a:r>
              <a:rPr lang="ar-SA" b="1" dirty="0" smtClean="0"/>
              <a:t>؟</a:t>
            </a:r>
            <a:r>
              <a:rPr lang="ar-SA" b="1" dirty="0" smtClean="0">
                <a:latin typeface="Century Gothic"/>
              </a:rPr>
              <a:t>●</a:t>
            </a:r>
            <a:r>
              <a:rPr lang="ar-SA" b="1" dirty="0" smtClean="0"/>
              <a:t>هل </a:t>
            </a:r>
            <a:r>
              <a:rPr lang="ar-SA" b="1" dirty="0"/>
              <a:t>سينتج القط البري بكميات تجارية تبرر إجراء تحقيق إضافي؟</a:t>
            </a:r>
            <a:endParaRPr lang="en-US" b="1" dirty="0" smtClean="0"/>
          </a:p>
          <a:p>
            <a:pPr algn="l" rtl="0"/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77507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Recognition of Problem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In recognizing these problems, we also need to understand the associated risks and uncertainties.</a:t>
            </a:r>
          </a:p>
          <a:p>
            <a:pPr algn="l" rtl="0"/>
            <a:r>
              <a:rPr lang="en-US" dirty="0" smtClean="0"/>
              <a:t>Complete recognition of a problem should include the identification of a problem and the associated risks </a:t>
            </a:r>
          </a:p>
          <a:p>
            <a:pPr algn="l" rtl="0"/>
            <a:r>
              <a:rPr lang="en-US" dirty="0" smtClean="0"/>
              <a:t>Without the inclusion of risks ,the solutions obtained may be simplistic and are often misleading.</a:t>
            </a:r>
          </a:p>
          <a:p>
            <a:pPr rtl="0"/>
            <a:r>
              <a:rPr lang="ar-SA" dirty="0" smtClean="0">
                <a:latin typeface="Calibri"/>
                <a:cs typeface="Calibri"/>
              </a:rPr>
              <a:t>●</a:t>
            </a:r>
            <a:r>
              <a:rPr lang="ar-SA" dirty="0" smtClean="0"/>
              <a:t>عند </a:t>
            </a:r>
            <a:r>
              <a:rPr lang="ar-SA" dirty="0"/>
              <a:t>إدراك هذه المشكلات ، نحتاج أيضًا إلى فهم المخاطر والشكوك المرتبطة </a:t>
            </a:r>
            <a:r>
              <a:rPr lang="ar-SA" dirty="0" err="1"/>
              <a:t>بها</a:t>
            </a:r>
            <a:r>
              <a:rPr lang="ar-SA" dirty="0" err="1" smtClean="0"/>
              <a:t>.</a:t>
            </a:r>
            <a:r>
              <a:rPr lang="ar-SA" dirty="0" err="1" smtClean="0">
                <a:latin typeface="Calibri"/>
                <a:cs typeface="Calibri"/>
              </a:rPr>
              <a:t>●</a:t>
            </a:r>
            <a:r>
              <a:rPr lang="ar-SA" dirty="0" err="1" smtClean="0"/>
              <a:t>يجب</a:t>
            </a:r>
            <a:r>
              <a:rPr lang="ar-SA" dirty="0" smtClean="0"/>
              <a:t> </a:t>
            </a:r>
            <a:r>
              <a:rPr lang="ar-SA" dirty="0"/>
              <a:t>أن يتضمن الاعتراف الكامل بالمشكلة تحديد المشكلة والمخاطر المرتبطة </a:t>
            </a:r>
            <a:r>
              <a:rPr lang="ar-SA" dirty="0" err="1" smtClean="0"/>
              <a:t>بها</a:t>
            </a:r>
            <a:r>
              <a:rPr lang="ar-SA" dirty="0" err="1" smtClean="0">
                <a:latin typeface="Calibri"/>
                <a:cs typeface="Calibri"/>
              </a:rPr>
              <a:t>●</a:t>
            </a:r>
            <a:r>
              <a:rPr lang="ar-SA" dirty="0" err="1" smtClean="0"/>
              <a:t>بدون</a:t>
            </a:r>
            <a:r>
              <a:rPr lang="ar-SA" dirty="0" smtClean="0"/>
              <a:t> </a:t>
            </a:r>
            <a:r>
              <a:rPr lang="ar-SA" dirty="0"/>
              <a:t>إدراج المخاطر ، قد تكون الحلول التي يتم الحصول عليها مبسطة وغالبًا ما تكون مضللة.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4424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Identification of objective/ Goal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>
                <a:solidFill>
                  <a:schemeClr val="tx1"/>
                </a:solidFill>
              </a:rPr>
              <a:t>Once a problem is identified, the next step is to ascertain the objectives that need to be satisfied 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Briefly, typical objectives associated with any petroleum industry problem can be summarized as follows :</a:t>
            </a:r>
          </a:p>
          <a:p>
            <a:pPr marL="514350" indent="-514350" algn="l" rtl="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Maximization of profit / minimization of loss.</a:t>
            </a:r>
          </a:p>
          <a:p>
            <a:pPr marL="514350" indent="-514350" algn="l" rtl="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Lending of capital using secured credit.</a:t>
            </a:r>
          </a:p>
          <a:p>
            <a:pPr marL="514350" indent="-514350" algn="l" rtl="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Diversification of activities.</a:t>
            </a:r>
            <a:endParaRPr lang="ar-SA" dirty="0" smtClean="0">
              <a:solidFill>
                <a:schemeClr val="tx1"/>
              </a:solidFill>
            </a:endParaRPr>
          </a:p>
          <a:p>
            <a:pPr marL="514350" indent="-514350" rtl="0">
              <a:buAutoNum type="arabicPeriod"/>
            </a:pPr>
            <a:r>
              <a:rPr lang="ar-SA" dirty="0">
                <a:solidFill>
                  <a:schemeClr val="tx1"/>
                </a:solidFill>
              </a:rPr>
              <a:t>تحديد الهدف / </a:t>
            </a:r>
            <a:r>
              <a:rPr lang="ar-SA" dirty="0" smtClean="0">
                <a:solidFill>
                  <a:schemeClr val="tx1"/>
                </a:solidFill>
              </a:rPr>
              <a:t>الهدف بمجرد </a:t>
            </a:r>
            <a:r>
              <a:rPr lang="ar-SA" dirty="0">
                <a:solidFill>
                  <a:schemeClr val="tx1"/>
                </a:solidFill>
              </a:rPr>
              <a:t>تحديد المشكلة ، فإن الخطوة التالية هي التأكد من الأهداف التي يجب </a:t>
            </a:r>
            <a:r>
              <a:rPr lang="ar-SA" dirty="0" err="1">
                <a:solidFill>
                  <a:schemeClr val="tx1"/>
                </a:solidFill>
              </a:rPr>
              <a:t>تحقيقهاباختصار</a:t>
            </a:r>
            <a:r>
              <a:rPr lang="ar-SA" dirty="0">
                <a:solidFill>
                  <a:schemeClr val="tx1"/>
                </a:solidFill>
              </a:rPr>
              <a:t> ، يمكن تلخيص الأهداف النموذجية المرتبطة بأي مشكلة في صناعة البترول على النحو </a:t>
            </a:r>
            <a:r>
              <a:rPr lang="ar-SA" dirty="0" smtClean="0">
                <a:solidFill>
                  <a:schemeClr val="tx1"/>
                </a:solidFill>
              </a:rPr>
              <a:t>التالي:1-تعظيم </a:t>
            </a:r>
            <a:r>
              <a:rPr lang="ar-SA" dirty="0">
                <a:solidFill>
                  <a:schemeClr val="tx1"/>
                </a:solidFill>
              </a:rPr>
              <a:t>الربح / تقليل </a:t>
            </a:r>
            <a:r>
              <a:rPr lang="ar-SA" dirty="0" smtClean="0">
                <a:solidFill>
                  <a:schemeClr val="tx1"/>
                </a:solidFill>
              </a:rPr>
              <a:t>الخسارة.2-إقراض </a:t>
            </a:r>
            <a:r>
              <a:rPr lang="ar-SA" dirty="0">
                <a:solidFill>
                  <a:schemeClr val="tx1"/>
                </a:solidFill>
              </a:rPr>
              <a:t>رأس المال باستخدام الائتمان </a:t>
            </a:r>
            <a:r>
              <a:rPr lang="ar-SA" dirty="0" smtClean="0">
                <a:solidFill>
                  <a:schemeClr val="tx1"/>
                </a:solidFill>
              </a:rPr>
              <a:t>المضمون3-.تنويع </a:t>
            </a:r>
            <a:r>
              <a:rPr lang="ar-SA" dirty="0">
                <a:solidFill>
                  <a:schemeClr val="tx1"/>
                </a:solidFill>
              </a:rPr>
              <a:t>الأنشطة.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rtl="0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423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Identification of objective/ Goal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 smtClean="0"/>
              <a:t>4. Determining impact of government regulations.</a:t>
            </a:r>
          </a:p>
          <a:p>
            <a:pPr marL="0" indent="0" algn="l" rtl="0">
              <a:buNone/>
            </a:pPr>
            <a:r>
              <a:rPr lang="en-US" dirty="0" smtClean="0"/>
              <a:t>5. Maximization of jobs</a:t>
            </a:r>
          </a:p>
          <a:p>
            <a:pPr marL="0" indent="0" algn="l" rtl="0">
              <a:buNone/>
            </a:pPr>
            <a:r>
              <a:rPr lang="en-US" dirty="0" smtClean="0"/>
              <a:t>6. Environmentally sound operations.</a:t>
            </a:r>
          </a:p>
          <a:p>
            <a:pPr marL="0" indent="0" algn="l" rtl="0">
              <a:buNone/>
            </a:pPr>
            <a:r>
              <a:rPr lang="en-US" dirty="0" smtClean="0"/>
              <a:t>7. Selling and buying properties.</a:t>
            </a:r>
          </a:p>
          <a:p>
            <a:pPr marL="0" indent="0" algn="l" rtl="0">
              <a:buNone/>
            </a:pPr>
            <a:r>
              <a:rPr lang="en-US" dirty="0" smtClean="0"/>
              <a:t>8. Capturing or increasing the market share.</a:t>
            </a:r>
          </a:p>
          <a:p>
            <a:pPr marL="0" indent="0" algn="l" rtl="0">
              <a:buNone/>
            </a:pPr>
            <a:r>
              <a:rPr lang="en-US" dirty="0" smtClean="0"/>
              <a:t>9- Tax assessment</a:t>
            </a:r>
          </a:p>
          <a:p>
            <a:pPr marL="0" indent="0" algn="l" rtl="0">
              <a:buNone/>
            </a:pPr>
            <a:r>
              <a:rPr lang="en-US" dirty="0" smtClean="0"/>
              <a:t>10- Safety consideration</a:t>
            </a:r>
          </a:p>
          <a:p>
            <a:pPr marL="0" indent="0" rtl="0">
              <a:buNone/>
            </a:pPr>
            <a:r>
              <a:rPr lang="ar-SA" dirty="0" smtClean="0"/>
              <a:t> 4-</a:t>
            </a:r>
            <a:r>
              <a:rPr lang="ar-IQ" dirty="0" smtClean="0"/>
              <a:t>تحديد </a:t>
            </a:r>
            <a:r>
              <a:rPr lang="ar-IQ" dirty="0"/>
              <a:t>تأثير اللوائح الحكومية.5. تعظيم الوظائف6. العمليات السليمة بيئيا.7. بيع وشراء العقارات.8. الحصول على حصة السوق أو زيادتها.9- ربط الضريبة10- اعتبارات </a:t>
            </a:r>
            <a:r>
              <a:rPr lang="ar-IQ" dirty="0" smtClean="0"/>
              <a:t>السلامة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304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Identification of objective/ Goal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11. Improving employee satisfaction</a:t>
            </a:r>
          </a:p>
          <a:p>
            <a:pPr marL="0" indent="0" rtl="0">
              <a:buNone/>
            </a:pPr>
            <a:r>
              <a:rPr lang="ar-SA" b="1" dirty="0">
                <a:solidFill>
                  <a:schemeClr val="tx1"/>
                </a:solidFill>
              </a:rPr>
              <a:t>.11. تحسين رضا الموظفين</a:t>
            </a:r>
            <a:endParaRPr lang="en-US" b="1" dirty="0" smtClean="0">
              <a:solidFill>
                <a:schemeClr val="tx1"/>
              </a:solidFill>
            </a:endParaRPr>
          </a:p>
          <a:p>
            <a:pPr marL="0" indent="0" algn="l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7255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Assembly of Relevant Data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Data collection is often tedious and sometimes the most time consuming process.</a:t>
            </a:r>
          </a:p>
          <a:p>
            <a:pPr algn="l" rtl="0"/>
            <a:r>
              <a:rPr lang="en-US" dirty="0" smtClean="0"/>
              <a:t>Without careful collection and analysis of available data, the resulting economic analysis may be worthless.</a:t>
            </a:r>
          </a:p>
          <a:p>
            <a:pPr rtl="0"/>
            <a:r>
              <a:rPr lang="ar-IQ" dirty="0"/>
              <a:t>تجميع البيانات ذات </a:t>
            </a:r>
            <a:r>
              <a:rPr lang="ar-IQ" dirty="0" err="1"/>
              <a:t>الصلةغالبًا</a:t>
            </a:r>
            <a:r>
              <a:rPr lang="ar-IQ" dirty="0"/>
              <a:t> ما يكون جمع البيانات عملية شاقة وأحيانًا </a:t>
            </a:r>
            <a:r>
              <a:rPr lang="ar-IQ" dirty="0" smtClean="0">
                <a:latin typeface="Calibri"/>
                <a:cs typeface="Calibri"/>
              </a:rPr>
              <a:t>●</a:t>
            </a:r>
            <a:r>
              <a:rPr lang="ar-IQ" dirty="0" smtClean="0"/>
              <a:t>تستغرق </a:t>
            </a:r>
            <a:r>
              <a:rPr lang="ar-IQ" dirty="0"/>
              <a:t>وقتًا </a:t>
            </a:r>
            <a:r>
              <a:rPr lang="ar-IQ" dirty="0" err="1"/>
              <a:t>طويلاً.بدون</a:t>
            </a:r>
            <a:r>
              <a:rPr lang="ar-IQ" dirty="0"/>
              <a:t> جمع وتحليل دقيق للبيانات المتاحة ، </a:t>
            </a:r>
            <a:r>
              <a:rPr lang="ar-IQ" dirty="0" smtClean="0">
                <a:latin typeface="Calibri"/>
                <a:cs typeface="Calibri"/>
              </a:rPr>
              <a:t>●</a:t>
            </a:r>
            <a:r>
              <a:rPr lang="ar-IQ" dirty="0" smtClean="0"/>
              <a:t>قد </a:t>
            </a:r>
            <a:r>
              <a:rPr lang="ar-IQ" dirty="0"/>
              <a:t>يكون التحليل الاقتصادي الناتج عديم الفائدة</a:t>
            </a:r>
          </a:p>
        </p:txBody>
      </p:sp>
    </p:spTree>
    <p:extLst>
      <p:ext uri="{BB962C8B-B14F-4D97-AF65-F5344CB8AC3E}">
        <p14:creationId xmlns:p14="http://schemas.microsoft.com/office/powerpoint/2010/main" val="64568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Decision- Making Process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beginning with the decision to explore for oil and gas , economic decisions become an integral part of the project.</a:t>
            </a:r>
          </a:p>
          <a:p>
            <a:pPr algn="l" rtl="0"/>
            <a:r>
              <a:rPr lang="en-US" dirty="0" smtClean="0"/>
              <a:t>Do we need to sign an agreement to acquire a concession on a lease?</a:t>
            </a:r>
          </a:p>
          <a:p>
            <a:pPr algn="l" rtl="0"/>
            <a:r>
              <a:rPr lang="en-US" dirty="0" smtClean="0"/>
              <a:t>will a signing bonus be paid ? if so, how much? Also, what types of additional commitments, such as work programs and future drilling activities are needed ?</a:t>
            </a:r>
          </a:p>
          <a:p>
            <a:pPr rtl="0"/>
            <a:r>
              <a:rPr lang="ar-SA" dirty="0"/>
              <a:t>عملية </a:t>
            </a:r>
            <a:r>
              <a:rPr lang="ar-SA" dirty="0" err="1"/>
              <a:t>إتخاذ</a:t>
            </a:r>
            <a:r>
              <a:rPr lang="ar-SA" dirty="0"/>
              <a:t> </a:t>
            </a:r>
            <a:r>
              <a:rPr lang="ar-SA" dirty="0" err="1"/>
              <a:t>القراربدءًا</a:t>
            </a:r>
            <a:r>
              <a:rPr lang="ar-SA" dirty="0"/>
              <a:t> من قرار التنقيب عن النفط والغاز ، تصبح القرارات الاقتصادية جزءًا لا يتجزأ من </a:t>
            </a:r>
            <a:r>
              <a:rPr lang="ar-SA" dirty="0" err="1"/>
              <a:t>المشروع.هل</a:t>
            </a:r>
            <a:r>
              <a:rPr lang="ar-SA" dirty="0"/>
              <a:t> نحتاج إلى توقيع اتفاقية للحصول على امتياز بعقد </a:t>
            </a:r>
            <a:r>
              <a:rPr lang="ar-SA" dirty="0" err="1"/>
              <a:t>إيجار؟هل</a:t>
            </a:r>
            <a:r>
              <a:rPr lang="ar-SA" dirty="0"/>
              <a:t> سيتم دفع مكافأة التوقيع؟ إذا كان الأمر كذلك، كم؟ أيضًا ، ما هي أنواع الالتزامات الإضافية المطلوبة ، مثل برامج العمل وأنشطة الحفر المستقبلية</a:t>
            </a:r>
            <a:endParaRPr lang="en-US" dirty="0" smtClean="0"/>
          </a:p>
          <a:p>
            <a:pPr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7731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Identification of feasible Alternatives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Analysis of given problem may require considering several alternative.</a:t>
            </a:r>
          </a:p>
          <a:p>
            <a:pPr algn="l" rtl="0"/>
            <a:r>
              <a:rPr lang="en-US" dirty="0" smtClean="0"/>
              <a:t>What we need for detected these alternatives?</a:t>
            </a:r>
          </a:p>
          <a:p>
            <a:pPr algn="l" rtl="0">
              <a:buFontTx/>
              <a:buChar char="-"/>
            </a:pPr>
            <a:r>
              <a:rPr lang="en-US" dirty="0" smtClean="0"/>
              <a:t>Selection of criterion.</a:t>
            </a:r>
          </a:p>
          <a:p>
            <a:pPr rtl="0">
              <a:buFontTx/>
              <a:buChar char="-"/>
            </a:pPr>
            <a:r>
              <a:rPr lang="ar-SA" dirty="0"/>
              <a:t>تحديد البدائل </a:t>
            </a:r>
            <a:r>
              <a:rPr lang="ar-SA" dirty="0" smtClean="0"/>
              <a:t>المجدية</a:t>
            </a:r>
          </a:p>
          <a:p>
            <a:pPr rtl="0">
              <a:buFontTx/>
              <a:buChar char="-"/>
            </a:pPr>
            <a:r>
              <a:rPr lang="ar-SA" dirty="0">
                <a:latin typeface="Century Gothic"/>
              </a:rPr>
              <a:t>▪</a:t>
            </a:r>
            <a:r>
              <a:rPr lang="ar-SA" dirty="0" smtClean="0"/>
              <a:t>قد </a:t>
            </a:r>
            <a:r>
              <a:rPr lang="ar-SA" dirty="0"/>
              <a:t>يتطلب تحليل مشكلة معينة النظر في عدة بدائل</a:t>
            </a:r>
            <a:r>
              <a:rPr lang="ar-SA" dirty="0" smtClean="0"/>
              <a:t>.</a:t>
            </a:r>
          </a:p>
          <a:p>
            <a:pPr rtl="0">
              <a:buFontTx/>
              <a:buChar char="-"/>
            </a:pPr>
            <a:r>
              <a:rPr lang="ar-SA" dirty="0" smtClean="0">
                <a:latin typeface="Century Gothic"/>
              </a:rPr>
              <a:t>▪</a:t>
            </a:r>
            <a:r>
              <a:rPr lang="ar-SA" dirty="0" smtClean="0"/>
              <a:t>ما </a:t>
            </a:r>
            <a:r>
              <a:rPr lang="ar-SA" dirty="0"/>
              <a:t>الذي نحتاجه لاكتشاف هذه البدائل؟- اختيار المعيار</a:t>
            </a:r>
            <a:endParaRPr lang="en-US" dirty="0" smtClean="0"/>
          </a:p>
          <a:p>
            <a:pPr algn="l" rtl="0">
              <a:buFontTx/>
              <a:buChar char="-"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8247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Selection of criterion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The selection of a criterion for evaluating alternatives should be consistent with the goals and objectives of the problem.</a:t>
            </a:r>
          </a:p>
          <a:p>
            <a:pPr algn="l" rtl="0"/>
            <a:r>
              <a:rPr lang="en-US" dirty="0" smtClean="0"/>
              <a:t>Using the selected criterion, we should be able to arrange the alternatives for solving a problem in a way that allows us to select the most desirable alternative.</a:t>
            </a:r>
          </a:p>
          <a:p>
            <a:pPr algn="l" rtl="0"/>
            <a:r>
              <a:rPr lang="en-US" dirty="0" smtClean="0"/>
              <a:t>In selecting the criterion, only the differences in the alternatives are relevant to their comparison.</a:t>
            </a:r>
          </a:p>
          <a:p>
            <a:pPr algn="l" rtl="0"/>
            <a:r>
              <a:rPr lang="en-US" dirty="0" smtClean="0"/>
              <a:t>For example ?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3764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اختيار المعيار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يجب أن </a:t>
            </a:r>
            <a:r>
              <a:rPr lang="ar-SA" dirty="0"/>
              <a:t>يكون اختيار معيار لتقييم البدائل متسقًا مع أهداف وغايات </a:t>
            </a:r>
            <a:r>
              <a:rPr lang="ar-SA" dirty="0" smtClean="0"/>
              <a:t>المشكلة</a:t>
            </a:r>
          </a:p>
          <a:p>
            <a:r>
              <a:rPr lang="ar-SA" dirty="0" smtClean="0"/>
              <a:t>.</a:t>
            </a:r>
            <a:r>
              <a:rPr lang="ar-SA" dirty="0"/>
              <a:t>باستخدام المعيار المحدد ، يجب أن نكون قادرين على ترتيب البدائل لحل مشكلة بطريقة تسمح لنا باختيار البديل الأكثر </a:t>
            </a:r>
            <a:r>
              <a:rPr lang="ar-SA" dirty="0" smtClean="0"/>
              <a:t>تفضيلاً</a:t>
            </a:r>
          </a:p>
          <a:p>
            <a:r>
              <a:rPr lang="ar-SA" dirty="0" smtClean="0"/>
              <a:t>.</a:t>
            </a:r>
            <a:r>
              <a:rPr lang="ar-SA" dirty="0"/>
              <a:t>في اختيار المعيار ، فقط الاختلافات في البدائل هي ذات الصلة </a:t>
            </a:r>
            <a:r>
              <a:rPr lang="ar-SA" dirty="0" err="1"/>
              <a:t>بمقارنتها.فمثلا</a:t>
            </a:r>
            <a:r>
              <a:rPr lang="ar-SA" dirty="0"/>
              <a:t> 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0654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of criterion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If we restrict ourselves to purely economic analysis, most of the criteria can be grouped into three categories :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1. Fixed input</a:t>
            </a:r>
          </a:p>
          <a:p>
            <a:pPr algn="l" rtl="0"/>
            <a:r>
              <a:rPr lang="en-US" dirty="0" smtClean="0"/>
              <a:t>This criterion is applicable where the amount of money or resources is fixed.</a:t>
            </a:r>
          </a:p>
          <a:p>
            <a:pPr algn="l" rtl="0"/>
            <a:r>
              <a:rPr lang="en-US" dirty="0" smtClean="0"/>
              <a:t>The objective is to effectively utilize the resources; that is, to maximize the benefits.</a:t>
            </a:r>
          </a:p>
          <a:p>
            <a:pPr rtl="0"/>
            <a:r>
              <a:rPr lang="ar-IQ" dirty="0"/>
              <a:t>إذا قصرنا أنفسنا على التحليل الاقتصادي البحت ، فيمكن تجميع معظم المعايير في ثلاث فئات:1. المدخلات </a:t>
            </a:r>
            <a:r>
              <a:rPr lang="ar-IQ" dirty="0" err="1"/>
              <a:t>الثابتةهذا</a:t>
            </a:r>
            <a:r>
              <a:rPr lang="ar-IQ" dirty="0"/>
              <a:t> المعيار قابل للتطبيق عندما يكون مبلغ المال أو الموارد </a:t>
            </a:r>
            <a:r>
              <a:rPr lang="ar-IQ" dirty="0" err="1"/>
              <a:t>ثابتًا.الهدف</a:t>
            </a:r>
            <a:r>
              <a:rPr lang="ar-IQ" dirty="0"/>
              <a:t> هو الاستخدام الفعال للموارد ؛ أي ، لتعظيم الفوائد.</a:t>
            </a:r>
          </a:p>
        </p:txBody>
      </p:sp>
    </p:spTree>
    <p:extLst>
      <p:ext uri="{BB962C8B-B14F-4D97-AF65-F5344CB8AC3E}">
        <p14:creationId xmlns:p14="http://schemas.microsoft.com/office/powerpoint/2010/main" val="164122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of criterion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An example is a fixed exploration budget that needs to be spent on </a:t>
            </a:r>
            <a:r>
              <a:rPr lang="en-US" dirty="0" smtClean="0"/>
              <a:t>potentially </a:t>
            </a:r>
            <a:r>
              <a:rPr lang="en-US" dirty="0"/>
              <a:t>attractive prospects. The number of prospects and associated exploration costs are greater than the budget; therefore, prioritization of the budget may be required depending upon the goals of the </a:t>
            </a:r>
            <a:r>
              <a:rPr lang="en-US" dirty="0" smtClean="0"/>
              <a:t>company.</a:t>
            </a:r>
          </a:p>
          <a:p>
            <a:pPr rtl="0"/>
            <a:r>
              <a:rPr lang="ar-IQ" dirty="0"/>
              <a:t>مثال على ذلك هو ميزانية استكشاف ثابتة يجب إنفاقها على آفاق يحتمل أن تكون جذابة. </a:t>
            </a:r>
            <a:r>
              <a:rPr lang="ar-IQ"/>
              <a:t>عدد الاحتمالات وتكاليف الاستكشاف المرتبطة بها أكبر من الميزانية ؛ لذلك ، قد يكون تحديد أولويات الميزانية مطلوبًا اعتمادًا على أهداف الشركة.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7349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Decision- Making Process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If a concession is acquired, does additional geological or geophysical data need to be gathered before drilling?</a:t>
            </a:r>
          </a:p>
          <a:p>
            <a:pPr algn="l" rtl="0"/>
            <a:r>
              <a:rPr lang="en-US" dirty="0" smtClean="0"/>
              <a:t>If sufficient data are available, where should we drill the first well ?</a:t>
            </a:r>
          </a:p>
          <a:p>
            <a:pPr algn="l" rtl="0"/>
            <a:r>
              <a:rPr lang="en-US" dirty="0" smtClean="0"/>
              <a:t>If the well is successful, are the hydrocarbon reserves in sufficient economic quantities to justify additional drilling and exploitation.</a:t>
            </a:r>
          </a:p>
          <a:p>
            <a:pPr rtl="0"/>
            <a:r>
              <a:rPr lang="ar-IQ" dirty="0"/>
              <a:t>إذا تم الحصول على امتياز ، فهل يلزم جمع بيانات جيولوجية أو جيوفيزيائية إضافية قبل </a:t>
            </a:r>
            <a:r>
              <a:rPr lang="ar-IQ" dirty="0" err="1"/>
              <a:t>الحفر؟إذا</a:t>
            </a:r>
            <a:r>
              <a:rPr lang="ar-IQ" dirty="0"/>
              <a:t> توفرت بيانات كافية ، أين يجب أن نحفر البئر </a:t>
            </a:r>
            <a:r>
              <a:rPr lang="ar-IQ" dirty="0" err="1"/>
              <a:t>الأول؟إذا</a:t>
            </a:r>
            <a:r>
              <a:rPr lang="ar-IQ" dirty="0"/>
              <a:t> نجح البئر ، هل احتياطيات الهيدروكربون بكميات اقتصادية كافية لتبرير عمليات حفر واستغلال إضافية.</a:t>
            </a:r>
          </a:p>
        </p:txBody>
      </p:sp>
    </p:spTree>
    <p:extLst>
      <p:ext uri="{BB962C8B-B14F-4D97-AF65-F5344CB8AC3E}">
        <p14:creationId xmlns:p14="http://schemas.microsoft.com/office/powerpoint/2010/main" val="161865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Decision- Making Process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After finding hydrocarbons and knowing that they can be produced in economic quantities, we need first to decide whether to develop or sell to another party.</a:t>
            </a:r>
          </a:p>
          <a:p>
            <a:pPr algn="l" rtl="0"/>
            <a:r>
              <a:rPr lang="en-US" dirty="0" smtClean="0"/>
              <a:t>If we decide to develop, we need to consider the decisions required during :</a:t>
            </a:r>
          </a:p>
          <a:p>
            <a:pPr algn="l" rtl="0">
              <a:buFontTx/>
              <a:buChar char="-"/>
            </a:pPr>
            <a:r>
              <a:rPr lang="en-US" dirty="0" smtClean="0"/>
              <a:t>Drilling and production phases</a:t>
            </a:r>
          </a:p>
          <a:p>
            <a:pPr algn="l" rtl="0">
              <a:buFontTx/>
              <a:buChar char="-"/>
            </a:pPr>
            <a:r>
              <a:rPr lang="en-US" dirty="0" smtClean="0"/>
              <a:t>Drilling techniques</a:t>
            </a:r>
          </a:p>
          <a:p>
            <a:pPr algn="l" rtl="0">
              <a:buFontTx/>
              <a:buChar char="-"/>
            </a:pPr>
            <a:r>
              <a:rPr lang="en-US" dirty="0" smtClean="0"/>
              <a:t>Surface separation equipment.</a:t>
            </a:r>
          </a:p>
          <a:p>
            <a:pPr algn="l" rtl="0">
              <a:buFontTx/>
              <a:buChar char="-"/>
            </a:pPr>
            <a:r>
              <a:rPr lang="en-US" dirty="0" smtClean="0"/>
              <a:t>Piping and tubing requirements'</a:t>
            </a:r>
          </a:p>
          <a:p>
            <a:pPr algn="l" rtl="0">
              <a:buFontTx/>
              <a:buChar char="-"/>
            </a:pPr>
            <a:r>
              <a:rPr lang="en-US" dirty="0" smtClean="0"/>
              <a:t>Rate of the production</a:t>
            </a:r>
          </a:p>
          <a:p>
            <a:pPr algn="l" rtl="0">
              <a:buFontTx/>
              <a:buChar char="-"/>
            </a:pPr>
            <a:endParaRPr lang="en-US" dirty="0" smtClean="0"/>
          </a:p>
          <a:p>
            <a:pPr algn="l" rtl="0">
              <a:buFontTx/>
              <a:buChar char="-"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3389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/>
              <a:t>عد العثور على الهيدروكربونات ومعرفة أنه يمكن إنتاجها بكميات اقتصادية ، نحتاج أولاً أن نقرر ما إذا كنا سنطور أو نبيع لطرف </a:t>
            </a:r>
            <a:r>
              <a:rPr lang="ar-SA" dirty="0" err="1"/>
              <a:t>آخر.إذا</a:t>
            </a:r>
            <a:r>
              <a:rPr lang="ar-SA" dirty="0"/>
              <a:t> قررنا التطوير ، فنحن بحاجة إلى النظر في القرارات المطلوبة خلال</a:t>
            </a:r>
            <a:r>
              <a:rPr lang="ar-SA" dirty="0" smtClean="0"/>
              <a:t>:</a:t>
            </a:r>
          </a:p>
          <a:p>
            <a:r>
              <a:rPr lang="ar-SA" dirty="0" smtClean="0"/>
              <a:t>مراحل الحفر والإنتاج </a:t>
            </a:r>
          </a:p>
          <a:p>
            <a:r>
              <a:rPr lang="ar-SA" dirty="0" smtClean="0"/>
              <a:t>تقنيات الحفر</a:t>
            </a:r>
          </a:p>
          <a:p>
            <a:r>
              <a:rPr lang="ar-SA" dirty="0" smtClean="0"/>
              <a:t>معدات </a:t>
            </a:r>
            <a:r>
              <a:rPr lang="ar-SA" dirty="0"/>
              <a:t>فصل </a:t>
            </a:r>
            <a:r>
              <a:rPr lang="ar-SA" dirty="0" smtClean="0"/>
              <a:t>السطح</a:t>
            </a:r>
          </a:p>
          <a:p>
            <a:r>
              <a:rPr lang="ar-SA" dirty="0" smtClean="0"/>
              <a:t>.</a:t>
            </a:r>
            <a:r>
              <a:rPr lang="ar-SA" dirty="0"/>
              <a:t>متطلبات الأنابيب والأنابيب </a:t>
            </a:r>
            <a:endParaRPr lang="ar-SA" dirty="0" smtClean="0"/>
          </a:p>
          <a:p>
            <a:r>
              <a:rPr lang="ar-SA" dirty="0" smtClean="0"/>
              <a:t>"</a:t>
            </a:r>
            <a:r>
              <a:rPr lang="ar-SA" dirty="0"/>
              <a:t>معدل الإنتاج</a:t>
            </a:r>
            <a:endParaRPr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19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Decision- Making Process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All the previous factors should compounded by the changing economics of oil and gas prices, over which the producer may not have any control.</a:t>
            </a:r>
          </a:p>
          <a:p>
            <a:pPr rtl="0"/>
            <a:endParaRPr lang="en-US" dirty="0" smtClean="0"/>
          </a:p>
          <a:p>
            <a:pPr rtl="0"/>
            <a:r>
              <a:rPr lang="ar-SA" dirty="0"/>
              <a:t>يجب أن تتفاقم جميع العوامل السابقة بسبب اقتصاديات أسعار النفط والغاز المتغيرة ، والتي قد لا يكون للمنتج أي سيطرة عليها.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3532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Uncertainties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b="1" dirty="0" smtClean="0">
                <a:solidFill>
                  <a:schemeClr val="tx1"/>
                </a:solidFill>
              </a:rPr>
              <a:t>Inherent in any economic process is the role of uncertainties. Without understanding uncertainties, no economic decision can be made.</a:t>
            </a:r>
          </a:p>
          <a:p>
            <a:pPr rtl="0"/>
            <a:r>
              <a:rPr lang="ar-SA" b="1" dirty="0">
                <a:solidFill>
                  <a:schemeClr val="tx1"/>
                </a:solidFill>
              </a:rPr>
              <a:t>دور عدم اليقين متأصل في أي عملية اقتصادية. بدون فهم أوجه عدم اليقين ، لا يمكن اتخاذ أي قرار اقتصادي.</a:t>
            </a:r>
            <a:endParaRPr lang="en-US" b="1" dirty="0" smtClean="0">
              <a:solidFill>
                <a:schemeClr val="tx1"/>
              </a:solidFill>
            </a:endParaRPr>
          </a:p>
          <a:p>
            <a:pPr rtl="0"/>
            <a:endParaRPr lang="en-US" b="1" dirty="0" smtClean="0">
              <a:solidFill>
                <a:schemeClr val="tx1"/>
              </a:solidFill>
            </a:endParaRPr>
          </a:p>
          <a:p>
            <a:pPr algn="l" rtl="0"/>
            <a:r>
              <a:rPr lang="en-US" b="1" dirty="0" smtClean="0">
                <a:solidFill>
                  <a:schemeClr val="tx1"/>
                </a:solidFill>
              </a:rPr>
              <a:t>In the oil and gas industry, three uncertainties play an important role : technical, economic, and politics.</a:t>
            </a:r>
          </a:p>
          <a:p>
            <a:pPr rtl="0"/>
            <a:r>
              <a:rPr lang="ar-SA" b="1" dirty="0">
                <a:solidFill>
                  <a:schemeClr val="tx1"/>
                </a:solidFill>
              </a:rPr>
              <a:t>في صناعة النفط والغاز ، تلعب ثلاث عوامل عدم يقين دورًا مهمًا: </a:t>
            </a:r>
            <a:endParaRPr lang="ar-SA" b="1" dirty="0" smtClean="0">
              <a:solidFill>
                <a:schemeClr val="tx1"/>
              </a:solidFill>
            </a:endParaRPr>
          </a:p>
          <a:p>
            <a:pPr rtl="0"/>
            <a:r>
              <a:rPr lang="ar-SA" b="1" dirty="0" smtClean="0">
                <a:solidFill>
                  <a:schemeClr val="tx1"/>
                </a:solidFill>
              </a:rPr>
              <a:t>التقنية </a:t>
            </a:r>
            <a:r>
              <a:rPr lang="ar-SA" b="1" dirty="0">
                <a:solidFill>
                  <a:schemeClr val="tx1"/>
                </a:solidFill>
              </a:rPr>
              <a:t>والاقتصادية والسياسية.</a:t>
            </a:r>
            <a:endParaRPr lang="en-US" b="1" dirty="0" smtClean="0">
              <a:solidFill>
                <a:schemeClr val="tx1"/>
              </a:solidFill>
            </a:endParaRPr>
          </a:p>
          <a:p>
            <a:pPr rtl="0"/>
            <a:endParaRPr lang="en-US" b="1" dirty="0" smtClean="0">
              <a:solidFill>
                <a:schemeClr val="tx1"/>
              </a:solidFill>
            </a:endParaRPr>
          </a:p>
          <a:p>
            <a:pPr rtl="0"/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6690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Uncertainties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1.Technical uncertainties</a:t>
            </a:r>
          </a:p>
          <a:p>
            <a:pPr algn="l" rtl="0"/>
            <a:r>
              <a:rPr lang="en-US" b="1" dirty="0" smtClean="0">
                <a:solidFill>
                  <a:schemeClr val="tx1"/>
                </a:solidFill>
              </a:rPr>
              <a:t>This type of uncertainties are associated with applying new technical concept to a reservoir.</a:t>
            </a:r>
          </a:p>
          <a:p>
            <a:pPr algn="l" rtl="0"/>
            <a:r>
              <a:rPr lang="en-US" b="1" dirty="0" smtClean="0">
                <a:solidFill>
                  <a:schemeClr val="tx1"/>
                </a:solidFill>
              </a:rPr>
              <a:t>This can be due to a new technology that is being implemented for the first time.</a:t>
            </a:r>
          </a:p>
          <a:p>
            <a:pPr algn="l" rtl="0"/>
            <a:r>
              <a:rPr lang="en-US" b="1" dirty="0" smtClean="0">
                <a:solidFill>
                  <a:schemeClr val="tx1"/>
                </a:solidFill>
              </a:rPr>
              <a:t>As it becomes routine, uncertainty will be minimized.</a:t>
            </a:r>
          </a:p>
          <a:p>
            <a:pPr algn="l" rtl="0"/>
            <a:r>
              <a:rPr lang="en-US" b="1" dirty="0" smtClean="0">
                <a:solidFill>
                  <a:schemeClr val="tx1"/>
                </a:solidFill>
              </a:rPr>
              <a:t>Example ?</a:t>
            </a:r>
          </a:p>
          <a:p>
            <a:pPr rtl="0"/>
            <a:r>
              <a:rPr lang="ar-SA" b="1" dirty="0">
                <a:solidFill>
                  <a:schemeClr val="tx1"/>
                </a:solidFill>
              </a:rPr>
              <a:t>.1 عدم اليقين </a:t>
            </a:r>
            <a:r>
              <a:rPr lang="ar-SA" b="1" dirty="0" smtClean="0">
                <a:solidFill>
                  <a:schemeClr val="tx1"/>
                </a:solidFill>
              </a:rPr>
              <a:t>الفني </a:t>
            </a:r>
            <a:r>
              <a:rPr lang="ar-SA" b="1" dirty="0" smtClean="0">
                <a:solidFill>
                  <a:schemeClr val="tx1"/>
                </a:solidFill>
                <a:latin typeface="Century Gothic"/>
              </a:rPr>
              <a:t>♦</a:t>
            </a:r>
            <a:r>
              <a:rPr lang="ar-SA" b="1" dirty="0" smtClean="0">
                <a:solidFill>
                  <a:schemeClr val="tx1"/>
                </a:solidFill>
              </a:rPr>
              <a:t>يرتبط </a:t>
            </a:r>
            <a:r>
              <a:rPr lang="ar-SA" b="1" dirty="0">
                <a:solidFill>
                  <a:schemeClr val="tx1"/>
                </a:solidFill>
              </a:rPr>
              <a:t>هذا النوع من عدم اليقين بتطبيق مفهوم تقني جديد على </a:t>
            </a:r>
            <a:r>
              <a:rPr lang="ar-SA" b="1" dirty="0" err="1">
                <a:solidFill>
                  <a:schemeClr val="tx1"/>
                </a:solidFill>
              </a:rPr>
              <a:t>المكمن</a:t>
            </a:r>
            <a:r>
              <a:rPr lang="ar-SA" b="1" dirty="0" err="1" smtClean="0">
                <a:solidFill>
                  <a:schemeClr val="tx1"/>
                </a:solidFill>
              </a:rPr>
              <a:t>.</a:t>
            </a:r>
            <a:r>
              <a:rPr lang="ar-SA" b="1" dirty="0" err="1" smtClean="0">
                <a:solidFill>
                  <a:schemeClr val="tx1"/>
                </a:solidFill>
                <a:latin typeface="Century Gothic"/>
              </a:rPr>
              <a:t>♦</a:t>
            </a:r>
            <a:r>
              <a:rPr lang="ar-SA" b="1" dirty="0" err="1" smtClean="0">
                <a:solidFill>
                  <a:schemeClr val="tx1"/>
                </a:solidFill>
              </a:rPr>
              <a:t>قد</a:t>
            </a:r>
            <a:r>
              <a:rPr lang="ar-SA" b="1" dirty="0" smtClean="0">
                <a:solidFill>
                  <a:schemeClr val="tx1"/>
                </a:solidFill>
              </a:rPr>
              <a:t> </a:t>
            </a:r>
            <a:r>
              <a:rPr lang="ar-SA" b="1" dirty="0">
                <a:solidFill>
                  <a:schemeClr val="tx1"/>
                </a:solidFill>
              </a:rPr>
              <a:t>يكون هذا بسبب التكنولوجيا الجديدة التي يتم تنفيذها لأول </a:t>
            </a:r>
            <a:r>
              <a:rPr lang="ar-SA" b="1" dirty="0" err="1">
                <a:solidFill>
                  <a:schemeClr val="tx1"/>
                </a:solidFill>
              </a:rPr>
              <a:t>مرة</a:t>
            </a:r>
            <a:r>
              <a:rPr lang="ar-SA" b="1" dirty="0" err="1" smtClean="0">
                <a:solidFill>
                  <a:schemeClr val="tx1"/>
                </a:solidFill>
              </a:rPr>
              <a:t>.</a:t>
            </a:r>
            <a:r>
              <a:rPr lang="ar-SA" b="1" dirty="0" err="1" smtClean="0">
                <a:solidFill>
                  <a:schemeClr val="tx1"/>
                </a:solidFill>
                <a:latin typeface="Century Gothic"/>
              </a:rPr>
              <a:t>♦</a:t>
            </a:r>
            <a:r>
              <a:rPr lang="ar-SA" b="1" dirty="0" err="1" smtClean="0">
                <a:solidFill>
                  <a:schemeClr val="tx1"/>
                </a:solidFill>
              </a:rPr>
              <a:t>عندما</a:t>
            </a:r>
            <a:r>
              <a:rPr lang="ar-SA" b="1" dirty="0" smtClean="0">
                <a:solidFill>
                  <a:schemeClr val="tx1"/>
                </a:solidFill>
              </a:rPr>
              <a:t> </a:t>
            </a:r>
            <a:r>
              <a:rPr lang="ar-SA" b="1" dirty="0">
                <a:solidFill>
                  <a:schemeClr val="tx1"/>
                </a:solidFill>
              </a:rPr>
              <a:t>يصبح الأمر روتينيًا ، سيتم تقليل عدم </a:t>
            </a:r>
            <a:r>
              <a:rPr lang="ar-SA" b="1" dirty="0" err="1">
                <a:solidFill>
                  <a:schemeClr val="tx1"/>
                </a:solidFill>
              </a:rPr>
              <a:t>اليقين.مثال</a:t>
            </a:r>
            <a:r>
              <a:rPr lang="ar-SA" b="1" dirty="0">
                <a:solidFill>
                  <a:schemeClr val="tx1"/>
                </a:solidFill>
              </a:rPr>
              <a:t> ؟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8212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Uncertainties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2. Economic uncertainties</a:t>
            </a:r>
          </a:p>
          <a:p>
            <a:pPr algn="l" rtl="0"/>
            <a:r>
              <a:rPr lang="en-US" b="1" dirty="0" smtClean="0">
                <a:solidFill>
                  <a:schemeClr val="tx1"/>
                </a:solidFill>
              </a:rPr>
              <a:t>Economic uncertainties relate to the uncertainties associated with benefit and cost.</a:t>
            </a:r>
          </a:p>
          <a:p>
            <a:pPr algn="l" rtl="0"/>
            <a:r>
              <a:rPr lang="en-US" b="1" dirty="0" smtClean="0">
                <a:solidFill>
                  <a:schemeClr val="tx1"/>
                </a:solidFill>
              </a:rPr>
              <a:t>The biggest uncertainty is the price of the commodity.</a:t>
            </a:r>
          </a:p>
          <a:p>
            <a:pPr algn="l" rtl="0"/>
            <a:r>
              <a:rPr lang="en-US" b="1" dirty="0" smtClean="0">
                <a:solidFill>
                  <a:schemeClr val="tx1"/>
                </a:solidFill>
              </a:rPr>
              <a:t>For any economic evaluation, knowledge about the price of oil and gas is important.</a:t>
            </a:r>
          </a:p>
          <a:p>
            <a:pPr rtl="0"/>
            <a:r>
              <a:rPr lang="ar-SA" b="1" dirty="0">
                <a:solidFill>
                  <a:schemeClr val="tx1"/>
                </a:solidFill>
              </a:rPr>
              <a:t>. عدم اليقين </a:t>
            </a:r>
            <a:r>
              <a:rPr lang="ar-SA" b="1" dirty="0" smtClean="0">
                <a:solidFill>
                  <a:schemeClr val="tx1"/>
                </a:solidFill>
              </a:rPr>
              <a:t>الاقتصادي تتعلق </a:t>
            </a:r>
            <a:r>
              <a:rPr lang="ar-SA" b="1" dirty="0">
                <a:solidFill>
                  <a:schemeClr val="tx1"/>
                </a:solidFill>
              </a:rPr>
              <a:t>حالات عدم اليقين الاقتصادية بأوجه عدم اليقين المرتبطة بالمزايا </a:t>
            </a:r>
            <a:r>
              <a:rPr lang="ar-SA" b="1" dirty="0" smtClean="0">
                <a:solidFill>
                  <a:schemeClr val="tx1"/>
                </a:solidFill>
              </a:rPr>
              <a:t>والتكلفة</a:t>
            </a:r>
          </a:p>
          <a:p>
            <a:pPr rtl="0"/>
            <a:r>
              <a:rPr lang="ar-SA" b="1" dirty="0" smtClean="0">
                <a:solidFill>
                  <a:schemeClr val="tx1"/>
                </a:solidFill>
              </a:rPr>
              <a:t>.</a:t>
            </a:r>
            <a:r>
              <a:rPr lang="ar-SA" b="1" dirty="0">
                <a:solidFill>
                  <a:schemeClr val="tx1"/>
                </a:solidFill>
              </a:rPr>
              <a:t>أكبر عدم يقين هو سعر </a:t>
            </a:r>
            <a:r>
              <a:rPr lang="ar-SA" b="1" dirty="0" smtClean="0">
                <a:solidFill>
                  <a:schemeClr val="tx1"/>
                </a:solidFill>
              </a:rPr>
              <a:t>السلعة</a:t>
            </a:r>
          </a:p>
          <a:p>
            <a:pPr rtl="0"/>
            <a:r>
              <a:rPr lang="ar-SA" b="1" dirty="0" smtClean="0">
                <a:solidFill>
                  <a:schemeClr val="tx1"/>
                </a:solidFill>
              </a:rPr>
              <a:t>.</a:t>
            </a:r>
            <a:r>
              <a:rPr lang="ar-SA" b="1" dirty="0">
                <a:solidFill>
                  <a:schemeClr val="tx1"/>
                </a:solidFill>
              </a:rPr>
              <a:t>من المهم معرفة سعر النفط والغاز لأي تقييم اقتصادي.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 rtl="0"/>
            <a:endParaRPr lang="en-US" b="1" dirty="0" smtClean="0">
              <a:solidFill>
                <a:schemeClr val="tx1"/>
              </a:solidFill>
            </a:endParaRP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3025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TM01790490[[fn=Decatur]]</Template>
  <TotalTime>488</TotalTime>
  <Words>1753</Words>
  <Application>Microsoft Office PowerPoint</Application>
  <PresentationFormat>عرض على الشاشة (3:4)‏</PresentationFormat>
  <Paragraphs>142</Paragraphs>
  <Slides>24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25" baseType="lpstr">
      <vt:lpstr>Decatur</vt:lpstr>
      <vt:lpstr>Petroleum Economics and  Project Evaluation Lecture 7</vt:lpstr>
      <vt:lpstr>Decision- Making Process</vt:lpstr>
      <vt:lpstr>Decision- Making Process</vt:lpstr>
      <vt:lpstr>Decision- Making Process</vt:lpstr>
      <vt:lpstr>عرض تقديمي في PowerPoint</vt:lpstr>
      <vt:lpstr>Decision- Making Process</vt:lpstr>
      <vt:lpstr>Uncertainties</vt:lpstr>
      <vt:lpstr>Uncertainties</vt:lpstr>
      <vt:lpstr>Uncertainties</vt:lpstr>
      <vt:lpstr>Uncertainties</vt:lpstr>
      <vt:lpstr>Uncertainties</vt:lpstr>
      <vt:lpstr>Uncertainties</vt:lpstr>
      <vt:lpstr>Recognition of Problem </vt:lpstr>
      <vt:lpstr>Recognition of Problem </vt:lpstr>
      <vt:lpstr>Recognition of Problem </vt:lpstr>
      <vt:lpstr>Identification of objective/ Goal</vt:lpstr>
      <vt:lpstr>Identification of objective/ Goal</vt:lpstr>
      <vt:lpstr>Identification of objective/ Goal</vt:lpstr>
      <vt:lpstr>Assembly of Relevant Data</vt:lpstr>
      <vt:lpstr>Identification of feasible Alternatives</vt:lpstr>
      <vt:lpstr>Selection of criterion</vt:lpstr>
      <vt:lpstr>اختيار المعيار</vt:lpstr>
      <vt:lpstr>Selection of criterion</vt:lpstr>
      <vt:lpstr>Selection of criterion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Petroleum Economics and  Project Evaluation Lecture 4</dc:title>
  <dc:creator>Maher</dc:creator>
  <cp:lastModifiedBy>ALI SAHIUNY</cp:lastModifiedBy>
  <cp:revision>47</cp:revision>
  <dcterms:created xsi:type="dcterms:W3CDTF">2020-02-18T10:26:29Z</dcterms:created>
  <dcterms:modified xsi:type="dcterms:W3CDTF">2022-11-22T22:01:17Z</dcterms:modified>
</cp:coreProperties>
</file>