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9"/>
  </p:notesMasterIdLst>
  <p:sldIdLst>
    <p:sldId id="337" r:id="rId2"/>
    <p:sldId id="257" r:id="rId3"/>
    <p:sldId id="338" r:id="rId4"/>
    <p:sldId id="426" r:id="rId5"/>
    <p:sldId id="427" r:id="rId6"/>
    <p:sldId id="430" r:id="rId7"/>
    <p:sldId id="431" r:id="rId8"/>
    <p:sldId id="434" r:id="rId9"/>
    <p:sldId id="432" r:id="rId10"/>
    <p:sldId id="429" r:id="rId11"/>
    <p:sldId id="433" r:id="rId12"/>
    <p:sldId id="439" r:id="rId13"/>
    <p:sldId id="442" r:id="rId14"/>
    <p:sldId id="435" r:id="rId15"/>
    <p:sldId id="436" r:id="rId16"/>
    <p:sldId id="437" r:id="rId17"/>
    <p:sldId id="438" r:id="rId18"/>
    <p:sldId id="440" r:id="rId19"/>
    <p:sldId id="441" r:id="rId20"/>
    <p:sldId id="443" r:id="rId21"/>
    <p:sldId id="445" r:id="rId22"/>
    <p:sldId id="446" r:id="rId23"/>
    <p:sldId id="365" r:id="rId24"/>
    <p:sldId id="364" r:id="rId25"/>
    <p:sldId id="450" r:id="rId26"/>
    <p:sldId id="447" r:id="rId27"/>
    <p:sldId id="448" r:id="rId28"/>
    <p:sldId id="449" r:id="rId29"/>
    <p:sldId id="367" r:id="rId30"/>
    <p:sldId id="368" r:id="rId31"/>
    <p:sldId id="369" r:id="rId32"/>
    <p:sldId id="451" r:id="rId33"/>
    <p:sldId id="345" r:id="rId34"/>
    <p:sldId id="372" r:id="rId35"/>
    <p:sldId id="344" r:id="rId36"/>
    <p:sldId id="452" r:id="rId37"/>
    <p:sldId id="37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83019" autoAdjust="0"/>
  </p:normalViewPr>
  <p:slideViewPr>
    <p:cSldViewPr snapToGrid="0">
      <p:cViewPr varScale="1">
        <p:scale>
          <a:sx n="71" d="100"/>
          <a:sy n="71" d="100"/>
        </p:scale>
        <p:origin x="97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8B0CEC-E68D-43B3-B5DE-94BBCD7F7C9D}" type="datetimeFigureOut">
              <a:rPr lang="en-GB" smtClean="0"/>
              <a:t>20/10/2022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0B6AE-10B1-4A4D-9179-6F0544B52E01}" type="slidenum">
              <a:rPr lang="en-GB" smtClean="0"/>
              <a:t>‹#›</a:t>
            </a:fld>
            <a:endParaRPr lang="en-GB"/>
          </a:p>
        </p:txBody>
      </p:sp>
    </p:spTree>
    <p:extLst>
      <p:ext uri="{BB962C8B-B14F-4D97-AF65-F5344CB8AC3E}">
        <p14:creationId xmlns:p14="http://schemas.microsoft.com/office/powerpoint/2010/main" val="365624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30B6AE-10B1-4A4D-9179-6F0544B52E01}" type="slidenum">
              <a:rPr lang="en-GB" smtClean="0"/>
              <a:t>4</a:t>
            </a:fld>
            <a:endParaRPr lang="en-GB"/>
          </a:p>
        </p:txBody>
      </p:sp>
    </p:spTree>
    <p:extLst>
      <p:ext uri="{BB962C8B-B14F-4D97-AF65-F5344CB8AC3E}">
        <p14:creationId xmlns:p14="http://schemas.microsoft.com/office/powerpoint/2010/main" val="193445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30B6AE-10B1-4A4D-9179-6F0544B52E01}" type="slidenum">
              <a:rPr lang="en-GB" smtClean="0"/>
              <a:t>6</a:t>
            </a:fld>
            <a:endParaRPr lang="en-GB"/>
          </a:p>
        </p:txBody>
      </p:sp>
    </p:spTree>
    <p:extLst>
      <p:ext uri="{BB962C8B-B14F-4D97-AF65-F5344CB8AC3E}">
        <p14:creationId xmlns:p14="http://schemas.microsoft.com/office/powerpoint/2010/main" val="130610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30B6AE-10B1-4A4D-9179-6F0544B52E01}" type="slidenum">
              <a:rPr lang="en-GB" smtClean="0"/>
              <a:t>10</a:t>
            </a:fld>
            <a:endParaRPr lang="en-GB"/>
          </a:p>
        </p:txBody>
      </p:sp>
    </p:spTree>
    <p:extLst>
      <p:ext uri="{BB962C8B-B14F-4D97-AF65-F5344CB8AC3E}">
        <p14:creationId xmlns:p14="http://schemas.microsoft.com/office/powerpoint/2010/main" val="734574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30B6AE-10B1-4A4D-9179-6F0544B52E01}" type="slidenum">
              <a:rPr lang="en-GB" smtClean="0"/>
              <a:t>19</a:t>
            </a:fld>
            <a:endParaRPr lang="en-GB"/>
          </a:p>
        </p:txBody>
      </p:sp>
    </p:spTree>
    <p:extLst>
      <p:ext uri="{BB962C8B-B14F-4D97-AF65-F5344CB8AC3E}">
        <p14:creationId xmlns:p14="http://schemas.microsoft.com/office/powerpoint/2010/main" val="3146234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30B6AE-10B1-4A4D-9179-6F0544B52E01}" type="slidenum">
              <a:rPr lang="en-GB" smtClean="0"/>
              <a:t>20</a:t>
            </a:fld>
            <a:endParaRPr lang="en-GB"/>
          </a:p>
        </p:txBody>
      </p:sp>
    </p:spTree>
    <p:extLst>
      <p:ext uri="{BB962C8B-B14F-4D97-AF65-F5344CB8AC3E}">
        <p14:creationId xmlns:p14="http://schemas.microsoft.com/office/powerpoint/2010/main" val="4053527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30B6AE-10B1-4A4D-9179-6F0544B52E01}" type="slidenum">
              <a:rPr lang="en-GB" smtClean="0"/>
              <a:t>22</a:t>
            </a:fld>
            <a:endParaRPr lang="en-GB"/>
          </a:p>
        </p:txBody>
      </p:sp>
    </p:spTree>
    <p:extLst>
      <p:ext uri="{BB962C8B-B14F-4D97-AF65-F5344CB8AC3E}">
        <p14:creationId xmlns:p14="http://schemas.microsoft.com/office/powerpoint/2010/main" val="257905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30B6AE-10B1-4A4D-9179-6F0544B52E01}" type="slidenum">
              <a:rPr lang="en-GB" smtClean="0"/>
              <a:t>32</a:t>
            </a:fld>
            <a:endParaRPr lang="en-GB"/>
          </a:p>
        </p:txBody>
      </p:sp>
    </p:spTree>
    <p:extLst>
      <p:ext uri="{BB962C8B-B14F-4D97-AF65-F5344CB8AC3E}">
        <p14:creationId xmlns:p14="http://schemas.microsoft.com/office/powerpoint/2010/main" val="1537330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69905F-3B9B-4CCF-A766-676CA298CF27}" type="datetime1">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288489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DE35899-075F-45BA-8A6A-1552F2648AE0}" type="datetime1">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8290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C08AB4-33F5-42CD-8736-94BCB86C3A39}" type="datetime1">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4052263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E15398-6783-42CF-A6BB-0C6306C797A2}" type="datetime1">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99191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BAB441-9D3B-4F49-8B18-0A263D164255}" type="datetime1">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3643718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3393F04-BE4F-4FFB-9BC6-125A724DA406}" type="datetime1">
              <a:rPr lang="en-GB" smtClean="0"/>
              <a:t>20/10/2022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1663936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71E933C-16C9-482F-9755-89700A45B609}" type="datetime1">
              <a:rPr lang="en-GB" smtClean="0"/>
              <a:t>20/10/2022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4190864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521899C-859B-4922-8809-44F97EBA4722}" type="datetime1">
              <a:rPr lang="en-GB" smtClean="0"/>
              <a:t>20/10/2022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146523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972AF6-8015-490B-B7A7-B418347341B0}" type="datetime1">
              <a:rPr lang="en-GB" smtClean="0"/>
              <a:t>20/10/2022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3521999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029435-03DC-4BB7-9121-EC9032970FCC}" type="datetime1">
              <a:rPr lang="en-GB" smtClean="0"/>
              <a:t>20/10/2022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718284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B810D3-0CAD-4060-9AFB-D42BAEE8D6B7}" type="datetime1">
              <a:rPr lang="en-GB" smtClean="0"/>
              <a:t>20/10/2022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24955D-8619-4099-8A53-AC1898540FFA}" type="slidenum">
              <a:rPr lang="en-GB" smtClean="0"/>
              <a:t>‹#›</a:t>
            </a:fld>
            <a:endParaRPr lang="en-GB"/>
          </a:p>
        </p:txBody>
      </p:sp>
    </p:spTree>
    <p:extLst>
      <p:ext uri="{BB962C8B-B14F-4D97-AF65-F5344CB8AC3E}">
        <p14:creationId xmlns:p14="http://schemas.microsoft.com/office/powerpoint/2010/main" val="176684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40B94-70C3-4E2F-BE99-C26EB4250D16}" type="datetime1">
              <a:rPr lang="en-GB" smtClean="0"/>
              <a:t>20/10/2022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4955D-8619-4099-8A53-AC1898540FFA}" type="slidenum">
              <a:rPr lang="en-GB" smtClean="0"/>
              <a:t>‹#›</a:t>
            </a:fld>
            <a:endParaRPr lang="en-GB"/>
          </a:p>
        </p:txBody>
      </p:sp>
    </p:spTree>
    <p:extLst>
      <p:ext uri="{BB962C8B-B14F-4D97-AF65-F5344CB8AC3E}">
        <p14:creationId xmlns:p14="http://schemas.microsoft.com/office/powerpoint/2010/main" val="17492515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0.png"/><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FCD00-4833-44CB-8AE2-6CA8012B8E93}"/>
              </a:ext>
            </a:extLst>
          </p:cNvPr>
          <p:cNvSpPr>
            <a:spLocks noGrp="1"/>
          </p:cNvSpPr>
          <p:nvPr>
            <p:ph type="ctrTitle"/>
          </p:nvPr>
        </p:nvSpPr>
        <p:spPr>
          <a:xfrm>
            <a:off x="2274277" y="715223"/>
            <a:ext cx="7643446" cy="1044526"/>
          </a:xfrm>
        </p:spPr>
        <p:txBody>
          <a:bodyPr>
            <a:noAutofit/>
          </a:bodyPr>
          <a:lstStyle/>
          <a:p>
            <a:r>
              <a:rPr lang="en-US" sz="4400" dirty="0">
                <a:solidFill>
                  <a:srgbClr val="002060"/>
                </a:solidFill>
              </a:rPr>
              <a:t>AL-AYEN UNIVRSITY</a:t>
            </a:r>
            <a:br>
              <a:rPr lang="en-US" sz="4400" dirty="0">
                <a:solidFill>
                  <a:srgbClr val="002060"/>
                </a:solidFill>
              </a:rPr>
            </a:br>
            <a:r>
              <a:rPr lang="en-US" sz="4400" dirty="0">
                <a:solidFill>
                  <a:srgbClr val="002060"/>
                </a:solidFill>
              </a:rPr>
              <a:t>COLLEGE OF ENGINEERING</a:t>
            </a:r>
            <a:endParaRPr lang="ar-SY" sz="4400" dirty="0">
              <a:solidFill>
                <a:srgbClr val="002060"/>
              </a:solidFill>
            </a:endParaRPr>
          </a:p>
        </p:txBody>
      </p:sp>
      <p:sp>
        <p:nvSpPr>
          <p:cNvPr id="3" name="Subtitle 2">
            <a:extLst>
              <a:ext uri="{FF2B5EF4-FFF2-40B4-BE49-F238E27FC236}">
                <a16:creationId xmlns:a16="http://schemas.microsoft.com/office/drawing/2014/main" id="{05A88EBC-0EE8-44D8-A89F-FB82ECB9325C}"/>
              </a:ext>
            </a:extLst>
          </p:cNvPr>
          <p:cNvSpPr>
            <a:spLocks noGrp="1"/>
          </p:cNvSpPr>
          <p:nvPr>
            <p:ph type="subTitle" idx="1"/>
          </p:nvPr>
        </p:nvSpPr>
        <p:spPr>
          <a:xfrm>
            <a:off x="1524000" y="1671343"/>
            <a:ext cx="9144000" cy="1044526"/>
          </a:xfrm>
        </p:spPr>
        <p:txBody>
          <a:bodyPr>
            <a:normAutofit/>
          </a:bodyPr>
          <a:lstStyle/>
          <a:p>
            <a:r>
              <a:rPr lang="en-US" sz="4400" dirty="0">
                <a:solidFill>
                  <a:srgbClr val="002060"/>
                </a:solidFill>
                <a:cs typeface="+mj-cs"/>
              </a:rPr>
              <a:t>RESERVOIR ENGINEERING I</a:t>
            </a:r>
            <a:endParaRPr lang="ar-SY" sz="4400" dirty="0">
              <a:solidFill>
                <a:srgbClr val="002060"/>
              </a:solidFill>
              <a:cs typeface="+mj-cs"/>
            </a:endParaRPr>
          </a:p>
        </p:txBody>
      </p:sp>
      <p:sp>
        <p:nvSpPr>
          <p:cNvPr id="4" name="TextBox 3">
            <a:extLst>
              <a:ext uri="{FF2B5EF4-FFF2-40B4-BE49-F238E27FC236}">
                <a16:creationId xmlns:a16="http://schemas.microsoft.com/office/drawing/2014/main" id="{A105DFFD-341B-455D-91BB-14F998B4E151}"/>
              </a:ext>
            </a:extLst>
          </p:cNvPr>
          <p:cNvSpPr txBox="1"/>
          <p:nvPr/>
        </p:nvSpPr>
        <p:spPr>
          <a:xfrm>
            <a:off x="1270780" y="5758203"/>
            <a:ext cx="2700997" cy="646331"/>
          </a:xfrm>
          <a:prstGeom prst="rect">
            <a:avLst/>
          </a:prstGeom>
          <a:noFill/>
        </p:spPr>
        <p:txBody>
          <a:bodyPr wrap="square" rtlCol="1">
            <a:spAutoFit/>
          </a:bodyPr>
          <a:lstStyle/>
          <a:p>
            <a:r>
              <a:rPr lang="en-US" dirty="0">
                <a:solidFill>
                  <a:srgbClr val="002060"/>
                </a:solidFill>
                <a:cs typeface="+mj-cs"/>
              </a:rPr>
              <a:t>NASIR ATALLAH</a:t>
            </a:r>
          </a:p>
          <a:p>
            <a:r>
              <a:rPr lang="en-US" dirty="0">
                <a:solidFill>
                  <a:srgbClr val="002060"/>
                </a:solidFill>
                <a:cs typeface="+mj-cs"/>
              </a:rPr>
              <a:t>ASMAA AHMED</a:t>
            </a:r>
            <a:endParaRPr lang="ar-SY" dirty="0">
              <a:solidFill>
                <a:srgbClr val="002060"/>
              </a:solidFill>
              <a:cs typeface="+mj-cs"/>
            </a:endParaRPr>
          </a:p>
        </p:txBody>
      </p:sp>
      <p:sp>
        <p:nvSpPr>
          <p:cNvPr id="5" name="TextBox 4">
            <a:extLst>
              <a:ext uri="{FF2B5EF4-FFF2-40B4-BE49-F238E27FC236}">
                <a16:creationId xmlns:a16="http://schemas.microsoft.com/office/drawing/2014/main" id="{0A970865-7D35-4B70-B673-EA26B8EE5CBF}"/>
              </a:ext>
            </a:extLst>
          </p:cNvPr>
          <p:cNvSpPr txBox="1"/>
          <p:nvPr/>
        </p:nvSpPr>
        <p:spPr>
          <a:xfrm>
            <a:off x="4548552" y="5327975"/>
            <a:ext cx="2897945" cy="523220"/>
          </a:xfrm>
          <a:prstGeom prst="rect">
            <a:avLst/>
          </a:prstGeom>
          <a:noFill/>
        </p:spPr>
        <p:txBody>
          <a:bodyPr wrap="square" rtlCol="1">
            <a:spAutoFit/>
          </a:bodyPr>
          <a:lstStyle/>
          <a:p>
            <a:pPr algn="ctr"/>
            <a:r>
              <a:rPr lang="en-US" sz="2800" b="1">
                <a:solidFill>
                  <a:srgbClr val="002060"/>
                </a:solidFill>
              </a:rPr>
              <a:t>2022-2023</a:t>
            </a:r>
            <a:endParaRPr lang="ar-SY" sz="2800" b="1" dirty="0">
              <a:solidFill>
                <a:srgbClr val="002060"/>
              </a:solidFill>
            </a:endParaRPr>
          </a:p>
        </p:txBody>
      </p:sp>
      <p:sp>
        <p:nvSpPr>
          <p:cNvPr id="9" name="TextBox 8">
            <a:extLst>
              <a:ext uri="{FF2B5EF4-FFF2-40B4-BE49-F238E27FC236}">
                <a16:creationId xmlns:a16="http://schemas.microsoft.com/office/drawing/2014/main" id="{F4D6A447-38A3-4F07-B0C0-4629A650A3E7}"/>
              </a:ext>
            </a:extLst>
          </p:cNvPr>
          <p:cNvSpPr txBox="1"/>
          <p:nvPr/>
        </p:nvSpPr>
        <p:spPr>
          <a:xfrm>
            <a:off x="1394234" y="3322743"/>
            <a:ext cx="8854289" cy="523220"/>
          </a:xfrm>
          <a:prstGeom prst="rect">
            <a:avLst/>
          </a:prstGeom>
          <a:noFill/>
        </p:spPr>
        <p:txBody>
          <a:bodyPr wrap="square">
            <a:spAutoFit/>
          </a:bodyPr>
          <a:lstStyle/>
          <a:p>
            <a:pPr algn="ctr"/>
            <a:r>
              <a:rPr lang="en-US" sz="2800" b="1" dirty="0">
                <a:ln w="0"/>
                <a:solidFill>
                  <a:srgbClr val="FF0000"/>
                </a:solidFill>
                <a:effectLst>
                  <a:outerShdw blurRad="38100" dist="19050" dir="2700000" algn="tl" rotWithShape="0">
                    <a:schemeClr val="dk1">
                      <a:alpha val="40000"/>
                    </a:schemeClr>
                  </a:outerShdw>
                </a:effectLst>
              </a:rPr>
              <a:t>Properties of Gases </a:t>
            </a:r>
            <a:endParaRPr lang="en-GB" sz="2800" b="1" dirty="0">
              <a:ln w="0"/>
              <a:solidFill>
                <a:srgbClr val="FF0000"/>
              </a:solidFill>
              <a:effectLst>
                <a:outerShdw blurRad="38100" dist="19050" dir="2700000" algn="tl" rotWithShape="0">
                  <a:schemeClr val="dk1">
                    <a:alpha val="40000"/>
                  </a:schemeClr>
                </a:outerShdw>
              </a:effectLst>
            </a:endParaRPr>
          </a:p>
        </p:txBody>
      </p:sp>
      <p:sp>
        <p:nvSpPr>
          <p:cNvPr id="11" name="Subtitle 2">
            <a:extLst>
              <a:ext uri="{FF2B5EF4-FFF2-40B4-BE49-F238E27FC236}">
                <a16:creationId xmlns:a16="http://schemas.microsoft.com/office/drawing/2014/main" id="{0F53F504-FA21-4485-A670-E1806DF1C478}"/>
              </a:ext>
            </a:extLst>
          </p:cNvPr>
          <p:cNvSpPr txBox="1">
            <a:spLocks/>
          </p:cNvSpPr>
          <p:nvPr/>
        </p:nvSpPr>
        <p:spPr>
          <a:xfrm>
            <a:off x="1614535" y="2553302"/>
            <a:ext cx="9144000" cy="7694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dirty="0">
                <a:solidFill>
                  <a:srgbClr val="FF0000"/>
                </a:solidFill>
                <a:cs typeface="+mj-cs"/>
              </a:rPr>
              <a:t>Reservoir Fluid Properties</a:t>
            </a:r>
            <a:endParaRPr lang="ar-SY" sz="4400" dirty="0">
              <a:solidFill>
                <a:srgbClr val="FF0000"/>
              </a:solidFill>
              <a:cs typeface="+mj-cs"/>
            </a:endParaRPr>
          </a:p>
        </p:txBody>
      </p:sp>
      <p:pic>
        <p:nvPicPr>
          <p:cNvPr id="12" name="Picture 4">
            <a:extLst>
              <a:ext uri="{FF2B5EF4-FFF2-40B4-BE49-F238E27FC236}">
                <a16:creationId xmlns:a16="http://schemas.microsoft.com/office/drawing/2014/main" id="{3B73C890-0FE2-452B-9EDF-B6F8C44D5F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367" y="453466"/>
            <a:ext cx="1962175" cy="1900435"/>
          </a:xfrm>
          <a:prstGeom prst="rect">
            <a:avLst/>
          </a:prstGeom>
        </p:spPr>
      </p:pic>
    </p:spTree>
    <p:extLst>
      <p:ext uri="{BB962C8B-B14F-4D97-AF65-F5344CB8AC3E}">
        <p14:creationId xmlns:p14="http://schemas.microsoft.com/office/powerpoint/2010/main" val="354801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873" y="838714"/>
            <a:ext cx="2109808" cy="424732"/>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rtlCol="0" anchor="ctr">
            <a:spAutoFit/>
          </a:bodyPr>
          <a:lstStyle/>
          <a:p>
            <a:pPr algn="ctr"/>
            <a:r>
              <a:rPr lang="en-US" altLang="en-US" sz="2400" dirty="0">
                <a:solidFill>
                  <a:schemeClr val="accent1"/>
                </a:solidFill>
                <a:latin typeface="+mn-lt"/>
                <a:ea typeface="+mn-ea"/>
                <a:cs typeface="+mn-cs"/>
              </a:rPr>
              <a:t>Avogadro’s Law</a:t>
            </a:r>
            <a:endParaRPr lang="en-US" sz="2400" dirty="0">
              <a:solidFill>
                <a:schemeClr val="accent1"/>
              </a:solidFill>
              <a:latin typeface="+mn-lt"/>
              <a:ea typeface="+mn-ea"/>
              <a:cs typeface="+mn-cs"/>
            </a:endParaRPr>
          </a:p>
        </p:txBody>
      </p:sp>
      <p:sp>
        <p:nvSpPr>
          <p:cNvPr id="3" name="Content Placeholder 2"/>
          <p:cNvSpPr>
            <a:spLocks noGrp="1"/>
          </p:cNvSpPr>
          <p:nvPr>
            <p:ph idx="1"/>
          </p:nvPr>
        </p:nvSpPr>
        <p:spPr>
          <a:xfrm>
            <a:off x="387263" y="1401042"/>
            <a:ext cx="10515600" cy="1576470"/>
          </a:xfrm>
        </p:spPr>
        <p:txBody>
          <a:bodyPr>
            <a:normAutofit/>
          </a:bodyPr>
          <a:lstStyle/>
          <a:p>
            <a:r>
              <a:rPr lang="en-US" altLang="en-US" sz="2400" dirty="0"/>
              <a:t>Under the same conditions of temperature and pressure equal volumes of all ideal gases contain the same number of molecules.</a:t>
            </a:r>
          </a:p>
          <a:p>
            <a:r>
              <a:rPr lang="en-US" altLang="en-US" sz="2400" dirty="0"/>
              <a:t>That is; one molecular weight of any ideal gas occupies the same volume as the molecular weight of another ideal gas.</a:t>
            </a:r>
          </a:p>
        </p:txBody>
      </p:sp>
      <p:sp>
        <p:nvSpPr>
          <p:cNvPr id="4" name="Slide Number Placeholder 3"/>
          <p:cNvSpPr>
            <a:spLocks noGrp="1"/>
          </p:cNvSpPr>
          <p:nvPr>
            <p:ph type="sldNum" sz="quarter" idx="12"/>
          </p:nvPr>
        </p:nvSpPr>
        <p:spPr/>
        <p:txBody>
          <a:bodyPr/>
          <a:lstStyle/>
          <a:p>
            <a:fld id="{FF24955D-8619-4099-8A53-AC1898540FFA}" type="slidenum">
              <a:rPr lang="en-GB" sz="1400" smtClean="0"/>
              <a:t>10</a:t>
            </a:fld>
            <a:endParaRPr lang="en-GB" sz="1400" dirty="0"/>
          </a:p>
        </p:txBody>
      </p:sp>
      <p:pic>
        <p:nvPicPr>
          <p:cNvPr id="7" name="Picture 6"/>
          <p:cNvPicPr>
            <a:picLocks noChangeAspect="1"/>
          </p:cNvPicPr>
          <p:nvPr/>
        </p:nvPicPr>
        <p:blipFill>
          <a:blip r:embed="rId3"/>
          <a:stretch>
            <a:fillRect/>
          </a:stretch>
        </p:blipFill>
        <p:spPr>
          <a:xfrm>
            <a:off x="5841694" y="3325159"/>
            <a:ext cx="4886326" cy="3364500"/>
          </a:xfrm>
          <a:prstGeom prst="rect">
            <a:avLst/>
          </a:prstGeom>
        </p:spPr>
      </p:pic>
      <p:sp>
        <p:nvSpPr>
          <p:cNvPr id="8" name="Rectangle 7"/>
          <p:cNvSpPr/>
          <p:nvPr/>
        </p:nvSpPr>
        <p:spPr>
          <a:xfrm>
            <a:off x="387263" y="3430939"/>
            <a:ext cx="4472836" cy="2308324"/>
          </a:xfrm>
          <a:prstGeom prst="rect">
            <a:avLst/>
          </a:prstGeom>
        </p:spPr>
        <p:txBody>
          <a:bodyPr wrap="square">
            <a:spAutoFit/>
          </a:bodyPr>
          <a:lstStyle/>
          <a:p>
            <a:r>
              <a:rPr lang="en-US" sz="2400" dirty="0">
                <a:solidFill>
                  <a:schemeClr val="accent1">
                    <a:lumMod val="75000"/>
                  </a:schemeClr>
                </a:solidFill>
              </a:rPr>
              <a:t>Standard Volume:-</a:t>
            </a:r>
          </a:p>
          <a:p>
            <a:r>
              <a:rPr lang="en-US" sz="2400" dirty="0">
                <a:solidFill>
                  <a:schemeClr val="accent1">
                    <a:lumMod val="75000"/>
                  </a:schemeClr>
                </a:solidFill>
              </a:rPr>
              <a:t> </a:t>
            </a:r>
            <a:r>
              <a:rPr lang="en-US" sz="2400" dirty="0"/>
              <a:t>The standard volume, </a:t>
            </a:r>
            <a:r>
              <a:rPr lang="en-US" sz="2400" dirty="0" err="1"/>
              <a:t>Vsc</a:t>
            </a:r>
            <a:r>
              <a:rPr lang="en-US" sz="2400" dirty="0"/>
              <a:t>, is defined as the volume of gas occupied by </a:t>
            </a:r>
            <a:r>
              <a:rPr lang="en-US" sz="2400" dirty="0">
                <a:solidFill>
                  <a:srgbClr val="FF0000"/>
                </a:solidFill>
              </a:rPr>
              <a:t>1 </a:t>
            </a:r>
            <a:r>
              <a:rPr lang="en-US" sz="2400" dirty="0" err="1">
                <a:solidFill>
                  <a:srgbClr val="FF0000"/>
                </a:solidFill>
              </a:rPr>
              <a:t>lb-mol</a:t>
            </a:r>
            <a:r>
              <a:rPr lang="en-US" sz="2400" dirty="0">
                <a:solidFill>
                  <a:srgbClr val="FF0000"/>
                </a:solidFill>
              </a:rPr>
              <a:t> </a:t>
            </a:r>
            <a:r>
              <a:rPr lang="en-US" sz="2400" dirty="0"/>
              <a:t>of gas at standard conditions </a:t>
            </a:r>
            <a:r>
              <a:rPr lang="en-US" sz="2400" dirty="0">
                <a:solidFill>
                  <a:srgbClr val="FF0000"/>
                </a:solidFill>
              </a:rPr>
              <a:t>14.7 </a:t>
            </a:r>
            <a:r>
              <a:rPr lang="en-US" sz="2400" dirty="0" err="1">
                <a:solidFill>
                  <a:srgbClr val="FF0000"/>
                </a:solidFill>
              </a:rPr>
              <a:t>psia</a:t>
            </a:r>
            <a:r>
              <a:rPr lang="en-US" sz="2400" dirty="0">
                <a:solidFill>
                  <a:srgbClr val="FF0000"/>
                </a:solidFill>
              </a:rPr>
              <a:t> </a:t>
            </a:r>
            <a:r>
              <a:rPr lang="en-US" sz="2400" dirty="0"/>
              <a:t>and </a:t>
            </a:r>
            <a:r>
              <a:rPr lang="en-US" sz="2400" dirty="0">
                <a:solidFill>
                  <a:srgbClr val="FF0000"/>
                </a:solidFill>
              </a:rPr>
              <a:t>60°F</a:t>
            </a:r>
            <a:r>
              <a:rPr lang="en-US" sz="2400" dirty="0"/>
              <a:t> (or </a:t>
            </a:r>
            <a:r>
              <a:rPr lang="en-US" sz="2400" dirty="0">
                <a:solidFill>
                  <a:srgbClr val="FF0000"/>
                </a:solidFill>
              </a:rPr>
              <a:t>520 °R</a:t>
            </a:r>
            <a:r>
              <a:rPr lang="en-US" sz="2400" dirty="0"/>
              <a:t> )</a:t>
            </a:r>
          </a:p>
        </p:txBody>
      </p:sp>
      <p:sp>
        <p:nvSpPr>
          <p:cNvPr id="9" name="Rectangle 8"/>
          <p:cNvSpPr/>
          <p:nvPr/>
        </p:nvSpPr>
        <p:spPr>
          <a:xfrm>
            <a:off x="2713285" y="2831678"/>
            <a:ext cx="8822499" cy="461665"/>
          </a:xfrm>
          <a:prstGeom prst="rect">
            <a:avLst/>
          </a:prstGeom>
        </p:spPr>
        <p:txBody>
          <a:bodyPr wrap="square">
            <a:spAutoFit/>
          </a:bodyPr>
          <a:lstStyle/>
          <a:p>
            <a:r>
              <a:rPr lang="en-US" altLang="en-US" sz="2400" dirty="0">
                <a:solidFill>
                  <a:schemeClr val="accent1">
                    <a:lumMod val="75000"/>
                  </a:schemeClr>
                </a:solidFill>
              </a:rPr>
              <a:t>1 </a:t>
            </a:r>
            <a:r>
              <a:rPr lang="en-US" altLang="en-US" sz="2400" dirty="0" err="1">
                <a:solidFill>
                  <a:schemeClr val="accent1">
                    <a:lumMod val="75000"/>
                  </a:schemeClr>
                </a:solidFill>
              </a:rPr>
              <a:t>lb.mole</a:t>
            </a:r>
            <a:r>
              <a:rPr lang="en-US" altLang="en-US" sz="2400" dirty="0">
                <a:solidFill>
                  <a:schemeClr val="accent1">
                    <a:lumMod val="75000"/>
                  </a:schemeClr>
                </a:solidFill>
              </a:rPr>
              <a:t> of any ideal gas at 60</a:t>
            </a:r>
            <a:r>
              <a:rPr lang="en-US" altLang="en-US" sz="2400" baseline="30000" dirty="0">
                <a:solidFill>
                  <a:schemeClr val="accent1">
                    <a:lumMod val="75000"/>
                  </a:schemeClr>
                </a:solidFill>
              </a:rPr>
              <a:t>o</a:t>
            </a:r>
            <a:r>
              <a:rPr lang="en-US" altLang="en-US" sz="2400" dirty="0">
                <a:solidFill>
                  <a:schemeClr val="accent1">
                    <a:lumMod val="75000"/>
                  </a:schemeClr>
                </a:solidFill>
              </a:rPr>
              <a:t>F and 14.7 </a:t>
            </a:r>
            <a:r>
              <a:rPr lang="en-US" altLang="en-US" sz="2400" dirty="0" err="1">
                <a:solidFill>
                  <a:schemeClr val="accent1">
                    <a:lumMod val="75000"/>
                  </a:schemeClr>
                </a:solidFill>
              </a:rPr>
              <a:t>psia</a:t>
            </a:r>
            <a:r>
              <a:rPr lang="en-US" altLang="en-US" sz="2400" dirty="0">
                <a:solidFill>
                  <a:schemeClr val="accent1">
                    <a:lumMod val="75000"/>
                  </a:schemeClr>
                </a:solidFill>
              </a:rPr>
              <a:t>. occupies 379.4 </a:t>
            </a:r>
            <a:r>
              <a:rPr lang="en-US" altLang="en-US" sz="2400" dirty="0" err="1">
                <a:solidFill>
                  <a:schemeClr val="accent1">
                    <a:lumMod val="75000"/>
                  </a:schemeClr>
                </a:solidFill>
              </a:rPr>
              <a:t>cu.ft</a:t>
            </a:r>
            <a:r>
              <a:rPr lang="en-US" altLang="en-US" sz="2400" dirty="0">
                <a:solidFill>
                  <a:schemeClr val="accent1">
                    <a:lumMod val="75000"/>
                  </a:schemeClr>
                </a:solidFill>
              </a:rPr>
              <a:t>.</a:t>
            </a:r>
          </a:p>
        </p:txBody>
      </p:sp>
      <p:sp>
        <p:nvSpPr>
          <p:cNvPr id="10" name="Rectangle 2">
            <a:extLst>
              <a:ext uri="{FF2B5EF4-FFF2-40B4-BE49-F238E27FC236}">
                <a16:creationId xmlns:a16="http://schemas.microsoft.com/office/drawing/2014/main" id="{B6F63554-EC34-4132-8522-953B03CAD1A6}"/>
              </a:ext>
            </a:extLst>
          </p:cNvPr>
          <p:cNvSpPr txBox="1">
            <a:spLocks noChangeArrowheads="1"/>
          </p:cNvSpPr>
          <p:nvPr/>
        </p:nvSpPr>
        <p:spPr>
          <a:xfrm>
            <a:off x="4040187" y="202779"/>
            <a:ext cx="4111625" cy="647700"/>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defPPr>
              <a:defRPr lang="en-US"/>
            </a:defPPr>
            <a:lvl1pPr algn="ctr">
              <a:lnSpc>
                <a:spcPct val="90000"/>
              </a:lnSpc>
              <a:spcBef>
                <a:spcPct val="0"/>
              </a:spcBef>
              <a:buNone/>
              <a:defRPr sz="4400">
                <a:solidFill>
                  <a:srgbClr val="FF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dirty="0"/>
              <a:t>Ideal Gas Law</a:t>
            </a:r>
          </a:p>
        </p:txBody>
      </p:sp>
    </p:spTree>
    <p:extLst>
      <p:ext uri="{BB962C8B-B14F-4D97-AF65-F5344CB8AC3E}">
        <p14:creationId xmlns:p14="http://schemas.microsoft.com/office/powerpoint/2010/main" val="3364819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56350"/>
            <a:ext cx="2747226" cy="219523"/>
          </a:xfrm>
        </p:spPr>
        <p:txBody>
          <a:bodyPr/>
          <a:lstStyle/>
          <a:p>
            <a:fld id="{FF24955D-8619-4099-8A53-AC1898540FFA}" type="slidenum">
              <a:rPr lang="en-GB" smtClean="0"/>
              <a:t>11</a:t>
            </a:fld>
            <a:endParaRPr lang="en-GB" dirty="0"/>
          </a:p>
        </p:txBody>
      </p:sp>
      <p:sp>
        <p:nvSpPr>
          <p:cNvPr id="5" name="Rectangle 2"/>
          <p:cNvSpPr>
            <a:spLocks noGrp="1" noChangeArrowheads="1"/>
          </p:cNvSpPr>
          <p:nvPr>
            <p:ph type="title"/>
          </p:nvPr>
        </p:nvSpPr>
        <p:spPr>
          <a:xfrm>
            <a:off x="1421081" y="327056"/>
            <a:ext cx="7790165" cy="661158"/>
          </a:xfr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0000"/>
          </a:bodyPr>
          <a:lstStyle/>
          <a:p>
            <a:pPr algn="ctr"/>
            <a:r>
              <a:rPr lang="en-US" altLang="en-US" dirty="0">
                <a:solidFill>
                  <a:srgbClr val="FF0000"/>
                </a:solidFill>
              </a:rPr>
              <a:t>Density of an Ideal Gas</a:t>
            </a:r>
          </a:p>
        </p:txBody>
      </p:sp>
      <p:sp>
        <p:nvSpPr>
          <p:cNvPr id="6" name="Text Box 5"/>
          <p:cNvSpPr txBox="1">
            <a:spLocks noChangeArrowheads="1"/>
          </p:cNvSpPr>
          <p:nvPr/>
        </p:nvSpPr>
        <p:spPr bwMode="auto">
          <a:xfrm>
            <a:off x="3187650" y="2916683"/>
            <a:ext cx="3549021" cy="461665"/>
          </a:xfrm>
          <a:prstGeom prst="rect">
            <a:avLst/>
          </a:prstGeom>
          <a:noFill/>
          <a:ln>
            <a:noFill/>
          </a:ln>
          <a:effec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l-GR" altLang="en-US" sz="2400" dirty="0">
                <a:solidFill>
                  <a:schemeClr val="accent1">
                    <a:lumMod val="75000"/>
                  </a:schemeClr>
                </a:solidFill>
                <a:latin typeface="+mn-lt"/>
              </a:rPr>
              <a:t>ρ</a:t>
            </a:r>
            <a:r>
              <a:rPr lang="en-US" altLang="en-US" sz="2400" baseline="-25000" dirty="0">
                <a:solidFill>
                  <a:schemeClr val="accent1">
                    <a:lumMod val="75000"/>
                  </a:schemeClr>
                </a:solidFill>
                <a:latin typeface="+mn-lt"/>
              </a:rPr>
              <a:t>g</a:t>
            </a:r>
            <a:r>
              <a:rPr lang="en-US" altLang="en-US" sz="2400" dirty="0">
                <a:solidFill>
                  <a:schemeClr val="accent1">
                    <a:lumMod val="75000"/>
                  </a:schemeClr>
                </a:solidFill>
                <a:latin typeface="+mn-lt"/>
              </a:rPr>
              <a:t> is the gas density</a:t>
            </a:r>
          </a:p>
        </p:txBody>
      </p:sp>
      <mc:AlternateContent xmlns:mc="http://schemas.openxmlformats.org/markup-compatibility/2006" xmlns:a14="http://schemas.microsoft.com/office/drawing/2010/main">
        <mc:Choice Requires="a14">
          <p:sp>
            <p:nvSpPr>
              <p:cNvPr id="7" name="Object 12"/>
              <p:cNvSpPr txBox="1"/>
              <p:nvPr/>
            </p:nvSpPr>
            <p:spPr bwMode="auto">
              <a:xfrm>
                <a:off x="2506531" y="1470819"/>
                <a:ext cx="4136146" cy="927112"/>
              </a:xfrm>
              <a:prstGeom prst="rect">
                <a:avLst/>
              </a:prstGeom>
              <a:noFill/>
              <a:ln w="25400">
                <a:solidFill>
                  <a:srgbClr val="FF3300"/>
                </a:solidFill>
                <a:miter lim="800000"/>
                <a:headEnd/>
                <a:tailEnd/>
              </a:ln>
              <a:effectLst/>
            </p:spPr>
            <p:txBody>
              <a:bodyPr>
                <a:normAutofit/>
              </a:bodyPr>
              <a:lstStyle/>
              <a:p>
                <a:pPr/>
                <a14:m>
                  <m:oMathPara xmlns:m="http://schemas.openxmlformats.org/officeDocument/2006/math">
                    <m:oMathParaPr>
                      <m:jc m:val="center"/>
                    </m:oMathParaPr>
                    <m:oMath xmlns:m="http://schemas.openxmlformats.org/officeDocument/2006/math">
                      <m:sSub>
                        <m:sSubPr>
                          <m:ctrlPr>
                            <a:rPr lang="en-US" sz="2400" i="1" smtClean="0">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𝜌</m:t>
                          </m:r>
                        </m:e>
                        <m:sub>
                          <m:r>
                            <a:rPr lang="en-US" sz="2400" i="1">
                              <a:solidFill>
                                <a:srgbClr val="000000"/>
                              </a:solidFill>
                              <a:latin typeface="Cambria Math" panose="02040503050406030204" pitchFamily="18" charset="0"/>
                            </a:rPr>
                            <m:t>𝑔</m:t>
                          </m:r>
                        </m:sub>
                      </m:sSub>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𝑀𝑊</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𝑃</m:t>
                          </m:r>
                        </m:num>
                        <m:den>
                          <m:r>
                            <a:rPr lang="en-US" sz="2400" i="1">
                              <a:solidFill>
                                <a:srgbClr val="000000"/>
                              </a:solidFill>
                              <a:latin typeface="Cambria Math" panose="02040503050406030204" pitchFamily="18" charset="0"/>
                            </a:rPr>
                            <m:t>𝑅𝑇</m:t>
                          </m:r>
                        </m:den>
                      </m:f>
                    </m:oMath>
                  </m:oMathPara>
                </a14:m>
                <a:endParaRPr lang="en-US" sz="2400" dirty="0"/>
              </a:p>
            </p:txBody>
          </p:sp>
        </mc:Choice>
        <mc:Fallback xmlns="">
          <p:sp>
            <p:nvSpPr>
              <p:cNvPr id="7" name="Object 12"/>
              <p:cNvSpPr txBox="1">
                <a:spLocks noRot="1" noChangeAspect="1" noMove="1" noResize="1" noEditPoints="1" noAdjustHandles="1" noChangeArrowheads="1" noChangeShapeType="1" noTextEdit="1"/>
              </p:cNvSpPr>
              <p:nvPr/>
            </p:nvSpPr>
            <p:spPr bwMode="auto">
              <a:xfrm>
                <a:off x="2506531" y="1470819"/>
                <a:ext cx="4136146" cy="927112"/>
              </a:xfrm>
              <a:prstGeom prst="rect">
                <a:avLst/>
              </a:prstGeom>
              <a:blipFill>
                <a:blip r:embed="rId2"/>
                <a:stretch>
                  <a:fillRect/>
                </a:stretch>
              </a:blipFill>
              <a:ln w="25400">
                <a:solidFill>
                  <a:srgbClr val="FF3300"/>
                </a:solidFill>
                <a:miter lim="800000"/>
                <a:headEnd/>
                <a:tailEnd/>
              </a:ln>
              <a:effectLst/>
            </p:spPr>
            <p:txBody>
              <a:bodyPr/>
              <a:lstStyle/>
              <a:p>
                <a:r>
                  <a:rPr lang="en-US">
                    <a:noFill/>
                  </a:rPr>
                  <a:t> </a:t>
                </a:r>
              </a:p>
            </p:txBody>
          </p:sp>
        </mc:Fallback>
      </mc:AlternateContent>
      <p:sp>
        <p:nvSpPr>
          <p:cNvPr id="8" name="Rectangle 13"/>
          <p:cNvSpPr>
            <a:spLocks noChangeArrowheads="1"/>
          </p:cNvSpPr>
          <p:nvPr/>
        </p:nvSpPr>
        <p:spPr bwMode="auto">
          <a:xfrm>
            <a:off x="871952" y="3408485"/>
            <a:ext cx="2662580" cy="461665"/>
          </a:xfrm>
          <a:prstGeom prst="rect">
            <a:avLst/>
          </a:prstGeom>
          <a:noFill/>
          <a:ln>
            <a:noFill/>
          </a:ln>
          <a:effec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dirty="0">
                <a:solidFill>
                  <a:schemeClr val="accent1">
                    <a:lumMod val="75000"/>
                  </a:schemeClr>
                </a:solidFill>
                <a:latin typeface="+mn-lt"/>
              </a:rPr>
              <a:t>For 1 mole m = MW</a:t>
            </a:r>
          </a:p>
        </p:txBody>
      </p:sp>
      <p:sp>
        <p:nvSpPr>
          <p:cNvPr id="9" name="Rectangle 14"/>
          <p:cNvSpPr>
            <a:spLocks noChangeArrowheads="1"/>
          </p:cNvSpPr>
          <p:nvPr/>
        </p:nvSpPr>
        <p:spPr bwMode="auto">
          <a:xfrm>
            <a:off x="5316164" y="3399288"/>
            <a:ext cx="3113940" cy="461665"/>
          </a:xfrm>
          <a:prstGeom prst="rect">
            <a:avLst/>
          </a:prstGeom>
          <a:noFill/>
          <a:ln>
            <a:noFill/>
          </a:ln>
          <a:effec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dirty="0">
                <a:solidFill>
                  <a:schemeClr val="accent1">
                    <a:lumMod val="75000"/>
                  </a:schemeClr>
                </a:solidFill>
                <a:latin typeface="+mn-lt"/>
              </a:rPr>
              <a:t>MW= molecular weight</a:t>
            </a:r>
          </a:p>
        </p:txBody>
      </p:sp>
      <mc:AlternateContent xmlns:mc="http://schemas.openxmlformats.org/markup-compatibility/2006" xmlns:a14="http://schemas.microsoft.com/office/drawing/2010/main">
        <mc:Choice Requires="a14">
          <p:sp>
            <p:nvSpPr>
              <p:cNvPr id="10" name="Object 15"/>
              <p:cNvSpPr txBox="1"/>
              <p:nvPr/>
            </p:nvSpPr>
            <p:spPr bwMode="auto">
              <a:xfrm>
                <a:off x="3534532" y="4073823"/>
                <a:ext cx="1427629" cy="906651"/>
              </a:xfrm>
              <a:prstGeom prst="rect">
                <a:avLst/>
              </a:prstGeom>
              <a:noFill/>
              <a:ln w="25400">
                <a:solidFill>
                  <a:srgbClr val="FF3300"/>
                </a:solidFill>
                <a:miter lim="800000"/>
                <a:headEnd/>
                <a:tailEnd/>
              </a:ln>
              <a:effectLst/>
            </p:spPr>
            <p:txBody>
              <a:bodyPr>
                <a:normAutofit/>
              </a:bodyPr>
              <a:lstStyle/>
              <a:p>
                <a:pPr/>
                <a14:m>
                  <m:oMathPara xmlns:m="http://schemas.openxmlformats.org/officeDocument/2006/math">
                    <m:oMathParaPr>
                      <m:jc m:val="left"/>
                    </m:oMathParaPr>
                    <m:oMath xmlns:m="http://schemas.openxmlformats.org/officeDocument/2006/math">
                      <m:r>
                        <a:rPr lang="en-US" sz="2400" i="1">
                          <a:solidFill>
                            <a:srgbClr val="000000"/>
                          </a:solidFill>
                          <a:latin typeface="Cambria Math" panose="02040503050406030204" pitchFamily="18" charset="0"/>
                        </a:rPr>
                        <m:t>𝑉</m:t>
                      </m:r>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𝑅𝑇</m:t>
                          </m:r>
                        </m:num>
                        <m:den>
                          <m:r>
                            <a:rPr lang="en-US" sz="2400" i="1">
                              <a:solidFill>
                                <a:srgbClr val="000000"/>
                              </a:solidFill>
                              <a:latin typeface="Cambria Math" panose="02040503050406030204" pitchFamily="18" charset="0"/>
                            </a:rPr>
                            <m:t>𝑃</m:t>
                          </m:r>
                        </m:den>
                      </m:f>
                    </m:oMath>
                  </m:oMathPara>
                </a14:m>
                <a:endParaRPr lang="en-US" sz="2400"/>
              </a:p>
            </p:txBody>
          </p:sp>
        </mc:Choice>
        <mc:Fallback xmlns="">
          <p:sp>
            <p:nvSpPr>
              <p:cNvPr id="10" name="Object 15"/>
              <p:cNvSpPr txBox="1">
                <a:spLocks noRot="1" noChangeAspect="1" noMove="1" noResize="1" noEditPoints="1" noAdjustHandles="1" noChangeArrowheads="1" noChangeShapeType="1" noTextEdit="1"/>
              </p:cNvSpPr>
              <p:nvPr/>
            </p:nvSpPr>
            <p:spPr bwMode="auto">
              <a:xfrm>
                <a:off x="3534532" y="4073823"/>
                <a:ext cx="1427629" cy="906651"/>
              </a:xfrm>
              <a:prstGeom prst="rect">
                <a:avLst/>
              </a:prstGeom>
              <a:blipFill>
                <a:blip r:embed="rId3"/>
                <a:stretch>
                  <a:fillRect/>
                </a:stretch>
              </a:blipFill>
              <a:ln w="25400">
                <a:solidFill>
                  <a:srgbClr val="FF3300"/>
                </a:solid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bject 16"/>
              <p:cNvSpPr txBox="1"/>
              <p:nvPr/>
            </p:nvSpPr>
            <p:spPr bwMode="auto">
              <a:xfrm>
                <a:off x="3047038" y="5306817"/>
                <a:ext cx="2503908" cy="906651"/>
              </a:xfrm>
              <a:prstGeom prst="rect">
                <a:avLst/>
              </a:prstGeom>
              <a:noFill/>
              <a:ln w="25400">
                <a:solidFill>
                  <a:srgbClr val="FF3300"/>
                </a:solidFill>
                <a:miter lim="800000"/>
                <a:headEnd/>
                <a:tailEnd/>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𝜌</m:t>
                          </m:r>
                        </m:e>
                        <m:sub>
                          <m:r>
                            <a:rPr lang="en-US" sz="2400" i="1">
                              <a:solidFill>
                                <a:srgbClr val="000000"/>
                              </a:solidFill>
                              <a:latin typeface="Cambria Math" panose="02040503050406030204" pitchFamily="18" charset="0"/>
                            </a:rPr>
                            <m:t>𝑔</m:t>
                          </m:r>
                        </m:sub>
                      </m:sSub>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𝑀𝑊</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𝑃</m:t>
                          </m:r>
                        </m:num>
                        <m:den>
                          <m:r>
                            <a:rPr lang="en-US" sz="2400" i="1">
                              <a:solidFill>
                                <a:srgbClr val="000000"/>
                              </a:solidFill>
                              <a:latin typeface="Cambria Math" panose="02040503050406030204" pitchFamily="18" charset="0"/>
                            </a:rPr>
                            <m:t>𝑅𝑇</m:t>
                          </m:r>
                        </m:den>
                      </m:f>
                    </m:oMath>
                  </m:oMathPara>
                </a14:m>
                <a:endParaRPr lang="en-US" sz="2400"/>
              </a:p>
            </p:txBody>
          </p:sp>
        </mc:Choice>
        <mc:Fallback xmlns="">
          <p:sp>
            <p:nvSpPr>
              <p:cNvPr id="11" name="Object 16"/>
              <p:cNvSpPr txBox="1">
                <a:spLocks noRot="1" noChangeAspect="1" noMove="1" noResize="1" noEditPoints="1" noAdjustHandles="1" noChangeArrowheads="1" noChangeShapeType="1" noTextEdit="1"/>
              </p:cNvSpPr>
              <p:nvPr/>
            </p:nvSpPr>
            <p:spPr bwMode="auto">
              <a:xfrm>
                <a:off x="3047038" y="5306817"/>
                <a:ext cx="2503908" cy="906651"/>
              </a:xfrm>
              <a:prstGeom prst="rect">
                <a:avLst/>
              </a:prstGeom>
              <a:blipFill>
                <a:blip r:embed="rId4"/>
                <a:stretch>
                  <a:fillRect/>
                </a:stretch>
              </a:blipFill>
              <a:ln w="25400">
                <a:solidFill>
                  <a:srgbClr val="FF3300"/>
                </a:solid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201315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P spid="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4955D-8619-4099-8A53-AC1898540FFA}" type="slidenum">
              <a:rPr lang="en-GB" smtClean="0"/>
              <a:t>12</a:t>
            </a:fld>
            <a:endParaRPr lang="en-GB" dirty="0"/>
          </a:p>
        </p:txBody>
      </p:sp>
      <p:pic>
        <p:nvPicPr>
          <p:cNvPr id="5" name="Picture 4"/>
          <p:cNvPicPr>
            <a:picLocks noChangeAspect="1"/>
          </p:cNvPicPr>
          <p:nvPr/>
        </p:nvPicPr>
        <p:blipFill rotWithShape="1">
          <a:blip r:embed="rId2"/>
          <a:srcRect b="5909"/>
          <a:stretch/>
        </p:blipFill>
        <p:spPr>
          <a:xfrm>
            <a:off x="501042" y="736600"/>
            <a:ext cx="10852758" cy="5287682"/>
          </a:xfrm>
          <a:prstGeom prst="rect">
            <a:avLst/>
          </a:prstGeom>
        </p:spPr>
      </p:pic>
      <p:sp>
        <p:nvSpPr>
          <p:cNvPr id="6" name="Rectangle 2">
            <a:extLst>
              <a:ext uri="{FF2B5EF4-FFF2-40B4-BE49-F238E27FC236}">
                <a16:creationId xmlns:a16="http://schemas.microsoft.com/office/drawing/2014/main" id="{2C9A7CE8-4F99-47F2-A79A-FAC0F7E5763D}"/>
              </a:ext>
            </a:extLst>
          </p:cNvPr>
          <p:cNvSpPr>
            <a:spLocks noGrp="1" noChangeArrowheads="1"/>
          </p:cNvSpPr>
          <p:nvPr>
            <p:ph type="title"/>
          </p:nvPr>
        </p:nvSpPr>
        <p:spPr>
          <a:xfrm>
            <a:off x="1496385" y="171071"/>
            <a:ext cx="7790165" cy="661158"/>
          </a:xfr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0000"/>
          </a:bodyPr>
          <a:lstStyle/>
          <a:p>
            <a:pPr algn="ctr"/>
            <a:r>
              <a:rPr lang="en-US" altLang="en-US" dirty="0">
                <a:solidFill>
                  <a:srgbClr val="FF0000"/>
                </a:solidFill>
              </a:rPr>
              <a:t>Density of an Ideal Gas</a:t>
            </a:r>
          </a:p>
        </p:txBody>
      </p:sp>
    </p:spTree>
    <p:extLst>
      <p:ext uri="{BB962C8B-B14F-4D97-AF65-F5344CB8AC3E}">
        <p14:creationId xmlns:p14="http://schemas.microsoft.com/office/powerpoint/2010/main" val="2800004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4955D-8619-4099-8A53-AC1898540FFA}" type="slidenum">
              <a:rPr lang="en-GB" smtClean="0"/>
              <a:t>13</a:t>
            </a:fld>
            <a:endParaRPr lang="en-GB"/>
          </a:p>
        </p:txBody>
      </p:sp>
      <p:pic>
        <p:nvPicPr>
          <p:cNvPr id="5" name="Picture 4"/>
          <p:cNvPicPr>
            <a:picLocks noChangeAspect="1"/>
          </p:cNvPicPr>
          <p:nvPr/>
        </p:nvPicPr>
        <p:blipFill rotWithShape="1">
          <a:blip r:embed="rId2"/>
          <a:srcRect t="9622"/>
          <a:stretch/>
        </p:blipFill>
        <p:spPr>
          <a:xfrm>
            <a:off x="841296" y="1280160"/>
            <a:ext cx="10594083" cy="4905487"/>
          </a:xfrm>
          <a:prstGeom prst="rect">
            <a:avLst/>
          </a:prstGeom>
        </p:spPr>
      </p:pic>
      <p:sp>
        <p:nvSpPr>
          <p:cNvPr id="6" name="Rectangle 2">
            <a:extLst>
              <a:ext uri="{FF2B5EF4-FFF2-40B4-BE49-F238E27FC236}">
                <a16:creationId xmlns:a16="http://schemas.microsoft.com/office/drawing/2014/main" id="{A256B4CF-C97E-4CD9-9CE2-F45F1DE2274A}"/>
              </a:ext>
            </a:extLst>
          </p:cNvPr>
          <p:cNvSpPr>
            <a:spLocks noGrp="1" noChangeArrowheads="1"/>
          </p:cNvSpPr>
          <p:nvPr>
            <p:ph type="title"/>
          </p:nvPr>
        </p:nvSpPr>
        <p:spPr>
          <a:xfrm>
            <a:off x="1496385" y="171071"/>
            <a:ext cx="7790165" cy="661158"/>
          </a:xfr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0000"/>
          </a:bodyPr>
          <a:lstStyle/>
          <a:p>
            <a:pPr algn="ctr"/>
            <a:r>
              <a:rPr lang="en-US" altLang="en-US" dirty="0">
                <a:solidFill>
                  <a:srgbClr val="FF0000"/>
                </a:solidFill>
              </a:rPr>
              <a:t>Density of an Ideal Gas</a:t>
            </a:r>
          </a:p>
        </p:txBody>
      </p:sp>
    </p:spTree>
    <p:extLst>
      <p:ext uri="{BB962C8B-B14F-4D97-AF65-F5344CB8AC3E}">
        <p14:creationId xmlns:p14="http://schemas.microsoft.com/office/powerpoint/2010/main" val="462425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4955D-8619-4099-8A53-AC1898540FFA}" type="slidenum">
              <a:rPr lang="en-GB" sz="1600" smtClean="0"/>
              <a:t>14</a:t>
            </a:fld>
            <a:endParaRPr lang="en-GB" sz="1600" dirty="0"/>
          </a:p>
        </p:txBody>
      </p:sp>
      <p:sp>
        <p:nvSpPr>
          <p:cNvPr id="5" name="Rectangle 2"/>
          <p:cNvSpPr>
            <a:spLocks noGrp="1" noChangeArrowheads="1"/>
          </p:cNvSpPr>
          <p:nvPr>
            <p:ph type="title"/>
          </p:nvPr>
        </p:nvSpPr>
        <p:spPr>
          <a:xfrm>
            <a:off x="1545366" y="55245"/>
            <a:ext cx="7778750" cy="647700"/>
          </a:xfr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0000"/>
          </a:bodyPr>
          <a:lstStyle/>
          <a:p>
            <a:pPr algn="ctr"/>
            <a:r>
              <a:rPr lang="en-US" altLang="en-US" dirty="0">
                <a:solidFill>
                  <a:srgbClr val="FF0000"/>
                </a:solidFill>
              </a:rPr>
              <a:t>Mixtures of Ideal Gases</a:t>
            </a:r>
          </a:p>
        </p:txBody>
      </p:sp>
      <p:sp>
        <p:nvSpPr>
          <p:cNvPr id="6" name="Rectangle 3"/>
          <p:cNvSpPr txBox="1">
            <a:spLocks noChangeArrowheads="1"/>
          </p:cNvSpPr>
          <p:nvPr/>
        </p:nvSpPr>
        <p:spPr>
          <a:xfrm>
            <a:off x="366954" y="1042885"/>
            <a:ext cx="9388687" cy="850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solidFill>
                  <a:schemeClr val="accent1">
                    <a:lumMod val="75000"/>
                  </a:schemeClr>
                </a:solidFill>
              </a:rPr>
              <a:t>Petroleum gases are mixtures of gases - Dalton’s Law and </a:t>
            </a:r>
            <a:r>
              <a:rPr lang="en-US" altLang="en-US" sz="2400" dirty="0" err="1">
                <a:solidFill>
                  <a:schemeClr val="accent1">
                    <a:lumMod val="75000"/>
                  </a:schemeClr>
                </a:solidFill>
              </a:rPr>
              <a:t>Amagat’s</a:t>
            </a:r>
            <a:r>
              <a:rPr lang="en-US" altLang="en-US" sz="2400" dirty="0">
                <a:solidFill>
                  <a:schemeClr val="accent1">
                    <a:lumMod val="75000"/>
                  </a:schemeClr>
                </a:solidFill>
              </a:rPr>
              <a:t> Law</a:t>
            </a:r>
          </a:p>
        </p:txBody>
      </p:sp>
      <p:sp>
        <p:nvSpPr>
          <p:cNvPr id="7" name="Text Box 4"/>
          <p:cNvSpPr txBox="1">
            <a:spLocks noChangeArrowheads="1"/>
          </p:cNvSpPr>
          <p:nvPr/>
        </p:nvSpPr>
        <p:spPr bwMode="auto">
          <a:xfrm>
            <a:off x="2092113" y="1492250"/>
            <a:ext cx="4324774"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b="1" dirty="0">
                <a:solidFill>
                  <a:srgbClr val="FF0000"/>
                </a:solidFill>
                <a:latin typeface="+mn-lt"/>
              </a:rPr>
              <a:t>Dalton’s Law of Partial Pressures</a:t>
            </a:r>
            <a:endParaRPr lang="en-US" altLang="en-US" sz="2400" dirty="0">
              <a:solidFill>
                <a:srgbClr val="FF0000"/>
              </a:solidFill>
              <a:latin typeface="+mn-lt"/>
            </a:endParaRPr>
          </a:p>
        </p:txBody>
      </p:sp>
      <p:sp>
        <p:nvSpPr>
          <p:cNvPr id="8" name="Text Box 5"/>
          <p:cNvSpPr txBox="1">
            <a:spLocks noChangeArrowheads="1"/>
          </p:cNvSpPr>
          <p:nvPr/>
        </p:nvSpPr>
        <p:spPr bwMode="auto">
          <a:xfrm>
            <a:off x="1334560" y="2071688"/>
            <a:ext cx="623516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dirty="0">
                <a:solidFill>
                  <a:schemeClr val="accent1">
                    <a:lumMod val="75000"/>
                  </a:schemeClr>
                </a:solidFill>
                <a:latin typeface="+mn-lt"/>
              </a:rPr>
              <a:t>Total pressure is the sum of the partial pressures</a:t>
            </a:r>
          </a:p>
        </p:txBody>
      </p:sp>
      <mc:AlternateContent xmlns:mc="http://schemas.openxmlformats.org/markup-compatibility/2006" xmlns:a14="http://schemas.microsoft.com/office/drawing/2010/main">
        <mc:Choice Requires="a14">
          <p:sp>
            <p:nvSpPr>
              <p:cNvPr id="9" name="Object 7"/>
              <p:cNvSpPr txBox="1"/>
              <p:nvPr/>
            </p:nvSpPr>
            <p:spPr bwMode="auto">
              <a:xfrm>
                <a:off x="1898650" y="2603500"/>
                <a:ext cx="4997450" cy="647700"/>
              </a:xfrm>
              <a:prstGeom prst="rect">
                <a:avLst/>
              </a:prstGeom>
              <a:noFill/>
              <a:ln w="25400">
                <a:solidFill>
                  <a:srgbClr val="FF3300"/>
                </a:solidFill>
                <a:miter lim="800000"/>
                <a:headEnd/>
                <a:tailEnd/>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𝐴</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𝐵</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𝐶</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𝐷</m:t>
                          </m:r>
                        </m:sub>
                      </m:sSub>
                      <m:r>
                        <a:rPr lang="en-US" i="1">
                          <a:solidFill>
                            <a:srgbClr val="000000"/>
                          </a:solidFill>
                          <a:latin typeface="Cambria Math" panose="02040503050406030204" pitchFamily="18" charset="0"/>
                        </a:rPr>
                        <m:t>+.........</m:t>
                      </m:r>
                    </m:oMath>
                  </m:oMathPara>
                </a14:m>
                <a:endParaRPr lang="en-US"/>
              </a:p>
            </p:txBody>
          </p:sp>
        </mc:Choice>
        <mc:Fallback xmlns="">
          <p:sp>
            <p:nvSpPr>
              <p:cNvPr id="9" name="Object 7"/>
              <p:cNvSpPr txBox="1">
                <a:spLocks noRot="1" noChangeAspect="1" noMove="1" noResize="1" noEditPoints="1" noAdjustHandles="1" noChangeArrowheads="1" noChangeShapeType="1" noTextEdit="1"/>
              </p:cNvSpPr>
              <p:nvPr/>
            </p:nvSpPr>
            <p:spPr bwMode="auto">
              <a:xfrm>
                <a:off x="1898650" y="2603500"/>
                <a:ext cx="4997450" cy="647700"/>
              </a:xfrm>
              <a:prstGeom prst="rect">
                <a:avLst/>
              </a:prstGeom>
              <a:blipFill>
                <a:blip r:embed="rId2"/>
                <a:stretch>
                  <a:fillRect/>
                </a:stretch>
              </a:blipFill>
              <a:ln w="25400">
                <a:solidFill>
                  <a:srgbClr val="FF3300"/>
                </a:solidFill>
                <a:miter lim="800000"/>
                <a:headEnd/>
                <a:tailEnd/>
              </a:ln>
              <a:effectLst/>
            </p:spPr>
            <p:txBody>
              <a:bodyPr/>
              <a:lstStyle/>
              <a:p>
                <a:r>
                  <a:rPr lang="en-US">
                    <a:noFill/>
                  </a:rPr>
                  <a:t> </a:t>
                </a:r>
              </a:p>
            </p:txBody>
          </p:sp>
        </mc:Fallback>
      </mc:AlternateContent>
      <p:sp>
        <p:nvSpPr>
          <p:cNvPr id="10" name="Rectangle 8"/>
          <p:cNvSpPr>
            <a:spLocks noChangeArrowheads="1"/>
          </p:cNvSpPr>
          <p:nvPr/>
        </p:nvSpPr>
        <p:spPr bwMode="auto">
          <a:xfrm>
            <a:off x="718306" y="3298825"/>
            <a:ext cx="141295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dirty="0">
                <a:solidFill>
                  <a:schemeClr val="accent1">
                    <a:lumMod val="75000"/>
                  </a:schemeClr>
                </a:solidFill>
                <a:latin typeface="+mn-lt"/>
              </a:rPr>
              <a:t>Therefore</a:t>
            </a:r>
          </a:p>
        </p:txBody>
      </p:sp>
      <mc:AlternateContent xmlns:mc="http://schemas.openxmlformats.org/markup-compatibility/2006" xmlns:a14="http://schemas.microsoft.com/office/drawing/2010/main">
        <mc:Choice Requires="a14">
          <p:sp>
            <p:nvSpPr>
              <p:cNvPr id="11" name="Object 10"/>
              <p:cNvSpPr txBox="1"/>
              <p:nvPr/>
            </p:nvSpPr>
            <p:spPr bwMode="auto">
              <a:xfrm>
                <a:off x="641350" y="3765551"/>
                <a:ext cx="5534426" cy="850900"/>
              </a:xfrm>
              <a:prstGeom prst="rect">
                <a:avLst/>
              </a:prstGeom>
              <a:noFill/>
              <a:ln w="25400">
                <a:solidFill>
                  <a:srgbClr val="FF3300"/>
                </a:solidFill>
                <a:miter lim="800000"/>
                <a:headEnd/>
                <a:tailEnd/>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𝐴</m:t>
                          </m:r>
                        </m:sub>
                      </m:sSub>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𝑅𝑇</m:t>
                          </m:r>
                        </m:num>
                        <m:den>
                          <m:r>
                            <a:rPr lang="en-US" i="1">
                              <a:solidFill>
                                <a:srgbClr val="000000"/>
                              </a:solidFill>
                              <a:latin typeface="Cambria Math" panose="02040503050406030204" pitchFamily="18" charset="0"/>
                            </a:rPr>
                            <m:t>𝑉</m:t>
                          </m:r>
                        </m:den>
                      </m:f>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𝐵</m:t>
                          </m:r>
                        </m:sub>
                      </m:sSub>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𝑅𝑇</m:t>
                          </m:r>
                        </m:num>
                        <m:den>
                          <m:r>
                            <a:rPr lang="en-US" i="1">
                              <a:solidFill>
                                <a:srgbClr val="000000"/>
                              </a:solidFill>
                              <a:latin typeface="Cambria Math" panose="02040503050406030204" pitchFamily="18" charset="0"/>
                            </a:rPr>
                            <m:t>𝑉</m:t>
                          </m:r>
                        </m:den>
                      </m:f>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𝐶</m:t>
                          </m:r>
                        </m:sub>
                      </m:sSub>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𝑅𝑇</m:t>
                          </m:r>
                        </m:num>
                        <m:den>
                          <m:r>
                            <a:rPr lang="en-US" i="1">
                              <a:solidFill>
                                <a:srgbClr val="000000"/>
                              </a:solidFill>
                              <a:latin typeface="Cambria Math" panose="02040503050406030204" pitchFamily="18" charset="0"/>
                            </a:rPr>
                            <m:t>𝑉</m:t>
                          </m:r>
                        </m:den>
                      </m:f>
                      <m:r>
                        <a:rPr lang="en-US" i="1">
                          <a:solidFill>
                            <a:srgbClr val="000000"/>
                          </a:solidFill>
                          <a:latin typeface="Cambria Math" panose="02040503050406030204" pitchFamily="18" charset="0"/>
                        </a:rPr>
                        <m:t>+.....</m:t>
                      </m:r>
                    </m:oMath>
                  </m:oMathPara>
                </a14:m>
                <a:endParaRPr lang="en-US"/>
              </a:p>
            </p:txBody>
          </p:sp>
        </mc:Choice>
        <mc:Fallback xmlns="">
          <p:sp>
            <p:nvSpPr>
              <p:cNvPr id="11" name="Object 10"/>
              <p:cNvSpPr txBox="1">
                <a:spLocks noRot="1" noChangeAspect="1" noMove="1" noResize="1" noEditPoints="1" noAdjustHandles="1" noChangeArrowheads="1" noChangeShapeType="1" noTextEdit="1"/>
              </p:cNvSpPr>
              <p:nvPr/>
            </p:nvSpPr>
            <p:spPr bwMode="auto">
              <a:xfrm>
                <a:off x="641350" y="3765551"/>
                <a:ext cx="5534426" cy="850900"/>
              </a:xfrm>
              <a:prstGeom prst="rect">
                <a:avLst/>
              </a:prstGeom>
              <a:blipFill>
                <a:blip r:embed="rId3"/>
                <a:stretch>
                  <a:fillRect/>
                </a:stretch>
              </a:blipFill>
              <a:ln w="25400">
                <a:solidFill>
                  <a:srgbClr val="FF3300"/>
                </a:solidFill>
                <a:miter lim="800000"/>
                <a:headEnd/>
                <a:tailEnd/>
              </a:ln>
              <a:effectLst/>
            </p:spPr>
            <p:txBody>
              <a:bodyPr/>
              <a:lstStyle/>
              <a:p>
                <a:r>
                  <a:rPr lang="en-US">
                    <a:noFill/>
                  </a:rPr>
                  <a:t> </a:t>
                </a:r>
              </a:p>
            </p:txBody>
          </p:sp>
        </mc:Fallback>
      </mc:AlternateContent>
      <p:sp>
        <p:nvSpPr>
          <p:cNvPr id="12" name="Rectangle 11"/>
          <p:cNvSpPr>
            <a:spLocks noChangeArrowheads="1"/>
          </p:cNvSpPr>
          <p:nvPr/>
        </p:nvSpPr>
        <p:spPr bwMode="auto">
          <a:xfrm>
            <a:off x="6439289" y="3960168"/>
            <a:ext cx="562975"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dirty="0">
                <a:solidFill>
                  <a:schemeClr val="accent1">
                    <a:lumMod val="75000"/>
                  </a:schemeClr>
                </a:solidFill>
                <a:latin typeface="+mn-lt"/>
              </a:rPr>
              <a:t>i.e</a:t>
            </a:r>
            <a:r>
              <a:rPr lang="en-US" altLang="en-US" sz="2400" dirty="0">
                <a:latin typeface="+mn-lt"/>
              </a:rPr>
              <a:t>.</a:t>
            </a:r>
          </a:p>
        </p:txBody>
      </p:sp>
      <mc:AlternateContent xmlns:mc="http://schemas.openxmlformats.org/markup-compatibility/2006" xmlns:a14="http://schemas.microsoft.com/office/drawing/2010/main">
        <mc:Choice Requires="a14">
          <p:sp>
            <p:nvSpPr>
              <p:cNvPr id="13" name="Object 13"/>
              <p:cNvSpPr txBox="1"/>
              <p:nvPr/>
            </p:nvSpPr>
            <p:spPr bwMode="auto">
              <a:xfrm>
                <a:off x="7393081" y="3765551"/>
                <a:ext cx="1974850" cy="850900"/>
              </a:xfrm>
              <a:prstGeom prst="rect">
                <a:avLst/>
              </a:prstGeom>
              <a:noFill/>
              <a:ln w="25400">
                <a:solidFill>
                  <a:srgbClr val="FF3300"/>
                </a:solidFill>
                <a:miter lim="800000"/>
                <a:headEnd/>
                <a:tailEnd/>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𝑃</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𝑅𝑇</m:t>
                          </m:r>
                        </m:num>
                        <m:den>
                          <m:r>
                            <a:rPr lang="en-US" i="1">
                              <a:solidFill>
                                <a:srgbClr val="000000"/>
                              </a:solidFill>
                              <a:latin typeface="Cambria Math" panose="02040503050406030204" pitchFamily="18" charset="0"/>
                            </a:rPr>
                            <m:t>𝑉</m:t>
                          </m:r>
                        </m:den>
                      </m:f>
                      <m:nary>
                        <m:naryPr>
                          <m:chr m:val="∑"/>
                          <m:subHide m:val="on"/>
                          <m:supHide m:val="on"/>
                          <m:ctrlPr>
                            <a:rPr lang="en-US" i="1">
                              <a:solidFill>
                                <a:srgbClr val="000000"/>
                              </a:solidFill>
                              <a:latin typeface="Cambria Math" panose="02040503050406030204" pitchFamily="18" charset="0"/>
                            </a:rPr>
                          </m:ctrlPr>
                        </m:naryP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𝑗</m:t>
                              </m:r>
                            </m:sub>
                          </m:sSub>
                        </m:e>
                      </m:nary>
                    </m:oMath>
                  </m:oMathPara>
                </a14:m>
                <a:endParaRPr lang="en-US"/>
              </a:p>
            </p:txBody>
          </p:sp>
        </mc:Choice>
        <mc:Fallback xmlns="">
          <p:sp>
            <p:nvSpPr>
              <p:cNvPr id="13" name="Object 13"/>
              <p:cNvSpPr txBox="1">
                <a:spLocks noRot="1" noChangeAspect="1" noMove="1" noResize="1" noEditPoints="1" noAdjustHandles="1" noChangeArrowheads="1" noChangeShapeType="1" noTextEdit="1"/>
              </p:cNvSpPr>
              <p:nvPr/>
            </p:nvSpPr>
            <p:spPr bwMode="auto">
              <a:xfrm>
                <a:off x="7393081" y="3765551"/>
                <a:ext cx="1974850" cy="850900"/>
              </a:xfrm>
              <a:prstGeom prst="rect">
                <a:avLst/>
              </a:prstGeom>
              <a:blipFill>
                <a:blip r:embed="rId4"/>
                <a:stretch>
                  <a:fillRect/>
                </a:stretch>
              </a:blipFill>
              <a:ln w="25400">
                <a:solidFill>
                  <a:srgbClr val="FF3300"/>
                </a:solidFill>
                <a:miter lim="800000"/>
                <a:headEnd/>
                <a:tailEnd/>
              </a:ln>
              <a:effectLst/>
            </p:spPr>
            <p:txBody>
              <a:bodyPr/>
              <a:lstStyle/>
              <a:p>
                <a:r>
                  <a:rPr lang="en-US">
                    <a:noFill/>
                  </a:rPr>
                  <a:t> </a:t>
                </a:r>
              </a:p>
            </p:txBody>
          </p:sp>
        </mc:Fallback>
      </mc:AlternateContent>
      <p:sp>
        <p:nvSpPr>
          <p:cNvPr id="14" name="Rectangle 14"/>
          <p:cNvSpPr>
            <a:spLocks noChangeArrowheads="1"/>
          </p:cNvSpPr>
          <p:nvPr/>
        </p:nvSpPr>
        <p:spPr bwMode="auto">
          <a:xfrm>
            <a:off x="1212018" y="5165725"/>
            <a:ext cx="141295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dirty="0">
                <a:solidFill>
                  <a:schemeClr val="accent1">
                    <a:lumMod val="75000"/>
                  </a:schemeClr>
                </a:solidFill>
                <a:latin typeface="+mn-lt"/>
              </a:rPr>
              <a:t>Therefore</a:t>
            </a:r>
          </a:p>
        </p:txBody>
      </p:sp>
      <mc:AlternateContent xmlns:mc="http://schemas.openxmlformats.org/markup-compatibility/2006" xmlns:a14="http://schemas.microsoft.com/office/drawing/2010/main">
        <mc:Choice Requires="a14">
          <p:sp>
            <p:nvSpPr>
              <p:cNvPr id="15" name="Object 16"/>
              <p:cNvSpPr txBox="1"/>
              <p:nvPr/>
            </p:nvSpPr>
            <p:spPr bwMode="auto">
              <a:xfrm>
                <a:off x="3321051" y="4908551"/>
                <a:ext cx="1971712" cy="718840"/>
              </a:xfrm>
              <a:prstGeom prst="rect">
                <a:avLst/>
              </a:prstGeom>
              <a:noFill/>
              <a:ln w="25400">
                <a:solidFill>
                  <a:srgbClr val="FF3300"/>
                </a:solidFill>
                <a:miter lim="800000"/>
                <a:headEnd/>
                <a:tailEnd/>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𝑗</m:t>
                              </m:r>
                            </m:sub>
                          </m:sSub>
                        </m:num>
                        <m:den>
                          <m:r>
                            <a:rPr lang="en-US" i="1">
                              <a:solidFill>
                                <a:srgbClr val="000000"/>
                              </a:solidFill>
                              <a:latin typeface="Cambria Math" panose="02040503050406030204" pitchFamily="18" charset="0"/>
                            </a:rPr>
                            <m:t>𝑃</m:t>
                          </m:r>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𝑗</m:t>
                              </m:r>
                            </m:sub>
                          </m:sSub>
                        </m:num>
                        <m:den>
                          <m:r>
                            <a:rPr lang="en-US" i="1">
                              <a:solidFill>
                                <a:srgbClr val="000000"/>
                              </a:solidFill>
                              <a:latin typeface="Cambria Math" panose="02040503050406030204" pitchFamily="18" charset="0"/>
                            </a:rPr>
                            <m:t>𝑛</m:t>
                          </m:r>
                        </m:den>
                      </m:f>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𝑗</m:t>
                          </m:r>
                        </m:sub>
                      </m:sSub>
                    </m:oMath>
                  </m:oMathPara>
                </a14:m>
                <a:endParaRPr lang="en-US"/>
              </a:p>
            </p:txBody>
          </p:sp>
        </mc:Choice>
        <mc:Fallback xmlns="">
          <p:sp>
            <p:nvSpPr>
              <p:cNvPr id="15" name="Object 16"/>
              <p:cNvSpPr txBox="1">
                <a:spLocks noRot="1" noChangeAspect="1" noMove="1" noResize="1" noEditPoints="1" noAdjustHandles="1" noChangeArrowheads="1" noChangeShapeType="1" noTextEdit="1"/>
              </p:cNvSpPr>
              <p:nvPr/>
            </p:nvSpPr>
            <p:spPr bwMode="auto">
              <a:xfrm>
                <a:off x="3321051" y="4908551"/>
                <a:ext cx="1971712" cy="718840"/>
              </a:xfrm>
              <a:prstGeom prst="rect">
                <a:avLst/>
              </a:prstGeom>
              <a:blipFill>
                <a:blip r:embed="rId5"/>
                <a:stretch>
                  <a:fillRect/>
                </a:stretch>
              </a:blipFill>
              <a:ln w="25400">
                <a:solidFill>
                  <a:srgbClr val="FF3300"/>
                </a:solidFill>
                <a:miter lim="800000"/>
                <a:headEnd/>
                <a:tailEnd/>
              </a:ln>
              <a:effectLst/>
            </p:spPr>
            <p:txBody>
              <a:bodyPr/>
              <a:lstStyle/>
              <a:p>
                <a:r>
                  <a:rPr lang="en-US">
                    <a:noFill/>
                  </a:rPr>
                  <a:t> </a:t>
                </a:r>
              </a:p>
            </p:txBody>
          </p:sp>
        </mc:Fallback>
      </mc:AlternateContent>
      <p:sp>
        <p:nvSpPr>
          <p:cNvPr id="16" name="Rectangle 17"/>
          <p:cNvSpPr>
            <a:spLocks noChangeArrowheads="1"/>
          </p:cNvSpPr>
          <p:nvPr/>
        </p:nvSpPr>
        <p:spPr bwMode="auto">
          <a:xfrm>
            <a:off x="2142503" y="6223000"/>
            <a:ext cx="441608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dirty="0" err="1">
                <a:solidFill>
                  <a:schemeClr val="accent1">
                    <a:lumMod val="75000"/>
                  </a:schemeClr>
                </a:solidFill>
                <a:latin typeface="+mn-lt"/>
              </a:rPr>
              <a:t>y</a:t>
            </a:r>
            <a:r>
              <a:rPr lang="en-US" altLang="en-US" sz="2400" baseline="-25000" dirty="0" err="1">
                <a:solidFill>
                  <a:schemeClr val="accent1">
                    <a:lumMod val="75000"/>
                  </a:schemeClr>
                </a:solidFill>
                <a:latin typeface="+mn-lt"/>
              </a:rPr>
              <a:t>j</a:t>
            </a:r>
            <a:r>
              <a:rPr lang="en-US" altLang="en-US" sz="2400" dirty="0">
                <a:solidFill>
                  <a:schemeClr val="accent1">
                    <a:lumMod val="75000"/>
                  </a:schemeClr>
                </a:solidFill>
                <a:latin typeface="+mn-lt"/>
              </a:rPr>
              <a:t> =mole fraction of </a:t>
            </a:r>
            <a:r>
              <a:rPr lang="en-US" altLang="en-US" sz="2400" dirty="0" err="1">
                <a:solidFill>
                  <a:schemeClr val="accent1">
                    <a:lumMod val="75000"/>
                  </a:schemeClr>
                </a:solidFill>
                <a:latin typeface="+mn-lt"/>
              </a:rPr>
              <a:t>j</a:t>
            </a:r>
            <a:r>
              <a:rPr lang="en-US" altLang="en-US" sz="2400" baseline="30000" dirty="0" err="1">
                <a:solidFill>
                  <a:schemeClr val="accent1">
                    <a:lumMod val="75000"/>
                  </a:schemeClr>
                </a:solidFill>
                <a:latin typeface="+mn-lt"/>
              </a:rPr>
              <a:t>th</a:t>
            </a:r>
            <a:r>
              <a:rPr lang="en-US" altLang="en-US" sz="2400" dirty="0">
                <a:solidFill>
                  <a:schemeClr val="accent1">
                    <a:lumMod val="75000"/>
                  </a:schemeClr>
                </a:solidFill>
                <a:latin typeface="+mn-lt"/>
              </a:rPr>
              <a:t> component</a:t>
            </a:r>
          </a:p>
        </p:txBody>
      </p:sp>
    </p:spTree>
    <p:extLst>
      <p:ext uri="{BB962C8B-B14F-4D97-AF65-F5344CB8AC3E}">
        <p14:creationId xmlns:p14="http://schemas.microsoft.com/office/powerpoint/2010/main" val="211937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P spid="7" grpId="0" build="p" autoUpdateAnimBg="0"/>
      <p:bldP spid="8" grpId="0" build="p" autoUpdateAnimBg="0"/>
      <p:bldP spid="10" grpId="0" build="p" autoUpdateAnimBg="0"/>
      <p:bldP spid="12" grpId="0" build="p" autoUpdateAnimBg="0"/>
      <p:bldP spid="14" grpId="0" build="p" autoUpdateAnimBg="0"/>
      <p:bldP spid="16"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4955D-8619-4099-8A53-AC1898540FFA}" type="slidenum">
              <a:rPr lang="en-GB" sz="1600" smtClean="0"/>
              <a:t>15</a:t>
            </a:fld>
            <a:endParaRPr lang="en-GB" sz="1600" dirty="0"/>
          </a:p>
        </p:txBody>
      </p:sp>
      <p:sp>
        <p:nvSpPr>
          <p:cNvPr id="5" name="Rectangle 2"/>
          <p:cNvSpPr>
            <a:spLocks noChangeArrowheads="1"/>
          </p:cNvSpPr>
          <p:nvPr/>
        </p:nvSpPr>
        <p:spPr bwMode="auto">
          <a:xfrm>
            <a:off x="970909" y="846374"/>
            <a:ext cx="1942776"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b="1" dirty="0" err="1">
                <a:solidFill>
                  <a:srgbClr val="FF0000"/>
                </a:solidFill>
                <a:latin typeface="+mn-lt"/>
              </a:rPr>
              <a:t>Amagat’s</a:t>
            </a:r>
            <a:r>
              <a:rPr lang="en-US" altLang="en-US" sz="2400" b="1" dirty="0">
                <a:solidFill>
                  <a:srgbClr val="FF0000"/>
                </a:solidFill>
                <a:latin typeface="+mn-lt"/>
              </a:rPr>
              <a:t> Law</a:t>
            </a:r>
          </a:p>
        </p:txBody>
      </p:sp>
      <p:sp>
        <p:nvSpPr>
          <p:cNvPr id="6" name="Rectangle 3"/>
          <p:cNvSpPr>
            <a:spLocks noChangeArrowheads="1"/>
          </p:cNvSpPr>
          <p:nvPr/>
        </p:nvSpPr>
        <p:spPr bwMode="auto">
          <a:xfrm>
            <a:off x="492667" y="1308039"/>
            <a:ext cx="10318768"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dirty="0">
                <a:solidFill>
                  <a:schemeClr val="accent1">
                    <a:lumMod val="75000"/>
                  </a:schemeClr>
                </a:solidFill>
                <a:latin typeface="+mn-lt"/>
              </a:rPr>
              <a:t>States that the volume occupied by an ideal gas mixture is equal to the sum of the volumes that the pure components would occupy at the same temperature and pressure.</a:t>
            </a:r>
          </a:p>
        </p:txBody>
      </p:sp>
      <p:sp>
        <p:nvSpPr>
          <p:cNvPr id="7" name="Rectangle 4"/>
          <p:cNvSpPr>
            <a:spLocks noChangeArrowheads="1"/>
          </p:cNvSpPr>
          <p:nvPr/>
        </p:nvSpPr>
        <p:spPr bwMode="auto">
          <a:xfrm>
            <a:off x="480219" y="2524494"/>
            <a:ext cx="3865562"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dirty="0">
                <a:solidFill>
                  <a:schemeClr val="accent1">
                    <a:lumMod val="75000"/>
                  </a:schemeClr>
                </a:solidFill>
                <a:latin typeface="+mn-lt"/>
              </a:rPr>
              <a:t>Law of additive volumes.</a:t>
            </a:r>
          </a:p>
        </p:txBody>
      </p:sp>
      <mc:AlternateContent xmlns:mc="http://schemas.openxmlformats.org/markup-compatibility/2006" xmlns:a14="http://schemas.microsoft.com/office/drawing/2010/main">
        <mc:Choice Requires="a14">
          <p:sp>
            <p:nvSpPr>
              <p:cNvPr id="8" name="Object 6"/>
              <p:cNvSpPr txBox="1"/>
              <p:nvPr/>
            </p:nvSpPr>
            <p:spPr bwMode="auto">
              <a:xfrm>
                <a:off x="2686050" y="3060700"/>
                <a:ext cx="3467100" cy="573088"/>
              </a:xfrm>
              <a:prstGeom prst="rect">
                <a:avLst/>
              </a:prstGeom>
              <a:noFill/>
              <a:ln w="25400">
                <a:solidFill>
                  <a:srgbClr val="FF3300"/>
                </a:solidFill>
                <a:miter lim="800000"/>
                <a:headEnd/>
                <a:tailEnd/>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𝑉</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𝑉</m:t>
                          </m:r>
                        </m:e>
                        <m:sub>
                          <m:r>
                            <a:rPr lang="en-US" i="1">
                              <a:solidFill>
                                <a:srgbClr val="000000"/>
                              </a:solidFill>
                              <a:latin typeface="Cambria Math" panose="02040503050406030204" pitchFamily="18" charset="0"/>
                            </a:rPr>
                            <m:t>𝐴</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𝑉</m:t>
                          </m:r>
                        </m:e>
                        <m:sub>
                          <m:r>
                            <a:rPr lang="en-US" i="1">
                              <a:solidFill>
                                <a:srgbClr val="000000"/>
                              </a:solidFill>
                              <a:latin typeface="Cambria Math" panose="02040503050406030204" pitchFamily="18" charset="0"/>
                            </a:rPr>
                            <m:t>𝐵</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𝑉</m:t>
                          </m:r>
                        </m:e>
                        <m:sub>
                          <m:r>
                            <a:rPr lang="en-US" i="1">
                              <a:solidFill>
                                <a:srgbClr val="000000"/>
                              </a:solidFill>
                              <a:latin typeface="Cambria Math" panose="02040503050406030204" pitchFamily="18" charset="0"/>
                            </a:rPr>
                            <m:t>𝐶</m:t>
                          </m:r>
                        </m:sub>
                      </m:sSub>
                      <m:r>
                        <a:rPr lang="en-US" i="1">
                          <a:solidFill>
                            <a:srgbClr val="000000"/>
                          </a:solidFill>
                          <a:latin typeface="Cambria Math" panose="02040503050406030204" pitchFamily="18" charset="0"/>
                        </a:rPr>
                        <m:t>+....</m:t>
                      </m:r>
                    </m:oMath>
                  </m:oMathPara>
                </a14:m>
                <a:endParaRPr lang="en-US"/>
              </a:p>
            </p:txBody>
          </p:sp>
        </mc:Choice>
        <mc:Fallback xmlns="">
          <p:sp>
            <p:nvSpPr>
              <p:cNvPr id="8" name="Object 6"/>
              <p:cNvSpPr txBox="1">
                <a:spLocks noRot="1" noChangeAspect="1" noMove="1" noResize="1" noEditPoints="1" noAdjustHandles="1" noChangeArrowheads="1" noChangeShapeType="1" noTextEdit="1"/>
              </p:cNvSpPr>
              <p:nvPr/>
            </p:nvSpPr>
            <p:spPr bwMode="auto">
              <a:xfrm>
                <a:off x="2686050" y="3060700"/>
                <a:ext cx="3467100" cy="573088"/>
              </a:xfrm>
              <a:prstGeom prst="rect">
                <a:avLst/>
              </a:prstGeom>
              <a:blipFill>
                <a:blip r:embed="rId2"/>
                <a:stretch>
                  <a:fillRect/>
                </a:stretch>
              </a:blipFill>
              <a:ln w="25400">
                <a:solidFill>
                  <a:srgbClr val="FF3300"/>
                </a:solid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bject 8"/>
              <p:cNvSpPr txBox="1"/>
              <p:nvPr/>
            </p:nvSpPr>
            <p:spPr bwMode="auto">
              <a:xfrm>
                <a:off x="692150" y="3917950"/>
                <a:ext cx="4776788" cy="752537"/>
              </a:xfrm>
              <a:prstGeom prst="rect">
                <a:avLst/>
              </a:prstGeom>
              <a:noFill/>
              <a:ln w="25400">
                <a:solidFill>
                  <a:srgbClr val="FF3300"/>
                </a:solidFill>
                <a:miter lim="800000"/>
                <a:headEnd/>
                <a:tailEnd/>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𝑉</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𝐴</m:t>
                          </m:r>
                        </m:sub>
                      </m:sSub>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𝑅𝑇</m:t>
                          </m:r>
                        </m:num>
                        <m:den>
                          <m:r>
                            <a:rPr lang="en-US" i="1">
                              <a:solidFill>
                                <a:srgbClr val="000000"/>
                              </a:solidFill>
                              <a:latin typeface="Cambria Math" panose="02040503050406030204" pitchFamily="18" charset="0"/>
                            </a:rPr>
                            <m:t>𝑃</m:t>
                          </m:r>
                        </m:den>
                      </m:f>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𝐵</m:t>
                          </m:r>
                        </m:sub>
                      </m:sSub>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𝑅𝑇</m:t>
                          </m:r>
                        </m:num>
                        <m:den>
                          <m:r>
                            <a:rPr lang="en-US" i="1">
                              <a:solidFill>
                                <a:srgbClr val="000000"/>
                              </a:solidFill>
                              <a:latin typeface="Cambria Math" panose="02040503050406030204" pitchFamily="18" charset="0"/>
                            </a:rPr>
                            <m:t>𝑃</m:t>
                          </m:r>
                        </m:den>
                      </m:f>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𝐶</m:t>
                          </m:r>
                        </m:sub>
                      </m:sSub>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𝑅𝑇</m:t>
                          </m:r>
                        </m:num>
                        <m:den>
                          <m:r>
                            <a:rPr lang="en-US" i="1">
                              <a:solidFill>
                                <a:srgbClr val="000000"/>
                              </a:solidFill>
                              <a:latin typeface="Cambria Math" panose="02040503050406030204" pitchFamily="18" charset="0"/>
                            </a:rPr>
                            <m:t>𝑃</m:t>
                          </m:r>
                        </m:den>
                      </m:f>
                      <m:r>
                        <a:rPr lang="en-US" i="1">
                          <a:solidFill>
                            <a:srgbClr val="000000"/>
                          </a:solidFill>
                          <a:latin typeface="Cambria Math" panose="02040503050406030204" pitchFamily="18" charset="0"/>
                        </a:rPr>
                        <m:t>+...</m:t>
                      </m:r>
                    </m:oMath>
                  </m:oMathPara>
                </a14:m>
                <a:endParaRPr lang="en-US"/>
              </a:p>
            </p:txBody>
          </p:sp>
        </mc:Choice>
        <mc:Fallback xmlns="">
          <p:sp>
            <p:nvSpPr>
              <p:cNvPr id="9" name="Object 8"/>
              <p:cNvSpPr txBox="1">
                <a:spLocks noRot="1" noChangeAspect="1" noMove="1" noResize="1" noEditPoints="1" noAdjustHandles="1" noChangeArrowheads="1" noChangeShapeType="1" noTextEdit="1"/>
              </p:cNvSpPr>
              <p:nvPr/>
            </p:nvSpPr>
            <p:spPr bwMode="auto">
              <a:xfrm>
                <a:off x="692150" y="3917950"/>
                <a:ext cx="4776788" cy="752537"/>
              </a:xfrm>
              <a:prstGeom prst="rect">
                <a:avLst/>
              </a:prstGeom>
              <a:blipFill>
                <a:blip r:embed="rId3"/>
                <a:stretch>
                  <a:fillRect/>
                </a:stretch>
              </a:blipFill>
              <a:ln w="25400">
                <a:solidFill>
                  <a:srgbClr val="FF3300"/>
                </a:solidFill>
                <a:miter lim="800000"/>
                <a:headEnd/>
                <a:tailEnd/>
              </a:ln>
              <a:effectLst/>
            </p:spPr>
            <p:txBody>
              <a:bodyPr/>
              <a:lstStyle/>
              <a:p>
                <a:r>
                  <a:rPr lang="en-US">
                    <a:noFill/>
                  </a:rPr>
                  <a:t> </a:t>
                </a:r>
              </a:p>
            </p:txBody>
          </p:sp>
        </mc:Fallback>
      </mc:AlternateContent>
      <p:sp>
        <p:nvSpPr>
          <p:cNvPr id="10" name="Rectangle 11"/>
          <p:cNvSpPr>
            <a:spLocks noChangeArrowheads="1"/>
          </p:cNvSpPr>
          <p:nvPr/>
        </p:nvSpPr>
        <p:spPr bwMode="auto">
          <a:xfrm>
            <a:off x="5928812" y="4213225"/>
            <a:ext cx="562975"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dirty="0">
                <a:solidFill>
                  <a:schemeClr val="accent1">
                    <a:lumMod val="75000"/>
                  </a:schemeClr>
                </a:solidFill>
                <a:latin typeface="+mn-lt"/>
              </a:rPr>
              <a:t>i.e</a:t>
            </a:r>
            <a:r>
              <a:rPr lang="en-US" altLang="en-US" sz="2400" dirty="0">
                <a:latin typeface="+mn-lt"/>
              </a:rPr>
              <a:t>.</a:t>
            </a:r>
          </a:p>
        </p:txBody>
      </p:sp>
      <mc:AlternateContent xmlns:mc="http://schemas.openxmlformats.org/markup-compatibility/2006" xmlns:a14="http://schemas.microsoft.com/office/drawing/2010/main">
        <mc:Choice Requires="a14">
          <p:sp>
            <p:nvSpPr>
              <p:cNvPr id="11" name="Object 12"/>
              <p:cNvSpPr txBox="1"/>
              <p:nvPr/>
            </p:nvSpPr>
            <p:spPr bwMode="auto">
              <a:xfrm>
                <a:off x="6546850" y="3879850"/>
                <a:ext cx="2084388" cy="790637"/>
              </a:xfrm>
              <a:prstGeom prst="rect">
                <a:avLst/>
              </a:prstGeom>
              <a:noFill/>
              <a:ln w="25400">
                <a:solidFill>
                  <a:srgbClr val="FF3300"/>
                </a:solidFill>
                <a:miter lim="800000"/>
                <a:headEnd/>
                <a:tailEnd/>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𝑉</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𝑅𝑇</m:t>
                          </m:r>
                        </m:num>
                        <m:den>
                          <m:r>
                            <a:rPr lang="en-US" i="1">
                              <a:solidFill>
                                <a:srgbClr val="000000"/>
                              </a:solidFill>
                              <a:latin typeface="Cambria Math" panose="02040503050406030204" pitchFamily="18" charset="0"/>
                            </a:rPr>
                            <m:t>𝑃</m:t>
                          </m:r>
                        </m:den>
                      </m:f>
                      <m:nary>
                        <m:naryPr>
                          <m:chr m:val="∑"/>
                          <m:subHide m:val="on"/>
                          <m:supHide m:val="on"/>
                          <m:ctrlPr>
                            <a:rPr lang="en-US" i="1">
                              <a:solidFill>
                                <a:srgbClr val="000000"/>
                              </a:solidFill>
                              <a:latin typeface="Cambria Math" panose="02040503050406030204" pitchFamily="18" charset="0"/>
                            </a:rPr>
                          </m:ctrlPr>
                        </m:naryP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𝑗</m:t>
                              </m:r>
                            </m:sub>
                          </m:sSub>
                        </m:e>
                      </m:nary>
                    </m:oMath>
                  </m:oMathPara>
                </a14:m>
                <a:endParaRPr lang="en-US"/>
              </a:p>
            </p:txBody>
          </p:sp>
        </mc:Choice>
        <mc:Fallback xmlns="">
          <p:sp>
            <p:nvSpPr>
              <p:cNvPr id="11" name="Object 12"/>
              <p:cNvSpPr txBox="1">
                <a:spLocks noRot="1" noChangeAspect="1" noMove="1" noResize="1" noEditPoints="1" noAdjustHandles="1" noChangeArrowheads="1" noChangeShapeType="1" noTextEdit="1"/>
              </p:cNvSpPr>
              <p:nvPr/>
            </p:nvSpPr>
            <p:spPr bwMode="auto">
              <a:xfrm>
                <a:off x="6546850" y="3879850"/>
                <a:ext cx="2084388" cy="790637"/>
              </a:xfrm>
              <a:prstGeom prst="rect">
                <a:avLst/>
              </a:prstGeom>
              <a:blipFill>
                <a:blip r:embed="rId4"/>
                <a:stretch>
                  <a:fillRect/>
                </a:stretch>
              </a:blipFill>
              <a:ln w="25400">
                <a:solidFill>
                  <a:srgbClr val="FF3300"/>
                </a:solid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bject 15"/>
              <p:cNvSpPr txBox="1"/>
              <p:nvPr/>
            </p:nvSpPr>
            <p:spPr bwMode="auto">
              <a:xfrm>
                <a:off x="3206750" y="5060950"/>
                <a:ext cx="2278063" cy="822325"/>
              </a:xfrm>
              <a:prstGeom prst="rect">
                <a:avLst/>
              </a:prstGeom>
              <a:noFill/>
              <a:ln w="25400">
                <a:solidFill>
                  <a:srgbClr val="FF3300"/>
                </a:solidFill>
                <a:miter lim="800000"/>
                <a:headEnd/>
                <a:tailEnd/>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𝑉</m:t>
                              </m:r>
                            </m:e>
                            <m:sub>
                              <m:r>
                                <a:rPr lang="en-US" i="1">
                                  <a:solidFill>
                                    <a:srgbClr val="000000"/>
                                  </a:solidFill>
                                  <a:latin typeface="Cambria Math" panose="02040503050406030204" pitchFamily="18" charset="0"/>
                                </a:rPr>
                                <m:t>𝑗</m:t>
                              </m:r>
                            </m:sub>
                          </m:sSub>
                        </m:num>
                        <m:den>
                          <m:r>
                            <a:rPr lang="en-US" i="1">
                              <a:solidFill>
                                <a:srgbClr val="000000"/>
                              </a:solidFill>
                              <a:latin typeface="Cambria Math" panose="02040503050406030204" pitchFamily="18" charset="0"/>
                            </a:rPr>
                            <m:t>𝑉</m:t>
                          </m:r>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𝑗</m:t>
                              </m:r>
                            </m:sub>
                          </m:sSub>
                        </m:num>
                        <m:den>
                          <m:r>
                            <a:rPr lang="en-US" i="1">
                              <a:solidFill>
                                <a:srgbClr val="000000"/>
                              </a:solidFill>
                              <a:latin typeface="Cambria Math" panose="02040503050406030204" pitchFamily="18" charset="0"/>
                            </a:rPr>
                            <m:t>𝑛</m:t>
                          </m:r>
                        </m:den>
                      </m:f>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𝑗</m:t>
                          </m:r>
                        </m:sub>
                      </m:sSub>
                    </m:oMath>
                  </m:oMathPara>
                </a14:m>
                <a:endParaRPr lang="en-US"/>
              </a:p>
            </p:txBody>
          </p:sp>
        </mc:Choice>
        <mc:Fallback xmlns="">
          <p:sp>
            <p:nvSpPr>
              <p:cNvPr id="12" name="Object 15"/>
              <p:cNvSpPr txBox="1">
                <a:spLocks noRot="1" noChangeAspect="1" noMove="1" noResize="1" noEditPoints="1" noAdjustHandles="1" noChangeArrowheads="1" noChangeShapeType="1" noTextEdit="1"/>
              </p:cNvSpPr>
              <p:nvPr/>
            </p:nvSpPr>
            <p:spPr bwMode="auto">
              <a:xfrm>
                <a:off x="3206750" y="5060950"/>
                <a:ext cx="2278063" cy="822325"/>
              </a:xfrm>
              <a:prstGeom prst="rect">
                <a:avLst/>
              </a:prstGeom>
              <a:blipFill>
                <a:blip r:embed="rId5"/>
                <a:stretch>
                  <a:fillRect/>
                </a:stretch>
              </a:blipFill>
              <a:ln w="25400">
                <a:solidFill>
                  <a:srgbClr val="FF3300"/>
                </a:solidFill>
                <a:miter lim="800000"/>
                <a:headEnd/>
                <a:tailEnd/>
              </a:ln>
              <a:effectLst/>
            </p:spPr>
            <p:txBody>
              <a:bodyPr/>
              <a:lstStyle/>
              <a:p>
                <a:r>
                  <a:rPr lang="en-US">
                    <a:noFill/>
                  </a:rPr>
                  <a:t> </a:t>
                </a:r>
              </a:p>
            </p:txBody>
          </p:sp>
        </mc:Fallback>
      </mc:AlternateContent>
      <p:sp>
        <p:nvSpPr>
          <p:cNvPr id="13" name="Rectangle 16"/>
          <p:cNvSpPr>
            <a:spLocks noChangeArrowheads="1"/>
          </p:cNvSpPr>
          <p:nvPr/>
        </p:nvSpPr>
        <p:spPr bwMode="auto">
          <a:xfrm>
            <a:off x="1612907" y="6376752"/>
            <a:ext cx="583563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dirty="0">
                <a:solidFill>
                  <a:schemeClr val="accent1">
                    <a:lumMod val="75000"/>
                  </a:schemeClr>
                </a:solidFill>
                <a:latin typeface="+mn-lt"/>
              </a:rPr>
              <a:t>For ideal gas, volume fraction is equal to mole fraction</a:t>
            </a:r>
          </a:p>
        </p:txBody>
      </p:sp>
      <p:sp>
        <p:nvSpPr>
          <p:cNvPr id="15" name="Rectangle 2">
            <a:extLst>
              <a:ext uri="{FF2B5EF4-FFF2-40B4-BE49-F238E27FC236}">
                <a16:creationId xmlns:a16="http://schemas.microsoft.com/office/drawing/2014/main" id="{583D775E-C42F-44F1-804E-32A39EBDD85C}"/>
              </a:ext>
            </a:extLst>
          </p:cNvPr>
          <p:cNvSpPr>
            <a:spLocks noGrp="1" noChangeArrowheads="1"/>
          </p:cNvSpPr>
          <p:nvPr>
            <p:ph type="title"/>
          </p:nvPr>
        </p:nvSpPr>
        <p:spPr>
          <a:xfrm>
            <a:off x="1579563" y="89751"/>
            <a:ext cx="7778750" cy="647700"/>
          </a:xfr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0000"/>
          </a:bodyPr>
          <a:lstStyle/>
          <a:p>
            <a:pPr algn="ctr"/>
            <a:r>
              <a:rPr lang="en-US" altLang="en-US" dirty="0">
                <a:solidFill>
                  <a:srgbClr val="FF0000"/>
                </a:solidFill>
              </a:rPr>
              <a:t>Mixtures of Ideal Gases</a:t>
            </a:r>
          </a:p>
        </p:txBody>
      </p:sp>
    </p:spTree>
    <p:extLst>
      <p:ext uri="{BB962C8B-B14F-4D97-AF65-F5344CB8AC3E}">
        <p14:creationId xmlns:p14="http://schemas.microsoft.com/office/powerpoint/2010/main" val="192368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P spid="7" grpId="0" build="p" autoUpdateAnimBg="0"/>
      <p:bldP spid="10" grpId="0" build="p" autoUpdateAnimBg="0"/>
      <p:bldP spid="1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4955D-8619-4099-8A53-AC1898540FFA}" type="slidenum">
              <a:rPr lang="en-GB" smtClean="0"/>
              <a:t>16</a:t>
            </a:fld>
            <a:endParaRPr lang="en-GB"/>
          </a:p>
        </p:txBody>
      </p:sp>
      <p:sp>
        <p:nvSpPr>
          <p:cNvPr id="5" name="Rectangle 2"/>
          <p:cNvSpPr>
            <a:spLocks noGrp="1" noChangeArrowheads="1"/>
          </p:cNvSpPr>
          <p:nvPr>
            <p:ph type="title"/>
          </p:nvPr>
        </p:nvSpPr>
        <p:spPr>
          <a:xfrm>
            <a:off x="2247900" y="193675"/>
            <a:ext cx="7778750" cy="647700"/>
          </a:xfr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0000"/>
          </a:bodyPr>
          <a:lstStyle/>
          <a:p>
            <a:pPr algn="ctr"/>
            <a:r>
              <a:rPr lang="en-US" altLang="en-US" dirty="0">
                <a:solidFill>
                  <a:srgbClr val="FF0000"/>
                </a:solidFill>
              </a:rPr>
              <a:t>Apparent Molecular Weight</a:t>
            </a:r>
          </a:p>
        </p:txBody>
      </p:sp>
      <p:sp>
        <p:nvSpPr>
          <p:cNvPr id="6" name="Rectangle 3"/>
          <p:cNvSpPr txBox="1">
            <a:spLocks noChangeArrowheads="1"/>
          </p:cNvSpPr>
          <p:nvPr/>
        </p:nvSpPr>
        <p:spPr>
          <a:xfrm>
            <a:off x="596900" y="990600"/>
            <a:ext cx="7772400" cy="411480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solidFill>
                  <a:schemeClr val="accent1">
                    <a:lumMod val="75000"/>
                  </a:schemeClr>
                </a:solidFill>
              </a:rPr>
              <a:t>A mixture does not have a molecular weight.</a:t>
            </a:r>
          </a:p>
          <a:p>
            <a:r>
              <a:rPr lang="en-US" altLang="en-US" sz="2400" dirty="0">
                <a:solidFill>
                  <a:schemeClr val="accent1">
                    <a:lumMod val="75000"/>
                  </a:schemeClr>
                </a:solidFill>
              </a:rPr>
              <a:t>It behaves as though it has a molecular weight.</a:t>
            </a:r>
          </a:p>
          <a:p>
            <a:r>
              <a:rPr lang="en-US" altLang="en-US" sz="2400" dirty="0">
                <a:solidFill>
                  <a:schemeClr val="accent1">
                    <a:lumMod val="75000"/>
                  </a:schemeClr>
                </a:solidFill>
              </a:rPr>
              <a:t>Called Apparent Molecular Weight.    AMW</a:t>
            </a:r>
            <a:endParaRPr lang="en-US" altLang="en-US" dirty="0">
              <a:solidFill>
                <a:schemeClr val="accent1">
                  <a:lumMod val="75000"/>
                </a:schemeClr>
              </a:solidFill>
            </a:endParaRPr>
          </a:p>
        </p:txBody>
      </p:sp>
      <mc:AlternateContent xmlns:mc="http://schemas.openxmlformats.org/markup-compatibility/2006" xmlns:a14="http://schemas.microsoft.com/office/drawing/2010/main">
        <mc:Choice Requires="a14">
          <p:sp>
            <p:nvSpPr>
              <p:cNvPr id="7" name="Object 5"/>
              <p:cNvSpPr txBox="1"/>
              <p:nvPr/>
            </p:nvSpPr>
            <p:spPr bwMode="auto">
              <a:xfrm>
                <a:off x="2247900" y="2933700"/>
                <a:ext cx="3979863" cy="823913"/>
              </a:xfrm>
              <a:prstGeom prst="rect">
                <a:avLst/>
              </a:prstGeom>
              <a:noFill/>
              <a:ln w="25400">
                <a:solidFill>
                  <a:srgbClr val="FF3300"/>
                </a:solidFill>
                <a:miter lim="800000"/>
                <a:headEnd/>
                <a:tailEnd/>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𝐴𝑀𝑊</m:t>
                      </m:r>
                      <m:r>
                        <a:rPr lang="en-US" i="1">
                          <a:solidFill>
                            <a:srgbClr val="000000"/>
                          </a:solidFill>
                          <a:latin typeface="Cambria Math" panose="02040503050406030204" pitchFamily="18" charset="0"/>
                        </a:rPr>
                        <m:t>=</m:t>
                      </m:r>
                      <m:nary>
                        <m:naryPr>
                          <m:chr m:val="∑"/>
                          <m:subHide m:val="on"/>
                          <m:supHide m:val="on"/>
                          <m:ctrlPr>
                            <a:rPr lang="en-US" i="1">
                              <a:solidFill>
                                <a:srgbClr val="000000"/>
                              </a:solidFill>
                              <a:latin typeface="Cambria Math" panose="02040503050406030204" pitchFamily="18" charset="0"/>
                            </a:rPr>
                          </m:ctrlPr>
                        </m:naryP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𝑗</m:t>
                              </m:r>
                            </m:sub>
                          </m:sSub>
                          <m:r>
                            <a:rPr lang="en-US" i="1">
                              <a:solidFill>
                                <a:srgbClr val="000000"/>
                              </a:solidFill>
                              <a:latin typeface="Cambria Math" panose="02040503050406030204" pitchFamily="18" charset="0"/>
                            </a:rPr>
                            <m:t>𝑀</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𝑗</m:t>
                              </m:r>
                            </m:sub>
                          </m:sSub>
                        </m:e>
                      </m:nary>
                    </m:oMath>
                  </m:oMathPara>
                </a14:m>
                <a:endParaRPr lang="en-US"/>
              </a:p>
            </p:txBody>
          </p:sp>
        </mc:Choice>
        <mc:Fallback xmlns="">
          <p:sp>
            <p:nvSpPr>
              <p:cNvPr id="7" name="Object 5"/>
              <p:cNvSpPr txBox="1">
                <a:spLocks noRot="1" noChangeAspect="1" noMove="1" noResize="1" noEditPoints="1" noAdjustHandles="1" noChangeArrowheads="1" noChangeShapeType="1" noTextEdit="1"/>
              </p:cNvSpPr>
              <p:nvPr/>
            </p:nvSpPr>
            <p:spPr bwMode="auto">
              <a:xfrm>
                <a:off x="2247900" y="2933700"/>
                <a:ext cx="3979863" cy="823913"/>
              </a:xfrm>
              <a:prstGeom prst="rect">
                <a:avLst/>
              </a:prstGeom>
              <a:blipFill>
                <a:blip r:embed="rId2"/>
                <a:stretch>
                  <a:fillRect/>
                </a:stretch>
              </a:blipFill>
              <a:ln w="25400">
                <a:solidFill>
                  <a:srgbClr val="FF3300"/>
                </a:solidFill>
                <a:miter lim="800000"/>
                <a:headEnd/>
                <a:tailEnd/>
              </a:ln>
              <a:effectLst/>
            </p:spPr>
            <p:txBody>
              <a:bodyPr/>
              <a:lstStyle/>
              <a:p>
                <a:r>
                  <a:rPr lang="en-US">
                    <a:noFill/>
                  </a:rPr>
                  <a:t> </a:t>
                </a:r>
              </a:p>
            </p:txBody>
          </p:sp>
        </mc:Fallback>
      </mc:AlternateContent>
      <p:sp>
        <p:nvSpPr>
          <p:cNvPr id="8" name="Rectangle 6"/>
          <p:cNvSpPr>
            <a:spLocks noChangeArrowheads="1"/>
          </p:cNvSpPr>
          <p:nvPr/>
        </p:nvSpPr>
        <p:spPr bwMode="auto">
          <a:xfrm>
            <a:off x="1309688" y="4175125"/>
            <a:ext cx="6149975" cy="457200"/>
          </a:xfrm>
          <a:prstGeom prst="rect">
            <a:avLst/>
          </a:prstGeom>
          <a:no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dirty="0" err="1">
                <a:solidFill>
                  <a:schemeClr val="accent1">
                    <a:lumMod val="75000"/>
                  </a:schemeClr>
                </a:solidFill>
              </a:rPr>
              <a:t>MWj</a:t>
            </a:r>
            <a:r>
              <a:rPr lang="en-US" altLang="en-US" sz="2400" dirty="0">
                <a:solidFill>
                  <a:schemeClr val="accent1">
                    <a:lumMod val="75000"/>
                  </a:schemeClr>
                </a:solidFill>
              </a:rPr>
              <a:t> is the molecular weight of component j.</a:t>
            </a:r>
          </a:p>
        </p:txBody>
      </p:sp>
      <p:sp>
        <p:nvSpPr>
          <p:cNvPr id="9" name="Rectangle 7"/>
          <p:cNvSpPr>
            <a:spLocks noChangeArrowheads="1"/>
          </p:cNvSpPr>
          <p:nvPr/>
        </p:nvSpPr>
        <p:spPr bwMode="auto">
          <a:xfrm>
            <a:off x="2247900" y="5023792"/>
            <a:ext cx="5592762" cy="461665"/>
          </a:xfrm>
          <a:prstGeom prst="rect">
            <a:avLst/>
          </a:prstGeom>
          <a:noFill/>
          <a:ln>
            <a:noFill/>
          </a:ln>
          <a:effec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dirty="0">
                <a:solidFill>
                  <a:schemeClr val="accent1">
                    <a:lumMod val="75000"/>
                  </a:schemeClr>
                </a:solidFill>
              </a:rPr>
              <a:t>AMW for air = 28.97 </a:t>
            </a:r>
            <a:r>
              <a:rPr lang="en-US" altLang="en-US" sz="2400" dirty="0" err="1">
                <a:solidFill>
                  <a:schemeClr val="accent1">
                    <a:lumMod val="75000"/>
                  </a:schemeClr>
                </a:solidFill>
              </a:rPr>
              <a:t>Ib</a:t>
            </a:r>
            <a:r>
              <a:rPr lang="en-US" altLang="en-US" sz="2400" dirty="0">
                <a:solidFill>
                  <a:schemeClr val="accent1">
                    <a:lumMod val="75000"/>
                  </a:schemeClr>
                </a:solidFill>
              </a:rPr>
              <a:t>/</a:t>
            </a:r>
            <a:r>
              <a:rPr lang="en-US" altLang="en-US" sz="2400" dirty="0" err="1">
                <a:solidFill>
                  <a:schemeClr val="accent1">
                    <a:lumMod val="75000"/>
                  </a:schemeClr>
                </a:solidFill>
              </a:rPr>
              <a:t>Ib</a:t>
            </a:r>
            <a:r>
              <a:rPr lang="en-US" altLang="en-US" sz="2400" dirty="0">
                <a:solidFill>
                  <a:schemeClr val="accent1">
                    <a:lumMod val="75000"/>
                  </a:schemeClr>
                </a:solidFill>
              </a:rPr>
              <a:t>-mole</a:t>
            </a:r>
          </a:p>
        </p:txBody>
      </p:sp>
    </p:spTree>
    <p:extLst>
      <p:ext uri="{BB962C8B-B14F-4D97-AF65-F5344CB8AC3E}">
        <p14:creationId xmlns:p14="http://schemas.microsoft.com/office/powerpoint/2010/main" val="341599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P spid="8" grpId="0" build="p" autoUpdateAnimBg="0"/>
      <p:bldP spid="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4955D-8619-4099-8A53-AC1898540FFA}" type="slidenum">
              <a:rPr lang="en-GB" smtClean="0"/>
              <a:t>17</a:t>
            </a:fld>
            <a:endParaRPr lang="en-GB"/>
          </a:p>
        </p:txBody>
      </p:sp>
      <p:sp>
        <p:nvSpPr>
          <p:cNvPr id="5" name="Rectangle 2"/>
          <p:cNvSpPr>
            <a:spLocks noGrp="1" noChangeArrowheads="1"/>
          </p:cNvSpPr>
          <p:nvPr>
            <p:ph type="title"/>
          </p:nvPr>
        </p:nvSpPr>
        <p:spPr>
          <a:xfrm>
            <a:off x="1577975" y="219075"/>
            <a:ext cx="7778750" cy="647700"/>
          </a:xfr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0000"/>
          </a:bodyPr>
          <a:lstStyle/>
          <a:p>
            <a:pPr algn="ctr"/>
            <a:r>
              <a:rPr lang="en-US" altLang="en-US" dirty="0">
                <a:solidFill>
                  <a:srgbClr val="FF0000"/>
                </a:solidFill>
              </a:rPr>
              <a:t>Specific Gravity of a Gas</a:t>
            </a:r>
          </a:p>
        </p:txBody>
      </p:sp>
      <p:sp>
        <p:nvSpPr>
          <p:cNvPr id="6" name="Rectangle 3"/>
          <p:cNvSpPr>
            <a:spLocks noChangeArrowheads="1"/>
          </p:cNvSpPr>
          <p:nvPr/>
        </p:nvSpPr>
        <p:spPr bwMode="auto">
          <a:xfrm>
            <a:off x="437440" y="1090612"/>
            <a:ext cx="10255661"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2400" dirty="0">
                <a:solidFill>
                  <a:schemeClr val="accent1">
                    <a:lumMod val="75000"/>
                  </a:schemeClr>
                </a:solidFill>
                <a:latin typeface="+mn-lt"/>
              </a:rPr>
              <a:t>The specific gravity of a gas is the ratio of the density of the gas relative to that of dry air at the same conditions. </a:t>
            </a:r>
          </a:p>
        </p:txBody>
      </p:sp>
      <mc:AlternateContent xmlns:mc="http://schemas.openxmlformats.org/markup-compatibility/2006" xmlns:a14="http://schemas.microsoft.com/office/drawing/2010/main">
        <mc:Choice Requires="a14">
          <p:sp>
            <p:nvSpPr>
              <p:cNvPr id="7" name="Object 5"/>
              <p:cNvSpPr txBox="1"/>
              <p:nvPr/>
            </p:nvSpPr>
            <p:spPr bwMode="auto">
              <a:xfrm>
                <a:off x="3416300" y="1943101"/>
                <a:ext cx="1600200" cy="907676"/>
              </a:xfrm>
              <a:prstGeom prst="rect">
                <a:avLst/>
              </a:prstGeom>
              <a:noFill/>
              <a:ln w="25400">
                <a:solidFill>
                  <a:srgbClr val="FF3300"/>
                </a:solidFill>
                <a:miter lim="800000"/>
                <a:headEnd/>
                <a:tailEnd/>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𝛾</m:t>
                          </m:r>
                        </m:e>
                        <m:sub>
                          <m:r>
                            <a:rPr lang="en-US" sz="2000" i="1">
                              <a:solidFill>
                                <a:srgbClr val="000000"/>
                              </a:solidFill>
                              <a:latin typeface="Cambria Math" panose="02040503050406030204" pitchFamily="18" charset="0"/>
                            </a:rPr>
                            <m:t>𝑔</m:t>
                          </m:r>
                        </m:sub>
                      </m:sSub>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𝜌</m:t>
                              </m:r>
                            </m:e>
                            <m:sub>
                              <m:r>
                                <a:rPr lang="en-US" sz="2000" i="1">
                                  <a:solidFill>
                                    <a:srgbClr val="000000"/>
                                  </a:solidFill>
                                  <a:latin typeface="Cambria Math" panose="02040503050406030204" pitchFamily="18" charset="0"/>
                                </a:rPr>
                                <m:t>𝑔</m:t>
                              </m:r>
                            </m:sub>
                          </m:sSub>
                        </m:num>
                        <m:den>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𝜌</m:t>
                              </m:r>
                            </m:e>
                            <m:sub>
                              <m:r>
                                <a:rPr lang="en-US" sz="2000" i="1">
                                  <a:solidFill>
                                    <a:srgbClr val="000000"/>
                                  </a:solidFill>
                                  <a:latin typeface="Cambria Math" panose="02040503050406030204" pitchFamily="18" charset="0"/>
                                </a:rPr>
                                <m:t>𝑎𝑖𝑟</m:t>
                              </m:r>
                            </m:sub>
                          </m:sSub>
                        </m:den>
                      </m:f>
                    </m:oMath>
                  </m:oMathPara>
                </a14:m>
                <a:endParaRPr lang="en-US" sz="2000" dirty="0"/>
              </a:p>
            </p:txBody>
          </p:sp>
        </mc:Choice>
        <mc:Fallback xmlns="">
          <p:sp>
            <p:nvSpPr>
              <p:cNvPr id="7" name="Object 5"/>
              <p:cNvSpPr txBox="1">
                <a:spLocks noRot="1" noChangeAspect="1" noMove="1" noResize="1" noEditPoints="1" noAdjustHandles="1" noChangeArrowheads="1" noChangeShapeType="1" noTextEdit="1"/>
              </p:cNvSpPr>
              <p:nvPr/>
            </p:nvSpPr>
            <p:spPr bwMode="auto">
              <a:xfrm>
                <a:off x="3416300" y="1943101"/>
                <a:ext cx="1600200" cy="907676"/>
              </a:xfrm>
              <a:prstGeom prst="rect">
                <a:avLst/>
              </a:prstGeom>
              <a:blipFill>
                <a:blip r:embed="rId2"/>
                <a:stretch>
                  <a:fillRect/>
                </a:stretch>
              </a:blipFill>
              <a:ln w="25400">
                <a:solidFill>
                  <a:srgbClr val="FF3300"/>
                </a:solidFill>
                <a:miter lim="800000"/>
                <a:headEnd/>
                <a:tailEnd/>
              </a:ln>
              <a:effectLst/>
            </p:spPr>
            <p:txBody>
              <a:bodyPr/>
              <a:lstStyle/>
              <a:p>
                <a:r>
                  <a:rPr lang="en-US">
                    <a:noFill/>
                  </a:rPr>
                  <a:t> </a:t>
                </a:r>
              </a:p>
            </p:txBody>
          </p:sp>
        </mc:Fallback>
      </mc:AlternateContent>
      <p:sp>
        <p:nvSpPr>
          <p:cNvPr id="8" name="Rectangle 6"/>
          <p:cNvSpPr>
            <a:spLocks noChangeArrowheads="1"/>
          </p:cNvSpPr>
          <p:nvPr/>
        </p:nvSpPr>
        <p:spPr bwMode="auto">
          <a:xfrm>
            <a:off x="1530350" y="3476625"/>
            <a:ext cx="50115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a:solidFill>
                  <a:schemeClr val="accent1">
                    <a:lumMod val="75000"/>
                  </a:schemeClr>
                </a:solidFill>
              </a:rPr>
              <a:t>Assuming that the gas and air are ideal</a:t>
            </a:r>
          </a:p>
        </p:txBody>
      </p:sp>
      <mc:AlternateContent xmlns:mc="http://schemas.openxmlformats.org/markup-compatibility/2006" xmlns:a14="http://schemas.microsoft.com/office/drawing/2010/main">
        <mc:Choice Requires="a14">
          <p:sp>
            <p:nvSpPr>
              <p:cNvPr id="9" name="Object 8"/>
              <p:cNvSpPr txBox="1"/>
              <p:nvPr/>
            </p:nvSpPr>
            <p:spPr bwMode="auto">
              <a:xfrm>
                <a:off x="2453566" y="4157663"/>
                <a:ext cx="3280260" cy="1218396"/>
              </a:xfrm>
              <a:prstGeom prst="rect">
                <a:avLst/>
              </a:prstGeom>
              <a:noFill/>
              <a:ln w="25400">
                <a:solidFill>
                  <a:srgbClr val="FF3300"/>
                </a:solidFill>
                <a:miter lim="800000"/>
                <a:headEnd/>
                <a:tailEnd/>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𝛾</m:t>
                          </m:r>
                        </m:e>
                        <m:sub>
                          <m:r>
                            <a:rPr lang="en-US" sz="2000" i="1">
                              <a:solidFill>
                                <a:srgbClr val="000000"/>
                              </a:solidFill>
                              <a:latin typeface="Cambria Math" panose="02040503050406030204" pitchFamily="18" charset="0"/>
                            </a:rPr>
                            <m:t>𝑔</m:t>
                          </m:r>
                        </m:sub>
                      </m:sSub>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f>
                            <m:fPr>
                              <m:ctrlPr>
                                <a:rPr lang="en-US" sz="2000" i="1">
                                  <a:solidFill>
                                    <a:srgbClr val="000000"/>
                                  </a:solidFill>
                                  <a:latin typeface="Cambria Math" panose="02040503050406030204" pitchFamily="18" charset="0"/>
                                </a:rPr>
                              </m:ctrlPr>
                            </m:fPr>
                            <m:num>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𝑀</m:t>
                                  </m:r>
                                </m:e>
                                <m:sub>
                                  <m:r>
                                    <a:rPr lang="en-US" sz="2000" i="1">
                                      <a:solidFill>
                                        <a:srgbClr val="000000"/>
                                      </a:solidFill>
                                      <a:latin typeface="Cambria Math" panose="02040503050406030204" pitchFamily="18" charset="0"/>
                                    </a:rPr>
                                    <m:t>𝑔</m:t>
                                  </m:r>
                                </m:sub>
                              </m:sSub>
                              <m:r>
                                <a:rPr lang="en-US" sz="2000" i="1">
                                  <a:solidFill>
                                    <a:srgbClr val="000000"/>
                                  </a:solidFill>
                                  <a:latin typeface="Cambria Math" panose="02040503050406030204" pitchFamily="18" charset="0"/>
                                </a:rPr>
                                <m:t>𝑃</m:t>
                              </m:r>
                            </m:num>
                            <m:den>
                              <m:r>
                                <a:rPr lang="en-US" sz="2000" i="1">
                                  <a:solidFill>
                                    <a:srgbClr val="000000"/>
                                  </a:solidFill>
                                  <a:latin typeface="Cambria Math" panose="02040503050406030204" pitchFamily="18" charset="0"/>
                                </a:rPr>
                                <m:t>𝑅𝑇</m:t>
                              </m:r>
                            </m:den>
                          </m:f>
                        </m:num>
                        <m:den>
                          <m:f>
                            <m:fPr>
                              <m:ctrlPr>
                                <a:rPr lang="en-US" sz="2000" i="1">
                                  <a:solidFill>
                                    <a:srgbClr val="000000"/>
                                  </a:solidFill>
                                  <a:latin typeface="Cambria Math" panose="02040503050406030204" pitchFamily="18" charset="0"/>
                                </a:rPr>
                              </m:ctrlPr>
                            </m:fPr>
                            <m:num>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𝑀</m:t>
                                  </m:r>
                                </m:e>
                                <m:sub>
                                  <m:r>
                                    <a:rPr lang="en-US" sz="2000" i="1">
                                      <a:solidFill>
                                        <a:srgbClr val="000000"/>
                                      </a:solidFill>
                                      <a:latin typeface="Cambria Math" panose="02040503050406030204" pitchFamily="18" charset="0"/>
                                    </a:rPr>
                                    <m:t>𝑎𝑖𝑟</m:t>
                                  </m:r>
                                </m:sub>
                              </m:sSub>
                              <m:r>
                                <a:rPr lang="en-US" sz="2000" i="1">
                                  <a:solidFill>
                                    <a:srgbClr val="000000"/>
                                  </a:solidFill>
                                  <a:latin typeface="Cambria Math" panose="02040503050406030204" pitchFamily="18" charset="0"/>
                                </a:rPr>
                                <m:t>𝑃</m:t>
                              </m:r>
                            </m:num>
                            <m:den>
                              <m:r>
                                <a:rPr lang="en-US" sz="2000" i="1">
                                  <a:solidFill>
                                    <a:srgbClr val="000000"/>
                                  </a:solidFill>
                                  <a:latin typeface="Cambria Math" panose="02040503050406030204" pitchFamily="18" charset="0"/>
                                </a:rPr>
                                <m:t>𝑅𝑇</m:t>
                              </m:r>
                            </m:den>
                          </m:f>
                        </m:den>
                      </m:f>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𝑀</m:t>
                              </m:r>
                            </m:e>
                            <m:sub>
                              <m:r>
                                <a:rPr lang="en-US" sz="2000" i="1">
                                  <a:solidFill>
                                    <a:srgbClr val="000000"/>
                                  </a:solidFill>
                                  <a:latin typeface="Cambria Math" panose="02040503050406030204" pitchFamily="18" charset="0"/>
                                </a:rPr>
                                <m:t>𝑔</m:t>
                              </m:r>
                            </m:sub>
                          </m:sSub>
                        </m:num>
                        <m:den>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𝑀</m:t>
                              </m:r>
                            </m:e>
                            <m:sub>
                              <m:r>
                                <a:rPr lang="en-US" sz="2000" i="1">
                                  <a:solidFill>
                                    <a:srgbClr val="000000"/>
                                  </a:solidFill>
                                  <a:latin typeface="Cambria Math" panose="02040503050406030204" pitchFamily="18" charset="0"/>
                                </a:rPr>
                                <m:t>𝑎𝑖𝑟</m:t>
                              </m:r>
                            </m:sub>
                          </m:sSub>
                        </m:den>
                      </m:f>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𝑀</m:t>
                              </m:r>
                            </m:e>
                            <m:sub>
                              <m:r>
                                <a:rPr lang="en-US" sz="2000" i="1">
                                  <a:solidFill>
                                    <a:srgbClr val="000000"/>
                                  </a:solidFill>
                                  <a:latin typeface="Cambria Math" panose="02040503050406030204" pitchFamily="18" charset="0"/>
                                </a:rPr>
                                <m:t>𝑔</m:t>
                              </m:r>
                            </m:sub>
                          </m:sSub>
                        </m:num>
                        <m:den>
                          <m:r>
                            <a:rPr lang="en-US" sz="2000" i="1">
                              <a:solidFill>
                                <a:srgbClr val="000000"/>
                              </a:solidFill>
                              <a:latin typeface="Cambria Math" panose="02040503050406030204" pitchFamily="18" charset="0"/>
                            </a:rPr>
                            <m:t>29</m:t>
                          </m:r>
                        </m:den>
                      </m:f>
                    </m:oMath>
                  </m:oMathPara>
                </a14:m>
                <a:endParaRPr lang="en-US" sz="2000" dirty="0"/>
              </a:p>
            </p:txBody>
          </p:sp>
        </mc:Choice>
        <mc:Fallback xmlns="">
          <p:sp>
            <p:nvSpPr>
              <p:cNvPr id="9" name="Object 8"/>
              <p:cNvSpPr txBox="1">
                <a:spLocks noRot="1" noChangeAspect="1" noMove="1" noResize="1" noEditPoints="1" noAdjustHandles="1" noChangeArrowheads="1" noChangeShapeType="1" noTextEdit="1"/>
              </p:cNvSpPr>
              <p:nvPr/>
            </p:nvSpPr>
            <p:spPr bwMode="auto">
              <a:xfrm>
                <a:off x="2453566" y="4157663"/>
                <a:ext cx="3280260" cy="1218396"/>
              </a:xfrm>
              <a:prstGeom prst="rect">
                <a:avLst/>
              </a:prstGeom>
              <a:blipFill>
                <a:blip r:embed="rId3"/>
                <a:stretch>
                  <a:fillRect/>
                </a:stretch>
              </a:blipFill>
              <a:ln w="25400">
                <a:solidFill>
                  <a:srgbClr val="FF3300"/>
                </a:solidFill>
                <a:miter lim="800000"/>
                <a:headEnd/>
                <a:tailEnd/>
              </a:ln>
              <a:effectLst/>
            </p:spPr>
            <p:txBody>
              <a:bodyPr/>
              <a:lstStyle/>
              <a:p>
                <a:r>
                  <a:rPr lang="en-US">
                    <a:noFill/>
                  </a:rPr>
                  <a:t> </a:t>
                </a:r>
              </a:p>
            </p:txBody>
          </p:sp>
        </mc:Fallback>
      </mc:AlternateContent>
      <p:sp>
        <p:nvSpPr>
          <p:cNvPr id="10" name="Rectangle 9"/>
          <p:cNvSpPr>
            <a:spLocks noChangeArrowheads="1"/>
          </p:cNvSpPr>
          <p:nvPr/>
        </p:nvSpPr>
        <p:spPr bwMode="auto">
          <a:xfrm>
            <a:off x="1577975" y="6181725"/>
            <a:ext cx="5493876"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a:solidFill>
                  <a:schemeClr val="accent1">
                    <a:lumMod val="75000"/>
                  </a:schemeClr>
                </a:solidFill>
              </a:rPr>
              <a:t>Mg = AMW of mixture,  </a:t>
            </a:r>
            <a:r>
              <a:rPr lang="en-US" altLang="en-US" sz="2400" dirty="0" err="1">
                <a:solidFill>
                  <a:schemeClr val="accent1">
                    <a:lumMod val="75000"/>
                  </a:schemeClr>
                </a:solidFill>
              </a:rPr>
              <a:t>Mair</a:t>
            </a:r>
            <a:r>
              <a:rPr lang="en-US" altLang="en-US" sz="2400" dirty="0">
                <a:solidFill>
                  <a:schemeClr val="accent1">
                    <a:lumMod val="75000"/>
                  </a:schemeClr>
                </a:solidFill>
              </a:rPr>
              <a:t> = AMW of air</a:t>
            </a:r>
          </a:p>
        </p:txBody>
      </p:sp>
    </p:spTree>
    <p:extLst>
      <p:ext uri="{BB962C8B-B14F-4D97-AF65-F5344CB8AC3E}">
        <p14:creationId xmlns:p14="http://schemas.microsoft.com/office/powerpoint/2010/main" val="427323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P spid="8" grpId="0" build="p" autoUpdateAnimBg="0"/>
      <p:bldP spid="10"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4955D-8619-4099-8A53-AC1898540FFA}" type="slidenum">
              <a:rPr lang="en-GB" smtClean="0"/>
              <a:t>18</a:t>
            </a:fld>
            <a:endParaRPr lang="en-GB"/>
          </a:p>
        </p:txBody>
      </p:sp>
      <p:sp>
        <p:nvSpPr>
          <p:cNvPr id="5" name="Rectangle 4"/>
          <p:cNvSpPr/>
          <p:nvPr/>
        </p:nvSpPr>
        <p:spPr>
          <a:xfrm>
            <a:off x="468228" y="1085285"/>
            <a:ext cx="11440487" cy="1938992"/>
          </a:xfrm>
          <a:prstGeom prst="rect">
            <a:avLst/>
          </a:prstGeom>
        </p:spPr>
        <p:txBody>
          <a:bodyPr wrap="square">
            <a:spAutoFit/>
          </a:bodyPr>
          <a:lstStyle/>
          <a:p>
            <a:pPr algn="justLow"/>
            <a:r>
              <a:rPr lang="en-US" sz="2400" dirty="0"/>
              <a:t>Example A gas well is producing gas with a specific gravity of 0.65 at a rate of 1.1 </a:t>
            </a:r>
            <a:r>
              <a:rPr lang="en-US" sz="2400" dirty="0" err="1"/>
              <a:t>MMscf</a:t>
            </a:r>
            <a:r>
              <a:rPr lang="en-US" sz="2400" dirty="0"/>
              <a:t>/day. The average reservoir pressure and temperature are 1,500 </a:t>
            </a:r>
            <a:r>
              <a:rPr lang="en-US" sz="2400" dirty="0" err="1"/>
              <a:t>psia</a:t>
            </a:r>
            <a:r>
              <a:rPr lang="en-US" sz="2400" dirty="0"/>
              <a:t> and 150°F.</a:t>
            </a:r>
          </a:p>
          <a:p>
            <a:pPr algn="justLow"/>
            <a:r>
              <a:rPr lang="en-US" sz="2400" dirty="0"/>
              <a:t> Calculate: </a:t>
            </a:r>
          </a:p>
          <a:p>
            <a:pPr marL="457200" indent="-457200" algn="justLow">
              <a:buAutoNum type="alphaLcPeriod"/>
            </a:pPr>
            <a:r>
              <a:rPr lang="en-US" sz="2400" dirty="0"/>
              <a:t>Apparent molecular weight of the gas</a:t>
            </a:r>
          </a:p>
          <a:p>
            <a:pPr marL="457200" indent="-457200" algn="justLow">
              <a:buAutoNum type="alphaLcPeriod"/>
            </a:pPr>
            <a:r>
              <a:rPr lang="en-US" sz="2400" dirty="0"/>
              <a:t>Gas density at reservoir conditions </a:t>
            </a:r>
          </a:p>
        </p:txBody>
      </p:sp>
      <p:pic>
        <p:nvPicPr>
          <p:cNvPr id="6" name="Picture 5"/>
          <p:cNvPicPr>
            <a:picLocks noChangeAspect="1"/>
          </p:cNvPicPr>
          <p:nvPr/>
        </p:nvPicPr>
        <p:blipFill>
          <a:blip r:embed="rId2"/>
          <a:stretch>
            <a:fillRect/>
          </a:stretch>
        </p:blipFill>
        <p:spPr>
          <a:xfrm>
            <a:off x="558960" y="3598242"/>
            <a:ext cx="10230960" cy="2938266"/>
          </a:xfrm>
          <a:prstGeom prst="rect">
            <a:avLst/>
          </a:prstGeom>
        </p:spPr>
      </p:pic>
      <p:sp>
        <p:nvSpPr>
          <p:cNvPr id="2" name="TextBox 1">
            <a:extLst>
              <a:ext uri="{FF2B5EF4-FFF2-40B4-BE49-F238E27FC236}">
                <a16:creationId xmlns:a16="http://schemas.microsoft.com/office/drawing/2014/main" id="{F35689ED-B4DB-4E48-AFA1-449FC618616B}"/>
              </a:ext>
            </a:extLst>
          </p:cNvPr>
          <p:cNvSpPr txBox="1"/>
          <p:nvPr/>
        </p:nvSpPr>
        <p:spPr>
          <a:xfrm>
            <a:off x="558960" y="562065"/>
            <a:ext cx="2087421" cy="523220"/>
          </a:xfrm>
          <a:prstGeom prst="rect">
            <a:avLst/>
          </a:prstGeom>
          <a:noFill/>
        </p:spPr>
        <p:txBody>
          <a:bodyPr wrap="square" rtlCol="0">
            <a:spAutoFit/>
          </a:bodyPr>
          <a:lstStyle/>
          <a:p>
            <a:r>
              <a:rPr lang="en-US" sz="2800" dirty="0">
                <a:solidFill>
                  <a:schemeClr val="accent1"/>
                </a:solidFill>
              </a:rPr>
              <a:t>Example</a:t>
            </a:r>
          </a:p>
        </p:txBody>
      </p:sp>
    </p:spTree>
    <p:extLst>
      <p:ext uri="{BB962C8B-B14F-4D97-AF65-F5344CB8AC3E}">
        <p14:creationId xmlns:p14="http://schemas.microsoft.com/office/powerpoint/2010/main" val="944674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4955D-8619-4099-8A53-AC1898540FFA}" type="slidenum">
              <a:rPr lang="en-GB" smtClean="0"/>
              <a:t>19</a:t>
            </a:fld>
            <a:endParaRPr lang="en-GB"/>
          </a:p>
        </p:txBody>
      </p:sp>
      <p:pic>
        <p:nvPicPr>
          <p:cNvPr id="5" name="Picture 4"/>
          <p:cNvPicPr>
            <a:picLocks noChangeAspect="1"/>
          </p:cNvPicPr>
          <p:nvPr/>
        </p:nvPicPr>
        <p:blipFill rotWithShape="1">
          <a:blip r:embed="rId3"/>
          <a:srcRect t="7449" b="2602"/>
          <a:stretch/>
        </p:blipFill>
        <p:spPr>
          <a:xfrm>
            <a:off x="448235" y="677731"/>
            <a:ext cx="11295529" cy="5678619"/>
          </a:xfrm>
          <a:prstGeom prst="rect">
            <a:avLst/>
          </a:prstGeom>
        </p:spPr>
      </p:pic>
    </p:spTree>
    <p:extLst>
      <p:ext uri="{BB962C8B-B14F-4D97-AF65-F5344CB8AC3E}">
        <p14:creationId xmlns:p14="http://schemas.microsoft.com/office/powerpoint/2010/main" val="1575374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2627" y="713490"/>
            <a:ext cx="10013987" cy="619113"/>
          </a:xfrm>
        </p:spPr>
        <p:txBody>
          <a:bodyPr>
            <a:normAutofit/>
          </a:bodyPr>
          <a:lstStyle/>
          <a:p>
            <a:pPr algn="l"/>
            <a:r>
              <a:rPr lang="en-GB" sz="3600" b="1" dirty="0"/>
              <a:t>Outline</a:t>
            </a:r>
            <a:endParaRPr lang="en-GB" sz="2000" u="sng" dirty="0"/>
          </a:p>
        </p:txBody>
      </p:sp>
      <p:sp>
        <p:nvSpPr>
          <p:cNvPr id="5" name="Rectangle 4"/>
          <p:cNvSpPr/>
          <p:nvPr/>
        </p:nvSpPr>
        <p:spPr>
          <a:xfrm>
            <a:off x="1651862" y="196248"/>
            <a:ext cx="9701938" cy="517242"/>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2500" lnSpcReduction="20000"/>
          </a:bodyPr>
          <a:lstStyle/>
          <a:p>
            <a:pPr algn="ctr">
              <a:lnSpc>
                <a:spcPct val="90000"/>
              </a:lnSpc>
              <a:spcBef>
                <a:spcPct val="0"/>
              </a:spcBef>
            </a:pPr>
            <a:r>
              <a:rPr lang="en-GB" sz="4400" dirty="0">
                <a:solidFill>
                  <a:srgbClr val="FF0000"/>
                </a:solidFill>
              </a:rPr>
              <a:t>Properties of Natural Gases</a:t>
            </a:r>
          </a:p>
        </p:txBody>
      </p:sp>
      <p:sp>
        <p:nvSpPr>
          <p:cNvPr id="8" name="TextBox 7">
            <a:extLst>
              <a:ext uri="{FF2B5EF4-FFF2-40B4-BE49-F238E27FC236}">
                <a16:creationId xmlns:a16="http://schemas.microsoft.com/office/drawing/2014/main" id="{621BC22C-4E5F-4616-9B9E-F6496421A730}"/>
              </a:ext>
            </a:extLst>
          </p:cNvPr>
          <p:cNvSpPr txBox="1"/>
          <p:nvPr/>
        </p:nvSpPr>
        <p:spPr>
          <a:xfrm>
            <a:off x="822627" y="1196450"/>
            <a:ext cx="8756737" cy="5661550"/>
          </a:xfrm>
          <a:prstGeom prst="rect">
            <a:avLst/>
          </a:prstGeom>
          <a:noFill/>
        </p:spPr>
        <p:txBody>
          <a:bodyPr wrap="square">
            <a:spAutoFit/>
          </a:bodyPr>
          <a:lstStyle/>
          <a:p>
            <a:pPr>
              <a:lnSpc>
                <a:spcPct val="130000"/>
              </a:lnSpc>
            </a:pPr>
            <a:r>
              <a:rPr lang="en-US" sz="2000" dirty="0">
                <a:solidFill>
                  <a:schemeClr val="accent1">
                    <a:lumMod val="75000"/>
                  </a:schemeClr>
                </a:solidFill>
              </a:rPr>
              <a:t>Introduction </a:t>
            </a:r>
          </a:p>
          <a:p>
            <a:pPr algn="l">
              <a:lnSpc>
                <a:spcPct val="130000"/>
              </a:lnSpc>
            </a:pPr>
            <a:r>
              <a:rPr lang="en-GB" sz="2000" dirty="0">
                <a:solidFill>
                  <a:schemeClr val="accent1">
                    <a:lumMod val="75000"/>
                  </a:schemeClr>
                </a:solidFill>
              </a:rPr>
              <a:t>Ideal and Real gas</a:t>
            </a:r>
          </a:p>
          <a:p>
            <a:pPr algn="l">
              <a:lnSpc>
                <a:spcPct val="130000"/>
              </a:lnSpc>
            </a:pPr>
            <a:r>
              <a:rPr lang="en-GB" sz="2000" dirty="0">
                <a:solidFill>
                  <a:schemeClr val="accent1">
                    <a:lumMod val="75000"/>
                  </a:schemeClr>
                </a:solidFill>
              </a:rPr>
              <a:t>Mixture of gases</a:t>
            </a:r>
          </a:p>
          <a:p>
            <a:pPr algn="l">
              <a:lnSpc>
                <a:spcPct val="130000"/>
              </a:lnSpc>
            </a:pPr>
            <a:r>
              <a:rPr lang="en-GB" sz="2000" dirty="0">
                <a:solidFill>
                  <a:schemeClr val="accent1">
                    <a:lumMod val="75000"/>
                  </a:schemeClr>
                </a:solidFill>
              </a:rPr>
              <a:t>Gas properties</a:t>
            </a:r>
          </a:p>
          <a:p>
            <a:pPr algn="l">
              <a:lnSpc>
                <a:spcPct val="130000"/>
              </a:lnSpc>
            </a:pPr>
            <a:r>
              <a:rPr lang="en-GB" sz="2000" dirty="0">
                <a:solidFill>
                  <a:schemeClr val="accent1">
                    <a:lumMod val="75000"/>
                  </a:schemeClr>
                </a:solidFill>
              </a:rPr>
              <a:t>Apparent Molecular Weight, Ma</a:t>
            </a:r>
          </a:p>
          <a:p>
            <a:pPr algn="l">
              <a:lnSpc>
                <a:spcPct val="130000"/>
              </a:lnSpc>
            </a:pPr>
            <a:r>
              <a:rPr lang="en-GB" sz="2000" dirty="0">
                <a:solidFill>
                  <a:schemeClr val="accent1">
                    <a:lumMod val="75000"/>
                  </a:schemeClr>
                </a:solidFill>
              </a:rPr>
              <a:t>Gas density</a:t>
            </a:r>
          </a:p>
          <a:p>
            <a:pPr algn="l">
              <a:lnSpc>
                <a:spcPct val="130000"/>
              </a:lnSpc>
            </a:pPr>
            <a:r>
              <a:rPr lang="en-GB" sz="2000" dirty="0">
                <a:solidFill>
                  <a:schemeClr val="accent1">
                    <a:lumMod val="75000"/>
                  </a:schemeClr>
                </a:solidFill>
              </a:rPr>
              <a:t>Gas specific gravity</a:t>
            </a:r>
          </a:p>
          <a:p>
            <a:pPr algn="l">
              <a:lnSpc>
                <a:spcPct val="130000"/>
              </a:lnSpc>
            </a:pPr>
            <a:r>
              <a:rPr lang="en-GB" sz="2000" dirty="0">
                <a:solidFill>
                  <a:schemeClr val="accent1">
                    <a:lumMod val="75000"/>
                  </a:schemeClr>
                </a:solidFill>
              </a:rPr>
              <a:t>Compressibility factor</a:t>
            </a:r>
          </a:p>
          <a:p>
            <a:pPr algn="l">
              <a:lnSpc>
                <a:spcPct val="130000"/>
              </a:lnSpc>
            </a:pPr>
            <a:r>
              <a:rPr lang="en-GB" sz="2000" dirty="0">
                <a:solidFill>
                  <a:schemeClr val="accent1">
                    <a:lumMod val="75000"/>
                  </a:schemeClr>
                </a:solidFill>
              </a:rPr>
              <a:t>Gas viscosity</a:t>
            </a:r>
          </a:p>
          <a:p>
            <a:pPr>
              <a:lnSpc>
                <a:spcPct val="130000"/>
              </a:lnSpc>
            </a:pPr>
            <a:r>
              <a:rPr lang="en-US" sz="2000" dirty="0">
                <a:solidFill>
                  <a:schemeClr val="accent1">
                    <a:lumMod val="75000"/>
                  </a:schemeClr>
                </a:solidFill>
              </a:rPr>
              <a:t>Behavior of Real Gases </a:t>
            </a:r>
          </a:p>
          <a:p>
            <a:pPr>
              <a:lnSpc>
                <a:spcPct val="130000"/>
              </a:lnSpc>
            </a:pPr>
            <a:r>
              <a:rPr lang="en-US" sz="2000" dirty="0">
                <a:solidFill>
                  <a:schemeClr val="accent1">
                    <a:lumMod val="75000"/>
                  </a:schemeClr>
                </a:solidFill>
              </a:rPr>
              <a:t>Compressibility factor</a:t>
            </a:r>
          </a:p>
          <a:p>
            <a:pPr>
              <a:lnSpc>
                <a:spcPct val="130000"/>
              </a:lnSpc>
            </a:pPr>
            <a:r>
              <a:rPr lang="en-US" sz="2000" dirty="0">
                <a:solidFill>
                  <a:schemeClr val="accent1">
                    <a:lumMod val="75000"/>
                  </a:schemeClr>
                </a:solidFill>
              </a:rPr>
              <a:t>Gas formation volume factor</a:t>
            </a:r>
          </a:p>
          <a:p>
            <a:pPr>
              <a:lnSpc>
                <a:spcPct val="130000"/>
              </a:lnSpc>
            </a:pPr>
            <a:r>
              <a:rPr lang="en-US" sz="2000" dirty="0">
                <a:solidFill>
                  <a:schemeClr val="accent1">
                    <a:lumMod val="75000"/>
                  </a:schemeClr>
                </a:solidFill>
              </a:rPr>
              <a:t>Coefficient of isothermal compressibility</a:t>
            </a:r>
          </a:p>
          <a:p>
            <a:pPr>
              <a:lnSpc>
                <a:spcPct val="130000"/>
              </a:lnSpc>
            </a:pPr>
            <a:r>
              <a:rPr lang="en-US" sz="2000" dirty="0">
                <a:solidFill>
                  <a:schemeClr val="accent1">
                    <a:lumMod val="75000"/>
                  </a:schemeClr>
                </a:solidFill>
              </a:rPr>
              <a:t>Gas viscosity</a:t>
            </a:r>
          </a:p>
        </p:txBody>
      </p:sp>
    </p:spTree>
    <p:extLst>
      <p:ext uri="{BB962C8B-B14F-4D97-AF65-F5344CB8AC3E}">
        <p14:creationId xmlns:p14="http://schemas.microsoft.com/office/powerpoint/2010/main" val="1925309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4955D-8619-4099-8A53-AC1898540FFA}" type="slidenum">
              <a:rPr lang="en-GB" smtClean="0"/>
              <a:t>20</a:t>
            </a:fld>
            <a:endParaRPr lang="en-GB"/>
          </a:p>
        </p:txBody>
      </p:sp>
      <p:sp>
        <p:nvSpPr>
          <p:cNvPr id="5" name="Rectangle 4"/>
          <p:cNvSpPr/>
          <p:nvPr/>
        </p:nvSpPr>
        <p:spPr>
          <a:xfrm>
            <a:off x="284041" y="1024971"/>
            <a:ext cx="11799517" cy="1631216"/>
          </a:xfrm>
          <a:prstGeom prst="rect">
            <a:avLst/>
          </a:prstGeom>
        </p:spPr>
        <p:txBody>
          <a:bodyPr wrap="square">
            <a:spAutoFit/>
          </a:bodyPr>
          <a:lstStyle/>
          <a:p>
            <a:r>
              <a:rPr lang="en-US" altLang="en-US" sz="2000" dirty="0">
                <a:solidFill>
                  <a:schemeClr val="accent1">
                    <a:lumMod val="75000"/>
                  </a:schemeClr>
                </a:solidFill>
              </a:rPr>
              <a:t>At high pressures and temperatures the volume of molecules are no longer negligible and attractive forces are significant</a:t>
            </a:r>
          </a:p>
          <a:p>
            <a:r>
              <a:rPr lang="en-US" altLang="en-US" sz="2000" dirty="0">
                <a:solidFill>
                  <a:schemeClr val="accent1">
                    <a:lumMod val="75000"/>
                  </a:schemeClr>
                </a:solidFill>
              </a:rPr>
              <a:t>Ideal gas law is therefore NOT applicable to real gases </a:t>
            </a:r>
            <a:r>
              <a:rPr lang="en-US" sz="2000" dirty="0">
                <a:solidFill>
                  <a:schemeClr val="accent1">
                    <a:lumMod val="75000"/>
                  </a:schemeClr>
                </a:solidFill>
              </a:rPr>
              <a:t>•  for real cases, a correction factor must be introduced into EOS  to account for the departure of gases from ideality</a:t>
            </a:r>
            <a:endParaRPr lang="en-US" altLang="en-US" sz="2000" dirty="0">
              <a:solidFill>
                <a:schemeClr val="accent1">
                  <a:lumMod val="75000"/>
                </a:schemeClr>
              </a:solidFill>
            </a:endParaRPr>
          </a:p>
          <a:p>
            <a:endParaRPr lang="en-US" altLang="en-US" sz="2000" dirty="0">
              <a:solidFill>
                <a:schemeClr val="accent1">
                  <a:lumMod val="75000"/>
                </a:schemeClr>
              </a:solidFill>
            </a:endParaRPr>
          </a:p>
        </p:txBody>
      </p:sp>
      <p:sp>
        <p:nvSpPr>
          <p:cNvPr id="6" name="Rectangle 2"/>
          <p:cNvSpPr>
            <a:spLocks noGrp="1" noChangeArrowheads="1"/>
          </p:cNvSpPr>
          <p:nvPr>
            <p:ph type="title"/>
          </p:nvPr>
        </p:nvSpPr>
        <p:spPr>
          <a:xfrm>
            <a:off x="512176" y="2788217"/>
            <a:ext cx="7778750" cy="647700"/>
          </a:xfrm>
        </p:spPr>
        <p:txBody>
          <a:bodyPr>
            <a:normAutofit/>
          </a:bodyPr>
          <a:lstStyle/>
          <a:p>
            <a:pPr eaLnBrk="1" hangingPunct="1"/>
            <a:r>
              <a:rPr lang="en-US" altLang="en-US" sz="2800" dirty="0">
                <a:solidFill>
                  <a:srgbClr val="FF0000"/>
                </a:solidFill>
              </a:rPr>
              <a:t>Correction Factor for Natural Gases</a:t>
            </a:r>
          </a:p>
        </p:txBody>
      </p:sp>
      <p:sp>
        <p:nvSpPr>
          <p:cNvPr id="7" name="Rectangle 3"/>
          <p:cNvSpPr txBox="1">
            <a:spLocks noChangeArrowheads="1"/>
          </p:cNvSpPr>
          <p:nvPr/>
        </p:nvSpPr>
        <p:spPr>
          <a:xfrm>
            <a:off x="405246" y="4138612"/>
            <a:ext cx="11557109" cy="2400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dirty="0">
                <a:solidFill>
                  <a:schemeClr val="accent1">
                    <a:lumMod val="75000"/>
                  </a:schemeClr>
                </a:solidFill>
              </a:rPr>
              <a:t>A correction factor ‘z’ , a function of gas composition, pressure and temperature is used to modify ideal equation.</a:t>
            </a:r>
          </a:p>
          <a:p>
            <a:endParaRPr lang="en-US" altLang="en-US" sz="2000" dirty="0">
              <a:solidFill>
                <a:schemeClr val="accent1">
                  <a:lumMod val="75000"/>
                </a:schemeClr>
              </a:solidFill>
            </a:endParaRPr>
          </a:p>
          <a:p>
            <a:endParaRPr lang="en-US" altLang="en-US" sz="2000" dirty="0">
              <a:solidFill>
                <a:schemeClr val="accent1">
                  <a:lumMod val="75000"/>
                </a:schemeClr>
              </a:solidFill>
            </a:endParaRPr>
          </a:p>
          <a:p>
            <a:r>
              <a:rPr lang="en-US" altLang="en-US" sz="2000" dirty="0">
                <a:solidFill>
                  <a:schemeClr val="accent1">
                    <a:lumMod val="75000"/>
                  </a:schemeClr>
                </a:solidFill>
              </a:rPr>
              <a:t>‘</a:t>
            </a:r>
            <a:r>
              <a:rPr lang="en-US" altLang="en-US" sz="2000" dirty="0">
                <a:solidFill>
                  <a:srgbClr val="FF0000"/>
                </a:solidFill>
              </a:rPr>
              <a:t>z</a:t>
            </a:r>
            <a:r>
              <a:rPr lang="en-US" altLang="en-US" sz="2000" dirty="0">
                <a:solidFill>
                  <a:schemeClr val="accent1">
                    <a:lumMod val="75000"/>
                  </a:schemeClr>
                </a:solidFill>
              </a:rPr>
              <a:t>’ is the  gas </a:t>
            </a:r>
            <a:r>
              <a:rPr lang="en-US" altLang="en-US" sz="2000" b="1" i="1" dirty="0">
                <a:solidFill>
                  <a:schemeClr val="accent1">
                    <a:lumMod val="75000"/>
                  </a:schemeClr>
                </a:solidFill>
              </a:rPr>
              <a:t>compressibility factor</a:t>
            </a:r>
            <a:r>
              <a:rPr lang="en-US" sz="2000" dirty="0"/>
              <a:t>  , </a:t>
            </a:r>
            <a:r>
              <a:rPr lang="en-US" sz="2000" dirty="0">
                <a:solidFill>
                  <a:schemeClr val="accent1">
                    <a:lumMod val="75000"/>
                  </a:schemeClr>
                </a:solidFill>
              </a:rPr>
              <a:t>gas deviation factor</a:t>
            </a:r>
            <a:r>
              <a:rPr lang="en-US" sz="2000" dirty="0"/>
              <a:t>, or </a:t>
            </a:r>
            <a:r>
              <a:rPr lang="en-US" sz="2000" dirty="0">
                <a:solidFill>
                  <a:schemeClr val="accent1">
                    <a:lumMod val="75000"/>
                  </a:schemeClr>
                </a:solidFill>
              </a:rPr>
              <a:t>simply the z-factor</a:t>
            </a:r>
            <a:endParaRPr lang="en-US" altLang="en-US" sz="2000" dirty="0">
              <a:solidFill>
                <a:schemeClr val="accent1">
                  <a:lumMod val="75000"/>
                </a:schemeClr>
              </a:solidFill>
            </a:endParaRPr>
          </a:p>
        </p:txBody>
      </p:sp>
      <p:sp>
        <p:nvSpPr>
          <p:cNvPr id="8" name="Rectangle 6"/>
          <p:cNvSpPr>
            <a:spLocks noChangeArrowheads="1"/>
          </p:cNvSpPr>
          <p:nvPr/>
        </p:nvSpPr>
        <p:spPr bwMode="auto">
          <a:xfrm>
            <a:off x="4291447" y="7182416"/>
            <a:ext cx="616585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2800">
                <a:solidFill>
                  <a:schemeClr val="bg2"/>
                </a:solidFill>
              </a:rPr>
              <a:t>Equation known as the compressibility equation of state.</a:t>
            </a:r>
          </a:p>
        </p:txBody>
      </p:sp>
      <mc:AlternateContent xmlns:mc="http://schemas.openxmlformats.org/markup-compatibility/2006" xmlns:a14="http://schemas.microsoft.com/office/drawing/2010/main">
        <mc:Choice Requires="a14">
          <p:sp>
            <p:nvSpPr>
              <p:cNvPr id="9" name="Object 5"/>
              <p:cNvSpPr txBox="1"/>
              <p:nvPr/>
            </p:nvSpPr>
            <p:spPr bwMode="auto">
              <a:xfrm>
                <a:off x="4291447" y="4807534"/>
                <a:ext cx="1980261" cy="485228"/>
              </a:xfrm>
              <a:prstGeom prst="rect">
                <a:avLst/>
              </a:prstGeom>
              <a:noFill/>
              <a:ln w="25400">
                <a:solidFill>
                  <a:srgbClr val="FF3300"/>
                </a:solidFill>
                <a:miter lim="800000"/>
                <a:headEnd/>
                <a:tailEnd/>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𝑃𝑉</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𝑧𝑛𝑅𝑇</m:t>
                      </m:r>
                    </m:oMath>
                  </m:oMathPara>
                </a14:m>
                <a:endParaRPr lang="en-US"/>
              </a:p>
            </p:txBody>
          </p:sp>
        </mc:Choice>
        <mc:Fallback xmlns="">
          <p:sp>
            <p:nvSpPr>
              <p:cNvPr id="9" name="Object 5"/>
              <p:cNvSpPr txBox="1">
                <a:spLocks noRot="1" noChangeAspect="1" noMove="1" noResize="1" noEditPoints="1" noAdjustHandles="1" noChangeArrowheads="1" noChangeShapeType="1" noTextEdit="1"/>
              </p:cNvSpPr>
              <p:nvPr/>
            </p:nvSpPr>
            <p:spPr bwMode="auto">
              <a:xfrm>
                <a:off x="4291447" y="4807534"/>
                <a:ext cx="1980261" cy="485228"/>
              </a:xfrm>
              <a:prstGeom prst="rect">
                <a:avLst/>
              </a:prstGeom>
              <a:blipFill>
                <a:blip r:embed="rId3"/>
                <a:stretch>
                  <a:fillRect/>
                </a:stretch>
              </a:blipFill>
              <a:ln w="25400">
                <a:solidFill>
                  <a:srgbClr val="FF3300"/>
                </a:solidFill>
                <a:miter lim="800000"/>
                <a:headEnd/>
                <a:tailEnd/>
              </a:ln>
              <a:effectLst/>
            </p:spPr>
            <p:txBody>
              <a:bodyPr/>
              <a:lstStyle/>
              <a:p>
                <a:r>
                  <a:rPr lang="en-US">
                    <a:noFill/>
                  </a:rPr>
                  <a:t> </a:t>
                </a:r>
              </a:p>
            </p:txBody>
          </p:sp>
        </mc:Fallback>
      </mc:AlternateContent>
      <p:sp>
        <p:nvSpPr>
          <p:cNvPr id="10" name="Rectangle 9"/>
          <p:cNvSpPr/>
          <p:nvPr/>
        </p:nvSpPr>
        <p:spPr>
          <a:xfrm>
            <a:off x="3424102" y="75076"/>
            <a:ext cx="5519396" cy="610931"/>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0000" lnSpcReduction="10000"/>
          </a:bodyPr>
          <a:lstStyle/>
          <a:p>
            <a:pPr algn="ctr">
              <a:lnSpc>
                <a:spcPct val="90000"/>
              </a:lnSpc>
              <a:spcBef>
                <a:spcPct val="0"/>
              </a:spcBef>
            </a:pPr>
            <a:r>
              <a:rPr lang="en-US" sz="4400" dirty="0">
                <a:solidFill>
                  <a:srgbClr val="FF0000"/>
                </a:solidFill>
              </a:rPr>
              <a:t>Behavior of Real Gases </a:t>
            </a:r>
          </a:p>
        </p:txBody>
      </p:sp>
      <p:sp>
        <p:nvSpPr>
          <p:cNvPr id="11" name="Rectangle 10"/>
          <p:cNvSpPr/>
          <p:nvPr/>
        </p:nvSpPr>
        <p:spPr>
          <a:xfrm>
            <a:off x="587480" y="3618480"/>
            <a:ext cx="4849469" cy="400110"/>
          </a:xfrm>
          <a:prstGeom prst="rect">
            <a:avLst/>
          </a:prstGeom>
        </p:spPr>
        <p:txBody>
          <a:bodyPr wrap="none">
            <a:spAutoFit/>
          </a:bodyPr>
          <a:lstStyle/>
          <a:p>
            <a:r>
              <a:rPr lang="en-US" altLang="en-US" sz="2000" dirty="0">
                <a:solidFill>
                  <a:schemeClr val="accent1">
                    <a:lumMod val="75000"/>
                  </a:schemeClr>
                </a:solidFill>
              </a:rPr>
              <a:t>Using a correction factor in equation PV=</a:t>
            </a:r>
            <a:r>
              <a:rPr lang="en-US" altLang="en-US" sz="2000" dirty="0" err="1">
                <a:solidFill>
                  <a:schemeClr val="accent1">
                    <a:lumMod val="75000"/>
                  </a:schemeClr>
                </a:solidFill>
              </a:rPr>
              <a:t>nRT</a:t>
            </a:r>
            <a:endParaRPr lang="en-US" sz="2000" dirty="0"/>
          </a:p>
        </p:txBody>
      </p:sp>
    </p:spTree>
    <p:extLst>
      <p:ext uri="{BB962C8B-B14F-4D97-AF65-F5344CB8AC3E}">
        <p14:creationId xmlns:p14="http://schemas.microsoft.com/office/powerpoint/2010/main" val="216538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P spid="8"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4955D-8619-4099-8A53-AC1898540FFA}" type="slidenum">
              <a:rPr lang="en-GB" smtClean="0"/>
              <a:t>21</a:t>
            </a:fld>
            <a:endParaRPr lang="en-GB"/>
          </a:p>
        </p:txBody>
      </p:sp>
      <p:sp>
        <p:nvSpPr>
          <p:cNvPr id="11" name="Rectangle 1026"/>
          <p:cNvSpPr>
            <a:spLocks noGrp="1" noChangeArrowheads="1"/>
          </p:cNvSpPr>
          <p:nvPr>
            <p:ph type="title"/>
          </p:nvPr>
        </p:nvSpPr>
        <p:spPr>
          <a:xfrm>
            <a:off x="2163165" y="136525"/>
            <a:ext cx="6591898" cy="647700"/>
          </a:xfr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0000"/>
          </a:bodyPr>
          <a:lstStyle/>
          <a:p>
            <a:pPr algn="ctr"/>
            <a:r>
              <a:rPr lang="en-US" altLang="en-US" dirty="0">
                <a:solidFill>
                  <a:srgbClr val="FF0000"/>
                </a:solidFill>
              </a:rPr>
              <a:t>Compressibility factor</a:t>
            </a:r>
          </a:p>
        </p:txBody>
      </p:sp>
      <p:sp>
        <p:nvSpPr>
          <p:cNvPr id="12" name="Rectangle 1027"/>
          <p:cNvSpPr>
            <a:spLocks noChangeArrowheads="1"/>
          </p:cNvSpPr>
          <p:nvPr/>
        </p:nvSpPr>
        <p:spPr bwMode="auto">
          <a:xfrm>
            <a:off x="505609" y="1357413"/>
            <a:ext cx="7128520" cy="461665"/>
          </a:xfrm>
          <a:prstGeom prst="rect">
            <a:avLst/>
          </a:prstGeom>
          <a:noFill/>
          <a:ln>
            <a:noFill/>
          </a:ln>
          <a:effec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dirty="0">
                <a:solidFill>
                  <a:schemeClr val="accent1">
                    <a:lumMod val="75000"/>
                  </a:schemeClr>
                </a:solidFill>
                <a:latin typeface="+mn-lt"/>
              </a:rPr>
              <a:t>To compare states the equation now takes the form</a:t>
            </a:r>
          </a:p>
        </p:txBody>
      </p:sp>
      <mc:AlternateContent xmlns:mc="http://schemas.openxmlformats.org/markup-compatibility/2006" xmlns:a14="http://schemas.microsoft.com/office/drawing/2010/main">
        <mc:Choice Requires="a14">
          <p:sp>
            <p:nvSpPr>
              <p:cNvPr id="13" name="Object 1029"/>
              <p:cNvSpPr txBox="1"/>
              <p:nvPr/>
            </p:nvSpPr>
            <p:spPr bwMode="auto">
              <a:xfrm>
                <a:off x="2768600" y="2215654"/>
                <a:ext cx="2879165" cy="979368"/>
              </a:xfrm>
              <a:prstGeom prst="rect">
                <a:avLst/>
              </a:prstGeom>
              <a:noFill/>
              <a:ln w="25400">
                <a:solidFill>
                  <a:srgbClr val="FF3300"/>
                </a:solidFill>
                <a:miter lim="800000"/>
                <a:headEnd/>
                <a:tailEnd/>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US" sz="2400" i="1">
                              <a:solidFill>
                                <a:srgbClr val="000000"/>
                              </a:solidFill>
                              <a:latin typeface="Cambria Math" panose="02040503050406030204" pitchFamily="18" charset="0"/>
                            </a:rPr>
                          </m:ctrlPr>
                        </m:fPr>
                        <m:num>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𝑃</m:t>
                              </m:r>
                            </m:e>
                            <m:sub>
                              <m:r>
                                <a:rPr lang="en-US" sz="2400" i="1">
                                  <a:solidFill>
                                    <a:srgbClr val="000000"/>
                                  </a:solidFill>
                                  <a:latin typeface="Cambria Math" panose="02040503050406030204" pitchFamily="18" charset="0"/>
                                </a:rPr>
                                <m:t>𝑟𝑒𝑠</m:t>
                              </m:r>
                            </m:sub>
                          </m:sSub>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𝑉</m:t>
                              </m:r>
                            </m:e>
                            <m:sub>
                              <m:r>
                                <a:rPr lang="en-US" sz="2400" i="1">
                                  <a:solidFill>
                                    <a:srgbClr val="000000"/>
                                  </a:solidFill>
                                  <a:latin typeface="Cambria Math" panose="02040503050406030204" pitchFamily="18" charset="0"/>
                                </a:rPr>
                                <m:t>𝑟𝑒𝑠</m:t>
                              </m:r>
                            </m:sub>
                          </m:sSub>
                        </m:num>
                        <m:den>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𝑧</m:t>
                              </m:r>
                            </m:e>
                            <m:sub>
                              <m:r>
                                <a:rPr lang="en-US" sz="2400" i="1">
                                  <a:solidFill>
                                    <a:srgbClr val="000000"/>
                                  </a:solidFill>
                                  <a:latin typeface="Cambria Math" panose="02040503050406030204" pitchFamily="18" charset="0"/>
                                </a:rPr>
                                <m:t>𝑟𝑒𝑠</m:t>
                              </m:r>
                            </m:sub>
                          </m:sSub>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𝑇</m:t>
                              </m:r>
                            </m:e>
                            <m:sub>
                              <m:r>
                                <a:rPr lang="en-US" sz="2400" i="1">
                                  <a:solidFill>
                                    <a:srgbClr val="000000"/>
                                  </a:solidFill>
                                  <a:latin typeface="Cambria Math" panose="02040503050406030204" pitchFamily="18" charset="0"/>
                                </a:rPr>
                                <m:t>𝑟𝑒𝑠</m:t>
                              </m:r>
                            </m:sub>
                          </m:sSub>
                        </m:den>
                      </m:f>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𝑃</m:t>
                              </m:r>
                            </m:e>
                            <m:sub>
                              <m:r>
                                <a:rPr lang="en-US" sz="2400" i="1">
                                  <a:solidFill>
                                    <a:srgbClr val="000000"/>
                                  </a:solidFill>
                                  <a:latin typeface="Cambria Math" panose="02040503050406030204" pitchFamily="18" charset="0"/>
                                </a:rPr>
                                <m:t>𝑆𝐶</m:t>
                              </m:r>
                            </m:sub>
                          </m:sSub>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𝑉</m:t>
                              </m:r>
                            </m:e>
                            <m:sub>
                              <m:r>
                                <a:rPr lang="en-US" sz="2400" i="1">
                                  <a:solidFill>
                                    <a:srgbClr val="000000"/>
                                  </a:solidFill>
                                  <a:latin typeface="Cambria Math" panose="02040503050406030204" pitchFamily="18" charset="0"/>
                                </a:rPr>
                                <m:t>𝑆𝐶</m:t>
                              </m:r>
                            </m:sub>
                          </m:sSub>
                        </m:num>
                        <m:den>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𝑧</m:t>
                              </m:r>
                            </m:e>
                            <m:sub>
                              <m:r>
                                <a:rPr lang="en-US" sz="2400" i="1">
                                  <a:solidFill>
                                    <a:srgbClr val="000000"/>
                                  </a:solidFill>
                                  <a:latin typeface="Cambria Math" panose="02040503050406030204" pitchFamily="18" charset="0"/>
                                </a:rPr>
                                <m:t>𝑆𝐶</m:t>
                              </m:r>
                            </m:sub>
                          </m:sSub>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𝑇</m:t>
                              </m:r>
                            </m:e>
                            <m:sub>
                              <m:r>
                                <a:rPr lang="en-US" sz="2400" i="1">
                                  <a:solidFill>
                                    <a:srgbClr val="000000"/>
                                  </a:solidFill>
                                  <a:latin typeface="Cambria Math" panose="02040503050406030204" pitchFamily="18" charset="0"/>
                                </a:rPr>
                                <m:t>𝑆𝐶</m:t>
                              </m:r>
                            </m:sub>
                          </m:sSub>
                        </m:den>
                      </m:f>
                    </m:oMath>
                  </m:oMathPara>
                </a14:m>
                <a:endParaRPr lang="en-US" sz="2400"/>
              </a:p>
            </p:txBody>
          </p:sp>
        </mc:Choice>
        <mc:Fallback xmlns="">
          <p:sp>
            <p:nvSpPr>
              <p:cNvPr id="13" name="Object 1029"/>
              <p:cNvSpPr txBox="1">
                <a:spLocks noRot="1" noChangeAspect="1" noMove="1" noResize="1" noEditPoints="1" noAdjustHandles="1" noChangeArrowheads="1" noChangeShapeType="1" noTextEdit="1"/>
              </p:cNvSpPr>
              <p:nvPr/>
            </p:nvSpPr>
            <p:spPr bwMode="auto">
              <a:xfrm>
                <a:off x="2768600" y="2215654"/>
                <a:ext cx="2879165" cy="979368"/>
              </a:xfrm>
              <a:prstGeom prst="rect">
                <a:avLst/>
              </a:prstGeom>
              <a:blipFill>
                <a:blip r:embed="rId2"/>
                <a:stretch>
                  <a:fillRect/>
                </a:stretch>
              </a:blipFill>
              <a:ln w="25400">
                <a:solidFill>
                  <a:srgbClr val="FF3300"/>
                </a:solidFill>
                <a:miter lim="800000"/>
                <a:headEnd/>
                <a:tailEnd/>
              </a:ln>
              <a:effectLst/>
            </p:spPr>
            <p:txBody>
              <a:bodyPr/>
              <a:lstStyle/>
              <a:p>
                <a:r>
                  <a:rPr lang="en-US">
                    <a:noFill/>
                  </a:rPr>
                  <a:t> </a:t>
                </a:r>
              </a:p>
            </p:txBody>
          </p:sp>
        </mc:Fallback>
      </mc:AlternateContent>
      <p:sp>
        <p:nvSpPr>
          <p:cNvPr id="14" name="Rectangle 1030"/>
          <p:cNvSpPr>
            <a:spLocks noChangeArrowheads="1"/>
          </p:cNvSpPr>
          <p:nvPr/>
        </p:nvSpPr>
        <p:spPr bwMode="auto">
          <a:xfrm>
            <a:off x="751681" y="3822430"/>
            <a:ext cx="7431088" cy="830997"/>
          </a:xfrm>
          <a:prstGeom prst="rect">
            <a:avLst/>
          </a:prstGeom>
          <a:noFill/>
          <a:ln>
            <a:noFill/>
          </a:ln>
          <a:effec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dirty="0">
                <a:solidFill>
                  <a:schemeClr val="accent1">
                    <a:lumMod val="75000"/>
                  </a:schemeClr>
                </a:solidFill>
                <a:latin typeface="+mn-lt"/>
              </a:rPr>
              <a:t>Z is an expression of the actual volume to what the ideal volume would be. i.e.</a:t>
            </a:r>
          </a:p>
        </p:txBody>
      </p:sp>
      <p:sp>
        <p:nvSpPr>
          <p:cNvPr id="15" name="Rectangle 1032"/>
          <p:cNvSpPr>
            <a:spLocks noChangeArrowheads="1"/>
          </p:cNvSpPr>
          <p:nvPr/>
        </p:nvSpPr>
        <p:spPr bwMode="auto">
          <a:xfrm>
            <a:off x="2768600" y="4975225"/>
            <a:ext cx="2987675" cy="519113"/>
          </a:xfrm>
          <a:prstGeom prst="rect">
            <a:avLst/>
          </a:prstGeom>
          <a:noFill/>
          <a:ln>
            <a:noFill/>
          </a:ln>
          <a:effec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dirty="0">
                <a:solidFill>
                  <a:schemeClr val="accent1">
                    <a:lumMod val="75000"/>
                  </a:schemeClr>
                </a:solidFill>
              </a:rPr>
              <a:t>Z = V </a:t>
            </a:r>
            <a:r>
              <a:rPr lang="en-US" altLang="en-US" dirty="0">
                <a:solidFill>
                  <a:schemeClr val="accent1">
                    <a:lumMod val="75000"/>
                  </a:schemeClr>
                </a:solidFill>
              </a:rPr>
              <a:t>actual</a:t>
            </a:r>
            <a:r>
              <a:rPr lang="en-US" altLang="en-US" sz="2800" dirty="0">
                <a:solidFill>
                  <a:schemeClr val="accent1">
                    <a:lumMod val="75000"/>
                  </a:schemeClr>
                </a:solidFill>
              </a:rPr>
              <a:t> / V </a:t>
            </a:r>
            <a:r>
              <a:rPr lang="en-US" altLang="en-US" dirty="0">
                <a:solidFill>
                  <a:schemeClr val="accent1">
                    <a:lumMod val="75000"/>
                  </a:schemeClr>
                </a:solidFill>
              </a:rPr>
              <a:t>ideal</a:t>
            </a:r>
            <a:endParaRPr lang="en-US" altLang="en-US" sz="2800" dirty="0">
              <a:solidFill>
                <a:schemeClr val="accent1">
                  <a:lumMod val="75000"/>
                </a:schemeClr>
              </a:solidFill>
            </a:endParaRPr>
          </a:p>
        </p:txBody>
      </p:sp>
    </p:spTree>
    <p:extLst>
      <p:ext uri="{BB962C8B-B14F-4D97-AF65-F5344CB8AC3E}">
        <p14:creationId xmlns:p14="http://schemas.microsoft.com/office/powerpoint/2010/main" val="343360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P spid="14" grpId="0" build="p" autoUpdateAnimBg="0"/>
      <p:bldP spid="1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4955D-8619-4099-8A53-AC1898540FFA}" type="slidenum">
              <a:rPr lang="en-GB" smtClean="0"/>
              <a:t>22</a:t>
            </a:fld>
            <a:endParaRPr lang="en-GB"/>
          </a:p>
        </p:txBody>
      </p:sp>
      <p:pic>
        <p:nvPicPr>
          <p:cNvPr id="5" name="Picture 1027" descr="ResEngCh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 y="2219959"/>
            <a:ext cx="6130904" cy="414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6"/>
          <p:cNvSpPr>
            <a:spLocks noGrp="1" noChangeArrowheads="1"/>
          </p:cNvSpPr>
          <p:nvPr>
            <p:ph type="title"/>
          </p:nvPr>
        </p:nvSpPr>
        <p:spPr>
          <a:xfrm>
            <a:off x="2921142" y="168076"/>
            <a:ext cx="6232959" cy="647700"/>
          </a:xfr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0000"/>
          </a:bodyPr>
          <a:lstStyle/>
          <a:p>
            <a:pPr algn="ctr"/>
            <a:r>
              <a:rPr lang="en-US" altLang="en-US" dirty="0">
                <a:solidFill>
                  <a:srgbClr val="FF0000"/>
                </a:solidFill>
              </a:rPr>
              <a:t>   Compressibility factor</a:t>
            </a:r>
          </a:p>
        </p:txBody>
      </p:sp>
      <p:sp>
        <p:nvSpPr>
          <p:cNvPr id="7" name="Rectangle 6"/>
          <p:cNvSpPr/>
          <p:nvPr/>
        </p:nvSpPr>
        <p:spPr>
          <a:xfrm>
            <a:off x="357579" y="916215"/>
            <a:ext cx="11228996" cy="1200329"/>
          </a:xfrm>
          <a:prstGeom prst="rect">
            <a:avLst/>
          </a:prstGeom>
        </p:spPr>
        <p:txBody>
          <a:bodyPr wrap="square">
            <a:spAutoFit/>
          </a:bodyPr>
          <a:lstStyle/>
          <a:p>
            <a:r>
              <a:rPr lang="en-US" sz="2400" dirty="0"/>
              <a:t> </a:t>
            </a:r>
            <a:r>
              <a:rPr lang="en-US" sz="2400" dirty="0">
                <a:solidFill>
                  <a:schemeClr val="accent1">
                    <a:lumMod val="75000"/>
                  </a:schemeClr>
                </a:solidFill>
              </a:rPr>
              <a:t>The gas compressibility factor z is a dimensionless quantity and is defined as the ratio of the actual volume of n-moles of gas at P and T  to the ideal volume of the same number of moles at the same P and T</a:t>
            </a:r>
          </a:p>
        </p:txBody>
      </p:sp>
      <p:sp>
        <p:nvSpPr>
          <p:cNvPr id="8" name="Rectangle 8"/>
          <p:cNvSpPr>
            <a:spLocks noChangeArrowheads="1"/>
          </p:cNvSpPr>
          <p:nvPr/>
        </p:nvSpPr>
        <p:spPr bwMode="auto">
          <a:xfrm>
            <a:off x="7792820" y="3640507"/>
            <a:ext cx="2722563"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dirty="0">
                <a:solidFill>
                  <a:schemeClr val="accent1">
                    <a:lumMod val="75000"/>
                  </a:schemeClr>
                </a:solidFill>
              </a:rPr>
              <a:t>Z at standard conditions = 1.0</a:t>
            </a:r>
          </a:p>
        </p:txBody>
      </p:sp>
    </p:spTree>
    <p:extLst>
      <p:ext uri="{BB962C8B-B14F-4D97-AF65-F5344CB8AC3E}">
        <p14:creationId xmlns:p14="http://schemas.microsoft.com/office/powerpoint/2010/main" val="188287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4955D-8619-4099-8A53-AC1898540FFA}" type="slidenum">
              <a:rPr lang="en-GB" smtClean="0"/>
              <a:t>23</a:t>
            </a:fld>
            <a:endParaRPr lang="en-GB"/>
          </a:p>
        </p:txBody>
      </p:sp>
      <p:sp>
        <p:nvSpPr>
          <p:cNvPr id="10" name="Rectangle 9"/>
          <p:cNvSpPr/>
          <p:nvPr/>
        </p:nvSpPr>
        <p:spPr>
          <a:xfrm>
            <a:off x="280098" y="3218574"/>
            <a:ext cx="6096000" cy="707886"/>
          </a:xfrm>
          <a:prstGeom prst="rect">
            <a:avLst/>
          </a:prstGeom>
        </p:spPr>
        <p:txBody>
          <a:bodyPr>
            <a:spAutoFit/>
          </a:bodyPr>
          <a:lstStyle/>
          <a:p>
            <a:r>
              <a:rPr lang="en-GB" sz="2000" b="1" dirty="0">
                <a:latin typeface="Times-Roman"/>
              </a:rPr>
              <a:t>Pseudo-reduced pressure, </a:t>
            </a:r>
            <a:r>
              <a:rPr lang="en-GB" sz="2000" b="1" dirty="0" err="1">
                <a:latin typeface="Times-Roman"/>
              </a:rPr>
              <a:t>P</a:t>
            </a:r>
            <a:r>
              <a:rPr lang="en-GB" sz="1600" b="1" dirty="0" err="1">
                <a:latin typeface="Times-Roman"/>
              </a:rPr>
              <a:t>Pr</a:t>
            </a:r>
            <a:endParaRPr lang="en-GB" sz="1600" b="1" dirty="0">
              <a:latin typeface="Times-Roman"/>
            </a:endParaRPr>
          </a:p>
          <a:p>
            <a:r>
              <a:rPr lang="en-GB" sz="2000" b="1" dirty="0">
                <a:latin typeface="Times-Roman"/>
              </a:rPr>
              <a:t>Pseudo-reduced temperature, </a:t>
            </a:r>
            <a:r>
              <a:rPr lang="en-GB" sz="2000" b="1" dirty="0" err="1">
                <a:latin typeface="Times-Roman"/>
              </a:rPr>
              <a:t>T</a:t>
            </a:r>
            <a:r>
              <a:rPr lang="en-GB" sz="1600" b="1" dirty="0" err="1">
                <a:latin typeface="Times-Roman"/>
              </a:rPr>
              <a:t>Pr</a:t>
            </a:r>
            <a:endParaRPr lang="en-GB" sz="1600" b="1" dirty="0"/>
          </a:p>
        </p:txBody>
      </p:sp>
      <p:sp>
        <p:nvSpPr>
          <p:cNvPr id="14" name="Rectangle 13"/>
          <p:cNvSpPr/>
          <p:nvPr/>
        </p:nvSpPr>
        <p:spPr>
          <a:xfrm>
            <a:off x="3624810" y="3229576"/>
            <a:ext cx="4942379" cy="369332"/>
          </a:xfrm>
          <a:prstGeom prst="rect">
            <a:avLst/>
          </a:prstGeom>
        </p:spPr>
        <p:txBody>
          <a:bodyPr wrap="none">
            <a:spAutoFit/>
          </a:bodyPr>
          <a:lstStyle/>
          <a:p>
            <a:r>
              <a:rPr lang="en-GB" dirty="0">
                <a:solidFill>
                  <a:srgbClr val="FFFFFF"/>
                </a:solidFill>
                <a:latin typeface="ArialNarrow"/>
              </a:rPr>
              <a:t>z-Factors for Naturally Occurring Gas Mixtures</a:t>
            </a:r>
            <a:endParaRPr lang="en-GB" dirty="0"/>
          </a:p>
        </p:txBody>
      </p:sp>
      <p:pic>
        <p:nvPicPr>
          <p:cNvPr id="8" name="Picture 7"/>
          <p:cNvPicPr>
            <a:picLocks noChangeAspect="1"/>
          </p:cNvPicPr>
          <p:nvPr/>
        </p:nvPicPr>
        <p:blipFill rotWithShape="1">
          <a:blip r:embed="rId2"/>
          <a:srcRect l="45336" t="52340" r="42351" b="18193"/>
          <a:stretch/>
        </p:blipFill>
        <p:spPr>
          <a:xfrm>
            <a:off x="334690" y="4622095"/>
            <a:ext cx="1501255" cy="1734792"/>
          </a:xfrm>
          <a:prstGeom prst="rect">
            <a:avLst/>
          </a:prstGeom>
        </p:spPr>
      </p:pic>
      <p:pic>
        <p:nvPicPr>
          <p:cNvPr id="13" name="Picture 12"/>
          <p:cNvPicPr>
            <a:picLocks noChangeAspect="1"/>
          </p:cNvPicPr>
          <p:nvPr/>
        </p:nvPicPr>
        <p:blipFill rotWithShape="1">
          <a:blip r:embed="rId3"/>
          <a:srcRect l="42873" t="52936" r="41008" b="19388"/>
          <a:stretch/>
        </p:blipFill>
        <p:spPr>
          <a:xfrm>
            <a:off x="3155658" y="4622095"/>
            <a:ext cx="1965277" cy="1670163"/>
          </a:xfrm>
          <a:prstGeom prst="rect">
            <a:avLst/>
          </a:prstGeom>
        </p:spPr>
      </p:pic>
      <p:sp>
        <p:nvSpPr>
          <p:cNvPr id="15" name="Rectangle 14"/>
          <p:cNvSpPr/>
          <p:nvPr/>
        </p:nvSpPr>
        <p:spPr>
          <a:xfrm>
            <a:off x="6405308" y="4919107"/>
            <a:ext cx="5305288" cy="1477328"/>
          </a:xfrm>
          <a:prstGeom prst="rect">
            <a:avLst/>
          </a:prstGeom>
        </p:spPr>
        <p:txBody>
          <a:bodyPr wrap="square">
            <a:spAutoFit/>
          </a:bodyPr>
          <a:lstStyle/>
          <a:p>
            <a:r>
              <a:rPr lang="en-GB" dirty="0">
                <a:latin typeface="Times-Roman"/>
              </a:rPr>
              <a:t>p </a:t>
            </a:r>
            <a:r>
              <a:rPr lang="en-GB" dirty="0">
                <a:latin typeface="Symbol" panose="05050102010706020507" pitchFamily="18" charset="2"/>
              </a:rPr>
              <a:t>= </a:t>
            </a:r>
            <a:r>
              <a:rPr lang="en-GB" dirty="0">
                <a:latin typeface="Times-Roman"/>
              </a:rPr>
              <a:t>system pressure, </a:t>
            </a:r>
            <a:r>
              <a:rPr lang="en-GB" dirty="0" err="1">
                <a:latin typeface="Times-Roman"/>
              </a:rPr>
              <a:t>psia</a:t>
            </a:r>
            <a:endParaRPr lang="en-GB" dirty="0">
              <a:latin typeface="Times-Roman"/>
            </a:endParaRPr>
          </a:p>
          <a:p>
            <a:r>
              <a:rPr lang="en-GB" dirty="0" err="1">
                <a:latin typeface="Times-Roman"/>
              </a:rPr>
              <a:t>p</a:t>
            </a:r>
            <a:r>
              <a:rPr lang="en-GB" sz="800" dirty="0" err="1">
                <a:latin typeface="Times-Roman"/>
              </a:rPr>
              <a:t>pr</a:t>
            </a:r>
            <a:r>
              <a:rPr lang="en-GB" sz="800" dirty="0">
                <a:latin typeface="Times-Roman"/>
              </a:rPr>
              <a:t> </a:t>
            </a:r>
            <a:r>
              <a:rPr lang="en-GB" dirty="0">
                <a:latin typeface="Symbol" panose="05050102010706020507" pitchFamily="18" charset="2"/>
              </a:rPr>
              <a:t>= </a:t>
            </a:r>
            <a:r>
              <a:rPr lang="en-GB" dirty="0">
                <a:latin typeface="Times-Roman"/>
              </a:rPr>
              <a:t>pseudo-reduced pressure, dimensionless</a:t>
            </a:r>
          </a:p>
          <a:p>
            <a:r>
              <a:rPr lang="en-GB" dirty="0">
                <a:latin typeface="Times-Roman"/>
              </a:rPr>
              <a:t>T </a:t>
            </a:r>
            <a:r>
              <a:rPr lang="en-GB" dirty="0">
                <a:latin typeface="Symbol" panose="05050102010706020507" pitchFamily="18" charset="2"/>
              </a:rPr>
              <a:t>= </a:t>
            </a:r>
            <a:r>
              <a:rPr lang="en-GB" dirty="0">
                <a:latin typeface="Times-Roman"/>
              </a:rPr>
              <a:t>system temperature, °R</a:t>
            </a:r>
          </a:p>
          <a:p>
            <a:r>
              <a:rPr lang="en-GB" dirty="0" err="1">
                <a:latin typeface="Times-Roman"/>
              </a:rPr>
              <a:t>T</a:t>
            </a:r>
            <a:r>
              <a:rPr lang="en-GB" sz="800" dirty="0" err="1">
                <a:latin typeface="Times-Roman"/>
              </a:rPr>
              <a:t>pr</a:t>
            </a:r>
            <a:r>
              <a:rPr lang="en-GB" sz="800" dirty="0">
                <a:latin typeface="Times-Roman"/>
              </a:rPr>
              <a:t> </a:t>
            </a:r>
            <a:r>
              <a:rPr lang="en-GB" dirty="0">
                <a:latin typeface="Symbol" panose="05050102010706020507" pitchFamily="18" charset="2"/>
              </a:rPr>
              <a:t>= </a:t>
            </a:r>
            <a:r>
              <a:rPr lang="en-GB" dirty="0">
                <a:latin typeface="Times-Roman"/>
              </a:rPr>
              <a:t>pseudo-reduced temperature, dimensionless</a:t>
            </a:r>
          </a:p>
          <a:p>
            <a:r>
              <a:rPr lang="en-GB" dirty="0" err="1"/>
              <a:t>p</a:t>
            </a:r>
            <a:r>
              <a:rPr lang="en-GB" sz="1400" dirty="0" err="1"/>
              <a:t>pc</a:t>
            </a:r>
            <a:r>
              <a:rPr lang="en-GB" dirty="0"/>
              <a:t>, </a:t>
            </a:r>
            <a:r>
              <a:rPr lang="en-GB" dirty="0" err="1"/>
              <a:t>T</a:t>
            </a:r>
            <a:r>
              <a:rPr lang="en-GB" sz="1400" dirty="0" err="1"/>
              <a:t>pc</a:t>
            </a:r>
            <a:r>
              <a:rPr lang="en-GB" dirty="0"/>
              <a:t> = pseudo-critical pressure and temperature</a:t>
            </a:r>
          </a:p>
        </p:txBody>
      </p:sp>
      <p:sp>
        <p:nvSpPr>
          <p:cNvPr id="17" name="Rectangle 16"/>
          <p:cNvSpPr/>
          <p:nvPr/>
        </p:nvSpPr>
        <p:spPr>
          <a:xfrm>
            <a:off x="6040313" y="3281510"/>
            <a:ext cx="6096000" cy="1200329"/>
          </a:xfrm>
          <a:prstGeom prst="rect">
            <a:avLst/>
          </a:prstGeom>
        </p:spPr>
        <p:txBody>
          <a:bodyPr>
            <a:spAutoFit/>
          </a:bodyPr>
          <a:lstStyle/>
          <a:p>
            <a:r>
              <a:rPr lang="en-GB" dirty="0">
                <a:solidFill>
                  <a:srgbClr val="FF0000"/>
                </a:solidFill>
                <a:latin typeface="Times-Roman"/>
              </a:rPr>
              <a:t>these pseudo-critical properties do not represent the actual critical properties of the gas </a:t>
            </a:r>
            <a:r>
              <a:rPr lang="en-GB" dirty="0" err="1">
                <a:solidFill>
                  <a:srgbClr val="FF0000"/>
                </a:solidFill>
                <a:latin typeface="Times-Roman"/>
              </a:rPr>
              <a:t>mixture.but</a:t>
            </a:r>
            <a:r>
              <a:rPr lang="en-GB" dirty="0">
                <a:solidFill>
                  <a:srgbClr val="FF0000"/>
                </a:solidFill>
                <a:latin typeface="Times-Roman"/>
              </a:rPr>
              <a:t> they are used as correlating parameters in generating</a:t>
            </a:r>
          </a:p>
          <a:p>
            <a:r>
              <a:rPr lang="en-GB" dirty="0">
                <a:solidFill>
                  <a:srgbClr val="FF0000"/>
                </a:solidFill>
                <a:latin typeface="Times-Roman"/>
              </a:rPr>
              <a:t>gas properties</a:t>
            </a:r>
            <a:endParaRPr lang="en-GB" dirty="0">
              <a:solidFill>
                <a:srgbClr val="FF0000"/>
              </a:solidFill>
            </a:endParaRPr>
          </a:p>
        </p:txBody>
      </p:sp>
      <p:sp>
        <p:nvSpPr>
          <p:cNvPr id="19" name="Rectangle 18"/>
          <p:cNvSpPr/>
          <p:nvPr/>
        </p:nvSpPr>
        <p:spPr>
          <a:xfrm>
            <a:off x="3150679" y="4535792"/>
            <a:ext cx="2185596" cy="1860644"/>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p:cNvCxnSpPr/>
          <p:nvPr/>
        </p:nvCxnSpPr>
        <p:spPr>
          <a:xfrm flipV="1">
            <a:off x="5336275" y="4067033"/>
            <a:ext cx="704038" cy="3281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603009" y="4008512"/>
            <a:ext cx="1733266" cy="369332"/>
          </a:xfrm>
          <a:prstGeom prst="rect">
            <a:avLst/>
          </a:prstGeom>
        </p:spPr>
        <p:txBody>
          <a:bodyPr wrap="square">
            <a:spAutoFit/>
          </a:bodyPr>
          <a:lstStyle/>
          <a:p>
            <a:r>
              <a:rPr lang="en-GB" b="1" dirty="0">
                <a:solidFill>
                  <a:srgbClr val="00B050"/>
                </a:solidFill>
                <a:latin typeface="Times-Roman"/>
              </a:rPr>
              <a:t>Kay’s rule</a:t>
            </a:r>
          </a:p>
        </p:txBody>
      </p:sp>
      <p:sp>
        <p:nvSpPr>
          <p:cNvPr id="16" name="Rectangle 15">
            <a:extLst>
              <a:ext uri="{FF2B5EF4-FFF2-40B4-BE49-F238E27FC236}">
                <a16:creationId xmlns:a16="http://schemas.microsoft.com/office/drawing/2014/main" id="{D3796345-7EF9-4531-906A-075C4554371F}"/>
              </a:ext>
            </a:extLst>
          </p:cNvPr>
          <p:cNvSpPr/>
          <p:nvPr/>
        </p:nvSpPr>
        <p:spPr>
          <a:xfrm>
            <a:off x="2716599" y="197101"/>
            <a:ext cx="6244520" cy="534845"/>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2500" lnSpcReduction="20000"/>
          </a:bodyPr>
          <a:lstStyle/>
          <a:p>
            <a:pPr algn="ctr">
              <a:lnSpc>
                <a:spcPct val="90000"/>
              </a:lnSpc>
              <a:spcBef>
                <a:spcPct val="0"/>
              </a:spcBef>
            </a:pPr>
            <a:r>
              <a:rPr lang="en-GB" sz="4400" dirty="0">
                <a:solidFill>
                  <a:srgbClr val="FF0000"/>
                </a:solidFill>
              </a:rPr>
              <a:t>Compressibility factor</a:t>
            </a:r>
          </a:p>
        </p:txBody>
      </p:sp>
      <p:sp>
        <p:nvSpPr>
          <p:cNvPr id="18" name="TextBox 17">
            <a:extLst>
              <a:ext uri="{FF2B5EF4-FFF2-40B4-BE49-F238E27FC236}">
                <a16:creationId xmlns:a16="http://schemas.microsoft.com/office/drawing/2014/main" id="{E6568D4C-2C10-42C2-AB91-4480B9DCA109}"/>
              </a:ext>
            </a:extLst>
          </p:cNvPr>
          <p:cNvSpPr txBox="1"/>
          <p:nvPr/>
        </p:nvSpPr>
        <p:spPr>
          <a:xfrm>
            <a:off x="311102" y="790467"/>
            <a:ext cx="11630688" cy="1754326"/>
          </a:xfrm>
          <a:prstGeom prst="rect">
            <a:avLst/>
          </a:prstGeom>
          <a:noFill/>
        </p:spPr>
        <p:txBody>
          <a:bodyPr wrap="square">
            <a:spAutoFit/>
          </a:bodyPr>
          <a:lstStyle/>
          <a:p>
            <a:pPr marL="285750" indent="-285750">
              <a:buFont typeface="Wingdings" panose="05000000000000000000" pitchFamily="2" charset="2"/>
              <a:buChar char="v"/>
            </a:pPr>
            <a:r>
              <a:rPr lang="en-US" dirty="0"/>
              <a:t>The law of corresponding states shows that the properties of many pure liquids and gases have the same value at the same reduced temperature (Tr) and pressure (</a:t>
            </a:r>
            <a:r>
              <a:rPr lang="en-US" dirty="0" err="1"/>
              <a:t>Pr</a:t>
            </a:r>
            <a:r>
              <a:rPr lang="en-US" dirty="0"/>
              <a:t>) where:</a:t>
            </a:r>
          </a:p>
          <a:p>
            <a:endParaRPr lang="en-US" dirty="0"/>
          </a:p>
          <a:p>
            <a:endParaRPr lang="en-US" dirty="0"/>
          </a:p>
          <a:p>
            <a:endParaRPr lang="en-US" dirty="0"/>
          </a:p>
          <a:p>
            <a:r>
              <a:rPr lang="en-US" dirty="0"/>
              <a:t>Where, Tc and Pc are the pure component critical temperature and pressure.</a:t>
            </a:r>
          </a:p>
        </p:txBody>
      </p:sp>
      <p:pic>
        <p:nvPicPr>
          <p:cNvPr id="6" name="Picture 5">
            <a:extLst>
              <a:ext uri="{FF2B5EF4-FFF2-40B4-BE49-F238E27FC236}">
                <a16:creationId xmlns:a16="http://schemas.microsoft.com/office/drawing/2014/main" id="{FA6A2E5B-3D55-460D-9C08-5E05BABF6433}"/>
              </a:ext>
            </a:extLst>
          </p:cNvPr>
          <p:cNvPicPr>
            <a:picLocks noChangeAspect="1"/>
          </p:cNvPicPr>
          <p:nvPr/>
        </p:nvPicPr>
        <p:blipFill>
          <a:blip r:embed="rId4"/>
          <a:stretch>
            <a:fillRect/>
          </a:stretch>
        </p:blipFill>
        <p:spPr>
          <a:xfrm>
            <a:off x="1153156" y="1371333"/>
            <a:ext cx="2449853" cy="678598"/>
          </a:xfrm>
          <a:prstGeom prst="rect">
            <a:avLst/>
          </a:prstGeom>
        </p:spPr>
      </p:pic>
      <p:sp>
        <p:nvSpPr>
          <p:cNvPr id="20" name="TextBox 19">
            <a:extLst>
              <a:ext uri="{FF2B5EF4-FFF2-40B4-BE49-F238E27FC236}">
                <a16:creationId xmlns:a16="http://schemas.microsoft.com/office/drawing/2014/main" id="{488970A1-73F2-4D32-A102-3644468780FA}"/>
              </a:ext>
            </a:extLst>
          </p:cNvPr>
          <p:cNvSpPr txBox="1"/>
          <p:nvPr/>
        </p:nvSpPr>
        <p:spPr>
          <a:xfrm>
            <a:off x="237350" y="2734714"/>
            <a:ext cx="10197849" cy="369332"/>
          </a:xfrm>
          <a:prstGeom prst="rect">
            <a:avLst/>
          </a:prstGeom>
          <a:noFill/>
        </p:spPr>
        <p:txBody>
          <a:bodyPr wrap="square">
            <a:spAutoFit/>
          </a:bodyPr>
          <a:lstStyle/>
          <a:p>
            <a:pPr marL="285750" indent="-285750">
              <a:buFont typeface="Wingdings" panose="05000000000000000000" pitchFamily="2" charset="2"/>
              <a:buChar char="v"/>
            </a:pPr>
            <a:r>
              <a:rPr lang="en-US" sz="1800" b="0" i="0" u="none" strike="noStrike" baseline="0" dirty="0">
                <a:latin typeface="Times New Roman" panose="02020603050405020304" pitchFamily="18" charset="0"/>
              </a:rPr>
              <a:t>For mixtures a pseudocritical temperature and pressure, </a:t>
            </a:r>
            <a:r>
              <a:rPr lang="en-US" sz="1800" b="0" i="0" u="none" strike="noStrike" baseline="0" dirty="0" err="1">
                <a:latin typeface="Times New Roman" panose="02020603050405020304" pitchFamily="18" charset="0"/>
              </a:rPr>
              <a:t>T</a:t>
            </a:r>
            <a:r>
              <a:rPr lang="en-US" sz="1200" b="0" i="0" u="none" strike="noStrike" baseline="0" dirty="0" err="1">
                <a:latin typeface="Times New Roman" panose="02020603050405020304" pitchFamily="18" charset="0"/>
              </a:rPr>
              <a:t>pc</a:t>
            </a:r>
            <a:r>
              <a:rPr lang="en-US" sz="1200" b="0"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and </a:t>
            </a:r>
            <a:r>
              <a:rPr lang="en-US" sz="1800" b="0" i="0" u="none" strike="noStrike" baseline="0" dirty="0" err="1">
                <a:latin typeface="Times New Roman" panose="02020603050405020304" pitchFamily="18" charset="0"/>
              </a:rPr>
              <a:t>P</a:t>
            </a:r>
            <a:r>
              <a:rPr lang="en-US" sz="1200" b="0" i="0" u="none" strike="noStrike" baseline="0" dirty="0" err="1">
                <a:latin typeface="Times New Roman" panose="02020603050405020304" pitchFamily="18" charset="0"/>
              </a:rPr>
              <a:t>pc</a:t>
            </a:r>
            <a:r>
              <a:rPr lang="en-US" sz="1200" b="0"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is used such that: </a:t>
            </a:r>
          </a:p>
        </p:txBody>
      </p:sp>
    </p:spTree>
    <p:extLst>
      <p:ext uri="{BB962C8B-B14F-4D97-AF65-F5344CB8AC3E}">
        <p14:creationId xmlns:p14="http://schemas.microsoft.com/office/powerpoint/2010/main" val="4129698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38396" y="6404374"/>
            <a:ext cx="2743200" cy="365125"/>
          </a:xfrm>
        </p:spPr>
        <p:txBody>
          <a:bodyPr/>
          <a:lstStyle/>
          <a:p>
            <a:fld id="{FF24955D-8619-4099-8A53-AC1898540FFA}" type="slidenum">
              <a:rPr lang="en-GB" smtClean="0"/>
              <a:t>24</a:t>
            </a:fld>
            <a:endParaRPr lang="en-GB" dirty="0"/>
          </a:p>
        </p:txBody>
      </p:sp>
      <p:sp>
        <p:nvSpPr>
          <p:cNvPr id="9" name="Rectangle 8"/>
          <p:cNvSpPr/>
          <p:nvPr/>
        </p:nvSpPr>
        <p:spPr>
          <a:xfrm>
            <a:off x="263856" y="1410920"/>
            <a:ext cx="6341660" cy="4493538"/>
          </a:xfrm>
          <a:prstGeom prst="rect">
            <a:avLst/>
          </a:prstGeom>
        </p:spPr>
        <p:txBody>
          <a:bodyPr wrap="square">
            <a:spAutoFit/>
          </a:bodyPr>
          <a:lstStyle/>
          <a:p>
            <a:pPr algn="just"/>
            <a:r>
              <a:rPr lang="en-GB" sz="2000" dirty="0">
                <a:cs typeface="Times New Roman" panose="02020603050405020304" pitchFamily="18" charset="0"/>
              </a:rPr>
              <a:t>Based on the concept of pseudo-reduced properties, Standing and Katz (1942) presented a generalized gas compressibility factor chart</a:t>
            </a:r>
          </a:p>
          <a:p>
            <a:endParaRPr lang="en-GB" sz="2000" dirty="0"/>
          </a:p>
          <a:p>
            <a:pPr algn="just"/>
            <a:r>
              <a:rPr lang="en-GB" sz="2000" dirty="0">
                <a:cs typeface="Times New Roman" panose="02020603050405020304" pitchFamily="18" charset="0"/>
              </a:rPr>
              <a:t>The chart represents compressibility factors of sweet natural gas as a function of </a:t>
            </a:r>
            <a:r>
              <a:rPr lang="en-GB" sz="2000" b="1" dirty="0">
                <a:cs typeface="Times New Roman" panose="02020603050405020304" pitchFamily="18" charset="0"/>
              </a:rPr>
              <a:t>P</a:t>
            </a:r>
            <a:r>
              <a:rPr lang="en-GB" sz="2000" dirty="0">
                <a:cs typeface="Times New Roman" panose="02020603050405020304" pitchFamily="18" charset="0"/>
              </a:rPr>
              <a:t>pr and </a:t>
            </a:r>
            <a:r>
              <a:rPr lang="en-GB" sz="2000" b="1" dirty="0" err="1">
                <a:cs typeface="Times New Roman" panose="02020603050405020304" pitchFamily="18" charset="0"/>
              </a:rPr>
              <a:t>T</a:t>
            </a:r>
            <a:r>
              <a:rPr lang="en-GB" sz="2000" dirty="0" err="1">
                <a:cs typeface="Times New Roman" panose="02020603050405020304" pitchFamily="18" charset="0"/>
              </a:rPr>
              <a:t>pr</a:t>
            </a:r>
            <a:r>
              <a:rPr lang="en-GB" sz="2000" dirty="0">
                <a:cs typeface="Times New Roman" panose="02020603050405020304" pitchFamily="18" charset="0"/>
              </a:rPr>
              <a:t>. </a:t>
            </a:r>
          </a:p>
          <a:p>
            <a:endParaRPr lang="en-GB" sz="2000" dirty="0">
              <a:cs typeface="Times New Roman" panose="02020603050405020304" pitchFamily="18" charset="0"/>
            </a:endParaRPr>
          </a:p>
          <a:p>
            <a:endParaRPr lang="en-GB" sz="2000" dirty="0">
              <a:cs typeface="Times New Roman" panose="02020603050405020304" pitchFamily="18" charset="0"/>
            </a:endParaRPr>
          </a:p>
          <a:p>
            <a:pPr algn="just"/>
            <a:r>
              <a:rPr lang="en-GB" sz="2000" dirty="0">
                <a:cs typeface="Times New Roman" panose="02020603050405020304" pitchFamily="18" charset="0"/>
              </a:rPr>
              <a:t>This chart is generally reliable for natural gas with minor amount of nonhydrocarbons.</a:t>
            </a:r>
          </a:p>
          <a:p>
            <a:endParaRPr lang="en-GB" sz="2000" dirty="0">
              <a:cs typeface="Times New Roman" panose="02020603050405020304" pitchFamily="18" charset="0"/>
            </a:endParaRPr>
          </a:p>
          <a:p>
            <a:endParaRPr lang="en-GB" sz="2000" dirty="0">
              <a:cs typeface="Times New Roman" panose="02020603050405020304" pitchFamily="18" charset="0"/>
            </a:endParaRPr>
          </a:p>
          <a:p>
            <a:pPr algn="just"/>
            <a:r>
              <a:rPr lang="en-GB" sz="2000" dirty="0">
                <a:cs typeface="Times New Roman" panose="02020603050405020304" pitchFamily="18" charset="0"/>
              </a:rPr>
              <a:t> It is used for mixture of gases and its one of the most widely accepted correlations in the oil and gas industry.</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8909" y="1078173"/>
            <a:ext cx="4474142" cy="5678093"/>
          </a:xfrm>
          <a:prstGeom prst="rect">
            <a:avLst/>
          </a:prstGeom>
        </p:spPr>
      </p:pic>
      <p:sp>
        <p:nvSpPr>
          <p:cNvPr id="8" name="Rectangle 7">
            <a:extLst>
              <a:ext uri="{FF2B5EF4-FFF2-40B4-BE49-F238E27FC236}">
                <a16:creationId xmlns:a16="http://schemas.microsoft.com/office/drawing/2014/main" id="{F6A5E571-21DF-4528-B75C-2F07139CC06E}"/>
              </a:ext>
            </a:extLst>
          </p:cNvPr>
          <p:cNvSpPr/>
          <p:nvPr/>
        </p:nvSpPr>
        <p:spPr>
          <a:xfrm>
            <a:off x="2684326" y="140032"/>
            <a:ext cx="6244520" cy="534845"/>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2500" lnSpcReduction="20000"/>
          </a:bodyPr>
          <a:lstStyle/>
          <a:p>
            <a:pPr algn="ctr">
              <a:lnSpc>
                <a:spcPct val="90000"/>
              </a:lnSpc>
              <a:spcBef>
                <a:spcPct val="0"/>
              </a:spcBef>
            </a:pPr>
            <a:r>
              <a:rPr lang="en-GB" sz="4400" dirty="0">
                <a:solidFill>
                  <a:srgbClr val="FF0000"/>
                </a:solidFill>
              </a:rPr>
              <a:t>Compressibility factor</a:t>
            </a:r>
          </a:p>
        </p:txBody>
      </p:sp>
    </p:spTree>
    <p:extLst>
      <p:ext uri="{BB962C8B-B14F-4D97-AF65-F5344CB8AC3E}">
        <p14:creationId xmlns:p14="http://schemas.microsoft.com/office/powerpoint/2010/main" val="1764846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38396" y="6404374"/>
            <a:ext cx="2743200" cy="365125"/>
          </a:xfrm>
        </p:spPr>
        <p:txBody>
          <a:bodyPr/>
          <a:lstStyle/>
          <a:p>
            <a:fld id="{FF24955D-8619-4099-8A53-AC1898540FFA}" type="slidenum">
              <a:rPr lang="en-GB" smtClean="0"/>
              <a:t>25</a:t>
            </a:fld>
            <a:endParaRPr lang="en-GB" dirty="0"/>
          </a:p>
        </p:txBody>
      </p:sp>
      <p:sp>
        <p:nvSpPr>
          <p:cNvPr id="8" name="Rectangle 7">
            <a:extLst>
              <a:ext uri="{FF2B5EF4-FFF2-40B4-BE49-F238E27FC236}">
                <a16:creationId xmlns:a16="http://schemas.microsoft.com/office/drawing/2014/main" id="{F6A5E571-21DF-4528-B75C-2F07139CC06E}"/>
              </a:ext>
            </a:extLst>
          </p:cNvPr>
          <p:cNvSpPr/>
          <p:nvPr/>
        </p:nvSpPr>
        <p:spPr>
          <a:xfrm>
            <a:off x="2684326" y="140032"/>
            <a:ext cx="6244520" cy="534845"/>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2500" lnSpcReduction="20000"/>
          </a:bodyPr>
          <a:lstStyle/>
          <a:p>
            <a:pPr algn="ctr">
              <a:lnSpc>
                <a:spcPct val="90000"/>
              </a:lnSpc>
              <a:spcBef>
                <a:spcPct val="0"/>
              </a:spcBef>
            </a:pPr>
            <a:r>
              <a:rPr lang="en-GB" sz="4400" dirty="0">
                <a:solidFill>
                  <a:srgbClr val="FF0000"/>
                </a:solidFill>
              </a:rPr>
              <a:t>Compressibility factor</a:t>
            </a:r>
          </a:p>
        </p:txBody>
      </p:sp>
      <p:sp>
        <p:nvSpPr>
          <p:cNvPr id="7" name="TextBox 6">
            <a:extLst>
              <a:ext uri="{FF2B5EF4-FFF2-40B4-BE49-F238E27FC236}">
                <a16:creationId xmlns:a16="http://schemas.microsoft.com/office/drawing/2014/main" id="{23D22D25-3AA0-43E6-AC89-F1B69D5F9E93}"/>
              </a:ext>
            </a:extLst>
          </p:cNvPr>
          <p:cNvSpPr txBox="1"/>
          <p:nvPr/>
        </p:nvSpPr>
        <p:spPr>
          <a:xfrm>
            <a:off x="543556" y="1018893"/>
            <a:ext cx="6244519" cy="2862322"/>
          </a:xfrm>
          <a:prstGeom prst="rect">
            <a:avLst/>
          </a:prstGeom>
          <a:noFill/>
        </p:spPr>
        <p:txBody>
          <a:bodyPr wrap="square">
            <a:spAutoFit/>
          </a:bodyPr>
          <a:lstStyle/>
          <a:p>
            <a:pPr marL="285750" indent="-285750" algn="justLow">
              <a:buFont typeface="Arial" panose="020B0604020202020204" pitchFamily="34" charset="0"/>
              <a:buChar char="•"/>
            </a:pPr>
            <a:r>
              <a:rPr lang="en-US" sz="1800" b="0" i="0" u="none" strike="noStrike" baseline="0" dirty="0">
                <a:solidFill>
                  <a:srgbClr val="000000"/>
                </a:solidFill>
                <a:latin typeface="CIDFont+F1"/>
              </a:rPr>
              <a:t>In cases where the composition of a natural gas is not available, the pseudo-critical properties, i.e., </a:t>
            </a:r>
            <a:r>
              <a:rPr lang="en-US" sz="1800" b="0" i="0" u="none" strike="noStrike" baseline="0" dirty="0" err="1">
                <a:solidFill>
                  <a:srgbClr val="000000"/>
                </a:solidFill>
                <a:latin typeface="CIDFont+F1"/>
              </a:rPr>
              <a:t>p</a:t>
            </a:r>
            <a:r>
              <a:rPr lang="en-US" sz="1050" b="0" i="0" u="none" strike="noStrike" baseline="0" dirty="0" err="1">
                <a:solidFill>
                  <a:srgbClr val="000000"/>
                </a:solidFill>
                <a:latin typeface="CIDFont+F1"/>
              </a:rPr>
              <a:t>pc</a:t>
            </a:r>
            <a:r>
              <a:rPr lang="en-US" sz="1050" b="0" i="0" u="none" strike="noStrike" baseline="0" dirty="0">
                <a:solidFill>
                  <a:srgbClr val="000000"/>
                </a:solidFill>
                <a:latin typeface="CIDFont+F1"/>
              </a:rPr>
              <a:t> </a:t>
            </a:r>
            <a:r>
              <a:rPr lang="en-US" sz="1800" b="0" i="0" u="none" strike="noStrike" baseline="0" dirty="0">
                <a:solidFill>
                  <a:srgbClr val="000000"/>
                </a:solidFill>
                <a:latin typeface="CIDFont+F1"/>
              </a:rPr>
              <a:t>and </a:t>
            </a:r>
            <a:r>
              <a:rPr lang="en-US" sz="1800" b="0" i="0" u="none" strike="noStrike" baseline="0" dirty="0" err="1">
                <a:solidFill>
                  <a:srgbClr val="000000"/>
                </a:solidFill>
                <a:latin typeface="CIDFont+F1"/>
              </a:rPr>
              <a:t>T</a:t>
            </a:r>
            <a:r>
              <a:rPr lang="en-US" sz="1050" b="0" i="0" u="none" strike="noStrike" baseline="0" dirty="0" err="1">
                <a:solidFill>
                  <a:srgbClr val="000000"/>
                </a:solidFill>
                <a:latin typeface="CIDFont+F1"/>
              </a:rPr>
              <a:t>pc</a:t>
            </a:r>
            <a:r>
              <a:rPr lang="en-US" sz="1800" b="0" i="0" u="none" strike="noStrike" baseline="0" dirty="0">
                <a:solidFill>
                  <a:srgbClr val="000000"/>
                </a:solidFill>
                <a:latin typeface="CIDFont+F1"/>
              </a:rPr>
              <a:t>, can be predicted solely from the </a:t>
            </a:r>
            <a:r>
              <a:rPr lang="en-US" sz="1800" b="0" i="0" u="none" strike="noStrike" baseline="0" dirty="0">
                <a:solidFill>
                  <a:srgbClr val="C10000"/>
                </a:solidFill>
                <a:latin typeface="CIDFont+F11"/>
              </a:rPr>
              <a:t>specific gravity </a:t>
            </a:r>
            <a:r>
              <a:rPr lang="en-US" sz="1800" b="0" i="0" u="none" strike="noStrike" baseline="0" dirty="0">
                <a:solidFill>
                  <a:srgbClr val="000000"/>
                </a:solidFill>
                <a:latin typeface="CIDFont+F1"/>
              </a:rPr>
              <a:t>of the gas.</a:t>
            </a:r>
          </a:p>
          <a:p>
            <a:pPr marL="285750" indent="-285750" algn="justLow">
              <a:buFont typeface="Arial" panose="020B0604020202020204" pitchFamily="34" charset="0"/>
              <a:buChar char="•"/>
            </a:pPr>
            <a:r>
              <a:rPr lang="en-US" sz="1800" b="0" i="0" u="none" strike="noStrike" baseline="0" dirty="0">
                <a:solidFill>
                  <a:srgbClr val="000000"/>
                </a:solidFill>
                <a:latin typeface="CIDFont+F1"/>
              </a:rPr>
              <a:t>Brown et al. (1948) presented a graphical method for a convenient approximation of the pseudo-critical pressure and pseudo-critical temperature of gases when only the specific gravity of the gas is available. The correlation is presented in the figure (</a:t>
            </a:r>
            <a:r>
              <a:rPr lang="en-US" sz="1800" b="0" i="0" u="none" strike="noStrike" baseline="0" dirty="0">
                <a:solidFill>
                  <a:srgbClr val="00B150"/>
                </a:solidFill>
                <a:latin typeface="CIDFont+F4"/>
              </a:rPr>
              <a:t>Reservoir Engineering Handbook by Tarek Ahmed</a:t>
            </a:r>
            <a:r>
              <a:rPr lang="en-US" sz="1800" b="0" i="0" u="none" strike="noStrike" baseline="0" dirty="0">
                <a:solidFill>
                  <a:srgbClr val="000000"/>
                </a:solidFill>
                <a:latin typeface="CIDFont+F1"/>
              </a:rPr>
              <a:t>).</a:t>
            </a:r>
          </a:p>
          <a:p>
            <a:pPr marL="285750" indent="-285750" algn="justLow">
              <a:buFont typeface="Arial" panose="020B0604020202020204" pitchFamily="34" charset="0"/>
              <a:buChar char="•"/>
            </a:pPr>
            <a:r>
              <a:rPr lang="en-US" sz="1800" b="0" i="0" u="none" strike="noStrike" baseline="0" dirty="0">
                <a:solidFill>
                  <a:srgbClr val="000000"/>
                </a:solidFill>
                <a:latin typeface="CIDFont+F1"/>
              </a:rPr>
              <a:t>Standing (1977) expressed this graphical correlation in the following mathematical forms:</a:t>
            </a:r>
            <a:endParaRPr lang="en-US" dirty="0"/>
          </a:p>
        </p:txBody>
      </p:sp>
      <p:pic>
        <p:nvPicPr>
          <p:cNvPr id="5" name="Picture 4">
            <a:extLst>
              <a:ext uri="{FF2B5EF4-FFF2-40B4-BE49-F238E27FC236}">
                <a16:creationId xmlns:a16="http://schemas.microsoft.com/office/drawing/2014/main" id="{53D08C92-74D6-454A-8047-824CC26B2B8E}"/>
              </a:ext>
            </a:extLst>
          </p:cNvPr>
          <p:cNvPicPr>
            <a:picLocks noChangeAspect="1"/>
          </p:cNvPicPr>
          <p:nvPr/>
        </p:nvPicPr>
        <p:blipFill>
          <a:blip r:embed="rId2"/>
          <a:stretch>
            <a:fillRect/>
          </a:stretch>
        </p:blipFill>
        <p:spPr>
          <a:xfrm>
            <a:off x="7110805" y="844332"/>
            <a:ext cx="4751995" cy="4749644"/>
          </a:xfrm>
          <a:prstGeom prst="rect">
            <a:avLst/>
          </a:prstGeom>
        </p:spPr>
      </p:pic>
      <p:pic>
        <p:nvPicPr>
          <p:cNvPr id="11" name="Picture 10">
            <a:extLst>
              <a:ext uri="{FF2B5EF4-FFF2-40B4-BE49-F238E27FC236}">
                <a16:creationId xmlns:a16="http://schemas.microsoft.com/office/drawing/2014/main" id="{D80358B3-3A32-4901-A112-CE43C366C910}"/>
              </a:ext>
            </a:extLst>
          </p:cNvPr>
          <p:cNvPicPr>
            <a:picLocks noChangeAspect="1"/>
          </p:cNvPicPr>
          <p:nvPr/>
        </p:nvPicPr>
        <p:blipFill>
          <a:blip r:embed="rId3"/>
          <a:stretch>
            <a:fillRect/>
          </a:stretch>
        </p:blipFill>
        <p:spPr>
          <a:xfrm>
            <a:off x="637390" y="3921556"/>
            <a:ext cx="6609187" cy="1542780"/>
          </a:xfrm>
          <a:prstGeom prst="rect">
            <a:avLst/>
          </a:prstGeom>
        </p:spPr>
      </p:pic>
      <p:pic>
        <p:nvPicPr>
          <p:cNvPr id="13" name="Picture 12">
            <a:extLst>
              <a:ext uri="{FF2B5EF4-FFF2-40B4-BE49-F238E27FC236}">
                <a16:creationId xmlns:a16="http://schemas.microsoft.com/office/drawing/2014/main" id="{713D2840-D147-47F6-8161-50AE70F631FB}"/>
              </a:ext>
            </a:extLst>
          </p:cNvPr>
          <p:cNvPicPr>
            <a:picLocks noChangeAspect="1"/>
          </p:cNvPicPr>
          <p:nvPr/>
        </p:nvPicPr>
        <p:blipFill>
          <a:blip r:embed="rId4"/>
          <a:stretch>
            <a:fillRect/>
          </a:stretch>
        </p:blipFill>
        <p:spPr>
          <a:xfrm>
            <a:off x="908257" y="5464335"/>
            <a:ext cx="3069474" cy="710553"/>
          </a:xfrm>
          <a:prstGeom prst="rect">
            <a:avLst/>
          </a:prstGeom>
        </p:spPr>
      </p:pic>
    </p:spTree>
    <p:extLst>
      <p:ext uri="{BB962C8B-B14F-4D97-AF65-F5344CB8AC3E}">
        <p14:creationId xmlns:p14="http://schemas.microsoft.com/office/powerpoint/2010/main" val="53627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38396" y="6404374"/>
            <a:ext cx="2743200" cy="365125"/>
          </a:xfrm>
        </p:spPr>
        <p:txBody>
          <a:bodyPr/>
          <a:lstStyle/>
          <a:p>
            <a:fld id="{FF24955D-8619-4099-8A53-AC1898540FFA}" type="slidenum">
              <a:rPr lang="en-GB" smtClean="0"/>
              <a:t>26</a:t>
            </a:fld>
            <a:endParaRPr lang="en-GB" dirty="0"/>
          </a:p>
        </p:txBody>
      </p:sp>
      <p:sp>
        <p:nvSpPr>
          <p:cNvPr id="8" name="Rectangle 7">
            <a:extLst>
              <a:ext uri="{FF2B5EF4-FFF2-40B4-BE49-F238E27FC236}">
                <a16:creationId xmlns:a16="http://schemas.microsoft.com/office/drawing/2014/main" id="{F6A5E571-21DF-4528-B75C-2F07139CC06E}"/>
              </a:ext>
            </a:extLst>
          </p:cNvPr>
          <p:cNvSpPr/>
          <p:nvPr/>
        </p:nvSpPr>
        <p:spPr>
          <a:xfrm>
            <a:off x="2684326" y="140032"/>
            <a:ext cx="6244520" cy="534845"/>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2500" lnSpcReduction="20000"/>
          </a:bodyPr>
          <a:lstStyle/>
          <a:p>
            <a:pPr algn="ctr">
              <a:lnSpc>
                <a:spcPct val="90000"/>
              </a:lnSpc>
              <a:spcBef>
                <a:spcPct val="0"/>
              </a:spcBef>
            </a:pPr>
            <a:r>
              <a:rPr lang="en-GB" sz="4400" dirty="0">
                <a:solidFill>
                  <a:srgbClr val="FF0000"/>
                </a:solidFill>
              </a:rPr>
              <a:t>Compressibility factor</a:t>
            </a:r>
          </a:p>
        </p:txBody>
      </p:sp>
      <p:sp>
        <p:nvSpPr>
          <p:cNvPr id="7" name="TextBox 6">
            <a:extLst>
              <a:ext uri="{FF2B5EF4-FFF2-40B4-BE49-F238E27FC236}">
                <a16:creationId xmlns:a16="http://schemas.microsoft.com/office/drawing/2014/main" id="{48F18572-9033-4B15-A469-340D9253B7BC}"/>
              </a:ext>
            </a:extLst>
          </p:cNvPr>
          <p:cNvSpPr txBox="1"/>
          <p:nvPr/>
        </p:nvSpPr>
        <p:spPr>
          <a:xfrm>
            <a:off x="307053" y="706974"/>
            <a:ext cx="10999065" cy="5866350"/>
          </a:xfrm>
          <a:prstGeom prst="rect">
            <a:avLst/>
          </a:prstGeom>
          <a:noFill/>
        </p:spPr>
        <p:txBody>
          <a:bodyPr wrap="square">
            <a:spAutoFit/>
          </a:bodyPr>
          <a:lstStyle/>
          <a:p>
            <a:pPr algn="l">
              <a:lnSpc>
                <a:spcPct val="150000"/>
              </a:lnSpc>
            </a:pPr>
            <a:r>
              <a:rPr lang="en-US" b="0" i="0" u="none" strike="noStrike" baseline="0" dirty="0">
                <a:solidFill>
                  <a:srgbClr val="0070C1"/>
                </a:solidFill>
              </a:rPr>
              <a:t>Effect of Nonhydrocarbon Components on the z-Factor</a:t>
            </a:r>
          </a:p>
          <a:p>
            <a:pPr algn="l">
              <a:lnSpc>
                <a:spcPct val="150000"/>
              </a:lnSpc>
            </a:pPr>
            <a:r>
              <a:rPr lang="en-US" b="0" i="0" u="none" strike="noStrike" baseline="0" dirty="0">
                <a:solidFill>
                  <a:srgbClr val="000000"/>
                </a:solidFill>
              </a:rPr>
              <a:t>• Natural gases frequently contain materials other than hydrocarbon components, such as nitrogen, carbon dioxide, and hydrogen sulfide.</a:t>
            </a:r>
          </a:p>
          <a:p>
            <a:pPr algn="l">
              <a:lnSpc>
                <a:spcPct val="150000"/>
              </a:lnSpc>
            </a:pPr>
            <a:r>
              <a:rPr lang="en-US" b="0" i="0" u="none" strike="noStrike" baseline="0" dirty="0">
                <a:solidFill>
                  <a:srgbClr val="000000"/>
                </a:solidFill>
              </a:rPr>
              <a:t>• Hydrocarbon gases are classified as sweet or sour depending on the hydrogen sulfide content. Natural gas is usually considered sour if there are more than 5.7 milligrams of H2S per cubic meter of natural gas, which is equivalent to approximately 4 ppm by volume under standard temperature and pressure..</a:t>
            </a:r>
          </a:p>
          <a:p>
            <a:pPr algn="l">
              <a:lnSpc>
                <a:spcPct val="150000"/>
              </a:lnSpc>
            </a:pPr>
            <a:r>
              <a:rPr lang="en-US" b="0" i="0" u="none" strike="noStrike" baseline="0" dirty="0">
                <a:solidFill>
                  <a:srgbClr val="000000"/>
                </a:solidFill>
              </a:rPr>
              <a:t>• Both sweet and sour gases may contain nitrogen, carbon dioxide, or both.</a:t>
            </a:r>
          </a:p>
          <a:p>
            <a:pPr algn="l">
              <a:lnSpc>
                <a:spcPct val="150000"/>
              </a:lnSpc>
            </a:pPr>
            <a:r>
              <a:rPr lang="en-US" b="0" i="0" u="none" strike="noStrike" baseline="0" dirty="0">
                <a:solidFill>
                  <a:srgbClr val="000000"/>
                </a:solidFill>
              </a:rPr>
              <a:t>• Concentrations of up to 5 percent of these nonhydrocarbon components will not seriously affect accuracy.</a:t>
            </a:r>
          </a:p>
          <a:p>
            <a:pPr algn="l">
              <a:lnSpc>
                <a:spcPct val="150000"/>
              </a:lnSpc>
            </a:pPr>
            <a:r>
              <a:rPr lang="en-US" b="0" i="0" u="none" strike="noStrike" baseline="0" dirty="0">
                <a:solidFill>
                  <a:srgbClr val="000000"/>
                </a:solidFill>
              </a:rPr>
              <a:t>• Errors in compressibility factor calculations as large as 10 percent may occur in higher concentrations of</a:t>
            </a:r>
          </a:p>
          <a:p>
            <a:pPr algn="l">
              <a:lnSpc>
                <a:spcPct val="150000"/>
              </a:lnSpc>
            </a:pPr>
            <a:r>
              <a:rPr lang="en-US" b="0" i="0" u="none" strike="noStrike" baseline="0" dirty="0">
                <a:solidFill>
                  <a:srgbClr val="000000"/>
                </a:solidFill>
              </a:rPr>
              <a:t>nonhydrocarbon components in gas mixtures.</a:t>
            </a:r>
          </a:p>
          <a:p>
            <a:pPr algn="l">
              <a:lnSpc>
                <a:spcPct val="150000"/>
              </a:lnSpc>
            </a:pPr>
            <a:r>
              <a:rPr lang="en-US" b="0" i="0" u="none" strike="noStrike" baseline="0" dirty="0">
                <a:solidFill>
                  <a:srgbClr val="000000"/>
                </a:solidFill>
              </a:rPr>
              <a:t>• There are two methods that were developed to adjust the pseudo-critical properties of the gases to account for the presence of the nonhydrocarbon components. These two methods are the:</a:t>
            </a:r>
          </a:p>
          <a:p>
            <a:pPr marL="285750" indent="-285750" algn="l">
              <a:lnSpc>
                <a:spcPct val="150000"/>
              </a:lnSpc>
              <a:buFont typeface="Wingdings" panose="05000000000000000000" pitchFamily="2" charset="2"/>
              <a:buChar char="v"/>
            </a:pPr>
            <a:r>
              <a:rPr lang="en-US" b="1" i="0" u="none" strike="noStrike" baseline="0" dirty="0" err="1">
                <a:solidFill>
                  <a:srgbClr val="000000"/>
                </a:solidFill>
              </a:rPr>
              <a:t>Wichert</a:t>
            </a:r>
            <a:r>
              <a:rPr lang="en-US" b="1" i="0" u="none" strike="noStrike" baseline="0" dirty="0">
                <a:solidFill>
                  <a:srgbClr val="000000"/>
                </a:solidFill>
              </a:rPr>
              <a:t>-Aziz correction method</a:t>
            </a:r>
          </a:p>
          <a:p>
            <a:pPr marL="285750" indent="-285750" algn="l">
              <a:lnSpc>
                <a:spcPct val="150000"/>
              </a:lnSpc>
              <a:buFont typeface="Wingdings" panose="05000000000000000000" pitchFamily="2" charset="2"/>
              <a:buChar char="v"/>
            </a:pPr>
            <a:r>
              <a:rPr lang="en-US" b="1" i="0" u="none" strike="noStrike" baseline="0" dirty="0" err="1">
                <a:solidFill>
                  <a:srgbClr val="000000"/>
                </a:solidFill>
              </a:rPr>
              <a:t>Carr</a:t>
            </a:r>
            <a:r>
              <a:rPr lang="en-US" b="1" i="0" u="none" strike="noStrike" baseline="0" dirty="0">
                <a:solidFill>
                  <a:srgbClr val="000000"/>
                </a:solidFill>
              </a:rPr>
              <a:t>-Kobayashi-Burrows correction method</a:t>
            </a:r>
            <a:endParaRPr lang="en-US" b="1" dirty="0"/>
          </a:p>
        </p:txBody>
      </p:sp>
    </p:spTree>
    <p:extLst>
      <p:ext uri="{BB962C8B-B14F-4D97-AF65-F5344CB8AC3E}">
        <p14:creationId xmlns:p14="http://schemas.microsoft.com/office/powerpoint/2010/main" val="389452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38396" y="6404374"/>
            <a:ext cx="2743200" cy="365125"/>
          </a:xfrm>
        </p:spPr>
        <p:txBody>
          <a:bodyPr/>
          <a:lstStyle/>
          <a:p>
            <a:fld id="{FF24955D-8619-4099-8A53-AC1898540FFA}" type="slidenum">
              <a:rPr lang="en-GB" smtClean="0"/>
              <a:t>27</a:t>
            </a:fld>
            <a:endParaRPr lang="en-GB" dirty="0"/>
          </a:p>
        </p:txBody>
      </p:sp>
      <p:sp>
        <p:nvSpPr>
          <p:cNvPr id="8" name="Rectangle 7">
            <a:extLst>
              <a:ext uri="{FF2B5EF4-FFF2-40B4-BE49-F238E27FC236}">
                <a16:creationId xmlns:a16="http://schemas.microsoft.com/office/drawing/2014/main" id="{F6A5E571-21DF-4528-B75C-2F07139CC06E}"/>
              </a:ext>
            </a:extLst>
          </p:cNvPr>
          <p:cNvSpPr/>
          <p:nvPr/>
        </p:nvSpPr>
        <p:spPr>
          <a:xfrm>
            <a:off x="2684326" y="140032"/>
            <a:ext cx="6244520" cy="534845"/>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2500" lnSpcReduction="20000"/>
          </a:bodyPr>
          <a:lstStyle/>
          <a:p>
            <a:pPr algn="ctr">
              <a:lnSpc>
                <a:spcPct val="90000"/>
              </a:lnSpc>
              <a:spcBef>
                <a:spcPct val="0"/>
              </a:spcBef>
            </a:pPr>
            <a:r>
              <a:rPr lang="en-GB" sz="4400" dirty="0">
                <a:solidFill>
                  <a:srgbClr val="FF0000"/>
                </a:solidFill>
              </a:rPr>
              <a:t>Compressibility factor</a:t>
            </a:r>
          </a:p>
        </p:txBody>
      </p:sp>
      <p:sp>
        <p:nvSpPr>
          <p:cNvPr id="7" name="TextBox 6">
            <a:extLst>
              <a:ext uri="{FF2B5EF4-FFF2-40B4-BE49-F238E27FC236}">
                <a16:creationId xmlns:a16="http://schemas.microsoft.com/office/drawing/2014/main" id="{5063E8FA-731F-4CE7-9DFC-70848A54559F}"/>
              </a:ext>
            </a:extLst>
          </p:cNvPr>
          <p:cNvSpPr txBox="1"/>
          <p:nvPr/>
        </p:nvSpPr>
        <p:spPr>
          <a:xfrm>
            <a:off x="615875" y="1062805"/>
            <a:ext cx="9539344" cy="1569660"/>
          </a:xfrm>
          <a:prstGeom prst="rect">
            <a:avLst/>
          </a:prstGeom>
          <a:noFill/>
        </p:spPr>
        <p:txBody>
          <a:bodyPr wrap="square">
            <a:spAutoFit/>
          </a:bodyPr>
          <a:lstStyle/>
          <a:p>
            <a:pPr algn="l"/>
            <a:r>
              <a:rPr lang="en-US" sz="2400" b="0" i="0" u="none" strike="noStrike" baseline="0" dirty="0" err="1">
                <a:solidFill>
                  <a:srgbClr val="0070C1"/>
                </a:solidFill>
                <a:latin typeface="CIDFont+F4"/>
              </a:rPr>
              <a:t>Wichert</a:t>
            </a:r>
            <a:r>
              <a:rPr lang="en-US" sz="2400" b="0" i="0" u="none" strike="noStrike" baseline="0" dirty="0">
                <a:solidFill>
                  <a:srgbClr val="0070C1"/>
                </a:solidFill>
                <a:latin typeface="CIDFont+F4"/>
              </a:rPr>
              <a:t>-Aziz Correction Method</a:t>
            </a:r>
          </a:p>
          <a:p>
            <a:pPr algn="l"/>
            <a:r>
              <a:rPr lang="en-US" sz="1800" b="0" i="0" u="none" strike="noStrike" baseline="0" dirty="0">
                <a:solidFill>
                  <a:srgbClr val="000000"/>
                </a:solidFill>
                <a:latin typeface="CIDFont+F5"/>
              </a:rPr>
              <a:t>• </a:t>
            </a:r>
            <a:r>
              <a:rPr lang="en-US" sz="1800" b="0" i="0" u="none" strike="noStrike" baseline="0" dirty="0" err="1">
                <a:solidFill>
                  <a:srgbClr val="000000"/>
                </a:solidFill>
                <a:latin typeface="CIDFont+F2"/>
              </a:rPr>
              <a:t>Wichert</a:t>
            </a:r>
            <a:r>
              <a:rPr lang="en-US" sz="1800" b="0" i="0" u="none" strike="noStrike" baseline="0" dirty="0">
                <a:solidFill>
                  <a:srgbClr val="000000"/>
                </a:solidFill>
                <a:latin typeface="CIDFont+F2"/>
              </a:rPr>
              <a:t> and Aziz (1972) developed a method to calculate the compressibility factor for Natural</a:t>
            </a:r>
          </a:p>
          <a:p>
            <a:pPr algn="l"/>
            <a:r>
              <a:rPr lang="en-US" sz="1800" b="0" i="0" u="none" strike="noStrike" baseline="0" dirty="0">
                <a:solidFill>
                  <a:srgbClr val="000000"/>
                </a:solidFill>
                <a:latin typeface="CIDFont+F2"/>
              </a:rPr>
              <a:t>gases that contain H2S and or CO2.</a:t>
            </a:r>
          </a:p>
          <a:p>
            <a:pPr algn="l"/>
            <a:r>
              <a:rPr lang="en-US" sz="1800" b="0" i="0" u="none" strike="noStrike" baseline="0" dirty="0">
                <a:solidFill>
                  <a:srgbClr val="000000"/>
                </a:solidFill>
                <a:latin typeface="CIDFont+F5"/>
              </a:rPr>
              <a:t>• </a:t>
            </a:r>
            <a:r>
              <a:rPr lang="en-US" sz="1800" b="0" i="0" u="none" strike="noStrike" baseline="0" dirty="0">
                <a:solidFill>
                  <a:srgbClr val="000000"/>
                </a:solidFill>
                <a:latin typeface="CIDFont+F2"/>
              </a:rPr>
              <a:t>This method permits the use of the Standing-Katz chart, i.e., Figure 2-1, by using a pseudo-critical</a:t>
            </a:r>
          </a:p>
          <a:p>
            <a:pPr algn="l"/>
            <a:r>
              <a:rPr lang="en-US" sz="1800" b="0" i="0" u="none" strike="noStrike" baseline="0" dirty="0">
                <a:solidFill>
                  <a:srgbClr val="000000"/>
                </a:solidFill>
                <a:latin typeface="CIDFont+F2"/>
              </a:rPr>
              <a:t>temperature adjustment factor.</a:t>
            </a:r>
            <a:endParaRPr lang="en-US" dirty="0"/>
          </a:p>
        </p:txBody>
      </p:sp>
      <p:pic>
        <p:nvPicPr>
          <p:cNvPr id="11" name="Picture 10">
            <a:extLst>
              <a:ext uri="{FF2B5EF4-FFF2-40B4-BE49-F238E27FC236}">
                <a16:creationId xmlns:a16="http://schemas.microsoft.com/office/drawing/2014/main" id="{45A0A44C-1D3D-43E4-9A4E-2A2CDCFE4E39}"/>
              </a:ext>
            </a:extLst>
          </p:cNvPr>
          <p:cNvPicPr>
            <a:picLocks noChangeAspect="1"/>
          </p:cNvPicPr>
          <p:nvPr/>
        </p:nvPicPr>
        <p:blipFill>
          <a:blip r:embed="rId2"/>
          <a:stretch>
            <a:fillRect/>
          </a:stretch>
        </p:blipFill>
        <p:spPr>
          <a:xfrm>
            <a:off x="6905560" y="3020393"/>
            <a:ext cx="4046571" cy="1752752"/>
          </a:xfrm>
          <a:prstGeom prst="rect">
            <a:avLst/>
          </a:prstGeom>
        </p:spPr>
      </p:pic>
      <p:pic>
        <p:nvPicPr>
          <p:cNvPr id="13" name="Picture 12">
            <a:extLst>
              <a:ext uri="{FF2B5EF4-FFF2-40B4-BE49-F238E27FC236}">
                <a16:creationId xmlns:a16="http://schemas.microsoft.com/office/drawing/2014/main" id="{63DE9ADA-BCB3-4412-A6D4-47457E6A8EFE}"/>
              </a:ext>
            </a:extLst>
          </p:cNvPr>
          <p:cNvPicPr>
            <a:picLocks noChangeAspect="1"/>
          </p:cNvPicPr>
          <p:nvPr/>
        </p:nvPicPr>
        <p:blipFill>
          <a:blip r:embed="rId3"/>
          <a:stretch>
            <a:fillRect/>
          </a:stretch>
        </p:blipFill>
        <p:spPr>
          <a:xfrm>
            <a:off x="1064646" y="3109332"/>
            <a:ext cx="3840842" cy="1615580"/>
          </a:xfrm>
          <a:prstGeom prst="rect">
            <a:avLst/>
          </a:prstGeom>
        </p:spPr>
      </p:pic>
      <p:pic>
        <p:nvPicPr>
          <p:cNvPr id="15" name="Picture 14">
            <a:extLst>
              <a:ext uri="{FF2B5EF4-FFF2-40B4-BE49-F238E27FC236}">
                <a16:creationId xmlns:a16="http://schemas.microsoft.com/office/drawing/2014/main" id="{AF8FC633-5325-4D4E-9C44-1DEA8F7C85C2}"/>
              </a:ext>
            </a:extLst>
          </p:cNvPr>
          <p:cNvPicPr>
            <a:picLocks noChangeAspect="1"/>
          </p:cNvPicPr>
          <p:nvPr/>
        </p:nvPicPr>
        <p:blipFill>
          <a:blip r:embed="rId4"/>
          <a:stretch>
            <a:fillRect/>
          </a:stretch>
        </p:blipFill>
        <p:spPr>
          <a:xfrm>
            <a:off x="1180440" y="4773145"/>
            <a:ext cx="1722269" cy="685859"/>
          </a:xfrm>
          <a:prstGeom prst="rect">
            <a:avLst/>
          </a:prstGeom>
        </p:spPr>
      </p:pic>
    </p:spTree>
    <p:extLst>
      <p:ext uri="{BB962C8B-B14F-4D97-AF65-F5344CB8AC3E}">
        <p14:creationId xmlns:p14="http://schemas.microsoft.com/office/powerpoint/2010/main" val="2653510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9BE1C0-D4B3-45C6-8818-367158E06A04}"/>
              </a:ext>
            </a:extLst>
          </p:cNvPr>
          <p:cNvSpPr>
            <a:spLocks noGrp="1"/>
          </p:cNvSpPr>
          <p:nvPr>
            <p:ph type="sldNum" sz="quarter" idx="12"/>
          </p:nvPr>
        </p:nvSpPr>
        <p:spPr/>
        <p:txBody>
          <a:bodyPr/>
          <a:lstStyle/>
          <a:p>
            <a:fld id="{FF24955D-8619-4099-8A53-AC1898540FFA}" type="slidenum">
              <a:rPr lang="en-GB" smtClean="0"/>
              <a:t>28</a:t>
            </a:fld>
            <a:endParaRPr lang="en-GB"/>
          </a:p>
        </p:txBody>
      </p:sp>
      <p:sp>
        <p:nvSpPr>
          <p:cNvPr id="6" name="TextBox 5">
            <a:extLst>
              <a:ext uri="{FF2B5EF4-FFF2-40B4-BE49-F238E27FC236}">
                <a16:creationId xmlns:a16="http://schemas.microsoft.com/office/drawing/2014/main" id="{A8DB9F8E-79EF-4B90-B452-2AADAF9BC433}"/>
              </a:ext>
            </a:extLst>
          </p:cNvPr>
          <p:cNvSpPr txBox="1"/>
          <p:nvPr/>
        </p:nvSpPr>
        <p:spPr>
          <a:xfrm>
            <a:off x="419548" y="1128680"/>
            <a:ext cx="10553251" cy="1015663"/>
          </a:xfrm>
          <a:prstGeom prst="rect">
            <a:avLst/>
          </a:prstGeom>
          <a:noFill/>
        </p:spPr>
        <p:txBody>
          <a:bodyPr wrap="square">
            <a:spAutoFit/>
          </a:bodyPr>
          <a:lstStyle/>
          <a:p>
            <a:pPr algn="l"/>
            <a:r>
              <a:rPr lang="en-US" sz="2400" b="0" i="0" u="none" strike="noStrike" baseline="0" dirty="0" err="1">
                <a:solidFill>
                  <a:srgbClr val="0070C1"/>
                </a:solidFill>
                <a:latin typeface="CIDFont+F4"/>
              </a:rPr>
              <a:t>Carr</a:t>
            </a:r>
            <a:r>
              <a:rPr lang="en-US" sz="2400" b="0" i="0" u="none" strike="noStrike" baseline="0" dirty="0">
                <a:solidFill>
                  <a:srgbClr val="0070C1"/>
                </a:solidFill>
                <a:latin typeface="CIDFont+F4"/>
              </a:rPr>
              <a:t>-Kobayashi-Burrows Correction Method</a:t>
            </a:r>
          </a:p>
          <a:p>
            <a:pPr algn="l"/>
            <a:r>
              <a:rPr lang="en-US" sz="1800" b="0" i="0" u="none" strike="noStrike" baseline="0" dirty="0">
                <a:solidFill>
                  <a:srgbClr val="000000"/>
                </a:solidFill>
                <a:latin typeface="CIDFont+F5"/>
              </a:rPr>
              <a:t>• </a:t>
            </a:r>
            <a:r>
              <a:rPr lang="en-US" sz="1800" b="0" i="0" u="none" strike="noStrike" baseline="0" dirty="0" err="1">
                <a:solidFill>
                  <a:srgbClr val="000000"/>
                </a:solidFill>
                <a:latin typeface="CIDFont+F2"/>
              </a:rPr>
              <a:t>Carr</a:t>
            </a:r>
            <a:r>
              <a:rPr lang="en-US" sz="1800" b="0" i="0" u="none" strike="noStrike" baseline="0" dirty="0">
                <a:solidFill>
                  <a:srgbClr val="000000"/>
                </a:solidFill>
                <a:latin typeface="CIDFont+F2"/>
              </a:rPr>
              <a:t>, Kobayashi, and Burrows (1954) proposed a simplified procedure to adjust the pseudo-critical</a:t>
            </a:r>
          </a:p>
          <a:p>
            <a:pPr algn="l"/>
            <a:r>
              <a:rPr lang="en-US" sz="1800" b="0" i="0" u="none" strike="noStrike" baseline="0" dirty="0">
                <a:solidFill>
                  <a:srgbClr val="000000"/>
                </a:solidFill>
                <a:latin typeface="CIDFont+F2"/>
              </a:rPr>
              <a:t>properties of natural gases.</a:t>
            </a:r>
            <a:endParaRPr lang="en-US" dirty="0"/>
          </a:p>
        </p:txBody>
      </p:sp>
      <p:pic>
        <p:nvPicPr>
          <p:cNvPr id="8" name="Picture 7">
            <a:extLst>
              <a:ext uri="{FF2B5EF4-FFF2-40B4-BE49-F238E27FC236}">
                <a16:creationId xmlns:a16="http://schemas.microsoft.com/office/drawing/2014/main" id="{1D8CC76E-260E-4F74-8155-39D1AB74485E}"/>
              </a:ext>
            </a:extLst>
          </p:cNvPr>
          <p:cNvPicPr>
            <a:picLocks noChangeAspect="1"/>
          </p:cNvPicPr>
          <p:nvPr/>
        </p:nvPicPr>
        <p:blipFill>
          <a:blip r:embed="rId2"/>
          <a:stretch>
            <a:fillRect/>
          </a:stretch>
        </p:blipFill>
        <p:spPr>
          <a:xfrm>
            <a:off x="613187" y="2400197"/>
            <a:ext cx="6594438" cy="2559078"/>
          </a:xfrm>
          <a:prstGeom prst="rect">
            <a:avLst/>
          </a:prstGeom>
        </p:spPr>
      </p:pic>
      <p:sp>
        <p:nvSpPr>
          <p:cNvPr id="9" name="Rectangle 8">
            <a:extLst>
              <a:ext uri="{FF2B5EF4-FFF2-40B4-BE49-F238E27FC236}">
                <a16:creationId xmlns:a16="http://schemas.microsoft.com/office/drawing/2014/main" id="{AEC72F11-4D7A-45A0-A0CA-C6015F74EF36}"/>
              </a:ext>
            </a:extLst>
          </p:cNvPr>
          <p:cNvSpPr/>
          <p:nvPr/>
        </p:nvSpPr>
        <p:spPr>
          <a:xfrm>
            <a:off x="2684326" y="140032"/>
            <a:ext cx="6244520" cy="534845"/>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2500" lnSpcReduction="20000"/>
          </a:bodyPr>
          <a:lstStyle/>
          <a:p>
            <a:pPr algn="ctr">
              <a:lnSpc>
                <a:spcPct val="90000"/>
              </a:lnSpc>
              <a:spcBef>
                <a:spcPct val="0"/>
              </a:spcBef>
            </a:pPr>
            <a:r>
              <a:rPr lang="en-GB" sz="4400" dirty="0">
                <a:solidFill>
                  <a:srgbClr val="FF0000"/>
                </a:solidFill>
              </a:rPr>
              <a:t>Compressibility factor</a:t>
            </a:r>
          </a:p>
        </p:txBody>
      </p:sp>
    </p:spTree>
    <p:extLst>
      <p:ext uri="{BB962C8B-B14F-4D97-AF65-F5344CB8AC3E}">
        <p14:creationId xmlns:p14="http://schemas.microsoft.com/office/powerpoint/2010/main" val="1143668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46445" y="344905"/>
            <a:ext cx="7427862" cy="652399"/>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7500" lnSpcReduction="10000"/>
          </a:bodyPr>
          <a:lstStyle/>
          <a:p>
            <a:pPr algn="ctr">
              <a:lnSpc>
                <a:spcPct val="90000"/>
              </a:lnSpc>
              <a:spcBef>
                <a:spcPct val="0"/>
              </a:spcBef>
            </a:pPr>
            <a:r>
              <a:rPr lang="en-GB" sz="4400" dirty="0">
                <a:solidFill>
                  <a:srgbClr val="FF0000"/>
                </a:solidFill>
              </a:rPr>
              <a:t>Gas formation volume factor</a:t>
            </a:r>
          </a:p>
        </p:txBody>
      </p:sp>
      <p:sp>
        <p:nvSpPr>
          <p:cNvPr id="4" name="Slide Number Placeholder 3"/>
          <p:cNvSpPr>
            <a:spLocks noGrp="1"/>
          </p:cNvSpPr>
          <p:nvPr>
            <p:ph type="sldNum" sz="quarter" idx="12"/>
          </p:nvPr>
        </p:nvSpPr>
        <p:spPr/>
        <p:txBody>
          <a:bodyPr/>
          <a:lstStyle/>
          <a:p>
            <a:fld id="{FF24955D-8619-4099-8A53-AC1898540FFA}" type="slidenum">
              <a:rPr lang="en-GB" smtClean="0"/>
              <a:t>29</a:t>
            </a:fld>
            <a:endParaRPr lang="en-GB"/>
          </a:p>
        </p:txBody>
      </p:sp>
      <p:sp>
        <p:nvSpPr>
          <p:cNvPr id="3" name="Rectangle 2"/>
          <p:cNvSpPr/>
          <p:nvPr/>
        </p:nvSpPr>
        <p:spPr>
          <a:xfrm>
            <a:off x="263856" y="1447714"/>
            <a:ext cx="10954604" cy="707886"/>
          </a:xfrm>
          <a:prstGeom prst="rect">
            <a:avLst/>
          </a:prstGeom>
        </p:spPr>
        <p:txBody>
          <a:bodyPr wrap="square">
            <a:spAutoFit/>
          </a:bodyPr>
          <a:lstStyle/>
          <a:p>
            <a:pPr algn="just"/>
            <a:r>
              <a:rPr lang="en-GB" sz="2000" dirty="0">
                <a:cs typeface="Times New Roman" panose="02020603050405020304" pitchFamily="18" charset="0"/>
              </a:rPr>
              <a:t>Gas volume formation factor (</a:t>
            </a:r>
            <a:r>
              <a:rPr lang="en-GB" sz="2000" dirty="0" err="1">
                <a:cs typeface="Times New Roman" panose="02020603050405020304" pitchFamily="18" charset="0"/>
              </a:rPr>
              <a:t>Bg</a:t>
            </a:r>
            <a:r>
              <a:rPr lang="en-GB" sz="2000" dirty="0">
                <a:cs typeface="Times New Roman" panose="02020603050405020304" pitchFamily="18" charset="0"/>
              </a:rPr>
              <a:t>) is Volume of gas at reservoir conditions required to produce one standard volume of gas at the surface</a:t>
            </a:r>
          </a:p>
        </p:txBody>
      </p:sp>
      <p:sp>
        <p:nvSpPr>
          <p:cNvPr id="14" name="Rectangle 13"/>
          <p:cNvSpPr/>
          <p:nvPr/>
        </p:nvSpPr>
        <p:spPr>
          <a:xfrm>
            <a:off x="263856" y="2527132"/>
            <a:ext cx="11486866" cy="707886"/>
          </a:xfrm>
          <a:prstGeom prst="rect">
            <a:avLst/>
          </a:prstGeom>
        </p:spPr>
        <p:txBody>
          <a:bodyPr wrap="square">
            <a:spAutoFit/>
          </a:bodyPr>
          <a:lstStyle/>
          <a:p>
            <a:pPr algn="just"/>
            <a:r>
              <a:rPr lang="en-GB" sz="2000" dirty="0">
                <a:cs typeface="Times New Roman" panose="02020603050405020304" pitchFamily="18" charset="0"/>
              </a:rPr>
              <a:t>The gas formation volume factor is used to relate the volume of gas, as measured at reservoir conditions, to the volume of the gas as measured at standard conditions, i.e., 60°F and 14.7 </a:t>
            </a:r>
            <a:r>
              <a:rPr lang="en-GB" sz="2000" dirty="0" err="1">
                <a:cs typeface="Times New Roman" panose="02020603050405020304" pitchFamily="18" charset="0"/>
              </a:rPr>
              <a:t>psia</a:t>
            </a:r>
            <a:r>
              <a:rPr lang="en-GB" sz="2000" dirty="0"/>
              <a:t>. </a:t>
            </a:r>
          </a:p>
        </p:txBody>
      </p:sp>
      <mc:AlternateContent xmlns:mc="http://schemas.openxmlformats.org/markup-compatibility/2006" xmlns:a14="http://schemas.microsoft.com/office/drawing/2010/main">
        <mc:Choice Requires="a14">
          <p:sp>
            <p:nvSpPr>
              <p:cNvPr id="9" name="TextBox 8"/>
              <p:cNvSpPr txBox="1"/>
              <p:nvPr/>
            </p:nvSpPr>
            <p:spPr>
              <a:xfrm>
                <a:off x="781654" y="3606550"/>
                <a:ext cx="1145378" cy="7537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𝐵</m:t>
                          </m:r>
                        </m:e>
                        <m:sub>
                          <m:r>
                            <a:rPr lang="en-GB" sz="2400" b="0" i="1" smtClean="0">
                              <a:latin typeface="Cambria Math" panose="02040503050406030204" pitchFamily="18" charset="0"/>
                            </a:rPr>
                            <m:t>𝑔</m:t>
                          </m:r>
                        </m:sub>
                      </m:sSub>
                      <m:r>
                        <a:rPr lang="en-GB" sz="2400" i="1" smtClean="0">
                          <a:latin typeface="Cambria Math" panose="02040503050406030204" pitchFamily="18" charset="0"/>
                        </a:rPr>
                        <m:t>=</m:t>
                      </m:r>
                      <m:f>
                        <m:fPr>
                          <m:ctrlPr>
                            <a:rPr lang="en-GB" sz="2400" i="1" smtClean="0">
                              <a:latin typeface="Cambria Math" panose="02040503050406030204" pitchFamily="18" charset="0"/>
                            </a:rPr>
                          </m:ctrlPr>
                        </m:fPr>
                        <m:num>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𝑉</m:t>
                              </m:r>
                            </m:e>
                            <m:sub>
                              <m:r>
                                <a:rPr lang="en-GB" sz="2400" b="0" i="1" smtClean="0">
                                  <a:latin typeface="Cambria Math" panose="02040503050406030204" pitchFamily="18" charset="0"/>
                                </a:rPr>
                                <m:t>𝑅</m:t>
                              </m:r>
                            </m:sub>
                          </m:sSub>
                        </m:num>
                        <m:den>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𝑉</m:t>
                              </m:r>
                            </m:e>
                            <m:sub>
                              <m:r>
                                <a:rPr lang="en-GB" sz="2400" b="0" i="1" smtClean="0">
                                  <a:latin typeface="Cambria Math" panose="02040503050406030204" pitchFamily="18" charset="0"/>
                                </a:rPr>
                                <m:t>𝑠𝑐</m:t>
                              </m:r>
                            </m:sub>
                          </m:sSub>
                        </m:den>
                      </m:f>
                    </m:oMath>
                  </m:oMathPara>
                </a14:m>
                <a:endParaRPr lang="en-GB"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781654" y="3606550"/>
                <a:ext cx="1145378" cy="753732"/>
              </a:xfrm>
              <a:prstGeom prst="rect">
                <a:avLst/>
              </a:prstGeom>
              <a:blipFill>
                <a:blip r:embed="rId2"/>
                <a:stretch>
                  <a:fillRect/>
                </a:stretch>
              </a:blipFill>
            </p:spPr>
            <p:txBody>
              <a:bodyPr/>
              <a:lstStyle/>
              <a:p>
                <a:r>
                  <a:rPr lang="en-US">
                    <a:noFill/>
                  </a:rPr>
                  <a:t> </a:t>
                </a:r>
              </a:p>
            </p:txBody>
          </p:sp>
        </mc:Fallback>
      </mc:AlternateContent>
      <p:sp>
        <p:nvSpPr>
          <p:cNvPr id="10" name="Rectangle 9"/>
          <p:cNvSpPr/>
          <p:nvPr/>
        </p:nvSpPr>
        <p:spPr>
          <a:xfrm>
            <a:off x="263856" y="4621706"/>
            <a:ext cx="6474477" cy="1015663"/>
          </a:xfrm>
          <a:prstGeom prst="rect">
            <a:avLst/>
          </a:prstGeom>
        </p:spPr>
        <p:txBody>
          <a:bodyPr wrap="square">
            <a:spAutoFit/>
          </a:bodyPr>
          <a:lstStyle/>
          <a:p>
            <a:r>
              <a:rPr lang="en-GB" sz="2000" dirty="0" err="1"/>
              <a:t>Bg</a:t>
            </a:r>
            <a:r>
              <a:rPr lang="en-GB" sz="2000" dirty="0"/>
              <a:t> = gas formation volume factor, ft3/</a:t>
            </a:r>
            <a:r>
              <a:rPr lang="en-GB" sz="2000" dirty="0" err="1"/>
              <a:t>scf</a:t>
            </a:r>
            <a:endParaRPr lang="en-GB" sz="2000" dirty="0"/>
          </a:p>
          <a:p>
            <a:r>
              <a:rPr lang="en-GB" sz="2000" dirty="0"/>
              <a:t>VR= volume of gas at reservoir conditions, ft3</a:t>
            </a:r>
          </a:p>
          <a:p>
            <a:r>
              <a:rPr lang="en-GB" sz="2000" dirty="0" err="1"/>
              <a:t>Vsc</a:t>
            </a:r>
            <a:r>
              <a:rPr lang="en-GB" sz="2000" dirty="0"/>
              <a:t> = volume of gas at standard conditions, </a:t>
            </a:r>
            <a:r>
              <a:rPr lang="en-GB" sz="2000" dirty="0" err="1"/>
              <a:t>scf</a:t>
            </a:r>
            <a:endParaRPr lang="en-GB" sz="2000" dirty="0"/>
          </a:p>
        </p:txBody>
      </p:sp>
    </p:spTree>
    <p:extLst>
      <p:ext uri="{BB962C8B-B14F-4D97-AF65-F5344CB8AC3E}">
        <p14:creationId xmlns:p14="http://schemas.microsoft.com/office/powerpoint/2010/main" val="3124908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22E38-264B-4922-9BE4-1500DD7E029E}"/>
              </a:ext>
            </a:extLst>
          </p:cNvPr>
          <p:cNvSpPr>
            <a:spLocks noGrp="1"/>
          </p:cNvSpPr>
          <p:nvPr>
            <p:ph type="title"/>
          </p:nvPr>
        </p:nvSpPr>
        <p:spPr>
          <a:xfrm>
            <a:off x="2803489" y="116118"/>
            <a:ext cx="6742445" cy="509033"/>
          </a:xfr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0000"/>
          </a:bodyPr>
          <a:lstStyle/>
          <a:p>
            <a:pPr algn="ctr"/>
            <a:r>
              <a:rPr lang="en-US" dirty="0">
                <a:solidFill>
                  <a:srgbClr val="FF0000"/>
                </a:solidFill>
              </a:rPr>
              <a:t>Introduction </a:t>
            </a:r>
          </a:p>
        </p:txBody>
      </p:sp>
      <p:sp>
        <p:nvSpPr>
          <p:cNvPr id="4" name="Slide Number Placeholder 3">
            <a:extLst>
              <a:ext uri="{FF2B5EF4-FFF2-40B4-BE49-F238E27FC236}">
                <a16:creationId xmlns:a16="http://schemas.microsoft.com/office/drawing/2014/main" id="{BF97E076-252B-43CC-AE04-4DDE33B20328}"/>
              </a:ext>
            </a:extLst>
          </p:cNvPr>
          <p:cNvSpPr>
            <a:spLocks noGrp="1"/>
          </p:cNvSpPr>
          <p:nvPr>
            <p:ph type="sldNum" sz="quarter" idx="12"/>
          </p:nvPr>
        </p:nvSpPr>
        <p:spPr/>
        <p:txBody>
          <a:bodyPr/>
          <a:lstStyle/>
          <a:p>
            <a:fld id="{FF24955D-8619-4099-8A53-AC1898540FFA}" type="slidenum">
              <a:rPr lang="en-GB" smtClean="0"/>
              <a:t>3</a:t>
            </a:fld>
            <a:endParaRPr lang="en-GB"/>
          </a:p>
        </p:txBody>
      </p:sp>
      <p:sp>
        <p:nvSpPr>
          <p:cNvPr id="12" name="Rectangle 3">
            <a:extLst>
              <a:ext uri="{FF2B5EF4-FFF2-40B4-BE49-F238E27FC236}">
                <a16:creationId xmlns:a16="http://schemas.microsoft.com/office/drawing/2014/main" id="{869E2C97-D009-4B89-9BCA-11AB99EA7A0B}"/>
              </a:ext>
            </a:extLst>
          </p:cNvPr>
          <p:cNvSpPr txBox="1">
            <a:spLocks noChangeArrowheads="1"/>
          </p:cNvSpPr>
          <p:nvPr/>
        </p:nvSpPr>
        <p:spPr>
          <a:xfrm>
            <a:off x="191065" y="926367"/>
            <a:ext cx="11809870" cy="4526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1900" dirty="0"/>
              <a:t>The natural gas is a mixture of hydrocarbon and non hydrocarbon gases .</a:t>
            </a:r>
          </a:p>
          <a:p>
            <a:pPr>
              <a:lnSpc>
                <a:spcPct val="150000"/>
              </a:lnSpc>
            </a:pPr>
            <a:r>
              <a:rPr lang="en-US" sz="1900" dirty="0"/>
              <a:t>The hydrocarbon gases that are found in a natural gas are methane, ethane, propane, butane, pentane, and small amounts of hexanes and heavier. </a:t>
            </a:r>
          </a:p>
          <a:p>
            <a:pPr>
              <a:lnSpc>
                <a:spcPct val="150000"/>
              </a:lnSpc>
            </a:pPr>
            <a:r>
              <a:rPr lang="en-US" sz="1900" dirty="0"/>
              <a:t>The non hydrocarbon gases include carbon dioxide, hydrogen sulfide, and nitrogen.</a:t>
            </a:r>
          </a:p>
          <a:p>
            <a:pPr>
              <a:lnSpc>
                <a:spcPct val="150000"/>
              </a:lnSpc>
            </a:pPr>
            <a:r>
              <a:rPr lang="en-US" sz="1900" dirty="0"/>
              <a:t> </a:t>
            </a:r>
            <a:r>
              <a:rPr lang="en-US" altLang="en-US" sz="1900" dirty="0"/>
              <a:t>A gas is a homogeneous </a:t>
            </a:r>
            <a:r>
              <a:rPr lang="en-US" sz="1900" dirty="0"/>
              <a:t>of low viscosity and density that has no definite volume but expands to completely fill the vessel in which it is contained </a:t>
            </a:r>
            <a:endParaRPr lang="en-US" altLang="en-US" sz="1900" dirty="0"/>
          </a:p>
          <a:p>
            <a:pPr>
              <a:lnSpc>
                <a:spcPct val="150000"/>
              </a:lnSpc>
            </a:pPr>
            <a:r>
              <a:rPr lang="en-US" altLang="en-US" sz="1900" dirty="0"/>
              <a:t> Gas behavior  is vital to petroleum engineers</a:t>
            </a:r>
          </a:p>
          <a:p>
            <a:pPr>
              <a:lnSpc>
                <a:spcPct val="150000"/>
              </a:lnSpc>
            </a:pPr>
            <a:r>
              <a:rPr lang="en-US" altLang="en-US" sz="1900" dirty="0"/>
              <a:t>Simple gas laws straightforward . Hydrocarbon gases at reservoir conditions are more complicated</a:t>
            </a:r>
          </a:p>
          <a:p>
            <a:pPr>
              <a:lnSpc>
                <a:spcPct val="150000"/>
              </a:lnSpc>
            </a:pPr>
            <a:endParaRPr lang="en-US" altLang="en-US" sz="1900" dirty="0"/>
          </a:p>
        </p:txBody>
      </p:sp>
    </p:spTree>
    <p:extLst>
      <p:ext uri="{BB962C8B-B14F-4D97-AF65-F5344CB8AC3E}">
        <p14:creationId xmlns:p14="http://schemas.microsoft.com/office/powerpoint/2010/main" val="395981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69133" y="229510"/>
            <a:ext cx="7490395" cy="782200"/>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7500"/>
          </a:bodyPr>
          <a:lstStyle/>
          <a:p>
            <a:pPr algn="ctr">
              <a:lnSpc>
                <a:spcPct val="90000"/>
              </a:lnSpc>
              <a:spcBef>
                <a:spcPct val="0"/>
              </a:spcBef>
            </a:pPr>
            <a:r>
              <a:rPr lang="en-GB" sz="4400" dirty="0">
                <a:solidFill>
                  <a:srgbClr val="FF0000"/>
                </a:solidFill>
              </a:rPr>
              <a:t>Gas formation volume factor</a:t>
            </a:r>
          </a:p>
        </p:txBody>
      </p:sp>
      <p:sp>
        <p:nvSpPr>
          <p:cNvPr id="4" name="Slide Number Placeholder 3"/>
          <p:cNvSpPr>
            <a:spLocks noGrp="1"/>
          </p:cNvSpPr>
          <p:nvPr>
            <p:ph type="sldNum" sz="quarter" idx="12"/>
          </p:nvPr>
        </p:nvSpPr>
        <p:spPr/>
        <p:txBody>
          <a:bodyPr/>
          <a:lstStyle/>
          <a:p>
            <a:fld id="{FF24955D-8619-4099-8A53-AC1898540FFA}" type="slidenum">
              <a:rPr lang="en-GB" sz="1100" smtClean="0"/>
              <a:t>30</a:t>
            </a:fld>
            <a:endParaRPr lang="en-GB" sz="1100"/>
          </a:p>
        </p:txBody>
      </p:sp>
      <mc:AlternateContent xmlns:mc="http://schemas.openxmlformats.org/markup-compatibility/2006" xmlns:a14="http://schemas.microsoft.com/office/drawing/2010/main">
        <mc:Choice Requires="a14">
          <p:sp>
            <p:nvSpPr>
              <p:cNvPr id="9" name="TextBox 8"/>
              <p:cNvSpPr txBox="1"/>
              <p:nvPr/>
            </p:nvSpPr>
            <p:spPr>
              <a:xfrm>
                <a:off x="322464" y="2760193"/>
                <a:ext cx="3810017" cy="15059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800" i="1" smtClean="0">
                              <a:latin typeface="Cambria Math" panose="02040503050406030204" pitchFamily="18" charset="0"/>
                            </a:rPr>
                          </m:ctrlPr>
                        </m:sSubPr>
                        <m:e>
                          <m:r>
                            <a:rPr lang="en-GB" sz="2800" b="0" i="1" smtClean="0">
                              <a:latin typeface="Cambria Math" panose="02040503050406030204" pitchFamily="18" charset="0"/>
                            </a:rPr>
                            <m:t>𝐵</m:t>
                          </m:r>
                        </m:e>
                        <m:sub>
                          <m:r>
                            <a:rPr lang="en-GB" sz="2800" b="0" i="1" smtClean="0">
                              <a:latin typeface="Cambria Math" panose="02040503050406030204" pitchFamily="18" charset="0"/>
                            </a:rPr>
                            <m:t>𝑔</m:t>
                          </m:r>
                        </m:sub>
                      </m:sSub>
                      <m:r>
                        <a:rPr lang="en-GB" sz="2800" i="1" smtClean="0">
                          <a:latin typeface="Cambria Math" panose="02040503050406030204" pitchFamily="18" charset="0"/>
                        </a:rPr>
                        <m:t>=</m:t>
                      </m:r>
                      <m:f>
                        <m:fPr>
                          <m:ctrlPr>
                            <a:rPr lang="en-GB" sz="2800" i="1" smtClean="0">
                              <a:latin typeface="Cambria Math" panose="02040503050406030204" pitchFamily="18" charset="0"/>
                            </a:rPr>
                          </m:ctrlPr>
                        </m:fPr>
                        <m:num>
                          <m:sSub>
                            <m:sSubPr>
                              <m:ctrlPr>
                                <a:rPr lang="en-GB" sz="2800" i="1" smtClean="0">
                                  <a:latin typeface="Cambria Math" panose="02040503050406030204" pitchFamily="18" charset="0"/>
                                </a:rPr>
                              </m:ctrlPr>
                            </m:sSubPr>
                            <m:e>
                              <m:r>
                                <a:rPr lang="en-GB" sz="2800" b="0" i="1" smtClean="0">
                                  <a:latin typeface="Cambria Math" panose="02040503050406030204" pitchFamily="18" charset="0"/>
                                </a:rPr>
                                <m:t>𝑉</m:t>
                              </m:r>
                            </m:e>
                            <m:sub>
                              <m:r>
                                <a:rPr lang="en-GB" sz="2800" b="0" i="1" smtClean="0">
                                  <a:latin typeface="Cambria Math" panose="02040503050406030204" pitchFamily="18" charset="0"/>
                                </a:rPr>
                                <m:t>𝑅</m:t>
                              </m:r>
                            </m:sub>
                          </m:sSub>
                        </m:num>
                        <m:den>
                          <m:sSub>
                            <m:sSubPr>
                              <m:ctrlPr>
                                <a:rPr lang="en-GB" sz="2800" i="1" smtClean="0">
                                  <a:latin typeface="Cambria Math" panose="02040503050406030204" pitchFamily="18" charset="0"/>
                                </a:rPr>
                              </m:ctrlPr>
                            </m:sSubPr>
                            <m:e>
                              <m:r>
                                <a:rPr lang="en-GB" sz="2800" b="0" i="1" smtClean="0">
                                  <a:latin typeface="Cambria Math" panose="02040503050406030204" pitchFamily="18" charset="0"/>
                                </a:rPr>
                                <m:t>𝑉</m:t>
                              </m:r>
                            </m:e>
                            <m:sub>
                              <m:r>
                                <a:rPr lang="en-GB" sz="2800" b="0" i="1" smtClean="0">
                                  <a:latin typeface="Cambria Math" panose="02040503050406030204" pitchFamily="18" charset="0"/>
                                </a:rPr>
                                <m:t>𝑠𝑐</m:t>
                              </m:r>
                            </m:sub>
                          </m:sSub>
                        </m:den>
                      </m:f>
                      <m:r>
                        <a:rPr lang="en-GB" sz="2800" b="0" i="1" smtClean="0">
                          <a:latin typeface="Cambria Math" panose="02040503050406030204" pitchFamily="18" charset="0"/>
                        </a:rPr>
                        <m:t>=</m:t>
                      </m:r>
                      <m:f>
                        <m:fPr>
                          <m:ctrlPr>
                            <a:rPr lang="en-GB" sz="2800" i="1" smtClean="0">
                              <a:latin typeface="Cambria Math" panose="02040503050406030204" pitchFamily="18" charset="0"/>
                            </a:rPr>
                          </m:ctrlPr>
                        </m:fPr>
                        <m:num>
                          <m:f>
                            <m:fPr>
                              <m:ctrlPr>
                                <a:rPr lang="en-GB" sz="2800" i="1" smtClean="0">
                                  <a:latin typeface="Cambria Math" panose="02040503050406030204" pitchFamily="18" charset="0"/>
                                </a:rPr>
                              </m:ctrlPr>
                            </m:fPr>
                            <m:num>
                              <m:r>
                                <a:rPr lang="en-GB" sz="2800" b="0" i="1" smtClean="0">
                                  <a:latin typeface="Cambria Math" panose="02040503050406030204" pitchFamily="18" charset="0"/>
                                </a:rPr>
                                <m:t>𝑧</m:t>
                              </m:r>
                              <m:r>
                                <a:rPr lang="en-GB" sz="2800" b="0" i="1" smtClean="0">
                                  <a:latin typeface="Cambria Math" panose="02040503050406030204" pitchFamily="18" charset="0"/>
                                </a:rPr>
                                <m:t> </m:t>
                              </m:r>
                              <m:r>
                                <a:rPr lang="en-GB" sz="2800" b="0" i="1" smtClean="0">
                                  <a:latin typeface="Cambria Math" panose="02040503050406030204" pitchFamily="18" charset="0"/>
                                </a:rPr>
                                <m:t>𝑛</m:t>
                              </m:r>
                              <m:r>
                                <a:rPr lang="en-GB" sz="2800" b="0" i="1" smtClean="0">
                                  <a:latin typeface="Cambria Math" panose="02040503050406030204" pitchFamily="18" charset="0"/>
                                </a:rPr>
                                <m:t> </m:t>
                              </m:r>
                              <m:r>
                                <a:rPr lang="en-GB" sz="2800" b="0" i="1" smtClean="0">
                                  <a:latin typeface="Cambria Math" panose="02040503050406030204" pitchFamily="18" charset="0"/>
                                </a:rPr>
                                <m:t>𝑅𝑇</m:t>
                              </m:r>
                            </m:num>
                            <m:den>
                              <m:r>
                                <a:rPr lang="en-GB" sz="2800" b="0" i="1" smtClean="0">
                                  <a:latin typeface="Cambria Math" panose="02040503050406030204" pitchFamily="18" charset="0"/>
                                </a:rPr>
                                <m:t>𝑃</m:t>
                              </m:r>
                            </m:den>
                          </m:f>
                        </m:num>
                        <m:den>
                          <m:f>
                            <m:fPr>
                              <m:ctrlPr>
                                <a:rPr lang="en-GB" sz="2800" i="1" smtClean="0">
                                  <a:latin typeface="Cambria Math" panose="02040503050406030204" pitchFamily="18" charset="0"/>
                                </a:rPr>
                              </m:ctrlPr>
                            </m:fPr>
                            <m:num>
                              <m:sSub>
                                <m:sSubPr>
                                  <m:ctrlPr>
                                    <a:rPr lang="en-GB" sz="2800" i="1" smtClean="0">
                                      <a:latin typeface="Cambria Math" panose="02040503050406030204" pitchFamily="18" charset="0"/>
                                    </a:rPr>
                                  </m:ctrlPr>
                                </m:sSubPr>
                                <m:e>
                                  <m:r>
                                    <a:rPr lang="en-GB" sz="2800" b="0" i="1" smtClean="0">
                                      <a:latin typeface="Cambria Math" panose="02040503050406030204" pitchFamily="18" charset="0"/>
                                    </a:rPr>
                                    <m:t>𝑧</m:t>
                                  </m:r>
                                </m:e>
                                <m:sub>
                                  <m:r>
                                    <a:rPr lang="en-GB" sz="2800" b="0" i="1" smtClean="0">
                                      <a:latin typeface="Cambria Math" panose="02040503050406030204" pitchFamily="18" charset="0"/>
                                    </a:rPr>
                                    <m:t>𝑠𝑐</m:t>
                                  </m:r>
                                  <m:r>
                                    <a:rPr lang="en-GB" sz="2800" b="0" i="1" smtClean="0">
                                      <a:latin typeface="Cambria Math" panose="02040503050406030204" pitchFamily="18" charset="0"/>
                                    </a:rPr>
                                    <m:t> </m:t>
                                  </m:r>
                                </m:sub>
                              </m:sSub>
                              <m:r>
                                <a:rPr lang="en-GB" sz="2800" b="0" i="1" smtClean="0">
                                  <a:latin typeface="Cambria Math" panose="02040503050406030204" pitchFamily="18" charset="0"/>
                                </a:rPr>
                                <m:t>𝑛</m:t>
                              </m:r>
                              <m:r>
                                <a:rPr lang="en-GB" sz="2800" b="0" i="1" smtClean="0">
                                  <a:latin typeface="Cambria Math" panose="02040503050406030204" pitchFamily="18" charset="0"/>
                                </a:rPr>
                                <m:t> </m:t>
                              </m:r>
                              <m:r>
                                <a:rPr lang="en-GB" sz="2800" b="0" i="1" smtClean="0">
                                  <a:latin typeface="Cambria Math" panose="02040503050406030204" pitchFamily="18" charset="0"/>
                                </a:rPr>
                                <m:t>𝑅</m:t>
                              </m:r>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𝑇</m:t>
                                  </m:r>
                                </m:e>
                                <m:sub>
                                  <m:r>
                                    <a:rPr lang="en-GB" sz="2800" b="0" i="1" smtClean="0">
                                      <a:latin typeface="Cambria Math" panose="02040503050406030204" pitchFamily="18" charset="0"/>
                                    </a:rPr>
                                    <m:t>𝑠𝑐</m:t>
                                  </m:r>
                                </m:sub>
                              </m:sSub>
                            </m:num>
                            <m:den>
                              <m:sSub>
                                <m:sSubPr>
                                  <m:ctrlPr>
                                    <a:rPr lang="en-GB" sz="2800" i="1" smtClean="0">
                                      <a:latin typeface="Cambria Math" panose="02040503050406030204" pitchFamily="18" charset="0"/>
                                    </a:rPr>
                                  </m:ctrlPr>
                                </m:sSubPr>
                                <m:e>
                                  <m:r>
                                    <a:rPr lang="en-GB" sz="2800" b="0" i="1" smtClean="0">
                                      <a:latin typeface="Cambria Math" panose="02040503050406030204" pitchFamily="18" charset="0"/>
                                    </a:rPr>
                                    <m:t>𝑃</m:t>
                                  </m:r>
                                </m:e>
                                <m:sub>
                                  <m:r>
                                    <a:rPr lang="en-GB" sz="2800" b="0" i="1" smtClean="0">
                                      <a:latin typeface="Cambria Math" panose="02040503050406030204" pitchFamily="18" charset="0"/>
                                    </a:rPr>
                                    <m:t>𝑠𝑐</m:t>
                                  </m:r>
                                </m:sub>
                              </m:sSub>
                            </m:den>
                          </m:f>
                        </m:den>
                      </m:f>
                    </m:oMath>
                  </m:oMathPara>
                </a14:m>
                <a:endParaRPr lang="en-GB"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322464" y="2760193"/>
                <a:ext cx="3810017" cy="1505990"/>
              </a:xfrm>
              <a:prstGeom prst="rect">
                <a:avLst/>
              </a:prstGeom>
              <a:blipFill>
                <a:blip r:embed="rId2"/>
                <a:stretch>
                  <a:fillRect/>
                </a:stretch>
              </a:blipFill>
            </p:spPr>
            <p:txBody>
              <a:bodyPr/>
              <a:lstStyle/>
              <a:p>
                <a:r>
                  <a:rPr lang="en-US">
                    <a:noFill/>
                  </a:rPr>
                  <a:t> </a:t>
                </a:r>
              </a:p>
            </p:txBody>
          </p:sp>
        </mc:Fallback>
      </mc:AlternateContent>
      <p:sp>
        <p:nvSpPr>
          <p:cNvPr id="5" name="Rectangle 4"/>
          <p:cNvSpPr/>
          <p:nvPr/>
        </p:nvSpPr>
        <p:spPr>
          <a:xfrm>
            <a:off x="188235" y="1875283"/>
            <a:ext cx="4982454" cy="400110"/>
          </a:xfrm>
          <a:prstGeom prst="rect">
            <a:avLst/>
          </a:prstGeom>
        </p:spPr>
        <p:txBody>
          <a:bodyPr wrap="square">
            <a:spAutoFit/>
          </a:bodyPr>
          <a:lstStyle/>
          <a:p>
            <a:r>
              <a:rPr lang="en-GB" sz="2000" dirty="0">
                <a:solidFill>
                  <a:srgbClr val="FF0000"/>
                </a:solidFill>
                <a:latin typeface="Times New Roman" panose="02020603050405020304" pitchFamily="18" charset="0"/>
                <a:cs typeface="Times New Roman" panose="02020603050405020304" pitchFamily="18" charset="0"/>
              </a:rPr>
              <a:t>Applying the real gas equation-of-state</a:t>
            </a:r>
          </a:p>
        </p:txBody>
      </p:sp>
      <mc:AlternateContent xmlns:mc="http://schemas.openxmlformats.org/markup-compatibility/2006" xmlns:a14="http://schemas.microsoft.com/office/drawing/2010/main">
        <mc:Choice Requires="a14">
          <p:sp>
            <p:nvSpPr>
              <p:cNvPr id="15" name="Rectangle 14"/>
              <p:cNvSpPr/>
              <p:nvPr/>
            </p:nvSpPr>
            <p:spPr>
              <a:xfrm>
                <a:off x="4902338" y="3054254"/>
                <a:ext cx="2608535" cy="9717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2800" i="1" smtClean="0">
                              <a:latin typeface="Cambria Math" panose="02040503050406030204" pitchFamily="18" charset="0"/>
                            </a:rPr>
                          </m:ctrlPr>
                        </m:sSubPr>
                        <m:e>
                          <m:r>
                            <a:rPr lang="en-GB" sz="2800" i="1">
                              <a:latin typeface="Cambria Math" panose="02040503050406030204" pitchFamily="18" charset="0"/>
                            </a:rPr>
                            <m:t>𝐵</m:t>
                          </m:r>
                        </m:e>
                        <m:sub>
                          <m:r>
                            <a:rPr lang="en-GB" sz="2800" i="1">
                              <a:latin typeface="Cambria Math" panose="02040503050406030204" pitchFamily="18" charset="0"/>
                            </a:rPr>
                            <m:t>𝑔</m:t>
                          </m:r>
                        </m:sub>
                      </m:sSub>
                      <m:r>
                        <a:rPr lang="en-GB" sz="2800" i="1">
                          <a:latin typeface="Cambria Math" panose="02040503050406030204" pitchFamily="18" charset="0"/>
                        </a:rPr>
                        <m:t>=</m:t>
                      </m:r>
                      <m:f>
                        <m:fPr>
                          <m:ctrlPr>
                            <a:rPr lang="en-GB" sz="2800" i="1">
                              <a:latin typeface="Cambria Math" panose="02040503050406030204" pitchFamily="18" charset="0"/>
                            </a:rPr>
                          </m:ctrlPr>
                        </m:fPr>
                        <m:num>
                          <m:sSub>
                            <m:sSubPr>
                              <m:ctrlPr>
                                <a:rPr lang="en-GB" sz="2800" i="1" smtClean="0">
                                  <a:latin typeface="Cambria Math" panose="02040503050406030204" pitchFamily="18" charset="0"/>
                                </a:rPr>
                              </m:ctrlPr>
                            </m:sSubPr>
                            <m:e>
                              <m:r>
                                <a:rPr lang="en-GB" sz="2800" b="0" i="1" smtClean="0">
                                  <a:latin typeface="Cambria Math" panose="02040503050406030204" pitchFamily="18" charset="0"/>
                                </a:rPr>
                                <m:t>𝑃</m:t>
                              </m:r>
                            </m:e>
                            <m:sub>
                              <m:r>
                                <a:rPr lang="en-GB" sz="2800" b="0" i="1" smtClean="0">
                                  <a:latin typeface="Cambria Math" panose="02040503050406030204" pitchFamily="18" charset="0"/>
                                </a:rPr>
                                <m:t>𝑠𝑐</m:t>
                              </m:r>
                            </m:sub>
                          </m:sSub>
                          <m:r>
                            <a:rPr lang="en-GB" sz="2800" b="0" i="1" smtClean="0">
                              <a:latin typeface="Cambria Math" panose="02040503050406030204" pitchFamily="18" charset="0"/>
                            </a:rPr>
                            <m:t>   </m:t>
                          </m:r>
                          <m:r>
                            <a:rPr lang="en-GB" sz="2800" b="0" i="1" smtClean="0">
                              <a:latin typeface="Cambria Math" panose="02040503050406030204" pitchFamily="18" charset="0"/>
                            </a:rPr>
                            <m:t>𝑍</m:t>
                          </m:r>
                          <m:r>
                            <a:rPr lang="en-GB" sz="2800" b="0" i="1" smtClean="0">
                              <a:latin typeface="Cambria Math" panose="02040503050406030204" pitchFamily="18" charset="0"/>
                            </a:rPr>
                            <m:t> </m:t>
                          </m:r>
                          <m:r>
                            <a:rPr lang="en-GB" sz="2800" b="0" i="1" smtClean="0">
                              <a:latin typeface="Cambria Math" panose="02040503050406030204" pitchFamily="18" charset="0"/>
                            </a:rPr>
                            <m:t>𝑇</m:t>
                          </m:r>
                        </m:num>
                        <m:den>
                          <m:sSub>
                            <m:sSubPr>
                              <m:ctrlPr>
                                <a:rPr lang="en-GB" sz="2800" i="1" smtClean="0">
                                  <a:latin typeface="Cambria Math" panose="02040503050406030204" pitchFamily="18" charset="0"/>
                                </a:rPr>
                              </m:ctrlPr>
                            </m:sSubPr>
                            <m:e>
                              <m:r>
                                <a:rPr lang="en-GB" sz="2800" b="0" i="1" smtClean="0">
                                  <a:latin typeface="Cambria Math" panose="02040503050406030204" pitchFamily="18" charset="0"/>
                                </a:rPr>
                                <m:t>𝑇</m:t>
                              </m:r>
                            </m:e>
                            <m:sub>
                              <m:r>
                                <a:rPr lang="en-GB" sz="2800" b="0" i="1" smtClean="0">
                                  <a:latin typeface="Cambria Math" panose="02040503050406030204" pitchFamily="18" charset="0"/>
                                </a:rPr>
                                <m:t>𝑠𝑐</m:t>
                              </m:r>
                            </m:sub>
                          </m:sSub>
                          <m:r>
                            <a:rPr lang="en-GB" sz="2800" b="0" i="1" smtClean="0">
                              <a:latin typeface="Cambria Math" panose="02040503050406030204" pitchFamily="18" charset="0"/>
                            </a:rPr>
                            <m:t> </m:t>
                          </m:r>
                          <m:r>
                            <a:rPr lang="en-GB" sz="2800" b="0" i="1" smtClean="0">
                              <a:latin typeface="Cambria Math" panose="02040503050406030204" pitchFamily="18" charset="0"/>
                            </a:rPr>
                            <m:t>𝑃</m:t>
                          </m:r>
                        </m:den>
                      </m:f>
                    </m:oMath>
                  </m:oMathPara>
                </a14:m>
                <a:endParaRPr lang="en-GB" sz="2800" dirty="0"/>
              </a:p>
            </p:txBody>
          </p:sp>
        </mc:Choice>
        <mc:Fallback xmlns="">
          <p:sp>
            <p:nvSpPr>
              <p:cNvPr id="15" name="Rectangle 14"/>
              <p:cNvSpPr>
                <a:spLocks noRot="1" noChangeAspect="1" noMove="1" noResize="1" noEditPoints="1" noAdjustHandles="1" noChangeArrowheads="1" noChangeShapeType="1" noTextEdit="1"/>
              </p:cNvSpPr>
              <p:nvPr/>
            </p:nvSpPr>
            <p:spPr>
              <a:xfrm>
                <a:off x="4902338" y="3054254"/>
                <a:ext cx="2608535" cy="971741"/>
              </a:xfrm>
              <a:prstGeom prst="rect">
                <a:avLst/>
              </a:prstGeom>
              <a:blipFill>
                <a:blip r:embed="rId3"/>
                <a:stretch>
                  <a:fillRect/>
                </a:stretch>
              </a:blipFill>
            </p:spPr>
            <p:txBody>
              <a:bodyPr/>
              <a:lstStyle/>
              <a:p>
                <a:r>
                  <a:rPr lang="en-US">
                    <a:noFill/>
                  </a:rPr>
                  <a:t> </a:t>
                </a:r>
              </a:p>
            </p:txBody>
          </p:sp>
        </mc:Fallback>
      </mc:AlternateContent>
      <p:sp>
        <p:nvSpPr>
          <p:cNvPr id="16" name="Right Arrow 15"/>
          <p:cNvSpPr/>
          <p:nvPr/>
        </p:nvSpPr>
        <p:spPr>
          <a:xfrm>
            <a:off x="4162638" y="3450387"/>
            <a:ext cx="836742" cy="333741"/>
          </a:xfrm>
          <a:prstGeom prst="right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18" name="Straight Connector 17"/>
          <p:cNvCxnSpPr>
            <a:cxnSpLocks/>
          </p:cNvCxnSpPr>
          <p:nvPr/>
        </p:nvCxnSpPr>
        <p:spPr>
          <a:xfrm flipH="1">
            <a:off x="2823393" y="2742385"/>
            <a:ext cx="286603" cy="44921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a:cxnSpLocks/>
          </p:cNvCxnSpPr>
          <p:nvPr/>
        </p:nvCxnSpPr>
        <p:spPr>
          <a:xfrm flipH="1">
            <a:off x="2831435" y="3451791"/>
            <a:ext cx="286603" cy="44921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a:cxnSpLocks/>
          </p:cNvCxnSpPr>
          <p:nvPr/>
        </p:nvCxnSpPr>
        <p:spPr>
          <a:xfrm flipH="1">
            <a:off x="3158317" y="2679112"/>
            <a:ext cx="286603" cy="449212"/>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2" name="Straight Connector 21"/>
          <p:cNvCxnSpPr>
            <a:cxnSpLocks/>
          </p:cNvCxnSpPr>
          <p:nvPr/>
        </p:nvCxnSpPr>
        <p:spPr>
          <a:xfrm flipH="1">
            <a:off x="3118038" y="3491339"/>
            <a:ext cx="286603" cy="449212"/>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4" name="Straight Connector 23"/>
          <p:cNvCxnSpPr>
            <a:cxnSpLocks/>
          </p:cNvCxnSpPr>
          <p:nvPr/>
        </p:nvCxnSpPr>
        <p:spPr>
          <a:xfrm flipH="1">
            <a:off x="2227472" y="3969984"/>
            <a:ext cx="286603" cy="648000"/>
          </a:xfrm>
          <a:prstGeom prst="line">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25" name="Rectangle 24"/>
          <p:cNvSpPr/>
          <p:nvPr/>
        </p:nvSpPr>
        <p:spPr>
          <a:xfrm>
            <a:off x="1347146" y="4631916"/>
            <a:ext cx="3679212" cy="338554"/>
          </a:xfrm>
          <a:prstGeom prst="rect">
            <a:avLst/>
          </a:prstGeom>
        </p:spPr>
        <p:txBody>
          <a:bodyPr wrap="square">
            <a:spAutoFit/>
          </a:bodyPr>
          <a:lstStyle/>
          <a:p>
            <a:r>
              <a:rPr lang="en-GB" sz="1600" dirty="0">
                <a:solidFill>
                  <a:srgbClr val="FF0000"/>
                </a:solidFill>
                <a:latin typeface="Times-Roman"/>
              </a:rPr>
              <a:t>Z factor at standard conditions = 1</a:t>
            </a:r>
            <a:endParaRPr lang="en-GB" sz="1600" dirty="0">
              <a:solidFill>
                <a:srgbClr val="FF0000"/>
              </a:solidFill>
            </a:endParaRPr>
          </a:p>
        </p:txBody>
      </p:sp>
      <p:sp>
        <p:nvSpPr>
          <p:cNvPr id="26" name="Rectangle 25"/>
          <p:cNvSpPr/>
          <p:nvPr/>
        </p:nvSpPr>
        <p:spPr>
          <a:xfrm>
            <a:off x="5859438" y="1842368"/>
            <a:ext cx="6096000" cy="400110"/>
          </a:xfrm>
          <a:prstGeom prst="rect">
            <a:avLst/>
          </a:prstGeom>
        </p:spPr>
        <p:txBody>
          <a:bodyPr wrap="square">
            <a:spAutoFit/>
          </a:bodyPr>
          <a:lstStyle/>
          <a:p>
            <a:r>
              <a:rPr lang="en-GB" sz="2000" dirty="0" err="1">
                <a:solidFill>
                  <a:srgbClr val="FF0000"/>
                </a:solidFill>
                <a:latin typeface="Times-Roman"/>
              </a:rPr>
              <a:t>P</a:t>
            </a:r>
            <a:r>
              <a:rPr lang="en-GB" sz="1600" dirty="0" err="1">
                <a:solidFill>
                  <a:srgbClr val="FF0000"/>
                </a:solidFill>
                <a:latin typeface="Times-Roman"/>
              </a:rPr>
              <a:t>sc</a:t>
            </a:r>
            <a:r>
              <a:rPr lang="en-GB" sz="900" dirty="0">
                <a:solidFill>
                  <a:srgbClr val="FF0000"/>
                </a:solidFill>
                <a:latin typeface="Times-Roman"/>
              </a:rPr>
              <a:t> </a:t>
            </a:r>
            <a:r>
              <a:rPr lang="en-GB" sz="2000" dirty="0">
                <a:solidFill>
                  <a:srgbClr val="FF0000"/>
                </a:solidFill>
                <a:latin typeface="Symbol" panose="05050102010706020507" pitchFamily="18" charset="2"/>
              </a:rPr>
              <a:t>=</a:t>
            </a:r>
            <a:r>
              <a:rPr lang="en-GB" sz="2000" dirty="0">
                <a:solidFill>
                  <a:srgbClr val="FF0000"/>
                </a:solidFill>
                <a:latin typeface="Times-Roman"/>
              </a:rPr>
              <a:t>14.7psia, </a:t>
            </a:r>
            <a:r>
              <a:rPr lang="en-GB" sz="2000" dirty="0" err="1">
                <a:solidFill>
                  <a:srgbClr val="FF0000"/>
                </a:solidFill>
                <a:latin typeface="Times-Roman"/>
              </a:rPr>
              <a:t>T</a:t>
            </a:r>
            <a:r>
              <a:rPr lang="en-GB" sz="1600" dirty="0" err="1">
                <a:solidFill>
                  <a:srgbClr val="FF0000"/>
                </a:solidFill>
                <a:latin typeface="Times-Roman"/>
              </a:rPr>
              <a:t>sc</a:t>
            </a:r>
            <a:r>
              <a:rPr lang="en-GB" sz="2000" dirty="0">
                <a:solidFill>
                  <a:srgbClr val="FF0000"/>
                </a:solidFill>
                <a:latin typeface="Symbol" panose="05050102010706020507" pitchFamily="18" charset="2"/>
              </a:rPr>
              <a:t>= </a:t>
            </a:r>
            <a:r>
              <a:rPr lang="en-GB" sz="2000" dirty="0">
                <a:solidFill>
                  <a:srgbClr val="FF0000"/>
                </a:solidFill>
                <a:latin typeface="Times-Roman"/>
              </a:rPr>
              <a:t>520 R </a:t>
            </a:r>
            <a:endParaRPr lang="en-GB" sz="2000" dirty="0">
              <a:solidFill>
                <a:srgbClr val="FF0000"/>
              </a:solidFill>
            </a:endParaRPr>
          </a:p>
        </p:txBody>
      </p:sp>
      <mc:AlternateContent xmlns:mc="http://schemas.openxmlformats.org/markup-compatibility/2006" xmlns:a14="http://schemas.microsoft.com/office/drawing/2010/main">
        <mc:Choice Requires="a14">
          <p:sp>
            <p:nvSpPr>
              <p:cNvPr id="27" name="Rectangle 26"/>
              <p:cNvSpPr/>
              <p:nvPr/>
            </p:nvSpPr>
            <p:spPr>
              <a:xfrm>
                <a:off x="8280730" y="3050857"/>
                <a:ext cx="3451907" cy="8963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2800" i="1" smtClean="0">
                              <a:latin typeface="Cambria Math" panose="02040503050406030204" pitchFamily="18" charset="0"/>
                            </a:rPr>
                          </m:ctrlPr>
                        </m:sSubPr>
                        <m:e>
                          <m:r>
                            <a:rPr lang="en-GB" sz="2800" i="1">
                              <a:latin typeface="Cambria Math" panose="02040503050406030204" pitchFamily="18" charset="0"/>
                            </a:rPr>
                            <m:t>𝐵</m:t>
                          </m:r>
                        </m:e>
                        <m:sub>
                          <m:r>
                            <a:rPr lang="en-GB" sz="2800" i="1">
                              <a:latin typeface="Cambria Math" panose="02040503050406030204" pitchFamily="18" charset="0"/>
                            </a:rPr>
                            <m:t>𝑔</m:t>
                          </m:r>
                        </m:sub>
                      </m:sSub>
                      <m:r>
                        <a:rPr lang="en-GB" sz="2800" i="1">
                          <a:latin typeface="Cambria Math" panose="02040503050406030204" pitchFamily="18" charset="0"/>
                        </a:rPr>
                        <m:t>=</m:t>
                      </m:r>
                      <m:r>
                        <a:rPr lang="en-GB" sz="2800" b="0" i="1" smtClean="0">
                          <a:latin typeface="Cambria Math" panose="02040503050406030204" pitchFamily="18" charset="0"/>
                        </a:rPr>
                        <m:t>0</m:t>
                      </m:r>
                      <m:r>
                        <a:rPr lang="en-GB" sz="2800" b="0" i="1" smtClean="0">
                          <a:latin typeface="Cambria Math" panose="02040503050406030204" pitchFamily="18" charset="0"/>
                        </a:rPr>
                        <m:t>.</m:t>
                      </m:r>
                      <m:r>
                        <a:rPr lang="en-GB" sz="2800" b="0" i="1" smtClean="0">
                          <a:latin typeface="Cambria Math" panose="02040503050406030204" pitchFamily="18" charset="0"/>
                        </a:rPr>
                        <m:t>02827</m:t>
                      </m:r>
                      <m:f>
                        <m:fPr>
                          <m:ctrlPr>
                            <a:rPr lang="en-GB" sz="2800" i="1">
                              <a:latin typeface="Cambria Math" panose="02040503050406030204" pitchFamily="18" charset="0"/>
                            </a:rPr>
                          </m:ctrlPr>
                        </m:fPr>
                        <m:num>
                          <m:r>
                            <a:rPr lang="en-GB" sz="2800" b="0" i="1" smtClean="0">
                              <a:latin typeface="Cambria Math" panose="02040503050406030204" pitchFamily="18" charset="0"/>
                            </a:rPr>
                            <m:t> </m:t>
                          </m:r>
                          <m:r>
                            <a:rPr lang="en-GB" sz="2800" b="0" i="1" smtClean="0">
                              <a:latin typeface="Cambria Math" panose="02040503050406030204" pitchFamily="18" charset="0"/>
                            </a:rPr>
                            <m:t>𝑍</m:t>
                          </m:r>
                          <m:r>
                            <a:rPr lang="en-GB" sz="2800" b="0" i="1" smtClean="0">
                              <a:latin typeface="Cambria Math" panose="02040503050406030204" pitchFamily="18" charset="0"/>
                            </a:rPr>
                            <m:t> </m:t>
                          </m:r>
                          <m:r>
                            <a:rPr lang="en-GB" sz="2800" b="0" i="1" smtClean="0">
                              <a:latin typeface="Cambria Math" panose="02040503050406030204" pitchFamily="18" charset="0"/>
                            </a:rPr>
                            <m:t>𝑇</m:t>
                          </m:r>
                        </m:num>
                        <m:den>
                          <m:r>
                            <a:rPr lang="en-GB" sz="2800" b="0" i="1" smtClean="0">
                              <a:latin typeface="Cambria Math" panose="02040503050406030204" pitchFamily="18" charset="0"/>
                            </a:rPr>
                            <m:t>𝑃</m:t>
                          </m:r>
                          <m:r>
                            <a:rPr lang="en-GB" sz="2800" b="0" i="1" smtClean="0">
                              <a:latin typeface="Cambria Math" panose="02040503050406030204" pitchFamily="18" charset="0"/>
                            </a:rPr>
                            <m:t> </m:t>
                          </m:r>
                        </m:den>
                      </m:f>
                    </m:oMath>
                  </m:oMathPara>
                </a14:m>
                <a:endParaRPr lang="en-GB" sz="2800" dirty="0"/>
              </a:p>
            </p:txBody>
          </p:sp>
        </mc:Choice>
        <mc:Fallback xmlns="">
          <p:sp>
            <p:nvSpPr>
              <p:cNvPr id="27" name="Rectangle 26"/>
              <p:cNvSpPr>
                <a:spLocks noRot="1" noChangeAspect="1" noMove="1" noResize="1" noEditPoints="1" noAdjustHandles="1" noChangeArrowheads="1" noChangeShapeType="1" noTextEdit="1"/>
              </p:cNvSpPr>
              <p:nvPr/>
            </p:nvSpPr>
            <p:spPr>
              <a:xfrm>
                <a:off x="8280730" y="3050857"/>
                <a:ext cx="3451907" cy="896336"/>
              </a:xfrm>
              <a:prstGeom prst="rect">
                <a:avLst/>
              </a:prstGeom>
              <a:blipFill>
                <a:blip r:embed="rId4"/>
                <a:stretch>
                  <a:fillRect/>
                </a:stretch>
              </a:blipFill>
            </p:spPr>
            <p:txBody>
              <a:bodyPr/>
              <a:lstStyle/>
              <a:p>
                <a:r>
                  <a:rPr lang="en-US">
                    <a:noFill/>
                  </a:rPr>
                  <a:t> </a:t>
                </a:r>
              </a:p>
            </p:txBody>
          </p:sp>
        </mc:Fallback>
      </mc:AlternateContent>
      <p:sp>
        <p:nvSpPr>
          <p:cNvPr id="28" name="Right Arrow 27"/>
          <p:cNvSpPr/>
          <p:nvPr/>
        </p:nvSpPr>
        <p:spPr>
          <a:xfrm>
            <a:off x="7566265" y="3429519"/>
            <a:ext cx="684308" cy="333741"/>
          </a:xfrm>
          <a:prstGeom prst="right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29" name="Straight Connector 28"/>
          <p:cNvCxnSpPr>
            <a:cxnSpLocks/>
          </p:cNvCxnSpPr>
          <p:nvPr/>
        </p:nvCxnSpPr>
        <p:spPr>
          <a:xfrm flipH="1" flipV="1">
            <a:off x="6208897" y="2196852"/>
            <a:ext cx="12518" cy="830722"/>
          </a:xfrm>
          <a:prstGeom prst="line">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31" name="Oval 30"/>
          <p:cNvSpPr/>
          <p:nvPr/>
        </p:nvSpPr>
        <p:spPr>
          <a:xfrm rot="21448747">
            <a:off x="5842015" y="3047831"/>
            <a:ext cx="951439" cy="1378617"/>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2" name="Rectangle 31"/>
          <p:cNvSpPr/>
          <p:nvPr/>
        </p:nvSpPr>
        <p:spPr>
          <a:xfrm>
            <a:off x="359090" y="5349787"/>
            <a:ext cx="9784703" cy="1200329"/>
          </a:xfrm>
          <a:prstGeom prst="rect">
            <a:avLst/>
          </a:prstGeom>
        </p:spPr>
        <p:txBody>
          <a:bodyPr wrap="square">
            <a:spAutoFit/>
          </a:bodyPr>
          <a:lstStyle/>
          <a:p>
            <a:r>
              <a:rPr lang="en-GB" dirty="0" err="1">
                <a:latin typeface="Times-Roman"/>
              </a:rPr>
              <a:t>B</a:t>
            </a:r>
            <a:r>
              <a:rPr lang="en-GB" sz="800" dirty="0" err="1">
                <a:latin typeface="Times-Roman"/>
              </a:rPr>
              <a:t>g</a:t>
            </a:r>
            <a:r>
              <a:rPr lang="en-GB" sz="800" dirty="0">
                <a:latin typeface="Times-Roman"/>
              </a:rPr>
              <a:t> </a:t>
            </a:r>
            <a:r>
              <a:rPr lang="en-GB" dirty="0">
                <a:latin typeface="Symbol" panose="05050102010706020507" pitchFamily="18" charset="2"/>
              </a:rPr>
              <a:t>= </a:t>
            </a:r>
            <a:r>
              <a:rPr lang="en-GB" dirty="0">
                <a:latin typeface="Times-Roman"/>
              </a:rPr>
              <a:t>gas formation volume factor, ft</a:t>
            </a:r>
            <a:r>
              <a:rPr lang="en-GB" sz="800" dirty="0">
                <a:latin typeface="Times-Roman"/>
              </a:rPr>
              <a:t>3</a:t>
            </a:r>
            <a:r>
              <a:rPr lang="en-GB" dirty="0">
                <a:latin typeface="Times-Roman"/>
              </a:rPr>
              <a:t>/</a:t>
            </a:r>
            <a:r>
              <a:rPr lang="en-GB" dirty="0" err="1">
                <a:latin typeface="Times-Roman"/>
              </a:rPr>
              <a:t>scf</a:t>
            </a:r>
            <a:r>
              <a:rPr lang="en-GB" dirty="0">
                <a:latin typeface="Times-Roman"/>
              </a:rPr>
              <a:t> or </a:t>
            </a:r>
            <a:r>
              <a:rPr lang="en-GB" dirty="0" err="1">
                <a:latin typeface="Times-Roman"/>
              </a:rPr>
              <a:t>bbl</a:t>
            </a:r>
            <a:r>
              <a:rPr lang="en-GB" dirty="0">
                <a:latin typeface="Times-Roman"/>
              </a:rPr>
              <a:t>/</a:t>
            </a:r>
            <a:r>
              <a:rPr lang="en-GB" dirty="0" err="1">
                <a:latin typeface="Times-Roman"/>
              </a:rPr>
              <a:t>scf</a:t>
            </a:r>
            <a:endParaRPr lang="en-GB" dirty="0">
              <a:latin typeface="Times-Roman"/>
            </a:endParaRPr>
          </a:p>
          <a:p>
            <a:r>
              <a:rPr lang="en-GB" dirty="0">
                <a:latin typeface="Times-Roman"/>
              </a:rPr>
              <a:t>z </a:t>
            </a:r>
            <a:r>
              <a:rPr lang="en-GB" dirty="0">
                <a:latin typeface="Symbol" panose="05050102010706020507" pitchFamily="18" charset="2"/>
              </a:rPr>
              <a:t>= </a:t>
            </a:r>
            <a:r>
              <a:rPr lang="en-GB" dirty="0">
                <a:latin typeface="Times-Roman"/>
              </a:rPr>
              <a:t>gas compressibility factor</a:t>
            </a:r>
          </a:p>
          <a:p>
            <a:r>
              <a:rPr lang="en-GB" dirty="0">
                <a:latin typeface="Times-Roman"/>
              </a:rPr>
              <a:t>T </a:t>
            </a:r>
            <a:r>
              <a:rPr lang="en-GB" dirty="0">
                <a:latin typeface="Symbol" panose="05050102010706020507" pitchFamily="18" charset="2"/>
              </a:rPr>
              <a:t>= </a:t>
            </a:r>
            <a:r>
              <a:rPr lang="en-GB" dirty="0">
                <a:latin typeface="Times-Roman"/>
              </a:rPr>
              <a:t>temperature, °R</a:t>
            </a:r>
          </a:p>
          <a:p>
            <a:r>
              <a:rPr lang="en-GB" dirty="0">
                <a:latin typeface="Times-Roman"/>
              </a:rPr>
              <a:t>P = Pressure, </a:t>
            </a:r>
            <a:r>
              <a:rPr lang="en-GB" dirty="0" err="1">
                <a:latin typeface="Times-Roman"/>
              </a:rPr>
              <a:t>Psia</a:t>
            </a:r>
            <a:endParaRPr lang="en-GB" dirty="0"/>
          </a:p>
        </p:txBody>
      </p:sp>
      <mc:AlternateContent xmlns:mc="http://schemas.openxmlformats.org/markup-compatibility/2006" xmlns:a14="http://schemas.microsoft.com/office/drawing/2010/main">
        <mc:Choice Requires="a14">
          <p:sp>
            <p:nvSpPr>
              <p:cNvPr id="33" name="Rectangle 32"/>
              <p:cNvSpPr/>
              <p:nvPr/>
            </p:nvSpPr>
            <p:spPr>
              <a:xfrm>
                <a:off x="8239799" y="4769823"/>
                <a:ext cx="3679533" cy="8963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2800" i="1" smtClean="0">
                              <a:latin typeface="Cambria Math" panose="02040503050406030204" pitchFamily="18" charset="0"/>
                            </a:rPr>
                          </m:ctrlPr>
                        </m:sSubPr>
                        <m:e>
                          <m:r>
                            <a:rPr lang="en-GB" sz="2800" i="1">
                              <a:latin typeface="Cambria Math" panose="02040503050406030204" pitchFamily="18" charset="0"/>
                            </a:rPr>
                            <m:t>𝐵</m:t>
                          </m:r>
                        </m:e>
                        <m:sub>
                          <m:r>
                            <a:rPr lang="en-GB" sz="2800" i="1">
                              <a:latin typeface="Cambria Math" panose="02040503050406030204" pitchFamily="18" charset="0"/>
                            </a:rPr>
                            <m:t>𝑔</m:t>
                          </m:r>
                        </m:sub>
                      </m:sSub>
                      <m:r>
                        <a:rPr lang="en-GB" sz="2800" i="1">
                          <a:latin typeface="Cambria Math" panose="02040503050406030204" pitchFamily="18" charset="0"/>
                        </a:rPr>
                        <m:t>=</m:t>
                      </m:r>
                      <m:r>
                        <a:rPr lang="en-GB" sz="2800" b="0" i="1" smtClean="0">
                          <a:latin typeface="Cambria Math" panose="02040503050406030204" pitchFamily="18" charset="0"/>
                        </a:rPr>
                        <m:t>0</m:t>
                      </m:r>
                      <m:r>
                        <a:rPr lang="en-GB" sz="2800" b="0" i="1" smtClean="0">
                          <a:latin typeface="Cambria Math" panose="02040503050406030204" pitchFamily="18" charset="0"/>
                        </a:rPr>
                        <m:t>.</m:t>
                      </m:r>
                      <m:r>
                        <a:rPr lang="en-GB" sz="2800" b="0" i="1" smtClean="0">
                          <a:latin typeface="Cambria Math" panose="02040503050406030204" pitchFamily="18" charset="0"/>
                        </a:rPr>
                        <m:t>005035</m:t>
                      </m:r>
                      <m:f>
                        <m:fPr>
                          <m:ctrlPr>
                            <a:rPr lang="en-GB" sz="2800" i="1">
                              <a:latin typeface="Cambria Math" panose="02040503050406030204" pitchFamily="18" charset="0"/>
                            </a:rPr>
                          </m:ctrlPr>
                        </m:fPr>
                        <m:num>
                          <m:r>
                            <a:rPr lang="en-GB" sz="2800" b="0" i="1" smtClean="0">
                              <a:latin typeface="Cambria Math" panose="02040503050406030204" pitchFamily="18" charset="0"/>
                            </a:rPr>
                            <m:t>𝑍</m:t>
                          </m:r>
                          <m:r>
                            <a:rPr lang="en-GB" sz="2800" b="0" i="1" smtClean="0">
                              <a:latin typeface="Cambria Math" panose="02040503050406030204" pitchFamily="18" charset="0"/>
                            </a:rPr>
                            <m:t> </m:t>
                          </m:r>
                          <m:r>
                            <a:rPr lang="en-GB" sz="2800" b="0" i="1" smtClean="0">
                              <a:latin typeface="Cambria Math" panose="02040503050406030204" pitchFamily="18" charset="0"/>
                            </a:rPr>
                            <m:t>𝑇</m:t>
                          </m:r>
                          <m:r>
                            <a:rPr lang="en-GB" sz="2800" b="0" i="1" smtClean="0">
                              <a:latin typeface="Cambria Math" panose="02040503050406030204" pitchFamily="18" charset="0"/>
                            </a:rPr>
                            <m:t> </m:t>
                          </m:r>
                        </m:num>
                        <m:den>
                          <m:r>
                            <a:rPr lang="en-GB" sz="2800" b="0" i="1" smtClean="0">
                              <a:latin typeface="Cambria Math" panose="02040503050406030204" pitchFamily="18" charset="0"/>
                            </a:rPr>
                            <m:t>𝑃</m:t>
                          </m:r>
                          <m:r>
                            <a:rPr lang="en-GB" sz="2800" b="0" i="1" smtClean="0">
                              <a:latin typeface="Cambria Math" panose="02040503050406030204" pitchFamily="18" charset="0"/>
                            </a:rPr>
                            <m:t> </m:t>
                          </m:r>
                        </m:den>
                      </m:f>
                    </m:oMath>
                  </m:oMathPara>
                </a14:m>
                <a:endParaRPr lang="en-GB" sz="2800" dirty="0"/>
              </a:p>
            </p:txBody>
          </p:sp>
        </mc:Choice>
        <mc:Fallback xmlns="">
          <p:sp>
            <p:nvSpPr>
              <p:cNvPr id="33" name="Rectangle 32"/>
              <p:cNvSpPr>
                <a:spLocks noRot="1" noChangeAspect="1" noMove="1" noResize="1" noEditPoints="1" noAdjustHandles="1" noChangeArrowheads="1" noChangeShapeType="1" noTextEdit="1"/>
              </p:cNvSpPr>
              <p:nvPr/>
            </p:nvSpPr>
            <p:spPr>
              <a:xfrm>
                <a:off x="8239799" y="4769823"/>
                <a:ext cx="3679533" cy="896336"/>
              </a:xfrm>
              <a:prstGeom prst="rect">
                <a:avLst/>
              </a:prstGeom>
              <a:blipFill>
                <a:blip r:embed="rId5"/>
                <a:stretch>
                  <a:fillRect/>
                </a:stretch>
              </a:blipFill>
            </p:spPr>
            <p:txBody>
              <a:bodyPr/>
              <a:lstStyle/>
              <a:p>
                <a:r>
                  <a:rPr lang="en-US">
                    <a:noFill/>
                  </a:rPr>
                  <a:t> </a:t>
                </a:r>
              </a:p>
            </p:txBody>
          </p:sp>
        </mc:Fallback>
      </mc:AlternateContent>
      <p:sp>
        <p:nvSpPr>
          <p:cNvPr id="34" name="Rectangle 33"/>
          <p:cNvSpPr/>
          <p:nvPr/>
        </p:nvSpPr>
        <p:spPr>
          <a:xfrm>
            <a:off x="7908419" y="4057464"/>
            <a:ext cx="6096000" cy="400110"/>
          </a:xfrm>
          <a:prstGeom prst="rect">
            <a:avLst/>
          </a:prstGeom>
        </p:spPr>
        <p:txBody>
          <a:bodyPr wrap="square">
            <a:spAutoFit/>
          </a:bodyPr>
          <a:lstStyle/>
          <a:p>
            <a:r>
              <a:rPr lang="en-GB" sz="2000" dirty="0" err="1">
                <a:solidFill>
                  <a:srgbClr val="FF0000"/>
                </a:solidFill>
                <a:latin typeface="Times-Roman"/>
              </a:rPr>
              <a:t>B</a:t>
            </a:r>
            <a:r>
              <a:rPr lang="en-GB" sz="1400" dirty="0" err="1">
                <a:solidFill>
                  <a:srgbClr val="FF0000"/>
                </a:solidFill>
                <a:latin typeface="Times-Roman"/>
              </a:rPr>
              <a:t>g</a:t>
            </a:r>
            <a:r>
              <a:rPr lang="en-GB" sz="2000" dirty="0">
                <a:solidFill>
                  <a:srgbClr val="FF0000"/>
                </a:solidFill>
                <a:latin typeface="Times-Roman"/>
              </a:rPr>
              <a:t>= ft3/</a:t>
            </a:r>
            <a:r>
              <a:rPr lang="en-GB" sz="2000" dirty="0" err="1">
                <a:solidFill>
                  <a:srgbClr val="FF0000"/>
                </a:solidFill>
                <a:latin typeface="Times-Roman"/>
              </a:rPr>
              <a:t>scf</a:t>
            </a:r>
            <a:endParaRPr lang="en-GB" sz="2000" dirty="0">
              <a:solidFill>
                <a:srgbClr val="FF0000"/>
              </a:solidFill>
            </a:endParaRPr>
          </a:p>
        </p:txBody>
      </p:sp>
      <p:sp>
        <p:nvSpPr>
          <p:cNvPr id="35" name="Rectangle 34"/>
          <p:cNvSpPr/>
          <p:nvPr/>
        </p:nvSpPr>
        <p:spPr>
          <a:xfrm>
            <a:off x="7754251" y="5682772"/>
            <a:ext cx="6096000" cy="400110"/>
          </a:xfrm>
          <a:prstGeom prst="rect">
            <a:avLst/>
          </a:prstGeom>
        </p:spPr>
        <p:txBody>
          <a:bodyPr wrap="square">
            <a:spAutoFit/>
          </a:bodyPr>
          <a:lstStyle/>
          <a:p>
            <a:r>
              <a:rPr lang="en-GB" sz="2000" dirty="0" err="1">
                <a:solidFill>
                  <a:srgbClr val="FF0000"/>
                </a:solidFill>
                <a:latin typeface="Times-Roman"/>
              </a:rPr>
              <a:t>B</a:t>
            </a:r>
            <a:r>
              <a:rPr lang="en-GB" sz="1400" dirty="0" err="1">
                <a:solidFill>
                  <a:srgbClr val="FF0000"/>
                </a:solidFill>
                <a:latin typeface="Times-Roman"/>
              </a:rPr>
              <a:t>g</a:t>
            </a:r>
            <a:r>
              <a:rPr lang="en-GB" sz="2000" dirty="0">
                <a:solidFill>
                  <a:srgbClr val="FF0000"/>
                </a:solidFill>
                <a:latin typeface="Times-Roman"/>
              </a:rPr>
              <a:t>= </a:t>
            </a:r>
            <a:r>
              <a:rPr lang="en-GB" sz="2000" dirty="0" err="1">
                <a:solidFill>
                  <a:srgbClr val="FF0000"/>
                </a:solidFill>
                <a:latin typeface="Times-Roman"/>
              </a:rPr>
              <a:t>bbl</a:t>
            </a:r>
            <a:r>
              <a:rPr lang="en-GB" sz="2000" dirty="0">
                <a:solidFill>
                  <a:srgbClr val="FF0000"/>
                </a:solidFill>
                <a:latin typeface="Times-Roman"/>
              </a:rPr>
              <a:t>/</a:t>
            </a:r>
            <a:r>
              <a:rPr lang="en-GB" sz="2000" dirty="0" err="1">
                <a:solidFill>
                  <a:srgbClr val="FF0000"/>
                </a:solidFill>
                <a:latin typeface="Times-Roman"/>
              </a:rPr>
              <a:t>scf</a:t>
            </a:r>
            <a:endParaRPr lang="en-GB" sz="2000" dirty="0">
              <a:solidFill>
                <a:srgbClr val="FF0000"/>
              </a:solidFill>
            </a:endParaRPr>
          </a:p>
        </p:txBody>
      </p:sp>
      <p:cxnSp>
        <p:nvCxnSpPr>
          <p:cNvPr id="30" name="Straight Connector 29"/>
          <p:cNvCxnSpPr>
            <a:cxnSpLocks/>
          </p:cNvCxnSpPr>
          <p:nvPr/>
        </p:nvCxnSpPr>
        <p:spPr>
          <a:xfrm>
            <a:off x="2207591" y="2381080"/>
            <a:ext cx="295642" cy="629708"/>
          </a:xfrm>
          <a:prstGeom prst="line">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33524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42510" y="196306"/>
            <a:ext cx="6868464" cy="707336"/>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7500"/>
          </a:bodyPr>
          <a:lstStyle/>
          <a:p>
            <a:pPr algn="ctr">
              <a:lnSpc>
                <a:spcPct val="90000"/>
              </a:lnSpc>
              <a:spcBef>
                <a:spcPct val="0"/>
              </a:spcBef>
            </a:pPr>
            <a:r>
              <a:rPr lang="en-GB" sz="4400" dirty="0">
                <a:solidFill>
                  <a:srgbClr val="FF0000"/>
                </a:solidFill>
              </a:rPr>
              <a:t>Gas formation volume factor</a:t>
            </a:r>
          </a:p>
        </p:txBody>
      </p:sp>
      <p:sp>
        <p:nvSpPr>
          <p:cNvPr id="4" name="Slide Number Placeholder 3"/>
          <p:cNvSpPr>
            <a:spLocks noGrp="1"/>
          </p:cNvSpPr>
          <p:nvPr>
            <p:ph type="sldNum" sz="quarter" idx="12"/>
          </p:nvPr>
        </p:nvSpPr>
        <p:spPr/>
        <p:txBody>
          <a:bodyPr/>
          <a:lstStyle/>
          <a:p>
            <a:fld id="{FF24955D-8619-4099-8A53-AC1898540FFA}" type="slidenum">
              <a:rPr lang="en-GB" smtClean="0"/>
              <a:t>31</a:t>
            </a:fld>
            <a:endParaRPr lang="en-GB"/>
          </a:p>
        </p:txBody>
      </p:sp>
      <p:pic>
        <p:nvPicPr>
          <p:cNvPr id="13" name="Picture 12"/>
          <p:cNvPicPr>
            <a:picLocks noChangeAspect="1"/>
          </p:cNvPicPr>
          <p:nvPr/>
        </p:nvPicPr>
        <p:blipFill rotWithShape="1">
          <a:blip r:embed="rId2"/>
          <a:srcRect l="17686" t="16103" r="13358" b="7640"/>
          <a:stretch/>
        </p:blipFill>
        <p:spPr>
          <a:xfrm>
            <a:off x="4292454" y="1333948"/>
            <a:ext cx="7196713" cy="4787153"/>
          </a:xfrm>
          <a:prstGeom prst="rect">
            <a:avLst/>
          </a:prstGeom>
        </p:spPr>
      </p:pic>
      <p:sp>
        <p:nvSpPr>
          <p:cNvPr id="5" name="Rectangle 4"/>
          <p:cNvSpPr/>
          <p:nvPr/>
        </p:nvSpPr>
        <p:spPr>
          <a:xfrm>
            <a:off x="530227" y="1524972"/>
            <a:ext cx="3310252" cy="2308324"/>
          </a:xfrm>
          <a:prstGeom prst="rect">
            <a:avLst/>
          </a:prstGeom>
        </p:spPr>
        <p:txBody>
          <a:bodyPr wrap="square">
            <a:spAutoFit/>
          </a:bodyPr>
          <a:lstStyle/>
          <a:p>
            <a:pPr algn="justLow"/>
            <a:r>
              <a:rPr lang="en-GB" sz="2400" dirty="0" err="1">
                <a:latin typeface="Times New Roman" panose="02020603050405020304" pitchFamily="18" charset="0"/>
                <a:cs typeface="Times New Roman" panose="02020603050405020304" pitchFamily="18" charset="0"/>
              </a:rPr>
              <a:t>B</a:t>
            </a:r>
            <a:r>
              <a:rPr lang="en-GB" sz="1600" dirty="0" err="1">
                <a:latin typeface="Times New Roman" panose="02020603050405020304" pitchFamily="18" charset="0"/>
                <a:cs typeface="Times New Roman" panose="02020603050405020304" pitchFamily="18" charset="0"/>
              </a:rPr>
              <a:t>g</a:t>
            </a:r>
            <a:r>
              <a:rPr lang="en-GB" sz="2400" dirty="0">
                <a:latin typeface="Times New Roman" panose="02020603050405020304" pitchFamily="18" charset="0"/>
                <a:cs typeface="Times New Roman" panose="02020603050405020304" pitchFamily="18" charset="0"/>
              </a:rPr>
              <a:t> is provided as a function of pressure to be used in reservoir engineering calculations and reservoir simulation studies</a:t>
            </a:r>
            <a:endParaRPr lang="en-GB" sz="2400" dirty="0"/>
          </a:p>
        </p:txBody>
      </p:sp>
    </p:spTree>
    <p:extLst>
      <p:ext uri="{BB962C8B-B14F-4D97-AF65-F5344CB8AC3E}">
        <p14:creationId xmlns:p14="http://schemas.microsoft.com/office/powerpoint/2010/main" val="3126184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42510" y="196306"/>
            <a:ext cx="6868464" cy="646331"/>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7500" lnSpcReduction="10000"/>
          </a:bodyPr>
          <a:lstStyle/>
          <a:p>
            <a:pPr algn="ctr">
              <a:lnSpc>
                <a:spcPct val="90000"/>
              </a:lnSpc>
              <a:spcBef>
                <a:spcPct val="0"/>
              </a:spcBef>
            </a:pPr>
            <a:r>
              <a:rPr lang="en-GB" sz="4400" dirty="0">
                <a:solidFill>
                  <a:srgbClr val="FF0000"/>
                </a:solidFill>
              </a:rPr>
              <a:t>Gas Expansion factor</a:t>
            </a:r>
          </a:p>
        </p:txBody>
      </p:sp>
      <p:sp>
        <p:nvSpPr>
          <p:cNvPr id="4" name="Slide Number Placeholder 3"/>
          <p:cNvSpPr>
            <a:spLocks noGrp="1"/>
          </p:cNvSpPr>
          <p:nvPr>
            <p:ph type="sldNum" sz="quarter" idx="12"/>
          </p:nvPr>
        </p:nvSpPr>
        <p:spPr/>
        <p:txBody>
          <a:bodyPr/>
          <a:lstStyle/>
          <a:p>
            <a:fld id="{FF24955D-8619-4099-8A53-AC1898540FFA}" type="slidenum">
              <a:rPr lang="en-GB" smtClean="0"/>
              <a:t>32</a:t>
            </a:fld>
            <a:endParaRPr lang="en-GB"/>
          </a:p>
        </p:txBody>
      </p:sp>
      <p:sp>
        <p:nvSpPr>
          <p:cNvPr id="7" name="TextBox 6">
            <a:extLst>
              <a:ext uri="{FF2B5EF4-FFF2-40B4-BE49-F238E27FC236}">
                <a16:creationId xmlns:a16="http://schemas.microsoft.com/office/drawing/2014/main" id="{86E89544-9885-4CEA-BE10-39E1951F6049}"/>
              </a:ext>
            </a:extLst>
          </p:cNvPr>
          <p:cNvSpPr txBox="1"/>
          <p:nvPr/>
        </p:nvSpPr>
        <p:spPr>
          <a:xfrm>
            <a:off x="417154" y="985549"/>
            <a:ext cx="10227832" cy="646331"/>
          </a:xfrm>
          <a:prstGeom prst="rect">
            <a:avLst/>
          </a:prstGeom>
          <a:noFill/>
        </p:spPr>
        <p:txBody>
          <a:bodyPr wrap="square">
            <a:spAutoFit/>
          </a:bodyPr>
          <a:lstStyle/>
          <a:p>
            <a:pPr algn="l"/>
            <a:r>
              <a:rPr lang="en-US" b="0" i="0" u="none" strike="noStrike" baseline="0" dirty="0">
                <a:solidFill>
                  <a:srgbClr val="000000"/>
                </a:solidFill>
              </a:rPr>
              <a:t>The reciprocal of the gas formation volume factor is called the gas expansion factor and is designated by the symbol </a:t>
            </a:r>
            <a:r>
              <a:rPr lang="en-US" b="0" i="0" u="none" strike="noStrike" baseline="0" dirty="0" err="1">
                <a:solidFill>
                  <a:srgbClr val="000000"/>
                </a:solidFill>
              </a:rPr>
              <a:t>Eg</a:t>
            </a:r>
            <a:r>
              <a:rPr lang="en-US" b="0" i="0" u="none" strike="noStrike" baseline="0" dirty="0">
                <a:solidFill>
                  <a:srgbClr val="000000"/>
                </a:solidFill>
              </a:rPr>
              <a:t>, or:</a:t>
            </a:r>
            <a:endParaRPr lang="en-US" dirty="0"/>
          </a:p>
        </p:txBody>
      </p:sp>
      <p:pic>
        <p:nvPicPr>
          <p:cNvPr id="8" name="Picture 7">
            <a:extLst>
              <a:ext uri="{FF2B5EF4-FFF2-40B4-BE49-F238E27FC236}">
                <a16:creationId xmlns:a16="http://schemas.microsoft.com/office/drawing/2014/main" id="{B71E8FD2-6808-44C9-B9D9-D396191AED11}"/>
              </a:ext>
            </a:extLst>
          </p:cNvPr>
          <p:cNvPicPr>
            <a:picLocks noChangeAspect="1"/>
          </p:cNvPicPr>
          <p:nvPr/>
        </p:nvPicPr>
        <p:blipFill>
          <a:blip r:embed="rId3"/>
          <a:stretch>
            <a:fillRect/>
          </a:stretch>
        </p:blipFill>
        <p:spPr>
          <a:xfrm>
            <a:off x="507053" y="1721839"/>
            <a:ext cx="3204335" cy="1139168"/>
          </a:xfrm>
          <a:prstGeom prst="rect">
            <a:avLst/>
          </a:prstGeom>
        </p:spPr>
      </p:pic>
      <p:sp>
        <p:nvSpPr>
          <p:cNvPr id="11" name="TextBox 10">
            <a:extLst>
              <a:ext uri="{FF2B5EF4-FFF2-40B4-BE49-F238E27FC236}">
                <a16:creationId xmlns:a16="http://schemas.microsoft.com/office/drawing/2014/main" id="{80620040-942D-418E-88A1-399B3F94204A}"/>
              </a:ext>
            </a:extLst>
          </p:cNvPr>
          <p:cNvSpPr txBox="1"/>
          <p:nvPr/>
        </p:nvSpPr>
        <p:spPr>
          <a:xfrm>
            <a:off x="507053" y="2840142"/>
            <a:ext cx="10227831" cy="1200329"/>
          </a:xfrm>
          <a:prstGeom prst="rect">
            <a:avLst/>
          </a:prstGeom>
          <a:noFill/>
        </p:spPr>
        <p:txBody>
          <a:bodyPr wrap="square">
            <a:spAutoFit/>
          </a:bodyPr>
          <a:lstStyle/>
          <a:p>
            <a:pPr algn="l"/>
            <a:r>
              <a:rPr lang="en-US" b="1" i="0" u="none" strike="noStrike" baseline="0" dirty="0"/>
              <a:t>Example: </a:t>
            </a:r>
            <a:r>
              <a:rPr lang="en-US" sz="1800" b="0" i="0" u="none" strike="noStrike" baseline="0" dirty="0">
                <a:latin typeface="CIDFont+F1"/>
              </a:rPr>
              <a:t>A hydrocarbon gas mixture has a specific gravity of 0.72, </a:t>
            </a:r>
            <a:r>
              <a:rPr lang="en-US" b="0" i="0" u="none" strike="noStrike" baseline="0" dirty="0"/>
              <a:t>The average pressure of 2,000 psia and a temperature of 140°F. The specific gravity is 0.72, z factor is 0.78. Calculate the </a:t>
            </a:r>
            <a:r>
              <a:rPr lang="en-US" b="0" i="0" u="none" strike="noStrike" baseline="0" dirty="0" err="1"/>
              <a:t>Bg</a:t>
            </a:r>
            <a:r>
              <a:rPr lang="en-US" b="0" i="0" u="none" strike="noStrike" baseline="0" dirty="0"/>
              <a:t> and </a:t>
            </a:r>
            <a:r>
              <a:rPr lang="en-US" b="0" i="0" u="none" strike="noStrike" baseline="0" dirty="0" err="1"/>
              <a:t>Eg.</a:t>
            </a:r>
            <a:endParaRPr lang="en-US" b="0" i="0" u="none" strike="noStrike" baseline="0" dirty="0"/>
          </a:p>
          <a:p>
            <a:pPr algn="l"/>
            <a:endParaRPr lang="en-US" b="0" i="0" u="none" strike="noStrike" baseline="0" dirty="0"/>
          </a:p>
          <a:p>
            <a:pPr algn="l"/>
            <a:r>
              <a:rPr lang="en-US" b="1" dirty="0"/>
              <a:t>Solution:</a:t>
            </a:r>
          </a:p>
        </p:txBody>
      </p:sp>
      <p:pic>
        <p:nvPicPr>
          <p:cNvPr id="17" name="Picture 16">
            <a:extLst>
              <a:ext uri="{FF2B5EF4-FFF2-40B4-BE49-F238E27FC236}">
                <a16:creationId xmlns:a16="http://schemas.microsoft.com/office/drawing/2014/main" id="{A9F6997D-46F5-41C0-AD81-909B0C6A4350}"/>
              </a:ext>
            </a:extLst>
          </p:cNvPr>
          <p:cNvPicPr>
            <a:picLocks noChangeAspect="1"/>
          </p:cNvPicPr>
          <p:nvPr/>
        </p:nvPicPr>
        <p:blipFill rotWithShape="1">
          <a:blip r:embed="rId4"/>
          <a:srcRect t="14440" b="29233"/>
          <a:stretch/>
        </p:blipFill>
        <p:spPr>
          <a:xfrm>
            <a:off x="507053" y="3933727"/>
            <a:ext cx="8260429" cy="1355463"/>
          </a:xfrm>
          <a:prstGeom prst="rect">
            <a:avLst/>
          </a:prstGeom>
        </p:spPr>
      </p:pic>
      <p:sp>
        <p:nvSpPr>
          <p:cNvPr id="18" name="TextBox 17">
            <a:extLst>
              <a:ext uri="{FF2B5EF4-FFF2-40B4-BE49-F238E27FC236}">
                <a16:creationId xmlns:a16="http://schemas.microsoft.com/office/drawing/2014/main" id="{AC7774A4-3B90-4A3A-B080-5EC72D7147EA}"/>
              </a:ext>
            </a:extLst>
          </p:cNvPr>
          <p:cNvSpPr txBox="1"/>
          <p:nvPr/>
        </p:nvSpPr>
        <p:spPr>
          <a:xfrm>
            <a:off x="591670" y="5503119"/>
            <a:ext cx="5342965" cy="369332"/>
          </a:xfrm>
          <a:prstGeom prst="rect">
            <a:avLst/>
          </a:prstGeom>
          <a:noFill/>
        </p:spPr>
        <p:txBody>
          <a:bodyPr wrap="square" rtlCol="0">
            <a:spAutoFit/>
          </a:bodyPr>
          <a:lstStyle/>
          <a:p>
            <a:r>
              <a:rPr lang="en-US" dirty="0" err="1"/>
              <a:t>Eg</a:t>
            </a:r>
            <a:r>
              <a:rPr lang="en-US" dirty="0"/>
              <a:t> = 1/</a:t>
            </a:r>
            <a:r>
              <a:rPr lang="en-US" dirty="0" err="1"/>
              <a:t>Bg</a:t>
            </a:r>
            <a:r>
              <a:rPr lang="en-US" dirty="0"/>
              <a:t>  = 1/2.266 = 0.44 </a:t>
            </a:r>
            <a:r>
              <a:rPr lang="en-US" dirty="0" err="1"/>
              <a:t>scf</a:t>
            </a:r>
            <a:r>
              <a:rPr lang="en-US" dirty="0"/>
              <a:t>/ft³</a:t>
            </a:r>
          </a:p>
        </p:txBody>
      </p:sp>
    </p:spTree>
    <p:extLst>
      <p:ext uri="{BB962C8B-B14F-4D97-AF65-F5344CB8AC3E}">
        <p14:creationId xmlns:p14="http://schemas.microsoft.com/office/powerpoint/2010/main" val="2041885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4955D-8619-4099-8A53-AC1898540FFA}" type="slidenum">
              <a:rPr lang="en-GB" smtClean="0"/>
              <a:t>33</a:t>
            </a:fld>
            <a:endParaRPr lang="en-GB"/>
          </a:p>
        </p:txBody>
      </p:sp>
      <p:sp>
        <p:nvSpPr>
          <p:cNvPr id="8" name="Rectangle 7"/>
          <p:cNvSpPr/>
          <p:nvPr/>
        </p:nvSpPr>
        <p:spPr>
          <a:xfrm>
            <a:off x="263856" y="1247717"/>
            <a:ext cx="10696434" cy="830997"/>
          </a:xfrm>
          <a:prstGeom prst="rect">
            <a:avLst/>
          </a:prstGeom>
        </p:spPr>
        <p:txBody>
          <a:bodyPr wrap="square">
            <a:spAutoFit/>
          </a:bodyPr>
          <a:lstStyle/>
          <a:p>
            <a:r>
              <a:rPr lang="en-GB" sz="2400" dirty="0">
                <a:latin typeface="Times New Roman" panose="02020603050405020304" pitchFamily="18" charset="0"/>
                <a:cs typeface="Times New Roman" panose="02020603050405020304" pitchFamily="18" charset="0"/>
              </a:rPr>
              <a:t>The isothermal gas compressibility (c</a:t>
            </a:r>
            <a:r>
              <a:rPr lang="en-GB" dirty="0">
                <a:latin typeface="Times New Roman" panose="02020603050405020304" pitchFamily="18" charset="0"/>
                <a:cs typeface="Times New Roman" panose="02020603050405020304" pitchFamily="18" charset="0"/>
              </a:rPr>
              <a:t>g</a:t>
            </a:r>
            <a:r>
              <a:rPr lang="en-GB" sz="2400" dirty="0">
                <a:latin typeface="Times New Roman" panose="02020603050405020304" pitchFamily="18" charset="0"/>
                <a:cs typeface="Times New Roman" panose="02020603050405020304" pitchFamily="18" charset="0"/>
              </a:rPr>
              <a:t>) is the change in volume per unit volume for a unit change in pressure.</a:t>
            </a:r>
          </a:p>
        </p:txBody>
      </p:sp>
      <p:pic>
        <p:nvPicPr>
          <p:cNvPr id="9" name="Picture 8"/>
          <p:cNvPicPr>
            <a:picLocks noChangeAspect="1"/>
          </p:cNvPicPr>
          <p:nvPr/>
        </p:nvPicPr>
        <p:blipFill rotWithShape="1">
          <a:blip r:embed="rId2"/>
          <a:srcRect l="39179" t="34420" r="38881" b="22972"/>
          <a:stretch/>
        </p:blipFill>
        <p:spPr>
          <a:xfrm>
            <a:off x="3588001" y="1899306"/>
            <a:ext cx="2872365" cy="3136153"/>
          </a:xfrm>
          <a:prstGeom prst="rect">
            <a:avLst/>
          </a:prstGeom>
        </p:spPr>
      </p:pic>
      <p:sp>
        <p:nvSpPr>
          <p:cNvPr id="10" name="Right Arrow 9"/>
          <p:cNvSpPr/>
          <p:nvPr/>
        </p:nvSpPr>
        <p:spPr>
          <a:xfrm>
            <a:off x="6462031" y="3310344"/>
            <a:ext cx="836742" cy="333741"/>
          </a:xfrm>
          <a:prstGeom prst="right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6470141" y="4467071"/>
            <a:ext cx="836742" cy="333741"/>
          </a:xfrm>
          <a:prstGeom prst="right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469828" y="3259712"/>
            <a:ext cx="2481000"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For ideal gas Z=1</a:t>
            </a:r>
            <a:endParaRPr lang="en-GB" sz="2400" b="1" dirty="0"/>
          </a:p>
        </p:txBody>
      </p:sp>
      <p:sp>
        <p:nvSpPr>
          <p:cNvPr id="13" name="Rectangle 12"/>
          <p:cNvSpPr/>
          <p:nvPr/>
        </p:nvSpPr>
        <p:spPr>
          <a:xfrm>
            <a:off x="7461661" y="4414736"/>
            <a:ext cx="1744452"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For real gas</a:t>
            </a:r>
            <a:endParaRPr lang="en-GB" sz="2400" b="1" dirty="0"/>
          </a:p>
        </p:txBody>
      </p:sp>
      <p:sp>
        <p:nvSpPr>
          <p:cNvPr id="14" name="Rectangle 13"/>
          <p:cNvSpPr/>
          <p:nvPr/>
        </p:nvSpPr>
        <p:spPr>
          <a:xfrm>
            <a:off x="263856" y="5592078"/>
            <a:ext cx="4260012" cy="954107"/>
          </a:xfrm>
          <a:prstGeom prst="rect">
            <a:avLst/>
          </a:prstGeom>
        </p:spPr>
        <p:txBody>
          <a:bodyPr wrap="none">
            <a:spAutoFit/>
          </a:bodyPr>
          <a:lstStyle/>
          <a:p>
            <a:r>
              <a:rPr lang="en-GB" sz="2000" dirty="0">
                <a:latin typeface="Times-Roman"/>
              </a:rPr>
              <a:t>c</a:t>
            </a:r>
            <a:r>
              <a:rPr lang="en-GB" sz="800" dirty="0">
                <a:latin typeface="Times-Roman"/>
              </a:rPr>
              <a:t>g </a:t>
            </a:r>
            <a:r>
              <a:rPr lang="en-GB" dirty="0">
                <a:latin typeface="Symbol" panose="05050102010706020507" pitchFamily="18" charset="2"/>
              </a:rPr>
              <a:t>= </a:t>
            </a:r>
            <a:r>
              <a:rPr lang="en-GB" dirty="0">
                <a:latin typeface="Times-Roman"/>
              </a:rPr>
              <a:t>isothermal gas compressibility, 1/psi</a:t>
            </a:r>
          </a:p>
          <a:p>
            <a:r>
              <a:rPr lang="en-GB" dirty="0">
                <a:latin typeface="Times-Roman"/>
              </a:rPr>
              <a:t>P= pressure, psi,</a:t>
            </a:r>
          </a:p>
          <a:p>
            <a:r>
              <a:rPr lang="en-GB" dirty="0">
                <a:latin typeface="Times-Roman"/>
              </a:rPr>
              <a:t>Z =z-factor.</a:t>
            </a:r>
            <a:endParaRPr lang="en-GB" dirty="0"/>
          </a:p>
        </p:txBody>
      </p:sp>
      <p:sp>
        <p:nvSpPr>
          <p:cNvPr id="16" name="Rectangle 15">
            <a:extLst>
              <a:ext uri="{FF2B5EF4-FFF2-40B4-BE49-F238E27FC236}">
                <a16:creationId xmlns:a16="http://schemas.microsoft.com/office/drawing/2014/main" id="{F15C09CD-16A1-4D4B-A739-093B2C1FBFC2}"/>
              </a:ext>
            </a:extLst>
          </p:cNvPr>
          <p:cNvSpPr/>
          <p:nvPr/>
        </p:nvSpPr>
        <p:spPr>
          <a:xfrm>
            <a:off x="1393409" y="276218"/>
            <a:ext cx="9880605" cy="670455"/>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7500" lnSpcReduction="10000"/>
          </a:bodyPr>
          <a:lstStyle/>
          <a:p>
            <a:pPr algn="ctr">
              <a:lnSpc>
                <a:spcPct val="90000"/>
              </a:lnSpc>
              <a:spcBef>
                <a:spcPct val="0"/>
              </a:spcBef>
            </a:pPr>
            <a:r>
              <a:rPr lang="en-GB" sz="4400" dirty="0">
                <a:solidFill>
                  <a:srgbClr val="FF0000"/>
                </a:solidFill>
              </a:rPr>
              <a:t>Coefficient of isothermal compressibility</a:t>
            </a:r>
          </a:p>
        </p:txBody>
      </p:sp>
    </p:spTree>
    <p:extLst>
      <p:ext uri="{BB962C8B-B14F-4D97-AF65-F5344CB8AC3E}">
        <p14:creationId xmlns:p14="http://schemas.microsoft.com/office/powerpoint/2010/main" val="3332908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93409" y="187358"/>
            <a:ext cx="9880605" cy="695429"/>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7500"/>
          </a:bodyPr>
          <a:lstStyle/>
          <a:p>
            <a:pPr algn="ctr">
              <a:lnSpc>
                <a:spcPct val="90000"/>
              </a:lnSpc>
              <a:spcBef>
                <a:spcPct val="0"/>
              </a:spcBef>
            </a:pPr>
            <a:r>
              <a:rPr lang="en-GB" sz="4400" dirty="0">
                <a:solidFill>
                  <a:srgbClr val="FF0000"/>
                </a:solidFill>
              </a:rPr>
              <a:t>Coefficient of isothermal compressibility</a:t>
            </a:r>
          </a:p>
        </p:txBody>
      </p:sp>
      <p:sp>
        <p:nvSpPr>
          <p:cNvPr id="4" name="Slide Number Placeholder 3"/>
          <p:cNvSpPr>
            <a:spLocks noGrp="1"/>
          </p:cNvSpPr>
          <p:nvPr>
            <p:ph type="sldNum" sz="quarter" idx="12"/>
          </p:nvPr>
        </p:nvSpPr>
        <p:spPr/>
        <p:txBody>
          <a:bodyPr/>
          <a:lstStyle/>
          <a:p>
            <a:fld id="{FF24955D-8619-4099-8A53-AC1898540FFA}" type="slidenum">
              <a:rPr lang="en-GB" smtClean="0"/>
              <a:t>34</a:t>
            </a:fld>
            <a:endParaRPr lang="en-GB"/>
          </a:p>
        </p:txBody>
      </p:sp>
      <p:pic>
        <p:nvPicPr>
          <p:cNvPr id="3" name="Picture 2"/>
          <p:cNvPicPr>
            <a:picLocks noChangeAspect="1"/>
          </p:cNvPicPr>
          <p:nvPr/>
        </p:nvPicPr>
        <p:blipFill rotWithShape="1">
          <a:blip r:embed="rId2">
            <a:clrChange>
              <a:clrFrom>
                <a:srgbClr val="FFFFFF"/>
              </a:clrFrom>
              <a:clrTo>
                <a:srgbClr val="FFFFFF">
                  <a:alpha val="0"/>
                </a:srgbClr>
              </a:clrTo>
            </a:clrChange>
          </a:blip>
          <a:srcRect l="35373" t="16876" r="7312" b="9036"/>
          <a:stretch/>
        </p:blipFill>
        <p:spPr>
          <a:xfrm>
            <a:off x="5076966" y="1460310"/>
            <a:ext cx="6987653" cy="5078602"/>
          </a:xfrm>
          <a:prstGeom prst="rect">
            <a:avLst/>
          </a:prstGeom>
        </p:spPr>
      </p:pic>
      <p:sp>
        <p:nvSpPr>
          <p:cNvPr id="14" name="Rectangle 13"/>
          <p:cNvSpPr/>
          <p:nvPr/>
        </p:nvSpPr>
        <p:spPr>
          <a:xfrm>
            <a:off x="282448" y="2480783"/>
            <a:ext cx="4775926" cy="1015663"/>
          </a:xfrm>
          <a:prstGeom prst="rect">
            <a:avLst/>
          </a:prstGeom>
        </p:spPr>
        <p:txBody>
          <a:bodyPr wrap="square">
            <a:spAutoFit/>
          </a:bodyPr>
          <a:lstStyle/>
          <a:p>
            <a:r>
              <a:rPr lang="en-GB" sz="2000" dirty="0">
                <a:latin typeface="Times New Roman" panose="02020603050405020304" pitchFamily="18" charset="0"/>
                <a:cs typeface="Times New Roman" panose="02020603050405020304" pitchFamily="18" charset="0"/>
              </a:rPr>
              <a:t>C</a:t>
            </a:r>
            <a:r>
              <a:rPr lang="en-GB" sz="1400" dirty="0">
                <a:latin typeface="Times New Roman" panose="02020603050405020304" pitchFamily="18" charset="0"/>
                <a:cs typeface="Times New Roman" panose="02020603050405020304" pitchFamily="18" charset="0"/>
              </a:rPr>
              <a:t>g</a:t>
            </a:r>
            <a:r>
              <a:rPr lang="en-GB" sz="2000" dirty="0">
                <a:latin typeface="Times New Roman" panose="02020603050405020304" pitchFamily="18" charset="0"/>
                <a:cs typeface="Times New Roman" panose="02020603050405020304" pitchFamily="18" charset="0"/>
              </a:rPr>
              <a:t> is provided as a function of pressure to be used in reservoir engineering calculations and reservoir simulation studies.</a:t>
            </a:r>
            <a:endParaRPr lang="en-GB" sz="2000" dirty="0"/>
          </a:p>
        </p:txBody>
      </p:sp>
      <p:pic>
        <p:nvPicPr>
          <p:cNvPr id="15" name="Picture 14"/>
          <p:cNvPicPr>
            <a:picLocks noChangeAspect="1"/>
          </p:cNvPicPr>
          <p:nvPr/>
        </p:nvPicPr>
        <p:blipFill rotWithShape="1">
          <a:blip r:embed="rId2">
            <a:clrChange>
              <a:clrFrom>
                <a:srgbClr val="FFFFFF"/>
              </a:clrFrom>
              <a:clrTo>
                <a:srgbClr val="FFFFFF">
                  <a:alpha val="0"/>
                </a:srgbClr>
              </a:clrTo>
            </a:clrChange>
          </a:blip>
          <a:srcRect l="24356" t="36445" r="70943" b="45636"/>
          <a:stretch/>
        </p:blipFill>
        <p:spPr>
          <a:xfrm>
            <a:off x="4630349" y="3083374"/>
            <a:ext cx="573207" cy="1228299"/>
          </a:xfrm>
          <a:prstGeom prst="rect">
            <a:avLst/>
          </a:prstGeom>
        </p:spPr>
      </p:pic>
      <p:sp>
        <p:nvSpPr>
          <p:cNvPr id="16" name="Rectangle 15"/>
          <p:cNvSpPr/>
          <p:nvPr/>
        </p:nvSpPr>
        <p:spPr>
          <a:xfrm>
            <a:off x="4701228" y="5396911"/>
            <a:ext cx="338554"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0</a:t>
            </a:r>
            <a:endParaRPr lang="en-GB" sz="2800" b="1" dirty="0"/>
          </a:p>
        </p:txBody>
      </p:sp>
      <p:sp>
        <p:nvSpPr>
          <p:cNvPr id="17" name="Rectangle 16"/>
          <p:cNvSpPr/>
          <p:nvPr/>
        </p:nvSpPr>
        <p:spPr>
          <a:xfrm>
            <a:off x="4301118" y="1216054"/>
            <a:ext cx="800219"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7000</a:t>
            </a:r>
            <a:endParaRPr lang="en-GB" sz="2800" b="1" dirty="0"/>
          </a:p>
        </p:txBody>
      </p:sp>
    </p:spTree>
    <p:extLst>
      <p:ext uri="{BB962C8B-B14F-4D97-AF65-F5344CB8AC3E}">
        <p14:creationId xmlns:p14="http://schemas.microsoft.com/office/powerpoint/2010/main" val="2203626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63223" y="193949"/>
            <a:ext cx="7729076" cy="615817"/>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0000" lnSpcReduction="10000"/>
          </a:bodyPr>
          <a:lstStyle/>
          <a:p>
            <a:pPr algn="ctr">
              <a:lnSpc>
                <a:spcPct val="90000"/>
              </a:lnSpc>
              <a:spcBef>
                <a:spcPct val="0"/>
              </a:spcBef>
            </a:pPr>
            <a:r>
              <a:rPr lang="en-GB" sz="4400" dirty="0">
                <a:solidFill>
                  <a:srgbClr val="FF0000"/>
                </a:solidFill>
              </a:rPr>
              <a:t>Gas viscosity</a:t>
            </a:r>
          </a:p>
        </p:txBody>
      </p:sp>
      <p:sp>
        <p:nvSpPr>
          <p:cNvPr id="4" name="Slide Number Placeholder 3"/>
          <p:cNvSpPr>
            <a:spLocks noGrp="1"/>
          </p:cNvSpPr>
          <p:nvPr>
            <p:ph type="sldNum" sz="quarter" idx="12"/>
          </p:nvPr>
        </p:nvSpPr>
        <p:spPr/>
        <p:txBody>
          <a:bodyPr/>
          <a:lstStyle/>
          <a:p>
            <a:fld id="{FF24955D-8619-4099-8A53-AC1898540FFA}" type="slidenum">
              <a:rPr lang="en-GB" smtClean="0"/>
              <a:t>35</a:t>
            </a:fld>
            <a:endParaRPr lang="en-GB"/>
          </a:p>
        </p:txBody>
      </p:sp>
      <p:sp>
        <p:nvSpPr>
          <p:cNvPr id="8" name="Rectangle 7"/>
          <p:cNvSpPr/>
          <p:nvPr/>
        </p:nvSpPr>
        <p:spPr>
          <a:xfrm>
            <a:off x="263856" y="1663575"/>
            <a:ext cx="6096000" cy="400110"/>
          </a:xfrm>
          <a:prstGeom prst="rect">
            <a:avLst/>
          </a:prstGeom>
        </p:spPr>
        <p:txBody>
          <a:bodyPr>
            <a:spAutoFit/>
          </a:bodyPr>
          <a:lstStyle/>
          <a:p>
            <a:r>
              <a:rPr lang="en-GB" sz="2000" dirty="0">
                <a:cs typeface="Times New Roman" panose="02020603050405020304" pitchFamily="18" charset="0"/>
              </a:rPr>
              <a:t>Viscosity unit:  poises or centipoise (</a:t>
            </a:r>
            <a:r>
              <a:rPr lang="en-GB" sz="2000" dirty="0" err="1">
                <a:cs typeface="Times New Roman" panose="02020603050405020304" pitchFamily="18" charset="0"/>
              </a:rPr>
              <a:t>cp</a:t>
            </a:r>
            <a:r>
              <a:rPr lang="en-GB" sz="2000" dirty="0"/>
              <a:t>)</a:t>
            </a:r>
          </a:p>
        </p:txBody>
      </p:sp>
      <p:sp>
        <p:nvSpPr>
          <p:cNvPr id="9" name="Rectangle 8"/>
          <p:cNvSpPr/>
          <p:nvPr/>
        </p:nvSpPr>
        <p:spPr>
          <a:xfrm>
            <a:off x="263857" y="2271887"/>
            <a:ext cx="11429706" cy="1015663"/>
          </a:xfrm>
          <a:prstGeom prst="rect">
            <a:avLst/>
          </a:prstGeom>
        </p:spPr>
        <p:txBody>
          <a:bodyPr wrap="square">
            <a:spAutoFit/>
          </a:bodyPr>
          <a:lstStyle/>
          <a:p>
            <a:pPr algn="justLow"/>
            <a:r>
              <a:rPr lang="en-GB" sz="2000" dirty="0">
                <a:cs typeface="Times New Roman" panose="02020603050405020304" pitchFamily="18" charset="0"/>
              </a:rPr>
              <a:t>The gas viscosity (</a:t>
            </a:r>
            <a:r>
              <a:rPr lang="el-GR" sz="2000" b="1" i="1" dirty="0">
                <a:cs typeface="Times New Roman" panose="02020603050405020304" pitchFamily="18" charset="0"/>
              </a:rPr>
              <a:t>μ</a:t>
            </a:r>
            <a:r>
              <a:rPr lang="en-GB" sz="2000" b="1" i="1" dirty="0">
                <a:cs typeface="Times New Roman" panose="02020603050405020304" pitchFamily="18" charset="0"/>
              </a:rPr>
              <a:t>g)</a:t>
            </a:r>
            <a:r>
              <a:rPr lang="en-GB" sz="2000" dirty="0">
                <a:cs typeface="Times New Roman" panose="02020603050405020304" pitchFamily="18" charset="0"/>
              </a:rPr>
              <a:t> is not commonly measured in the laboratory because it can be estimated precisely from empirical correlations. Like all intensive properties, viscosity of a natural gas is completely described by the following function:</a:t>
            </a:r>
          </a:p>
        </p:txBody>
      </p:sp>
      <p:sp>
        <p:nvSpPr>
          <p:cNvPr id="11" name="Rectangle 10"/>
          <p:cNvSpPr/>
          <p:nvPr/>
        </p:nvSpPr>
        <p:spPr>
          <a:xfrm>
            <a:off x="1044967" y="3515641"/>
            <a:ext cx="2517648" cy="400110"/>
          </a:xfrm>
          <a:prstGeom prst="rect">
            <a:avLst/>
          </a:prstGeom>
        </p:spPr>
        <p:txBody>
          <a:bodyPr wrap="square">
            <a:spAutoFit/>
          </a:bodyPr>
          <a:lstStyle/>
          <a:p>
            <a:r>
              <a:rPr lang="el-GR" sz="2000" dirty="0">
                <a:cs typeface="Times New Roman" panose="02020603050405020304" pitchFamily="18" charset="0"/>
              </a:rPr>
              <a:t>μ</a:t>
            </a:r>
            <a:r>
              <a:rPr lang="en-GB" sz="2000" dirty="0"/>
              <a:t>g = (P, T, </a:t>
            </a:r>
            <a:r>
              <a:rPr lang="en-GB" sz="2000" dirty="0" err="1"/>
              <a:t>yi</a:t>
            </a:r>
            <a:r>
              <a:rPr lang="en-GB" sz="2000" dirty="0"/>
              <a:t> )</a:t>
            </a:r>
          </a:p>
        </p:txBody>
      </p:sp>
      <p:sp>
        <p:nvSpPr>
          <p:cNvPr id="14" name="Rectangle 13"/>
          <p:cNvSpPr/>
          <p:nvPr/>
        </p:nvSpPr>
        <p:spPr>
          <a:xfrm>
            <a:off x="263856" y="1020739"/>
            <a:ext cx="9349658" cy="400110"/>
          </a:xfrm>
          <a:prstGeom prst="rect">
            <a:avLst/>
          </a:prstGeom>
        </p:spPr>
        <p:txBody>
          <a:bodyPr wrap="square">
            <a:spAutoFit/>
          </a:bodyPr>
          <a:lstStyle/>
          <a:p>
            <a:r>
              <a:rPr lang="en-GB" sz="2000" dirty="0">
                <a:cs typeface="Times New Roman" panose="02020603050405020304" pitchFamily="18" charset="0"/>
              </a:rPr>
              <a:t>Viscosity: the resistance to flow exerted by a fluid.</a:t>
            </a:r>
          </a:p>
        </p:txBody>
      </p:sp>
      <p:sp>
        <p:nvSpPr>
          <p:cNvPr id="16" name="Rectangle 15"/>
          <p:cNvSpPr/>
          <p:nvPr/>
        </p:nvSpPr>
        <p:spPr>
          <a:xfrm>
            <a:off x="263856" y="4515202"/>
            <a:ext cx="12114662" cy="400110"/>
          </a:xfrm>
          <a:prstGeom prst="rect">
            <a:avLst/>
          </a:prstGeom>
        </p:spPr>
        <p:txBody>
          <a:bodyPr wrap="square">
            <a:spAutoFit/>
          </a:bodyPr>
          <a:lstStyle/>
          <a:p>
            <a:r>
              <a:rPr lang="en-GB" sz="2000" dirty="0">
                <a:cs typeface="Times New Roman" panose="02020603050405020304" pitchFamily="18" charset="0"/>
              </a:rPr>
              <a:t>Correlations for estimating gas viscosity:</a:t>
            </a:r>
          </a:p>
        </p:txBody>
      </p:sp>
      <p:sp>
        <p:nvSpPr>
          <p:cNvPr id="17" name="Rectangle 16"/>
          <p:cNvSpPr/>
          <p:nvPr/>
        </p:nvSpPr>
        <p:spPr>
          <a:xfrm>
            <a:off x="263856" y="5453208"/>
            <a:ext cx="8689076" cy="707886"/>
          </a:xfrm>
          <a:prstGeom prst="rect">
            <a:avLst/>
          </a:prstGeom>
        </p:spPr>
        <p:txBody>
          <a:bodyPr wrap="square">
            <a:spAutoFit/>
          </a:bodyPr>
          <a:lstStyle/>
          <a:p>
            <a:r>
              <a:rPr lang="en-GB" sz="2000" dirty="0">
                <a:cs typeface="Times New Roman" panose="02020603050405020304" pitchFamily="18" charset="0"/>
              </a:rPr>
              <a:t>• </a:t>
            </a:r>
            <a:r>
              <a:rPr lang="en-GB" sz="2000" dirty="0" err="1">
                <a:cs typeface="Times New Roman" panose="02020603050405020304" pitchFamily="18" charset="0"/>
              </a:rPr>
              <a:t>Carr</a:t>
            </a:r>
            <a:r>
              <a:rPr lang="en-GB" sz="2000" dirty="0">
                <a:cs typeface="Times New Roman" panose="02020603050405020304" pitchFamily="18" charset="0"/>
              </a:rPr>
              <a:t>-Kobayashi-Burrows Correlation Method</a:t>
            </a:r>
          </a:p>
          <a:p>
            <a:r>
              <a:rPr lang="en-GB" sz="2000" dirty="0">
                <a:cs typeface="Times New Roman" panose="02020603050405020304" pitchFamily="18" charset="0"/>
              </a:rPr>
              <a:t>• Lee-Gonzalez-</a:t>
            </a:r>
            <a:r>
              <a:rPr lang="en-GB" sz="2000" dirty="0" err="1">
                <a:cs typeface="Times New Roman" panose="02020603050405020304" pitchFamily="18" charset="0"/>
              </a:rPr>
              <a:t>Eakin</a:t>
            </a:r>
            <a:r>
              <a:rPr lang="en-GB" sz="2000" dirty="0">
                <a:cs typeface="Times New Roman" panose="02020603050405020304" pitchFamily="18" charset="0"/>
              </a:rPr>
              <a:t> Method</a:t>
            </a:r>
          </a:p>
        </p:txBody>
      </p:sp>
    </p:spTree>
    <p:extLst>
      <p:ext uri="{BB962C8B-B14F-4D97-AF65-F5344CB8AC3E}">
        <p14:creationId xmlns:p14="http://schemas.microsoft.com/office/powerpoint/2010/main" val="2913734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63223" y="193949"/>
            <a:ext cx="7729076" cy="526813"/>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2500" lnSpcReduction="20000"/>
          </a:bodyPr>
          <a:lstStyle/>
          <a:p>
            <a:pPr algn="ctr">
              <a:lnSpc>
                <a:spcPct val="90000"/>
              </a:lnSpc>
              <a:spcBef>
                <a:spcPct val="0"/>
              </a:spcBef>
            </a:pPr>
            <a:r>
              <a:rPr lang="en-GB" sz="4400" dirty="0">
                <a:solidFill>
                  <a:srgbClr val="FF0000"/>
                </a:solidFill>
              </a:rPr>
              <a:t>Gas viscosity</a:t>
            </a:r>
          </a:p>
        </p:txBody>
      </p:sp>
      <p:sp>
        <p:nvSpPr>
          <p:cNvPr id="4" name="Slide Number Placeholder 3"/>
          <p:cNvSpPr>
            <a:spLocks noGrp="1"/>
          </p:cNvSpPr>
          <p:nvPr>
            <p:ph type="sldNum" sz="quarter" idx="12"/>
          </p:nvPr>
        </p:nvSpPr>
        <p:spPr>
          <a:xfrm>
            <a:off x="8847268" y="6298926"/>
            <a:ext cx="2743200" cy="365125"/>
          </a:xfrm>
        </p:spPr>
        <p:txBody>
          <a:bodyPr/>
          <a:lstStyle/>
          <a:p>
            <a:fld id="{FF24955D-8619-4099-8A53-AC1898540FFA}" type="slidenum">
              <a:rPr lang="en-GB" smtClean="0"/>
              <a:t>36</a:t>
            </a:fld>
            <a:endParaRPr lang="en-GB"/>
          </a:p>
        </p:txBody>
      </p:sp>
      <p:pic>
        <p:nvPicPr>
          <p:cNvPr id="3" name="Picture 2">
            <a:extLst>
              <a:ext uri="{FF2B5EF4-FFF2-40B4-BE49-F238E27FC236}">
                <a16:creationId xmlns:a16="http://schemas.microsoft.com/office/drawing/2014/main" id="{6C44FA41-F8D5-4BCE-BE31-5650EFA9884B}"/>
              </a:ext>
            </a:extLst>
          </p:cNvPr>
          <p:cNvPicPr>
            <a:picLocks noChangeAspect="1"/>
          </p:cNvPicPr>
          <p:nvPr/>
        </p:nvPicPr>
        <p:blipFill rotWithShape="1">
          <a:blip r:embed="rId2"/>
          <a:srcRect t="25225"/>
          <a:stretch/>
        </p:blipFill>
        <p:spPr>
          <a:xfrm>
            <a:off x="533503" y="1333947"/>
            <a:ext cx="11056965" cy="1739579"/>
          </a:xfrm>
          <a:prstGeom prst="rect">
            <a:avLst/>
          </a:prstGeom>
        </p:spPr>
      </p:pic>
      <p:sp>
        <p:nvSpPr>
          <p:cNvPr id="13" name="TextBox 12">
            <a:extLst>
              <a:ext uri="{FF2B5EF4-FFF2-40B4-BE49-F238E27FC236}">
                <a16:creationId xmlns:a16="http://schemas.microsoft.com/office/drawing/2014/main" id="{DD9B112F-5553-4EEA-9B70-0A06D5200850}"/>
              </a:ext>
            </a:extLst>
          </p:cNvPr>
          <p:cNvSpPr txBox="1"/>
          <p:nvPr/>
        </p:nvSpPr>
        <p:spPr>
          <a:xfrm>
            <a:off x="533503" y="3138143"/>
            <a:ext cx="10769301" cy="646331"/>
          </a:xfrm>
          <a:prstGeom prst="rect">
            <a:avLst/>
          </a:prstGeom>
          <a:noFill/>
        </p:spPr>
        <p:txBody>
          <a:bodyPr wrap="square">
            <a:spAutoFit/>
          </a:bodyPr>
          <a:lstStyle/>
          <a:p>
            <a:pPr algn="l"/>
            <a:r>
              <a:rPr lang="en-US" sz="1800" b="0" i="0" u="none" strike="noStrike" baseline="0" dirty="0">
                <a:solidFill>
                  <a:srgbClr val="FF0000"/>
                </a:solidFill>
                <a:latin typeface="CIDFont+F2"/>
              </a:rPr>
              <a:t>Note: Equations have been developed by Standing (1977) and Dempsey (1965) to represent the graphical</a:t>
            </a:r>
          </a:p>
          <a:p>
            <a:pPr algn="l"/>
            <a:r>
              <a:rPr lang="en-US" sz="1800" b="0" i="0" u="none" strike="noStrike" baseline="0" dirty="0">
                <a:solidFill>
                  <a:srgbClr val="FF0000"/>
                </a:solidFill>
                <a:latin typeface="CIDFont+F2"/>
              </a:rPr>
              <a:t>correlations of </a:t>
            </a:r>
            <a:r>
              <a:rPr lang="en-US" sz="1800" b="0" i="0" u="none" strike="noStrike" baseline="0" dirty="0" err="1">
                <a:solidFill>
                  <a:srgbClr val="FF0000"/>
                </a:solidFill>
                <a:latin typeface="CIDFont+F1"/>
              </a:rPr>
              <a:t>Carr</a:t>
            </a:r>
            <a:r>
              <a:rPr lang="en-US" sz="1800" b="0" i="0" u="none" strike="noStrike" baseline="0" dirty="0">
                <a:solidFill>
                  <a:srgbClr val="FF0000"/>
                </a:solidFill>
                <a:latin typeface="CIDFont+F1"/>
              </a:rPr>
              <a:t>, Kobayashi, and Burrows (1954).</a:t>
            </a:r>
            <a:endParaRPr lang="en-US" dirty="0">
              <a:solidFill>
                <a:srgbClr val="FF0000"/>
              </a:solidFill>
            </a:endParaRPr>
          </a:p>
        </p:txBody>
      </p:sp>
      <p:pic>
        <p:nvPicPr>
          <p:cNvPr id="10" name="Picture 9">
            <a:extLst>
              <a:ext uri="{FF2B5EF4-FFF2-40B4-BE49-F238E27FC236}">
                <a16:creationId xmlns:a16="http://schemas.microsoft.com/office/drawing/2014/main" id="{BC36705F-E572-43B6-B302-D59CC24994CB}"/>
              </a:ext>
            </a:extLst>
          </p:cNvPr>
          <p:cNvPicPr>
            <a:picLocks noChangeAspect="1"/>
          </p:cNvPicPr>
          <p:nvPr/>
        </p:nvPicPr>
        <p:blipFill rotWithShape="1">
          <a:blip r:embed="rId3"/>
          <a:srcRect t="2551"/>
          <a:stretch/>
        </p:blipFill>
        <p:spPr>
          <a:xfrm>
            <a:off x="601532" y="4295310"/>
            <a:ext cx="9656782" cy="2368742"/>
          </a:xfrm>
          <a:prstGeom prst="rect">
            <a:avLst/>
          </a:prstGeom>
        </p:spPr>
      </p:pic>
      <p:sp>
        <p:nvSpPr>
          <p:cNvPr id="18" name="TextBox 17">
            <a:extLst>
              <a:ext uri="{FF2B5EF4-FFF2-40B4-BE49-F238E27FC236}">
                <a16:creationId xmlns:a16="http://schemas.microsoft.com/office/drawing/2014/main" id="{18E6F3E7-B9EC-46DA-9377-B78C1B81FB71}"/>
              </a:ext>
            </a:extLst>
          </p:cNvPr>
          <p:cNvSpPr txBox="1"/>
          <p:nvPr/>
        </p:nvSpPr>
        <p:spPr>
          <a:xfrm>
            <a:off x="601532" y="3961420"/>
            <a:ext cx="6094206" cy="369332"/>
          </a:xfrm>
          <a:prstGeom prst="rect">
            <a:avLst/>
          </a:prstGeom>
          <a:noFill/>
        </p:spPr>
        <p:txBody>
          <a:bodyPr wrap="square">
            <a:spAutoFit/>
          </a:bodyPr>
          <a:lstStyle/>
          <a:p>
            <a:r>
              <a:rPr lang="en-US" sz="1800" b="0" i="0" u="none" strike="noStrike" baseline="0" dirty="0">
                <a:solidFill>
                  <a:srgbClr val="0070C1"/>
                </a:solidFill>
                <a:latin typeface="CIDFont+F4"/>
              </a:rPr>
              <a:t>The Lee-Gonzalez-Eakin Method</a:t>
            </a:r>
            <a:endParaRPr lang="en-US" dirty="0"/>
          </a:p>
        </p:txBody>
      </p:sp>
      <p:sp>
        <p:nvSpPr>
          <p:cNvPr id="19" name="TextBox 18">
            <a:extLst>
              <a:ext uri="{FF2B5EF4-FFF2-40B4-BE49-F238E27FC236}">
                <a16:creationId xmlns:a16="http://schemas.microsoft.com/office/drawing/2014/main" id="{93D9AB06-F74A-4581-BD07-7E2885C7AC1C}"/>
              </a:ext>
            </a:extLst>
          </p:cNvPr>
          <p:cNvSpPr txBox="1"/>
          <p:nvPr/>
        </p:nvSpPr>
        <p:spPr>
          <a:xfrm>
            <a:off x="533503" y="853877"/>
            <a:ext cx="6094206" cy="369332"/>
          </a:xfrm>
          <a:prstGeom prst="rect">
            <a:avLst/>
          </a:prstGeom>
          <a:noFill/>
        </p:spPr>
        <p:txBody>
          <a:bodyPr wrap="square">
            <a:spAutoFit/>
          </a:bodyPr>
          <a:lstStyle/>
          <a:p>
            <a:r>
              <a:rPr lang="en-US" sz="1800" b="0" i="0" u="none" strike="noStrike" baseline="0" dirty="0">
                <a:solidFill>
                  <a:srgbClr val="4472C5"/>
                </a:solidFill>
                <a:latin typeface="CIDFont+F4"/>
              </a:rPr>
              <a:t>The </a:t>
            </a:r>
            <a:r>
              <a:rPr lang="en-US" sz="1800" b="0" i="0" u="none" strike="noStrike" baseline="0" dirty="0" err="1">
                <a:solidFill>
                  <a:srgbClr val="4472C5"/>
                </a:solidFill>
                <a:latin typeface="CIDFont+F4"/>
              </a:rPr>
              <a:t>Carr</a:t>
            </a:r>
            <a:r>
              <a:rPr lang="en-US" sz="1800" b="0" i="0" u="none" strike="noStrike" baseline="0" dirty="0">
                <a:solidFill>
                  <a:srgbClr val="4472C5"/>
                </a:solidFill>
                <a:latin typeface="CIDFont+F4"/>
              </a:rPr>
              <a:t>-Kobayashi-Burrows Correlation Method</a:t>
            </a:r>
            <a:endParaRPr lang="en-US" dirty="0"/>
          </a:p>
        </p:txBody>
      </p:sp>
    </p:spTree>
    <p:extLst>
      <p:ext uri="{BB962C8B-B14F-4D97-AF65-F5344CB8AC3E}">
        <p14:creationId xmlns:p14="http://schemas.microsoft.com/office/powerpoint/2010/main" val="371258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2096" y="796541"/>
            <a:ext cx="5113361" cy="1810181"/>
          </a:xfrm>
        </p:spPr>
        <p:txBody>
          <a:bodyPr>
            <a:normAutofit/>
          </a:bodyPr>
          <a:lstStyle/>
          <a:p>
            <a:pPr algn="l"/>
            <a:endParaRPr lang="en-GB" dirty="0"/>
          </a:p>
          <a:p>
            <a:pPr algn="l">
              <a:lnSpc>
                <a:spcPct val="100000"/>
              </a:lnSpc>
            </a:pPr>
            <a:endParaRPr lang="en-GB" sz="2800" b="1" dirty="0">
              <a:solidFill>
                <a:srgbClr val="C05700"/>
              </a:solidFill>
              <a:latin typeface="OpenSans-Bold"/>
            </a:endParaRPr>
          </a:p>
          <a:p>
            <a:pPr algn="l">
              <a:lnSpc>
                <a:spcPct val="100000"/>
              </a:lnSpc>
            </a:pPr>
            <a:endParaRPr lang="en-GB" sz="28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a:p>
            <a:pPr algn="l">
              <a:lnSpc>
                <a:spcPct val="100000"/>
              </a:lnSpc>
            </a:pPr>
            <a:endParaRPr lang="en-GB"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l">
              <a:lnSpc>
                <a:spcPct val="100000"/>
              </a:lnSpc>
            </a:pPr>
            <a:endParaRPr lang="en-GB" sz="4000" b="1" dirty="0">
              <a:solidFill>
                <a:srgbClr val="0070C0"/>
              </a:solidFill>
            </a:endParaRPr>
          </a:p>
          <a:p>
            <a:pPr algn="l"/>
            <a:endParaRPr lang="en-GB" sz="2800" b="1" u="sng" dirty="0"/>
          </a:p>
          <a:p>
            <a:pPr algn="l"/>
            <a:endParaRPr lang="en-GB" sz="2800" b="1" dirty="0"/>
          </a:p>
          <a:p>
            <a:pPr algn="l"/>
            <a:endParaRPr lang="en-GB" sz="2800" b="1" dirty="0"/>
          </a:p>
          <a:p>
            <a:pPr algn="l"/>
            <a:endParaRPr lang="en-GB" sz="2800" u="sng" dirty="0"/>
          </a:p>
          <a:p>
            <a:pPr algn="l"/>
            <a:endParaRPr lang="en-GB" sz="2800" u="sng" dirty="0"/>
          </a:p>
        </p:txBody>
      </p:sp>
      <p:sp>
        <p:nvSpPr>
          <p:cNvPr id="4" name="Slide Number Placeholder 3"/>
          <p:cNvSpPr>
            <a:spLocks noGrp="1"/>
          </p:cNvSpPr>
          <p:nvPr>
            <p:ph type="sldNum" sz="quarter" idx="12"/>
          </p:nvPr>
        </p:nvSpPr>
        <p:spPr/>
        <p:txBody>
          <a:bodyPr/>
          <a:lstStyle/>
          <a:p>
            <a:fld id="{FF24955D-8619-4099-8A53-AC1898540FFA}" type="slidenum">
              <a:rPr lang="en-GB" smtClean="0"/>
              <a:t>37</a:t>
            </a:fld>
            <a:endParaRPr lang="en-GB"/>
          </a:p>
        </p:txBody>
      </p:sp>
      <p:pic>
        <p:nvPicPr>
          <p:cNvPr id="8" name="Picture 7"/>
          <p:cNvPicPr>
            <a:picLocks noChangeAspect="1"/>
          </p:cNvPicPr>
          <p:nvPr/>
        </p:nvPicPr>
        <p:blipFill rotWithShape="1">
          <a:blip r:embed="rId2">
            <a:clrChange>
              <a:clrFrom>
                <a:srgbClr val="FFFFFF"/>
              </a:clrFrom>
              <a:clrTo>
                <a:srgbClr val="FFFFFF">
                  <a:alpha val="0"/>
                </a:srgbClr>
              </a:clrTo>
            </a:clrChange>
          </a:blip>
          <a:srcRect l="23507" t="16701" r="17165" b="7640"/>
          <a:stretch/>
        </p:blipFill>
        <p:spPr>
          <a:xfrm>
            <a:off x="4765345" y="1416565"/>
            <a:ext cx="6820642" cy="4890272"/>
          </a:xfrm>
          <a:prstGeom prst="rect">
            <a:avLst/>
          </a:prstGeom>
        </p:spPr>
      </p:pic>
      <p:sp>
        <p:nvSpPr>
          <p:cNvPr id="9" name="Rectangle 8"/>
          <p:cNvSpPr/>
          <p:nvPr/>
        </p:nvSpPr>
        <p:spPr>
          <a:xfrm>
            <a:off x="3070153" y="1050877"/>
            <a:ext cx="8885285" cy="286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263856" y="2087181"/>
            <a:ext cx="3774744" cy="1323439"/>
          </a:xfrm>
          <a:prstGeom prst="rect">
            <a:avLst/>
          </a:prstGeom>
        </p:spPr>
        <p:txBody>
          <a:bodyPr wrap="square">
            <a:spAutoFit/>
          </a:bodyPr>
          <a:lstStyle/>
          <a:p>
            <a:pPr algn="just"/>
            <a:r>
              <a:rPr lang="en-GB" sz="2000" dirty="0">
                <a:latin typeface="Times New Roman" panose="02020603050405020304" pitchFamily="18" charset="0"/>
                <a:cs typeface="Times New Roman" panose="02020603050405020304" pitchFamily="18" charset="0"/>
              </a:rPr>
              <a:t>Gas viscosity is provided as a function of pressure to be used in reservoir engineering calculations and reservoir simulation studies.</a:t>
            </a:r>
            <a:endParaRPr lang="en-GB" sz="2000" dirty="0"/>
          </a:p>
        </p:txBody>
      </p:sp>
      <p:sp>
        <p:nvSpPr>
          <p:cNvPr id="15" name="Rectangle 14"/>
          <p:cNvSpPr/>
          <p:nvPr/>
        </p:nvSpPr>
        <p:spPr>
          <a:xfrm>
            <a:off x="3106002" y="1176330"/>
            <a:ext cx="850711" cy="582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415032" y="5440657"/>
            <a:ext cx="338554"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0</a:t>
            </a:r>
            <a:endParaRPr lang="en-GB" sz="2800" b="1" dirty="0"/>
          </a:p>
        </p:txBody>
      </p:sp>
      <p:sp>
        <p:nvSpPr>
          <p:cNvPr id="16" name="Rectangle 15"/>
          <p:cNvSpPr/>
          <p:nvPr/>
        </p:nvSpPr>
        <p:spPr>
          <a:xfrm>
            <a:off x="4094338" y="1246386"/>
            <a:ext cx="723275"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0.05</a:t>
            </a:r>
            <a:endParaRPr lang="en-GB" sz="2800" b="1" dirty="0"/>
          </a:p>
        </p:txBody>
      </p:sp>
      <p:sp>
        <p:nvSpPr>
          <p:cNvPr id="17" name="Rectangle 16"/>
          <p:cNvSpPr/>
          <p:nvPr/>
        </p:nvSpPr>
        <p:spPr>
          <a:xfrm rot="16200000">
            <a:off x="4075091" y="3537975"/>
            <a:ext cx="918841" cy="461665"/>
          </a:xfrm>
          <a:prstGeom prst="rect">
            <a:avLst/>
          </a:prstGeom>
        </p:spPr>
        <p:txBody>
          <a:bodyPr wrap="none">
            <a:spAutoFit/>
          </a:bodyPr>
          <a:lstStyle/>
          <a:p>
            <a:r>
              <a:rPr lang="el-GR" sz="2400" b="1" dirty="0">
                <a:latin typeface="Times New Roman" panose="02020603050405020304" pitchFamily="18" charset="0"/>
                <a:cs typeface="Times New Roman" panose="02020603050405020304" pitchFamily="18" charset="0"/>
              </a:rPr>
              <a:t>μ</a:t>
            </a:r>
            <a:r>
              <a:rPr lang="en-GB" b="1" dirty="0">
                <a:latin typeface="Times New Roman" panose="02020603050405020304" pitchFamily="18" charset="0"/>
                <a:cs typeface="Times New Roman" panose="02020603050405020304" pitchFamily="18" charset="0"/>
              </a:rPr>
              <a:t>g</a:t>
            </a:r>
            <a:r>
              <a:rPr lang="en-GB" sz="2400" b="1" dirty="0">
                <a:latin typeface="Times New Roman" panose="02020603050405020304" pitchFamily="18" charset="0"/>
                <a:cs typeface="Times New Roman" panose="02020603050405020304" pitchFamily="18" charset="0"/>
              </a:rPr>
              <a:t>, </a:t>
            </a:r>
            <a:r>
              <a:rPr lang="en-GB" sz="2400" b="1" i="1" dirty="0" err="1">
                <a:latin typeface="Times New Roman" panose="02020603050405020304" pitchFamily="18" charset="0"/>
                <a:cs typeface="Times New Roman" panose="02020603050405020304" pitchFamily="18" charset="0"/>
              </a:rPr>
              <a:t>cp</a:t>
            </a:r>
            <a:endParaRPr lang="en-GB" sz="2800" b="1" i="1" dirty="0"/>
          </a:p>
        </p:txBody>
      </p:sp>
      <p:sp>
        <p:nvSpPr>
          <p:cNvPr id="18" name="Rectangle 17">
            <a:extLst>
              <a:ext uri="{FF2B5EF4-FFF2-40B4-BE49-F238E27FC236}">
                <a16:creationId xmlns:a16="http://schemas.microsoft.com/office/drawing/2014/main" id="{C7E25B52-72F9-44B8-B928-BAB7E7717FFB}"/>
              </a:ext>
            </a:extLst>
          </p:cNvPr>
          <p:cNvSpPr/>
          <p:nvPr/>
        </p:nvSpPr>
        <p:spPr>
          <a:xfrm>
            <a:off x="2112594" y="138468"/>
            <a:ext cx="7729076" cy="749218"/>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7500"/>
          </a:bodyPr>
          <a:lstStyle/>
          <a:p>
            <a:pPr algn="ctr">
              <a:lnSpc>
                <a:spcPct val="90000"/>
              </a:lnSpc>
              <a:spcBef>
                <a:spcPct val="0"/>
              </a:spcBef>
            </a:pPr>
            <a:r>
              <a:rPr lang="en-GB" sz="4400" dirty="0">
                <a:solidFill>
                  <a:srgbClr val="FF0000"/>
                </a:solidFill>
              </a:rPr>
              <a:t>Gas viscosity</a:t>
            </a:r>
          </a:p>
        </p:txBody>
      </p:sp>
    </p:spTree>
    <p:extLst>
      <p:ext uri="{BB962C8B-B14F-4D97-AF65-F5344CB8AC3E}">
        <p14:creationId xmlns:p14="http://schemas.microsoft.com/office/powerpoint/2010/main" val="767524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4955D-8619-4099-8A53-AC1898540FFA}" type="slidenum">
              <a:rPr lang="en-GB" smtClean="0"/>
              <a:t>4</a:t>
            </a:fld>
            <a:endParaRPr lang="en-GB"/>
          </a:p>
        </p:txBody>
      </p:sp>
      <p:sp>
        <p:nvSpPr>
          <p:cNvPr id="5" name="Content Placeholder 2"/>
          <p:cNvSpPr txBox="1">
            <a:spLocks/>
          </p:cNvSpPr>
          <p:nvPr/>
        </p:nvSpPr>
        <p:spPr>
          <a:xfrm>
            <a:off x="200631" y="997772"/>
            <a:ext cx="11772629" cy="53585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1900" dirty="0"/>
              <a:t>The kinetic theory of gases postulates that gases are composed of a very large number of particles called molecules. </a:t>
            </a:r>
          </a:p>
          <a:p>
            <a:pPr>
              <a:lnSpc>
                <a:spcPct val="150000"/>
              </a:lnSpc>
            </a:pPr>
            <a:r>
              <a:rPr lang="en-US" sz="1900" dirty="0"/>
              <a:t>For an ideal gas, the volume of these molecules is insignificant compared with the total volume occupied by the gas. </a:t>
            </a:r>
          </a:p>
          <a:p>
            <a:pPr marL="0" indent="0">
              <a:buClr>
                <a:srgbClr val="7FFF00"/>
              </a:buClr>
              <a:buSzPct val="55000"/>
              <a:buNone/>
            </a:pPr>
            <a:r>
              <a:rPr lang="en-US" altLang="en-US" sz="1900" b="1" dirty="0">
                <a:solidFill>
                  <a:srgbClr val="FF0000"/>
                </a:solidFill>
              </a:rPr>
              <a:t>Assumptions:</a:t>
            </a:r>
          </a:p>
          <a:p>
            <a:pPr>
              <a:lnSpc>
                <a:spcPct val="150000"/>
              </a:lnSpc>
              <a:buSzPct val="66000"/>
            </a:pPr>
            <a:r>
              <a:rPr lang="en-US" altLang="en-US" sz="1900" dirty="0"/>
              <a:t>Volume of molecules are insignificant with respect to the total volume of the gas.</a:t>
            </a:r>
          </a:p>
          <a:p>
            <a:pPr>
              <a:lnSpc>
                <a:spcPct val="150000"/>
              </a:lnSpc>
              <a:buSzPct val="66000"/>
            </a:pPr>
            <a:r>
              <a:rPr lang="en-US" altLang="en-US" sz="1900" dirty="0"/>
              <a:t>There are no attractive or repulsive forces between molecules or molecules and container walls.</a:t>
            </a:r>
          </a:p>
          <a:p>
            <a:pPr>
              <a:lnSpc>
                <a:spcPct val="150000"/>
              </a:lnSpc>
              <a:buSzPct val="66000"/>
            </a:pPr>
            <a:r>
              <a:rPr lang="en-US" altLang="en-US" sz="1900" dirty="0"/>
              <a:t>No internal energy loss when molecules collide and all collisions of molecules are perfectly elastic </a:t>
            </a:r>
          </a:p>
          <a:p>
            <a:pPr>
              <a:lnSpc>
                <a:spcPct val="150000"/>
              </a:lnSpc>
              <a:buSzPct val="66000"/>
            </a:pPr>
            <a:r>
              <a:rPr lang="en-US" sz="1900" dirty="0"/>
              <a:t>Based on the above kinetic theory of gases</a:t>
            </a:r>
          </a:p>
          <a:p>
            <a:pPr>
              <a:lnSpc>
                <a:spcPct val="150000"/>
              </a:lnSpc>
              <a:buSzPct val="66000"/>
            </a:pPr>
            <a:r>
              <a:rPr lang="en-US" sz="1900" dirty="0"/>
              <a:t>a mathematical equation called equation-of-state (EOS) can be derived to express the relationship existing between pressure p, volume V, and temperature T (PVT) for a given quantity of moles of gas n. This relationship for perfect gases is called the ideal gas law</a:t>
            </a:r>
            <a:endParaRPr lang="en-US" altLang="en-US" sz="1900" dirty="0"/>
          </a:p>
          <a:p>
            <a:endParaRPr lang="en-US" sz="1900" dirty="0"/>
          </a:p>
          <a:p>
            <a:endParaRPr lang="en-US" sz="1900" dirty="0"/>
          </a:p>
        </p:txBody>
      </p:sp>
      <p:sp>
        <p:nvSpPr>
          <p:cNvPr id="6" name="Title 1">
            <a:extLst>
              <a:ext uri="{FF2B5EF4-FFF2-40B4-BE49-F238E27FC236}">
                <a16:creationId xmlns:a16="http://schemas.microsoft.com/office/drawing/2014/main" id="{76622E38-264B-4922-9BE4-1500DD7E029E}"/>
              </a:ext>
            </a:extLst>
          </p:cNvPr>
          <p:cNvSpPr>
            <a:spLocks noGrp="1"/>
          </p:cNvSpPr>
          <p:nvPr>
            <p:ph type="title"/>
          </p:nvPr>
        </p:nvSpPr>
        <p:spPr>
          <a:xfrm>
            <a:off x="2803489" y="116118"/>
            <a:ext cx="6742445" cy="509033"/>
          </a:xfr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0000"/>
          </a:bodyPr>
          <a:lstStyle/>
          <a:p>
            <a:pPr algn="ctr"/>
            <a:r>
              <a:rPr lang="en-US" dirty="0">
                <a:solidFill>
                  <a:srgbClr val="FF0000"/>
                </a:solidFill>
              </a:rPr>
              <a:t>Behavior of Ideal Gases </a:t>
            </a:r>
          </a:p>
        </p:txBody>
      </p:sp>
    </p:spTree>
    <p:extLst>
      <p:ext uri="{BB962C8B-B14F-4D97-AF65-F5344CB8AC3E}">
        <p14:creationId xmlns:p14="http://schemas.microsoft.com/office/powerpoint/2010/main" val="1722120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50699"/>
            <a:ext cx="2743200" cy="397944"/>
          </a:xfrm>
        </p:spPr>
        <p:txBody>
          <a:bodyPr/>
          <a:lstStyle/>
          <a:p>
            <a:fld id="{FF24955D-8619-4099-8A53-AC1898540FFA}" type="slidenum">
              <a:rPr lang="en-GB" sz="1400" smtClean="0"/>
              <a:t>5</a:t>
            </a:fld>
            <a:endParaRPr lang="en-GB" sz="1400" dirty="0"/>
          </a:p>
        </p:txBody>
      </p:sp>
      <p:sp>
        <p:nvSpPr>
          <p:cNvPr id="22" name="Rectangle 2"/>
          <p:cNvSpPr>
            <a:spLocks noGrp="1" noChangeArrowheads="1"/>
          </p:cNvSpPr>
          <p:nvPr>
            <p:ph type="title"/>
          </p:nvPr>
        </p:nvSpPr>
        <p:spPr>
          <a:xfrm>
            <a:off x="1749762" y="122421"/>
            <a:ext cx="7778750" cy="705918"/>
          </a:xfr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r>
              <a:rPr lang="en-US" altLang="en-US" dirty="0">
                <a:solidFill>
                  <a:srgbClr val="FF0000"/>
                </a:solidFill>
              </a:rPr>
              <a:t>Ideal Gases</a:t>
            </a:r>
          </a:p>
        </p:txBody>
      </p:sp>
      <p:sp>
        <p:nvSpPr>
          <p:cNvPr id="23" name="Text Box 4"/>
          <p:cNvSpPr txBox="1">
            <a:spLocks noChangeArrowheads="1"/>
          </p:cNvSpPr>
          <p:nvPr/>
        </p:nvSpPr>
        <p:spPr bwMode="auto">
          <a:xfrm>
            <a:off x="1622125" y="951384"/>
            <a:ext cx="1415516"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b="1" dirty="0">
                <a:solidFill>
                  <a:schemeClr val="accent1">
                    <a:lumMod val="75000"/>
                  </a:schemeClr>
                </a:solidFill>
                <a:latin typeface="+mn-lt"/>
              </a:rPr>
              <a:t>Boyle’s Law</a:t>
            </a:r>
          </a:p>
        </p:txBody>
      </p:sp>
      <p:grpSp>
        <p:nvGrpSpPr>
          <p:cNvPr id="24" name="Group 11"/>
          <p:cNvGrpSpPr>
            <a:grpSpLocks/>
          </p:cNvGrpSpPr>
          <p:nvPr/>
        </p:nvGrpSpPr>
        <p:grpSpPr bwMode="auto">
          <a:xfrm>
            <a:off x="135959" y="1789914"/>
            <a:ext cx="1741066" cy="1273361"/>
            <a:chOff x="744" y="1720"/>
            <a:chExt cx="1128" cy="936"/>
          </a:xfrm>
        </p:grpSpPr>
        <p:sp>
          <p:nvSpPr>
            <p:cNvPr id="25" name="Rectangle 12"/>
            <p:cNvSpPr>
              <a:spLocks noChangeArrowheads="1"/>
            </p:cNvSpPr>
            <p:nvPr/>
          </p:nvSpPr>
          <p:spPr bwMode="auto">
            <a:xfrm>
              <a:off x="744" y="1720"/>
              <a:ext cx="1128" cy="936"/>
            </a:xfrm>
            <a:prstGeom prst="rect">
              <a:avLst/>
            </a:prstGeom>
            <a:solidFill>
              <a:srgbClr val="FFFFFF"/>
            </a:solidFill>
            <a:ln w="254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800">
                <a:latin typeface="+mn-lt"/>
              </a:endParaRPr>
            </a:p>
          </p:txBody>
        </p:sp>
        <mc:AlternateContent xmlns:mc="http://schemas.openxmlformats.org/markup-compatibility/2006" xmlns:a14="http://schemas.microsoft.com/office/drawing/2010/main">
          <mc:Choice Requires="a14">
            <p:sp>
              <p:nvSpPr>
                <p:cNvPr id="26" name="Object 13"/>
                <p:cNvSpPr txBox="1"/>
                <p:nvPr/>
              </p:nvSpPr>
              <p:spPr bwMode="auto">
                <a:xfrm>
                  <a:off x="980" y="1852"/>
                  <a:ext cx="639" cy="639"/>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𝑉</m:t>
                        </m:r>
                        <m:r>
                          <a:rPr lang="en-US" sz="2000" i="1">
                            <a:solidFill>
                              <a:srgbClr val="000000"/>
                            </a:solidFill>
                            <a:latin typeface="Cambria Math" panose="02040503050406030204" pitchFamily="18" charset="0"/>
                          </a:rPr>
                          <m:t>𝛼</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1</m:t>
                            </m:r>
                          </m:num>
                          <m:den>
                            <m:r>
                              <a:rPr lang="en-US" sz="2000" i="1">
                                <a:solidFill>
                                  <a:srgbClr val="000000"/>
                                </a:solidFill>
                                <a:latin typeface="Cambria Math" panose="02040503050406030204" pitchFamily="18" charset="0"/>
                              </a:rPr>
                              <m:t>𝑃</m:t>
                            </m:r>
                          </m:den>
                        </m:f>
                      </m:oMath>
                    </m:oMathPara>
                  </a14:m>
                  <a:endParaRPr lang="en-US" sz="2000"/>
                </a:p>
              </p:txBody>
            </p:sp>
          </mc:Choice>
          <mc:Fallback xmlns="">
            <p:sp>
              <p:nvSpPr>
                <p:cNvPr id="26" name="Object 13"/>
                <p:cNvSpPr txBox="1">
                  <a:spLocks noRot="1" noChangeAspect="1" noMove="1" noResize="1" noEditPoints="1" noAdjustHandles="1" noChangeArrowheads="1" noChangeShapeType="1" noTextEdit="1"/>
                </p:cNvSpPr>
                <p:nvPr/>
              </p:nvSpPr>
              <p:spPr bwMode="auto">
                <a:xfrm>
                  <a:off x="980" y="1852"/>
                  <a:ext cx="639" cy="639"/>
                </a:xfrm>
                <a:prstGeom prst="rect">
                  <a:avLst/>
                </a:prstGeom>
                <a:blipFill>
                  <a:blip r:embed="rId2"/>
                  <a:stretch>
                    <a:fillRect/>
                  </a:stretch>
                </a:blipFill>
                <a:ln>
                  <a:noFill/>
                </a:ln>
                <a:effectLst/>
              </p:spPr>
              <p:txBody>
                <a:bodyPr/>
                <a:lstStyle/>
                <a:p>
                  <a:r>
                    <a:rPr lang="en-US">
                      <a:noFill/>
                    </a:rPr>
                    <a:t> </a:t>
                  </a:r>
                </a:p>
              </p:txBody>
            </p:sp>
          </mc:Fallback>
        </mc:AlternateContent>
      </p:grpSp>
      <p:grpSp>
        <p:nvGrpSpPr>
          <p:cNvPr id="27" name="Group 20"/>
          <p:cNvGrpSpPr>
            <a:grpSpLocks/>
          </p:cNvGrpSpPr>
          <p:nvPr/>
        </p:nvGrpSpPr>
        <p:grpSpPr bwMode="auto">
          <a:xfrm>
            <a:off x="2700889" y="1803238"/>
            <a:ext cx="2922764" cy="1230658"/>
            <a:chOff x="1896" y="2688"/>
            <a:chExt cx="1808" cy="816"/>
          </a:xfrm>
        </p:grpSpPr>
        <p:sp>
          <p:nvSpPr>
            <p:cNvPr id="28" name="Rectangle 18"/>
            <p:cNvSpPr>
              <a:spLocks noChangeArrowheads="1"/>
            </p:cNvSpPr>
            <p:nvPr/>
          </p:nvSpPr>
          <p:spPr bwMode="auto">
            <a:xfrm>
              <a:off x="1896" y="2688"/>
              <a:ext cx="1808" cy="816"/>
            </a:xfrm>
            <a:prstGeom prst="rect">
              <a:avLst/>
            </a:prstGeom>
            <a:solidFill>
              <a:srgbClr val="FFFFFF"/>
            </a:solidFill>
            <a:ln w="254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800">
                <a:latin typeface="+mn-lt"/>
              </a:endParaRPr>
            </a:p>
          </p:txBody>
        </p:sp>
        <mc:AlternateContent xmlns:mc="http://schemas.openxmlformats.org/markup-compatibility/2006" xmlns:a14="http://schemas.microsoft.com/office/drawing/2010/main">
          <mc:Choice Requires="a14">
            <p:sp>
              <p:nvSpPr>
                <p:cNvPr id="29" name="Object 19"/>
                <p:cNvSpPr txBox="1"/>
                <p:nvPr/>
              </p:nvSpPr>
              <p:spPr bwMode="auto">
                <a:xfrm>
                  <a:off x="1944" y="2944"/>
                  <a:ext cx="1722" cy="314"/>
                </a:xfrm>
                <a:prstGeom prst="rect">
                  <a:avLst/>
                </a:prstGeom>
                <a:noFill/>
                <a:ln>
                  <a:noFill/>
                </a:ln>
                <a:effectLst/>
              </p:spPr>
              <p:txBody>
                <a:bodyPr>
                  <a:normAutofit/>
                </a:bodyPr>
                <a:lstStyle/>
                <a:p>
                  <a:pPr/>
                  <a14:m>
                    <m:oMathPara xmlns:m="http://schemas.openxmlformats.org/officeDocument/2006/math">
                      <m:oMathParaPr>
                        <m:jc m:val="center"/>
                      </m:oMathParaPr>
                      <m:oMath xmlns:m="http://schemas.openxmlformats.org/officeDocument/2006/math">
                        <m:r>
                          <a:rPr lang="en-US" sz="2000" i="1">
                            <a:solidFill>
                              <a:srgbClr val="000000"/>
                            </a:solidFill>
                            <a:latin typeface="Cambria Math" panose="02040503050406030204" pitchFamily="18" charset="0"/>
                          </a:rPr>
                          <m:t>𝑃𝑉</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𝑐𝑜𝑛𝑠</m:t>
                        </m:r>
                        <m:func>
                          <m:funcPr>
                            <m:ctrlPr>
                              <a:rPr lang="en-US" sz="2000" i="1">
                                <a:solidFill>
                                  <a:srgbClr val="000000"/>
                                </a:solidFill>
                                <a:latin typeface="Cambria Math" panose="02040503050406030204" pitchFamily="18" charset="0"/>
                              </a:rPr>
                            </m:ctrlPr>
                          </m:funcPr>
                          <m:fName>
                            <m:r>
                              <m:rPr>
                                <m:sty m:val="p"/>
                              </m:rPr>
                              <a:rPr lang="en-US" sz="2000" i="0">
                                <a:solidFill>
                                  <a:srgbClr val="000000"/>
                                </a:solidFill>
                                <a:latin typeface="Cambria Math" panose="02040503050406030204" pitchFamily="18" charset="0"/>
                              </a:rPr>
                              <m:t>tan</m:t>
                            </m:r>
                          </m:fName>
                          <m:e>
                            <m:r>
                              <a:rPr lang="en-US" sz="2000" i="1">
                                <a:solidFill>
                                  <a:srgbClr val="000000"/>
                                </a:solidFill>
                                <a:latin typeface="Cambria Math" panose="02040503050406030204" pitchFamily="18" charset="0"/>
                              </a:rPr>
                              <m:t>𝑡</m:t>
                            </m:r>
                          </m:e>
                        </m:func>
                      </m:oMath>
                    </m:oMathPara>
                  </a14:m>
                  <a:endParaRPr lang="en-US" sz="2000" dirty="0"/>
                </a:p>
              </p:txBody>
            </p:sp>
          </mc:Choice>
          <mc:Fallback xmlns="">
            <p:sp>
              <p:nvSpPr>
                <p:cNvPr id="29" name="Object 19"/>
                <p:cNvSpPr txBox="1">
                  <a:spLocks noRot="1" noChangeAspect="1" noMove="1" noResize="1" noEditPoints="1" noAdjustHandles="1" noChangeArrowheads="1" noChangeShapeType="1" noTextEdit="1"/>
                </p:cNvSpPr>
                <p:nvPr/>
              </p:nvSpPr>
              <p:spPr bwMode="auto">
                <a:xfrm>
                  <a:off x="1944" y="2944"/>
                  <a:ext cx="1722" cy="314"/>
                </a:xfrm>
                <a:prstGeom prst="rect">
                  <a:avLst/>
                </a:prstGeom>
                <a:blipFill>
                  <a:blip r:embed="rId3"/>
                  <a:stretch>
                    <a:fillRect/>
                  </a:stretch>
                </a:blipFill>
                <a:ln>
                  <a:noFill/>
                </a:ln>
                <a:effectLst/>
              </p:spPr>
              <p:txBody>
                <a:bodyPr/>
                <a:lstStyle/>
                <a:p>
                  <a:r>
                    <a:rPr lang="en-US">
                      <a:noFill/>
                    </a:rPr>
                    <a:t> </a:t>
                  </a:r>
                </a:p>
              </p:txBody>
            </p:sp>
          </mc:Fallback>
        </mc:AlternateContent>
      </p:grpSp>
      <p:sp>
        <p:nvSpPr>
          <p:cNvPr id="30" name="Text Box 21"/>
          <p:cNvSpPr txBox="1">
            <a:spLocks noChangeArrowheads="1"/>
          </p:cNvSpPr>
          <p:nvPr/>
        </p:nvSpPr>
        <p:spPr bwMode="auto">
          <a:xfrm>
            <a:off x="1304892" y="3443012"/>
            <a:ext cx="1509324"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b="1" dirty="0">
                <a:solidFill>
                  <a:schemeClr val="accent1">
                    <a:lumMod val="75000"/>
                  </a:schemeClr>
                </a:solidFill>
                <a:latin typeface="+mn-lt"/>
              </a:rPr>
              <a:t>T is constant</a:t>
            </a:r>
          </a:p>
        </p:txBody>
      </p:sp>
      <p:sp>
        <p:nvSpPr>
          <p:cNvPr id="31" name="Text Box 22"/>
          <p:cNvSpPr txBox="1">
            <a:spLocks noChangeArrowheads="1"/>
          </p:cNvSpPr>
          <p:nvPr/>
        </p:nvSpPr>
        <p:spPr bwMode="auto">
          <a:xfrm>
            <a:off x="1722342" y="4153324"/>
            <a:ext cx="4694169"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b="1" dirty="0">
                <a:solidFill>
                  <a:schemeClr val="accent1">
                    <a:lumMod val="75000"/>
                  </a:schemeClr>
                </a:solidFill>
                <a:latin typeface="+mn-lt"/>
              </a:rPr>
              <a:t>P = pressure,  V = volume, T = temperature</a:t>
            </a:r>
          </a:p>
        </p:txBody>
      </p:sp>
      <p:sp>
        <p:nvSpPr>
          <p:cNvPr id="43" name="Rectangle 3"/>
          <p:cNvSpPr>
            <a:spLocks noChangeArrowheads="1"/>
          </p:cNvSpPr>
          <p:nvPr/>
        </p:nvSpPr>
        <p:spPr bwMode="auto">
          <a:xfrm>
            <a:off x="8457708" y="1099635"/>
            <a:ext cx="1519582"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b="1" dirty="0">
                <a:solidFill>
                  <a:schemeClr val="accent1">
                    <a:lumMod val="75000"/>
                  </a:schemeClr>
                </a:solidFill>
                <a:latin typeface="+mn-lt"/>
              </a:rPr>
              <a:t>Charles’ Law</a:t>
            </a:r>
          </a:p>
        </p:txBody>
      </p:sp>
      <p:grpSp>
        <p:nvGrpSpPr>
          <p:cNvPr id="44" name="Group 9"/>
          <p:cNvGrpSpPr>
            <a:grpSpLocks/>
          </p:cNvGrpSpPr>
          <p:nvPr/>
        </p:nvGrpSpPr>
        <p:grpSpPr bwMode="auto">
          <a:xfrm>
            <a:off x="6399611" y="1803238"/>
            <a:ext cx="1786835" cy="1256607"/>
            <a:chOff x="648" y="1448"/>
            <a:chExt cx="1128" cy="936"/>
          </a:xfrm>
        </p:grpSpPr>
        <p:sp>
          <p:nvSpPr>
            <p:cNvPr id="45" name="Rectangle 10"/>
            <p:cNvSpPr>
              <a:spLocks noChangeArrowheads="1"/>
            </p:cNvSpPr>
            <p:nvPr/>
          </p:nvSpPr>
          <p:spPr bwMode="auto">
            <a:xfrm>
              <a:off x="648" y="1448"/>
              <a:ext cx="1128" cy="936"/>
            </a:xfrm>
            <a:prstGeom prst="rect">
              <a:avLst/>
            </a:prstGeom>
            <a:solidFill>
              <a:srgbClr val="FFFFFF"/>
            </a:solidFill>
            <a:ln w="254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800">
                <a:latin typeface="+mn-lt"/>
              </a:endParaRPr>
            </a:p>
          </p:txBody>
        </p:sp>
        <mc:AlternateContent xmlns:mc="http://schemas.openxmlformats.org/markup-compatibility/2006" xmlns:a14="http://schemas.microsoft.com/office/drawing/2010/main">
          <mc:Choice Requires="a14">
            <p:sp>
              <p:nvSpPr>
                <p:cNvPr id="46" name="Object 11"/>
                <p:cNvSpPr txBox="1"/>
                <p:nvPr/>
              </p:nvSpPr>
              <p:spPr bwMode="auto">
                <a:xfrm>
                  <a:off x="824" y="1752"/>
                  <a:ext cx="730" cy="36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𝑉</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𝑇</m:t>
                        </m:r>
                      </m:oMath>
                    </m:oMathPara>
                  </a14:m>
                  <a:endParaRPr lang="en-US" dirty="0"/>
                </a:p>
              </p:txBody>
            </p:sp>
          </mc:Choice>
          <mc:Fallback xmlns="">
            <p:sp>
              <p:nvSpPr>
                <p:cNvPr id="46" name="Object 11"/>
                <p:cNvSpPr txBox="1">
                  <a:spLocks noRot="1" noChangeAspect="1" noMove="1" noResize="1" noEditPoints="1" noAdjustHandles="1" noChangeArrowheads="1" noChangeShapeType="1" noTextEdit="1"/>
                </p:cNvSpPr>
                <p:nvPr/>
              </p:nvSpPr>
              <p:spPr bwMode="auto">
                <a:xfrm>
                  <a:off x="824" y="1752"/>
                  <a:ext cx="730" cy="363"/>
                </a:xfrm>
                <a:prstGeom prst="rect">
                  <a:avLst/>
                </a:prstGeom>
                <a:blipFill>
                  <a:blip r:embed="rId4"/>
                  <a:stretch>
                    <a:fillRect/>
                  </a:stretch>
                </a:blipFill>
                <a:ln>
                  <a:noFill/>
                </a:ln>
                <a:effectLst/>
              </p:spPr>
              <p:txBody>
                <a:bodyPr/>
                <a:lstStyle/>
                <a:p>
                  <a:r>
                    <a:rPr lang="en-US">
                      <a:noFill/>
                    </a:rPr>
                    <a:t> </a:t>
                  </a:r>
                </a:p>
              </p:txBody>
            </p:sp>
          </mc:Fallback>
        </mc:AlternateContent>
      </p:grpSp>
      <p:grpSp>
        <p:nvGrpSpPr>
          <p:cNvPr id="47" name="Group 17"/>
          <p:cNvGrpSpPr>
            <a:grpSpLocks/>
          </p:cNvGrpSpPr>
          <p:nvPr/>
        </p:nvGrpSpPr>
        <p:grpSpPr bwMode="auto">
          <a:xfrm>
            <a:off x="9158145" y="1789914"/>
            <a:ext cx="2743200" cy="1261420"/>
            <a:chOff x="2976" y="1520"/>
            <a:chExt cx="1808" cy="816"/>
          </a:xfrm>
        </p:grpSpPr>
        <p:sp>
          <p:nvSpPr>
            <p:cNvPr id="48" name="Rectangle 14"/>
            <p:cNvSpPr>
              <a:spLocks noChangeArrowheads="1"/>
            </p:cNvSpPr>
            <p:nvPr/>
          </p:nvSpPr>
          <p:spPr bwMode="auto">
            <a:xfrm>
              <a:off x="2976" y="1520"/>
              <a:ext cx="1808" cy="816"/>
            </a:xfrm>
            <a:prstGeom prst="rect">
              <a:avLst/>
            </a:prstGeom>
            <a:solidFill>
              <a:srgbClr val="FFFFFF"/>
            </a:solidFill>
            <a:ln w="254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800">
                <a:latin typeface="+mn-lt"/>
              </a:endParaRPr>
            </a:p>
          </p:txBody>
        </p:sp>
        <mc:AlternateContent xmlns:mc="http://schemas.openxmlformats.org/markup-compatibility/2006" xmlns:a14="http://schemas.microsoft.com/office/drawing/2010/main">
          <mc:Choice Requires="a14">
            <p:sp>
              <p:nvSpPr>
                <p:cNvPr id="49" name="Object 16"/>
                <p:cNvSpPr txBox="1"/>
                <p:nvPr/>
              </p:nvSpPr>
              <p:spPr bwMode="auto">
                <a:xfrm>
                  <a:off x="3044" y="1565"/>
                  <a:ext cx="1671" cy="727"/>
                </a:xfrm>
                <a:prstGeom prst="rect">
                  <a:avLst/>
                </a:prstGeom>
                <a:noFill/>
                <a:ln>
                  <a:noFill/>
                </a:ln>
                <a:effectLst/>
              </p:spPr>
              <p:txBody>
                <a:bodyPr>
                  <a:normAutofit/>
                </a:bodyPr>
                <a:lstStyle/>
                <a:p>
                  <a:endParaRPr lang="en-US" sz="2000" i="1" dirty="0">
                    <a:solidFill>
                      <a:srgbClr val="000000"/>
                    </a:solidFill>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𝑉</m:t>
                            </m:r>
                          </m:num>
                          <m:den>
                            <m:r>
                              <a:rPr lang="en-US" sz="2000" i="1">
                                <a:solidFill>
                                  <a:srgbClr val="000000"/>
                                </a:solidFill>
                                <a:latin typeface="Cambria Math" panose="02040503050406030204" pitchFamily="18" charset="0"/>
                              </a:rPr>
                              <m:t>𝑇</m:t>
                            </m:r>
                          </m:den>
                        </m:f>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𝑐𝑜𝑛𝑠</m:t>
                        </m:r>
                        <m:r>
                          <m:rPr>
                            <m:sty m:val="p"/>
                          </m:rPr>
                          <a:rPr lang="en-US" sz="2000">
                            <a:solidFill>
                              <a:srgbClr val="000000"/>
                            </a:solidFill>
                            <a:latin typeface="Cambria Math" panose="02040503050406030204" pitchFamily="18" charset="0"/>
                          </a:rPr>
                          <m:t>tan</m:t>
                        </m:r>
                        <m:r>
                          <a:rPr lang="en-US" sz="2000" b="0" i="1" smtClean="0">
                            <a:solidFill>
                              <a:srgbClr val="000000"/>
                            </a:solidFill>
                            <a:latin typeface="Cambria Math" panose="02040503050406030204" pitchFamily="18" charset="0"/>
                          </a:rPr>
                          <m:t>𝑡</m:t>
                        </m:r>
                      </m:oMath>
                    </m:oMathPara>
                  </a14:m>
                  <a:endParaRPr lang="en-US" sz="2000" dirty="0"/>
                </a:p>
              </p:txBody>
            </p:sp>
          </mc:Choice>
          <mc:Fallback xmlns="">
            <p:sp>
              <p:nvSpPr>
                <p:cNvPr id="49" name="Object 16"/>
                <p:cNvSpPr txBox="1">
                  <a:spLocks noRot="1" noChangeAspect="1" noMove="1" noResize="1" noEditPoints="1" noAdjustHandles="1" noChangeArrowheads="1" noChangeShapeType="1" noTextEdit="1"/>
                </p:cNvSpPr>
                <p:nvPr/>
              </p:nvSpPr>
              <p:spPr bwMode="auto">
                <a:xfrm>
                  <a:off x="3044" y="1565"/>
                  <a:ext cx="1671" cy="727"/>
                </a:xfrm>
                <a:prstGeom prst="rect">
                  <a:avLst/>
                </a:prstGeom>
                <a:blipFill>
                  <a:blip r:embed="rId5"/>
                  <a:stretch>
                    <a:fillRect/>
                  </a:stretch>
                </a:blipFill>
                <a:ln>
                  <a:noFill/>
                </a:ln>
                <a:effectLst/>
              </p:spPr>
              <p:txBody>
                <a:bodyPr/>
                <a:lstStyle/>
                <a:p>
                  <a:r>
                    <a:rPr lang="en-US">
                      <a:noFill/>
                    </a:rPr>
                    <a:t> </a:t>
                  </a:r>
                </a:p>
              </p:txBody>
            </p:sp>
          </mc:Fallback>
        </mc:AlternateContent>
      </p:grpSp>
      <p:sp>
        <p:nvSpPr>
          <p:cNvPr id="50" name="Text Box 12"/>
          <p:cNvSpPr txBox="1">
            <a:spLocks noChangeArrowheads="1"/>
          </p:cNvSpPr>
          <p:nvPr/>
        </p:nvSpPr>
        <p:spPr bwMode="auto">
          <a:xfrm>
            <a:off x="8567479" y="2079494"/>
            <a:ext cx="45397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dirty="0">
                <a:solidFill>
                  <a:schemeClr val="accent1">
                    <a:lumMod val="75000"/>
                  </a:schemeClr>
                </a:solidFill>
                <a:latin typeface="+mn-lt"/>
              </a:rPr>
              <a:t>or</a:t>
            </a:r>
          </a:p>
        </p:txBody>
      </p:sp>
      <p:sp>
        <p:nvSpPr>
          <p:cNvPr id="51" name="Text Box 12"/>
          <p:cNvSpPr txBox="1">
            <a:spLocks noChangeArrowheads="1"/>
          </p:cNvSpPr>
          <p:nvPr/>
        </p:nvSpPr>
        <p:spPr bwMode="auto">
          <a:xfrm>
            <a:off x="2073076" y="2232803"/>
            <a:ext cx="45397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dirty="0">
                <a:solidFill>
                  <a:schemeClr val="accent1">
                    <a:lumMod val="75000"/>
                  </a:schemeClr>
                </a:solidFill>
                <a:latin typeface="+mn-lt"/>
              </a:rPr>
              <a:t>or</a:t>
            </a:r>
          </a:p>
        </p:txBody>
      </p:sp>
      <p:sp>
        <p:nvSpPr>
          <p:cNvPr id="52" name="Rectangle 18"/>
          <p:cNvSpPr>
            <a:spLocks noChangeArrowheads="1"/>
          </p:cNvSpPr>
          <p:nvPr/>
        </p:nvSpPr>
        <p:spPr bwMode="auto">
          <a:xfrm>
            <a:off x="8171804" y="3461292"/>
            <a:ext cx="1518941"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b="1" dirty="0">
                <a:solidFill>
                  <a:schemeClr val="accent1">
                    <a:lumMod val="75000"/>
                  </a:schemeClr>
                </a:solidFill>
                <a:latin typeface="+mn-lt"/>
              </a:rPr>
              <a:t>P is constant</a:t>
            </a:r>
          </a:p>
        </p:txBody>
      </p:sp>
      <p:sp>
        <p:nvSpPr>
          <p:cNvPr id="53" name="Rectangle 19"/>
          <p:cNvSpPr>
            <a:spLocks noChangeArrowheads="1"/>
          </p:cNvSpPr>
          <p:nvPr/>
        </p:nvSpPr>
        <p:spPr bwMode="auto">
          <a:xfrm>
            <a:off x="0" y="4866252"/>
            <a:ext cx="1046162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b="1" dirty="0">
                <a:solidFill>
                  <a:schemeClr val="accent1">
                    <a:lumMod val="75000"/>
                  </a:schemeClr>
                </a:solidFill>
                <a:latin typeface="+mn-lt"/>
              </a:rPr>
              <a:t>Pressure and  temperature in both laws are in absolute units</a:t>
            </a:r>
          </a:p>
        </p:txBody>
      </p:sp>
      <p:sp>
        <p:nvSpPr>
          <p:cNvPr id="54" name="Rectangle 7"/>
          <p:cNvSpPr>
            <a:spLocks noChangeArrowheads="1"/>
          </p:cNvSpPr>
          <p:nvPr/>
        </p:nvSpPr>
        <p:spPr bwMode="auto">
          <a:xfrm>
            <a:off x="8790013" y="5837660"/>
            <a:ext cx="2138919"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b="1" dirty="0">
                <a:solidFill>
                  <a:schemeClr val="accent1">
                    <a:lumMod val="75000"/>
                  </a:schemeClr>
                </a:solidFill>
                <a:latin typeface="+mn-lt"/>
              </a:rPr>
              <a:t>Kelvin K = </a:t>
            </a:r>
            <a:r>
              <a:rPr lang="en-US" altLang="en-US" b="1" baseline="30000" dirty="0" err="1">
                <a:solidFill>
                  <a:schemeClr val="accent1">
                    <a:lumMod val="75000"/>
                  </a:schemeClr>
                </a:solidFill>
                <a:latin typeface="+mn-lt"/>
              </a:rPr>
              <a:t>o</a:t>
            </a:r>
            <a:r>
              <a:rPr lang="en-US" altLang="en-US" b="1" dirty="0" err="1">
                <a:solidFill>
                  <a:schemeClr val="accent1">
                    <a:lumMod val="75000"/>
                  </a:schemeClr>
                </a:solidFill>
                <a:latin typeface="+mn-lt"/>
              </a:rPr>
              <a:t>C</a:t>
            </a:r>
            <a:r>
              <a:rPr lang="en-US" altLang="en-US" b="1" dirty="0">
                <a:solidFill>
                  <a:schemeClr val="accent1">
                    <a:lumMod val="75000"/>
                  </a:schemeClr>
                </a:solidFill>
                <a:latin typeface="+mn-lt"/>
              </a:rPr>
              <a:t> + 273</a:t>
            </a:r>
          </a:p>
        </p:txBody>
      </p:sp>
      <p:sp>
        <p:nvSpPr>
          <p:cNvPr id="55" name="Rectangle 54"/>
          <p:cNvSpPr/>
          <p:nvPr/>
        </p:nvSpPr>
        <p:spPr>
          <a:xfrm>
            <a:off x="5733127" y="5813995"/>
            <a:ext cx="2640466" cy="400110"/>
          </a:xfrm>
          <a:prstGeom prst="rect">
            <a:avLst/>
          </a:prstGeom>
        </p:spPr>
        <p:txBody>
          <a:bodyPr wrap="none">
            <a:spAutoFit/>
          </a:bodyPr>
          <a:lstStyle/>
          <a:p>
            <a:pPr algn="ctr"/>
            <a:r>
              <a:rPr lang="en-US" altLang="en-US" sz="2000" b="1" dirty="0">
                <a:solidFill>
                  <a:schemeClr val="accent1">
                    <a:lumMod val="75000"/>
                  </a:schemeClr>
                </a:solidFill>
              </a:rPr>
              <a:t>Rankin </a:t>
            </a:r>
            <a:r>
              <a:rPr lang="en-US" altLang="en-US" sz="2000" b="1" baseline="30000" dirty="0" err="1">
                <a:solidFill>
                  <a:schemeClr val="accent1">
                    <a:lumMod val="75000"/>
                  </a:schemeClr>
                </a:solidFill>
              </a:rPr>
              <a:t>o</a:t>
            </a:r>
            <a:r>
              <a:rPr lang="en-US" altLang="en-US" sz="2000" b="1" dirty="0" err="1">
                <a:solidFill>
                  <a:schemeClr val="accent1">
                    <a:lumMod val="75000"/>
                  </a:schemeClr>
                </a:solidFill>
              </a:rPr>
              <a:t>R</a:t>
            </a:r>
            <a:r>
              <a:rPr lang="en-US" altLang="en-US" sz="2000" b="1" dirty="0">
                <a:solidFill>
                  <a:schemeClr val="accent1">
                    <a:lumMod val="75000"/>
                  </a:schemeClr>
                </a:solidFill>
              </a:rPr>
              <a:t> = </a:t>
            </a:r>
            <a:r>
              <a:rPr lang="en-US" altLang="en-US" sz="2000" b="1" baseline="30000" dirty="0" err="1">
                <a:solidFill>
                  <a:schemeClr val="accent1">
                    <a:lumMod val="75000"/>
                  </a:schemeClr>
                </a:solidFill>
              </a:rPr>
              <a:t>o</a:t>
            </a:r>
            <a:r>
              <a:rPr lang="en-US" altLang="en-US" sz="2000" b="1" dirty="0" err="1">
                <a:solidFill>
                  <a:schemeClr val="accent1">
                    <a:lumMod val="75000"/>
                  </a:schemeClr>
                </a:solidFill>
              </a:rPr>
              <a:t>F</a:t>
            </a:r>
            <a:r>
              <a:rPr lang="en-US" altLang="en-US" sz="2000" b="1" dirty="0">
                <a:solidFill>
                  <a:schemeClr val="accent1">
                    <a:lumMod val="75000"/>
                  </a:schemeClr>
                </a:solidFill>
              </a:rPr>
              <a:t> + 460  or</a:t>
            </a:r>
          </a:p>
        </p:txBody>
      </p:sp>
      <p:sp>
        <p:nvSpPr>
          <p:cNvPr id="57" name="Rectangle 56"/>
          <p:cNvSpPr/>
          <p:nvPr/>
        </p:nvSpPr>
        <p:spPr>
          <a:xfrm>
            <a:off x="489235" y="5813995"/>
            <a:ext cx="3535199" cy="400110"/>
          </a:xfrm>
          <a:prstGeom prst="rect">
            <a:avLst/>
          </a:prstGeom>
        </p:spPr>
        <p:txBody>
          <a:bodyPr wrap="none">
            <a:spAutoFit/>
          </a:bodyPr>
          <a:lstStyle/>
          <a:p>
            <a:r>
              <a:rPr lang="en-US" altLang="en-US" sz="2000" b="1" dirty="0">
                <a:solidFill>
                  <a:schemeClr val="accent1">
                    <a:lumMod val="75000"/>
                  </a:schemeClr>
                </a:solidFill>
              </a:rPr>
              <a:t>Absolute</a:t>
            </a:r>
            <a:r>
              <a:rPr lang="en-US" altLang="en-US" sz="2000" b="1" dirty="0"/>
              <a:t> </a:t>
            </a:r>
            <a:r>
              <a:rPr lang="en-US" altLang="en-US" sz="2000" b="1" dirty="0">
                <a:solidFill>
                  <a:schemeClr val="accent1">
                    <a:lumMod val="75000"/>
                  </a:schemeClr>
                </a:solidFill>
              </a:rPr>
              <a:t>Units for Temperature</a:t>
            </a:r>
          </a:p>
        </p:txBody>
      </p:sp>
      <p:sp>
        <p:nvSpPr>
          <p:cNvPr id="2" name="Arrow: Right 1">
            <a:extLst>
              <a:ext uri="{FF2B5EF4-FFF2-40B4-BE49-F238E27FC236}">
                <a16:creationId xmlns:a16="http://schemas.microsoft.com/office/drawing/2014/main" id="{DC0CC6A4-C7DE-45EB-AC32-60CB2C50432B}"/>
              </a:ext>
            </a:extLst>
          </p:cNvPr>
          <p:cNvSpPr/>
          <p:nvPr/>
        </p:nvSpPr>
        <p:spPr>
          <a:xfrm>
            <a:off x="4927001" y="5969520"/>
            <a:ext cx="344245" cy="1946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55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50">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51">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52">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53">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5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autoUpdateAnimBg="0"/>
      <p:bldP spid="30" grpId="0" build="p" autoUpdateAnimBg="0"/>
      <p:bldP spid="31" grpId="0" build="p" autoUpdateAnimBg="0"/>
      <p:bldP spid="43" grpId="0" build="p" autoUpdateAnimBg="0"/>
      <p:bldP spid="50" grpId="0" build="p" autoUpdateAnimBg="0"/>
      <p:bldP spid="51" grpId="0" build="p" autoUpdateAnimBg="0"/>
      <p:bldP spid="52" grpId="0" build="p" autoUpdateAnimBg="0"/>
      <p:bldP spid="53" grpId="0" build="p" autoUpdateAnimBg="0"/>
      <p:bldP spid="54"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4955D-8619-4099-8A53-AC1898540FFA}" type="slidenum">
              <a:rPr lang="en-GB" sz="1800" smtClean="0"/>
              <a:t>6</a:t>
            </a:fld>
            <a:endParaRPr lang="en-GB" sz="1800" dirty="0"/>
          </a:p>
        </p:txBody>
      </p:sp>
      <p:sp>
        <p:nvSpPr>
          <p:cNvPr id="5" name="Rectangle 2"/>
          <p:cNvSpPr txBox="1">
            <a:spLocks noChangeArrowheads="1"/>
          </p:cNvSpPr>
          <p:nvPr/>
        </p:nvSpPr>
        <p:spPr>
          <a:xfrm>
            <a:off x="3900522" y="178681"/>
            <a:ext cx="4111625" cy="647700"/>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lvl1pPr algn="ctr">
              <a:lnSpc>
                <a:spcPct val="90000"/>
              </a:lnSpc>
              <a:spcBef>
                <a:spcPct val="0"/>
              </a:spcBef>
              <a:buNone/>
              <a:defRPr sz="4400">
                <a:solidFill>
                  <a:srgbClr val="FF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dirty="0"/>
              <a:t>Ideal Gas Law</a:t>
            </a:r>
          </a:p>
        </p:txBody>
      </p:sp>
      <p:sp>
        <p:nvSpPr>
          <p:cNvPr id="6" name="Text Box 3"/>
          <p:cNvSpPr txBox="1">
            <a:spLocks noChangeArrowheads="1"/>
          </p:cNvSpPr>
          <p:nvPr/>
        </p:nvSpPr>
        <p:spPr bwMode="auto">
          <a:xfrm>
            <a:off x="1728070" y="1260562"/>
            <a:ext cx="3049489"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b="1" dirty="0">
                <a:solidFill>
                  <a:srgbClr val="FF0000"/>
                </a:solidFill>
                <a:latin typeface="+mn-lt"/>
              </a:rPr>
              <a:t>The Ideal Equation of State</a:t>
            </a:r>
          </a:p>
        </p:txBody>
      </p:sp>
      <p:sp>
        <p:nvSpPr>
          <p:cNvPr id="7" name="Text Box 16"/>
          <p:cNvSpPr txBox="1">
            <a:spLocks noChangeArrowheads="1"/>
          </p:cNvSpPr>
          <p:nvPr/>
        </p:nvSpPr>
        <p:spPr bwMode="auto">
          <a:xfrm>
            <a:off x="196061" y="2146074"/>
            <a:ext cx="6407150"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b="1" dirty="0">
                <a:solidFill>
                  <a:schemeClr val="accent1">
                    <a:lumMod val="75000"/>
                  </a:schemeClr>
                </a:solidFill>
                <a:latin typeface="+mn-lt"/>
              </a:rPr>
              <a:t>Combining Boyle’s Law and Charles Law gives an equation relating P,T &amp; V</a:t>
            </a:r>
          </a:p>
        </p:txBody>
      </p:sp>
      <p:grpSp>
        <p:nvGrpSpPr>
          <p:cNvPr id="8" name="Group 17"/>
          <p:cNvGrpSpPr>
            <a:grpSpLocks/>
          </p:cNvGrpSpPr>
          <p:nvPr/>
        </p:nvGrpSpPr>
        <p:grpSpPr bwMode="auto">
          <a:xfrm>
            <a:off x="1419225" y="3369469"/>
            <a:ext cx="3302000" cy="1460500"/>
            <a:chOff x="304" y="2224"/>
            <a:chExt cx="2080" cy="920"/>
          </a:xfrm>
        </p:grpSpPr>
        <p:sp>
          <p:nvSpPr>
            <p:cNvPr id="9" name="Rectangle 18"/>
            <p:cNvSpPr>
              <a:spLocks noChangeArrowheads="1"/>
            </p:cNvSpPr>
            <p:nvPr/>
          </p:nvSpPr>
          <p:spPr bwMode="auto">
            <a:xfrm>
              <a:off x="304" y="2224"/>
              <a:ext cx="2080" cy="920"/>
            </a:xfrm>
            <a:prstGeom prst="rect">
              <a:avLst/>
            </a:prstGeom>
            <a:solidFill>
              <a:srgbClr val="FFFFFF"/>
            </a:solidFill>
            <a:ln w="254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mn-lt"/>
              </a:endParaRPr>
            </a:p>
          </p:txBody>
        </p:sp>
        <mc:AlternateContent xmlns:mc="http://schemas.openxmlformats.org/markup-compatibility/2006" xmlns:a14="http://schemas.microsoft.com/office/drawing/2010/main">
          <mc:Choice Requires="a14">
            <p:sp>
              <p:nvSpPr>
                <p:cNvPr id="10" name="Object 19"/>
                <p:cNvSpPr txBox="1"/>
                <p:nvPr/>
              </p:nvSpPr>
              <p:spPr bwMode="auto">
                <a:xfrm>
                  <a:off x="446" y="2328"/>
                  <a:ext cx="1796" cy="711"/>
                </a:xfrm>
                <a:prstGeom prst="rect">
                  <a:avLst/>
                </a:prstGeom>
                <a:noFill/>
                <a:ln>
                  <a:noFill/>
                </a:ln>
                <a:effectLst/>
              </p:spPr>
              <p:txBody>
                <a:bodyPr>
                  <a:normAutofit/>
                </a:bodyPr>
                <a:lstStyle/>
                <a:p>
                  <a:endParaRPr lang="en-US" i="1" dirty="0">
                    <a:solidFill>
                      <a:srgbClr val="000000"/>
                    </a:solidFill>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f>
                          <m:fPr>
                            <m:ctrlPr>
                              <a:rPr lang="en-US" sz="2400" i="1" smtClean="0">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𝑃𝑉</m:t>
                            </m:r>
                          </m:num>
                          <m:den>
                            <m:r>
                              <a:rPr lang="en-US" sz="2400" i="1">
                                <a:solidFill>
                                  <a:srgbClr val="000000"/>
                                </a:solidFill>
                                <a:latin typeface="Cambria Math" panose="02040503050406030204" pitchFamily="18" charset="0"/>
                              </a:rPr>
                              <m:t>𝑇</m:t>
                            </m:r>
                          </m:den>
                        </m:f>
                        <m:r>
                          <a:rPr lang="en-US" sz="2400" i="1">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𝑐𝑜𝑛𝑠𝑡𝑎𝑛𝑡</m:t>
                        </m:r>
                      </m:oMath>
                    </m:oMathPara>
                  </a14:m>
                  <a:endParaRPr lang="en-US" dirty="0"/>
                </a:p>
              </p:txBody>
            </p:sp>
          </mc:Choice>
          <mc:Fallback xmlns="">
            <p:sp>
              <p:nvSpPr>
                <p:cNvPr id="10" name="Object 19"/>
                <p:cNvSpPr txBox="1">
                  <a:spLocks noRot="1" noChangeAspect="1" noMove="1" noResize="1" noEditPoints="1" noAdjustHandles="1" noChangeArrowheads="1" noChangeShapeType="1" noTextEdit="1"/>
                </p:cNvSpPr>
                <p:nvPr/>
              </p:nvSpPr>
              <p:spPr bwMode="auto">
                <a:xfrm>
                  <a:off x="446" y="2328"/>
                  <a:ext cx="1796" cy="711"/>
                </a:xfrm>
                <a:prstGeom prst="rect">
                  <a:avLst/>
                </a:prstGeom>
                <a:blipFill>
                  <a:blip r:embed="rId3"/>
                  <a:stretch>
                    <a:fillRect/>
                  </a:stretch>
                </a:blipFill>
                <a:ln>
                  <a:noFill/>
                </a:ln>
                <a:effectLst/>
              </p:spPr>
              <p:txBody>
                <a:bodyPr/>
                <a:lstStyle/>
                <a:p>
                  <a:r>
                    <a:rPr lang="en-US">
                      <a:noFill/>
                    </a:rPr>
                    <a:t> </a:t>
                  </a:r>
                </a:p>
              </p:txBody>
            </p:sp>
          </mc:Fallback>
        </mc:AlternateContent>
      </p:grpSp>
      <p:grpSp>
        <p:nvGrpSpPr>
          <p:cNvPr id="11" name="Group 20"/>
          <p:cNvGrpSpPr>
            <a:grpSpLocks/>
          </p:cNvGrpSpPr>
          <p:nvPr/>
        </p:nvGrpSpPr>
        <p:grpSpPr bwMode="auto">
          <a:xfrm>
            <a:off x="350159" y="5035185"/>
            <a:ext cx="5805313" cy="1139825"/>
            <a:chOff x="-13" y="3133"/>
            <a:chExt cx="5417" cy="718"/>
          </a:xfrm>
        </p:grpSpPr>
        <p:sp>
          <p:nvSpPr>
            <p:cNvPr id="12" name="Text Box 21"/>
            <p:cNvSpPr txBox="1">
              <a:spLocks noChangeArrowheads="1"/>
            </p:cNvSpPr>
            <p:nvPr/>
          </p:nvSpPr>
          <p:spPr bwMode="auto">
            <a:xfrm>
              <a:off x="-13" y="3133"/>
              <a:ext cx="5417" cy="4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b="1" dirty="0">
                  <a:solidFill>
                    <a:schemeClr val="accent1">
                      <a:lumMod val="75000"/>
                    </a:schemeClr>
                  </a:solidFill>
                  <a:latin typeface="+mn-lt"/>
                </a:rPr>
                <a:t>Constant is termed R when quantity of gas is one mole</a:t>
              </a:r>
            </a:p>
          </p:txBody>
        </p:sp>
        <p:sp>
          <p:nvSpPr>
            <p:cNvPr id="13" name="Rectangle 22"/>
            <p:cNvSpPr>
              <a:spLocks noChangeArrowheads="1"/>
            </p:cNvSpPr>
            <p:nvPr/>
          </p:nvSpPr>
          <p:spPr bwMode="auto">
            <a:xfrm>
              <a:off x="1012" y="3599"/>
              <a:ext cx="3641" cy="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b="1" dirty="0">
                  <a:solidFill>
                    <a:schemeClr val="accent1">
                      <a:lumMod val="75000"/>
                    </a:schemeClr>
                  </a:solidFill>
                  <a:latin typeface="+mn-lt"/>
                </a:rPr>
                <a:t>R is termed Universal Gas Constant</a:t>
              </a:r>
            </a:p>
          </p:txBody>
        </p:sp>
      </p:grpSp>
      <p:sp>
        <p:nvSpPr>
          <p:cNvPr id="14" name="Rectangle 2"/>
          <p:cNvSpPr>
            <a:spLocks noGrp="1" noChangeArrowheads="1"/>
          </p:cNvSpPr>
          <p:nvPr>
            <p:ph type="title"/>
          </p:nvPr>
        </p:nvSpPr>
        <p:spPr>
          <a:xfrm>
            <a:off x="7407318" y="1088185"/>
            <a:ext cx="3543214" cy="647700"/>
          </a:xfrm>
        </p:spPr>
        <p:txBody>
          <a:bodyPr>
            <a:normAutofit/>
          </a:bodyPr>
          <a:lstStyle/>
          <a:p>
            <a:pPr eaLnBrk="1" hangingPunct="1"/>
            <a:r>
              <a:rPr lang="en-US" altLang="en-US" sz="2000" b="1" dirty="0">
                <a:solidFill>
                  <a:schemeClr val="accent1">
                    <a:lumMod val="75000"/>
                  </a:schemeClr>
                </a:solidFill>
                <a:latin typeface="+mn-lt"/>
              </a:rPr>
              <a:t>Universal Gas Constant</a:t>
            </a:r>
          </a:p>
        </p:txBody>
      </p:sp>
      <p:grpSp>
        <p:nvGrpSpPr>
          <p:cNvPr id="15" name="Group 9"/>
          <p:cNvGrpSpPr>
            <a:grpSpLocks/>
          </p:cNvGrpSpPr>
          <p:nvPr/>
        </p:nvGrpSpPr>
        <p:grpSpPr bwMode="auto">
          <a:xfrm>
            <a:off x="7286625" y="1642250"/>
            <a:ext cx="3784600" cy="1211710"/>
            <a:chOff x="1080" y="2432"/>
            <a:chExt cx="2384" cy="864"/>
          </a:xfrm>
        </p:grpSpPr>
        <p:sp>
          <p:nvSpPr>
            <p:cNvPr id="16" name="Rectangle 10"/>
            <p:cNvSpPr>
              <a:spLocks noChangeArrowheads="1"/>
            </p:cNvSpPr>
            <p:nvPr/>
          </p:nvSpPr>
          <p:spPr bwMode="auto">
            <a:xfrm>
              <a:off x="1080" y="2432"/>
              <a:ext cx="2384" cy="864"/>
            </a:xfrm>
            <a:prstGeom prst="rect">
              <a:avLst/>
            </a:prstGeom>
            <a:solidFill>
              <a:srgbClr val="FFFFFF"/>
            </a:solidFill>
            <a:ln w="254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mn-lt"/>
              </a:endParaRPr>
            </a:p>
          </p:txBody>
        </p:sp>
        <mc:AlternateContent xmlns:mc="http://schemas.openxmlformats.org/markup-compatibility/2006" xmlns:a14="http://schemas.microsoft.com/office/drawing/2010/main">
          <mc:Choice Requires="a14">
            <p:sp>
              <p:nvSpPr>
                <p:cNvPr id="17" name="Object 11"/>
                <p:cNvSpPr txBox="1"/>
                <p:nvPr/>
              </p:nvSpPr>
              <p:spPr bwMode="auto">
                <a:xfrm>
                  <a:off x="1228" y="2548"/>
                  <a:ext cx="2064" cy="631"/>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𝑅</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10</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73</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𝑐𝑢</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𝑝𝑠𝑖𝑎</m:t>
                            </m:r>
                          </m:num>
                          <m:den>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m:t>
                                </m:r>
                              </m:fName>
                              <m:e>
                                <m:r>
                                  <a:rPr lang="en-US" i="1">
                                    <a:solidFill>
                                      <a:srgbClr val="000000"/>
                                    </a:solidFill>
                                    <a:latin typeface="Cambria Math" panose="02040503050406030204" pitchFamily="18" charset="0"/>
                                  </a:rPr>
                                  <m:t>𝑏</m:t>
                                </m:r>
                              </m:e>
                            </m:fun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𝑚𝑜𝑙</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𝑜</m:t>
                                </m:r>
                              </m:sup>
                            </m:sSup>
                            <m:r>
                              <a:rPr lang="en-US" i="1">
                                <a:solidFill>
                                  <a:srgbClr val="000000"/>
                                </a:solidFill>
                                <a:latin typeface="Cambria Math" panose="02040503050406030204" pitchFamily="18" charset="0"/>
                              </a:rPr>
                              <m:t>𝑅</m:t>
                            </m:r>
                          </m:den>
                        </m:f>
                      </m:oMath>
                    </m:oMathPara>
                  </a14:m>
                  <a:endParaRPr lang="en-US"/>
                </a:p>
              </p:txBody>
            </p:sp>
          </mc:Choice>
          <mc:Fallback xmlns="">
            <p:sp>
              <p:nvSpPr>
                <p:cNvPr id="17" name="Object 11"/>
                <p:cNvSpPr txBox="1">
                  <a:spLocks noRot="1" noChangeAspect="1" noMove="1" noResize="1" noEditPoints="1" noAdjustHandles="1" noChangeArrowheads="1" noChangeShapeType="1" noTextEdit="1"/>
                </p:cNvSpPr>
                <p:nvPr/>
              </p:nvSpPr>
              <p:spPr bwMode="auto">
                <a:xfrm>
                  <a:off x="1228" y="2548"/>
                  <a:ext cx="2064" cy="631"/>
                </a:xfrm>
                <a:prstGeom prst="rect">
                  <a:avLst/>
                </a:prstGeom>
                <a:blipFill>
                  <a:blip r:embed="rId4"/>
                  <a:stretch>
                    <a:fillRect/>
                  </a:stretch>
                </a:blipFill>
                <a:ln>
                  <a:noFill/>
                </a:ln>
                <a:effectLst/>
              </p:spPr>
              <p:txBody>
                <a:bodyPr/>
                <a:lstStyle/>
                <a:p>
                  <a:r>
                    <a:rPr lang="en-US">
                      <a:noFill/>
                    </a:rPr>
                    <a:t> </a:t>
                  </a:r>
                </a:p>
              </p:txBody>
            </p:sp>
          </mc:Fallback>
        </mc:AlternateContent>
      </p:grpSp>
      <p:pic>
        <p:nvPicPr>
          <p:cNvPr id="18" name="Picture 12" descr="Res Eng Ch 5 tabl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8295" y="2925333"/>
            <a:ext cx="4961260" cy="328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17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P spid="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4955D-8619-4099-8A53-AC1898540FFA}" type="slidenum">
              <a:rPr lang="en-GB" smtClean="0"/>
              <a:t>7</a:t>
            </a:fld>
            <a:endParaRPr lang="en-GB"/>
          </a:p>
        </p:txBody>
      </p:sp>
      <p:sp>
        <p:nvSpPr>
          <p:cNvPr id="5" name="Rectangle 2"/>
          <p:cNvSpPr>
            <a:spLocks noGrp="1" noChangeArrowheads="1"/>
          </p:cNvSpPr>
          <p:nvPr>
            <p:ph type="title"/>
          </p:nvPr>
        </p:nvSpPr>
        <p:spPr>
          <a:xfrm>
            <a:off x="1147441" y="1269517"/>
            <a:ext cx="2988318" cy="369332"/>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dirty="0">
                <a:solidFill>
                  <a:srgbClr val="FF0000"/>
                </a:solidFill>
                <a:latin typeface="+mn-lt"/>
                <a:ea typeface="+mn-ea"/>
                <a:cs typeface="+mn-cs"/>
              </a:rPr>
              <a:t>The Ideal Equation of State</a:t>
            </a:r>
          </a:p>
        </p:txBody>
      </p:sp>
      <p:sp>
        <p:nvSpPr>
          <p:cNvPr id="6" name="Rectangle 4"/>
          <p:cNvSpPr>
            <a:spLocks noChangeArrowheads="1"/>
          </p:cNvSpPr>
          <p:nvPr/>
        </p:nvSpPr>
        <p:spPr bwMode="auto">
          <a:xfrm>
            <a:off x="1469257" y="2053029"/>
            <a:ext cx="3446392"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b="1" dirty="0">
                <a:solidFill>
                  <a:schemeClr val="accent1">
                    <a:lumMod val="75000"/>
                  </a:schemeClr>
                </a:solidFill>
                <a:latin typeface="+mn-lt"/>
              </a:rPr>
              <a:t>For n moles equation becomes</a:t>
            </a:r>
          </a:p>
        </p:txBody>
      </p:sp>
      <p:sp>
        <p:nvSpPr>
          <p:cNvPr id="7" name="Rectangle 6"/>
          <p:cNvSpPr>
            <a:spLocks noChangeArrowheads="1"/>
          </p:cNvSpPr>
          <p:nvPr/>
        </p:nvSpPr>
        <p:spPr bwMode="auto">
          <a:xfrm>
            <a:off x="242888" y="3071813"/>
            <a:ext cx="7597137"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b="1" dirty="0">
                <a:solidFill>
                  <a:schemeClr val="accent1">
                    <a:lumMod val="75000"/>
                  </a:schemeClr>
                </a:solidFill>
                <a:latin typeface="+mn-lt"/>
              </a:rPr>
              <a:t>A useful equation to compare conditions at two conditions 1 &amp; 2</a:t>
            </a:r>
          </a:p>
        </p:txBody>
      </p:sp>
      <p:grpSp>
        <p:nvGrpSpPr>
          <p:cNvPr id="8" name="Group 20"/>
          <p:cNvGrpSpPr>
            <a:grpSpLocks/>
          </p:cNvGrpSpPr>
          <p:nvPr/>
        </p:nvGrpSpPr>
        <p:grpSpPr bwMode="auto">
          <a:xfrm>
            <a:off x="6664325" y="1991518"/>
            <a:ext cx="2641600" cy="787400"/>
            <a:chOff x="1056" y="3040"/>
            <a:chExt cx="1664" cy="496"/>
          </a:xfrm>
        </p:grpSpPr>
        <p:sp>
          <p:nvSpPr>
            <p:cNvPr id="9" name="Rectangle 21"/>
            <p:cNvSpPr>
              <a:spLocks noChangeArrowheads="1"/>
            </p:cNvSpPr>
            <p:nvPr/>
          </p:nvSpPr>
          <p:spPr bwMode="auto">
            <a:xfrm>
              <a:off x="1056" y="3040"/>
              <a:ext cx="1664" cy="496"/>
            </a:xfrm>
            <a:prstGeom prst="rect">
              <a:avLst/>
            </a:prstGeom>
            <a:solidFill>
              <a:srgbClr val="FFFFFF"/>
            </a:solidFill>
            <a:ln w="254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mn-lt"/>
              </a:endParaRPr>
            </a:p>
          </p:txBody>
        </p:sp>
        <p:sp>
          <p:nvSpPr>
            <p:cNvPr id="10" name="Rectangle 22"/>
            <p:cNvSpPr>
              <a:spLocks noChangeArrowheads="1"/>
            </p:cNvSpPr>
            <p:nvPr/>
          </p:nvSpPr>
          <p:spPr bwMode="auto">
            <a:xfrm>
              <a:off x="1533" y="3105"/>
              <a:ext cx="824" cy="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b="1" dirty="0">
                  <a:solidFill>
                    <a:schemeClr val="accent1">
                      <a:lumMod val="75000"/>
                    </a:schemeClr>
                  </a:solidFill>
                  <a:latin typeface="+mn-lt"/>
                </a:rPr>
                <a:t>PV = </a:t>
              </a:r>
              <a:r>
                <a:rPr lang="en-US" altLang="en-US" sz="2400" b="1" dirty="0" err="1">
                  <a:solidFill>
                    <a:schemeClr val="accent1">
                      <a:lumMod val="75000"/>
                    </a:schemeClr>
                  </a:solidFill>
                  <a:latin typeface="+mn-lt"/>
                </a:rPr>
                <a:t>nRT</a:t>
              </a:r>
              <a:endParaRPr lang="en-US" altLang="en-US" sz="2400" b="1" dirty="0">
                <a:solidFill>
                  <a:schemeClr val="accent1">
                    <a:lumMod val="75000"/>
                  </a:schemeClr>
                </a:solidFill>
                <a:latin typeface="+mn-lt"/>
              </a:endParaRPr>
            </a:p>
          </p:txBody>
        </p:sp>
      </p:grpSp>
      <mc:AlternateContent xmlns:mc="http://schemas.openxmlformats.org/markup-compatibility/2006" xmlns:a14="http://schemas.microsoft.com/office/drawing/2010/main">
        <mc:Choice Requires="a14">
          <p:sp>
            <p:nvSpPr>
              <p:cNvPr id="11" name="Object 23"/>
              <p:cNvSpPr txBox="1"/>
              <p:nvPr/>
            </p:nvSpPr>
            <p:spPr bwMode="auto">
              <a:xfrm>
                <a:off x="863600" y="4565650"/>
                <a:ext cx="1422400" cy="1220788"/>
              </a:xfrm>
              <a:prstGeom prst="rect">
                <a:avLst/>
              </a:prstGeom>
              <a:noFill/>
              <a:ln w="25400">
                <a:solidFill>
                  <a:srgbClr val="FF3300"/>
                </a:solidFill>
                <a:miter lim="800000"/>
                <a:headEnd/>
                <a:tailEnd/>
              </a:ln>
              <a:effectLst/>
            </p:spPr>
            <p:txBody>
              <a:bodyPr>
                <a:normAutofit/>
              </a:bodyPr>
              <a:lstStyle/>
              <a:p>
                <a:endParaRPr lang="en-US" i="0" dirty="0">
                  <a:solidFill>
                    <a:srgbClr val="000000"/>
                  </a:solidFill>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r>
                        <m:rPr>
                          <m:nor/>
                        </m:rPr>
                        <a:rPr lang="en-US" sz="2400" i="0">
                          <a:solidFill>
                            <a:srgbClr val="000000"/>
                          </a:solidFill>
                          <a:latin typeface="Cambria Math" panose="02040503050406030204" pitchFamily="18" charset="0"/>
                        </a:rPr>
                        <m:t>n</m:t>
                      </m:r>
                      <m:r>
                        <m:rPr>
                          <m:nor/>
                        </m:rPr>
                        <a:rPr lang="en-US" sz="2400" i="0">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m:rPr>
                              <m:nor/>
                            </m:rPr>
                            <a:rPr lang="en-US" sz="2400" i="0">
                              <a:solidFill>
                                <a:srgbClr val="000000"/>
                              </a:solidFill>
                              <a:latin typeface="Cambria Math" panose="02040503050406030204" pitchFamily="18" charset="0"/>
                            </a:rPr>
                            <m:t>PV</m:t>
                          </m:r>
                        </m:num>
                        <m:den>
                          <m:r>
                            <m:rPr>
                              <m:nor/>
                            </m:rPr>
                            <a:rPr lang="en-US" sz="2400" i="0">
                              <a:solidFill>
                                <a:srgbClr val="000000"/>
                              </a:solidFill>
                              <a:latin typeface="Cambria Math" panose="02040503050406030204" pitchFamily="18" charset="0"/>
                            </a:rPr>
                            <m:t>RT</m:t>
                          </m:r>
                        </m:den>
                      </m:f>
                    </m:oMath>
                  </m:oMathPara>
                </a14:m>
                <a:endParaRPr lang="en-US" dirty="0"/>
              </a:p>
            </p:txBody>
          </p:sp>
        </mc:Choice>
        <mc:Fallback xmlns="">
          <p:sp>
            <p:nvSpPr>
              <p:cNvPr id="11" name="Object 23"/>
              <p:cNvSpPr txBox="1">
                <a:spLocks noRot="1" noChangeAspect="1" noMove="1" noResize="1" noEditPoints="1" noAdjustHandles="1" noChangeArrowheads="1" noChangeShapeType="1" noTextEdit="1"/>
              </p:cNvSpPr>
              <p:nvPr/>
            </p:nvSpPr>
            <p:spPr bwMode="auto">
              <a:xfrm>
                <a:off x="863600" y="4565650"/>
                <a:ext cx="1422400" cy="1220788"/>
              </a:xfrm>
              <a:prstGeom prst="rect">
                <a:avLst/>
              </a:prstGeom>
              <a:blipFill>
                <a:blip r:embed="rId2"/>
                <a:stretch>
                  <a:fillRect/>
                </a:stretch>
              </a:blipFill>
              <a:ln w="25400">
                <a:solidFill>
                  <a:srgbClr val="FF3300"/>
                </a:solidFill>
                <a:miter lim="800000"/>
                <a:headEnd/>
                <a:tailEnd/>
              </a:ln>
              <a:effectLst/>
            </p:spPr>
            <p:txBody>
              <a:bodyPr/>
              <a:lstStyle/>
              <a:p>
                <a:r>
                  <a:rPr lang="en-US">
                    <a:noFill/>
                  </a:rPr>
                  <a:t> </a:t>
                </a:r>
              </a:p>
            </p:txBody>
          </p:sp>
        </mc:Fallback>
      </mc:AlternateContent>
      <p:sp>
        <p:nvSpPr>
          <p:cNvPr id="12" name="Text Box 24"/>
          <p:cNvSpPr txBox="1">
            <a:spLocks noChangeArrowheads="1"/>
          </p:cNvSpPr>
          <p:nvPr/>
        </p:nvSpPr>
        <p:spPr bwMode="auto">
          <a:xfrm>
            <a:off x="2838246" y="4829175"/>
            <a:ext cx="1191032"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b="1" dirty="0">
                <a:solidFill>
                  <a:schemeClr val="accent1">
                    <a:lumMod val="75000"/>
                  </a:schemeClr>
                </a:solidFill>
                <a:latin typeface="+mn-lt"/>
              </a:rPr>
              <a:t>therefore</a:t>
            </a:r>
            <a:endParaRPr lang="en-US" altLang="en-US" dirty="0">
              <a:solidFill>
                <a:schemeClr val="accent1">
                  <a:lumMod val="75000"/>
                </a:schemeClr>
              </a:solidFill>
              <a:latin typeface="+mn-lt"/>
            </a:endParaRPr>
          </a:p>
        </p:txBody>
      </p:sp>
      <mc:AlternateContent xmlns:mc="http://schemas.openxmlformats.org/markup-compatibility/2006" xmlns:a14="http://schemas.microsoft.com/office/drawing/2010/main">
        <mc:Choice Requires="a14">
          <p:sp>
            <p:nvSpPr>
              <p:cNvPr id="13" name="Object 25"/>
              <p:cNvSpPr txBox="1"/>
              <p:nvPr/>
            </p:nvSpPr>
            <p:spPr bwMode="auto">
              <a:xfrm>
                <a:off x="4581524" y="4455048"/>
                <a:ext cx="2482850" cy="1357313"/>
              </a:xfrm>
              <a:prstGeom prst="rect">
                <a:avLst/>
              </a:prstGeom>
              <a:noFill/>
              <a:ln w="25400">
                <a:solidFill>
                  <a:srgbClr val="FF3300"/>
                </a:solidFill>
                <a:miter lim="800000"/>
                <a:headEnd/>
                <a:tailEnd/>
              </a:ln>
              <a:effectLst/>
            </p:spPr>
            <p:txBody>
              <a:bodyPr>
                <a:normAutofit/>
              </a:bodyPr>
              <a:lstStyle/>
              <a:p>
                <a:endParaRPr lang="en-US" i="1" dirty="0">
                  <a:solidFill>
                    <a:srgbClr val="000000"/>
                  </a:solidFill>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f>
                        <m:fPr>
                          <m:ctrlPr>
                            <a:rPr lang="en-US" sz="2400" i="1">
                              <a:solidFill>
                                <a:srgbClr val="000000"/>
                              </a:solidFill>
                              <a:latin typeface="Cambria Math" panose="02040503050406030204" pitchFamily="18" charset="0"/>
                            </a:rPr>
                          </m:ctrlPr>
                        </m:fPr>
                        <m:num>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𝑃</m:t>
                              </m:r>
                            </m:e>
                            <m:sub>
                              <m:r>
                                <a:rPr lang="en-US" sz="2400" i="1">
                                  <a:solidFill>
                                    <a:srgbClr val="000000"/>
                                  </a:solidFill>
                                  <a:latin typeface="Cambria Math" panose="02040503050406030204" pitchFamily="18" charset="0"/>
                                </a:rPr>
                                <m:t>1</m:t>
                              </m:r>
                            </m:sub>
                          </m:sSub>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𝑉</m:t>
                              </m:r>
                            </m:e>
                            <m:sub>
                              <m:r>
                                <a:rPr lang="en-US" sz="2400" i="1">
                                  <a:solidFill>
                                    <a:srgbClr val="000000"/>
                                  </a:solidFill>
                                  <a:latin typeface="Cambria Math" panose="02040503050406030204" pitchFamily="18" charset="0"/>
                                </a:rPr>
                                <m:t>1</m:t>
                              </m:r>
                            </m:sub>
                          </m:sSub>
                        </m:num>
                        <m:den>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𝑇</m:t>
                              </m:r>
                            </m:e>
                            <m:sub>
                              <m:r>
                                <a:rPr lang="en-US" sz="2400" i="1">
                                  <a:solidFill>
                                    <a:srgbClr val="000000"/>
                                  </a:solidFill>
                                  <a:latin typeface="Cambria Math" panose="02040503050406030204" pitchFamily="18" charset="0"/>
                                </a:rPr>
                                <m:t>1</m:t>
                              </m:r>
                            </m:sub>
                          </m:sSub>
                        </m:den>
                      </m:f>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𝑃</m:t>
                              </m:r>
                            </m:e>
                            <m:sub>
                              <m:r>
                                <a:rPr lang="en-US" sz="2400" i="1">
                                  <a:solidFill>
                                    <a:srgbClr val="000000"/>
                                  </a:solidFill>
                                  <a:latin typeface="Cambria Math" panose="02040503050406030204" pitchFamily="18" charset="0"/>
                                </a:rPr>
                                <m:t>2</m:t>
                              </m:r>
                            </m:sub>
                          </m:sSub>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𝑉</m:t>
                              </m:r>
                            </m:e>
                            <m:sub>
                              <m:r>
                                <a:rPr lang="en-US" sz="2400" i="1">
                                  <a:solidFill>
                                    <a:srgbClr val="000000"/>
                                  </a:solidFill>
                                  <a:latin typeface="Cambria Math" panose="02040503050406030204" pitchFamily="18" charset="0"/>
                                </a:rPr>
                                <m:t>2</m:t>
                              </m:r>
                            </m:sub>
                          </m:sSub>
                        </m:num>
                        <m:den>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𝑇</m:t>
                              </m:r>
                            </m:e>
                            <m:sub>
                              <m:r>
                                <a:rPr lang="en-US" sz="2400" i="1">
                                  <a:solidFill>
                                    <a:srgbClr val="000000"/>
                                  </a:solidFill>
                                  <a:latin typeface="Cambria Math" panose="02040503050406030204" pitchFamily="18" charset="0"/>
                                </a:rPr>
                                <m:t>2</m:t>
                              </m:r>
                            </m:sub>
                          </m:sSub>
                        </m:den>
                      </m:f>
                    </m:oMath>
                  </m:oMathPara>
                </a14:m>
                <a:endParaRPr lang="en-US" dirty="0"/>
              </a:p>
            </p:txBody>
          </p:sp>
        </mc:Choice>
        <mc:Fallback xmlns="">
          <p:sp>
            <p:nvSpPr>
              <p:cNvPr id="13" name="Object 25"/>
              <p:cNvSpPr txBox="1">
                <a:spLocks noRot="1" noChangeAspect="1" noMove="1" noResize="1" noEditPoints="1" noAdjustHandles="1" noChangeArrowheads="1" noChangeShapeType="1" noTextEdit="1"/>
              </p:cNvSpPr>
              <p:nvPr/>
            </p:nvSpPr>
            <p:spPr bwMode="auto">
              <a:xfrm>
                <a:off x="4581524" y="4455048"/>
                <a:ext cx="2482850" cy="1357313"/>
              </a:xfrm>
              <a:prstGeom prst="rect">
                <a:avLst/>
              </a:prstGeom>
              <a:blipFill>
                <a:blip r:embed="rId3"/>
                <a:stretch>
                  <a:fillRect/>
                </a:stretch>
              </a:blipFill>
              <a:ln w="25400">
                <a:solidFill>
                  <a:srgbClr val="FF3300"/>
                </a:solidFill>
                <a:miter lim="800000"/>
                <a:headEnd/>
                <a:tailEnd/>
              </a:ln>
              <a:effectLst/>
            </p:spPr>
            <p:txBody>
              <a:bodyPr/>
              <a:lstStyle/>
              <a:p>
                <a:r>
                  <a:rPr lang="en-US">
                    <a:noFill/>
                  </a:rPr>
                  <a:t> </a:t>
                </a:r>
              </a:p>
            </p:txBody>
          </p:sp>
        </mc:Fallback>
      </mc:AlternateContent>
      <p:sp>
        <p:nvSpPr>
          <p:cNvPr id="14" name="Rectangle 2">
            <a:extLst>
              <a:ext uri="{FF2B5EF4-FFF2-40B4-BE49-F238E27FC236}">
                <a16:creationId xmlns:a16="http://schemas.microsoft.com/office/drawing/2014/main" id="{8D975C74-4FAE-41DC-B415-0BA8681ECBDC}"/>
              </a:ext>
            </a:extLst>
          </p:cNvPr>
          <p:cNvSpPr txBox="1">
            <a:spLocks noChangeArrowheads="1"/>
          </p:cNvSpPr>
          <p:nvPr/>
        </p:nvSpPr>
        <p:spPr>
          <a:xfrm>
            <a:off x="3728400" y="202779"/>
            <a:ext cx="4111625" cy="647700"/>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defPPr>
              <a:defRPr lang="en-US"/>
            </a:defPPr>
            <a:lvl1pPr algn="ctr">
              <a:lnSpc>
                <a:spcPct val="90000"/>
              </a:lnSpc>
              <a:spcBef>
                <a:spcPct val="0"/>
              </a:spcBef>
              <a:buNone/>
              <a:defRPr sz="4400">
                <a:solidFill>
                  <a:srgbClr val="FF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dirty="0"/>
              <a:t>Ideal Gas Law</a:t>
            </a:r>
          </a:p>
        </p:txBody>
      </p:sp>
    </p:spTree>
    <p:extLst>
      <p:ext uri="{BB962C8B-B14F-4D97-AF65-F5344CB8AC3E}">
        <p14:creationId xmlns:p14="http://schemas.microsoft.com/office/powerpoint/2010/main" val="80525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P spid="12"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4955D-8619-4099-8A53-AC1898540FFA}" type="slidenum">
              <a:rPr lang="en-GB" smtClean="0"/>
              <a:t>8</a:t>
            </a:fld>
            <a:endParaRPr lang="en-GB"/>
          </a:p>
        </p:txBody>
      </p:sp>
      <p:pic>
        <p:nvPicPr>
          <p:cNvPr id="5" name="Picture 4"/>
          <p:cNvPicPr>
            <a:picLocks noChangeAspect="1"/>
          </p:cNvPicPr>
          <p:nvPr/>
        </p:nvPicPr>
        <p:blipFill rotWithShape="1">
          <a:blip r:embed="rId2"/>
          <a:srcRect t="11790" b="6154"/>
          <a:stretch/>
        </p:blipFill>
        <p:spPr>
          <a:xfrm>
            <a:off x="640915" y="1161821"/>
            <a:ext cx="10910169" cy="4948523"/>
          </a:xfrm>
          <a:prstGeom prst="rect">
            <a:avLst/>
          </a:prstGeom>
        </p:spPr>
      </p:pic>
      <p:sp>
        <p:nvSpPr>
          <p:cNvPr id="6" name="Rectangle 2">
            <a:extLst>
              <a:ext uri="{FF2B5EF4-FFF2-40B4-BE49-F238E27FC236}">
                <a16:creationId xmlns:a16="http://schemas.microsoft.com/office/drawing/2014/main" id="{2C83295E-5F63-4E0C-858D-EBE03755030E}"/>
              </a:ext>
            </a:extLst>
          </p:cNvPr>
          <p:cNvSpPr txBox="1">
            <a:spLocks noChangeArrowheads="1"/>
          </p:cNvSpPr>
          <p:nvPr/>
        </p:nvSpPr>
        <p:spPr>
          <a:xfrm>
            <a:off x="3728400" y="202779"/>
            <a:ext cx="4111625" cy="647700"/>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defPPr>
              <a:defRPr lang="en-US"/>
            </a:defPPr>
            <a:lvl1pPr algn="ctr">
              <a:lnSpc>
                <a:spcPct val="90000"/>
              </a:lnSpc>
              <a:spcBef>
                <a:spcPct val="0"/>
              </a:spcBef>
              <a:buNone/>
              <a:defRPr sz="4400">
                <a:solidFill>
                  <a:srgbClr val="FF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dirty="0"/>
              <a:t>Ideal Gas Law</a:t>
            </a:r>
          </a:p>
        </p:txBody>
      </p:sp>
    </p:spTree>
    <p:extLst>
      <p:ext uri="{BB962C8B-B14F-4D97-AF65-F5344CB8AC3E}">
        <p14:creationId xmlns:p14="http://schemas.microsoft.com/office/powerpoint/2010/main" val="3821522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4955D-8619-4099-8A53-AC1898540FFA}" type="slidenum">
              <a:rPr lang="en-GB" smtClean="0"/>
              <a:t>9</a:t>
            </a:fld>
            <a:endParaRPr lang="en-GB"/>
          </a:p>
        </p:txBody>
      </p:sp>
      <p:sp>
        <p:nvSpPr>
          <p:cNvPr id="5" name="Rectangle 3"/>
          <p:cNvSpPr txBox="1">
            <a:spLocks noChangeArrowheads="1"/>
          </p:cNvSpPr>
          <p:nvPr/>
        </p:nvSpPr>
        <p:spPr>
          <a:xfrm>
            <a:off x="636587" y="1767186"/>
            <a:ext cx="7772400" cy="18811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dirty="0"/>
              <a:t>Oil and gas occur under a whole range of temperatures and pressures</a:t>
            </a:r>
          </a:p>
          <a:p>
            <a:r>
              <a:rPr lang="en-US" altLang="en-US" sz="2000" dirty="0"/>
              <a:t>Convenient to express volumes at a reference condition.</a:t>
            </a:r>
          </a:p>
          <a:p>
            <a:r>
              <a:rPr lang="en-US" altLang="en-US" sz="2000" dirty="0"/>
              <a:t>Common practice to relate volumes to surface conditions. 14.7 </a:t>
            </a:r>
            <a:r>
              <a:rPr lang="en-US" altLang="en-US" sz="2000" dirty="0" err="1"/>
              <a:t>psia</a:t>
            </a:r>
            <a:r>
              <a:rPr lang="en-US" altLang="en-US" sz="2000" dirty="0"/>
              <a:t> and 60</a:t>
            </a:r>
            <a:r>
              <a:rPr lang="en-US" altLang="en-US" sz="2000" baseline="30000" dirty="0"/>
              <a:t>o</a:t>
            </a:r>
            <a:r>
              <a:rPr lang="en-US" altLang="en-US" sz="2000" dirty="0"/>
              <a:t>F</a:t>
            </a:r>
          </a:p>
          <a:p>
            <a:endParaRPr lang="en-US" altLang="en-US" sz="2000" dirty="0"/>
          </a:p>
        </p:txBody>
      </p:sp>
      <mc:AlternateContent xmlns:mc="http://schemas.openxmlformats.org/markup-compatibility/2006" xmlns:a14="http://schemas.microsoft.com/office/drawing/2010/main">
        <mc:Choice Requires="a14">
          <p:sp>
            <p:nvSpPr>
              <p:cNvPr id="6" name="Object 6"/>
              <p:cNvSpPr txBox="1"/>
              <p:nvPr/>
            </p:nvSpPr>
            <p:spPr bwMode="auto">
              <a:xfrm>
                <a:off x="1623004" y="3917345"/>
                <a:ext cx="2899783" cy="1168724"/>
              </a:xfrm>
              <a:prstGeom prst="rect">
                <a:avLst/>
              </a:prstGeom>
              <a:noFill/>
              <a:ln w="25400">
                <a:solidFill>
                  <a:srgbClr val="FF3300"/>
                </a:solidFill>
                <a:miter lim="800000"/>
                <a:headEnd/>
                <a:tailEnd/>
              </a:ln>
              <a:effectLst/>
            </p:spPr>
            <p:txBody>
              <a:bodyPr>
                <a:normAutofit/>
              </a:bodyPr>
              <a:lstStyle/>
              <a:p>
                <a:endParaRPr lang="en-US" sz="1200" i="1" dirty="0">
                  <a:solidFill>
                    <a:srgbClr val="000000"/>
                  </a:solidFill>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f>
                        <m:fPr>
                          <m:ctrlPr>
                            <a:rPr lang="en-US" sz="2400" i="1">
                              <a:solidFill>
                                <a:srgbClr val="000000"/>
                              </a:solidFill>
                              <a:latin typeface="Cambria Math" panose="02040503050406030204" pitchFamily="18" charset="0"/>
                            </a:rPr>
                          </m:ctrlPr>
                        </m:fPr>
                        <m:num>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𝑃</m:t>
                              </m:r>
                            </m:e>
                            <m:sub>
                              <m:r>
                                <a:rPr lang="en-US" sz="2400" i="1">
                                  <a:solidFill>
                                    <a:srgbClr val="000000"/>
                                  </a:solidFill>
                                  <a:latin typeface="Cambria Math" panose="02040503050406030204" pitchFamily="18" charset="0"/>
                                </a:rPr>
                                <m:t>𝑟𝑒𝑠</m:t>
                              </m:r>
                            </m:sub>
                          </m:sSub>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𝑉</m:t>
                              </m:r>
                            </m:e>
                            <m:sub>
                              <m:r>
                                <a:rPr lang="en-US" sz="2400" i="1">
                                  <a:solidFill>
                                    <a:srgbClr val="000000"/>
                                  </a:solidFill>
                                  <a:latin typeface="Cambria Math" panose="02040503050406030204" pitchFamily="18" charset="0"/>
                                </a:rPr>
                                <m:t>𝑟𝑒𝑠</m:t>
                              </m:r>
                            </m:sub>
                          </m:sSub>
                        </m:num>
                        <m:den>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𝑇</m:t>
                              </m:r>
                            </m:e>
                            <m:sub>
                              <m:r>
                                <a:rPr lang="en-US" sz="2400" i="1">
                                  <a:solidFill>
                                    <a:srgbClr val="000000"/>
                                  </a:solidFill>
                                  <a:latin typeface="Cambria Math" panose="02040503050406030204" pitchFamily="18" charset="0"/>
                                </a:rPr>
                                <m:t>𝑟𝑒𝑠</m:t>
                              </m:r>
                            </m:sub>
                          </m:sSub>
                        </m:den>
                      </m:f>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𝑃</m:t>
                              </m:r>
                            </m:e>
                            <m:sub>
                              <m:r>
                                <a:rPr lang="en-US" sz="2400" i="1">
                                  <a:solidFill>
                                    <a:srgbClr val="000000"/>
                                  </a:solidFill>
                                  <a:latin typeface="Cambria Math" panose="02040503050406030204" pitchFamily="18" charset="0"/>
                                </a:rPr>
                                <m:t>𝑆𝐶</m:t>
                              </m:r>
                            </m:sub>
                          </m:sSub>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𝑉</m:t>
                              </m:r>
                            </m:e>
                            <m:sub>
                              <m:r>
                                <a:rPr lang="en-US" sz="2400" i="1">
                                  <a:solidFill>
                                    <a:srgbClr val="000000"/>
                                  </a:solidFill>
                                  <a:latin typeface="Cambria Math" panose="02040503050406030204" pitchFamily="18" charset="0"/>
                                </a:rPr>
                                <m:t>𝑆𝐶</m:t>
                              </m:r>
                            </m:sub>
                          </m:sSub>
                        </m:num>
                        <m:den>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𝑇</m:t>
                              </m:r>
                            </m:e>
                            <m:sub>
                              <m:r>
                                <a:rPr lang="en-US" sz="2400" i="1">
                                  <a:solidFill>
                                    <a:srgbClr val="000000"/>
                                  </a:solidFill>
                                  <a:latin typeface="Cambria Math" panose="02040503050406030204" pitchFamily="18" charset="0"/>
                                </a:rPr>
                                <m:t>𝑆𝐶</m:t>
                              </m:r>
                            </m:sub>
                          </m:sSub>
                        </m:den>
                      </m:f>
                    </m:oMath>
                  </m:oMathPara>
                </a14:m>
                <a:endParaRPr lang="en-US" sz="2400" dirty="0"/>
              </a:p>
            </p:txBody>
          </p:sp>
        </mc:Choice>
        <mc:Fallback xmlns="">
          <p:sp>
            <p:nvSpPr>
              <p:cNvPr id="6" name="Object 6"/>
              <p:cNvSpPr txBox="1">
                <a:spLocks noRot="1" noChangeAspect="1" noMove="1" noResize="1" noEditPoints="1" noAdjustHandles="1" noChangeArrowheads="1" noChangeShapeType="1" noTextEdit="1"/>
              </p:cNvSpPr>
              <p:nvPr/>
            </p:nvSpPr>
            <p:spPr bwMode="auto">
              <a:xfrm>
                <a:off x="1623004" y="3917345"/>
                <a:ext cx="2899783" cy="1168724"/>
              </a:xfrm>
              <a:prstGeom prst="rect">
                <a:avLst/>
              </a:prstGeom>
              <a:blipFill>
                <a:blip r:embed="rId2"/>
                <a:stretch>
                  <a:fillRect/>
                </a:stretch>
              </a:blipFill>
              <a:ln w="25400">
                <a:solidFill>
                  <a:srgbClr val="FF3300"/>
                </a:solidFill>
                <a:miter lim="800000"/>
                <a:headEnd/>
                <a:tailEnd/>
              </a:ln>
              <a:effectLst/>
            </p:spPr>
            <p:txBody>
              <a:bodyPr/>
              <a:lstStyle/>
              <a:p>
                <a:r>
                  <a:rPr lang="en-US">
                    <a:noFill/>
                  </a:rPr>
                  <a:t> </a:t>
                </a:r>
              </a:p>
            </p:txBody>
          </p:sp>
        </mc:Fallback>
      </mc:AlternateContent>
      <p:sp>
        <p:nvSpPr>
          <p:cNvPr id="7" name="Text Box 7"/>
          <p:cNvSpPr txBox="1">
            <a:spLocks noChangeArrowheads="1"/>
          </p:cNvSpPr>
          <p:nvPr/>
        </p:nvSpPr>
        <p:spPr bwMode="auto">
          <a:xfrm>
            <a:off x="5099834" y="4147764"/>
            <a:ext cx="2991524"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dirty="0">
                <a:solidFill>
                  <a:schemeClr val="accent1">
                    <a:lumMod val="75000"/>
                  </a:schemeClr>
                </a:solidFill>
              </a:rPr>
              <a:t>res - reservoir conditions</a:t>
            </a:r>
          </a:p>
          <a:p>
            <a:pPr algn="ctr" eaLnBrk="1" hangingPunct="1"/>
            <a:r>
              <a:rPr lang="en-US" altLang="en-US" dirty="0">
                <a:solidFill>
                  <a:schemeClr val="accent1">
                    <a:lumMod val="75000"/>
                  </a:schemeClr>
                </a:solidFill>
              </a:rPr>
              <a:t>SC - standard conditions</a:t>
            </a:r>
            <a:endParaRPr lang="en-US" altLang="en-US" sz="1600" dirty="0">
              <a:solidFill>
                <a:schemeClr val="accent1">
                  <a:lumMod val="75000"/>
                </a:schemeClr>
              </a:solidFill>
            </a:endParaRPr>
          </a:p>
        </p:txBody>
      </p:sp>
      <p:sp>
        <p:nvSpPr>
          <p:cNvPr id="8" name="Rectangle 8"/>
          <p:cNvSpPr>
            <a:spLocks noChangeArrowheads="1"/>
          </p:cNvSpPr>
          <p:nvPr/>
        </p:nvSpPr>
        <p:spPr bwMode="auto">
          <a:xfrm>
            <a:off x="927100" y="5568950"/>
            <a:ext cx="7481888"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dirty="0"/>
              <a:t>This equation assumes ideal behavior. This is NOT the case for real reservoir gases</a:t>
            </a:r>
          </a:p>
        </p:txBody>
      </p:sp>
      <p:sp>
        <p:nvSpPr>
          <p:cNvPr id="9" name="Rectangle 2"/>
          <p:cNvSpPr>
            <a:spLocks noGrp="1" noChangeArrowheads="1"/>
          </p:cNvSpPr>
          <p:nvPr>
            <p:ph type="title"/>
          </p:nvPr>
        </p:nvSpPr>
        <p:spPr>
          <a:xfrm>
            <a:off x="774667" y="1207969"/>
            <a:ext cx="2714205" cy="424732"/>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rtlCol="0" anchor="ctr">
            <a:spAutoFit/>
          </a:bodyPr>
          <a:lstStyle/>
          <a:p>
            <a:pPr algn="ctr"/>
            <a:r>
              <a:rPr lang="en-US" altLang="en-US" sz="2400" dirty="0">
                <a:solidFill>
                  <a:schemeClr val="accent5"/>
                </a:solidFill>
                <a:latin typeface="+mn-lt"/>
                <a:ea typeface="+mn-ea"/>
                <a:cs typeface="+mn-cs"/>
              </a:rPr>
              <a:t>Standard Conditions</a:t>
            </a:r>
          </a:p>
        </p:txBody>
      </p:sp>
      <p:sp>
        <p:nvSpPr>
          <p:cNvPr id="10" name="Rectangle 2">
            <a:extLst>
              <a:ext uri="{FF2B5EF4-FFF2-40B4-BE49-F238E27FC236}">
                <a16:creationId xmlns:a16="http://schemas.microsoft.com/office/drawing/2014/main" id="{C2182806-EF76-4EB4-BFAD-47ED690DAAEA}"/>
              </a:ext>
            </a:extLst>
          </p:cNvPr>
          <p:cNvSpPr txBox="1">
            <a:spLocks noChangeArrowheads="1"/>
          </p:cNvSpPr>
          <p:nvPr/>
        </p:nvSpPr>
        <p:spPr>
          <a:xfrm>
            <a:off x="4126342" y="101815"/>
            <a:ext cx="4111625" cy="647700"/>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defPPr>
              <a:defRPr lang="en-US"/>
            </a:defPPr>
            <a:lvl1pPr algn="ctr">
              <a:lnSpc>
                <a:spcPct val="90000"/>
              </a:lnSpc>
              <a:spcBef>
                <a:spcPct val="0"/>
              </a:spcBef>
              <a:buNone/>
              <a:defRPr sz="4400">
                <a:solidFill>
                  <a:srgbClr val="FF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dirty="0"/>
              <a:t>Ideal Gas Law</a:t>
            </a:r>
          </a:p>
        </p:txBody>
      </p:sp>
    </p:spTree>
    <p:extLst>
      <p:ext uri="{BB962C8B-B14F-4D97-AF65-F5344CB8AC3E}">
        <p14:creationId xmlns:p14="http://schemas.microsoft.com/office/powerpoint/2010/main" val="293802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7" grpId="0" build="p" autoUpdateAnimBg="0"/>
      <p:bldP spid="8" grpId="0" build="p" autoUpdateAnimBg="0"/>
    </p:bld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339537F-235A-4CA3-B5B9-D0465057AABF}" vid="{DF1A4090-5E67-4768-9F22-00BAE507B1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4045</TotalTime>
  <Words>2373</Words>
  <Application>Microsoft Office PowerPoint</Application>
  <PresentationFormat>Widescreen</PresentationFormat>
  <Paragraphs>327</Paragraphs>
  <Slides>37</Slides>
  <Notes>7</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37</vt:i4>
      </vt:variant>
    </vt:vector>
  </HeadingPairs>
  <TitlesOfParts>
    <vt:vector size="54" baseType="lpstr">
      <vt:lpstr>Arial</vt:lpstr>
      <vt:lpstr>ArialNarrow</vt:lpstr>
      <vt:lpstr>Calibri</vt:lpstr>
      <vt:lpstr>Calibri Light</vt:lpstr>
      <vt:lpstr>Cambria Math</vt:lpstr>
      <vt:lpstr>CIDFont+F1</vt:lpstr>
      <vt:lpstr>CIDFont+F11</vt:lpstr>
      <vt:lpstr>CIDFont+F2</vt:lpstr>
      <vt:lpstr>CIDFont+F4</vt:lpstr>
      <vt:lpstr>CIDFont+F5</vt:lpstr>
      <vt:lpstr>OpenSans-Bold</vt:lpstr>
      <vt:lpstr>Symbol</vt:lpstr>
      <vt:lpstr>Tahoma</vt:lpstr>
      <vt:lpstr>Times New Roman</vt:lpstr>
      <vt:lpstr>Times-Roman</vt:lpstr>
      <vt:lpstr>Wingdings</vt:lpstr>
      <vt:lpstr>Theme1</vt:lpstr>
      <vt:lpstr>AL-AYEN UNIVRSITY COLLEGE OF ENGINEERING</vt:lpstr>
      <vt:lpstr>PowerPoint Presentation</vt:lpstr>
      <vt:lpstr>Introduction </vt:lpstr>
      <vt:lpstr>Behavior of Ideal Gases </vt:lpstr>
      <vt:lpstr>Ideal Gases</vt:lpstr>
      <vt:lpstr>Universal Gas Constant</vt:lpstr>
      <vt:lpstr>The Ideal Equation of State</vt:lpstr>
      <vt:lpstr>PowerPoint Presentation</vt:lpstr>
      <vt:lpstr>Standard Conditions</vt:lpstr>
      <vt:lpstr>Avogadro’s Law</vt:lpstr>
      <vt:lpstr>Density of an Ideal Gas</vt:lpstr>
      <vt:lpstr>Density of an Ideal Gas</vt:lpstr>
      <vt:lpstr>Density of an Ideal Gas</vt:lpstr>
      <vt:lpstr>Mixtures of Ideal Gases</vt:lpstr>
      <vt:lpstr>Mixtures of Ideal Gases</vt:lpstr>
      <vt:lpstr>Apparent Molecular Weight</vt:lpstr>
      <vt:lpstr>Specific Gravity of a Gas</vt:lpstr>
      <vt:lpstr>PowerPoint Presentation</vt:lpstr>
      <vt:lpstr>PowerPoint Presentation</vt:lpstr>
      <vt:lpstr>Correction Factor for Natural Gases</vt:lpstr>
      <vt:lpstr>Compressibility factor</vt:lpstr>
      <vt:lpstr>   Compressibility factor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Reservoir rock properties</dc:title>
  <dc:creator>User</dc:creator>
  <cp:lastModifiedBy>2021</cp:lastModifiedBy>
  <cp:revision>934</cp:revision>
  <dcterms:created xsi:type="dcterms:W3CDTF">2017-09-28T15:37:37Z</dcterms:created>
  <dcterms:modified xsi:type="dcterms:W3CDTF">2022-10-20T17:50:20Z</dcterms:modified>
</cp:coreProperties>
</file>