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95" r:id="rId5"/>
    <p:sldId id="294" r:id="rId6"/>
    <p:sldId id="296" r:id="rId7"/>
    <p:sldId id="297" r:id="rId8"/>
    <p:sldId id="298" r:id="rId9"/>
    <p:sldId id="259" r:id="rId10"/>
    <p:sldId id="260" r:id="rId11"/>
    <p:sldId id="263" r:id="rId12"/>
    <p:sldId id="284" r:id="rId13"/>
    <p:sldId id="266" r:id="rId14"/>
    <p:sldId id="267" r:id="rId15"/>
    <p:sldId id="268" r:id="rId16"/>
    <p:sldId id="271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C71474-681F-8F71-55ED-0CFDC63C90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6361A-E791-BC33-D780-26F8390276E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A77FC5-2B53-4FD9-93B3-910908FBB01F}" type="datetimeFigureOut">
              <a:rPr lang="en-US"/>
              <a:pPr>
                <a:defRPr/>
              </a:pPr>
              <a:t>3/21/2024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17CA56-7872-EBD9-B8BD-089C358CF8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45F698-FE6E-5F90-7B71-0760F1F69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9B5DE-4BCD-FA17-5BD9-B3AD668C03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4D8FD-7D71-17A6-F188-96082FC7B6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16754D-5E9E-4909-BA5C-EAED510F3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2AE83C-98A8-03B3-64E4-1941C2FD44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6D7D5-9181-BC81-32FE-85D161F227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250734-1FFD-F913-36F0-ADF6401C96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07BD2-91EA-4EB0-8E92-AFD033785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6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63986C-375A-8F45-426E-3A1A112CB9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37C8BB-DA41-0D02-9B3B-A426D2719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08B719-A4F5-EF3F-1962-DEB4C5D57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0B74-B275-4DC9-8F53-E73071E87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56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407A2E-6038-DC6C-0104-36A0DF9E82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CA9C1F-50ED-FB78-C528-44329004B9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AF49B1-183A-3B3D-6A46-9C8132FF42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CC19-D68B-4D9B-845B-B6FD68309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69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3054B9-01EE-5E5A-D0F4-0D5A4B5351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A296A0-EF8C-B898-4161-3D86078E3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D2F1F8-EBFA-7974-CC4B-7B7A4D4B10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93332-879A-4527-8F81-B0A1EB73F5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87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CCBAD8-D2E6-813D-076B-0A13E51B22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65E482-2008-29C6-F8F9-9E8E0DA2E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FA4EBD-B515-6DD2-F9EF-3F9B151555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D605-6A2C-4DE7-8C9D-B33077430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42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F5FC1C-7F3F-4F5C-ECC8-D0BD17901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BF3600-2DCD-AF71-596F-BB4EA7EDA7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C9400A-D48A-EA9B-AD77-28D84152FC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7DFF4-E1BD-45F8-BB5F-53A6E983D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56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8A022A-68D3-6E89-C358-719369A343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C1C449-33D0-8787-3299-6F7975EC0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21E2CF-9941-2A69-B08E-6E261A4A2F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9BBC3-1FF4-48F1-AEF1-918452E7F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68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BC652B-9CD6-2DB6-7DD6-5E8C7911C3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191C81-96D2-0954-0D4F-F4FDAB5001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77401C-CF31-21D6-62D5-0D41779CDC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A4C0E-32AF-48C0-9A59-263498BF41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16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A6BBE8-D2CC-C345-DBB9-515CCC33D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A06AF6-80B7-D5B6-96CB-A30CE98E9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C639EF-179F-F33C-3B3F-C261D5DFA9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8071-9242-404B-A9BC-3574FDEF87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0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53D494-891C-E6E2-A58F-FB5B63CE44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A2FB7-64AF-082B-4DA6-DCD44D137D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417083-427A-0F00-0C94-D0C9B41E8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EA2D-DEFE-4126-9B3D-8802AF3A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42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0F0C2-1EF1-25F2-5CF9-59D6B5FBC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501489-D780-3D70-E4AE-921986C55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35CC99-AED2-4ACD-DBD3-EA4CD214CE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63978-F926-4CC1-878F-C5248855B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27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6FFCA2-334A-B177-1ABB-A9584EDDF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A71BD6-3907-9F87-2D39-DC2A8E6F4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9EBBCD-B938-09C2-061F-473DEFBBC3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2071E8-750C-C1E7-E607-7AB3058578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CCD034E-26C7-1214-E799-938B26255D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B4833F-956B-456A-B8C7-6626C6DAE3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1797361-2F81-A66B-3748-8AA498A908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Angina pectoris</a:t>
            </a:r>
            <a:br>
              <a:rPr lang="ar-IQ" altLang="en-US" b="1" dirty="0"/>
            </a:br>
            <a:br>
              <a:rPr lang="ar-IQ" altLang="en-US" b="1" dirty="0"/>
            </a:br>
            <a:r>
              <a:rPr lang="en-US" altLang="en-US" sz="1800" b="1" dirty="0"/>
              <a:t>AL-AYEN UNIVERSITY</a:t>
            </a:r>
            <a:br>
              <a:rPr lang="en-US" altLang="en-US" sz="1800" b="1" dirty="0"/>
            </a:br>
            <a:r>
              <a:rPr lang="en-US" altLang="en-US" sz="1800" b="1" dirty="0"/>
              <a:t>COLLEGE OF HEALTH AND MEDICAL TECHNOLOGY</a:t>
            </a:r>
            <a:br>
              <a:rPr lang="en-US" altLang="en-US" sz="1800" b="1" dirty="0"/>
            </a:br>
            <a:r>
              <a:rPr lang="en-US" altLang="en-US" sz="1800" b="1" dirty="0"/>
              <a:t>DEPARTMENT OF ANESTHESIA</a:t>
            </a:r>
            <a:br>
              <a:rPr lang="en-US" altLang="en-US" sz="1800" b="1" dirty="0"/>
            </a:br>
            <a:r>
              <a:rPr lang="en-US" altLang="en-US" sz="1800" b="1" dirty="0"/>
              <a:t>By PhD  Karima Aboul </a:t>
            </a:r>
            <a:r>
              <a:rPr lang="en-US" altLang="en-US" sz="1800" b="1" dirty="0" err="1"/>
              <a:t>Fotouh</a:t>
            </a:r>
            <a:br>
              <a:rPr lang="en-US" altLang="en-US" sz="1800" b="1" dirty="0"/>
            </a:br>
            <a:r>
              <a:rPr lang="en-US" altLang="en-US" sz="1800" b="1" dirty="0"/>
              <a:t>Lecturer </a:t>
            </a:r>
            <a:r>
              <a:rPr lang="ar-IQ" altLang="en-US" sz="1800" b="1" dirty="0"/>
              <a:t>3</a:t>
            </a:r>
            <a:endParaRPr lang="en-US" altLang="en-US" b="1" dirty="0"/>
          </a:p>
        </p:txBody>
      </p:sp>
      <p:pic>
        <p:nvPicPr>
          <p:cNvPr id="3075" name="صورة 2">
            <a:extLst>
              <a:ext uri="{FF2B5EF4-FFF2-40B4-BE49-F238E27FC236}">
                <a16:creationId xmlns:a16="http://schemas.microsoft.com/office/drawing/2014/main" id="{FECA0B8B-52AE-4160-A9CE-E279F57D7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350838"/>
            <a:ext cx="2301875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EED651DB-AA24-3AD8-CB26-9CD6461BA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 altLang="en-US" b="1"/>
              <a:t>Mechanism of action : </a:t>
            </a:r>
          </a:p>
          <a:p>
            <a:pPr lvl="1" eaLnBrk="1" hangingPunct="1"/>
            <a:r>
              <a:rPr lang="en-US" altLang="en-US"/>
              <a:t>to produce relaxation of smooth muscles esp. B.V.(artery and veins more than arterioles)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6CC2F031-E4E5-8DEE-E0A1-7CBA23770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Pharmacological actions :</a:t>
            </a:r>
            <a:r>
              <a:rPr lang="en-US" altLang="en-US" b="1" u="sng"/>
              <a:t> </a:t>
            </a:r>
            <a:endParaRPr lang="en-US" altLang="en-US"/>
          </a:p>
          <a:p>
            <a:pPr eaLnBrk="1" hangingPunct="1"/>
            <a:r>
              <a:rPr lang="en-US" altLang="en-US"/>
              <a:t>V.D. of blood vessels and decreased B.P. </a:t>
            </a:r>
          </a:p>
          <a:p>
            <a:pPr eaLnBrk="1" hangingPunct="1"/>
            <a:r>
              <a:rPr lang="en-US" altLang="en-US"/>
              <a:t>Reflex sympathetic stimulation → tachycardia and stimulate respiration reflexly .</a:t>
            </a:r>
          </a:p>
          <a:p>
            <a:pPr eaLnBrk="1" hangingPunct="1"/>
            <a:r>
              <a:rPr lang="en-US" altLang="en-US"/>
              <a:t>Relax other smooth muscles as bronchi, gut and urinary .</a:t>
            </a:r>
          </a:p>
          <a:p>
            <a:pPr eaLnBrk="1" hangingPunct="1"/>
            <a:r>
              <a:rPr lang="en-US" altLang="en-US"/>
              <a:t>It decrease platelets aggregations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7282C007-95C7-418E-0AC0-0218A26FB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/>
              <a:t>Therapeutic uses : </a:t>
            </a: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  1) </a:t>
            </a:r>
            <a:r>
              <a:rPr lang="en-US" b="1" dirty="0"/>
              <a:t>Angina pectoris ( all types ) 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/>
              <a:t>Acute attack by nitroglycerin or </a:t>
            </a:r>
            <a:r>
              <a:rPr lang="en-US" sz="3200" dirty="0" err="1"/>
              <a:t>isosorbide</a:t>
            </a:r>
            <a:r>
              <a:rPr lang="en-US" sz="3200" dirty="0"/>
              <a:t> </a:t>
            </a:r>
            <a:r>
              <a:rPr lang="en-US" sz="3200" dirty="0" err="1"/>
              <a:t>dinitrate</a:t>
            </a:r>
            <a:r>
              <a:rPr lang="en-US" sz="3200" dirty="0"/>
              <a:t> sublingual or oral spray 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/>
              <a:t>Prophylaxis by long acting nitrates oral, sublingual or ointment 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/>
              <a:t>IV nitroglycerin is restricted to  the treatment of severe, recurrent rest angina.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  2) </a:t>
            </a:r>
            <a:r>
              <a:rPr lang="en-US" b="1" dirty="0"/>
              <a:t>Congestive heart failure.</a:t>
            </a:r>
            <a:endParaRPr lang="en-US" dirty="0"/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 3) </a:t>
            </a:r>
            <a:r>
              <a:rPr lang="en-US" b="1" dirty="0"/>
              <a:t>Myocardial infarction</a:t>
            </a:r>
            <a:endParaRPr lang="en-US" dirty="0"/>
          </a:p>
          <a:p>
            <a:pPr marL="609600" indent="-609600" eaLnBrk="1" hangingPunct="1">
              <a:buFontTx/>
              <a:buNone/>
              <a:defRPr/>
            </a:pPr>
            <a:r>
              <a:rPr lang="en-US" dirty="0"/>
              <a:t>  4) </a:t>
            </a:r>
            <a:r>
              <a:rPr lang="en-US" b="1" dirty="0"/>
              <a:t>In cyanide poisoning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1518C5-E872-388C-4A9D-C941927A4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II. Slow calcium channel blockers</a:t>
            </a:r>
            <a:br>
              <a:rPr lang="en-US" altLang="en-US" sz="3600" b="1"/>
            </a:br>
            <a:r>
              <a:rPr lang="en-US" altLang="en-US" sz="3600" b="1"/>
              <a:t>(Calcium influx inhibitors)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90ED744-99AB-4504-DCE0-7DCCB78CF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Classification 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Dihydropyridines :</a:t>
            </a:r>
            <a:r>
              <a:rPr lang="en-US" altLang="en-US"/>
              <a:t> nifedipine, amlodipine nitrendipine, nimodipine and nicardipine </a:t>
            </a:r>
            <a:endParaRPr lang="en-U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Miscellaneous</a:t>
            </a:r>
            <a:r>
              <a:rPr lang="en-US" altLang="en-US"/>
              <a:t> verapamil, diltiazem, and bepridil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Verapamil and diltiazem affect heart more than vessels while nifedipine, nimodipine and nicardipine affect vessels more than heart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05E57199-059A-5EDB-DC47-08141825D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Mechanism and actions : 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Block the voltage sensitive calcium channel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/>
              <a:t>They relax vascular smooth muscles so: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/>
              <a:t> </a:t>
            </a:r>
            <a:r>
              <a:rPr lang="en-US" altLang="en-US" sz="3200"/>
              <a:t>They decrease peripheral and coronary resistance ( nifedipine).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↓myocardial contractile force→↓myocardial O</a:t>
            </a:r>
            <a:r>
              <a:rPr lang="en-US" altLang="en-US" sz="3200" baseline="-25000"/>
              <a:t>2</a:t>
            </a:r>
            <a:r>
              <a:rPr lang="en-US" altLang="en-US" sz="3200"/>
              <a:t> requirements (verapamil, diltiazem 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/>
              <a:t>NB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Verapamil, diltiazem→ Bradycardia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Nifedipine → reflex tachycardia.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A18A7C88-91EB-5B24-B9AB-B69DB2F2E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</a:t>
            </a:r>
            <a:r>
              <a:rPr lang="en-US" altLang="en-US" sz="3600" b="1"/>
              <a:t>Verapamil :</a:t>
            </a:r>
            <a:endParaRPr lang="en-US" altLang="en-US" sz="3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It affects cardiac tissue more than vascular smooth muscles, so it decreases B.P., H.R.,COP It blocks alpha-receptors also .</a:t>
            </a:r>
            <a:endParaRPr lang="en-US" altLang="en-US" b="1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Uses :</a:t>
            </a:r>
            <a:endParaRPr lang="en-US" altLang="en-US"/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b="1"/>
              <a:t>Antiarrhythmic</a:t>
            </a:r>
            <a:r>
              <a:rPr lang="en-US" altLang="en-US" sz="3200"/>
              <a:t> in supraventricular arrhythmia (class IV)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b="1"/>
              <a:t>Prophylactic</a:t>
            </a:r>
            <a:r>
              <a:rPr lang="en-US" altLang="en-US" sz="3200"/>
              <a:t> </a:t>
            </a:r>
            <a:r>
              <a:rPr lang="en-US" altLang="en-US" sz="3200" b="1"/>
              <a:t>treatment of all types of angina.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b="1"/>
              <a:t>Hypertension</a:t>
            </a:r>
            <a:r>
              <a:rPr lang="en-US" altLang="en-US" sz="3200"/>
              <a:t>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b="1"/>
              <a:t>Prophylaxis of migraine headache.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Adverse effects : </a:t>
            </a:r>
            <a:r>
              <a:rPr lang="en-US" altLang="en-US"/>
              <a:t>Bradycardia, heart block, heart failure, hypotension, flushing, ankle edema and constipation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FD099BF-2BF1-0928-A397-B60E04125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III . Beta-adrenoreceptor blockers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B400B03-8EE1-D816-1BF3-5A4AB4569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They decrease H.R., and contractility, so decrease the myocardial work and myocardial oxygen consumption </a:t>
            </a:r>
            <a:r>
              <a:rPr lang="en-US" altLang="en-US" b="1"/>
              <a:t>especially during exercise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They are used for prophylaxis of angina pectoris associated with effort </a:t>
            </a:r>
            <a:r>
              <a:rPr lang="en-US" altLang="en-US" b="1"/>
              <a:t>but not in variant angina</a:t>
            </a:r>
            <a:r>
              <a:rPr lang="en-US" altLang="en-US"/>
              <a:t> 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AB8DF200-FD92-7BD4-E1E1-34AAD8C86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Prophylactic treatment : </a:t>
            </a: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1) Variant angina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Nitrates orally, transdermal forms or nifedipine orally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If no response give nitrate + verapamil or diltiazem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Nitrate + nifedipine ( in severe cases or if verapamil or diltiazem are contraindicated ) . This combination may produce hypotension and tachycardia.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2) Stable (effort) angina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Nitrate + beta-blocker                                    aspirin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Nitrate + verapamil or diltiazem             +      to inhibit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Nifedipine + ß-blocker                                 aggregation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3) Unstable angina : I.V. heparin + antiplatelet drugs + nitrates + nifedipine + ß-blocker .</a:t>
            </a:r>
          </a:p>
        </p:txBody>
      </p:sp>
      <p:sp>
        <p:nvSpPr>
          <p:cNvPr id="19459" name="AutoShape 4">
            <a:extLst>
              <a:ext uri="{FF2B5EF4-FFF2-40B4-BE49-F238E27FC236}">
                <a16:creationId xmlns:a16="http://schemas.microsoft.com/office/drawing/2014/main" id="{1D71F064-0AD9-066D-0DC2-3363D887EDDE}"/>
              </a:ext>
            </a:extLst>
          </p:cNvPr>
          <p:cNvSpPr>
            <a:spLocks/>
          </p:cNvSpPr>
          <p:nvPr/>
        </p:nvSpPr>
        <p:spPr bwMode="auto">
          <a:xfrm>
            <a:off x="6248400" y="3733800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  <p:sp>
        <p:nvSpPr>
          <p:cNvPr id="19460" name="AutoShape 5">
            <a:extLst>
              <a:ext uri="{FF2B5EF4-FFF2-40B4-BE49-F238E27FC236}">
                <a16:creationId xmlns:a16="http://schemas.microsoft.com/office/drawing/2014/main" id="{CBB9DE7F-B9A4-5AC8-CBC4-96D6E2084837}"/>
              </a:ext>
            </a:extLst>
          </p:cNvPr>
          <p:cNvSpPr>
            <a:spLocks/>
          </p:cNvSpPr>
          <p:nvPr/>
        </p:nvSpPr>
        <p:spPr bwMode="auto">
          <a:xfrm>
            <a:off x="6705600" y="3733800"/>
            <a:ext cx="152400" cy="1066800"/>
          </a:xfrm>
          <a:prstGeom prst="rightBracket">
            <a:avLst>
              <a:gd name="adj" fmla="val 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983EF3A-7A69-87EC-4A76-55809D11D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Vasodilators and management of angina pectoris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D7AB506-1551-B888-7710-801DF2969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sz="2400"/>
              <a:t>Angina usually refers to angina pectoris. It signifies chest pain and discomfort </a:t>
            </a:r>
            <a:r>
              <a:rPr lang="en-US" altLang="en-US" sz="2400" b="1"/>
              <a:t>due to imbalance between myocardium oxygen requirement and oxygen supply by coronary arteries.</a:t>
            </a:r>
          </a:p>
          <a:p>
            <a:pPr eaLnBrk="1" hangingPunct="1"/>
            <a:r>
              <a:rPr lang="en-US" altLang="en-US" sz="2400"/>
              <a:t>The pain also can occur in your shoulders, arms, neck, jaw, or back</a:t>
            </a:r>
          </a:p>
        </p:txBody>
      </p:sp>
      <p:pic>
        <p:nvPicPr>
          <p:cNvPr id="4100" name="Picture 5" descr="http://2.bp.blogspot.com/-EdUFJNGgCc4/T461q8S9CNI/AAAAAAAABKw/N7RyXorqHTk/s1600/angina+pectoris.jpg">
            <a:extLst>
              <a:ext uri="{FF2B5EF4-FFF2-40B4-BE49-F238E27FC236}">
                <a16:creationId xmlns:a16="http://schemas.microsoft.com/office/drawing/2014/main" id="{9CE79470-E1B1-01AA-F22F-79B0C9F25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3810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 descr="http://t0.gstatic.com/images?q=tbn:ANd9GcRDXr9vPxFQTIJUt7ULQ50UnMEVdTMTeYVMWpi9qJA-MgJ6RrIU">
            <a:extLst>
              <a:ext uri="{FF2B5EF4-FFF2-40B4-BE49-F238E27FC236}">
                <a16:creationId xmlns:a16="http://schemas.microsoft.com/office/drawing/2014/main" id="{F4E50E45-0B94-B5A2-1C62-9A45632F6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81500"/>
            <a:ext cx="18478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0562CBE8-3892-F24D-E7FD-2CF9A6E21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dirty="0"/>
              <a:t>Classification of angina: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Stable</a:t>
            </a:r>
            <a:r>
              <a:rPr lang="en-US" sz="2800" dirty="0"/>
              <a:t> </a:t>
            </a:r>
            <a:r>
              <a:rPr lang="en-US" b="1" dirty="0"/>
              <a:t> (classic, effort) angina:</a:t>
            </a:r>
            <a:endParaRPr lang="en-US" sz="2800" dirty="0"/>
          </a:p>
          <a:p>
            <a:pPr lvl="1">
              <a:defRPr/>
            </a:pPr>
            <a:r>
              <a:rPr lang="en-US" sz="2400" dirty="0"/>
              <a:t>Chest pain </a:t>
            </a:r>
            <a:r>
              <a:rPr lang="en-US" sz="2400" dirty="0">
                <a:ea typeface="+mn-ea"/>
              </a:rPr>
              <a:t>brought on when the heart is working harder than usual, such as during exercise.</a:t>
            </a:r>
          </a:p>
          <a:p>
            <a:pPr lvl="1">
              <a:defRPr/>
            </a:pPr>
            <a:r>
              <a:rPr lang="en-US" sz="2400" dirty="0">
                <a:ea typeface="+mn-ea"/>
              </a:rPr>
              <a:t>Occurs due to a fixed narrowing of the  coronary arteries by atherosclerosis.</a:t>
            </a:r>
          </a:p>
          <a:p>
            <a:pPr lvl="1">
              <a:defRPr/>
            </a:pPr>
            <a:r>
              <a:rPr lang="en-US" sz="2400" dirty="0">
                <a:ea typeface="+mn-ea"/>
              </a:rPr>
              <a:t>Symptoms are relieved by rest or medication</a:t>
            </a:r>
            <a:endParaRPr lang="en-US" sz="2400" dirty="0"/>
          </a:p>
        </p:txBody>
      </p:sp>
      <p:pic>
        <p:nvPicPr>
          <p:cNvPr id="5123" name="Picture 4" descr="http://www.nhlbi.nih.gov/health/health-topics/images/ather_lowres.gif">
            <a:extLst>
              <a:ext uri="{FF2B5EF4-FFF2-40B4-BE49-F238E27FC236}">
                <a16:creationId xmlns:a16="http://schemas.microsoft.com/office/drawing/2014/main" id="{5BE7C7A1-319E-D9CC-18F8-CD3C8F68B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7600"/>
            <a:ext cx="5181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 descr="http://www.aurorahealthcare.org/yourhealth/healthgate/images/si1480.jpg">
            <a:extLst>
              <a:ext uri="{FF2B5EF4-FFF2-40B4-BE49-F238E27FC236}">
                <a16:creationId xmlns:a16="http://schemas.microsoft.com/office/drawing/2014/main" id="{074E9663-69A9-81D0-0D28-1875CC248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40195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A2060-4ECF-7E57-07F4-675BBB555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"/>
            <a:ext cx="8839200" cy="35814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b="1" dirty="0"/>
              <a:t>Unstable angina </a:t>
            </a:r>
            <a:r>
              <a:rPr lang="en-US" sz="2800" b="1" dirty="0"/>
              <a:t>(</a:t>
            </a:r>
            <a:r>
              <a:rPr lang="en-US" sz="2800" b="1" dirty="0" err="1"/>
              <a:t>preinfarction</a:t>
            </a:r>
            <a:r>
              <a:rPr lang="en-US" sz="2800" b="1" dirty="0"/>
              <a:t> angina):</a:t>
            </a:r>
          </a:p>
          <a:p>
            <a:pPr lvl="1">
              <a:defRPr/>
            </a:pPr>
            <a:r>
              <a:rPr lang="en-US" dirty="0"/>
              <a:t>Chest pain occurs with less exertion, can occur at rest.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Occurs due to disruption of an atherosclerotic plaque with subsequent cascade of platelet activation and aggregation, and thrombosis leading to a decrease in coronary blood flow.</a:t>
            </a:r>
            <a:endParaRPr lang="en-US" dirty="0"/>
          </a:p>
          <a:p>
            <a:pPr marL="990600" lvl="1" indent="-533400" eaLnBrk="1" hangingPunct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6147" name="Picture 8" descr="http://t0.gstatic.com/images?q=tbn:ANd9GcSij6n8khUP_7CI2_yrqy2O-T_iBHZ-Y-HSOGAnaA5ilofBIIQd">
            <a:extLst>
              <a:ext uri="{FF2B5EF4-FFF2-40B4-BE49-F238E27FC236}">
                <a16:creationId xmlns:a16="http://schemas.microsoft.com/office/drawing/2014/main" id="{68FABA2D-7D46-509D-D089-AB43870D1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24400"/>
            <a:ext cx="8077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E90130C8-749B-F139-359E-10DC88706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372600" cy="3276600"/>
          </a:xfrm>
        </p:spPr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b="1" dirty="0"/>
              <a:t>Variant ( </a:t>
            </a:r>
            <a:r>
              <a:rPr lang="en-US" b="1" dirty="0" err="1"/>
              <a:t>prinzmetal's</a:t>
            </a:r>
            <a:r>
              <a:rPr lang="en-US" b="1" dirty="0"/>
              <a:t> or </a:t>
            </a:r>
            <a:r>
              <a:rPr lang="en-US" b="1" dirty="0" err="1"/>
              <a:t>vasospastic</a:t>
            </a:r>
            <a:r>
              <a:rPr lang="en-US" b="1" dirty="0"/>
              <a:t> ) angina: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Cardiac pain that occurs exclusively at rest.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Caused by coronary artery vasospasm (</a:t>
            </a:r>
            <a:r>
              <a:rPr lang="en-US" dirty="0" err="1">
                <a:ea typeface="+mn-ea"/>
              </a:rPr>
              <a:t>vasospastic</a:t>
            </a:r>
            <a:r>
              <a:rPr lang="en-US" dirty="0">
                <a:ea typeface="+mn-ea"/>
              </a:rPr>
              <a:t>) which reduces coronary flow leading to reduction of blood flow to the myocardium.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7171" name="Picture 6" descr="http://www.bendomd.com/wp-content/uploads/2011/11/coronary-vessels-prinzmetal-angina.jpg">
            <a:extLst>
              <a:ext uri="{FF2B5EF4-FFF2-40B4-BE49-F238E27FC236}">
                <a16:creationId xmlns:a16="http://schemas.microsoft.com/office/drawing/2014/main" id="{6DA03115-A51B-8AD6-1BBC-51841AC12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7391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35EE9E01-86EF-5C41-B82B-38423A8C51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/>
              <a:t>Aim of Therapy </a:t>
            </a:r>
          </a:p>
          <a:p>
            <a:pPr>
              <a:buFontTx/>
              <a:buNone/>
            </a:pPr>
            <a:r>
              <a:rPr lang="en-US" altLang="en-US"/>
              <a:t>To improve the balance between myocardial oxygen demand and supply. </a:t>
            </a:r>
          </a:p>
          <a:p>
            <a:pPr>
              <a:buFontTx/>
              <a:buNone/>
            </a:pPr>
            <a:r>
              <a:rPr lang="en-US" altLang="en-US" b="1" i="1"/>
              <a:t>                    </a:t>
            </a:r>
          </a:p>
          <a:p>
            <a:pPr algn="ctr">
              <a:buFontTx/>
              <a:buNone/>
            </a:pPr>
            <a:r>
              <a:rPr lang="en-US" altLang="en-US" b="1" i="1"/>
              <a:t>Supply = Demand </a:t>
            </a:r>
          </a:p>
          <a:p>
            <a:pPr>
              <a:buFontTx/>
              <a:buNone/>
            </a:pPr>
            <a:r>
              <a:rPr lang="en-US" altLang="en-US" b="1"/>
              <a:t>  </a:t>
            </a:r>
            <a:r>
              <a:rPr lang="en-US" altLang="en-US" sz="2800"/>
              <a:t>Coronary Blood Flow         Heart rate</a:t>
            </a:r>
          </a:p>
          <a:p>
            <a:pPr>
              <a:buFontTx/>
              <a:buNone/>
            </a:pPr>
            <a:r>
              <a:rPr lang="en-US" altLang="en-US" sz="2800"/>
              <a:t>                                             Contractility </a:t>
            </a:r>
          </a:p>
          <a:p>
            <a:pPr>
              <a:buFontTx/>
              <a:buNone/>
            </a:pPr>
            <a:r>
              <a:rPr lang="en-US" altLang="en-US" sz="2800"/>
              <a:t>                                             Systolic Wall Tension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D5876-D0A2-ABBC-87E7-7375F1D6F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000" b="1" dirty="0"/>
              <a:t>How to achieve the aim? </a:t>
            </a:r>
          </a:p>
          <a:p>
            <a:pPr>
              <a:defRPr/>
            </a:pPr>
            <a:r>
              <a:rPr lang="en-US" sz="3600" b="1" dirty="0"/>
              <a:t>Increase blood flow to the myocardium by dilating the coronary arteries:</a:t>
            </a:r>
          </a:p>
          <a:p>
            <a:pPr lvl="2">
              <a:defRPr/>
            </a:pPr>
            <a:r>
              <a:rPr lang="en-US" sz="2800" dirty="0">
                <a:ea typeface="+mn-ea"/>
              </a:rPr>
              <a:t>Vasodilators (nitrates) and </a:t>
            </a:r>
            <a:r>
              <a:rPr lang="en-US" sz="2800" dirty="0"/>
              <a:t>Ca</a:t>
            </a:r>
            <a:r>
              <a:rPr lang="en-US" sz="2800" baseline="30000" dirty="0"/>
              <a:t>+2</a:t>
            </a:r>
            <a:r>
              <a:rPr lang="en-US" sz="2800" dirty="0"/>
              <a:t> channel blockers </a:t>
            </a:r>
            <a:endParaRPr lang="en-US" sz="2800" dirty="0">
              <a:ea typeface="+mn-ea"/>
            </a:endParaRPr>
          </a:p>
          <a:p>
            <a:pPr>
              <a:defRPr/>
            </a:pPr>
            <a:r>
              <a:rPr lang="en-US" sz="3600" b="1" dirty="0"/>
              <a:t>Decrease oxygen demand by reducing cardiac work:</a:t>
            </a:r>
          </a:p>
          <a:p>
            <a:pPr lvl="2">
              <a:defRPr/>
            </a:pPr>
            <a:r>
              <a:rPr lang="el-GR" sz="2800" dirty="0">
                <a:ea typeface="+mn-ea"/>
              </a:rPr>
              <a:t>β</a:t>
            </a:r>
            <a:r>
              <a:rPr lang="en-US" sz="2800" dirty="0">
                <a:ea typeface="+mn-ea"/>
              </a:rPr>
              <a:t> blockers </a:t>
            </a:r>
            <a:r>
              <a:rPr lang="en-US" sz="2800" dirty="0"/>
              <a:t>and Ca</a:t>
            </a:r>
            <a:r>
              <a:rPr lang="en-US" sz="2800" baseline="30000" dirty="0"/>
              <a:t>+2</a:t>
            </a:r>
            <a:r>
              <a:rPr lang="en-US" sz="2800" dirty="0"/>
              <a:t> channel blockers </a:t>
            </a:r>
            <a:endParaRPr lang="en-US" sz="2800" dirty="0">
              <a:ea typeface="+mn-ea"/>
            </a:endParaRPr>
          </a:p>
          <a:p>
            <a:pPr>
              <a:defRPr/>
            </a:pPr>
            <a:r>
              <a:rPr lang="en-US" sz="3600" b="1" dirty="0"/>
              <a:t>Treat coronary artery disease:</a:t>
            </a:r>
          </a:p>
          <a:p>
            <a:pPr lvl="2">
              <a:defRPr/>
            </a:pPr>
            <a:r>
              <a:rPr lang="en-US" sz="3200" dirty="0"/>
              <a:t>↓</a:t>
            </a:r>
            <a:r>
              <a:rPr lang="en-US" sz="2800" dirty="0"/>
              <a:t>cholesterol level: </a:t>
            </a:r>
            <a:r>
              <a:rPr lang="en-US" sz="2800" dirty="0" err="1"/>
              <a:t>statins</a:t>
            </a:r>
            <a:endParaRPr lang="en-US" sz="2800" dirty="0"/>
          </a:p>
          <a:p>
            <a:pPr lvl="2">
              <a:defRPr/>
            </a:pPr>
            <a:r>
              <a:rPr lang="en-US" sz="2800" dirty="0"/>
              <a:t>↓plaque formation: anticoagulant, </a:t>
            </a:r>
            <a:r>
              <a:rPr lang="en-US" sz="2800" dirty="0" err="1"/>
              <a:t>antiplatelets</a:t>
            </a:r>
            <a:r>
              <a:rPr lang="en-US" sz="2800" dirty="0"/>
              <a:t> aggregation</a:t>
            </a:r>
          </a:p>
          <a:p>
            <a:pPr lvl="2">
              <a:defRPr/>
            </a:pPr>
            <a:r>
              <a:rPr lang="en-US" sz="2800" dirty="0"/>
              <a:t>Surgical procedures e.g. stents and angioplasty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>
            <a:extLst>
              <a:ext uri="{FF2B5EF4-FFF2-40B4-BE49-F238E27FC236}">
                <a16:creationId xmlns:a16="http://schemas.microsoft.com/office/drawing/2014/main" id="{5D3D9ED4-0EA5-BBC5-DC2B-852FADEF7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BF976F0-FEB5-CAC2-8D04-1B2E25C06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715962"/>
          </a:xfrm>
        </p:spPr>
        <p:txBody>
          <a:bodyPr/>
          <a:lstStyle/>
          <a:p>
            <a:pPr eaLnBrk="1" hangingPunct="1"/>
            <a:r>
              <a:rPr lang="en-US" altLang="en-US" sz="4000" b="1"/>
              <a:t>Organic nitrates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FA69A7-B654-A36C-5E96-9B98169F9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altLang="en-US" sz="3200"/>
              <a:t>Nitroglycerin ( glyceryl trinitrate ),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3200"/>
              <a:t>Isosorbide dinitrate : sublingual, sustained release.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3200"/>
              <a:t>Isosorbide mononitrate : oral .</a:t>
            </a:r>
          </a:p>
          <a:p>
            <a:pPr marL="990600" lvl="1" indent="-533400" eaLnBrk="1" hangingPunct="1">
              <a:buFontTx/>
              <a:buNone/>
            </a:pPr>
            <a:endParaRPr lang="en-US" altLang="en-US" sz="3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782</Words>
  <Application>Microsoft Office PowerPoint</Application>
  <PresentationFormat>عرض على الشاشة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Default Design</vt:lpstr>
      <vt:lpstr>Angina pectoris  AL-AYEN UNIVERSITY COLLEGE OF HEALTH AND MEDICAL TECHNOLOGY DEPARTMENT OF ANESTHESIA By PhD  Karima Aboul Fotouh Lecturer 3</vt:lpstr>
      <vt:lpstr>Vasodilators and management of angina pectoris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Organic nitrates</vt:lpstr>
      <vt:lpstr>عرض تقديمي في PowerPoint</vt:lpstr>
      <vt:lpstr>عرض تقديمي في PowerPoint</vt:lpstr>
      <vt:lpstr>عرض تقديمي في PowerPoint</vt:lpstr>
      <vt:lpstr>II. Slow calcium channel blockers (Calcium influx inhibitors)</vt:lpstr>
      <vt:lpstr>عرض تقديمي في PowerPoint</vt:lpstr>
      <vt:lpstr>عرض تقديمي في PowerPoint</vt:lpstr>
      <vt:lpstr>III . Beta-adrenoreceptor blockers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Laila</dc:creator>
  <cp:lastModifiedBy>المهدي حسن عبدالله حيال</cp:lastModifiedBy>
  <cp:revision>116</cp:revision>
  <dcterms:created xsi:type="dcterms:W3CDTF">2006-11-06T17:15:02Z</dcterms:created>
  <dcterms:modified xsi:type="dcterms:W3CDTF">2024-03-21T11:02:27Z</dcterms:modified>
</cp:coreProperties>
</file>