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9" r:id="rId3"/>
    <p:sldId id="281" r:id="rId4"/>
    <p:sldId id="284" r:id="rId5"/>
    <p:sldId id="267" r:id="rId6"/>
    <p:sldId id="292" r:id="rId7"/>
    <p:sldId id="270" r:id="rId8"/>
    <p:sldId id="293" r:id="rId9"/>
    <p:sldId id="285" r:id="rId10"/>
    <p:sldId id="287" r:id="rId11"/>
    <p:sldId id="288" r:id="rId12"/>
    <p:sldId id="289"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2" autoAdjust="0"/>
  </p:normalViewPr>
  <p:slideViewPr>
    <p:cSldViewPr>
      <p:cViewPr>
        <p:scale>
          <a:sx n="70" d="100"/>
          <a:sy n="70" d="100"/>
        </p:scale>
        <p:origin x="-16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9CC04DB-6A80-48E5-92F3-0A8AD88F611F}" type="datetimeFigureOut">
              <a:rPr lang="en-US" smtClean="0"/>
              <a:t>3/19/2024</a:t>
            </a:fld>
            <a:endParaRPr lang="en-US"/>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ED1347E-3894-4500-AF0C-F3BD2D2B1B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49CC04DB-6A80-48E5-92F3-0A8AD88F611F}" type="datetimeFigureOut">
              <a:rPr lang="en-US" smtClean="0"/>
              <a:t>3/19/2024</a:t>
            </a:fld>
            <a:endParaRPr lang="en-US"/>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en-US"/>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ED1347E-3894-4500-AF0C-F3BD2D2B1B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9CC04DB-6A80-48E5-92F3-0A8AD88F611F}" type="datetimeFigureOut">
              <a:rPr lang="en-US" smtClean="0"/>
              <a:t>3/19/2024</a:t>
            </a:fld>
            <a:endParaRPr lang="en-US"/>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49CC04DB-6A80-48E5-92F3-0A8AD88F611F}" type="datetimeFigureOut">
              <a:rPr lang="en-US" smtClean="0"/>
              <a:t>3/19/2024</a:t>
            </a:fld>
            <a:endParaRPr lang="en-US"/>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a:p>
        </p:txBody>
      </p:sp>
      <p:sp>
        <p:nvSpPr>
          <p:cNvPr id="4" name="عنصر نائب لرقم الشريحة 3"/>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6ED1347E-3894-4500-AF0C-F3BD2D2B1B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49CC04DB-6A80-48E5-92F3-0A8AD88F611F}" type="datetimeFigureOut">
              <a:rPr lang="en-US" smtClean="0"/>
              <a:t>3/19/2024</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6ED1347E-3894-4500-AF0C-F3BD2D2B1B4D}" type="slidenum">
              <a:rPr lang="en-US" smtClean="0"/>
              <a:t>‹#›</a:t>
            </a:fld>
            <a:endParaRPr lang="en-US"/>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9CC04DB-6A80-48E5-92F3-0A8AD88F611F}" type="datetimeFigureOut">
              <a:rPr lang="en-US" smtClean="0"/>
              <a:t>3/19/2024</a:t>
            </a:fld>
            <a:endParaRPr lang="en-US"/>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ED1347E-3894-4500-AF0C-F3BD2D2B1B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وان فرعي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0" y="5334000"/>
            <a:ext cx="9144000" cy="1524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solidFill>
                  <a:schemeClr val="tx1"/>
                </a:solidFill>
              </a:rPr>
              <a:t>CHAPTE R 1 Medical terminology </a:t>
            </a:r>
            <a:endParaRPr lang="en-US" sz="2800" dirty="0">
              <a:solidFill>
                <a:schemeClr val="tx1"/>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1400" y="914400"/>
            <a:ext cx="1247800" cy="12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484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352800"/>
            <a:ext cx="6248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130222" y="228600"/>
            <a:ext cx="8023178" cy="28956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When a suffix starting with a consonant is added to a root ending with a consonant, a vowel is added between the root and the suffix in order to ease the articulation of the resulting form. This vowel is referred to as the combining vowel. The root plus the combining vowel are called the combining form.</a:t>
            </a:r>
          </a:p>
        </p:txBody>
      </p:sp>
      <p:sp>
        <p:nvSpPr>
          <p:cNvPr id="6" name="مستطيل 5"/>
          <p:cNvSpPr/>
          <p:nvPr/>
        </p:nvSpPr>
        <p:spPr>
          <a:xfrm>
            <a:off x="130222" y="5257800"/>
            <a:ext cx="8023177" cy="146486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solidFill>
                  <a:schemeClr val="tx1"/>
                </a:solidFill>
              </a:rPr>
              <a:t>Cystoscope</a:t>
            </a:r>
            <a:r>
              <a:rPr lang="en-US" sz="2800" dirty="0">
                <a:solidFill>
                  <a:schemeClr val="tx1"/>
                </a:solidFill>
              </a:rPr>
              <a:t> is an instrument to visually examine the urinary bladder. </a:t>
            </a:r>
          </a:p>
        </p:txBody>
      </p:sp>
    </p:spTree>
    <p:extLst>
      <p:ext uri="{BB962C8B-B14F-4D97-AF65-F5344CB8AC3E}">
        <p14:creationId xmlns:p14="http://schemas.microsoft.com/office/powerpoint/2010/main" val="251113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53340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200400"/>
            <a:ext cx="5638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7696200" cy="97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9158" y="162636"/>
            <a:ext cx="5943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746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518160"/>
          </a:xfrm>
        </p:spPr>
        <p:txBody>
          <a:bodyPr>
            <a:normAutofit fontScale="90000"/>
          </a:bodyPr>
          <a:lstStyle/>
          <a:p>
            <a:pPr algn="ctr"/>
            <a:r>
              <a:rPr lang="en-US" dirty="0">
                <a:solidFill>
                  <a:schemeClr val="tx1"/>
                </a:solidFill>
              </a:rPr>
              <a:t>Practice 1.1</a:t>
            </a:r>
          </a:p>
        </p:txBody>
      </p:sp>
      <p:sp>
        <p:nvSpPr>
          <p:cNvPr id="3" name="عنصر نائب للمحتوى 2"/>
          <p:cNvSpPr>
            <a:spLocks noGrp="1"/>
          </p:cNvSpPr>
          <p:nvPr>
            <p:ph idx="1"/>
          </p:nvPr>
        </p:nvSpPr>
        <p:spPr>
          <a:xfrm>
            <a:off x="76200" y="762000"/>
            <a:ext cx="8001000" cy="6096000"/>
          </a:xfrm>
        </p:spPr>
        <p:txBody>
          <a:bodyPr>
            <a:normAutofit/>
          </a:bodyPr>
          <a:lstStyle/>
          <a:p>
            <a:r>
              <a:rPr lang="en-US" dirty="0" smtClean="0"/>
              <a:t>Form </a:t>
            </a:r>
            <a:r>
              <a:rPr lang="en-US" dirty="0"/>
              <a:t>medical words from the following prefixes, combining forms, and suffixes. Delete unnecessary components</a:t>
            </a:r>
            <a:r>
              <a:rPr lang="en-US" dirty="0" smtClean="0"/>
              <a:t>.</a:t>
            </a:r>
          </a:p>
          <a:p>
            <a:r>
              <a:rPr lang="pt-BR" dirty="0"/>
              <a:t>a. </a:t>
            </a:r>
            <a:r>
              <a:rPr lang="pt-BR" dirty="0" smtClean="0"/>
              <a:t>electr/o/encephal/o/gram =</a:t>
            </a:r>
          </a:p>
          <a:p>
            <a:r>
              <a:rPr lang="pt-BR" dirty="0" smtClean="0"/>
              <a:t>b</a:t>
            </a:r>
            <a:r>
              <a:rPr lang="pt-BR" dirty="0"/>
              <a:t>. </a:t>
            </a:r>
            <a:r>
              <a:rPr lang="pt-BR" dirty="0" smtClean="0"/>
              <a:t>enter/o/itis =enteritis</a:t>
            </a:r>
          </a:p>
          <a:p>
            <a:r>
              <a:rPr lang="pt-BR" dirty="0" smtClean="0"/>
              <a:t>c</a:t>
            </a:r>
            <a:r>
              <a:rPr lang="pt-BR" dirty="0"/>
              <a:t>. </a:t>
            </a:r>
            <a:r>
              <a:rPr lang="pt-BR" dirty="0" smtClean="0"/>
              <a:t>nephr/o/ectomy =  nephrectomy</a:t>
            </a:r>
          </a:p>
          <a:p>
            <a:r>
              <a:rPr lang="pt-BR" dirty="0" smtClean="0"/>
              <a:t>d</a:t>
            </a:r>
            <a:r>
              <a:rPr lang="pt-BR" dirty="0"/>
              <a:t>. </a:t>
            </a:r>
            <a:r>
              <a:rPr lang="pt-BR" dirty="0" smtClean="0"/>
              <a:t>ophthalm/o/scope = </a:t>
            </a:r>
          </a:p>
          <a:p>
            <a:r>
              <a:rPr lang="pt-BR" dirty="0" smtClean="0"/>
              <a:t> </a:t>
            </a:r>
            <a:r>
              <a:rPr lang="pt-BR" dirty="0"/>
              <a:t>e. trans/urethr/o/al </a:t>
            </a:r>
            <a:r>
              <a:rPr lang="pt-BR" dirty="0" smtClean="0"/>
              <a:t> =</a:t>
            </a:r>
          </a:p>
          <a:p>
            <a:r>
              <a:rPr lang="pt-BR" dirty="0" smtClean="0"/>
              <a:t> </a:t>
            </a:r>
            <a:r>
              <a:rPr lang="pt-BR" dirty="0"/>
              <a:t>f. retro/gastr/o/ic </a:t>
            </a:r>
            <a:r>
              <a:rPr lang="pt-BR" dirty="0" smtClean="0"/>
              <a:t>=</a:t>
            </a:r>
          </a:p>
          <a:p>
            <a:r>
              <a:rPr lang="pt-BR" dirty="0" smtClean="0"/>
              <a:t> </a:t>
            </a:r>
            <a:r>
              <a:rPr lang="pt-BR" dirty="0"/>
              <a:t>g. bi/o/opsy </a:t>
            </a:r>
            <a:r>
              <a:rPr lang="pt-BR" dirty="0" smtClean="0"/>
              <a:t>=</a:t>
            </a:r>
          </a:p>
          <a:p>
            <a:r>
              <a:rPr lang="pt-BR" dirty="0"/>
              <a:t>h. </a:t>
            </a:r>
            <a:r>
              <a:rPr lang="pt-BR" dirty="0" smtClean="0"/>
              <a:t>hyper/thyroid/o/ism =</a:t>
            </a:r>
          </a:p>
          <a:p>
            <a:r>
              <a:rPr lang="pt-BR" dirty="0" smtClean="0"/>
              <a:t>i</a:t>
            </a:r>
            <a:r>
              <a:rPr lang="pt-BR" dirty="0"/>
              <a:t>. arthr/o/algia </a:t>
            </a:r>
            <a:r>
              <a:rPr lang="pt-BR" dirty="0" smtClean="0"/>
              <a:t> =</a:t>
            </a:r>
          </a:p>
          <a:p>
            <a:r>
              <a:rPr lang="pt-BR" dirty="0" smtClean="0"/>
              <a:t>j</a:t>
            </a:r>
            <a:r>
              <a:rPr lang="pt-BR" dirty="0"/>
              <a:t>. cerebr/o/vascul/o/ar =</a:t>
            </a:r>
            <a:endParaRPr lang="en-US" dirty="0"/>
          </a:p>
        </p:txBody>
      </p:sp>
    </p:spTree>
    <p:extLst>
      <p:ext uri="{BB962C8B-B14F-4D97-AF65-F5344CB8AC3E}">
        <p14:creationId xmlns:p14="http://schemas.microsoft.com/office/powerpoint/2010/main" val="282537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1769"/>
            <a:ext cx="8686800" cy="6986528"/>
          </a:xfrm>
          <a:prstGeom prst="rect">
            <a:avLst/>
          </a:prstGeom>
        </p:spPr>
        <p:txBody>
          <a:bodyPr wrap="square">
            <a:spAutoFit/>
          </a:bodyPr>
          <a:lstStyle/>
          <a:p>
            <a:r>
              <a:rPr lang="en-US" b="1" dirty="0" smtClean="0">
                <a:solidFill>
                  <a:srgbClr val="000000"/>
                </a:solidFill>
                <a:latin typeface="TimesNewRomanPS-BoldMT"/>
              </a:rPr>
              <a:t>Practice//  </a:t>
            </a:r>
            <a:r>
              <a:rPr lang="en-US" dirty="0" smtClean="0">
                <a:solidFill>
                  <a:srgbClr val="000000"/>
                </a:solidFill>
                <a:latin typeface="TimesNewRomanPSMT"/>
              </a:rPr>
              <a:t>Write </a:t>
            </a:r>
            <a:r>
              <a:rPr lang="en-US" dirty="0">
                <a:solidFill>
                  <a:srgbClr val="000000"/>
                </a:solidFill>
                <a:latin typeface="TimesNewRomanPSMT"/>
              </a:rPr>
              <a:t>the </a:t>
            </a:r>
            <a:r>
              <a:rPr lang="en-US" dirty="0" smtClean="0">
                <a:solidFill>
                  <a:srgbClr val="000000"/>
                </a:solidFill>
                <a:latin typeface="TimesNewRomanPSMT"/>
              </a:rPr>
              <a:t>(Medical) meaning for </a:t>
            </a:r>
            <a:r>
              <a:rPr lang="en-US" dirty="0">
                <a:solidFill>
                  <a:srgbClr val="000000"/>
                </a:solidFill>
                <a:latin typeface="TimesNewRomanPSMT"/>
              </a:rPr>
              <a:t>each of the following definitions.</a:t>
            </a:r>
            <a:br>
              <a:rPr lang="en-US" dirty="0">
                <a:solidFill>
                  <a:srgbClr val="000000"/>
                </a:solidFill>
                <a:latin typeface="TimesNewRomanPSMT"/>
              </a:rPr>
            </a:br>
            <a:endParaRPr lang="en-US" dirty="0" smtClean="0">
              <a:solidFill>
                <a:srgbClr val="000000"/>
              </a:solidFill>
              <a:latin typeface="TimesNewRomanPSMT"/>
            </a:endParaRPr>
          </a:p>
          <a:p>
            <a:pPr marL="342900" indent="-342900">
              <a:buFont typeface="+mj-lt"/>
              <a:buAutoNum type="arabicPeriod"/>
            </a:pPr>
            <a:r>
              <a:rPr lang="en-US" sz="2000" dirty="0" smtClean="0">
                <a:solidFill>
                  <a:srgbClr val="000000"/>
                </a:solidFill>
                <a:latin typeface="TimesNewRomanPSMT"/>
              </a:rPr>
              <a:t>specialist in study and treatment of the heart diseases _____________</a:t>
            </a:r>
          </a:p>
          <a:p>
            <a:pPr marL="342900" indent="-342900">
              <a:lnSpc>
                <a:spcPct val="200000"/>
              </a:lnSpc>
              <a:buFont typeface="+mj-lt"/>
              <a:buAutoNum type="arabicPeriod"/>
            </a:pPr>
            <a:r>
              <a:rPr lang="en-US" sz="2000" dirty="0" smtClean="0">
                <a:solidFill>
                  <a:srgbClr val="000000"/>
                </a:solidFill>
                <a:latin typeface="TimesNewRomanPSMT"/>
              </a:rPr>
              <a:t> specialist </a:t>
            </a:r>
            <a:r>
              <a:rPr lang="en-US" sz="2000" dirty="0">
                <a:solidFill>
                  <a:srgbClr val="000000"/>
                </a:solidFill>
                <a:latin typeface="TimesNewRomanPSMT"/>
              </a:rPr>
              <a:t>in study </a:t>
            </a:r>
            <a:r>
              <a:rPr lang="en-US" sz="2000" dirty="0" smtClean="0">
                <a:solidFill>
                  <a:srgbClr val="000000"/>
                </a:solidFill>
                <a:latin typeface="TimesNewRomanPSMT"/>
              </a:rPr>
              <a:t>of the hair ____________________.</a:t>
            </a:r>
            <a:endParaRPr lang="en-US" sz="2000" dirty="0" smtClean="0"/>
          </a:p>
          <a:p>
            <a:pPr marL="342900" indent="-342900">
              <a:lnSpc>
                <a:spcPct val="200000"/>
              </a:lnSpc>
              <a:buFont typeface="+mj-lt"/>
              <a:buAutoNum type="arabicPeriod"/>
            </a:pPr>
            <a:r>
              <a:rPr lang="en-US" sz="2000" dirty="0" smtClean="0">
                <a:solidFill>
                  <a:srgbClr val="000000"/>
                </a:solidFill>
                <a:latin typeface="TimesNewRomanPSMT"/>
              </a:rPr>
              <a:t>specialist </a:t>
            </a:r>
            <a:r>
              <a:rPr lang="en-US" sz="2000" dirty="0">
                <a:solidFill>
                  <a:srgbClr val="000000"/>
                </a:solidFill>
                <a:latin typeface="TimesNewRomanPSMT"/>
              </a:rPr>
              <a:t>in study of the </a:t>
            </a:r>
            <a:r>
              <a:rPr lang="en-US" sz="2000" dirty="0" smtClean="0">
                <a:solidFill>
                  <a:srgbClr val="000000"/>
                </a:solidFill>
                <a:latin typeface="TimesNewRomanPSMT"/>
              </a:rPr>
              <a:t>blood  _______________.</a:t>
            </a:r>
          </a:p>
          <a:p>
            <a:pPr marL="342900" indent="-342900">
              <a:lnSpc>
                <a:spcPct val="200000"/>
              </a:lnSpc>
              <a:buFont typeface="+mj-lt"/>
              <a:buAutoNum type="arabicPeriod"/>
            </a:pPr>
            <a:r>
              <a:rPr lang="en-US" sz="2000" dirty="0" smtClean="0">
                <a:solidFill>
                  <a:srgbClr val="000000"/>
                </a:solidFill>
                <a:latin typeface="TimesNewRomanPSMT"/>
              </a:rPr>
              <a:t>Anti is a prefix means ____________</a:t>
            </a:r>
          </a:p>
          <a:p>
            <a:pPr marL="342900" indent="-342900">
              <a:lnSpc>
                <a:spcPct val="200000"/>
              </a:lnSpc>
              <a:buFont typeface="+mj-lt"/>
              <a:buAutoNum type="arabicPeriod"/>
            </a:pPr>
            <a:r>
              <a:rPr lang="en-US" sz="2000" dirty="0" smtClean="0">
                <a:solidFill>
                  <a:srgbClr val="000000"/>
                </a:solidFill>
                <a:latin typeface="TimesNewRomanPSMT"/>
              </a:rPr>
              <a:t>Bio is a prefix means ___________________.</a:t>
            </a:r>
            <a:r>
              <a:rPr lang="en-US" sz="2000" dirty="0" smtClean="0"/>
              <a:t> </a:t>
            </a:r>
          </a:p>
          <a:p>
            <a:pPr marL="342900" indent="-342900">
              <a:lnSpc>
                <a:spcPct val="200000"/>
              </a:lnSpc>
              <a:buFont typeface="+mj-lt"/>
              <a:buAutoNum type="arabicPeriod"/>
            </a:pPr>
            <a:r>
              <a:rPr lang="en-US" sz="2400" dirty="0" smtClean="0"/>
              <a:t>Re is a prefix means _____________________</a:t>
            </a:r>
          </a:p>
          <a:p>
            <a:pPr>
              <a:lnSpc>
                <a:spcPct val="200000"/>
              </a:lnSpc>
            </a:pPr>
            <a:endParaRPr lang="en-US" sz="200" dirty="0" smtClean="0"/>
          </a:p>
          <a:p>
            <a:pPr marL="285750" lvl="0" indent="-285750">
              <a:buFont typeface="Arial" pitchFamily="34" charset="0"/>
              <a:buChar char="•"/>
            </a:pPr>
            <a:r>
              <a:rPr lang="en-US" sz="2400" dirty="0">
                <a:solidFill>
                  <a:prstClr val="black"/>
                </a:solidFill>
              </a:rPr>
              <a:t>Cardiologist</a:t>
            </a:r>
          </a:p>
          <a:p>
            <a:pPr marL="285750" lvl="0" indent="-285750">
              <a:buFont typeface="Arial" pitchFamily="34" charset="0"/>
              <a:buChar char="•"/>
            </a:pPr>
            <a:r>
              <a:rPr lang="en-US" sz="2400" dirty="0">
                <a:solidFill>
                  <a:prstClr val="black"/>
                </a:solidFill>
              </a:rPr>
              <a:t>Trichologist </a:t>
            </a:r>
          </a:p>
          <a:p>
            <a:pPr marL="285750" lvl="0" indent="-285750">
              <a:buFont typeface="Arial" pitchFamily="34" charset="0"/>
              <a:buChar char="•"/>
            </a:pPr>
            <a:r>
              <a:rPr lang="en-US" sz="2400" dirty="0">
                <a:solidFill>
                  <a:prstClr val="black"/>
                </a:solidFill>
              </a:rPr>
              <a:t>Hematologist</a:t>
            </a:r>
          </a:p>
          <a:p>
            <a:pPr marL="285750" lvl="0" indent="-285750">
              <a:buFont typeface="Arial" pitchFamily="34" charset="0"/>
              <a:buChar char="•"/>
            </a:pPr>
            <a:r>
              <a:rPr lang="en-US" sz="2400" dirty="0">
                <a:solidFill>
                  <a:prstClr val="black"/>
                </a:solidFill>
              </a:rPr>
              <a:t>Against </a:t>
            </a:r>
          </a:p>
          <a:p>
            <a:pPr marL="285750" lvl="0" indent="-285750">
              <a:buFont typeface="Arial" pitchFamily="34" charset="0"/>
              <a:buChar char="•"/>
            </a:pPr>
            <a:r>
              <a:rPr lang="en-US" sz="2400" dirty="0">
                <a:solidFill>
                  <a:prstClr val="black"/>
                </a:solidFill>
              </a:rPr>
              <a:t>Life </a:t>
            </a:r>
          </a:p>
          <a:p>
            <a:pPr marL="285750" lvl="0" indent="-285750">
              <a:buFont typeface="Arial" pitchFamily="34" charset="0"/>
              <a:buChar char="•"/>
            </a:pPr>
            <a:r>
              <a:rPr lang="en-US" sz="2400" dirty="0">
                <a:solidFill>
                  <a:prstClr val="black"/>
                </a:solidFill>
              </a:rPr>
              <a:t>Again  </a:t>
            </a:r>
          </a:p>
          <a:p>
            <a:r>
              <a:rPr lang="en-US" dirty="0"/>
              <a:t/>
            </a:r>
            <a:br>
              <a:rPr lang="en-US" dirty="0"/>
            </a:br>
            <a:endParaRPr lang="en-US" dirty="0"/>
          </a:p>
        </p:txBody>
      </p:sp>
    </p:spTree>
    <p:extLst>
      <p:ext uri="{BB962C8B-B14F-4D97-AF65-F5344CB8AC3E}">
        <p14:creationId xmlns:p14="http://schemas.microsoft.com/office/powerpoint/2010/main" val="3153498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7239000" cy="1143000"/>
          </a:xfrm>
        </p:spPr>
        <p:txBody>
          <a:bodyPr/>
          <a:lstStyle/>
          <a:p>
            <a:r>
              <a:rPr lang="en-US" dirty="0">
                <a:solidFill>
                  <a:schemeClr val="tx1"/>
                </a:solidFill>
                <a:latin typeface="Times New Roman" pitchFamily="18" charset="0"/>
                <a:cs typeface="Times New Roman" pitchFamily="18" charset="0"/>
              </a:rPr>
              <a:t>List of Contents</a:t>
            </a:r>
            <a:endParaRPr lang="en-US" dirty="0">
              <a:solidFill>
                <a:schemeClr val="tx1"/>
              </a:solidFill>
            </a:endParaRPr>
          </a:p>
        </p:txBody>
      </p:sp>
      <p:sp>
        <p:nvSpPr>
          <p:cNvPr id="3" name="عنصر نائب للمحتوى 2"/>
          <p:cNvSpPr>
            <a:spLocks noGrp="1"/>
          </p:cNvSpPr>
          <p:nvPr>
            <p:ph idx="1"/>
          </p:nvPr>
        </p:nvSpPr>
        <p:spPr/>
        <p:txBody>
          <a:bodyPr/>
          <a:lstStyle/>
          <a:p>
            <a:r>
              <a:rPr lang="en-US" sz="2800" dirty="0" smtClean="0"/>
              <a:t>Review (What do you know about Terminology, Roots, Quiz)</a:t>
            </a:r>
          </a:p>
          <a:p>
            <a:r>
              <a:rPr lang="en-US" sz="2800" dirty="0" smtClean="0"/>
              <a:t>Suffixes</a:t>
            </a:r>
          </a:p>
          <a:p>
            <a:r>
              <a:rPr lang="en-US" sz="2800" dirty="0" smtClean="0"/>
              <a:t>Prefixes</a:t>
            </a:r>
          </a:p>
          <a:p>
            <a:r>
              <a:rPr lang="en-US" sz="2800" dirty="0"/>
              <a:t>Reading medical terms</a:t>
            </a:r>
          </a:p>
          <a:p>
            <a:r>
              <a:rPr lang="en-US" sz="2800" dirty="0"/>
              <a:t>Spelling of medical </a:t>
            </a:r>
            <a:r>
              <a:rPr lang="en-US" sz="2800" dirty="0" smtClean="0"/>
              <a:t>terms</a:t>
            </a:r>
          </a:p>
          <a:p>
            <a:r>
              <a:rPr lang="en-US" sz="2800" dirty="0"/>
              <a:t>Pronunciation of medical </a:t>
            </a:r>
            <a:r>
              <a:rPr lang="en-US" sz="2800" dirty="0" smtClean="0"/>
              <a:t>terms</a:t>
            </a:r>
          </a:p>
          <a:p>
            <a:r>
              <a:rPr lang="en-US" sz="2800" dirty="0"/>
              <a:t>Focus on reading</a:t>
            </a:r>
            <a:r>
              <a:rPr lang="en-US" sz="2800" dirty="0" smtClean="0"/>
              <a:t> </a:t>
            </a:r>
          </a:p>
          <a:p>
            <a:r>
              <a:rPr lang="en-US" sz="2800" dirty="0" smtClean="0"/>
              <a:t>Home work</a:t>
            </a:r>
            <a:endParaRPr lang="en-US"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5181600"/>
            <a:ext cx="3734937"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411337" y="5204012"/>
            <a:ext cx="3733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itchFamily="18" charset="0"/>
                <a:cs typeface="Times New Roman" pitchFamily="18" charset="0"/>
              </a:rPr>
              <a:t>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Lect. </a:t>
            </a:r>
          </a:p>
          <a:p>
            <a:pPr algn="ctr"/>
            <a:r>
              <a:rPr lang="en-US" sz="4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Dr. </a:t>
            </a:r>
            <a:r>
              <a:rPr lang="en-US" sz="2800" dirty="0" err="1" smtClean="0">
                <a:latin typeface="Times New Roman" pitchFamily="18" charset="0"/>
                <a:cs typeface="Times New Roman" pitchFamily="18" charset="0"/>
              </a:rPr>
              <a:t>Laith</a:t>
            </a:r>
            <a:r>
              <a:rPr lang="en-US" sz="2800" dirty="0" smtClean="0">
                <a:latin typeface="Times New Roman" pitchFamily="18" charset="0"/>
                <a:cs typeface="Times New Roman" pitchFamily="18" charset="0"/>
              </a:rPr>
              <a:t> &amp; Dr. </a:t>
            </a:r>
            <a:r>
              <a:rPr lang="en-US" sz="2800" dirty="0" err="1" smtClean="0">
                <a:latin typeface="Times New Roman" pitchFamily="18" charset="0"/>
                <a:cs typeface="Times New Roman" pitchFamily="18" charset="0"/>
              </a:rPr>
              <a:t>Asaad</a:t>
            </a:r>
            <a:r>
              <a:rPr lang="en-US" sz="28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8339415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7543800" cy="838200"/>
          </a:xfrm>
        </p:spPr>
        <p:txBody>
          <a:bodyPr>
            <a:normAutofit fontScale="90000"/>
          </a:bodyPr>
          <a:lstStyle/>
          <a:p>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t/>
            </a:r>
            <a:br>
              <a:rPr lang="en-US" dirty="0" smtClean="0"/>
            </a:br>
            <a:r>
              <a:rPr lang="en-US" dirty="0">
                <a:ln w="500">
                  <a:solidFill>
                    <a:srgbClr val="B13F9A">
                      <a:shade val="20000"/>
                      <a:satMod val="120000"/>
                    </a:srgbClr>
                  </a:solidFill>
                </a:ln>
                <a:solidFill>
                  <a:prstClr val="black"/>
                </a:solidFill>
                <a:latin typeface="Times New Roman" pitchFamily="18" charset="0"/>
                <a:cs typeface="Times New Roman" pitchFamily="18" charset="0"/>
              </a:rPr>
              <a:t>Quiz</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63411637"/>
              </p:ext>
            </p:extLst>
          </p:nvPr>
        </p:nvGraphicFramePr>
        <p:xfrm>
          <a:off x="7961" y="1066800"/>
          <a:ext cx="8001000" cy="5254500"/>
        </p:xfrm>
        <a:graphic>
          <a:graphicData uri="http://schemas.openxmlformats.org/drawingml/2006/table">
            <a:tbl>
              <a:tblPr firstRow="1" bandRow="1">
                <a:tableStyleId>{5C22544A-7EE6-4342-B048-85BDC9FD1C3A}</a:tableStyleId>
              </a:tblPr>
              <a:tblGrid>
                <a:gridCol w="2958353"/>
                <a:gridCol w="1075764"/>
                <a:gridCol w="1210236"/>
                <a:gridCol w="1156447"/>
                <a:gridCol w="1600200"/>
              </a:tblGrid>
              <a:tr h="1219200">
                <a:tc>
                  <a:txBody>
                    <a:bodyPr/>
                    <a:lstStyle/>
                    <a:p>
                      <a:pPr algn="ctr"/>
                      <a:endParaRPr lang="en-US" sz="2800" dirty="0" smtClean="0">
                        <a:solidFill>
                          <a:schemeClr val="bg1"/>
                        </a:solidFill>
                      </a:endParaRPr>
                    </a:p>
                    <a:p>
                      <a:pPr algn="ctr"/>
                      <a:r>
                        <a:rPr lang="en-US" sz="3600" dirty="0" smtClean="0">
                          <a:solidFill>
                            <a:schemeClr val="bg1"/>
                          </a:solidFill>
                        </a:rPr>
                        <a:t>word</a:t>
                      </a:r>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Soft C</a:t>
                      </a:r>
                      <a:r>
                        <a:rPr lang="en-US" sz="2800" baseline="0" dirty="0" smtClean="0">
                          <a:solidFill>
                            <a:schemeClr val="bg1"/>
                          </a:solidFill>
                        </a:rPr>
                        <a:t> </a:t>
                      </a:r>
                    </a:p>
                    <a:p>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Hard C</a:t>
                      </a:r>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Soft G</a:t>
                      </a:r>
                      <a:endParaRPr lang="en-US" sz="2800" dirty="0">
                        <a:solidFill>
                          <a:schemeClr val="bg1"/>
                        </a:solidFill>
                      </a:endParaRPr>
                    </a:p>
                  </a:txBody>
                  <a:tcPr/>
                </a:tc>
                <a:tc>
                  <a:txBody>
                    <a:bodyPr/>
                    <a:lstStyle/>
                    <a:p>
                      <a:r>
                        <a:rPr lang="en-US" sz="2800" dirty="0" smtClean="0">
                          <a:solidFill>
                            <a:schemeClr val="bg1"/>
                          </a:solidFill>
                        </a:rPr>
                        <a:t> </a:t>
                      </a:r>
                    </a:p>
                    <a:p>
                      <a:r>
                        <a:rPr lang="en-US" sz="2800" dirty="0" smtClean="0">
                          <a:solidFill>
                            <a:schemeClr val="bg1"/>
                          </a:solidFill>
                        </a:rPr>
                        <a:t>Hard G</a:t>
                      </a:r>
                      <a:endParaRPr lang="en-US" sz="2800" dirty="0">
                        <a:solidFill>
                          <a:schemeClr val="bg1"/>
                        </a:solidFill>
                      </a:endParaRPr>
                    </a:p>
                  </a:txBody>
                  <a:tcPr/>
                </a:tc>
              </a:tr>
              <a:tr h="776580">
                <a:tc>
                  <a:txBody>
                    <a:bodyPr/>
                    <a:lstStyle/>
                    <a:p>
                      <a:r>
                        <a:rPr lang="en-US" sz="2800" dirty="0" smtClean="0"/>
                        <a:t>1- Dermatologist </a:t>
                      </a:r>
                      <a:endParaRPr lang="en-US" sz="28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776580">
                <a:tc>
                  <a:txBody>
                    <a:bodyPr/>
                    <a:lstStyle/>
                    <a:p>
                      <a:r>
                        <a:rPr lang="en-US" sz="2800" dirty="0" smtClean="0"/>
                        <a:t>2-Cerebral</a:t>
                      </a:r>
                      <a:endParaRPr lang="en-US" sz="2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76580">
                <a:tc>
                  <a:txBody>
                    <a:bodyPr/>
                    <a:lstStyle/>
                    <a:p>
                      <a:r>
                        <a:rPr lang="en-US" sz="2800" dirty="0" smtClean="0"/>
                        <a:t>3-Encephalogram</a:t>
                      </a:r>
                      <a:endParaRPr lang="en-US" sz="2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76580">
                <a:tc>
                  <a:txBody>
                    <a:bodyPr/>
                    <a:lstStyle/>
                    <a:p>
                      <a:r>
                        <a:rPr lang="en-US" sz="2800" dirty="0" smtClean="0"/>
                        <a:t>4- Cardiac </a:t>
                      </a:r>
                      <a:endParaRPr lang="en-US" sz="2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76580">
                <a:tc>
                  <a:txBody>
                    <a:bodyPr/>
                    <a:lstStyle/>
                    <a:p>
                      <a:r>
                        <a:rPr lang="en-US" sz="2800" dirty="0" smtClean="0"/>
                        <a:t>5- Organ</a:t>
                      </a:r>
                      <a:endParaRPr lang="en-US" sz="28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2922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chemeClr val="tx1"/>
                </a:solidFill>
              </a:rPr>
              <a:t>Answers of Quiz</a:t>
            </a:r>
            <a:r>
              <a:rPr lang="en-US" dirty="0" smtClean="0"/>
              <a:t> </a:t>
            </a:r>
            <a:br>
              <a:rPr lang="en-US" dirty="0" smtClean="0"/>
            </a:b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3124719"/>
              </p:ext>
            </p:extLst>
          </p:nvPr>
        </p:nvGraphicFramePr>
        <p:xfrm>
          <a:off x="152401" y="1295400"/>
          <a:ext cx="8001000" cy="5410200"/>
        </p:xfrm>
        <a:graphic>
          <a:graphicData uri="http://schemas.openxmlformats.org/drawingml/2006/table">
            <a:tbl>
              <a:tblPr firstRow="1" bandRow="1">
                <a:tableStyleId>{5C22544A-7EE6-4342-B048-85BDC9FD1C3A}</a:tableStyleId>
              </a:tblPr>
              <a:tblGrid>
                <a:gridCol w="2958353"/>
                <a:gridCol w="1075764"/>
                <a:gridCol w="1210236"/>
                <a:gridCol w="1156447"/>
                <a:gridCol w="1600200"/>
              </a:tblGrid>
              <a:tr h="1527300">
                <a:tc>
                  <a:txBody>
                    <a:bodyPr/>
                    <a:lstStyle/>
                    <a:p>
                      <a:pPr algn="ctr"/>
                      <a:endParaRPr lang="en-US" sz="2800" dirty="0" smtClean="0">
                        <a:solidFill>
                          <a:schemeClr val="bg1"/>
                        </a:solidFill>
                      </a:endParaRPr>
                    </a:p>
                    <a:p>
                      <a:pPr algn="ctr"/>
                      <a:r>
                        <a:rPr lang="en-US" sz="3600" dirty="0" smtClean="0">
                          <a:solidFill>
                            <a:schemeClr val="bg1"/>
                          </a:solidFill>
                        </a:rPr>
                        <a:t>word</a:t>
                      </a:r>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Soft C</a:t>
                      </a:r>
                      <a:r>
                        <a:rPr lang="en-US" sz="2800" baseline="0" dirty="0" smtClean="0">
                          <a:solidFill>
                            <a:schemeClr val="bg1"/>
                          </a:solidFill>
                        </a:rPr>
                        <a:t> </a:t>
                      </a:r>
                    </a:p>
                    <a:p>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Hard C</a:t>
                      </a:r>
                      <a:endParaRPr lang="en-US" sz="2800" dirty="0">
                        <a:solidFill>
                          <a:schemeClr val="bg1"/>
                        </a:solidFill>
                      </a:endParaRPr>
                    </a:p>
                  </a:txBody>
                  <a:tcPr/>
                </a:tc>
                <a:tc>
                  <a:txBody>
                    <a:bodyPr/>
                    <a:lstStyle/>
                    <a:p>
                      <a:endParaRPr lang="en-US" sz="2800" dirty="0" smtClean="0">
                        <a:solidFill>
                          <a:schemeClr val="bg1"/>
                        </a:solidFill>
                      </a:endParaRPr>
                    </a:p>
                    <a:p>
                      <a:r>
                        <a:rPr lang="en-US" sz="2800" dirty="0" smtClean="0">
                          <a:solidFill>
                            <a:schemeClr val="bg1"/>
                          </a:solidFill>
                        </a:rPr>
                        <a:t>Soft G</a:t>
                      </a:r>
                      <a:endParaRPr lang="en-US" sz="2800" dirty="0">
                        <a:solidFill>
                          <a:schemeClr val="bg1"/>
                        </a:solidFill>
                      </a:endParaRPr>
                    </a:p>
                  </a:txBody>
                  <a:tcPr/>
                </a:tc>
                <a:tc>
                  <a:txBody>
                    <a:bodyPr/>
                    <a:lstStyle/>
                    <a:p>
                      <a:r>
                        <a:rPr lang="en-US" sz="2800" dirty="0" smtClean="0">
                          <a:solidFill>
                            <a:schemeClr val="bg1"/>
                          </a:solidFill>
                        </a:rPr>
                        <a:t> </a:t>
                      </a:r>
                    </a:p>
                    <a:p>
                      <a:r>
                        <a:rPr lang="en-US" sz="2800" dirty="0" smtClean="0">
                          <a:solidFill>
                            <a:schemeClr val="bg1"/>
                          </a:solidFill>
                        </a:rPr>
                        <a:t>Hard G</a:t>
                      </a:r>
                      <a:endParaRPr lang="en-US" sz="2800" dirty="0">
                        <a:solidFill>
                          <a:schemeClr val="bg1"/>
                        </a:solidFill>
                      </a:endParaRPr>
                    </a:p>
                  </a:txBody>
                  <a:tcPr/>
                </a:tc>
              </a:tr>
              <a:tr h="776580">
                <a:tc>
                  <a:txBody>
                    <a:bodyPr/>
                    <a:lstStyle/>
                    <a:p>
                      <a:r>
                        <a:rPr lang="en-US" sz="2800" dirty="0" smtClean="0"/>
                        <a:t>1- Dermatologist </a:t>
                      </a:r>
                      <a:endParaRPr lang="en-US" sz="28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776580">
                <a:tc>
                  <a:txBody>
                    <a:bodyPr/>
                    <a:lstStyle/>
                    <a:p>
                      <a:r>
                        <a:rPr lang="en-US" sz="2800" dirty="0" smtClean="0"/>
                        <a:t>2-Cerebral</a:t>
                      </a:r>
                      <a:endParaRPr lang="en-US" sz="28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776580">
                <a:tc>
                  <a:txBody>
                    <a:bodyPr/>
                    <a:lstStyle/>
                    <a:p>
                      <a:r>
                        <a:rPr lang="en-US" sz="2800" dirty="0" smtClean="0"/>
                        <a:t>3-Encephalogram</a:t>
                      </a:r>
                      <a:endParaRPr lang="en-US" sz="28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776580">
                <a:tc>
                  <a:txBody>
                    <a:bodyPr/>
                    <a:lstStyle/>
                    <a:p>
                      <a:r>
                        <a:rPr lang="en-US" sz="2800" dirty="0" smtClean="0"/>
                        <a:t>4- Cardiac </a:t>
                      </a:r>
                      <a:endParaRPr lang="en-US" sz="28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76580">
                <a:tc>
                  <a:txBody>
                    <a:bodyPr/>
                    <a:lstStyle/>
                    <a:p>
                      <a:r>
                        <a:rPr lang="en-US" sz="2800" dirty="0" smtClean="0"/>
                        <a:t>5- Organ</a:t>
                      </a:r>
                      <a:endParaRPr lang="en-US" sz="28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زائد 4"/>
          <p:cNvSpPr/>
          <p:nvPr/>
        </p:nvSpPr>
        <p:spPr>
          <a:xfrm>
            <a:off x="5714999" y="2969525"/>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زائد 5"/>
          <p:cNvSpPr/>
          <p:nvPr/>
        </p:nvSpPr>
        <p:spPr>
          <a:xfrm>
            <a:off x="3276600" y="3733800"/>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زائد 6"/>
          <p:cNvSpPr/>
          <p:nvPr/>
        </p:nvSpPr>
        <p:spPr>
          <a:xfrm>
            <a:off x="3276599" y="4482152"/>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زائد 7"/>
          <p:cNvSpPr/>
          <p:nvPr/>
        </p:nvSpPr>
        <p:spPr>
          <a:xfrm>
            <a:off x="7010400" y="4482152"/>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زائد 8"/>
          <p:cNvSpPr/>
          <p:nvPr/>
        </p:nvSpPr>
        <p:spPr>
          <a:xfrm>
            <a:off x="4419600" y="5334000"/>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زائد 9"/>
          <p:cNvSpPr/>
          <p:nvPr/>
        </p:nvSpPr>
        <p:spPr>
          <a:xfrm>
            <a:off x="7010400" y="6096000"/>
            <a:ext cx="52885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064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9209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78486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951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50"/>
            <a:ext cx="8991600" cy="6829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41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lob:https://web.whatsapp.com/60ea9769-4fb5-40bd-8d21-1ba54711bfd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matrix\Downloads\60ea9769-4fb5-40bd-8d21-1ba54711bf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0" y="914398"/>
            <a:ext cx="8125868" cy="586088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trix\Downloads\dc0d28ff-7ac0-4115-b276-5f6f81a1361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9" y="0"/>
            <a:ext cx="8056492" cy="914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17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7239000" cy="822960"/>
          </a:xfrm>
        </p:spPr>
        <p:txBody>
          <a:bodyPr/>
          <a:lstStyle/>
          <a:p>
            <a:pPr algn="ctr"/>
            <a:r>
              <a:rPr lang="en-US" dirty="0">
                <a:solidFill>
                  <a:schemeClr val="tx1"/>
                </a:solidFill>
              </a:rPr>
              <a:t>Prefixes</a:t>
            </a:r>
          </a:p>
        </p:txBody>
      </p:sp>
      <p:sp>
        <p:nvSpPr>
          <p:cNvPr id="3" name="عنصر نائب للمحتوى 2"/>
          <p:cNvSpPr>
            <a:spLocks noGrp="1"/>
          </p:cNvSpPr>
          <p:nvPr>
            <p:ph idx="1"/>
          </p:nvPr>
        </p:nvSpPr>
        <p:spPr>
          <a:xfrm>
            <a:off x="0" y="990600"/>
            <a:ext cx="8077200" cy="5867400"/>
          </a:xfrm>
        </p:spPr>
        <p:txBody>
          <a:bodyPr>
            <a:normAutofit/>
          </a:bodyPr>
          <a:lstStyle/>
          <a:p>
            <a:r>
              <a:rPr lang="en-US" dirty="0" smtClean="0"/>
              <a:t>A </a:t>
            </a:r>
            <a:r>
              <a:rPr lang="en-US" dirty="0"/>
              <a:t>prefix is a letter or a group of letters attached to the beginning of a root to modify its meaning</a:t>
            </a:r>
            <a:r>
              <a:rPr lang="en-US" dirty="0" smtClean="0"/>
              <a:t>.</a:t>
            </a:r>
          </a:p>
          <a:p>
            <a:r>
              <a:rPr lang="en-US" dirty="0" smtClean="0"/>
              <a:t>                           Hyperglycemia=</a:t>
            </a:r>
          </a:p>
          <a:p>
            <a:pPr marL="0" indent="0">
              <a:buNone/>
            </a:pPr>
            <a:r>
              <a:rPr lang="en-US" dirty="0"/>
              <a:t> </a:t>
            </a:r>
            <a:r>
              <a:rPr lang="en-US" dirty="0" smtClean="0"/>
              <a:t>               an </a:t>
            </a:r>
            <a:r>
              <a:rPr lang="en-US" dirty="0"/>
              <a:t>excess of glucose in the bloodstream</a:t>
            </a:r>
            <a:endParaRPr lang="en-US" dirty="0" smtClean="0"/>
          </a:p>
          <a:p>
            <a:r>
              <a:rPr lang="en-US" dirty="0"/>
              <a:t>a prefix (hyper</a:t>
            </a:r>
            <a:r>
              <a:rPr lang="en-US" dirty="0" smtClean="0"/>
              <a:t>),</a:t>
            </a:r>
          </a:p>
          <a:p>
            <a:r>
              <a:rPr lang="en-US" dirty="0" smtClean="0"/>
              <a:t> </a:t>
            </a:r>
            <a:r>
              <a:rPr lang="en-US" dirty="0"/>
              <a:t>a root (</a:t>
            </a:r>
            <a:r>
              <a:rPr lang="en-US" dirty="0" err="1"/>
              <a:t>glyc</a:t>
            </a:r>
            <a:r>
              <a:rPr lang="en-US" dirty="0" smtClean="0"/>
              <a:t>),</a:t>
            </a:r>
          </a:p>
          <a:p>
            <a:r>
              <a:rPr lang="en-US" dirty="0" smtClean="0"/>
              <a:t> </a:t>
            </a:r>
            <a:r>
              <a:rPr lang="en-US" dirty="0"/>
              <a:t>a suffix (-</a:t>
            </a:r>
            <a:r>
              <a:rPr lang="en-US" dirty="0" err="1"/>
              <a:t>emia</a:t>
            </a:r>
            <a:r>
              <a:rPr lang="en-US" dirty="0" smtClean="0"/>
              <a:t>).</a:t>
            </a:r>
          </a:p>
          <a:p>
            <a:r>
              <a:rPr lang="en-US" dirty="0" smtClean="0"/>
              <a:t>                                     </a:t>
            </a:r>
            <a:r>
              <a:rPr lang="en-US" dirty="0" err="1" smtClean="0"/>
              <a:t>Cardi</a:t>
            </a:r>
            <a:endParaRPr lang="en-US" dirty="0"/>
          </a:p>
          <a:p>
            <a:r>
              <a:rPr lang="en-US" dirty="0"/>
              <a:t>Brady</a:t>
            </a:r>
            <a:r>
              <a:rPr lang="en-US" dirty="0" smtClean="0"/>
              <a:t>+ card +</a:t>
            </a:r>
            <a:r>
              <a:rPr lang="en-US" dirty="0" err="1" smtClean="0"/>
              <a:t>ia</a:t>
            </a:r>
            <a:r>
              <a:rPr lang="en-US" dirty="0" smtClean="0"/>
              <a:t> </a:t>
            </a:r>
            <a:r>
              <a:rPr lang="en-US" dirty="0"/>
              <a:t>= </a:t>
            </a:r>
            <a:r>
              <a:rPr lang="en-US" dirty="0" err="1"/>
              <a:t>bradycardia</a:t>
            </a:r>
            <a:r>
              <a:rPr lang="en-US" dirty="0"/>
              <a:t> </a:t>
            </a:r>
          </a:p>
          <a:p>
            <a:r>
              <a:rPr lang="en-US" dirty="0"/>
              <a:t>                       </a:t>
            </a:r>
            <a:r>
              <a:rPr lang="en-US" dirty="0" smtClean="0"/>
              <a:t>   </a:t>
            </a:r>
            <a:r>
              <a:rPr lang="en-US" dirty="0"/>
              <a:t>(having slow heart rate)</a:t>
            </a:r>
          </a:p>
          <a:p>
            <a:r>
              <a:rPr lang="en-US" dirty="0" err="1"/>
              <a:t>Tachy</a:t>
            </a:r>
            <a:r>
              <a:rPr lang="en-US" dirty="0" smtClean="0"/>
              <a:t>+ card+ </a:t>
            </a:r>
            <a:r>
              <a:rPr lang="en-US" dirty="0" err="1" smtClean="0"/>
              <a:t>ia</a:t>
            </a:r>
            <a:r>
              <a:rPr lang="en-US" dirty="0"/>
              <a:t>= tachycardia</a:t>
            </a:r>
          </a:p>
          <a:p>
            <a:r>
              <a:rPr lang="en-US" dirty="0"/>
              <a:t>                  </a:t>
            </a:r>
            <a:r>
              <a:rPr lang="en-US" dirty="0" smtClean="0"/>
              <a:t>        </a:t>
            </a:r>
            <a:r>
              <a:rPr lang="en-US" dirty="0"/>
              <a:t>(rapid heart rate).</a:t>
            </a:r>
          </a:p>
          <a:p>
            <a:endParaRPr lang="en-US" dirty="0"/>
          </a:p>
          <a:p>
            <a:endParaRPr lang="en-US" dirty="0"/>
          </a:p>
        </p:txBody>
      </p:sp>
    </p:spTree>
    <p:extLst>
      <p:ext uri="{BB962C8B-B14F-4D97-AF65-F5344CB8AC3E}">
        <p14:creationId xmlns:p14="http://schemas.microsoft.com/office/powerpoint/2010/main" val="1867833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WHITE 2">
      <a:dk1>
        <a:sysClr val="windowText" lastClr="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15036</TotalTime>
  <Words>320</Words>
  <Application>Microsoft Office PowerPoint</Application>
  <PresentationFormat>عرض على الشاشة (3:4)‏</PresentationFormat>
  <Paragraphs>85</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وافر</vt:lpstr>
      <vt:lpstr>عرض تقديمي في PowerPoint</vt:lpstr>
      <vt:lpstr>List of Contents</vt:lpstr>
      <vt:lpstr>         Quiz</vt:lpstr>
      <vt:lpstr>Answers of Quiz  </vt:lpstr>
      <vt:lpstr>عرض تقديمي في PowerPoint</vt:lpstr>
      <vt:lpstr>عرض تقديمي في PowerPoint</vt:lpstr>
      <vt:lpstr>عرض تقديمي في PowerPoint</vt:lpstr>
      <vt:lpstr>عرض تقديمي في PowerPoint</vt:lpstr>
      <vt:lpstr>Prefixes</vt:lpstr>
      <vt:lpstr>عرض تقديمي في PowerPoint</vt:lpstr>
      <vt:lpstr>عرض تقديمي في PowerPoint</vt:lpstr>
      <vt:lpstr>Practice 1.1</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DR.Ahmed Saker 2O11</cp:lastModifiedBy>
  <cp:revision>89</cp:revision>
  <dcterms:created xsi:type="dcterms:W3CDTF">2022-12-09T11:19:13Z</dcterms:created>
  <dcterms:modified xsi:type="dcterms:W3CDTF">2024-03-19T17:28:04Z</dcterms:modified>
</cp:coreProperties>
</file>