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44" y="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FF00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FF00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FF00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55"/>
            <a:ext cx="9143999" cy="10261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98834" y="0"/>
            <a:ext cx="4745164" cy="6000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7904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13" y="52323"/>
            <a:ext cx="9145575" cy="9018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8109" y="350265"/>
            <a:ext cx="6367780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FF00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2085594"/>
            <a:ext cx="8071510" cy="3790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0" y="270572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Geophysics</a:t>
            </a:r>
            <a:b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Lecture 4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62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39"/>
            <a:ext cx="8604504" cy="6461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86511"/>
            <a:ext cx="8534400" cy="6397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18871"/>
            <a:ext cx="8763000" cy="6562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769096" cy="656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3" y="152400"/>
            <a:ext cx="8759952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64592"/>
            <a:ext cx="8702040" cy="654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3999" cy="4572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444" y="349707"/>
            <a:ext cx="80530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99FF"/>
                </a:solidFill>
              </a:rPr>
              <a:t>Compressional</a:t>
            </a:r>
            <a:r>
              <a:rPr spc="45" dirty="0">
                <a:solidFill>
                  <a:srgbClr val="0099FF"/>
                </a:solidFill>
              </a:rPr>
              <a:t> </a:t>
            </a:r>
            <a:r>
              <a:rPr spc="-10" dirty="0">
                <a:solidFill>
                  <a:srgbClr val="0099FF"/>
                </a:solidFill>
              </a:rPr>
              <a:t>Wave</a:t>
            </a:r>
            <a:r>
              <a:rPr spc="10" dirty="0">
                <a:solidFill>
                  <a:srgbClr val="0099FF"/>
                </a:solidFill>
              </a:rPr>
              <a:t> </a:t>
            </a:r>
            <a:r>
              <a:rPr spc="-5" dirty="0">
                <a:solidFill>
                  <a:srgbClr val="0099FF"/>
                </a:solidFill>
              </a:rPr>
              <a:t>(P-Wave)</a:t>
            </a:r>
            <a:r>
              <a:rPr spc="15" dirty="0">
                <a:solidFill>
                  <a:srgbClr val="0099FF"/>
                </a:solidFill>
              </a:rPr>
              <a:t> </a:t>
            </a:r>
            <a:r>
              <a:rPr spc="-10" dirty="0">
                <a:solidFill>
                  <a:srgbClr val="0099FF"/>
                </a:solidFill>
              </a:rPr>
              <a:t>Animation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444" y="5407558"/>
            <a:ext cx="852297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Arial MT"/>
                <a:cs typeface="Arial MT"/>
              </a:rPr>
              <a:t>Deformation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propagates.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Particle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motion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consists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alternating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compression and dilation. </a:t>
            </a:r>
            <a:r>
              <a:rPr sz="2400" spc="-5" dirty="0">
                <a:latin typeface="Arial MT"/>
                <a:cs typeface="Arial MT"/>
              </a:rPr>
              <a:t>Particle </a:t>
            </a:r>
            <a:r>
              <a:rPr sz="2400" dirty="0">
                <a:latin typeface="Arial MT"/>
                <a:cs typeface="Arial MT"/>
              </a:rPr>
              <a:t>motion </a:t>
            </a:r>
            <a:r>
              <a:rPr sz="2400" spc="-5" dirty="0">
                <a:latin typeface="Arial MT"/>
                <a:cs typeface="Arial MT"/>
              </a:rPr>
              <a:t>is </a:t>
            </a:r>
            <a:r>
              <a:rPr sz="2400" dirty="0">
                <a:latin typeface="Arial MT"/>
                <a:cs typeface="Arial MT"/>
              </a:rPr>
              <a:t>parallel to the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direction </a:t>
            </a:r>
            <a:r>
              <a:rPr sz="2400" dirty="0">
                <a:latin typeface="Arial MT"/>
                <a:cs typeface="Arial MT"/>
              </a:rPr>
              <a:t>of propagation (longitudinal). </a:t>
            </a:r>
            <a:r>
              <a:rPr sz="2400" spc="-5" dirty="0">
                <a:latin typeface="Arial MT"/>
                <a:cs typeface="Arial MT"/>
              </a:rPr>
              <a:t>Material </a:t>
            </a:r>
            <a:r>
              <a:rPr sz="2400" dirty="0">
                <a:latin typeface="Arial MT"/>
                <a:cs typeface="Arial MT"/>
              </a:rPr>
              <a:t>returns to its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original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shape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after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wave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passes.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39"/>
            <a:ext cx="8534400" cy="640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9391" y="-11482"/>
            <a:ext cx="9144000" cy="5943600"/>
            <a:chOff x="0" y="0"/>
            <a:chExt cx="9144000" cy="594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09600"/>
              <a:ext cx="9143999" cy="5334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97279" y="0"/>
              <a:ext cx="6751320" cy="579120"/>
            </a:xfrm>
            <a:custGeom>
              <a:avLst/>
              <a:gdLst/>
              <a:ahLst/>
              <a:cxnLst/>
              <a:rect l="l" t="t" r="r" b="b"/>
              <a:pathLst>
                <a:path w="6751320" h="579120">
                  <a:moveTo>
                    <a:pt x="6751320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6751320" y="579120"/>
                  </a:lnTo>
                  <a:lnTo>
                    <a:pt x="675132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6019" y="14986"/>
            <a:ext cx="658875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>
                <a:solidFill>
                  <a:srgbClr val="00FF00"/>
                </a:solidFill>
              </a:rPr>
              <a:t>Shear</a:t>
            </a:r>
            <a:r>
              <a:rPr spc="-5" dirty="0">
                <a:solidFill>
                  <a:srgbClr val="00FF00"/>
                </a:solidFill>
              </a:rPr>
              <a:t> </a:t>
            </a:r>
            <a:r>
              <a:rPr spc="-10" dirty="0">
                <a:solidFill>
                  <a:srgbClr val="00FF00"/>
                </a:solidFill>
              </a:rPr>
              <a:t>Wave</a:t>
            </a:r>
            <a:r>
              <a:rPr dirty="0">
                <a:solidFill>
                  <a:srgbClr val="00FF00"/>
                </a:solidFill>
              </a:rPr>
              <a:t> </a:t>
            </a:r>
            <a:r>
              <a:rPr spc="-5" dirty="0">
                <a:solidFill>
                  <a:srgbClr val="00FF00"/>
                </a:solidFill>
              </a:rPr>
              <a:t>(S-Wave)</a:t>
            </a:r>
            <a:r>
              <a:rPr spc="35" dirty="0">
                <a:solidFill>
                  <a:srgbClr val="00FF00"/>
                </a:solidFill>
              </a:rPr>
              <a:t> </a:t>
            </a:r>
            <a:r>
              <a:rPr spc="-10" dirty="0">
                <a:solidFill>
                  <a:srgbClr val="00FF00"/>
                </a:solidFill>
              </a:rPr>
              <a:t>Animation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739" y="4750130"/>
            <a:ext cx="8865870" cy="20396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1224915" algn="l"/>
                <a:tab pos="2471420" algn="l"/>
                <a:tab pos="3248025" algn="l"/>
                <a:tab pos="3290570" algn="l"/>
                <a:tab pos="4476750" algn="l"/>
              </a:tabLst>
            </a:pPr>
            <a:r>
              <a:rPr sz="2200" spc="5" dirty="0">
                <a:latin typeface="Arial MT"/>
                <a:cs typeface="Arial MT"/>
              </a:rPr>
              <a:t>Deformation </a:t>
            </a:r>
            <a:r>
              <a:rPr sz="2200" dirty="0">
                <a:latin typeface="Arial MT"/>
                <a:cs typeface="Arial MT"/>
              </a:rPr>
              <a:t>propagates.	</a:t>
            </a:r>
            <a:r>
              <a:rPr sz="2200" spc="-5" dirty="0">
                <a:latin typeface="Arial MT"/>
                <a:cs typeface="Arial MT"/>
              </a:rPr>
              <a:t>Particle </a:t>
            </a:r>
            <a:r>
              <a:rPr sz="2200" dirty="0">
                <a:latin typeface="Arial MT"/>
                <a:cs typeface="Arial MT"/>
              </a:rPr>
              <a:t>motion consists of alternating 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transverse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motion.	</a:t>
            </a:r>
            <a:r>
              <a:rPr sz="2200" spc="-5" dirty="0">
                <a:latin typeface="Arial MT"/>
                <a:cs typeface="Arial MT"/>
              </a:rPr>
              <a:t>Particle </a:t>
            </a:r>
            <a:r>
              <a:rPr sz="2200" dirty="0">
                <a:latin typeface="Arial MT"/>
                <a:cs typeface="Arial MT"/>
              </a:rPr>
              <a:t>motion </a:t>
            </a:r>
            <a:r>
              <a:rPr sz="2200" spc="-5" dirty="0">
                <a:latin typeface="Arial MT"/>
                <a:cs typeface="Arial MT"/>
              </a:rPr>
              <a:t>is perpendicular </a:t>
            </a:r>
            <a:r>
              <a:rPr sz="2200" spc="5" dirty="0">
                <a:latin typeface="Arial MT"/>
                <a:cs typeface="Arial MT"/>
              </a:rPr>
              <a:t>to the </a:t>
            </a:r>
            <a:r>
              <a:rPr sz="2200" dirty="0">
                <a:latin typeface="Arial MT"/>
                <a:cs typeface="Arial MT"/>
              </a:rPr>
              <a:t>direction of 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propagation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(transverse).		</a:t>
            </a:r>
            <a:r>
              <a:rPr sz="2200" spc="-5" dirty="0">
                <a:latin typeface="Arial MT"/>
                <a:cs typeface="Arial MT"/>
              </a:rPr>
              <a:t>Transverse particle </a:t>
            </a:r>
            <a:r>
              <a:rPr sz="2200" dirty="0">
                <a:latin typeface="Arial MT"/>
                <a:cs typeface="Arial MT"/>
              </a:rPr>
              <a:t>motion </a:t>
            </a:r>
            <a:r>
              <a:rPr sz="2200" spc="-10" dirty="0">
                <a:latin typeface="Arial MT"/>
                <a:cs typeface="Arial MT"/>
              </a:rPr>
              <a:t>shown </a:t>
            </a:r>
            <a:r>
              <a:rPr sz="2200" dirty="0">
                <a:latin typeface="Arial MT"/>
                <a:cs typeface="Arial MT"/>
              </a:rPr>
              <a:t>here </a:t>
            </a:r>
            <a:r>
              <a:rPr sz="2200" spc="-5" dirty="0">
                <a:latin typeface="Arial MT"/>
                <a:cs typeface="Arial MT"/>
              </a:rPr>
              <a:t>is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vertical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but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can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be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any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direction.	</a:t>
            </a:r>
            <a:r>
              <a:rPr sz="2200" spc="-25" dirty="0">
                <a:latin typeface="Arial MT"/>
                <a:cs typeface="Arial MT"/>
              </a:rPr>
              <a:t>However,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Earth’s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layers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tend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5" dirty="0">
                <a:latin typeface="Arial MT"/>
                <a:cs typeface="Arial MT"/>
              </a:rPr>
              <a:t>to 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cause mostly vertical </a:t>
            </a:r>
            <a:r>
              <a:rPr sz="2200" spc="-5" dirty="0">
                <a:latin typeface="Arial MT"/>
                <a:cs typeface="Arial MT"/>
              </a:rPr>
              <a:t>(SV; in </a:t>
            </a:r>
            <a:r>
              <a:rPr sz="2200" spc="5" dirty="0">
                <a:latin typeface="Arial MT"/>
                <a:cs typeface="Arial MT"/>
              </a:rPr>
              <a:t>the </a:t>
            </a:r>
            <a:r>
              <a:rPr sz="2200" dirty="0">
                <a:latin typeface="Arial MT"/>
                <a:cs typeface="Arial MT"/>
              </a:rPr>
              <a:t>vertical </a:t>
            </a:r>
            <a:r>
              <a:rPr sz="2200" spc="-5" dirty="0">
                <a:latin typeface="Arial MT"/>
                <a:cs typeface="Arial MT"/>
              </a:rPr>
              <a:t>plane) </a:t>
            </a:r>
            <a:r>
              <a:rPr sz="2200" dirty="0">
                <a:latin typeface="Arial MT"/>
                <a:cs typeface="Arial MT"/>
              </a:rPr>
              <a:t>or </a:t>
            </a:r>
            <a:r>
              <a:rPr sz="2200" spc="-5" dirty="0">
                <a:latin typeface="Arial MT"/>
                <a:cs typeface="Arial MT"/>
              </a:rPr>
              <a:t>horizontal (SH) </a:t>
            </a:r>
            <a:r>
              <a:rPr sz="2200" dirty="0">
                <a:latin typeface="Arial MT"/>
                <a:cs typeface="Arial MT"/>
              </a:rPr>
              <a:t>shear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motions.	</a:t>
            </a:r>
            <a:r>
              <a:rPr sz="2200" spc="-5" dirty="0">
                <a:latin typeface="Arial MT"/>
                <a:cs typeface="Arial MT"/>
              </a:rPr>
              <a:t>Material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returns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5" dirty="0">
                <a:latin typeface="Arial MT"/>
                <a:cs typeface="Arial MT"/>
              </a:rPr>
              <a:t>to </a:t>
            </a:r>
            <a:r>
              <a:rPr sz="2200" dirty="0">
                <a:latin typeface="Arial MT"/>
                <a:cs typeface="Arial MT"/>
              </a:rPr>
              <a:t>its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original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shape</a:t>
            </a:r>
            <a:r>
              <a:rPr sz="2200" spc="5" dirty="0">
                <a:latin typeface="Arial MT"/>
                <a:cs typeface="Arial MT"/>
              </a:rPr>
              <a:t> after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5" dirty="0">
                <a:latin typeface="Arial MT"/>
                <a:cs typeface="Arial MT"/>
              </a:rPr>
              <a:t>wave</a:t>
            </a:r>
            <a:r>
              <a:rPr sz="2200" spc="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passes.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76782"/>
            <a:ext cx="8763000" cy="6562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Seismic Methods Include:</a:t>
            </a:r>
            <a:endParaRPr lang="en-GB"/>
          </a:p>
        </p:txBody>
      </p:sp>
      <p:sp>
        <p:nvSpPr>
          <p:cNvPr id="3" name="object 3"/>
          <p:cNvSpPr txBox="1"/>
          <p:nvPr/>
        </p:nvSpPr>
        <p:spPr>
          <a:xfrm>
            <a:off x="685800" y="1752600"/>
            <a:ext cx="6667803" cy="42229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The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Elastic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Theory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18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45" dirty="0">
                <a:latin typeface="Constantia"/>
                <a:cs typeface="Constantia"/>
              </a:rPr>
              <a:t>Hooke’s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Law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(Stress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&amp;</a:t>
            </a:r>
            <a:r>
              <a:rPr sz="2600" spc="-15" dirty="0">
                <a:latin typeface="Constantia"/>
                <a:cs typeface="Constantia"/>
              </a:rPr>
              <a:t> Strain)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18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Elastic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Moduli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18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  <a:tab pos="4185920" algn="l"/>
              </a:tabLst>
            </a:pPr>
            <a:r>
              <a:rPr sz="2600" spc="-30" dirty="0">
                <a:latin typeface="Constantia"/>
                <a:cs typeface="Constantia"/>
              </a:rPr>
              <a:t>Velocities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of</a:t>
            </a:r>
            <a:r>
              <a:rPr sz="2600" spc="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Seismic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85" dirty="0">
                <a:latin typeface="Constantia"/>
                <a:cs typeface="Constantia"/>
              </a:rPr>
              <a:t>Wave	</a:t>
            </a:r>
            <a:r>
              <a:rPr sz="2600" spc="-25" dirty="0">
                <a:latin typeface="Constantia"/>
                <a:cs typeface="Constantia"/>
              </a:rPr>
              <a:t>(P-wave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&amp;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S-wave)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19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Seismic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Refraction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Method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18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Seismic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Reflection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Method</a:t>
            </a: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79831"/>
            <a:ext cx="8610600" cy="6443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61544"/>
            <a:ext cx="8534400" cy="6419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83312"/>
            <a:ext cx="70154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>
                <a:solidFill>
                  <a:srgbClr val="0000FF"/>
                </a:solidFill>
              </a:rPr>
              <a:t>Rayleigh</a:t>
            </a:r>
            <a:r>
              <a:rPr spc="30"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Wave</a:t>
            </a:r>
            <a:r>
              <a:rPr spc="-2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(R-Wave)</a:t>
            </a:r>
            <a:r>
              <a:rPr spc="40"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Animation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3999" cy="4572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1140" y="5375859"/>
            <a:ext cx="8638540" cy="1369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3169285" algn="l"/>
                <a:tab pos="3248025" algn="l"/>
              </a:tabLst>
            </a:pPr>
            <a:r>
              <a:rPr sz="2200" spc="5" dirty="0">
                <a:latin typeface="Arial MT"/>
                <a:cs typeface="Arial MT"/>
              </a:rPr>
              <a:t>Deformation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propagates.		</a:t>
            </a:r>
            <a:r>
              <a:rPr sz="2200" spc="-5" dirty="0">
                <a:latin typeface="Arial MT"/>
                <a:cs typeface="Arial MT"/>
              </a:rPr>
              <a:t>Particle </a:t>
            </a:r>
            <a:r>
              <a:rPr sz="2200" dirty="0">
                <a:latin typeface="Arial MT"/>
                <a:cs typeface="Arial MT"/>
              </a:rPr>
              <a:t>motion consists of </a:t>
            </a:r>
            <a:r>
              <a:rPr sz="2200" spc="-5" dirty="0">
                <a:latin typeface="Arial MT"/>
                <a:cs typeface="Arial MT"/>
              </a:rPr>
              <a:t>elliptical </a:t>
            </a:r>
            <a:r>
              <a:rPr sz="2200" dirty="0">
                <a:latin typeface="Arial MT"/>
                <a:cs typeface="Arial MT"/>
              </a:rPr>
              <a:t>motions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(generally </a:t>
            </a:r>
            <a:r>
              <a:rPr sz="2200" spc="5" dirty="0">
                <a:latin typeface="Arial MT"/>
                <a:cs typeface="Arial MT"/>
              </a:rPr>
              <a:t>retrograde </a:t>
            </a:r>
            <a:r>
              <a:rPr sz="2200" spc="-5" dirty="0">
                <a:latin typeface="Arial MT"/>
                <a:cs typeface="Arial MT"/>
              </a:rPr>
              <a:t>elliptical) in </a:t>
            </a:r>
            <a:r>
              <a:rPr sz="2200" spc="5" dirty="0">
                <a:latin typeface="Arial MT"/>
                <a:cs typeface="Arial MT"/>
              </a:rPr>
              <a:t>the </a:t>
            </a:r>
            <a:r>
              <a:rPr sz="2200" spc="-5" dirty="0">
                <a:latin typeface="Arial MT"/>
                <a:cs typeface="Arial MT"/>
              </a:rPr>
              <a:t>vertical plane </a:t>
            </a:r>
            <a:r>
              <a:rPr sz="2200" dirty="0">
                <a:latin typeface="Arial MT"/>
                <a:cs typeface="Arial MT"/>
              </a:rPr>
              <a:t>and </a:t>
            </a:r>
            <a:r>
              <a:rPr sz="2200" spc="-5" dirty="0">
                <a:latin typeface="Arial MT"/>
                <a:cs typeface="Arial MT"/>
              </a:rPr>
              <a:t>parallel </a:t>
            </a:r>
            <a:r>
              <a:rPr sz="2200" spc="5" dirty="0">
                <a:latin typeface="Arial MT"/>
                <a:cs typeface="Arial MT"/>
              </a:rPr>
              <a:t>to the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direction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propagation.	</a:t>
            </a:r>
            <a:r>
              <a:rPr sz="2200" spc="-5" dirty="0">
                <a:latin typeface="Arial MT"/>
                <a:cs typeface="Arial MT"/>
              </a:rPr>
              <a:t>Material </a:t>
            </a:r>
            <a:r>
              <a:rPr sz="2200" spc="5" dirty="0">
                <a:latin typeface="Arial MT"/>
                <a:cs typeface="Arial MT"/>
              </a:rPr>
              <a:t>returns to </a:t>
            </a:r>
            <a:r>
              <a:rPr sz="2200" dirty="0">
                <a:latin typeface="Arial MT"/>
                <a:cs typeface="Arial MT"/>
              </a:rPr>
              <a:t>its original shape </a:t>
            </a:r>
            <a:r>
              <a:rPr sz="2200" spc="10" dirty="0">
                <a:latin typeface="Arial MT"/>
                <a:cs typeface="Arial MT"/>
              </a:rPr>
              <a:t>after 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15" dirty="0">
                <a:latin typeface="Arial MT"/>
                <a:cs typeface="Arial MT"/>
              </a:rPr>
              <a:t>wave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passes.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3999" cy="4572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Love</a:t>
            </a:r>
            <a:r>
              <a:rPr spc="5" dirty="0"/>
              <a:t> </a:t>
            </a:r>
            <a:r>
              <a:rPr spc="-10" dirty="0"/>
              <a:t>Wave</a:t>
            </a:r>
            <a:r>
              <a:rPr spc="5" dirty="0"/>
              <a:t> </a:t>
            </a:r>
            <a:r>
              <a:rPr spc="-10" dirty="0"/>
              <a:t>(L-Wave)</a:t>
            </a:r>
            <a:r>
              <a:rPr spc="40" dirty="0"/>
              <a:t> </a:t>
            </a:r>
            <a:r>
              <a:rPr spc="-10" dirty="0"/>
              <a:t>Animation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4781753"/>
            <a:ext cx="8782050" cy="20396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2611755" algn="l"/>
                <a:tab pos="3248025" algn="l"/>
                <a:tab pos="3618865" algn="l"/>
                <a:tab pos="5200015" algn="l"/>
              </a:tabLst>
            </a:pPr>
            <a:r>
              <a:rPr sz="2200" spc="5" dirty="0">
                <a:latin typeface="Arial MT"/>
                <a:cs typeface="Arial MT"/>
              </a:rPr>
              <a:t>Deformation </a:t>
            </a:r>
            <a:r>
              <a:rPr sz="2200" dirty="0">
                <a:latin typeface="Arial MT"/>
                <a:cs typeface="Arial MT"/>
              </a:rPr>
              <a:t>propagates.	</a:t>
            </a:r>
            <a:r>
              <a:rPr sz="2200" spc="-5" dirty="0">
                <a:latin typeface="Arial MT"/>
                <a:cs typeface="Arial MT"/>
              </a:rPr>
              <a:t>Particle </a:t>
            </a:r>
            <a:r>
              <a:rPr sz="2200" dirty="0">
                <a:latin typeface="Arial MT"/>
                <a:cs typeface="Arial MT"/>
              </a:rPr>
              <a:t>motion consists of alternating 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transverse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motions.	</a:t>
            </a:r>
            <a:r>
              <a:rPr sz="2200" spc="-5" dirty="0">
                <a:latin typeface="Arial MT"/>
                <a:cs typeface="Arial MT"/>
              </a:rPr>
              <a:t>Particle </a:t>
            </a:r>
            <a:r>
              <a:rPr sz="2200" dirty="0">
                <a:latin typeface="Arial MT"/>
                <a:cs typeface="Arial MT"/>
              </a:rPr>
              <a:t>motion </a:t>
            </a:r>
            <a:r>
              <a:rPr sz="2200" spc="-5" dirty="0">
                <a:latin typeface="Arial MT"/>
                <a:cs typeface="Arial MT"/>
              </a:rPr>
              <a:t>is horizontal </a:t>
            </a:r>
            <a:r>
              <a:rPr sz="2200" dirty="0">
                <a:latin typeface="Arial MT"/>
                <a:cs typeface="Arial MT"/>
              </a:rPr>
              <a:t>and perpendicular </a:t>
            </a:r>
            <a:r>
              <a:rPr sz="2200" spc="5" dirty="0">
                <a:latin typeface="Arial MT"/>
                <a:cs typeface="Arial MT"/>
              </a:rPr>
              <a:t>to 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5" dirty="0">
                <a:latin typeface="Arial MT"/>
                <a:cs typeface="Arial MT"/>
              </a:rPr>
              <a:t>the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direction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propagation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(transverse).	</a:t>
            </a:r>
            <a:r>
              <a:rPr sz="2200" spc="-110" dirty="0">
                <a:latin typeface="Arial MT"/>
                <a:cs typeface="Arial MT"/>
              </a:rPr>
              <a:t>To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aid </a:t>
            </a:r>
            <a:r>
              <a:rPr sz="2200" dirty="0">
                <a:latin typeface="Arial MT"/>
                <a:cs typeface="Arial MT"/>
              </a:rPr>
              <a:t>in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seeing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that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5" dirty="0">
                <a:latin typeface="Arial MT"/>
                <a:cs typeface="Arial MT"/>
              </a:rPr>
              <a:t>the 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particle </a:t>
            </a:r>
            <a:r>
              <a:rPr sz="2200" dirty="0">
                <a:latin typeface="Arial MT"/>
                <a:cs typeface="Arial MT"/>
              </a:rPr>
              <a:t>motion </a:t>
            </a:r>
            <a:r>
              <a:rPr sz="2200" spc="-5" dirty="0">
                <a:latin typeface="Arial MT"/>
                <a:cs typeface="Arial MT"/>
              </a:rPr>
              <a:t>is </a:t>
            </a:r>
            <a:r>
              <a:rPr sz="2200" dirty="0">
                <a:latin typeface="Arial MT"/>
                <a:cs typeface="Arial MT"/>
              </a:rPr>
              <a:t>purely </a:t>
            </a:r>
            <a:r>
              <a:rPr sz="2200" spc="-5" dirty="0">
                <a:latin typeface="Arial MT"/>
                <a:cs typeface="Arial MT"/>
              </a:rPr>
              <a:t>horizontal, </a:t>
            </a:r>
            <a:r>
              <a:rPr sz="2200" spc="5" dirty="0">
                <a:latin typeface="Arial MT"/>
                <a:cs typeface="Arial MT"/>
              </a:rPr>
              <a:t>focus </a:t>
            </a:r>
            <a:r>
              <a:rPr sz="2200" dirty="0">
                <a:latin typeface="Arial MT"/>
                <a:cs typeface="Arial MT"/>
              </a:rPr>
              <a:t>on </a:t>
            </a:r>
            <a:r>
              <a:rPr sz="2200" spc="5" dirty="0">
                <a:latin typeface="Arial MT"/>
                <a:cs typeface="Arial MT"/>
              </a:rPr>
              <a:t>the Y </a:t>
            </a:r>
            <a:r>
              <a:rPr sz="2200" spc="-10" dirty="0">
                <a:latin typeface="Arial MT"/>
                <a:cs typeface="Arial MT"/>
              </a:rPr>
              <a:t>axis </a:t>
            </a:r>
            <a:r>
              <a:rPr sz="2200" spc="5" dirty="0">
                <a:latin typeface="Arial MT"/>
                <a:cs typeface="Arial MT"/>
              </a:rPr>
              <a:t>(red </a:t>
            </a:r>
            <a:r>
              <a:rPr sz="2200" spc="-10" dirty="0">
                <a:latin typeface="Arial MT"/>
                <a:cs typeface="Arial MT"/>
              </a:rPr>
              <a:t>line) </a:t>
            </a:r>
            <a:r>
              <a:rPr sz="2200" dirty="0">
                <a:latin typeface="Arial MT"/>
                <a:cs typeface="Arial MT"/>
              </a:rPr>
              <a:t>as </a:t>
            </a:r>
            <a:r>
              <a:rPr sz="2200" spc="5" dirty="0">
                <a:latin typeface="Arial MT"/>
                <a:cs typeface="Arial MT"/>
              </a:rPr>
              <a:t>the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15" dirty="0">
                <a:latin typeface="Arial MT"/>
                <a:cs typeface="Arial MT"/>
              </a:rPr>
              <a:t>wave</a:t>
            </a:r>
            <a:r>
              <a:rPr sz="2200" spc="55" dirty="0">
                <a:latin typeface="Arial MT"/>
                <a:cs typeface="Arial MT"/>
              </a:rPr>
              <a:t> </a:t>
            </a:r>
            <a:r>
              <a:rPr sz="2200" spc="5" dirty="0">
                <a:latin typeface="Arial MT"/>
                <a:cs typeface="Arial MT"/>
              </a:rPr>
              <a:t>propagates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5" dirty="0">
                <a:latin typeface="Arial MT"/>
                <a:cs typeface="Arial MT"/>
              </a:rPr>
              <a:t>through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it.	Material </a:t>
            </a:r>
            <a:r>
              <a:rPr sz="2200" spc="5" dirty="0">
                <a:latin typeface="Arial MT"/>
                <a:cs typeface="Arial MT"/>
              </a:rPr>
              <a:t>returns to </a:t>
            </a:r>
            <a:r>
              <a:rPr sz="2200" dirty="0">
                <a:latin typeface="Arial MT"/>
                <a:cs typeface="Arial MT"/>
              </a:rPr>
              <a:t>its original shape </a:t>
            </a:r>
            <a:r>
              <a:rPr sz="2200" spc="10" dirty="0">
                <a:latin typeface="Arial MT"/>
                <a:cs typeface="Arial MT"/>
              </a:rPr>
              <a:t>after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15" dirty="0">
                <a:latin typeface="Arial MT"/>
                <a:cs typeface="Arial MT"/>
              </a:rPr>
              <a:t>wave</a:t>
            </a:r>
            <a:r>
              <a:rPr sz="2200" spc="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passes.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2250" y="839850"/>
          <a:ext cx="8839199" cy="5854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500"/>
                <a:gridCol w="2214879"/>
                <a:gridCol w="1819275"/>
                <a:gridCol w="3217545"/>
              </a:tblGrid>
              <a:tr h="393700">
                <a:tc gridSpan="4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700" b="1" spc="-14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700" b="1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700" b="1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7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7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700" b="1" dirty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7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7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700" b="1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7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700" b="1" spc="-4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700" b="1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700" b="1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7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2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700" b="1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700" b="1" spc="-1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700" b="1" dirty="0">
                          <a:latin typeface="Times New Roman"/>
                          <a:cs typeface="Times New Roman"/>
                        </a:rPr>
                        <a:t>es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15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(and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names)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Particle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Motion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Typical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Velocity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Characteristics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022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P,Compressional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Primary,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Longitudinal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409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Alternating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compressions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(“pushes”)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dilations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(“pulls”)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directed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in the same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direction as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wave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propagating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(along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raypath);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therefore,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perpendicular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to the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wavefront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266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575" spc="-7" baseline="-23809" dirty="0">
                          <a:latin typeface="Times New Roman"/>
                          <a:cs typeface="Times New Roman"/>
                        </a:rPr>
                        <a:t>P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~ 5 – 7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km/s in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typical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Earth’s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crust;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 marR="187960" indent="20447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&gt;~ 8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km/s in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Earth’s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mantle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core;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1.5 km/s in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water;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0.3 km/s in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air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P motion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travels fastest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materials,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so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P-wave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is the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first-arriving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energy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seismogram.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Generally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smaller</a:t>
                      </a:r>
                      <a:r>
                        <a:rPr sz="16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higher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frequency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than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Surface-waves.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waves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 liquid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or gas are pressure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waves,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including</a:t>
                      </a:r>
                      <a:r>
                        <a:rPr sz="16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sound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waves.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4765">
                <a:tc>
                  <a:txBody>
                    <a:bodyPr/>
                    <a:lstStyle/>
                    <a:p>
                      <a:pPr marL="90805" marR="593725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408305" algn="l"/>
                        </a:tabLst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S,	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Shear,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S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spc="-13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1600" spc="-7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17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Alternating transverse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motions</a:t>
                      </a:r>
                      <a:r>
                        <a:rPr sz="16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(perpendicular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to the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direction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propagation,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and the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raypath); commonly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polarized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such that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particle motion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is in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vertical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horizontal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planes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2097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575" spc="-7" baseline="-23809" dirty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~ 3 – 4 km/s in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typical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Earth’s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crust;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 marR="327660" indent="204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&gt;~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4.5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km/s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Earth’s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 marR="208279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mantle;</a:t>
                      </a:r>
                      <a:r>
                        <a:rPr sz="1600" spc="3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~</a:t>
                      </a:r>
                      <a:r>
                        <a:rPr sz="1600" spc="3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2.5-3.0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km/s in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(solid)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inner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core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965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S-waves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do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not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travel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through fluids,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so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do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not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exist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Earth’s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outer core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(inferred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to be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primarily liquid iron)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air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or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water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molten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rock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(magma).</a:t>
                      </a:r>
                      <a:r>
                        <a:rPr sz="1600" spc="4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waves</a:t>
                      </a:r>
                      <a:r>
                        <a:rPr sz="16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travel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slower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than P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waves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solid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and,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therefore,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arrive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after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wave.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7175" y="177749"/>
            <a:ext cx="56876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i="0" dirty="0">
                <a:solidFill>
                  <a:srgbClr val="0E6EC5"/>
                </a:solidFill>
                <a:latin typeface="Arial"/>
                <a:cs typeface="Arial"/>
              </a:rPr>
              <a:t>Characteristics</a:t>
            </a:r>
            <a:r>
              <a:rPr sz="2800" i="0" spc="-45" dirty="0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sz="2800" i="0" spc="-5" dirty="0">
                <a:solidFill>
                  <a:srgbClr val="0E6EC5"/>
                </a:solidFill>
                <a:latin typeface="Arial"/>
                <a:cs typeface="Arial"/>
              </a:rPr>
              <a:t>of</a:t>
            </a:r>
            <a:r>
              <a:rPr sz="2800" i="0" spc="5" dirty="0">
                <a:solidFill>
                  <a:srgbClr val="0E6EC5"/>
                </a:solidFill>
                <a:latin typeface="Arial"/>
                <a:cs typeface="Arial"/>
              </a:rPr>
              <a:t> Seismic</a:t>
            </a:r>
            <a:r>
              <a:rPr sz="2800" i="0" spc="-70" dirty="0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sz="2800" i="0" spc="-25" dirty="0">
                <a:solidFill>
                  <a:srgbClr val="0E6EC5"/>
                </a:solidFill>
                <a:latin typeface="Arial"/>
                <a:cs typeface="Arial"/>
              </a:rPr>
              <a:t>Waves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2250" y="984250"/>
          <a:ext cx="8839199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500"/>
                <a:gridCol w="2214879"/>
                <a:gridCol w="1819275"/>
                <a:gridCol w="3217545"/>
              </a:tblGrid>
              <a:tr h="3284474">
                <a:tc>
                  <a:txBody>
                    <a:bodyPr/>
                    <a:lstStyle/>
                    <a:p>
                      <a:pPr marL="90805" marR="2616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L,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Love,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Surface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waves,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Long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waves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731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Transverse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horizontal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motion,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perpendicular</a:t>
                      </a:r>
                      <a:r>
                        <a:rPr sz="16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direction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propagation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generally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parallel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Earth’s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surface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212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575" spc="-7" baseline="-23809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575" spc="-82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~</a:t>
                      </a:r>
                      <a:r>
                        <a:rPr sz="1600" spc="3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2.0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4.5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km/s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in the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Earth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depending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frequency of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propagating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wave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2343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Love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waves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exist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because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Earth’s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surface.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They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largest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surface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decrease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amplitude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depth.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Love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waves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dispersive,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that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is,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wave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velocity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dependent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frequency,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low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frequencies normally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propagating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higher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3345" marR="1143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velocity.</a:t>
                      </a:r>
                      <a:r>
                        <a:rPr sz="16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Depth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of penetration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Love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waves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also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dependent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frequency,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lower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frequencies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penetrating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greater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depth.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0526">
                <a:tc>
                  <a:txBody>
                    <a:bodyPr/>
                    <a:lstStyle/>
                    <a:p>
                      <a:pPr marL="90805" marR="26162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429895" algn="l"/>
                        </a:tabLst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R,	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Rayleigh,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Surface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waves,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Long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waves,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Ground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roll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435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Motion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both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in the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direction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propagation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perpendicular (in a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vertical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plane),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 marR="831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“phased”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so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motion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generally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elliptical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either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prograde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retrograde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92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575" spc="-7" baseline="-23809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575" spc="15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~</a:t>
                      </a:r>
                      <a:r>
                        <a:rPr sz="16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2.0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4.5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km/s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in the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Earth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depending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frequency of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propagating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wave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2667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Rayleigh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waves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also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dispersive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and the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amplitudes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generally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decrease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depth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the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3345" marR="302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Earth.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Appearance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particle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motion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similar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water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waves.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0250" y="404825"/>
            <a:ext cx="45434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spc="-5" dirty="0">
                <a:solidFill>
                  <a:srgbClr val="FF0000"/>
                </a:solidFill>
                <a:latin typeface="Arial MT"/>
                <a:cs typeface="Arial MT"/>
              </a:rPr>
              <a:t>Characteristics</a:t>
            </a:r>
            <a:r>
              <a:rPr sz="2400" b="0" i="0" dirty="0">
                <a:solidFill>
                  <a:srgbClr val="FF0000"/>
                </a:solidFill>
                <a:latin typeface="Arial MT"/>
                <a:cs typeface="Arial MT"/>
              </a:rPr>
              <a:t> of</a:t>
            </a:r>
            <a:r>
              <a:rPr sz="2400" b="0" i="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b="0" i="0" dirty="0">
                <a:solidFill>
                  <a:srgbClr val="FF0000"/>
                </a:solidFill>
                <a:latin typeface="Arial MT"/>
                <a:cs typeface="Arial MT"/>
              </a:rPr>
              <a:t>Seismic</a:t>
            </a:r>
            <a:r>
              <a:rPr sz="2400" b="0" i="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b="0" i="0" spc="-15" dirty="0">
                <a:solidFill>
                  <a:srgbClr val="FF0000"/>
                </a:solidFill>
                <a:latin typeface="Arial MT"/>
                <a:cs typeface="Arial MT"/>
              </a:rPr>
              <a:t>Waves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39"/>
            <a:ext cx="8534400" cy="6409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80415"/>
            <a:ext cx="8351520" cy="6272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" y="0"/>
            <a:ext cx="9128760" cy="6452870"/>
            <a:chOff x="15240" y="0"/>
            <a:chExt cx="9128760" cy="6452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4984" y="755904"/>
              <a:ext cx="7114032" cy="53461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" y="0"/>
              <a:ext cx="9128760" cy="64526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905503" y="3263341"/>
            <a:ext cx="13989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Constantia"/>
                <a:cs typeface="Constantia"/>
              </a:rPr>
              <a:t>G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5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p</a:t>
            </a:r>
            <a:r>
              <a:rPr sz="1800" spc="-40" dirty="0">
                <a:latin typeface="Constantia"/>
                <a:cs typeface="Constantia"/>
              </a:rPr>
              <a:t>h</a:t>
            </a:r>
            <a:r>
              <a:rPr sz="1800" spc="-5" dirty="0">
                <a:latin typeface="Constantia"/>
                <a:cs typeface="Constantia"/>
              </a:rPr>
              <a:t>y</a:t>
            </a:r>
            <a:r>
              <a:rPr sz="1800" dirty="0">
                <a:latin typeface="Constantia"/>
                <a:cs typeface="Constantia"/>
              </a:rPr>
              <a:t>_</a:t>
            </a:r>
            <a:r>
              <a:rPr sz="1800" spc="5" dirty="0">
                <a:latin typeface="Constantia"/>
                <a:cs typeface="Constantia"/>
              </a:rPr>
              <a:t>En</a:t>
            </a:r>
            <a:r>
              <a:rPr sz="1800" spc="20" dirty="0">
                <a:latin typeface="Constantia"/>
                <a:cs typeface="Constantia"/>
              </a:rPr>
              <a:t>_</a:t>
            </a: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" y="161544"/>
            <a:ext cx="86106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7904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13" y="52323"/>
              <a:ext cx="9145575" cy="90182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800" y="216406"/>
            <a:ext cx="8686800" cy="6541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13359"/>
            <a:ext cx="8458200" cy="633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197"/>
            <a:ext cx="8991600" cy="6714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73736"/>
            <a:ext cx="8610600" cy="6455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968" y="152400"/>
            <a:ext cx="8714232" cy="6562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39"/>
            <a:ext cx="8708136" cy="6537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521</Words>
  <Application>Microsoft Office PowerPoint</Application>
  <PresentationFormat>عرض على الشاشة (3:4)‏</PresentationFormat>
  <Paragraphs>49</Paragraphs>
  <Slides>28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Office Theme</vt:lpstr>
      <vt:lpstr>عرض تقديمي في PowerPoint</vt:lpstr>
      <vt:lpstr>Seismic Methods Include: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Compressional Wave (P-Wave) Animation</vt:lpstr>
      <vt:lpstr>عرض تقديمي في PowerPoint</vt:lpstr>
      <vt:lpstr>Shear Wave (S-Wave) Animation</vt:lpstr>
      <vt:lpstr>عرض تقديمي في PowerPoint</vt:lpstr>
      <vt:lpstr>عرض تقديمي في PowerPoint</vt:lpstr>
      <vt:lpstr>عرض تقديمي في PowerPoint</vt:lpstr>
      <vt:lpstr>Rayleigh Wave (R-Wave) Animation</vt:lpstr>
      <vt:lpstr>Love Wave (L-Wave) Animation</vt:lpstr>
      <vt:lpstr>Characteristics of Seismic Waves</vt:lpstr>
      <vt:lpstr>Characteristics of Seismic Waves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Jalal</dc:creator>
  <cp:lastModifiedBy>hp</cp:lastModifiedBy>
  <cp:revision>5</cp:revision>
  <dcterms:created xsi:type="dcterms:W3CDTF">2022-11-07T15:48:15Z</dcterms:created>
  <dcterms:modified xsi:type="dcterms:W3CDTF">2022-11-09T07:54:16Z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2022-11-07T00:00:00Z</vt:filetime>
  </property>
</Properties>
</file>