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4" r:id="rId5"/>
    <p:sldId id="259" r:id="rId6"/>
    <p:sldId id="269" r:id="rId7"/>
    <p:sldId id="268" r:id="rId8"/>
    <p:sldId id="270" r:id="rId9"/>
    <p:sldId id="267" r:id="rId10"/>
    <p:sldId id="271" r:id="rId11"/>
    <p:sldId id="266" r:id="rId12"/>
    <p:sldId id="265" r:id="rId13"/>
    <p:sldId id="264" r:id="rId14"/>
    <p:sldId id="263" r:id="rId15"/>
    <p:sldId id="261" r:id="rId16"/>
    <p:sldId id="262" r:id="rId17"/>
    <p:sldId id="260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E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739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2A847E-B6D4-15B7-2B37-F0946EE5A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A16FAD-F973-E624-A03D-373EF5964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F15C3F-97F7-B825-E2A1-407E8D66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3FC6-D8E5-CDCC-556D-A0D23E1A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576EEC-479B-7CD7-EE5D-00496101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941F4-286F-8B50-DDAC-4F32007C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11E61C-4E09-41CE-7B26-00C4C41C2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50826-AB78-501A-C0C3-F58BB117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16019A-9E95-4C7D-2DB0-47B236DD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6E7E3F-88DB-5DA2-8B0F-109AC954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8767D9-FAC4-3DA6-534A-8A3751B4A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895AEB-4F4B-0AF8-ED11-7D211CB91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16323D-5B08-DB59-AA8A-0DB02712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8FEFF1-04CB-A03E-BB1E-617F2C71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3B2947-328E-180D-029D-5551A48E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16CC04-151C-DE6B-DCDA-C24F52A6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C6367F-B80E-4E9F-B7F7-3C528CBCA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4BDB7-E130-8697-84E3-E5AE4B94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AEF6B9-0685-338F-533C-2472294D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6EF294-9F20-0492-1CDA-71FCA984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968775-EB12-DD5B-9A64-5A56FC8B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95D89A-BF8B-F57A-861F-A93974E29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B1BB3F-ECF9-0499-B50A-3A84D639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658736-D5FD-7328-E523-1AA145A8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1888DA-3B78-0190-F137-98E13B07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5CC4ED-E645-0116-6B5F-F55BB899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6E842F-36C2-D0B9-16A0-42612BBB2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F8DA23-4F3C-2144-2F6E-D8E48CC11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DC59D3-9FC4-523B-A896-BB076F72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9DF19F-0FD4-11A9-FA37-D31B1001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35D60E-800A-7C09-EAF6-F7AFA24C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8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4E447C-1FA6-B656-26C6-7747F9D2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C89420-B4B4-8132-408C-E6716F92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A10EF5-6A40-273A-EBEB-55C9A07D6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9227060-585E-5455-F36E-D38BC9591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FB8914-5F14-D136-1442-B6C8624DC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F8885BA-9B43-4132-1A28-B3E69571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99D664-4CDC-CE14-0519-CBE28415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4FD8F7-2E4A-696E-5CA9-F90C786C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701C9-51F6-9614-EC70-D9973A57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B1D927-9A39-26D7-A0C4-6B49B5C7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A90BC4-E5A3-2B20-9DC1-FA14B580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55C333-6F8F-8509-5513-512930A2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8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ED6EC7-24BE-51C6-3E8D-9A238267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BB7FD55-AE0B-5641-4F57-1FCDE8CE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A41870-629E-1564-60A2-69EE0F8A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B2AB7-0A66-961F-2D3E-011D7907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2795F-90D1-45B9-A502-9EE25D3F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18A4A9-BA48-EF08-3D2F-4F698D1BC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CC1631-81D3-65F3-18CE-78239027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BD1BFC-D8B0-4B6C-F066-48A9B808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992A12-4A3F-95CF-980A-094E759C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8F3257-3919-FC40-B0EF-5CCC7B78F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64E3DD-A0AA-A651-0248-97B98AB4D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947DB6-EA31-9BBF-A53F-441DC396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AF0855-4E5A-3163-D153-AEE22946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2A33B-5228-27A8-286B-537E6614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FFB648-F334-B772-85F9-6F61A71D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C0B63F-DC0F-7E8C-3A05-17AD42DC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BF373F-7576-A10A-E13B-86A1DB2B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5D04A3-62A4-4E57-AB45-C70A6FB0D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5F72-D688-4C1F-87B1-AD4342FFCE8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0E1B7D-9C35-E1EF-69C0-E5BDD7F1B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65FD2F-23C2-F622-9E9F-A8CDCDD4C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F8A5-A7A8-44B2-A51F-30788AE3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AaohFZNhhCEYw6YZg4CeYW0v5FdlFrBl/edit#gid=9434988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7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EA4444A7-DDC1-73E0-8038-1F13C6B2D4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864E6-F504-E06D-54FA-FF63DDC50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25" y="2570487"/>
            <a:ext cx="9144000" cy="1400426"/>
          </a:xfrm>
        </p:spPr>
        <p:txBody>
          <a:bodyPr>
            <a:no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جوائز </a:t>
            </a:r>
            <a:r>
              <a:rPr lang="ar-IQ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العين </a:t>
            </a:r>
            <a:r>
              <a:rPr lang="ar-IQ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العراقية</a:t>
            </a:r>
            <a:r>
              <a:rPr lang="ar-IQ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للباحث الأكاديمي العراقي</a:t>
            </a:r>
            <a:br>
              <a:rPr lang="ar-IQ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AUIQ  - AWARDS</a:t>
            </a:r>
            <a:endParaRPr lang="ar-IQ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FD77B8-EA7F-0AB2-6861-AA640AAEC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4321719"/>
            <a:ext cx="9144000" cy="581526"/>
          </a:xfrm>
        </p:spPr>
        <p:txBody>
          <a:bodyPr>
            <a:noAutofit/>
          </a:bodyPr>
          <a:lstStyle/>
          <a:p>
            <a:r>
              <a:rPr lang="ar-IQ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د. شفيق شاكر شفيق المولى </a:t>
            </a:r>
          </a:p>
          <a:p>
            <a:r>
              <a:rPr lang="ar-IQ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رئيس جامعة العين العراقية - ذي قار</a:t>
            </a:r>
          </a:p>
        </p:txBody>
      </p:sp>
      <p:pic>
        <p:nvPicPr>
          <p:cNvPr id="6" name="Picture 2" descr="D:\شعار العين الجديد\AUIQ LOGO - FINAL\AUIQ Blue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" y="1494427"/>
            <a:ext cx="2152005" cy="215212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553075"/>
            <a:ext cx="12115800" cy="1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879222" y="1846385"/>
            <a:ext cx="10577146" cy="4385894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Scholar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based database with a total weight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% divided as follows: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Total number of papers,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H-index, 2 %.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Overall Citations,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2 %.</a:t>
            </a:r>
          </a:p>
          <a:p>
            <a:pPr>
              <a:lnSpc>
                <a:spcPct val="150000"/>
              </a:lnSpc>
            </a:pPr>
            <a:endParaRPr lang="ar-IQ" sz="1600" b="1" dirty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7-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ResearchGate</a:t>
            </a:r>
            <a:r>
              <a:rPr lang="en-US" sz="2400" b="1" dirty="0">
                <a:solidFill>
                  <a:schemeClr val="tx1"/>
                </a:solidFill>
              </a:rPr>
              <a:t> based database with a total weight of </a:t>
            </a:r>
            <a:r>
              <a:rPr lang="en-US" sz="2400" b="1" dirty="0" smtClean="0">
                <a:solidFill>
                  <a:schemeClr val="tx1"/>
                </a:solidFill>
              </a:rPr>
              <a:t>4 </a:t>
            </a:r>
            <a:r>
              <a:rPr lang="en-US" sz="2400" b="1" dirty="0">
                <a:solidFill>
                  <a:schemeClr val="tx1"/>
                </a:solidFill>
              </a:rPr>
              <a:t>% for the </a:t>
            </a:r>
            <a:r>
              <a:rPr lang="en-US" sz="2400" b="1" dirty="0" err="1">
                <a:solidFill>
                  <a:schemeClr val="tx1"/>
                </a:solidFill>
              </a:rPr>
              <a:t>ResearchGate</a:t>
            </a:r>
            <a:r>
              <a:rPr lang="en-US" sz="2400" b="1" dirty="0">
                <a:solidFill>
                  <a:schemeClr val="tx1"/>
                </a:solidFill>
              </a:rPr>
              <a:t> score.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79794" y="1054646"/>
            <a:ext cx="4411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1. AUIQ – Pioneer Award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AE6B048-264B-4802-9471-7D9DADF39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0" y="2643515"/>
            <a:ext cx="2076448" cy="1662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F119D3-0178-4EB2-B53C-A7B8D0E7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399" y="4531831"/>
            <a:ext cx="1371601" cy="16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200470" y="962024"/>
            <a:ext cx="6000555" cy="695325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rPr>
              <a:t>2. AUIQ –</a:t>
            </a:r>
            <a:r>
              <a:rPr kumimoji="0" lang="ar-IQ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rPr>
              <a:t>The First Researcher Award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436623" y="1776715"/>
            <a:ext cx="11221977" cy="1499886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lIns="91427" tIns="45714" rIns="91427" bIns="45714" anchor="ctr"/>
          <a:lstStyle/>
          <a:p>
            <a:pPr marL="1052177" marR="0" lvl="1" indent="-571423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</a:t>
            </a:r>
          </a:p>
          <a:p>
            <a:pPr marL="0" marR="0" lvl="1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order to motivate young universities (with less than 20 years of establishment) to conduct scientific research, their H – Index must be greater than the number of years of foundation multiplied by 1.5. </a:t>
            </a:r>
            <a:endParaRPr kumimoji="0" lang="ar-IQ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21">
                <a:extLst>
                  <a:ext uri="{FF2B5EF4-FFF2-40B4-BE49-F238E27FC236}">
                    <a16:creationId xmlns="" xmlns:a16="http://schemas.microsoft.com/office/drawing/2014/main" id="{81FAAB90-F505-497E-A598-104E85C484B8}"/>
                  </a:ext>
                </a:extLst>
              </p:cNvPr>
              <p:cNvSpPr/>
              <p:nvPr/>
            </p:nvSpPr>
            <p:spPr bwMode="auto">
              <a:xfrm>
                <a:off x="436622" y="3441244"/>
                <a:ext cx="11221977" cy="3121481"/>
              </a:xfrm>
              <a:prstGeom prst="wedgeRoundRectCallout">
                <a:avLst>
                  <a:gd name="adj1" fmla="val -49694"/>
                  <a:gd name="adj2" fmla="val 682"/>
                  <a:gd name="adj3" fmla="val 166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rgbClr val="E6E6E6"/>
                  </a:gs>
                  <a:gs pos="100000">
                    <a:srgbClr val="7D8496"/>
                  </a:gs>
                  <a:gs pos="99000">
                    <a:srgbClr val="E6E6E6"/>
                  </a:gs>
                  <a:gs pos="100000">
                    <a:srgbClr val="7D8496"/>
                  </a:gs>
                  <a:gs pos="100000">
                    <a:srgbClr val="E6E6E6"/>
                  </a:gs>
                </a:gsLst>
                <a:lin ang="16200000" scaled="0"/>
              </a:gra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91427" tIns="45714" rIns="91427" bIns="45714" anchor="ctr"/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</a:rPr>
                  <a:t>1-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</a:rPr>
                  <a:t>Scopus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</a:rPr>
                  <a:t> based database with a total weight of 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</a:rPr>
                  <a:t>36% 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</a:rPr>
                  <a:t>divided as follows:</a:t>
                </a:r>
                <a:endParaRPr kumimoji="0" lang="ar-IQ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/>
                </a:endParaRPr>
              </a:p>
              <a:p>
                <a:pPr marL="571423" marR="0" lvl="0" indent="-571423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H-index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with a weight of 10%.</a:t>
                </a:r>
              </a:p>
              <a:p>
                <a:pPr marL="571423" marR="0" lvl="1" indent="-571423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 of papers published in 20xx, 10%.</a:t>
                </a:r>
              </a:p>
              <a:p>
                <a:pPr marL="571423" marR="0" lvl="1" indent="-571423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No. of Citations 20XX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8%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571423" marR="0" lvl="1" indent="-571423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Author Position,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8%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052177" marR="0" lvl="1" indent="-571423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Cor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responding author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4%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052177" marR="0" lvl="1" indent="-571423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 Author, </a:t>
                </a:r>
                <a:r>
                  <a:rPr lang="en-US" sz="1400" b="1" kern="0" dirty="0">
                    <a:solidFill>
                      <a:sysClr val="windowText" lastClr="000000"/>
                    </a:solidFill>
                    <a:latin typeface="Calibri"/>
                  </a:rPr>
                  <a:t>4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%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ular Callout 21">
                <a:extLst>
                  <a:ext uri="{FF2B5EF4-FFF2-40B4-BE49-F238E27FC236}">
                    <a16:creationId xmlns="" xmlns:a16="http://schemas.microsoft.com/office/drawing/2014/main" id="{81FAAB90-F505-497E-A598-104E85C48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622" y="3441244"/>
                <a:ext cx="11221977" cy="3121481"/>
              </a:xfrm>
              <a:prstGeom prst="wedgeRoundRectCallout">
                <a:avLst>
                  <a:gd name="adj1" fmla="val -49694"/>
                  <a:gd name="adj2" fmla="val 682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750EC79-84C0-4868-B130-433B5AA9B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962" y="425009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200470" y="962024"/>
            <a:ext cx="6000555" cy="695325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rPr>
              <a:t>2. AUIQ –</a:t>
            </a:r>
            <a:r>
              <a:rPr kumimoji="0" lang="ar-IQ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rPr>
              <a:t>The First Researcher Award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833721" y="1743071"/>
            <a:ext cx="10529604" cy="1352554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gradFill>
            <a:gsLst>
              <a:gs pos="0">
                <a:srgbClr val="03D4A8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r>
              <a:rPr lang="en-US" sz="2400" b="1" dirty="0"/>
              <a:t>2- </a:t>
            </a:r>
            <a:r>
              <a:rPr lang="en-US" sz="2400" b="1" dirty="0" err="1">
                <a:solidFill>
                  <a:srgbClr val="FF0000"/>
                </a:solidFill>
              </a:rPr>
              <a:t>SciVal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/>
              <a:t>based database with a total weight of </a:t>
            </a:r>
            <a:r>
              <a:rPr lang="en-US" sz="2400" b="1" dirty="0" smtClean="0"/>
              <a:t>16% </a:t>
            </a:r>
            <a:r>
              <a:rPr lang="en-US" sz="2400" b="1" dirty="0"/>
              <a:t>divided as </a:t>
            </a:r>
            <a:r>
              <a:rPr lang="en-US" sz="2400" b="1" dirty="0" smtClean="0"/>
              <a:t>follows</a:t>
            </a:r>
            <a:r>
              <a:rPr lang="en-US" sz="2400" b="1" dirty="0"/>
              <a:t>:</a:t>
            </a:r>
            <a:endParaRPr lang="ar-IQ" sz="2400" b="1" dirty="0"/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/>
              <a:t>Papers in Top Journal Percentiles, </a:t>
            </a:r>
            <a:r>
              <a:rPr lang="en-US" sz="2000" dirty="0" smtClean="0"/>
              <a:t>8%.</a:t>
            </a:r>
            <a:endParaRPr lang="en-US" sz="2000" dirty="0"/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/>
              <a:t>Field-Weighted Citation Impact, </a:t>
            </a:r>
            <a:r>
              <a:rPr lang="en-US" sz="2000" dirty="0" smtClean="0"/>
              <a:t>8%.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21">
                <a:extLst>
                  <a:ext uri="{FF2B5EF4-FFF2-40B4-BE49-F238E27FC236}">
                    <a16:creationId xmlns="" xmlns:a16="http://schemas.microsoft.com/office/drawing/2014/main" id="{81FAAB90-F505-497E-A598-104E85C484B8}"/>
                  </a:ext>
                </a:extLst>
              </p:cNvPr>
              <p:cNvSpPr/>
              <p:nvPr/>
            </p:nvSpPr>
            <p:spPr bwMode="auto">
              <a:xfrm>
                <a:off x="833721" y="3257549"/>
                <a:ext cx="10662954" cy="3162301"/>
              </a:xfrm>
              <a:prstGeom prst="wedgeRoundRectCallout">
                <a:avLst>
                  <a:gd name="adj1" fmla="val -49694"/>
                  <a:gd name="adj2" fmla="val 682"/>
                  <a:gd name="adj3" fmla="val 16667"/>
                </a:avLst>
              </a:prstGeom>
              <a:gradFill>
                <a:gsLst>
                  <a:gs pos="0">
                    <a:srgbClr val="8488C4"/>
                  </a:gs>
                  <a:gs pos="100000">
                    <a:srgbClr val="D4DEFF"/>
                  </a:gs>
                  <a:gs pos="0">
                    <a:srgbClr val="D4DEFF"/>
                  </a:gs>
                  <a:gs pos="100000">
                    <a:srgbClr val="96AB94"/>
                  </a:gs>
                </a:gsLst>
                <a:lin ang="16200000" scaled="0"/>
              </a:gra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27" tIns="45714" rIns="91427" bIns="45714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3-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Web of Science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based database with a total weight of 30% divided as follows:</a:t>
                </a:r>
              </a:p>
              <a:p>
                <a:pPr marL="571423" indent="-571423" algn="just">
                  <a:lnSpc>
                    <a:spcPct val="150000"/>
                  </a:lnSpc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H-index</a:t>
                </a:r>
                <a:r>
                  <a:rPr lang="en-US" sz="2000" dirty="0">
                    <a:solidFill>
                      <a:schemeClr val="tx1"/>
                    </a:solidFill>
                  </a:rPr>
                  <a:t>, with a weight of 8%.</a:t>
                </a:r>
              </a:p>
              <a:p>
                <a:pPr marL="571423" lvl="1" indent="-571423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000" dirty="0">
                    <a:solidFill>
                      <a:schemeClr val="tx1"/>
                    </a:solidFill>
                  </a:rPr>
                  <a:t>Number of papers published in 20xx, 8%.</a:t>
                </a:r>
              </a:p>
              <a:p>
                <a:pPr marL="571423" lvl="1" indent="-571423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000" dirty="0">
                    <a:solidFill>
                      <a:schemeClr val="tx1"/>
                    </a:solidFill>
                  </a:rPr>
                  <a:t>No. of Citations 20XX 6%</a:t>
                </a:r>
              </a:p>
              <a:p>
                <a:pPr marL="571423" lvl="1" indent="-571423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2000" dirty="0">
                    <a:solidFill>
                      <a:schemeClr val="tx1"/>
                    </a:solidFill>
                  </a:rPr>
                  <a:t>Author Position, 8%</a:t>
                </a:r>
              </a:p>
              <a:p>
                <a:pPr marL="1052177" lvl="1" indent="-571423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Corresponding author 4%</a:t>
                </a:r>
              </a:p>
              <a:p>
                <a:pPr marL="1052177" lvl="1" indent="-571423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First Author, 4%</a:t>
                </a:r>
              </a:p>
            </p:txBody>
          </p:sp>
        </mc:Choice>
        <mc:Fallback xmlns="">
          <p:sp>
            <p:nvSpPr>
              <p:cNvPr id="5" name="Rounded Rectangular Callout 21">
                <a:extLst>
                  <a:ext uri="{FF2B5EF4-FFF2-40B4-BE49-F238E27FC236}">
                    <a16:creationId xmlns="" xmlns:a16="http://schemas.microsoft.com/office/drawing/2014/main" id="{81FAAB90-F505-497E-A598-104E85C48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721" y="3257549"/>
                <a:ext cx="10662954" cy="3162301"/>
              </a:xfrm>
              <a:prstGeom prst="wedgeRoundRectCallout">
                <a:avLst>
                  <a:gd name="adj1" fmla="val -49694"/>
                  <a:gd name="adj2" fmla="val 682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plane, transport, aircraft, airplane&#10;&#10;Description automatically generated">
            <a:extLst>
              <a:ext uri="{FF2B5EF4-FFF2-40B4-BE49-F238E27FC236}">
                <a16:creationId xmlns="" xmlns:a16="http://schemas.microsoft.com/office/drawing/2014/main" id="{CF52CD08-5516-C5AD-FED5-93D0DD867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326" y="4004006"/>
            <a:ext cx="5200650" cy="2328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18E604-DC39-49E7-8EF5-461FF028B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752" y="1881129"/>
            <a:ext cx="1290224" cy="1170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E8F7F44-3380-4D8F-BF81-7BAEB9E405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1527" y="4399085"/>
            <a:ext cx="1019190" cy="10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200470" y="962024"/>
            <a:ext cx="6000555" cy="695325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rPr>
              <a:t>2. AUIQ –</a:t>
            </a:r>
            <a:r>
              <a:rPr kumimoji="0" lang="ar-IQ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</a:rPr>
              <a:t>The First Researcher Award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21">
                <a:extLst>
                  <a:ext uri="{FF2B5EF4-FFF2-40B4-BE49-F238E27FC236}">
                    <a16:creationId xmlns="" xmlns:a16="http://schemas.microsoft.com/office/drawing/2014/main" id="{81FAAB90-F505-497E-A598-104E85C484B8}"/>
                  </a:ext>
                </a:extLst>
              </p:cNvPr>
              <p:cNvSpPr/>
              <p:nvPr/>
            </p:nvSpPr>
            <p:spPr bwMode="auto">
              <a:xfrm>
                <a:off x="774592" y="1870979"/>
                <a:ext cx="10522057" cy="2091422"/>
              </a:xfrm>
              <a:prstGeom prst="wedgeRoundRectCallout">
                <a:avLst>
                  <a:gd name="adj1" fmla="val -49694"/>
                  <a:gd name="adj2" fmla="val 682"/>
                  <a:gd name="adj3" fmla="val 16667"/>
                </a:avLst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427" tIns="45714" rIns="91427" bIns="45714" anchor="ctr"/>
              <a:lstStyle/>
              <a:p>
                <a:endParaRPr lang="en-US" sz="2400" dirty="0" smtClean="0"/>
              </a:p>
              <a:p>
                <a:r>
                  <a:rPr lang="en-US" sz="2400" b="1" dirty="0" smtClean="0"/>
                  <a:t>4-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G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US" sz="2400" b="1" dirty="0">
                    <a:solidFill>
                      <a:srgbClr val="FFC000"/>
                    </a:solidFill>
                  </a:rPr>
                  <a:t>o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g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2400" b="1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Scholar</a:t>
                </a:r>
                <a:r>
                  <a:rPr lang="en-US" sz="2400" b="1" dirty="0"/>
                  <a:t> based database with a total weight of 10% divided as follows</a:t>
                </a:r>
                <a:r>
                  <a:rPr lang="en-US" sz="2400" b="1" dirty="0" smtClean="0"/>
                  <a:t>:</a:t>
                </a:r>
                <a:endParaRPr lang="ar-IQ" sz="2400" b="1" dirty="0"/>
              </a:p>
              <a:p>
                <a:pPr marL="457138" indent="-457138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000" dirty="0"/>
                  <a:t>20xx number of papers, </a:t>
                </a:r>
                <a:r>
                  <a:rPr lang="ar-IQ" sz="2000" dirty="0"/>
                  <a:t>3</a:t>
                </a:r>
                <a:r>
                  <a:rPr lang="en-US" sz="2000" dirty="0"/>
                  <a:t> %.</a:t>
                </a:r>
              </a:p>
              <a:p>
                <a:pPr marL="457138" indent="-457138">
                  <a:lnSpc>
                    <a:spcPct val="150000"/>
                  </a:lnSpc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𝛿</m:t>
                    </m:r>
                  </m:oMath>
                </a14:m>
                <a:r>
                  <a:rPr lang="en-US" sz="2000" dirty="0" smtClean="0"/>
                  <a:t>H-index</a:t>
                </a:r>
                <a:r>
                  <a:rPr lang="en-US" sz="2000" dirty="0"/>
                  <a:t>, 4%.</a:t>
                </a:r>
              </a:p>
              <a:p>
                <a:pPr marL="457138" indent="-457138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000" dirty="0"/>
                  <a:t>20xx Citations, 3</a:t>
                </a:r>
                <a:r>
                  <a:rPr lang="en-US" sz="2000" dirty="0" smtClean="0"/>
                  <a:t>%.</a:t>
                </a:r>
              </a:p>
              <a:p>
                <a:pPr lvl="0"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Rounded Rectangular Callout 21">
                <a:extLst>
                  <a:ext uri="{FF2B5EF4-FFF2-40B4-BE49-F238E27FC236}">
                    <a16:creationId xmlns="" xmlns:a16="http://schemas.microsoft.com/office/drawing/2014/main" id="{81FAAB90-F505-497E-A598-104E85C48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592" y="1870979"/>
                <a:ext cx="10522057" cy="2091422"/>
              </a:xfrm>
              <a:prstGeom prst="wedgeRoundRectCallout">
                <a:avLst>
                  <a:gd name="adj1" fmla="val -49694"/>
                  <a:gd name="adj2" fmla="val 682"/>
                  <a:gd name="adj3" fmla="val 16667"/>
                </a:avLst>
              </a:prstGeom>
              <a:blipFill rotWithShape="1">
                <a:blip r:embed="rId4"/>
                <a:stretch>
                  <a:fillRect t="-23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774592" y="4076700"/>
            <a:ext cx="10607783" cy="2539853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gradFill>
            <a:gsLst>
              <a:gs pos="0">
                <a:srgbClr val="DDEBCF"/>
              </a:gs>
              <a:gs pos="99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5. </a:t>
            </a:r>
            <a:r>
              <a:rPr lang="en-US" sz="2400" b="1" dirty="0">
                <a:solidFill>
                  <a:srgbClr val="FF0000"/>
                </a:solidFill>
              </a:rPr>
              <a:t>Sustainability Database Goals (SDG) </a:t>
            </a:r>
            <a:r>
              <a:rPr lang="en-US" sz="2400" b="1" dirty="0">
                <a:solidFill>
                  <a:schemeClr val="tx1"/>
                </a:solidFill>
              </a:rPr>
              <a:t>Interested </a:t>
            </a:r>
            <a:r>
              <a:rPr lang="en-US" sz="2400" b="1" dirty="0" smtClean="0">
                <a:solidFill>
                  <a:schemeClr val="tx1"/>
                </a:solidFill>
              </a:rPr>
              <a:t>Researchers </a:t>
            </a:r>
            <a:r>
              <a:rPr lang="en-US" sz="2400" b="1" dirty="0">
                <a:solidFill>
                  <a:schemeClr val="tx1"/>
                </a:solidFill>
              </a:rPr>
              <a:t>8</a:t>
            </a:r>
            <a:r>
              <a:rPr lang="en-US" sz="2400" b="1" dirty="0" smtClean="0">
                <a:solidFill>
                  <a:schemeClr val="tx1"/>
                </a:solidFill>
              </a:rPr>
              <a:t> %</a:t>
            </a:r>
            <a:endParaRPr lang="en-US" sz="2400" dirty="0" smtClean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Based </a:t>
            </a:r>
            <a:r>
              <a:rPr lang="en-US" sz="2000" dirty="0"/>
              <a:t>on SCOPUS Sustainability Database (16 Goals</a:t>
            </a:r>
            <a:r>
              <a:rPr lang="en-US" sz="2000" dirty="0" smtClean="0"/>
              <a:t>).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For the year </a:t>
            </a:r>
            <a:r>
              <a:rPr lang="en-US" sz="2000" dirty="0" smtClean="0"/>
              <a:t>20xx, </a:t>
            </a:r>
            <a:r>
              <a:rPr lang="en-US" sz="2000" dirty="0"/>
              <a:t>the ratio between the number of published </a:t>
            </a:r>
            <a:r>
              <a:rPr lang="en-US" sz="2000" dirty="0" smtClean="0"/>
              <a:t>papers that </a:t>
            </a:r>
            <a:r>
              <a:rPr lang="en-US" sz="2000" dirty="0"/>
              <a:t>targeted the </a:t>
            </a:r>
            <a:r>
              <a:rPr lang="en-US" sz="2000" dirty="0" smtClean="0"/>
              <a:t>SDG to </a:t>
            </a:r>
            <a:r>
              <a:rPr lang="en-US" sz="2000" dirty="0"/>
              <a:t>the total </a:t>
            </a:r>
            <a:r>
              <a:rPr lang="en-US" sz="2000" dirty="0" smtClean="0"/>
              <a:t>published papers for </a:t>
            </a:r>
            <a:r>
              <a:rPr lang="en-US" sz="2000" dirty="0"/>
              <a:t>the </a:t>
            </a:r>
            <a:r>
              <a:rPr lang="en-US" sz="2000" dirty="0" smtClean="0"/>
              <a:t>evaluation </a:t>
            </a:r>
            <a:r>
              <a:rPr lang="en-US" sz="2000" dirty="0"/>
              <a:t>year. </a:t>
            </a:r>
            <a:endParaRPr lang="en-US" sz="2000" dirty="0" smtClean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endParaRPr lang="en-US" sz="1400" dirty="0"/>
          </a:p>
          <a:p>
            <a:pPr marL="571500" indent="-571500">
              <a:buFontTx/>
              <a:buChar char="-"/>
            </a:pPr>
            <a:endParaRPr lang="ar-IQ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0CED32-ED63-46A2-AEB5-0C2530967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7928" y="2506110"/>
            <a:ext cx="4019550" cy="1133475"/>
          </a:xfrm>
          <a:prstGeom prst="rect">
            <a:avLst/>
          </a:prstGeom>
        </p:spPr>
      </p:pic>
      <p:pic>
        <p:nvPicPr>
          <p:cNvPr id="8" name="Picture 2" descr="Managed LCA Database | Sphera (GaBi)">
            <a:extLst>
              <a:ext uri="{FF2B5EF4-FFF2-40B4-BE49-F238E27FC236}">
                <a16:creationId xmlns="" xmlns:a16="http://schemas.microsoft.com/office/drawing/2014/main" id="{34E58FDE-E223-402C-AEF3-124027D6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580" y="4143376"/>
            <a:ext cx="1115151" cy="11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D92090-DE87-4BC2-BED8-A2E7DDC9E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07" y="4052660"/>
            <a:ext cx="10453438" cy="2549159"/>
          </a:xfrm>
          <a:prstGeom prst="rect">
            <a:avLst/>
          </a:prstGeom>
        </p:spPr>
      </p:pic>
      <p:sp>
        <p:nvSpPr>
          <p:cNvPr id="4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259625" y="422040"/>
            <a:ext cx="5855677" cy="1205386"/>
          </a:xfrm>
          <a:prstGeom prst="roundRect">
            <a:avLst/>
          </a:prstGeom>
          <a:gradFill>
            <a:gsLst>
              <a:gs pos="0">
                <a:srgbClr val="DDEBCF"/>
              </a:gs>
              <a:gs pos="10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3. Sustainability Database Goals (SDG) Interested Institutions Awards (</a:t>
            </a:r>
            <a:r>
              <a:rPr lang="en-US" sz="2800" b="1" dirty="0" smtClean="0">
                <a:solidFill>
                  <a:schemeClr val="tx1"/>
                </a:solidFill>
              </a:rPr>
              <a:t>SDG-IIA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673759" y="1828800"/>
            <a:ext cx="10852956" cy="2136531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gradFill>
            <a:gsLst>
              <a:gs pos="0">
                <a:srgbClr val="DDEBCF"/>
              </a:gs>
              <a:gs pos="99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/>
              <a:t>For </a:t>
            </a:r>
            <a:r>
              <a:rPr lang="en-US" sz="2400" dirty="0"/>
              <a:t>Iraqi Universities. 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Based on SCOPUS Sustainability Database (16 Goals).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/>
              <a:t>Highest five Publications Universities in 2023 (for Public and Private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grpSp>
        <p:nvGrpSpPr>
          <p:cNvPr id="6" name="Group 153">
            <a:extLst>
              <a:ext uri="{FF2B5EF4-FFF2-40B4-BE49-F238E27FC236}">
                <a16:creationId xmlns="" xmlns:a16="http://schemas.microsoft.com/office/drawing/2014/main" id="{44C3489F-BC90-4C34-A0AD-F4100AE0E00D}"/>
              </a:ext>
            </a:extLst>
          </p:cNvPr>
          <p:cNvGrpSpPr>
            <a:grpSpLocks/>
          </p:cNvGrpSpPr>
          <p:nvPr/>
        </p:nvGrpSpPr>
        <p:grpSpPr bwMode="auto">
          <a:xfrm>
            <a:off x="9543674" y="2023247"/>
            <a:ext cx="1917971" cy="1718893"/>
            <a:chOff x="7381299" y="549157"/>
            <a:chExt cx="3799963" cy="5909498"/>
          </a:xfrm>
        </p:grpSpPr>
        <p:grpSp>
          <p:nvGrpSpPr>
            <p:cNvPr id="8" name="Group 1057">
              <a:extLst>
                <a:ext uri="{FF2B5EF4-FFF2-40B4-BE49-F238E27FC236}">
                  <a16:creationId xmlns="" xmlns:a16="http://schemas.microsoft.com/office/drawing/2014/main" id="{37AB77A5-A6EA-4D9F-80EB-4824886DB8C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185532" y="4838490"/>
              <a:ext cx="2209091" cy="1620165"/>
              <a:chOff x="2889" y="1431"/>
              <a:chExt cx="1899" cy="1453"/>
            </a:xfrm>
            <a:solidFill>
              <a:sysClr val="windowText" lastClr="000000">
                <a:lumMod val="65000"/>
                <a:lumOff val="35000"/>
              </a:sysClr>
            </a:solidFill>
          </p:grpSpPr>
          <p:sp>
            <p:nvSpPr>
              <p:cNvPr id="57" name="Freeform 1059">
                <a:extLst>
                  <a:ext uri="{FF2B5EF4-FFF2-40B4-BE49-F238E27FC236}">
                    <a16:creationId xmlns="" xmlns:a16="http://schemas.microsoft.com/office/drawing/2014/main" id="{30C4034C-1AD5-43E4-A3DC-278A3811C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1431"/>
                <a:ext cx="675" cy="1381"/>
              </a:xfrm>
              <a:custGeom>
                <a:avLst/>
                <a:gdLst>
                  <a:gd name="T0" fmla="*/ 136 w 1349"/>
                  <a:gd name="T1" fmla="*/ 0 h 2762"/>
                  <a:gd name="T2" fmla="*/ 136 w 1349"/>
                  <a:gd name="T3" fmla="*/ 0 h 2762"/>
                  <a:gd name="T4" fmla="*/ 181 w 1349"/>
                  <a:gd name="T5" fmla="*/ 0 h 2762"/>
                  <a:gd name="T6" fmla="*/ 228 w 1349"/>
                  <a:gd name="T7" fmla="*/ 2 h 2762"/>
                  <a:gd name="T8" fmla="*/ 279 w 1349"/>
                  <a:gd name="T9" fmla="*/ 5 h 2762"/>
                  <a:gd name="T10" fmla="*/ 331 w 1349"/>
                  <a:gd name="T11" fmla="*/ 9 h 2762"/>
                  <a:gd name="T12" fmla="*/ 386 w 1349"/>
                  <a:gd name="T13" fmla="*/ 16 h 2762"/>
                  <a:gd name="T14" fmla="*/ 443 w 1349"/>
                  <a:gd name="T15" fmla="*/ 23 h 2762"/>
                  <a:gd name="T16" fmla="*/ 500 w 1349"/>
                  <a:gd name="T17" fmla="*/ 33 h 2762"/>
                  <a:gd name="T18" fmla="*/ 559 w 1349"/>
                  <a:gd name="T19" fmla="*/ 46 h 2762"/>
                  <a:gd name="T20" fmla="*/ 619 w 1349"/>
                  <a:gd name="T21" fmla="*/ 60 h 2762"/>
                  <a:gd name="T22" fmla="*/ 679 w 1349"/>
                  <a:gd name="T23" fmla="*/ 77 h 2762"/>
                  <a:gd name="T24" fmla="*/ 739 w 1349"/>
                  <a:gd name="T25" fmla="*/ 98 h 2762"/>
                  <a:gd name="T26" fmla="*/ 800 w 1349"/>
                  <a:gd name="T27" fmla="*/ 121 h 2762"/>
                  <a:gd name="T28" fmla="*/ 859 w 1349"/>
                  <a:gd name="T29" fmla="*/ 146 h 2762"/>
                  <a:gd name="T30" fmla="*/ 919 w 1349"/>
                  <a:gd name="T31" fmla="*/ 177 h 2762"/>
                  <a:gd name="T32" fmla="*/ 976 w 1349"/>
                  <a:gd name="T33" fmla="*/ 210 h 2762"/>
                  <a:gd name="T34" fmla="*/ 1033 w 1349"/>
                  <a:gd name="T35" fmla="*/ 247 h 2762"/>
                  <a:gd name="T36" fmla="*/ 1088 w 1349"/>
                  <a:gd name="T37" fmla="*/ 287 h 2762"/>
                  <a:gd name="T38" fmla="*/ 1142 w 1349"/>
                  <a:gd name="T39" fmla="*/ 332 h 2762"/>
                  <a:gd name="T40" fmla="*/ 1193 w 1349"/>
                  <a:gd name="T41" fmla="*/ 382 h 2762"/>
                  <a:gd name="T42" fmla="*/ 1241 w 1349"/>
                  <a:gd name="T43" fmla="*/ 436 h 2762"/>
                  <a:gd name="T44" fmla="*/ 1288 w 1349"/>
                  <a:gd name="T45" fmla="*/ 494 h 2762"/>
                  <a:gd name="T46" fmla="*/ 1330 w 1349"/>
                  <a:gd name="T47" fmla="*/ 557 h 2762"/>
                  <a:gd name="T48" fmla="*/ 1339 w 1349"/>
                  <a:gd name="T49" fmla="*/ 579 h 2762"/>
                  <a:gd name="T50" fmla="*/ 1346 w 1349"/>
                  <a:gd name="T51" fmla="*/ 602 h 2762"/>
                  <a:gd name="T52" fmla="*/ 1349 w 1349"/>
                  <a:gd name="T53" fmla="*/ 627 h 2762"/>
                  <a:gd name="T54" fmla="*/ 1349 w 1349"/>
                  <a:gd name="T55" fmla="*/ 2762 h 2762"/>
                  <a:gd name="T56" fmla="*/ 1286 w 1349"/>
                  <a:gd name="T57" fmla="*/ 2701 h 2762"/>
                  <a:gd name="T58" fmla="*/ 1221 w 1349"/>
                  <a:gd name="T59" fmla="*/ 2645 h 2762"/>
                  <a:gd name="T60" fmla="*/ 1154 w 1349"/>
                  <a:gd name="T61" fmla="*/ 2596 h 2762"/>
                  <a:gd name="T62" fmla="*/ 1085 w 1349"/>
                  <a:gd name="T63" fmla="*/ 2551 h 2762"/>
                  <a:gd name="T64" fmla="*/ 1013 w 1349"/>
                  <a:gd name="T65" fmla="*/ 2511 h 2762"/>
                  <a:gd name="T66" fmla="*/ 942 w 1349"/>
                  <a:gd name="T67" fmla="*/ 2476 h 2762"/>
                  <a:gd name="T68" fmla="*/ 869 w 1349"/>
                  <a:gd name="T69" fmla="*/ 2444 h 2762"/>
                  <a:gd name="T70" fmla="*/ 796 w 1349"/>
                  <a:gd name="T71" fmla="*/ 2417 h 2762"/>
                  <a:gd name="T72" fmla="*/ 724 w 1349"/>
                  <a:gd name="T73" fmla="*/ 2394 h 2762"/>
                  <a:gd name="T74" fmla="*/ 651 w 1349"/>
                  <a:gd name="T75" fmla="*/ 2374 h 2762"/>
                  <a:gd name="T76" fmla="*/ 580 w 1349"/>
                  <a:gd name="T77" fmla="*/ 2358 h 2762"/>
                  <a:gd name="T78" fmla="*/ 509 w 1349"/>
                  <a:gd name="T79" fmla="*/ 2344 h 2762"/>
                  <a:gd name="T80" fmla="*/ 441 w 1349"/>
                  <a:gd name="T81" fmla="*/ 2334 h 2762"/>
                  <a:gd name="T82" fmla="*/ 375 w 1349"/>
                  <a:gd name="T83" fmla="*/ 2325 h 2762"/>
                  <a:gd name="T84" fmla="*/ 311 w 1349"/>
                  <a:gd name="T85" fmla="*/ 2319 h 2762"/>
                  <a:gd name="T86" fmla="*/ 249 w 1349"/>
                  <a:gd name="T87" fmla="*/ 2315 h 2762"/>
                  <a:gd name="T88" fmla="*/ 191 w 1349"/>
                  <a:gd name="T89" fmla="*/ 2313 h 2762"/>
                  <a:gd name="T90" fmla="*/ 136 w 1349"/>
                  <a:gd name="T91" fmla="*/ 2312 h 2762"/>
                  <a:gd name="T92" fmla="*/ 105 w 1349"/>
                  <a:gd name="T93" fmla="*/ 2308 h 2762"/>
                  <a:gd name="T94" fmla="*/ 77 w 1349"/>
                  <a:gd name="T95" fmla="*/ 2298 h 2762"/>
                  <a:gd name="T96" fmla="*/ 52 w 1349"/>
                  <a:gd name="T97" fmla="*/ 2282 h 2762"/>
                  <a:gd name="T98" fmla="*/ 30 w 1349"/>
                  <a:gd name="T99" fmla="*/ 2261 h 2762"/>
                  <a:gd name="T100" fmla="*/ 14 w 1349"/>
                  <a:gd name="T101" fmla="*/ 2235 h 2762"/>
                  <a:gd name="T102" fmla="*/ 5 w 1349"/>
                  <a:gd name="T103" fmla="*/ 2208 h 2762"/>
                  <a:gd name="T104" fmla="*/ 0 w 1349"/>
                  <a:gd name="T105" fmla="*/ 2177 h 2762"/>
                  <a:gd name="T106" fmla="*/ 0 w 1349"/>
                  <a:gd name="T107" fmla="*/ 136 h 2762"/>
                  <a:gd name="T108" fmla="*/ 3 w 1349"/>
                  <a:gd name="T109" fmla="*/ 110 h 2762"/>
                  <a:gd name="T110" fmla="*/ 10 w 1349"/>
                  <a:gd name="T111" fmla="*/ 83 h 2762"/>
                  <a:gd name="T112" fmla="*/ 23 w 1349"/>
                  <a:gd name="T113" fmla="*/ 60 h 2762"/>
                  <a:gd name="T114" fmla="*/ 40 w 1349"/>
                  <a:gd name="T115" fmla="*/ 39 h 2762"/>
                  <a:gd name="T116" fmla="*/ 61 w 1349"/>
                  <a:gd name="T117" fmla="*/ 22 h 2762"/>
                  <a:gd name="T118" fmla="*/ 84 w 1349"/>
                  <a:gd name="T119" fmla="*/ 10 h 2762"/>
                  <a:gd name="T120" fmla="*/ 109 w 1349"/>
                  <a:gd name="T121" fmla="*/ 2 h 2762"/>
                  <a:gd name="T122" fmla="*/ 136 w 1349"/>
                  <a:gd name="T123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9" h="2762">
                    <a:moveTo>
                      <a:pt x="136" y="0"/>
                    </a:moveTo>
                    <a:lnTo>
                      <a:pt x="136" y="0"/>
                    </a:lnTo>
                    <a:lnTo>
                      <a:pt x="181" y="0"/>
                    </a:lnTo>
                    <a:lnTo>
                      <a:pt x="228" y="2"/>
                    </a:lnTo>
                    <a:lnTo>
                      <a:pt x="279" y="5"/>
                    </a:lnTo>
                    <a:lnTo>
                      <a:pt x="331" y="9"/>
                    </a:lnTo>
                    <a:lnTo>
                      <a:pt x="386" y="16"/>
                    </a:lnTo>
                    <a:lnTo>
                      <a:pt x="443" y="23"/>
                    </a:lnTo>
                    <a:lnTo>
                      <a:pt x="500" y="33"/>
                    </a:lnTo>
                    <a:lnTo>
                      <a:pt x="559" y="46"/>
                    </a:lnTo>
                    <a:lnTo>
                      <a:pt x="619" y="60"/>
                    </a:lnTo>
                    <a:lnTo>
                      <a:pt x="679" y="77"/>
                    </a:lnTo>
                    <a:lnTo>
                      <a:pt x="739" y="98"/>
                    </a:lnTo>
                    <a:lnTo>
                      <a:pt x="800" y="121"/>
                    </a:lnTo>
                    <a:lnTo>
                      <a:pt x="859" y="146"/>
                    </a:lnTo>
                    <a:lnTo>
                      <a:pt x="919" y="177"/>
                    </a:lnTo>
                    <a:lnTo>
                      <a:pt x="976" y="210"/>
                    </a:lnTo>
                    <a:lnTo>
                      <a:pt x="1033" y="247"/>
                    </a:lnTo>
                    <a:lnTo>
                      <a:pt x="1088" y="287"/>
                    </a:lnTo>
                    <a:lnTo>
                      <a:pt x="1142" y="332"/>
                    </a:lnTo>
                    <a:lnTo>
                      <a:pt x="1193" y="382"/>
                    </a:lnTo>
                    <a:lnTo>
                      <a:pt x="1241" y="436"/>
                    </a:lnTo>
                    <a:lnTo>
                      <a:pt x="1288" y="494"/>
                    </a:lnTo>
                    <a:lnTo>
                      <a:pt x="1330" y="557"/>
                    </a:lnTo>
                    <a:lnTo>
                      <a:pt x="1339" y="579"/>
                    </a:lnTo>
                    <a:lnTo>
                      <a:pt x="1346" y="602"/>
                    </a:lnTo>
                    <a:lnTo>
                      <a:pt x="1349" y="627"/>
                    </a:lnTo>
                    <a:lnTo>
                      <a:pt x="1349" y="2762"/>
                    </a:lnTo>
                    <a:lnTo>
                      <a:pt x="1286" y="2701"/>
                    </a:lnTo>
                    <a:lnTo>
                      <a:pt x="1221" y="2645"/>
                    </a:lnTo>
                    <a:lnTo>
                      <a:pt x="1154" y="2596"/>
                    </a:lnTo>
                    <a:lnTo>
                      <a:pt x="1085" y="2551"/>
                    </a:lnTo>
                    <a:lnTo>
                      <a:pt x="1013" y="2511"/>
                    </a:lnTo>
                    <a:lnTo>
                      <a:pt x="942" y="2476"/>
                    </a:lnTo>
                    <a:lnTo>
                      <a:pt x="869" y="2444"/>
                    </a:lnTo>
                    <a:lnTo>
                      <a:pt x="796" y="2417"/>
                    </a:lnTo>
                    <a:lnTo>
                      <a:pt x="724" y="2394"/>
                    </a:lnTo>
                    <a:lnTo>
                      <a:pt x="651" y="2374"/>
                    </a:lnTo>
                    <a:lnTo>
                      <a:pt x="580" y="2358"/>
                    </a:lnTo>
                    <a:lnTo>
                      <a:pt x="509" y="2344"/>
                    </a:lnTo>
                    <a:lnTo>
                      <a:pt x="441" y="2334"/>
                    </a:lnTo>
                    <a:lnTo>
                      <a:pt x="375" y="2325"/>
                    </a:lnTo>
                    <a:lnTo>
                      <a:pt x="311" y="2319"/>
                    </a:lnTo>
                    <a:lnTo>
                      <a:pt x="249" y="2315"/>
                    </a:lnTo>
                    <a:lnTo>
                      <a:pt x="191" y="2313"/>
                    </a:lnTo>
                    <a:lnTo>
                      <a:pt x="136" y="2312"/>
                    </a:lnTo>
                    <a:lnTo>
                      <a:pt x="105" y="2308"/>
                    </a:lnTo>
                    <a:lnTo>
                      <a:pt x="77" y="2298"/>
                    </a:lnTo>
                    <a:lnTo>
                      <a:pt x="52" y="2282"/>
                    </a:lnTo>
                    <a:lnTo>
                      <a:pt x="30" y="2261"/>
                    </a:lnTo>
                    <a:lnTo>
                      <a:pt x="14" y="2235"/>
                    </a:lnTo>
                    <a:lnTo>
                      <a:pt x="5" y="2208"/>
                    </a:lnTo>
                    <a:lnTo>
                      <a:pt x="0" y="2177"/>
                    </a:lnTo>
                    <a:lnTo>
                      <a:pt x="0" y="136"/>
                    </a:lnTo>
                    <a:lnTo>
                      <a:pt x="3" y="110"/>
                    </a:lnTo>
                    <a:lnTo>
                      <a:pt x="10" y="83"/>
                    </a:lnTo>
                    <a:lnTo>
                      <a:pt x="23" y="60"/>
                    </a:lnTo>
                    <a:lnTo>
                      <a:pt x="40" y="39"/>
                    </a:lnTo>
                    <a:lnTo>
                      <a:pt x="61" y="22"/>
                    </a:lnTo>
                    <a:lnTo>
                      <a:pt x="84" y="10"/>
                    </a:lnTo>
                    <a:lnTo>
                      <a:pt x="109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8" name="Freeform 1060">
                <a:extLst>
                  <a:ext uri="{FF2B5EF4-FFF2-40B4-BE49-F238E27FC236}">
                    <a16:creationId xmlns="" xmlns:a16="http://schemas.microsoft.com/office/drawing/2014/main" id="{F8C6F97E-3C92-4D40-BE80-CE31D065E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1431"/>
                <a:ext cx="674" cy="1381"/>
              </a:xfrm>
              <a:custGeom>
                <a:avLst/>
                <a:gdLst>
                  <a:gd name="T0" fmla="*/ 1211 w 1347"/>
                  <a:gd name="T1" fmla="*/ 0 h 2762"/>
                  <a:gd name="T2" fmla="*/ 1212 w 1347"/>
                  <a:gd name="T3" fmla="*/ 0 h 2762"/>
                  <a:gd name="T4" fmla="*/ 1239 w 1347"/>
                  <a:gd name="T5" fmla="*/ 2 h 2762"/>
                  <a:gd name="T6" fmla="*/ 1263 w 1347"/>
                  <a:gd name="T7" fmla="*/ 10 h 2762"/>
                  <a:gd name="T8" fmla="*/ 1287 w 1347"/>
                  <a:gd name="T9" fmla="*/ 22 h 2762"/>
                  <a:gd name="T10" fmla="*/ 1307 w 1347"/>
                  <a:gd name="T11" fmla="*/ 39 h 2762"/>
                  <a:gd name="T12" fmla="*/ 1324 w 1347"/>
                  <a:gd name="T13" fmla="*/ 60 h 2762"/>
                  <a:gd name="T14" fmla="*/ 1337 w 1347"/>
                  <a:gd name="T15" fmla="*/ 83 h 2762"/>
                  <a:gd name="T16" fmla="*/ 1345 w 1347"/>
                  <a:gd name="T17" fmla="*/ 110 h 2762"/>
                  <a:gd name="T18" fmla="*/ 1347 w 1347"/>
                  <a:gd name="T19" fmla="*/ 136 h 2762"/>
                  <a:gd name="T20" fmla="*/ 1347 w 1347"/>
                  <a:gd name="T21" fmla="*/ 2177 h 2762"/>
                  <a:gd name="T22" fmla="*/ 1344 w 1347"/>
                  <a:gd name="T23" fmla="*/ 2207 h 2762"/>
                  <a:gd name="T24" fmla="*/ 1333 w 1347"/>
                  <a:gd name="T25" fmla="*/ 2235 h 2762"/>
                  <a:gd name="T26" fmla="*/ 1317 w 1347"/>
                  <a:gd name="T27" fmla="*/ 2261 h 2762"/>
                  <a:gd name="T28" fmla="*/ 1296 w 1347"/>
                  <a:gd name="T29" fmla="*/ 2282 h 2762"/>
                  <a:gd name="T30" fmla="*/ 1271 w 1347"/>
                  <a:gd name="T31" fmla="*/ 2298 h 2762"/>
                  <a:gd name="T32" fmla="*/ 1242 w 1347"/>
                  <a:gd name="T33" fmla="*/ 2308 h 2762"/>
                  <a:gd name="T34" fmla="*/ 1211 w 1347"/>
                  <a:gd name="T35" fmla="*/ 2312 h 2762"/>
                  <a:gd name="T36" fmla="*/ 1157 w 1347"/>
                  <a:gd name="T37" fmla="*/ 2313 h 2762"/>
                  <a:gd name="T38" fmla="*/ 1098 w 1347"/>
                  <a:gd name="T39" fmla="*/ 2315 h 2762"/>
                  <a:gd name="T40" fmla="*/ 1037 w 1347"/>
                  <a:gd name="T41" fmla="*/ 2319 h 2762"/>
                  <a:gd name="T42" fmla="*/ 972 w 1347"/>
                  <a:gd name="T43" fmla="*/ 2325 h 2762"/>
                  <a:gd name="T44" fmla="*/ 907 w 1347"/>
                  <a:gd name="T45" fmla="*/ 2334 h 2762"/>
                  <a:gd name="T46" fmla="*/ 838 w 1347"/>
                  <a:gd name="T47" fmla="*/ 2344 h 2762"/>
                  <a:gd name="T48" fmla="*/ 767 w 1347"/>
                  <a:gd name="T49" fmla="*/ 2358 h 2762"/>
                  <a:gd name="T50" fmla="*/ 696 w 1347"/>
                  <a:gd name="T51" fmla="*/ 2374 h 2762"/>
                  <a:gd name="T52" fmla="*/ 623 w 1347"/>
                  <a:gd name="T53" fmla="*/ 2394 h 2762"/>
                  <a:gd name="T54" fmla="*/ 551 w 1347"/>
                  <a:gd name="T55" fmla="*/ 2417 h 2762"/>
                  <a:gd name="T56" fmla="*/ 478 w 1347"/>
                  <a:gd name="T57" fmla="*/ 2444 h 2762"/>
                  <a:gd name="T58" fmla="*/ 405 w 1347"/>
                  <a:gd name="T59" fmla="*/ 2476 h 2762"/>
                  <a:gd name="T60" fmla="*/ 334 w 1347"/>
                  <a:gd name="T61" fmla="*/ 2510 h 2762"/>
                  <a:gd name="T62" fmla="*/ 264 w 1347"/>
                  <a:gd name="T63" fmla="*/ 2551 h 2762"/>
                  <a:gd name="T64" fmla="*/ 194 w 1347"/>
                  <a:gd name="T65" fmla="*/ 2596 h 2762"/>
                  <a:gd name="T66" fmla="*/ 126 w 1347"/>
                  <a:gd name="T67" fmla="*/ 2645 h 2762"/>
                  <a:gd name="T68" fmla="*/ 62 w 1347"/>
                  <a:gd name="T69" fmla="*/ 2701 h 2762"/>
                  <a:gd name="T70" fmla="*/ 0 w 1347"/>
                  <a:gd name="T71" fmla="*/ 2762 h 2762"/>
                  <a:gd name="T72" fmla="*/ 0 w 1347"/>
                  <a:gd name="T73" fmla="*/ 627 h 2762"/>
                  <a:gd name="T74" fmla="*/ 2 w 1347"/>
                  <a:gd name="T75" fmla="*/ 602 h 2762"/>
                  <a:gd name="T76" fmla="*/ 8 w 1347"/>
                  <a:gd name="T77" fmla="*/ 579 h 2762"/>
                  <a:gd name="T78" fmla="*/ 18 w 1347"/>
                  <a:gd name="T79" fmla="*/ 557 h 2762"/>
                  <a:gd name="T80" fmla="*/ 61 w 1347"/>
                  <a:gd name="T81" fmla="*/ 494 h 2762"/>
                  <a:gd name="T82" fmla="*/ 107 w 1347"/>
                  <a:gd name="T83" fmla="*/ 436 h 2762"/>
                  <a:gd name="T84" fmla="*/ 155 w 1347"/>
                  <a:gd name="T85" fmla="*/ 382 h 2762"/>
                  <a:gd name="T86" fmla="*/ 206 w 1347"/>
                  <a:gd name="T87" fmla="*/ 332 h 2762"/>
                  <a:gd name="T88" fmla="*/ 259 w 1347"/>
                  <a:gd name="T89" fmla="*/ 287 h 2762"/>
                  <a:gd name="T90" fmla="*/ 314 w 1347"/>
                  <a:gd name="T91" fmla="*/ 247 h 2762"/>
                  <a:gd name="T92" fmla="*/ 371 w 1347"/>
                  <a:gd name="T93" fmla="*/ 210 h 2762"/>
                  <a:gd name="T94" fmla="*/ 430 w 1347"/>
                  <a:gd name="T95" fmla="*/ 177 h 2762"/>
                  <a:gd name="T96" fmla="*/ 488 w 1347"/>
                  <a:gd name="T97" fmla="*/ 146 h 2762"/>
                  <a:gd name="T98" fmla="*/ 548 w 1347"/>
                  <a:gd name="T99" fmla="*/ 121 h 2762"/>
                  <a:gd name="T100" fmla="*/ 608 w 1347"/>
                  <a:gd name="T101" fmla="*/ 98 h 2762"/>
                  <a:gd name="T102" fmla="*/ 669 w 1347"/>
                  <a:gd name="T103" fmla="*/ 77 h 2762"/>
                  <a:gd name="T104" fmla="*/ 729 w 1347"/>
                  <a:gd name="T105" fmla="*/ 60 h 2762"/>
                  <a:gd name="T106" fmla="*/ 789 w 1347"/>
                  <a:gd name="T107" fmla="*/ 46 h 2762"/>
                  <a:gd name="T108" fmla="*/ 848 w 1347"/>
                  <a:gd name="T109" fmla="*/ 33 h 2762"/>
                  <a:gd name="T110" fmla="*/ 906 w 1347"/>
                  <a:gd name="T111" fmla="*/ 23 h 2762"/>
                  <a:gd name="T112" fmla="*/ 962 w 1347"/>
                  <a:gd name="T113" fmla="*/ 16 h 2762"/>
                  <a:gd name="T114" fmla="*/ 1016 w 1347"/>
                  <a:gd name="T115" fmla="*/ 9 h 2762"/>
                  <a:gd name="T116" fmla="*/ 1069 w 1347"/>
                  <a:gd name="T117" fmla="*/ 5 h 2762"/>
                  <a:gd name="T118" fmla="*/ 1119 w 1347"/>
                  <a:gd name="T119" fmla="*/ 2 h 2762"/>
                  <a:gd name="T120" fmla="*/ 1167 w 1347"/>
                  <a:gd name="T121" fmla="*/ 0 h 2762"/>
                  <a:gd name="T122" fmla="*/ 1211 w 1347"/>
                  <a:gd name="T123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7" h="2762">
                    <a:moveTo>
                      <a:pt x="1211" y="0"/>
                    </a:moveTo>
                    <a:lnTo>
                      <a:pt x="1212" y="0"/>
                    </a:lnTo>
                    <a:lnTo>
                      <a:pt x="1239" y="2"/>
                    </a:lnTo>
                    <a:lnTo>
                      <a:pt x="1263" y="10"/>
                    </a:lnTo>
                    <a:lnTo>
                      <a:pt x="1287" y="22"/>
                    </a:lnTo>
                    <a:lnTo>
                      <a:pt x="1307" y="39"/>
                    </a:lnTo>
                    <a:lnTo>
                      <a:pt x="1324" y="60"/>
                    </a:lnTo>
                    <a:lnTo>
                      <a:pt x="1337" y="83"/>
                    </a:lnTo>
                    <a:lnTo>
                      <a:pt x="1345" y="110"/>
                    </a:lnTo>
                    <a:lnTo>
                      <a:pt x="1347" y="136"/>
                    </a:lnTo>
                    <a:lnTo>
                      <a:pt x="1347" y="2177"/>
                    </a:lnTo>
                    <a:lnTo>
                      <a:pt x="1344" y="2207"/>
                    </a:lnTo>
                    <a:lnTo>
                      <a:pt x="1333" y="2235"/>
                    </a:lnTo>
                    <a:lnTo>
                      <a:pt x="1317" y="2261"/>
                    </a:lnTo>
                    <a:lnTo>
                      <a:pt x="1296" y="2282"/>
                    </a:lnTo>
                    <a:lnTo>
                      <a:pt x="1271" y="2298"/>
                    </a:lnTo>
                    <a:lnTo>
                      <a:pt x="1242" y="2308"/>
                    </a:lnTo>
                    <a:lnTo>
                      <a:pt x="1211" y="2312"/>
                    </a:lnTo>
                    <a:lnTo>
                      <a:pt x="1157" y="2313"/>
                    </a:lnTo>
                    <a:lnTo>
                      <a:pt x="1098" y="2315"/>
                    </a:lnTo>
                    <a:lnTo>
                      <a:pt x="1037" y="2319"/>
                    </a:lnTo>
                    <a:lnTo>
                      <a:pt x="972" y="2325"/>
                    </a:lnTo>
                    <a:lnTo>
                      <a:pt x="907" y="2334"/>
                    </a:lnTo>
                    <a:lnTo>
                      <a:pt x="838" y="2344"/>
                    </a:lnTo>
                    <a:lnTo>
                      <a:pt x="767" y="2358"/>
                    </a:lnTo>
                    <a:lnTo>
                      <a:pt x="696" y="2374"/>
                    </a:lnTo>
                    <a:lnTo>
                      <a:pt x="623" y="2394"/>
                    </a:lnTo>
                    <a:lnTo>
                      <a:pt x="551" y="2417"/>
                    </a:lnTo>
                    <a:lnTo>
                      <a:pt x="478" y="2444"/>
                    </a:lnTo>
                    <a:lnTo>
                      <a:pt x="405" y="2476"/>
                    </a:lnTo>
                    <a:lnTo>
                      <a:pt x="334" y="2510"/>
                    </a:lnTo>
                    <a:lnTo>
                      <a:pt x="264" y="2551"/>
                    </a:lnTo>
                    <a:lnTo>
                      <a:pt x="194" y="2596"/>
                    </a:lnTo>
                    <a:lnTo>
                      <a:pt x="126" y="2645"/>
                    </a:lnTo>
                    <a:lnTo>
                      <a:pt x="62" y="2701"/>
                    </a:lnTo>
                    <a:lnTo>
                      <a:pt x="0" y="2762"/>
                    </a:lnTo>
                    <a:lnTo>
                      <a:pt x="0" y="627"/>
                    </a:lnTo>
                    <a:lnTo>
                      <a:pt x="2" y="602"/>
                    </a:lnTo>
                    <a:lnTo>
                      <a:pt x="8" y="579"/>
                    </a:lnTo>
                    <a:lnTo>
                      <a:pt x="18" y="557"/>
                    </a:lnTo>
                    <a:lnTo>
                      <a:pt x="61" y="494"/>
                    </a:lnTo>
                    <a:lnTo>
                      <a:pt x="107" y="436"/>
                    </a:lnTo>
                    <a:lnTo>
                      <a:pt x="155" y="382"/>
                    </a:lnTo>
                    <a:lnTo>
                      <a:pt x="206" y="332"/>
                    </a:lnTo>
                    <a:lnTo>
                      <a:pt x="259" y="287"/>
                    </a:lnTo>
                    <a:lnTo>
                      <a:pt x="314" y="247"/>
                    </a:lnTo>
                    <a:lnTo>
                      <a:pt x="371" y="210"/>
                    </a:lnTo>
                    <a:lnTo>
                      <a:pt x="430" y="177"/>
                    </a:lnTo>
                    <a:lnTo>
                      <a:pt x="488" y="146"/>
                    </a:lnTo>
                    <a:lnTo>
                      <a:pt x="548" y="121"/>
                    </a:lnTo>
                    <a:lnTo>
                      <a:pt x="608" y="98"/>
                    </a:lnTo>
                    <a:lnTo>
                      <a:pt x="669" y="77"/>
                    </a:lnTo>
                    <a:lnTo>
                      <a:pt x="729" y="60"/>
                    </a:lnTo>
                    <a:lnTo>
                      <a:pt x="789" y="46"/>
                    </a:lnTo>
                    <a:lnTo>
                      <a:pt x="848" y="33"/>
                    </a:lnTo>
                    <a:lnTo>
                      <a:pt x="906" y="23"/>
                    </a:lnTo>
                    <a:lnTo>
                      <a:pt x="962" y="16"/>
                    </a:lnTo>
                    <a:lnTo>
                      <a:pt x="1016" y="9"/>
                    </a:lnTo>
                    <a:lnTo>
                      <a:pt x="1069" y="5"/>
                    </a:lnTo>
                    <a:lnTo>
                      <a:pt x="1119" y="2"/>
                    </a:lnTo>
                    <a:lnTo>
                      <a:pt x="1167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9" name="Freeform 1061">
                <a:extLst>
                  <a:ext uri="{FF2B5EF4-FFF2-40B4-BE49-F238E27FC236}">
                    <a16:creationId xmlns="" xmlns:a16="http://schemas.microsoft.com/office/drawing/2014/main" id="{919C1E07-1536-4377-BD8A-9D894FB0F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667"/>
                <a:ext cx="803" cy="1217"/>
              </a:xfrm>
              <a:custGeom>
                <a:avLst/>
                <a:gdLst>
                  <a:gd name="T0" fmla="*/ 1371 w 1605"/>
                  <a:gd name="T1" fmla="*/ 0 h 2434"/>
                  <a:gd name="T2" fmla="*/ 1470 w 1605"/>
                  <a:gd name="T3" fmla="*/ 0 h 2434"/>
                  <a:gd name="T4" fmla="*/ 1501 w 1605"/>
                  <a:gd name="T5" fmla="*/ 3 h 2434"/>
                  <a:gd name="T6" fmla="*/ 1529 w 1605"/>
                  <a:gd name="T7" fmla="*/ 14 h 2434"/>
                  <a:gd name="T8" fmla="*/ 1554 w 1605"/>
                  <a:gd name="T9" fmla="*/ 30 h 2434"/>
                  <a:gd name="T10" fmla="*/ 1576 w 1605"/>
                  <a:gd name="T11" fmla="*/ 51 h 2434"/>
                  <a:gd name="T12" fmla="*/ 1591 w 1605"/>
                  <a:gd name="T13" fmla="*/ 76 h 2434"/>
                  <a:gd name="T14" fmla="*/ 1602 w 1605"/>
                  <a:gd name="T15" fmla="*/ 104 h 2434"/>
                  <a:gd name="T16" fmla="*/ 1605 w 1605"/>
                  <a:gd name="T17" fmla="*/ 135 h 2434"/>
                  <a:gd name="T18" fmla="*/ 1605 w 1605"/>
                  <a:gd name="T19" fmla="*/ 2298 h 2434"/>
                  <a:gd name="T20" fmla="*/ 1604 w 1605"/>
                  <a:gd name="T21" fmla="*/ 2322 h 2434"/>
                  <a:gd name="T22" fmla="*/ 1597 w 1605"/>
                  <a:gd name="T23" fmla="*/ 2345 h 2434"/>
                  <a:gd name="T24" fmla="*/ 1587 w 1605"/>
                  <a:gd name="T25" fmla="*/ 2367 h 2434"/>
                  <a:gd name="T26" fmla="*/ 1573 w 1605"/>
                  <a:gd name="T27" fmla="*/ 2387 h 2434"/>
                  <a:gd name="T28" fmla="*/ 1554 w 1605"/>
                  <a:gd name="T29" fmla="*/ 2404 h 2434"/>
                  <a:gd name="T30" fmla="*/ 1534 w 1605"/>
                  <a:gd name="T31" fmla="*/ 2418 h 2434"/>
                  <a:gd name="T32" fmla="*/ 1512 w 1605"/>
                  <a:gd name="T33" fmla="*/ 2427 h 2434"/>
                  <a:gd name="T34" fmla="*/ 1488 w 1605"/>
                  <a:gd name="T35" fmla="*/ 2433 h 2434"/>
                  <a:gd name="T36" fmla="*/ 1463 w 1605"/>
                  <a:gd name="T37" fmla="*/ 2434 h 2434"/>
                  <a:gd name="T38" fmla="*/ 1439 w 1605"/>
                  <a:gd name="T39" fmla="*/ 2430 h 2434"/>
                  <a:gd name="T40" fmla="*/ 1360 w 1605"/>
                  <a:gd name="T41" fmla="*/ 2413 h 2434"/>
                  <a:gd name="T42" fmla="*/ 1273 w 1605"/>
                  <a:gd name="T43" fmla="*/ 2396 h 2434"/>
                  <a:gd name="T44" fmla="*/ 1179 w 1605"/>
                  <a:gd name="T45" fmla="*/ 2380 h 2434"/>
                  <a:gd name="T46" fmla="*/ 1077 w 1605"/>
                  <a:gd name="T47" fmla="*/ 2365 h 2434"/>
                  <a:gd name="T48" fmla="*/ 970 w 1605"/>
                  <a:gd name="T49" fmla="*/ 2352 h 2434"/>
                  <a:gd name="T50" fmla="*/ 858 w 1605"/>
                  <a:gd name="T51" fmla="*/ 2343 h 2434"/>
                  <a:gd name="T52" fmla="*/ 743 w 1605"/>
                  <a:gd name="T53" fmla="*/ 2336 h 2434"/>
                  <a:gd name="T54" fmla="*/ 623 w 1605"/>
                  <a:gd name="T55" fmla="*/ 2333 h 2434"/>
                  <a:gd name="T56" fmla="*/ 501 w 1605"/>
                  <a:gd name="T57" fmla="*/ 2336 h 2434"/>
                  <a:gd name="T58" fmla="*/ 377 w 1605"/>
                  <a:gd name="T59" fmla="*/ 2343 h 2434"/>
                  <a:gd name="T60" fmla="*/ 252 w 1605"/>
                  <a:gd name="T61" fmla="*/ 2355 h 2434"/>
                  <a:gd name="T62" fmla="*/ 126 w 1605"/>
                  <a:gd name="T63" fmla="*/ 2375 h 2434"/>
                  <a:gd name="T64" fmla="*/ 0 w 1605"/>
                  <a:gd name="T65" fmla="*/ 2403 h 2434"/>
                  <a:gd name="T66" fmla="*/ 60 w 1605"/>
                  <a:gd name="T67" fmla="*/ 2350 h 2434"/>
                  <a:gd name="T68" fmla="*/ 124 w 1605"/>
                  <a:gd name="T69" fmla="*/ 2302 h 2434"/>
                  <a:gd name="T70" fmla="*/ 188 w 1605"/>
                  <a:gd name="T71" fmla="*/ 2260 h 2434"/>
                  <a:gd name="T72" fmla="*/ 255 w 1605"/>
                  <a:gd name="T73" fmla="*/ 2223 h 2434"/>
                  <a:gd name="T74" fmla="*/ 323 w 1605"/>
                  <a:gd name="T75" fmla="*/ 2190 h 2434"/>
                  <a:gd name="T76" fmla="*/ 391 w 1605"/>
                  <a:gd name="T77" fmla="*/ 2161 h 2434"/>
                  <a:gd name="T78" fmla="*/ 460 w 1605"/>
                  <a:gd name="T79" fmla="*/ 2137 h 2434"/>
                  <a:gd name="T80" fmla="*/ 530 w 1605"/>
                  <a:gd name="T81" fmla="*/ 2116 h 2434"/>
                  <a:gd name="T82" fmla="*/ 598 w 1605"/>
                  <a:gd name="T83" fmla="*/ 2099 h 2434"/>
                  <a:gd name="T84" fmla="*/ 666 w 1605"/>
                  <a:gd name="T85" fmla="*/ 2085 h 2434"/>
                  <a:gd name="T86" fmla="*/ 731 w 1605"/>
                  <a:gd name="T87" fmla="*/ 2074 h 2434"/>
                  <a:gd name="T88" fmla="*/ 796 w 1605"/>
                  <a:gd name="T89" fmla="*/ 2066 h 2434"/>
                  <a:gd name="T90" fmla="*/ 857 w 1605"/>
                  <a:gd name="T91" fmla="*/ 2060 h 2434"/>
                  <a:gd name="T92" fmla="*/ 917 w 1605"/>
                  <a:gd name="T93" fmla="*/ 2055 h 2434"/>
                  <a:gd name="T94" fmla="*/ 972 w 1605"/>
                  <a:gd name="T95" fmla="*/ 2053 h 2434"/>
                  <a:gd name="T96" fmla="*/ 1024 w 1605"/>
                  <a:gd name="T97" fmla="*/ 2052 h 2434"/>
                  <a:gd name="T98" fmla="*/ 1071 w 1605"/>
                  <a:gd name="T99" fmla="*/ 2050 h 2434"/>
                  <a:gd name="T100" fmla="*/ 1116 w 1605"/>
                  <a:gd name="T101" fmla="*/ 2040 h 2434"/>
                  <a:gd name="T102" fmla="*/ 1159 w 1605"/>
                  <a:gd name="T103" fmla="*/ 2025 h 2434"/>
                  <a:gd name="T104" fmla="*/ 1199 w 1605"/>
                  <a:gd name="T105" fmla="*/ 2005 h 2434"/>
                  <a:gd name="T106" fmla="*/ 1236 w 1605"/>
                  <a:gd name="T107" fmla="*/ 1979 h 2434"/>
                  <a:gd name="T108" fmla="*/ 1270 w 1605"/>
                  <a:gd name="T109" fmla="*/ 1950 h 2434"/>
                  <a:gd name="T110" fmla="*/ 1298 w 1605"/>
                  <a:gd name="T111" fmla="*/ 1917 h 2434"/>
                  <a:gd name="T112" fmla="*/ 1324 w 1605"/>
                  <a:gd name="T113" fmla="*/ 1880 h 2434"/>
                  <a:gd name="T114" fmla="*/ 1343 w 1605"/>
                  <a:gd name="T115" fmla="*/ 1839 h 2434"/>
                  <a:gd name="T116" fmla="*/ 1358 w 1605"/>
                  <a:gd name="T117" fmla="*/ 1797 h 2434"/>
                  <a:gd name="T118" fmla="*/ 1368 w 1605"/>
                  <a:gd name="T119" fmla="*/ 1752 h 2434"/>
                  <a:gd name="T120" fmla="*/ 1371 w 1605"/>
                  <a:gd name="T121" fmla="*/ 1706 h 2434"/>
                  <a:gd name="T122" fmla="*/ 1371 w 1605"/>
                  <a:gd name="T123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5" h="2434">
                    <a:moveTo>
                      <a:pt x="1371" y="0"/>
                    </a:moveTo>
                    <a:lnTo>
                      <a:pt x="1470" y="0"/>
                    </a:lnTo>
                    <a:lnTo>
                      <a:pt x="1501" y="3"/>
                    </a:lnTo>
                    <a:lnTo>
                      <a:pt x="1529" y="14"/>
                    </a:lnTo>
                    <a:lnTo>
                      <a:pt x="1554" y="30"/>
                    </a:lnTo>
                    <a:lnTo>
                      <a:pt x="1576" y="51"/>
                    </a:lnTo>
                    <a:lnTo>
                      <a:pt x="1591" y="76"/>
                    </a:lnTo>
                    <a:lnTo>
                      <a:pt x="1602" y="104"/>
                    </a:lnTo>
                    <a:lnTo>
                      <a:pt x="1605" y="135"/>
                    </a:lnTo>
                    <a:lnTo>
                      <a:pt x="1605" y="2298"/>
                    </a:lnTo>
                    <a:lnTo>
                      <a:pt x="1604" y="2322"/>
                    </a:lnTo>
                    <a:lnTo>
                      <a:pt x="1597" y="2345"/>
                    </a:lnTo>
                    <a:lnTo>
                      <a:pt x="1587" y="2367"/>
                    </a:lnTo>
                    <a:lnTo>
                      <a:pt x="1573" y="2387"/>
                    </a:lnTo>
                    <a:lnTo>
                      <a:pt x="1554" y="2404"/>
                    </a:lnTo>
                    <a:lnTo>
                      <a:pt x="1534" y="2418"/>
                    </a:lnTo>
                    <a:lnTo>
                      <a:pt x="1512" y="2427"/>
                    </a:lnTo>
                    <a:lnTo>
                      <a:pt x="1488" y="2433"/>
                    </a:lnTo>
                    <a:lnTo>
                      <a:pt x="1463" y="2434"/>
                    </a:lnTo>
                    <a:lnTo>
                      <a:pt x="1439" y="2430"/>
                    </a:lnTo>
                    <a:lnTo>
                      <a:pt x="1360" y="2413"/>
                    </a:lnTo>
                    <a:lnTo>
                      <a:pt x="1273" y="2396"/>
                    </a:lnTo>
                    <a:lnTo>
                      <a:pt x="1179" y="2380"/>
                    </a:lnTo>
                    <a:lnTo>
                      <a:pt x="1077" y="2365"/>
                    </a:lnTo>
                    <a:lnTo>
                      <a:pt x="970" y="2352"/>
                    </a:lnTo>
                    <a:lnTo>
                      <a:pt x="858" y="2343"/>
                    </a:lnTo>
                    <a:lnTo>
                      <a:pt x="743" y="2336"/>
                    </a:lnTo>
                    <a:lnTo>
                      <a:pt x="623" y="2333"/>
                    </a:lnTo>
                    <a:lnTo>
                      <a:pt x="501" y="2336"/>
                    </a:lnTo>
                    <a:lnTo>
                      <a:pt x="377" y="2343"/>
                    </a:lnTo>
                    <a:lnTo>
                      <a:pt x="252" y="2355"/>
                    </a:lnTo>
                    <a:lnTo>
                      <a:pt x="126" y="2375"/>
                    </a:lnTo>
                    <a:lnTo>
                      <a:pt x="0" y="2403"/>
                    </a:lnTo>
                    <a:lnTo>
                      <a:pt x="60" y="2350"/>
                    </a:lnTo>
                    <a:lnTo>
                      <a:pt x="124" y="2302"/>
                    </a:lnTo>
                    <a:lnTo>
                      <a:pt x="188" y="2260"/>
                    </a:lnTo>
                    <a:lnTo>
                      <a:pt x="255" y="2223"/>
                    </a:lnTo>
                    <a:lnTo>
                      <a:pt x="323" y="2190"/>
                    </a:lnTo>
                    <a:lnTo>
                      <a:pt x="391" y="2161"/>
                    </a:lnTo>
                    <a:lnTo>
                      <a:pt x="460" y="2137"/>
                    </a:lnTo>
                    <a:lnTo>
                      <a:pt x="530" y="2116"/>
                    </a:lnTo>
                    <a:lnTo>
                      <a:pt x="598" y="2099"/>
                    </a:lnTo>
                    <a:lnTo>
                      <a:pt x="666" y="2085"/>
                    </a:lnTo>
                    <a:lnTo>
                      <a:pt x="731" y="2074"/>
                    </a:lnTo>
                    <a:lnTo>
                      <a:pt x="796" y="2066"/>
                    </a:lnTo>
                    <a:lnTo>
                      <a:pt x="857" y="2060"/>
                    </a:lnTo>
                    <a:lnTo>
                      <a:pt x="917" y="2055"/>
                    </a:lnTo>
                    <a:lnTo>
                      <a:pt x="972" y="2053"/>
                    </a:lnTo>
                    <a:lnTo>
                      <a:pt x="1024" y="2052"/>
                    </a:lnTo>
                    <a:lnTo>
                      <a:pt x="1071" y="2050"/>
                    </a:lnTo>
                    <a:lnTo>
                      <a:pt x="1116" y="2040"/>
                    </a:lnTo>
                    <a:lnTo>
                      <a:pt x="1159" y="2025"/>
                    </a:lnTo>
                    <a:lnTo>
                      <a:pt x="1199" y="2005"/>
                    </a:lnTo>
                    <a:lnTo>
                      <a:pt x="1236" y="1979"/>
                    </a:lnTo>
                    <a:lnTo>
                      <a:pt x="1270" y="1950"/>
                    </a:lnTo>
                    <a:lnTo>
                      <a:pt x="1298" y="1917"/>
                    </a:lnTo>
                    <a:lnTo>
                      <a:pt x="1324" y="1880"/>
                    </a:lnTo>
                    <a:lnTo>
                      <a:pt x="1343" y="1839"/>
                    </a:lnTo>
                    <a:lnTo>
                      <a:pt x="1358" y="1797"/>
                    </a:lnTo>
                    <a:lnTo>
                      <a:pt x="1368" y="1752"/>
                    </a:lnTo>
                    <a:lnTo>
                      <a:pt x="1371" y="1706"/>
                    </a:lnTo>
                    <a:lnTo>
                      <a:pt x="1371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FFC000">
                      <a:lumMod val="50000"/>
                    </a:srgbClr>
                  </a:gs>
                  <a:gs pos="100000">
                    <a:srgbClr val="FFC000">
                      <a:lumMod val="75000"/>
                    </a:srgbClr>
                  </a:gs>
                </a:gsLst>
                <a:lin ang="2700000" scaled="1"/>
              </a:gradFill>
              <a:ln w="0">
                <a:solidFill>
                  <a:srgbClr val="FFC000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0" name="Freeform 1062">
                <a:extLst>
                  <a:ext uri="{FF2B5EF4-FFF2-40B4-BE49-F238E27FC236}">
                    <a16:creationId xmlns="" xmlns:a16="http://schemas.microsoft.com/office/drawing/2014/main" id="{24F1C41B-F79B-4EBF-A175-95211423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1667"/>
                <a:ext cx="802" cy="1217"/>
              </a:xfrm>
              <a:custGeom>
                <a:avLst/>
                <a:gdLst>
                  <a:gd name="T0" fmla="*/ 136 w 1605"/>
                  <a:gd name="T1" fmla="*/ 0 h 2434"/>
                  <a:gd name="T2" fmla="*/ 234 w 1605"/>
                  <a:gd name="T3" fmla="*/ 0 h 2434"/>
                  <a:gd name="T4" fmla="*/ 234 w 1605"/>
                  <a:gd name="T5" fmla="*/ 1706 h 2434"/>
                  <a:gd name="T6" fmla="*/ 237 w 1605"/>
                  <a:gd name="T7" fmla="*/ 1752 h 2434"/>
                  <a:gd name="T8" fmla="*/ 247 w 1605"/>
                  <a:gd name="T9" fmla="*/ 1797 h 2434"/>
                  <a:gd name="T10" fmla="*/ 262 w 1605"/>
                  <a:gd name="T11" fmla="*/ 1839 h 2434"/>
                  <a:gd name="T12" fmla="*/ 281 w 1605"/>
                  <a:gd name="T13" fmla="*/ 1880 h 2434"/>
                  <a:gd name="T14" fmla="*/ 307 w 1605"/>
                  <a:gd name="T15" fmla="*/ 1917 h 2434"/>
                  <a:gd name="T16" fmla="*/ 335 w 1605"/>
                  <a:gd name="T17" fmla="*/ 1950 h 2434"/>
                  <a:gd name="T18" fmla="*/ 369 w 1605"/>
                  <a:gd name="T19" fmla="*/ 1979 h 2434"/>
                  <a:gd name="T20" fmla="*/ 406 w 1605"/>
                  <a:gd name="T21" fmla="*/ 2005 h 2434"/>
                  <a:gd name="T22" fmla="*/ 446 w 1605"/>
                  <a:gd name="T23" fmla="*/ 2025 h 2434"/>
                  <a:gd name="T24" fmla="*/ 489 w 1605"/>
                  <a:gd name="T25" fmla="*/ 2040 h 2434"/>
                  <a:gd name="T26" fmla="*/ 534 w 1605"/>
                  <a:gd name="T27" fmla="*/ 2050 h 2434"/>
                  <a:gd name="T28" fmla="*/ 581 w 1605"/>
                  <a:gd name="T29" fmla="*/ 2052 h 2434"/>
                  <a:gd name="T30" fmla="*/ 633 w 1605"/>
                  <a:gd name="T31" fmla="*/ 2053 h 2434"/>
                  <a:gd name="T32" fmla="*/ 689 w 1605"/>
                  <a:gd name="T33" fmla="*/ 2055 h 2434"/>
                  <a:gd name="T34" fmla="*/ 748 w 1605"/>
                  <a:gd name="T35" fmla="*/ 2060 h 2434"/>
                  <a:gd name="T36" fmla="*/ 810 w 1605"/>
                  <a:gd name="T37" fmla="*/ 2066 h 2434"/>
                  <a:gd name="T38" fmla="*/ 874 w 1605"/>
                  <a:gd name="T39" fmla="*/ 2074 h 2434"/>
                  <a:gd name="T40" fmla="*/ 941 w 1605"/>
                  <a:gd name="T41" fmla="*/ 2085 h 2434"/>
                  <a:gd name="T42" fmla="*/ 1007 w 1605"/>
                  <a:gd name="T43" fmla="*/ 2099 h 2434"/>
                  <a:gd name="T44" fmla="*/ 1075 w 1605"/>
                  <a:gd name="T45" fmla="*/ 2116 h 2434"/>
                  <a:gd name="T46" fmla="*/ 1145 w 1605"/>
                  <a:gd name="T47" fmla="*/ 2137 h 2434"/>
                  <a:gd name="T48" fmla="*/ 1214 w 1605"/>
                  <a:gd name="T49" fmla="*/ 2161 h 2434"/>
                  <a:gd name="T50" fmla="*/ 1283 w 1605"/>
                  <a:gd name="T51" fmla="*/ 2189 h 2434"/>
                  <a:gd name="T52" fmla="*/ 1351 w 1605"/>
                  <a:gd name="T53" fmla="*/ 2223 h 2434"/>
                  <a:gd name="T54" fmla="*/ 1417 w 1605"/>
                  <a:gd name="T55" fmla="*/ 2260 h 2434"/>
                  <a:gd name="T56" fmla="*/ 1482 w 1605"/>
                  <a:gd name="T57" fmla="*/ 2302 h 2434"/>
                  <a:gd name="T58" fmla="*/ 1545 w 1605"/>
                  <a:gd name="T59" fmla="*/ 2350 h 2434"/>
                  <a:gd name="T60" fmla="*/ 1605 w 1605"/>
                  <a:gd name="T61" fmla="*/ 2403 h 2434"/>
                  <a:gd name="T62" fmla="*/ 1479 w 1605"/>
                  <a:gd name="T63" fmla="*/ 2375 h 2434"/>
                  <a:gd name="T64" fmla="*/ 1353 w 1605"/>
                  <a:gd name="T65" fmla="*/ 2355 h 2434"/>
                  <a:gd name="T66" fmla="*/ 1229 w 1605"/>
                  <a:gd name="T67" fmla="*/ 2343 h 2434"/>
                  <a:gd name="T68" fmla="*/ 1104 w 1605"/>
                  <a:gd name="T69" fmla="*/ 2336 h 2434"/>
                  <a:gd name="T70" fmla="*/ 982 w 1605"/>
                  <a:gd name="T71" fmla="*/ 2333 h 2434"/>
                  <a:gd name="T72" fmla="*/ 863 w 1605"/>
                  <a:gd name="T73" fmla="*/ 2336 h 2434"/>
                  <a:gd name="T74" fmla="*/ 747 w 1605"/>
                  <a:gd name="T75" fmla="*/ 2343 h 2434"/>
                  <a:gd name="T76" fmla="*/ 635 w 1605"/>
                  <a:gd name="T77" fmla="*/ 2352 h 2434"/>
                  <a:gd name="T78" fmla="*/ 529 w 1605"/>
                  <a:gd name="T79" fmla="*/ 2365 h 2434"/>
                  <a:gd name="T80" fmla="*/ 428 w 1605"/>
                  <a:gd name="T81" fmla="*/ 2380 h 2434"/>
                  <a:gd name="T82" fmla="*/ 333 w 1605"/>
                  <a:gd name="T83" fmla="*/ 2396 h 2434"/>
                  <a:gd name="T84" fmla="*/ 246 w 1605"/>
                  <a:gd name="T85" fmla="*/ 2413 h 2434"/>
                  <a:gd name="T86" fmla="*/ 166 w 1605"/>
                  <a:gd name="T87" fmla="*/ 2430 h 2434"/>
                  <a:gd name="T88" fmla="*/ 142 w 1605"/>
                  <a:gd name="T89" fmla="*/ 2434 h 2434"/>
                  <a:gd name="T90" fmla="*/ 118 w 1605"/>
                  <a:gd name="T91" fmla="*/ 2433 h 2434"/>
                  <a:gd name="T92" fmla="*/ 93 w 1605"/>
                  <a:gd name="T93" fmla="*/ 2427 h 2434"/>
                  <a:gd name="T94" fmla="*/ 71 w 1605"/>
                  <a:gd name="T95" fmla="*/ 2418 h 2434"/>
                  <a:gd name="T96" fmla="*/ 51 w 1605"/>
                  <a:gd name="T97" fmla="*/ 2404 h 2434"/>
                  <a:gd name="T98" fmla="*/ 33 w 1605"/>
                  <a:gd name="T99" fmla="*/ 2387 h 2434"/>
                  <a:gd name="T100" fmla="*/ 20 w 1605"/>
                  <a:gd name="T101" fmla="*/ 2367 h 2434"/>
                  <a:gd name="T102" fmla="*/ 8 w 1605"/>
                  <a:gd name="T103" fmla="*/ 2345 h 2434"/>
                  <a:gd name="T104" fmla="*/ 2 w 1605"/>
                  <a:gd name="T105" fmla="*/ 2322 h 2434"/>
                  <a:gd name="T106" fmla="*/ 0 w 1605"/>
                  <a:gd name="T107" fmla="*/ 2298 h 2434"/>
                  <a:gd name="T108" fmla="*/ 0 w 1605"/>
                  <a:gd name="T109" fmla="*/ 135 h 2434"/>
                  <a:gd name="T110" fmla="*/ 3 w 1605"/>
                  <a:gd name="T111" fmla="*/ 104 h 2434"/>
                  <a:gd name="T112" fmla="*/ 14 w 1605"/>
                  <a:gd name="T113" fmla="*/ 76 h 2434"/>
                  <a:gd name="T114" fmla="*/ 30 w 1605"/>
                  <a:gd name="T115" fmla="*/ 51 h 2434"/>
                  <a:gd name="T116" fmla="*/ 51 w 1605"/>
                  <a:gd name="T117" fmla="*/ 30 h 2434"/>
                  <a:gd name="T118" fmla="*/ 76 w 1605"/>
                  <a:gd name="T119" fmla="*/ 14 h 2434"/>
                  <a:gd name="T120" fmla="*/ 105 w 1605"/>
                  <a:gd name="T121" fmla="*/ 3 h 2434"/>
                  <a:gd name="T122" fmla="*/ 136 w 1605"/>
                  <a:gd name="T123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05" h="2434">
                    <a:moveTo>
                      <a:pt x="136" y="0"/>
                    </a:moveTo>
                    <a:lnTo>
                      <a:pt x="234" y="0"/>
                    </a:lnTo>
                    <a:lnTo>
                      <a:pt x="234" y="1706"/>
                    </a:lnTo>
                    <a:lnTo>
                      <a:pt x="237" y="1752"/>
                    </a:lnTo>
                    <a:lnTo>
                      <a:pt x="247" y="1797"/>
                    </a:lnTo>
                    <a:lnTo>
                      <a:pt x="262" y="1839"/>
                    </a:lnTo>
                    <a:lnTo>
                      <a:pt x="281" y="1880"/>
                    </a:lnTo>
                    <a:lnTo>
                      <a:pt x="307" y="1917"/>
                    </a:lnTo>
                    <a:lnTo>
                      <a:pt x="335" y="1950"/>
                    </a:lnTo>
                    <a:lnTo>
                      <a:pt x="369" y="1979"/>
                    </a:lnTo>
                    <a:lnTo>
                      <a:pt x="406" y="2005"/>
                    </a:lnTo>
                    <a:lnTo>
                      <a:pt x="446" y="2025"/>
                    </a:lnTo>
                    <a:lnTo>
                      <a:pt x="489" y="2040"/>
                    </a:lnTo>
                    <a:lnTo>
                      <a:pt x="534" y="2050"/>
                    </a:lnTo>
                    <a:lnTo>
                      <a:pt x="581" y="2052"/>
                    </a:lnTo>
                    <a:lnTo>
                      <a:pt x="633" y="2053"/>
                    </a:lnTo>
                    <a:lnTo>
                      <a:pt x="689" y="2055"/>
                    </a:lnTo>
                    <a:lnTo>
                      <a:pt x="748" y="2060"/>
                    </a:lnTo>
                    <a:lnTo>
                      <a:pt x="810" y="2066"/>
                    </a:lnTo>
                    <a:lnTo>
                      <a:pt x="874" y="2074"/>
                    </a:lnTo>
                    <a:lnTo>
                      <a:pt x="941" y="2085"/>
                    </a:lnTo>
                    <a:lnTo>
                      <a:pt x="1007" y="2099"/>
                    </a:lnTo>
                    <a:lnTo>
                      <a:pt x="1075" y="2116"/>
                    </a:lnTo>
                    <a:lnTo>
                      <a:pt x="1145" y="2137"/>
                    </a:lnTo>
                    <a:lnTo>
                      <a:pt x="1214" y="2161"/>
                    </a:lnTo>
                    <a:lnTo>
                      <a:pt x="1283" y="2189"/>
                    </a:lnTo>
                    <a:lnTo>
                      <a:pt x="1351" y="2223"/>
                    </a:lnTo>
                    <a:lnTo>
                      <a:pt x="1417" y="2260"/>
                    </a:lnTo>
                    <a:lnTo>
                      <a:pt x="1482" y="2302"/>
                    </a:lnTo>
                    <a:lnTo>
                      <a:pt x="1545" y="2350"/>
                    </a:lnTo>
                    <a:lnTo>
                      <a:pt x="1605" y="2403"/>
                    </a:lnTo>
                    <a:lnTo>
                      <a:pt x="1479" y="2375"/>
                    </a:lnTo>
                    <a:lnTo>
                      <a:pt x="1353" y="2355"/>
                    </a:lnTo>
                    <a:lnTo>
                      <a:pt x="1229" y="2343"/>
                    </a:lnTo>
                    <a:lnTo>
                      <a:pt x="1104" y="2336"/>
                    </a:lnTo>
                    <a:lnTo>
                      <a:pt x="982" y="2333"/>
                    </a:lnTo>
                    <a:lnTo>
                      <a:pt x="863" y="2336"/>
                    </a:lnTo>
                    <a:lnTo>
                      <a:pt x="747" y="2343"/>
                    </a:lnTo>
                    <a:lnTo>
                      <a:pt x="635" y="2352"/>
                    </a:lnTo>
                    <a:lnTo>
                      <a:pt x="529" y="2365"/>
                    </a:lnTo>
                    <a:lnTo>
                      <a:pt x="428" y="2380"/>
                    </a:lnTo>
                    <a:lnTo>
                      <a:pt x="333" y="2396"/>
                    </a:lnTo>
                    <a:lnTo>
                      <a:pt x="246" y="2413"/>
                    </a:lnTo>
                    <a:lnTo>
                      <a:pt x="166" y="2430"/>
                    </a:lnTo>
                    <a:lnTo>
                      <a:pt x="142" y="2434"/>
                    </a:lnTo>
                    <a:lnTo>
                      <a:pt x="118" y="2433"/>
                    </a:lnTo>
                    <a:lnTo>
                      <a:pt x="93" y="2427"/>
                    </a:lnTo>
                    <a:lnTo>
                      <a:pt x="71" y="2418"/>
                    </a:lnTo>
                    <a:lnTo>
                      <a:pt x="51" y="2404"/>
                    </a:lnTo>
                    <a:lnTo>
                      <a:pt x="33" y="2387"/>
                    </a:lnTo>
                    <a:lnTo>
                      <a:pt x="20" y="2367"/>
                    </a:lnTo>
                    <a:lnTo>
                      <a:pt x="8" y="2345"/>
                    </a:lnTo>
                    <a:lnTo>
                      <a:pt x="2" y="2322"/>
                    </a:lnTo>
                    <a:lnTo>
                      <a:pt x="0" y="2298"/>
                    </a:lnTo>
                    <a:lnTo>
                      <a:pt x="0" y="135"/>
                    </a:lnTo>
                    <a:lnTo>
                      <a:pt x="3" y="104"/>
                    </a:lnTo>
                    <a:lnTo>
                      <a:pt x="14" y="76"/>
                    </a:lnTo>
                    <a:lnTo>
                      <a:pt x="30" y="51"/>
                    </a:lnTo>
                    <a:lnTo>
                      <a:pt x="51" y="30"/>
                    </a:lnTo>
                    <a:lnTo>
                      <a:pt x="76" y="14"/>
                    </a:lnTo>
                    <a:lnTo>
                      <a:pt x="105" y="3"/>
                    </a:lnTo>
                    <a:lnTo>
                      <a:pt x="136" y="0"/>
                    </a:lnTo>
                    <a:close/>
                  </a:path>
                </a:pathLst>
              </a:custGeom>
              <a:gradFill>
                <a:gsLst>
                  <a:gs pos="3000">
                    <a:srgbClr val="FFC000">
                      <a:lumMod val="75000"/>
                    </a:srgbClr>
                  </a:gs>
                  <a:gs pos="100000">
                    <a:srgbClr val="FFC000">
                      <a:lumMod val="50000"/>
                    </a:srgbClr>
                  </a:gs>
                </a:gsLst>
                <a:lin ang="2700000" scaled="1"/>
              </a:gradFill>
              <a:ln w="0">
                <a:solidFill>
                  <a:srgbClr val="FFC000">
                    <a:lumMod val="75000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1" name="Freeform 1059">
                <a:extLst>
                  <a:ext uri="{FF2B5EF4-FFF2-40B4-BE49-F238E27FC236}">
                    <a16:creationId xmlns="" xmlns:a16="http://schemas.microsoft.com/office/drawing/2014/main" id="{44B72896-5568-432B-84DB-068607BAF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454"/>
                <a:ext cx="589" cy="1381"/>
              </a:xfrm>
              <a:custGeom>
                <a:avLst/>
                <a:gdLst>
                  <a:gd name="T0" fmla="*/ 136 w 1349"/>
                  <a:gd name="T1" fmla="*/ 0 h 2762"/>
                  <a:gd name="T2" fmla="*/ 136 w 1349"/>
                  <a:gd name="T3" fmla="*/ 0 h 2762"/>
                  <a:gd name="T4" fmla="*/ 181 w 1349"/>
                  <a:gd name="T5" fmla="*/ 0 h 2762"/>
                  <a:gd name="T6" fmla="*/ 228 w 1349"/>
                  <a:gd name="T7" fmla="*/ 2 h 2762"/>
                  <a:gd name="T8" fmla="*/ 279 w 1349"/>
                  <a:gd name="T9" fmla="*/ 5 h 2762"/>
                  <a:gd name="T10" fmla="*/ 331 w 1349"/>
                  <a:gd name="T11" fmla="*/ 9 h 2762"/>
                  <a:gd name="T12" fmla="*/ 386 w 1349"/>
                  <a:gd name="T13" fmla="*/ 16 h 2762"/>
                  <a:gd name="T14" fmla="*/ 443 w 1349"/>
                  <a:gd name="T15" fmla="*/ 23 h 2762"/>
                  <a:gd name="T16" fmla="*/ 500 w 1349"/>
                  <a:gd name="T17" fmla="*/ 33 h 2762"/>
                  <a:gd name="T18" fmla="*/ 559 w 1349"/>
                  <a:gd name="T19" fmla="*/ 46 h 2762"/>
                  <a:gd name="T20" fmla="*/ 619 w 1349"/>
                  <a:gd name="T21" fmla="*/ 60 h 2762"/>
                  <a:gd name="T22" fmla="*/ 679 w 1349"/>
                  <a:gd name="T23" fmla="*/ 77 h 2762"/>
                  <a:gd name="T24" fmla="*/ 739 w 1349"/>
                  <a:gd name="T25" fmla="*/ 98 h 2762"/>
                  <a:gd name="T26" fmla="*/ 800 w 1349"/>
                  <a:gd name="T27" fmla="*/ 121 h 2762"/>
                  <a:gd name="T28" fmla="*/ 859 w 1349"/>
                  <a:gd name="T29" fmla="*/ 146 h 2762"/>
                  <a:gd name="T30" fmla="*/ 919 w 1349"/>
                  <a:gd name="T31" fmla="*/ 177 h 2762"/>
                  <a:gd name="T32" fmla="*/ 976 w 1349"/>
                  <a:gd name="T33" fmla="*/ 210 h 2762"/>
                  <a:gd name="T34" fmla="*/ 1033 w 1349"/>
                  <a:gd name="T35" fmla="*/ 247 h 2762"/>
                  <a:gd name="T36" fmla="*/ 1088 w 1349"/>
                  <a:gd name="T37" fmla="*/ 287 h 2762"/>
                  <a:gd name="T38" fmla="*/ 1142 w 1349"/>
                  <a:gd name="T39" fmla="*/ 332 h 2762"/>
                  <a:gd name="T40" fmla="*/ 1193 w 1349"/>
                  <a:gd name="T41" fmla="*/ 382 h 2762"/>
                  <a:gd name="T42" fmla="*/ 1241 w 1349"/>
                  <a:gd name="T43" fmla="*/ 436 h 2762"/>
                  <a:gd name="T44" fmla="*/ 1288 w 1349"/>
                  <a:gd name="T45" fmla="*/ 494 h 2762"/>
                  <a:gd name="T46" fmla="*/ 1330 w 1349"/>
                  <a:gd name="T47" fmla="*/ 557 h 2762"/>
                  <a:gd name="T48" fmla="*/ 1339 w 1349"/>
                  <a:gd name="T49" fmla="*/ 579 h 2762"/>
                  <a:gd name="T50" fmla="*/ 1346 w 1349"/>
                  <a:gd name="T51" fmla="*/ 602 h 2762"/>
                  <a:gd name="T52" fmla="*/ 1349 w 1349"/>
                  <a:gd name="T53" fmla="*/ 627 h 2762"/>
                  <a:gd name="T54" fmla="*/ 1349 w 1349"/>
                  <a:gd name="T55" fmla="*/ 2762 h 2762"/>
                  <a:gd name="T56" fmla="*/ 1286 w 1349"/>
                  <a:gd name="T57" fmla="*/ 2701 h 2762"/>
                  <a:gd name="T58" fmla="*/ 1221 w 1349"/>
                  <a:gd name="T59" fmla="*/ 2645 h 2762"/>
                  <a:gd name="T60" fmla="*/ 1154 w 1349"/>
                  <a:gd name="T61" fmla="*/ 2596 h 2762"/>
                  <a:gd name="T62" fmla="*/ 1085 w 1349"/>
                  <a:gd name="T63" fmla="*/ 2551 h 2762"/>
                  <a:gd name="T64" fmla="*/ 1013 w 1349"/>
                  <a:gd name="T65" fmla="*/ 2511 h 2762"/>
                  <a:gd name="T66" fmla="*/ 942 w 1349"/>
                  <a:gd name="T67" fmla="*/ 2476 h 2762"/>
                  <a:gd name="T68" fmla="*/ 869 w 1349"/>
                  <a:gd name="T69" fmla="*/ 2444 h 2762"/>
                  <a:gd name="T70" fmla="*/ 796 w 1349"/>
                  <a:gd name="T71" fmla="*/ 2417 h 2762"/>
                  <a:gd name="T72" fmla="*/ 724 w 1349"/>
                  <a:gd name="T73" fmla="*/ 2394 h 2762"/>
                  <a:gd name="T74" fmla="*/ 651 w 1349"/>
                  <a:gd name="T75" fmla="*/ 2374 h 2762"/>
                  <a:gd name="T76" fmla="*/ 580 w 1349"/>
                  <a:gd name="T77" fmla="*/ 2358 h 2762"/>
                  <a:gd name="T78" fmla="*/ 509 w 1349"/>
                  <a:gd name="T79" fmla="*/ 2344 h 2762"/>
                  <a:gd name="T80" fmla="*/ 441 w 1349"/>
                  <a:gd name="T81" fmla="*/ 2334 h 2762"/>
                  <a:gd name="T82" fmla="*/ 375 w 1349"/>
                  <a:gd name="T83" fmla="*/ 2325 h 2762"/>
                  <a:gd name="T84" fmla="*/ 311 w 1349"/>
                  <a:gd name="T85" fmla="*/ 2319 h 2762"/>
                  <a:gd name="T86" fmla="*/ 249 w 1349"/>
                  <a:gd name="T87" fmla="*/ 2315 h 2762"/>
                  <a:gd name="T88" fmla="*/ 191 w 1349"/>
                  <a:gd name="T89" fmla="*/ 2313 h 2762"/>
                  <a:gd name="T90" fmla="*/ 136 w 1349"/>
                  <a:gd name="T91" fmla="*/ 2312 h 2762"/>
                  <a:gd name="T92" fmla="*/ 105 w 1349"/>
                  <a:gd name="T93" fmla="*/ 2308 h 2762"/>
                  <a:gd name="T94" fmla="*/ 77 w 1349"/>
                  <a:gd name="T95" fmla="*/ 2298 h 2762"/>
                  <a:gd name="T96" fmla="*/ 52 w 1349"/>
                  <a:gd name="T97" fmla="*/ 2282 h 2762"/>
                  <a:gd name="T98" fmla="*/ 30 w 1349"/>
                  <a:gd name="T99" fmla="*/ 2261 h 2762"/>
                  <a:gd name="T100" fmla="*/ 14 w 1349"/>
                  <a:gd name="T101" fmla="*/ 2235 h 2762"/>
                  <a:gd name="T102" fmla="*/ 5 w 1349"/>
                  <a:gd name="T103" fmla="*/ 2208 h 2762"/>
                  <a:gd name="T104" fmla="*/ 0 w 1349"/>
                  <a:gd name="T105" fmla="*/ 2177 h 2762"/>
                  <a:gd name="T106" fmla="*/ 0 w 1349"/>
                  <a:gd name="T107" fmla="*/ 136 h 2762"/>
                  <a:gd name="T108" fmla="*/ 3 w 1349"/>
                  <a:gd name="T109" fmla="*/ 110 h 2762"/>
                  <a:gd name="T110" fmla="*/ 10 w 1349"/>
                  <a:gd name="T111" fmla="*/ 83 h 2762"/>
                  <a:gd name="T112" fmla="*/ 23 w 1349"/>
                  <a:gd name="T113" fmla="*/ 60 h 2762"/>
                  <a:gd name="T114" fmla="*/ 40 w 1349"/>
                  <a:gd name="T115" fmla="*/ 39 h 2762"/>
                  <a:gd name="T116" fmla="*/ 61 w 1349"/>
                  <a:gd name="T117" fmla="*/ 22 h 2762"/>
                  <a:gd name="T118" fmla="*/ 84 w 1349"/>
                  <a:gd name="T119" fmla="*/ 10 h 2762"/>
                  <a:gd name="T120" fmla="*/ 109 w 1349"/>
                  <a:gd name="T121" fmla="*/ 2 h 2762"/>
                  <a:gd name="T122" fmla="*/ 136 w 1349"/>
                  <a:gd name="T123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9" h="2762">
                    <a:moveTo>
                      <a:pt x="136" y="0"/>
                    </a:moveTo>
                    <a:lnTo>
                      <a:pt x="136" y="0"/>
                    </a:lnTo>
                    <a:lnTo>
                      <a:pt x="181" y="0"/>
                    </a:lnTo>
                    <a:lnTo>
                      <a:pt x="228" y="2"/>
                    </a:lnTo>
                    <a:lnTo>
                      <a:pt x="279" y="5"/>
                    </a:lnTo>
                    <a:lnTo>
                      <a:pt x="331" y="9"/>
                    </a:lnTo>
                    <a:lnTo>
                      <a:pt x="386" y="16"/>
                    </a:lnTo>
                    <a:lnTo>
                      <a:pt x="443" y="23"/>
                    </a:lnTo>
                    <a:lnTo>
                      <a:pt x="500" y="33"/>
                    </a:lnTo>
                    <a:lnTo>
                      <a:pt x="559" y="46"/>
                    </a:lnTo>
                    <a:lnTo>
                      <a:pt x="619" y="60"/>
                    </a:lnTo>
                    <a:lnTo>
                      <a:pt x="679" y="77"/>
                    </a:lnTo>
                    <a:lnTo>
                      <a:pt x="739" y="98"/>
                    </a:lnTo>
                    <a:lnTo>
                      <a:pt x="800" y="121"/>
                    </a:lnTo>
                    <a:lnTo>
                      <a:pt x="859" y="146"/>
                    </a:lnTo>
                    <a:lnTo>
                      <a:pt x="919" y="177"/>
                    </a:lnTo>
                    <a:lnTo>
                      <a:pt x="976" y="210"/>
                    </a:lnTo>
                    <a:lnTo>
                      <a:pt x="1033" y="247"/>
                    </a:lnTo>
                    <a:lnTo>
                      <a:pt x="1088" y="287"/>
                    </a:lnTo>
                    <a:lnTo>
                      <a:pt x="1142" y="332"/>
                    </a:lnTo>
                    <a:lnTo>
                      <a:pt x="1193" y="382"/>
                    </a:lnTo>
                    <a:lnTo>
                      <a:pt x="1241" y="436"/>
                    </a:lnTo>
                    <a:lnTo>
                      <a:pt x="1288" y="494"/>
                    </a:lnTo>
                    <a:lnTo>
                      <a:pt x="1330" y="557"/>
                    </a:lnTo>
                    <a:lnTo>
                      <a:pt x="1339" y="579"/>
                    </a:lnTo>
                    <a:lnTo>
                      <a:pt x="1346" y="602"/>
                    </a:lnTo>
                    <a:lnTo>
                      <a:pt x="1349" y="627"/>
                    </a:lnTo>
                    <a:lnTo>
                      <a:pt x="1349" y="2762"/>
                    </a:lnTo>
                    <a:lnTo>
                      <a:pt x="1286" y="2701"/>
                    </a:lnTo>
                    <a:lnTo>
                      <a:pt x="1221" y="2645"/>
                    </a:lnTo>
                    <a:lnTo>
                      <a:pt x="1154" y="2596"/>
                    </a:lnTo>
                    <a:lnTo>
                      <a:pt x="1085" y="2551"/>
                    </a:lnTo>
                    <a:lnTo>
                      <a:pt x="1013" y="2511"/>
                    </a:lnTo>
                    <a:lnTo>
                      <a:pt x="942" y="2476"/>
                    </a:lnTo>
                    <a:lnTo>
                      <a:pt x="869" y="2444"/>
                    </a:lnTo>
                    <a:lnTo>
                      <a:pt x="796" y="2417"/>
                    </a:lnTo>
                    <a:lnTo>
                      <a:pt x="724" y="2394"/>
                    </a:lnTo>
                    <a:lnTo>
                      <a:pt x="651" y="2374"/>
                    </a:lnTo>
                    <a:lnTo>
                      <a:pt x="580" y="2358"/>
                    </a:lnTo>
                    <a:lnTo>
                      <a:pt x="509" y="2344"/>
                    </a:lnTo>
                    <a:lnTo>
                      <a:pt x="441" y="2334"/>
                    </a:lnTo>
                    <a:lnTo>
                      <a:pt x="375" y="2325"/>
                    </a:lnTo>
                    <a:lnTo>
                      <a:pt x="311" y="2319"/>
                    </a:lnTo>
                    <a:lnTo>
                      <a:pt x="249" y="2315"/>
                    </a:lnTo>
                    <a:lnTo>
                      <a:pt x="191" y="2313"/>
                    </a:lnTo>
                    <a:lnTo>
                      <a:pt x="136" y="2312"/>
                    </a:lnTo>
                    <a:lnTo>
                      <a:pt x="105" y="2308"/>
                    </a:lnTo>
                    <a:lnTo>
                      <a:pt x="77" y="2298"/>
                    </a:lnTo>
                    <a:lnTo>
                      <a:pt x="52" y="2282"/>
                    </a:lnTo>
                    <a:lnTo>
                      <a:pt x="30" y="2261"/>
                    </a:lnTo>
                    <a:lnTo>
                      <a:pt x="14" y="2235"/>
                    </a:lnTo>
                    <a:lnTo>
                      <a:pt x="5" y="2208"/>
                    </a:lnTo>
                    <a:lnTo>
                      <a:pt x="0" y="2177"/>
                    </a:lnTo>
                    <a:lnTo>
                      <a:pt x="0" y="136"/>
                    </a:lnTo>
                    <a:lnTo>
                      <a:pt x="3" y="110"/>
                    </a:lnTo>
                    <a:lnTo>
                      <a:pt x="10" y="83"/>
                    </a:lnTo>
                    <a:lnTo>
                      <a:pt x="23" y="60"/>
                    </a:lnTo>
                    <a:lnTo>
                      <a:pt x="40" y="39"/>
                    </a:lnTo>
                    <a:lnTo>
                      <a:pt x="61" y="22"/>
                    </a:lnTo>
                    <a:lnTo>
                      <a:pt x="84" y="10"/>
                    </a:lnTo>
                    <a:lnTo>
                      <a:pt x="109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2" name="Freeform 1059">
                <a:extLst>
                  <a:ext uri="{FF2B5EF4-FFF2-40B4-BE49-F238E27FC236}">
                    <a16:creationId xmlns="" xmlns:a16="http://schemas.microsoft.com/office/drawing/2014/main" id="{5B9C20EA-F464-4C0D-8F22-39E395477D1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91" y="1454"/>
                <a:ext cx="577" cy="1381"/>
              </a:xfrm>
              <a:custGeom>
                <a:avLst/>
                <a:gdLst>
                  <a:gd name="T0" fmla="*/ 136 w 1349"/>
                  <a:gd name="T1" fmla="*/ 0 h 2762"/>
                  <a:gd name="T2" fmla="*/ 136 w 1349"/>
                  <a:gd name="T3" fmla="*/ 0 h 2762"/>
                  <a:gd name="T4" fmla="*/ 181 w 1349"/>
                  <a:gd name="T5" fmla="*/ 0 h 2762"/>
                  <a:gd name="T6" fmla="*/ 228 w 1349"/>
                  <a:gd name="T7" fmla="*/ 2 h 2762"/>
                  <a:gd name="T8" fmla="*/ 279 w 1349"/>
                  <a:gd name="T9" fmla="*/ 5 h 2762"/>
                  <a:gd name="T10" fmla="*/ 331 w 1349"/>
                  <a:gd name="T11" fmla="*/ 9 h 2762"/>
                  <a:gd name="T12" fmla="*/ 386 w 1349"/>
                  <a:gd name="T13" fmla="*/ 16 h 2762"/>
                  <a:gd name="T14" fmla="*/ 443 w 1349"/>
                  <a:gd name="T15" fmla="*/ 23 h 2762"/>
                  <a:gd name="T16" fmla="*/ 500 w 1349"/>
                  <a:gd name="T17" fmla="*/ 33 h 2762"/>
                  <a:gd name="T18" fmla="*/ 559 w 1349"/>
                  <a:gd name="T19" fmla="*/ 46 h 2762"/>
                  <a:gd name="T20" fmla="*/ 619 w 1349"/>
                  <a:gd name="T21" fmla="*/ 60 h 2762"/>
                  <a:gd name="T22" fmla="*/ 679 w 1349"/>
                  <a:gd name="T23" fmla="*/ 77 h 2762"/>
                  <a:gd name="T24" fmla="*/ 739 w 1349"/>
                  <a:gd name="T25" fmla="*/ 98 h 2762"/>
                  <a:gd name="T26" fmla="*/ 800 w 1349"/>
                  <a:gd name="T27" fmla="*/ 121 h 2762"/>
                  <a:gd name="T28" fmla="*/ 859 w 1349"/>
                  <a:gd name="T29" fmla="*/ 146 h 2762"/>
                  <a:gd name="T30" fmla="*/ 919 w 1349"/>
                  <a:gd name="T31" fmla="*/ 177 h 2762"/>
                  <a:gd name="T32" fmla="*/ 976 w 1349"/>
                  <a:gd name="T33" fmla="*/ 210 h 2762"/>
                  <a:gd name="T34" fmla="*/ 1033 w 1349"/>
                  <a:gd name="T35" fmla="*/ 247 h 2762"/>
                  <a:gd name="T36" fmla="*/ 1088 w 1349"/>
                  <a:gd name="T37" fmla="*/ 287 h 2762"/>
                  <a:gd name="T38" fmla="*/ 1142 w 1349"/>
                  <a:gd name="T39" fmla="*/ 332 h 2762"/>
                  <a:gd name="T40" fmla="*/ 1193 w 1349"/>
                  <a:gd name="T41" fmla="*/ 382 h 2762"/>
                  <a:gd name="T42" fmla="*/ 1241 w 1349"/>
                  <a:gd name="T43" fmla="*/ 436 h 2762"/>
                  <a:gd name="T44" fmla="*/ 1288 w 1349"/>
                  <a:gd name="T45" fmla="*/ 494 h 2762"/>
                  <a:gd name="T46" fmla="*/ 1330 w 1349"/>
                  <a:gd name="T47" fmla="*/ 557 h 2762"/>
                  <a:gd name="T48" fmla="*/ 1339 w 1349"/>
                  <a:gd name="T49" fmla="*/ 579 h 2762"/>
                  <a:gd name="T50" fmla="*/ 1346 w 1349"/>
                  <a:gd name="T51" fmla="*/ 602 h 2762"/>
                  <a:gd name="T52" fmla="*/ 1349 w 1349"/>
                  <a:gd name="T53" fmla="*/ 627 h 2762"/>
                  <a:gd name="T54" fmla="*/ 1349 w 1349"/>
                  <a:gd name="T55" fmla="*/ 2762 h 2762"/>
                  <a:gd name="T56" fmla="*/ 1286 w 1349"/>
                  <a:gd name="T57" fmla="*/ 2701 h 2762"/>
                  <a:gd name="T58" fmla="*/ 1221 w 1349"/>
                  <a:gd name="T59" fmla="*/ 2645 h 2762"/>
                  <a:gd name="T60" fmla="*/ 1154 w 1349"/>
                  <a:gd name="T61" fmla="*/ 2596 h 2762"/>
                  <a:gd name="T62" fmla="*/ 1085 w 1349"/>
                  <a:gd name="T63" fmla="*/ 2551 h 2762"/>
                  <a:gd name="T64" fmla="*/ 1013 w 1349"/>
                  <a:gd name="T65" fmla="*/ 2511 h 2762"/>
                  <a:gd name="T66" fmla="*/ 942 w 1349"/>
                  <a:gd name="T67" fmla="*/ 2476 h 2762"/>
                  <a:gd name="T68" fmla="*/ 869 w 1349"/>
                  <a:gd name="T69" fmla="*/ 2444 h 2762"/>
                  <a:gd name="T70" fmla="*/ 796 w 1349"/>
                  <a:gd name="T71" fmla="*/ 2417 h 2762"/>
                  <a:gd name="T72" fmla="*/ 724 w 1349"/>
                  <a:gd name="T73" fmla="*/ 2394 h 2762"/>
                  <a:gd name="T74" fmla="*/ 651 w 1349"/>
                  <a:gd name="T75" fmla="*/ 2374 h 2762"/>
                  <a:gd name="T76" fmla="*/ 580 w 1349"/>
                  <a:gd name="T77" fmla="*/ 2358 h 2762"/>
                  <a:gd name="T78" fmla="*/ 509 w 1349"/>
                  <a:gd name="T79" fmla="*/ 2344 h 2762"/>
                  <a:gd name="T80" fmla="*/ 441 w 1349"/>
                  <a:gd name="T81" fmla="*/ 2334 h 2762"/>
                  <a:gd name="T82" fmla="*/ 375 w 1349"/>
                  <a:gd name="T83" fmla="*/ 2325 h 2762"/>
                  <a:gd name="T84" fmla="*/ 311 w 1349"/>
                  <a:gd name="T85" fmla="*/ 2319 h 2762"/>
                  <a:gd name="T86" fmla="*/ 249 w 1349"/>
                  <a:gd name="T87" fmla="*/ 2315 h 2762"/>
                  <a:gd name="T88" fmla="*/ 191 w 1349"/>
                  <a:gd name="T89" fmla="*/ 2313 h 2762"/>
                  <a:gd name="T90" fmla="*/ 136 w 1349"/>
                  <a:gd name="T91" fmla="*/ 2312 h 2762"/>
                  <a:gd name="T92" fmla="*/ 105 w 1349"/>
                  <a:gd name="T93" fmla="*/ 2308 h 2762"/>
                  <a:gd name="T94" fmla="*/ 77 w 1349"/>
                  <a:gd name="T95" fmla="*/ 2298 h 2762"/>
                  <a:gd name="T96" fmla="*/ 52 w 1349"/>
                  <a:gd name="T97" fmla="*/ 2282 h 2762"/>
                  <a:gd name="T98" fmla="*/ 30 w 1349"/>
                  <a:gd name="T99" fmla="*/ 2261 h 2762"/>
                  <a:gd name="T100" fmla="*/ 14 w 1349"/>
                  <a:gd name="T101" fmla="*/ 2235 h 2762"/>
                  <a:gd name="T102" fmla="*/ 5 w 1349"/>
                  <a:gd name="T103" fmla="*/ 2208 h 2762"/>
                  <a:gd name="T104" fmla="*/ 0 w 1349"/>
                  <a:gd name="T105" fmla="*/ 2177 h 2762"/>
                  <a:gd name="T106" fmla="*/ 0 w 1349"/>
                  <a:gd name="T107" fmla="*/ 136 h 2762"/>
                  <a:gd name="T108" fmla="*/ 3 w 1349"/>
                  <a:gd name="T109" fmla="*/ 110 h 2762"/>
                  <a:gd name="T110" fmla="*/ 10 w 1349"/>
                  <a:gd name="T111" fmla="*/ 83 h 2762"/>
                  <a:gd name="T112" fmla="*/ 23 w 1349"/>
                  <a:gd name="T113" fmla="*/ 60 h 2762"/>
                  <a:gd name="T114" fmla="*/ 40 w 1349"/>
                  <a:gd name="T115" fmla="*/ 39 h 2762"/>
                  <a:gd name="T116" fmla="*/ 61 w 1349"/>
                  <a:gd name="T117" fmla="*/ 22 h 2762"/>
                  <a:gd name="T118" fmla="*/ 84 w 1349"/>
                  <a:gd name="T119" fmla="*/ 10 h 2762"/>
                  <a:gd name="T120" fmla="*/ 109 w 1349"/>
                  <a:gd name="T121" fmla="*/ 2 h 2762"/>
                  <a:gd name="T122" fmla="*/ 136 w 1349"/>
                  <a:gd name="T123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9" h="2762">
                    <a:moveTo>
                      <a:pt x="136" y="0"/>
                    </a:moveTo>
                    <a:lnTo>
                      <a:pt x="136" y="0"/>
                    </a:lnTo>
                    <a:lnTo>
                      <a:pt x="181" y="0"/>
                    </a:lnTo>
                    <a:lnTo>
                      <a:pt x="228" y="2"/>
                    </a:lnTo>
                    <a:lnTo>
                      <a:pt x="279" y="5"/>
                    </a:lnTo>
                    <a:lnTo>
                      <a:pt x="331" y="9"/>
                    </a:lnTo>
                    <a:lnTo>
                      <a:pt x="386" y="16"/>
                    </a:lnTo>
                    <a:lnTo>
                      <a:pt x="443" y="23"/>
                    </a:lnTo>
                    <a:lnTo>
                      <a:pt x="500" y="33"/>
                    </a:lnTo>
                    <a:lnTo>
                      <a:pt x="559" y="46"/>
                    </a:lnTo>
                    <a:lnTo>
                      <a:pt x="619" y="60"/>
                    </a:lnTo>
                    <a:lnTo>
                      <a:pt x="679" y="77"/>
                    </a:lnTo>
                    <a:lnTo>
                      <a:pt x="739" y="98"/>
                    </a:lnTo>
                    <a:lnTo>
                      <a:pt x="800" y="121"/>
                    </a:lnTo>
                    <a:lnTo>
                      <a:pt x="859" y="146"/>
                    </a:lnTo>
                    <a:lnTo>
                      <a:pt x="919" y="177"/>
                    </a:lnTo>
                    <a:lnTo>
                      <a:pt x="976" y="210"/>
                    </a:lnTo>
                    <a:lnTo>
                      <a:pt x="1033" y="247"/>
                    </a:lnTo>
                    <a:lnTo>
                      <a:pt x="1088" y="287"/>
                    </a:lnTo>
                    <a:lnTo>
                      <a:pt x="1142" y="332"/>
                    </a:lnTo>
                    <a:lnTo>
                      <a:pt x="1193" y="382"/>
                    </a:lnTo>
                    <a:lnTo>
                      <a:pt x="1241" y="436"/>
                    </a:lnTo>
                    <a:lnTo>
                      <a:pt x="1288" y="494"/>
                    </a:lnTo>
                    <a:lnTo>
                      <a:pt x="1330" y="557"/>
                    </a:lnTo>
                    <a:lnTo>
                      <a:pt x="1339" y="579"/>
                    </a:lnTo>
                    <a:lnTo>
                      <a:pt x="1346" y="602"/>
                    </a:lnTo>
                    <a:lnTo>
                      <a:pt x="1349" y="627"/>
                    </a:lnTo>
                    <a:lnTo>
                      <a:pt x="1349" y="2762"/>
                    </a:lnTo>
                    <a:lnTo>
                      <a:pt x="1286" y="2701"/>
                    </a:lnTo>
                    <a:lnTo>
                      <a:pt x="1221" y="2645"/>
                    </a:lnTo>
                    <a:lnTo>
                      <a:pt x="1154" y="2596"/>
                    </a:lnTo>
                    <a:lnTo>
                      <a:pt x="1085" y="2551"/>
                    </a:lnTo>
                    <a:lnTo>
                      <a:pt x="1013" y="2511"/>
                    </a:lnTo>
                    <a:lnTo>
                      <a:pt x="942" y="2476"/>
                    </a:lnTo>
                    <a:lnTo>
                      <a:pt x="869" y="2444"/>
                    </a:lnTo>
                    <a:lnTo>
                      <a:pt x="796" y="2417"/>
                    </a:lnTo>
                    <a:lnTo>
                      <a:pt x="724" y="2394"/>
                    </a:lnTo>
                    <a:lnTo>
                      <a:pt x="651" y="2374"/>
                    </a:lnTo>
                    <a:lnTo>
                      <a:pt x="580" y="2358"/>
                    </a:lnTo>
                    <a:lnTo>
                      <a:pt x="509" y="2344"/>
                    </a:lnTo>
                    <a:lnTo>
                      <a:pt x="441" y="2334"/>
                    </a:lnTo>
                    <a:lnTo>
                      <a:pt x="375" y="2325"/>
                    </a:lnTo>
                    <a:lnTo>
                      <a:pt x="311" y="2319"/>
                    </a:lnTo>
                    <a:lnTo>
                      <a:pt x="249" y="2315"/>
                    </a:lnTo>
                    <a:lnTo>
                      <a:pt x="191" y="2313"/>
                    </a:lnTo>
                    <a:lnTo>
                      <a:pt x="136" y="2312"/>
                    </a:lnTo>
                    <a:lnTo>
                      <a:pt x="105" y="2308"/>
                    </a:lnTo>
                    <a:lnTo>
                      <a:pt x="77" y="2298"/>
                    </a:lnTo>
                    <a:lnTo>
                      <a:pt x="52" y="2282"/>
                    </a:lnTo>
                    <a:lnTo>
                      <a:pt x="30" y="2261"/>
                    </a:lnTo>
                    <a:lnTo>
                      <a:pt x="14" y="2235"/>
                    </a:lnTo>
                    <a:lnTo>
                      <a:pt x="5" y="2208"/>
                    </a:lnTo>
                    <a:lnTo>
                      <a:pt x="0" y="2177"/>
                    </a:lnTo>
                    <a:lnTo>
                      <a:pt x="0" y="136"/>
                    </a:lnTo>
                    <a:lnTo>
                      <a:pt x="3" y="110"/>
                    </a:lnTo>
                    <a:lnTo>
                      <a:pt x="10" y="83"/>
                    </a:lnTo>
                    <a:lnTo>
                      <a:pt x="23" y="60"/>
                    </a:lnTo>
                    <a:lnTo>
                      <a:pt x="40" y="39"/>
                    </a:lnTo>
                    <a:lnTo>
                      <a:pt x="61" y="22"/>
                    </a:lnTo>
                    <a:lnTo>
                      <a:pt x="84" y="10"/>
                    </a:lnTo>
                    <a:lnTo>
                      <a:pt x="109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3" name="Freeform 1060">
                <a:extLst>
                  <a:ext uri="{FF2B5EF4-FFF2-40B4-BE49-F238E27FC236}">
                    <a16:creationId xmlns="" xmlns:a16="http://schemas.microsoft.com/office/drawing/2014/main" id="{3B17AF0F-25BC-47FC-8879-403028076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1467"/>
                <a:ext cx="471" cy="1381"/>
              </a:xfrm>
              <a:custGeom>
                <a:avLst/>
                <a:gdLst>
                  <a:gd name="T0" fmla="*/ 1211 w 1347"/>
                  <a:gd name="T1" fmla="*/ 0 h 2762"/>
                  <a:gd name="T2" fmla="*/ 1212 w 1347"/>
                  <a:gd name="T3" fmla="*/ 0 h 2762"/>
                  <a:gd name="T4" fmla="*/ 1239 w 1347"/>
                  <a:gd name="T5" fmla="*/ 2 h 2762"/>
                  <a:gd name="T6" fmla="*/ 1263 w 1347"/>
                  <a:gd name="T7" fmla="*/ 10 h 2762"/>
                  <a:gd name="T8" fmla="*/ 1287 w 1347"/>
                  <a:gd name="T9" fmla="*/ 22 h 2762"/>
                  <a:gd name="T10" fmla="*/ 1307 w 1347"/>
                  <a:gd name="T11" fmla="*/ 39 h 2762"/>
                  <a:gd name="T12" fmla="*/ 1324 w 1347"/>
                  <a:gd name="T13" fmla="*/ 60 h 2762"/>
                  <a:gd name="T14" fmla="*/ 1337 w 1347"/>
                  <a:gd name="T15" fmla="*/ 83 h 2762"/>
                  <a:gd name="T16" fmla="*/ 1345 w 1347"/>
                  <a:gd name="T17" fmla="*/ 110 h 2762"/>
                  <a:gd name="T18" fmla="*/ 1347 w 1347"/>
                  <a:gd name="T19" fmla="*/ 136 h 2762"/>
                  <a:gd name="T20" fmla="*/ 1347 w 1347"/>
                  <a:gd name="T21" fmla="*/ 2177 h 2762"/>
                  <a:gd name="T22" fmla="*/ 1344 w 1347"/>
                  <a:gd name="T23" fmla="*/ 2207 h 2762"/>
                  <a:gd name="T24" fmla="*/ 1333 w 1347"/>
                  <a:gd name="T25" fmla="*/ 2235 h 2762"/>
                  <a:gd name="T26" fmla="*/ 1317 w 1347"/>
                  <a:gd name="T27" fmla="*/ 2261 h 2762"/>
                  <a:gd name="T28" fmla="*/ 1296 w 1347"/>
                  <a:gd name="T29" fmla="*/ 2282 h 2762"/>
                  <a:gd name="T30" fmla="*/ 1271 w 1347"/>
                  <a:gd name="T31" fmla="*/ 2298 h 2762"/>
                  <a:gd name="T32" fmla="*/ 1242 w 1347"/>
                  <a:gd name="T33" fmla="*/ 2308 h 2762"/>
                  <a:gd name="T34" fmla="*/ 1211 w 1347"/>
                  <a:gd name="T35" fmla="*/ 2312 h 2762"/>
                  <a:gd name="T36" fmla="*/ 1157 w 1347"/>
                  <a:gd name="T37" fmla="*/ 2313 h 2762"/>
                  <a:gd name="T38" fmla="*/ 1098 w 1347"/>
                  <a:gd name="T39" fmla="*/ 2315 h 2762"/>
                  <a:gd name="T40" fmla="*/ 1037 w 1347"/>
                  <a:gd name="T41" fmla="*/ 2319 h 2762"/>
                  <a:gd name="T42" fmla="*/ 972 w 1347"/>
                  <a:gd name="T43" fmla="*/ 2325 h 2762"/>
                  <a:gd name="T44" fmla="*/ 907 w 1347"/>
                  <a:gd name="T45" fmla="*/ 2334 h 2762"/>
                  <a:gd name="T46" fmla="*/ 838 w 1347"/>
                  <a:gd name="T47" fmla="*/ 2344 h 2762"/>
                  <a:gd name="T48" fmla="*/ 767 w 1347"/>
                  <a:gd name="T49" fmla="*/ 2358 h 2762"/>
                  <a:gd name="T50" fmla="*/ 696 w 1347"/>
                  <a:gd name="T51" fmla="*/ 2374 h 2762"/>
                  <a:gd name="T52" fmla="*/ 623 w 1347"/>
                  <a:gd name="T53" fmla="*/ 2394 h 2762"/>
                  <a:gd name="T54" fmla="*/ 551 w 1347"/>
                  <a:gd name="T55" fmla="*/ 2417 h 2762"/>
                  <a:gd name="T56" fmla="*/ 478 w 1347"/>
                  <a:gd name="T57" fmla="*/ 2444 h 2762"/>
                  <a:gd name="T58" fmla="*/ 405 w 1347"/>
                  <a:gd name="T59" fmla="*/ 2476 h 2762"/>
                  <a:gd name="T60" fmla="*/ 334 w 1347"/>
                  <a:gd name="T61" fmla="*/ 2510 h 2762"/>
                  <a:gd name="T62" fmla="*/ 264 w 1347"/>
                  <a:gd name="T63" fmla="*/ 2551 h 2762"/>
                  <a:gd name="T64" fmla="*/ 194 w 1347"/>
                  <a:gd name="T65" fmla="*/ 2596 h 2762"/>
                  <a:gd name="T66" fmla="*/ 126 w 1347"/>
                  <a:gd name="T67" fmla="*/ 2645 h 2762"/>
                  <a:gd name="T68" fmla="*/ 62 w 1347"/>
                  <a:gd name="T69" fmla="*/ 2701 h 2762"/>
                  <a:gd name="T70" fmla="*/ 0 w 1347"/>
                  <a:gd name="T71" fmla="*/ 2762 h 2762"/>
                  <a:gd name="T72" fmla="*/ 0 w 1347"/>
                  <a:gd name="T73" fmla="*/ 627 h 2762"/>
                  <a:gd name="T74" fmla="*/ 2 w 1347"/>
                  <a:gd name="T75" fmla="*/ 602 h 2762"/>
                  <a:gd name="T76" fmla="*/ 8 w 1347"/>
                  <a:gd name="T77" fmla="*/ 579 h 2762"/>
                  <a:gd name="T78" fmla="*/ 18 w 1347"/>
                  <a:gd name="T79" fmla="*/ 557 h 2762"/>
                  <a:gd name="T80" fmla="*/ 61 w 1347"/>
                  <a:gd name="T81" fmla="*/ 494 h 2762"/>
                  <a:gd name="T82" fmla="*/ 107 w 1347"/>
                  <a:gd name="T83" fmla="*/ 436 h 2762"/>
                  <a:gd name="T84" fmla="*/ 155 w 1347"/>
                  <a:gd name="T85" fmla="*/ 382 h 2762"/>
                  <a:gd name="T86" fmla="*/ 206 w 1347"/>
                  <a:gd name="T87" fmla="*/ 332 h 2762"/>
                  <a:gd name="T88" fmla="*/ 259 w 1347"/>
                  <a:gd name="T89" fmla="*/ 287 h 2762"/>
                  <a:gd name="T90" fmla="*/ 314 w 1347"/>
                  <a:gd name="T91" fmla="*/ 247 h 2762"/>
                  <a:gd name="T92" fmla="*/ 371 w 1347"/>
                  <a:gd name="T93" fmla="*/ 210 h 2762"/>
                  <a:gd name="T94" fmla="*/ 430 w 1347"/>
                  <a:gd name="T95" fmla="*/ 177 h 2762"/>
                  <a:gd name="T96" fmla="*/ 488 w 1347"/>
                  <a:gd name="T97" fmla="*/ 146 h 2762"/>
                  <a:gd name="T98" fmla="*/ 548 w 1347"/>
                  <a:gd name="T99" fmla="*/ 121 h 2762"/>
                  <a:gd name="T100" fmla="*/ 608 w 1347"/>
                  <a:gd name="T101" fmla="*/ 98 h 2762"/>
                  <a:gd name="T102" fmla="*/ 669 w 1347"/>
                  <a:gd name="T103" fmla="*/ 77 h 2762"/>
                  <a:gd name="T104" fmla="*/ 729 w 1347"/>
                  <a:gd name="T105" fmla="*/ 60 h 2762"/>
                  <a:gd name="T106" fmla="*/ 789 w 1347"/>
                  <a:gd name="T107" fmla="*/ 46 h 2762"/>
                  <a:gd name="T108" fmla="*/ 848 w 1347"/>
                  <a:gd name="T109" fmla="*/ 33 h 2762"/>
                  <a:gd name="T110" fmla="*/ 906 w 1347"/>
                  <a:gd name="T111" fmla="*/ 23 h 2762"/>
                  <a:gd name="T112" fmla="*/ 962 w 1347"/>
                  <a:gd name="T113" fmla="*/ 16 h 2762"/>
                  <a:gd name="T114" fmla="*/ 1016 w 1347"/>
                  <a:gd name="T115" fmla="*/ 9 h 2762"/>
                  <a:gd name="T116" fmla="*/ 1069 w 1347"/>
                  <a:gd name="T117" fmla="*/ 5 h 2762"/>
                  <a:gd name="T118" fmla="*/ 1119 w 1347"/>
                  <a:gd name="T119" fmla="*/ 2 h 2762"/>
                  <a:gd name="T120" fmla="*/ 1167 w 1347"/>
                  <a:gd name="T121" fmla="*/ 0 h 2762"/>
                  <a:gd name="T122" fmla="*/ 1211 w 1347"/>
                  <a:gd name="T123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7" h="2762">
                    <a:moveTo>
                      <a:pt x="1211" y="0"/>
                    </a:moveTo>
                    <a:lnTo>
                      <a:pt x="1212" y="0"/>
                    </a:lnTo>
                    <a:lnTo>
                      <a:pt x="1239" y="2"/>
                    </a:lnTo>
                    <a:lnTo>
                      <a:pt x="1263" y="10"/>
                    </a:lnTo>
                    <a:lnTo>
                      <a:pt x="1287" y="22"/>
                    </a:lnTo>
                    <a:lnTo>
                      <a:pt x="1307" y="39"/>
                    </a:lnTo>
                    <a:lnTo>
                      <a:pt x="1324" y="60"/>
                    </a:lnTo>
                    <a:lnTo>
                      <a:pt x="1337" y="83"/>
                    </a:lnTo>
                    <a:lnTo>
                      <a:pt x="1345" y="110"/>
                    </a:lnTo>
                    <a:lnTo>
                      <a:pt x="1347" y="136"/>
                    </a:lnTo>
                    <a:lnTo>
                      <a:pt x="1347" y="2177"/>
                    </a:lnTo>
                    <a:lnTo>
                      <a:pt x="1344" y="2207"/>
                    </a:lnTo>
                    <a:lnTo>
                      <a:pt x="1333" y="2235"/>
                    </a:lnTo>
                    <a:lnTo>
                      <a:pt x="1317" y="2261"/>
                    </a:lnTo>
                    <a:lnTo>
                      <a:pt x="1296" y="2282"/>
                    </a:lnTo>
                    <a:lnTo>
                      <a:pt x="1271" y="2298"/>
                    </a:lnTo>
                    <a:lnTo>
                      <a:pt x="1242" y="2308"/>
                    </a:lnTo>
                    <a:lnTo>
                      <a:pt x="1211" y="2312"/>
                    </a:lnTo>
                    <a:lnTo>
                      <a:pt x="1157" y="2313"/>
                    </a:lnTo>
                    <a:lnTo>
                      <a:pt x="1098" y="2315"/>
                    </a:lnTo>
                    <a:lnTo>
                      <a:pt x="1037" y="2319"/>
                    </a:lnTo>
                    <a:lnTo>
                      <a:pt x="972" y="2325"/>
                    </a:lnTo>
                    <a:lnTo>
                      <a:pt x="907" y="2334"/>
                    </a:lnTo>
                    <a:lnTo>
                      <a:pt x="838" y="2344"/>
                    </a:lnTo>
                    <a:lnTo>
                      <a:pt x="767" y="2358"/>
                    </a:lnTo>
                    <a:lnTo>
                      <a:pt x="696" y="2374"/>
                    </a:lnTo>
                    <a:lnTo>
                      <a:pt x="623" y="2394"/>
                    </a:lnTo>
                    <a:lnTo>
                      <a:pt x="551" y="2417"/>
                    </a:lnTo>
                    <a:lnTo>
                      <a:pt x="478" y="2444"/>
                    </a:lnTo>
                    <a:lnTo>
                      <a:pt x="405" y="2476"/>
                    </a:lnTo>
                    <a:lnTo>
                      <a:pt x="334" y="2510"/>
                    </a:lnTo>
                    <a:lnTo>
                      <a:pt x="264" y="2551"/>
                    </a:lnTo>
                    <a:lnTo>
                      <a:pt x="194" y="2596"/>
                    </a:lnTo>
                    <a:lnTo>
                      <a:pt x="126" y="2645"/>
                    </a:lnTo>
                    <a:lnTo>
                      <a:pt x="62" y="2701"/>
                    </a:lnTo>
                    <a:lnTo>
                      <a:pt x="0" y="2762"/>
                    </a:lnTo>
                    <a:lnTo>
                      <a:pt x="0" y="627"/>
                    </a:lnTo>
                    <a:lnTo>
                      <a:pt x="2" y="602"/>
                    </a:lnTo>
                    <a:lnTo>
                      <a:pt x="8" y="579"/>
                    </a:lnTo>
                    <a:lnTo>
                      <a:pt x="18" y="557"/>
                    </a:lnTo>
                    <a:lnTo>
                      <a:pt x="61" y="494"/>
                    </a:lnTo>
                    <a:lnTo>
                      <a:pt x="107" y="436"/>
                    </a:lnTo>
                    <a:lnTo>
                      <a:pt x="155" y="382"/>
                    </a:lnTo>
                    <a:lnTo>
                      <a:pt x="206" y="332"/>
                    </a:lnTo>
                    <a:lnTo>
                      <a:pt x="259" y="287"/>
                    </a:lnTo>
                    <a:lnTo>
                      <a:pt x="314" y="247"/>
                    </a:lnTo>
                    <a:lnTo>
                      <a:pt x="371" y="210"/>
                    </a:lnTo>
                    <a:lnTo>
                      <a:pt x="430" y="177"/>
                    </a:lnTo>
                    <a:lnTo>
                      <a:pt x="488" y="146"/>
                    </a:lnTo>
                    <a:lnTo>
                      <a:pt x="548" y="121"/>
                    </a:lnTo>
                    <a:lnTo>
                      <a:pt x="608" y="98"/>
                    </a:lnTo>
                    <a:lnTo>
                      <a:pt x="669" y="77"/>
                    </a:lnTo>
                    <a:lnTo>
                      <a:pt x="729" y="60"/>
                    </a:lnTo>
                    <a:lnTo>
                      <a:pt x="789" y="46"/>
                    </a:lnTo>
                    <a:lnTo>
                      <a:pt x="848" y="33"/>
                    </a:lnTo>
                    <a:lnTo>
                      <a:pt x="906" y="23"/>
                    </a:lnTo>
                    <a:lnTo>
                      <a:pt x="962" y="16"/>
                    </a:lnTo>
                    <a:lnTo>
                      <a:pt x="1016" y="9"/>
                    </a:lnTo>
                    <a:lnTo>
                      <a:pt x="1069" y="5"/>
                    </a:lnTo>
                    <a:lnTo>
                      <a:pt x="1119" y="2"/>
                    </a:lnTo>
                    <a:lnTo>
                      <a:pt x="1167" y="0"/>
                    </a:lnTo>
                    <a:lnTo>
                      <a:pt x="1211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64" name="Freeform 1059">
                <a:extLst>
                  <a:ext uri="{FF2B5EF4-FFF2-40B4-BE49-F238E27FC236}">
                    <a16:creationId xmlns="" xmlns:a16="http://schemas.microsoft.com/office/drawing/2014/main" id="{8AE0D50E-3A48-49AC-986C-277A55613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1467"/>
                <a:ext cx="506" cy="1381"/>
              </a:xfrm>
              <a:custGeom>
                <a:avLst/>
                <a:gdLst>
                  <a:gd name="T0" fmla="*/ 136 w 1349"/>
                  <a:gd name="T1" fmla="*/ 0 h 2762"/>
                  <a:gd name="T2" fmla="*/ 136 w 1349"/>
                  <a:gd name="T3" fmla="*/ 0 h 2762"/>
                  <a:gd name="T4" fmla="*/ 181 w 1349"/>
                  <a:gd name="T5" fmla="*/ 0 h 2762"/>
                  <a:gd name="T6" fmla="*/ 228 w 1349"/>
                  <a:gd name="T7" fmla="*/ 2 h 2762"/>
                  <a:gd name="T8" fmla="*/ 279 w 1349"/>
                  <a:gd name="T9" fmla="*/ 5 h 2762"/>
                  <a:gd name="T10" fmla="*/ 331 w 1349"/>
                  <a:gd name="T11" fmla="*/ 9 h 2762"/>
                  <a:gd name="T12" fmla="*/ 386 w 1349"/>
                  <a:gd name="T13" fmla="*/ 16 h 2762"/>
                  <a:gd name="T14" fmla="*/ 443 w 1349"/>
                  <a:gd name="T15" fmla="*/ 23 h 2762"/>
                  <a:gd name="T16" fmla="*/ 500 w 1349"/>
                  <a:gd name="T17" fmla="*/ 33 h 2762"/>
                  <a:gd name="T18" fmla="*/ 559 w 1349"/>
                  <a:gd name="T19" fmla="*/ 46 h 2762"/>
                  <a:gd name="T20" fmla="*/ 619 w 1349"/>
                  <a:gd name="T21" fmla="*/ 60 h 2762"/>
                  <a:gd name="T22" fmla="*/ 679 w 1349"/>
                  <a:gd name="T23" fmla="*/ 77 h 2762"/>
                  <a:gd name="T24" fmla="*/ 739 w 1349"/>
                  <a:gd name="T25" fmla="*/ 98 h 2762"/>
                  <a:gd name="T26" fmla="*/ 800 w 1349"/>
                  <a:gd name="T27" fmla="*/ 121 h 2762"/>
                  <a:gd name="T28" fmla="*/ 859 w 1349"/>
                  <a:gd name="T29" fmla="*/ 146 h 2762"/>
                  <a:gd name="T30" fmla="*/ 919 w 1349"/>
                  <a:gd name="T31" fmla="*/ 177 h 2762"/>
                  <a:gd name="T32" fmla="*/ 976 w 1349"/>
                  <a:gd name="T33" fmla="*/ 210 h 2762"/>
                  <a:gd name="T34" fmla="*/ 1033 w 1349"/>
                  <a:gd name="T35" fmla="*/ 247 h 2762"/>
                  <a:gd name="T36" fmla="*/ 1088 w 1349"/>
                  <a:gd name="T37" fmla="*/ 287 h 2762"/>
                  <a:gd name="T38" fmla="*/ 1142 w 1349"/>
                  <a:gd name="T39" fmla="*/ 332 h 2762"/>
                  <a:gd name="T40" fmla="*/ 1193 w 1349"/>
                  <a:gd name="T41" fmla="*/ 382 h 2762"/>
                  <a:gd name="T42" fmla="*/ 1241 w 1349"/>
                  <a:gd name="T43" fmla="*/ 436 h 2762"/>
                  <a:gd name="T44" fmla="*/ 1288 w 1349"/>
                  <a:gd name="T45" fmla="*/ 494 h 2762"/>
                  <a:gd name="T46" fmla="*/ 1330 w 1349"/>
                  <a:gd name="T47" fmla="*/ 557 h 2762"/>
                  <a:gd name="T48" fmla="*/ 1339 w 1349"/>
                  <a:gd name="T49" fmla="*/ 579 h 2762"/>
                  <a:gd name="T50" fmla="*/ 1346 w 1349"/>
                  <a:gd name="T51" fmla="*/ 602 h 2762"/>
                  <a:gd name="T52" fmla="*/ 1349 w 1349"/>
                  <a:gd name="T53" fmla="*/ 627 h 2762"/>
                  <a:gd name="T54" fmla="*/ 1349 w 1349"/>
                  <a:gd name="T55" fmla="*/ 2762 h 2762"/>
                  <a:gd name="T56" fmla="*/ 1286 w 1349"/>
                  <a:gd name="T57" fmla="*/ 2701 h 2762"/>
                  <a:gd name="T58" fmla="*/ 1221 w 1349"/>
                  <a:gd name="T59" fmla="*/ 2645 h 2762"/>
                  <a:gd name="T60" fmla="*/ 1154 w 1349"/>
                  <a:gd name="T61" fmla="*/ 2596 h 2762"/>
                  <a:gd name="T62" fmla="*/ 1085 w 1349"/>
                  <a:gd name="T63" fmla="*/ 2551 h 2762"/>
                  <a:gd name="T64" fmla="*/ 1013 w 1349"/>
                  <a:gd name="T65" fmla="*/ 2511 h 2762"/>
                  <a:gd name="T66" fmla="*/ 942 w 1349"/>
                  <a:gd name="T67" fmla="*/ 2476 h 2762"/>
                  <a:gd name="T68" fmla="*/ 869 w 1349"/>
                  <a:gd name="T69" fmla="*/ 2444 h 2762"/>
                  <a:gd name="T70" fmla="*/ 796 w 1349"/>
                  <a:gd name="T71" fmla="*/ 2417 h 2762"/>
                  <a:gd name="T72" fmla="*/ 724 w 1349"/>
                  <a:gd name="T73" fmla="*/ 2394 h 2762"/>
                  <a:gd name="T74" fmla="*/ 651 w 1349"/>
                  <a:gd name="T75" fmla="*/ 2374 h 2762"/>
                  <a:gd name="T76" fmla="*/ 580 w 1349"/>
                  <a:gd name="T77" fmla="*/ 2358 h 2762"/>
                  <a:gd name="T78" fmla="*/ 509 w 1349"/>
                  <a:gd name="T79" fmla="*/ 2344 h 2762"/>
                  <a:gd name="T80" fmla="*/ 441 w 1349"/>
                  <a:gd name="T81" fmla="*/ 2334 h 2762"/>
                  <a:gd name="T82" fmla="*/ 375 w 1349"/>
                  <a:gd name="T83" fmla="*/ 2325 h 2762"/>
                  <a:gd name="T84" fmla="*/ 311 w 1349"/>
                  <a:gd name="T85" fmla="*/ 2319 h 2762"/>
                  <a:gd name="T86" fmla="*/ 249 w 1349"/>
                  <a:gd name="T87" fmla="*/ 2315 h 2762"/>
                  <a:gd name="T88" fmla="*/ 191 w 1349"/>
                  <a:gd name="T89" fmla="*/ 2313 h 2762"/>
                  <a:gd name="T90" fmla="*/ 136 w 1349"/>
                  <a:gd name="T91" fmla="*/ 2312 h 2762"/>
                  <a:gd name="T92" fmla="*/ 105 w 1349"/>
                  <a:gd name="T93" fmla="*/ 2308 h 2762"/>
                  <a:gd name="T94" fmla="*/ 77 w 1349"/>
                  <a:gd name="T95" fmla="*/ 2298 h 2762"/>
                  <a:gd name="T96" fmla="*/ 52 w 1349"/>
                  <a:gd name="T97" fmla="*/ 2282 h 2762"/>
                  <a:gd name="T98" fmla="*/ 30 w 1349"/>
                  <a:gd name="T99" fmla="*/ 2261 h 2762"/>
                  <a:gd name="T100" fmla="*/ 14 w 1349"/>
                  <a:gd name="T101" fmla="*/ 2235 h 2762"/>
                  <a:gd name="T102" fmla="*/ 5 w 1349"/>
                  <a:gd name="T103" fmla="*/ 2208 h 2762"/>
                  <a:gd name="T104" fmla="*/ 0 w 1349"/>
                  <a:gd name="T105" fmla="*/ 2177 h 2762"/>
                  <a:gd name="T106" fmla="*/ 0 w 1349"/>
                  <a:gd name="T107" fmla="*/ 136 h 2762"/>
                  <a:gd name="T108" fmla="*/ 3 w 1349"/>
                  <a:gd name="T109" fmla="*/ 110 h 2762"/>
                  <a:gd name="T110" fmla="*/ 10 w 1349"/>
                  <a:gd name="T111" fmla="*/ 83 h 2762"/>
                  <a:gd name="T112" fmla="*/ 23 w 1349"/>
                  <a:gd name="T113" fmla="*/ 60 h 2762"/>
                  <a:gd name="T114" fmla="*/ 40 w 1349"/>
                  <a:gd name="T115" fmla="*/ 39 h 2762"/>
                  <a:gd name="T116" fmla="*/ 61 w 1349"/>
                  <a:gd name="T117" fmla="*/ 22 h 2762"/>
                  <a:gd name="T118" fmla="*/ 84 w 1349"/>
                  <a:gd name="T119" fmla="*/ 10 h 2762"/>
                  <a:gd name="T120" fmla="*/ 109 w 1349"/>
                  <a:gd name="T121" fmla="*/ 2 h 2762"/>
                  <a:gd name="T122" fmla="*/ 136 w 1349"/>
                  <a:gd name="T123" fmla="*/ 0 h 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9" h="2762">
                    <a:moveTo>
                      <a:pt x="136" y="0"/>
                    </a:moveTo>
                    <a:lnTo>
                      <a:pt x="136" y="0"/>
                    </a:lnTo>
                    <a:lnTo>
                      <a:pt x="181" y="0"/>
                    </a:lnTo>
                    <a:lnTo>
                      <a:pt x="228" y="2"/>
                    </a:lnTo>
                    <a:lnTo>
                      <a:pt x="279" y="5"/>
                    </a:lnTo>
                    <a:lnTo>
                      <a:pt x="331" y="9"/>
                    </a:lnTo>
                    <a:lnTo>
                      <a:pt x="386" y="16"/>
                    </a:lnTo>
                    <a:lnTo>
                      <a:pt x="443" y="23"/>
                    </a:lnTo>
                    <a:lnTo>
                      <a:pt x="500" y="33"/>
                    </a:lnTo>
                    <a:lnTo>
                      <a:pt x="559" y="46"/>
                    </a:lnTo>
                    <a:lnTo>
                      <a:pt x="619" y="60"/>
                    </a:lnTo>
                    <a:lnTo>
                      <a:pt x="679" y="77"/>
                    </a:lnTo>
                    <a:lnTo>
                      <a:pt x="739" y="98"/>
                    </a:lnTo>
                    <a:lnTo>
                      <a:pt x="800" y="121"/>
                    </a:lnTo>
                    <a:lnTo>
                      <a:pt x="859" y="146"/>
                    </a:lnTo>
                    <a:lnTo>
                      <a:pt x="919" y="177"/>
                    </a:lnTo>
                    <a:lnTo>
                      <a:pt x="976" y="210"/>
                    </a:lnTo>
                    <a:lnTo>
                      <a:pt x="1033" y="247"/>
                    </a:lnTo>
                    <a:lnTo>
                      <a:pt x="1088" y="287"/>
                    </a:lnTo>
                    <a:lnTo>
                      <a:pt x="1142" y="332"/>
                    </a:lnTo>
                    <a:lnTo>
                      <a:pt x="1193" y="382"/>
                    </a:lnTo>
                    <a:lnTo>
                      <a:pt x="1241" y="436"/>
                    </a:lnTo>
                    <a:lnTo>
                      <a:pt x="1288" y="494"/>
                    </a:lnTo>
                    <a:lnTo>
                      <a:pt x="1330" y="557"/>
                    </a:lnTo>
                    <a:lnTo>
                      <a:pt x="1339" y="579"/>
                    </a:lnTo>
                    <a:lnTo>
                      <a:pt x="1346" y="602"/>
                    </a:lnTo>
                    <a:lnTo>
                      <a:pt x="1349" y="627"/>
                    </a:lnTo>
                    <a:lnTo>
                      <a:pt x="1349" y="2762"/>
                    </a:lnTo>
                    <a:lnTo>
                      <a:pt x="1286" y="2701"/>
                    </a:lnTo>
                    <a:lnTo>
                      <a:pt x="1221" y="2645"/>
                    </a:lnTo>
                    <a:lnTo>
                      <a:pt x="1154" y="2596"/>
                    </a:lnTo>
                    <a:lnTo>
                      <a:pt x="1085" y="2551"/>
                    </a:lnTo>
                    <a:lnTo>
                      <a:pt x="1013" y="2511"/>
                    </a:lnTo>
                    <a:lnTo>
                      <a:pt x="942" y="2476"/>
                    </a:lnTo>
                    <a:lnTo>
                      <a:pt x="869" y="2444"/>
                    </a:lnTo>
                    <a:lnTo>
                      <a:pt x="796" y="2417"/>
                    </a:lnTo>
                    <a:lnTo>
                      <a:pt x="724" y="2394"/>
                    </a:lnTo>
                    <a:lnTo>
                      <a:pt x="651" y="2374"/>
                    </a:lnTo>
                    <a:lnTo>
                      <a:pt x="580" y="2358"/>
                    </a:lnTo>
                    <a:lnTo>
                      <a:pt x="509" y="2344"/>
                    </a:lnTo>
                    <a:lnTo>
                      <a:pt x="441" y="2334"/>
                    </a:lnTo>
                    <a:lnTo>
                      <a:pt x="375" y="2325"/>
                    </a:lnTo>
                    <a:lnTo>
                      <a:pt x="311" y="2319"/>
                    </a:lnTo>
                    <a:lnTo>
                      <a:pt x="249" y="2315"/>
                    </a:lnTo>
                    <a:lnTo>
                      <a:pt x="191" y="2313"/>
                    </a:lnTo>
                    <a:lnTo>
                      <a:pt x="136" y="2312"/>
                    </a:lnTo>
                    <a:lnTo>
                      <a:pt x="105" y="2308"/>
                    </a:lnTo>
                    <a:lnTo>
                      <a:pt x="77" y="2298"/>
                    </a:lnTo>
                    <a:lnTo>
                      <a:pt x="52" y="2282"/>
                    </a:lnTo>
                    <a:lnTo>
                      <a:pt x="30" y="2261"/>
                    </a:lnTo>
                    <a:lnTo>
                      <a:pt x="14" y="2235"/>
                    </a:lnTo>
                    <a:lnTo>
                      <a:pt x="5" y="2208"/>
                    </a:lnTo>
                    <a:lnTo>
                      <a:pt x="0" y="2177"/>
                    </a:lnTo>
                    <a:lnTo>
                      <a:pt x="0" y="136"/>
                    </a:lnTo>
                    <a:lnTo>
                      <a:pt x="3" y="110"/>
                    </a:lnTo>
                    <a:lnTo>
                      <a:pt x="10" y="83"/>
                    </a:lnTo>
                    <a:lnTo>
                      <a:pt x="23" y="60"/>
                    </a:lnTo>
                    <a:lnTo>
                      <a:pt x="40" y="39"/>
                    </a:lnTo>
                    <a:lnTo>
                      <a:pt x="61" y="22"/>
                    </a:lnTo>
                    <a:lnTo>
                      <a:pt x="84" y="10"/>
                    </a:lnTo>
                    <a:lnTo>
                      <a:pt x="109" y="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grpSp>
          <p:nvGrpSpPr>
            <p:cNvPr id="9" name="Group 52">
              <a:extLst>
                <a:ext uri="{FF2B5EF4-FFF2-40B4-BE49-F238E27FC236}">
                  <a16:creationId xmlns="" xmlns:a16="http://schemas.microsoft.com/office/drawing/2014/main" id="{70227765-6848-441F-BE6F-0FEEDA652A3E}"/>
                </a:ext>
              </a:extLst>
            </p:cNvPr>
            <p:cNvGrpSpPr/>
            <p:nvPr/>
          </p:nvGrpSpPr>
          <p:grpSpPr>
            <a:xfrm>
              <a:off x="8588569" y="2539509"/>
              <a:ext cx="1399629" cy="1176788"/>
              <a:chOff x="1171076" y="2331708"/>
              <a:chExt cx="1360158" cy="1143602"/>
            </a:xfrm>
            <a:solidFill>
              <a:srgbClr val="41BA20">
                <a:lumMod val="75000"/>
              </a:srgbClr>
            </a:solidFill>
          </p:grpSpPr>
          <p:sp>
            <p:nvSpPr>
              <p:cNvPr id="48" name="Freeform 11">
                <a:extLst>
                  <a:ext uri="{FF2B5EF4-FFF2-40B4-BE49-F238E27FC236}">
                    <a16:creationId xmlns="" xmlns:a16="http://schemas.microsoft.com/office/drawing/2014/main" id="{DF077230-A71F-402A-82E5-A96954B69FF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585379" y="2331708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9" name="Freeform 16">
                <a:extLst>
                  <a:ext uri="{FF2B5EF4-FFF2-40B4-BE49-F238E27FC236}">
                    <a16:creationId xmlns="" xmlns:a16="http://schemas.microsoft.com/office/drawing/2014/main" id="{E4DAD9FF-3B08-4E45-8BA2-9BC14D0232C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343988" y="259394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BA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0" name="Freeform 17">
                <a:extLst>
                  <a:ext uri="{FF2B5EF4-FFF2-40B4-BE49-F238E27FC236}">
                    <a16:creationId xmlns="" xmlns:a16="http://schemas.microsoft.com/office/drawing/2014/main" id="{7E21D4C9-46F8-4EE8-9C3E-57A34541BF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017202">
                <a:off x="2152014" y="2552252"/>
                <a:ext cx="316716" cy="121511"/>
              </a:xfrm>
              <a:custGeom>
                <a:avLst/>
                <a:gdLst>
                  <a:gd name="T0" fmla="*/ 402 w 967"/>
                  <a:gd name="T1" fmla="*/ 0 h 371"/>
                  <a:gd name="T2" fmla="*/ 455 w 967"/>
                  <a:gd name="T3" fmla="*/ 2 h 371"/>
                  <a:gd name="T4" fmla="*/ 511 w 967"/>
                  <a:gd name="T5" fmla="*/ 6 h 371"/>
                  <a:gd name="T6" fmla="*/ 570 w 967"/>
                  <a:gd name="T7" fmla="*/ 17 h 371"/>
                  <a:gd name="T8" fmla="*/ 632 w 967"/>
                  <a:gd name="T9" fmla="*/ 33 h 371"/>
                  <a:gd name="T10" fmla="*/ 695 w 967"/>
                  <a:gd name="T11" fmla="*/ 54 h 371"/>
                  <a:gd name="T12" fmla="*/ 761 w 967"/>
                  <a:gd name="T13" fmla="*/ 83 h 371"/>
                  <a:gd name="T14" fmla="*/ 828 w 967"/>
                  <a:gd name="T15" fmla="*/ 118 h 371"/>
                  <a:gd name="T16" fmla="*/ 897 w 967"/>
                  <a:gd name="T17" fmla="*/ 162 h 371"/>
                  <a:gd name="T18" fmla="*/ 967 w 967"/>
                  <a:gd name="T19" fmla="*/ 214 h 371"/>
                  <a:gd name="T20" fmla="*/ 965 w 967"/>
                  <a:gd name="T21" fmla="*/ 217 h 371"/>
                  <a:gd name="T22" fmla="*/ 956 w 967"/>
                  <a:gd name="T23" fmla="*/ 222 h 371"/>
                  <a:gd name="T24" fmla="*/ 942 w 967"/>
                  <a:gd name="T25" fmla="*/ 232 h 371"/>
                  <a:gd name="T26" fmla="*/ 924 w 967"/>
                  <a:gd name="T27" fmla="*/ 243 h 371"/>
                  <a:gd name="T28" fmla="*/ 900 w 967"/>
                  <a:gd name="T29" fmla="*/ 257 h 371"/>
                  <a:gd name="T30" fmla="*/ 872 w 967"/>
                  <a:gd name="T31" fmla="*/ 273 h 371"/>
                  <a:gd name="T32" fmla="*/ 840 w 967"/>
                  <a:gd name="T33" fmla="*/ 290 h 371"/>
                  <a:gd name="T34" fmla="*/ 803 w 967"/>
                  <a:gd name="T35" fmla="*/ 305 h 371"/>
                  <a:gd name="T36" fmla="*/ 764 w 967"/>
                  <a:gd name="T37" fmla="*/ 320 h 371"/>
                  <a:gd name="T38" fmla="*/ 722 w 967"/>
                  <a:gd name="T39" fmla="*/ 336 h 371"/>
                  <a:gd name="T40" fmla="*/ 675 w 967"/>
                  <a:gd name="T41" fmla="*/ 349 h 371"/>
                  <a:gd name="T42" fmla="*/ 626 w 967"/>
                  <a:gd name="T43" fmla="*/ 360 h 371"/>
                  <a:gd name="T44" fmla="*/ 576 w 967"/>
                  <a:gd name="T45" fmla="*/ 367 h 371"/>
                  <a:gd name="T46" fmla="*/ 522 w 967"/>
                  <a:gd name="T47" fmla="*/ 371 h 371"/>
                  <a:gd name="T48" fmla="*/ 468 w 967"/>
                  <a:gd name="T49" fmla="*/ 371 h 371"/>
                  <a:gd name="T50" fmla="*/ 412 w 967"/>
                  <a:gd name="T51" fmla="*/ 365 h 371"/>
                  <a:gd name="T52" fmla="*/ 354 w 967"/>
                  <a:gd name="T53" fmla="*/ 354 h 371"/>
                  <a:gd name="T54" fmla="*/ 295 w 967"/>
                  <a:gd name="T55" fmla="*/ 339 h 371"/>
                  <a:gd name="T56" fmla="*/ 236 w 967"/>
                  <a:gd name="T57" fmla="*/ 315 h 371"/>
                  <a:gd name="T58" fmla="*/ 177 w 967"/>
                  <a:gd name="T59" fmla="*/ 284 h 371"/>
                  <a:gd name="T60" fmla="*/ 118 w 967"/>
                  <a:gd name="T61" fmla="*/ 245 h 371"/>
                  <a:gd name="T62" fmla="*/ 58 w 967"/>
                  <a:gd name="T63" fmla="*/ 198 h 371"/>
                  <a:gd name="T64" fmla="*/ 0 w 967"/>
                  <a:gd name="T65" fmla="*/ 141 h 371"/>
                  <a:gd name="T66" fmla="*/ 2 w 967"/>
                  <a:gd name="T67" fmla="*/ 139 h 371"/>
                  <a:gd name="T68" fmla="*/ 9 w 967"/>
                  <a:gd name="T69" fmla="*/ 134 h 371"/>
                  <a:gd name="T70" fmla="*/ 20 w 967"/>
                  <a:gd name="T71" fmla="*/ 125 h 371"/>
                  <a:gd name="T72" fmla="*/ 37 w 967"/>
                  <a:gd name="T73" fmla="*/ 114 h 371"/>
                  <a:gd name="T74" fmla="*/ 56 w 967"/>
                  <a:gd name="T75" fmla="*/ 101 h 371"/>
                  <a:gd name="T76" fmla="*/ 80 w 967"/>
                  <a:gd name="T77" fmla="*/ 87 h 371"/>
                  <a:gd name="T78" fmla="*/ 108 w 967"/>
                  <a:gd name="T79" fmla="*/ 73 h 371"/>
                  <a:gd name="T80" fmla="*/ 141 w 967"/>
                  <a:gd name="T81" fmla="*/ 59 h 371"/>
                  <a:gd name="T82" fmla="*/ 176 w 967"/>
                  <a:gd name="T83" fmla="*/ 45 h 371"/>
                  <a:gd name="T84" fmla="*/ 214 w 967"/>
                  <a:gd name="T85" fmla="*/ 31 h 371"/>
                  <a:gd name="T86" fmla="*/ 256 w 967"/>
                  <a:gd name="T87" fmla="*/ 20 h 371"/>
                  <a:gd name="T88" fmla="*/ 302 w 967"/>
                  <a:gd name="T89" fmla="*/ 10 h 371"/>
                  <a:gd name="T90" fmla="*/ 350 w 967"/>
                  <a:gd name="T91" fmla="*/ 4 h 371"/>
                  <a:gd name="T92" fmla="*/ 402 w 967"/>
                  <a:gd name="T9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7" h="371">
                    <a:moveTo>
                      <a:pt x="402" y="0"/>
                    </a:moveTo>
                    <a:lnTo>
                      <a:pt x="455" y="2"/>
                    </a:lnTo>
                    <a:lnTo>
                      <a:pt x="511" y="6"/>
                    </a:lnTo>
                    <a:lnTo>
                      <a:pt x="570" y="17"/>
                    </a:lnTo>
                    <a:lnTo>
                      <a:pt x="632" y="33"/>
                    </a:lnTo>
                    <a:lnTo>
                      <a:pt x="695" y="54"/>
                    </a:lnTo>
                    <a:lnTo>
                      <a:pt x="761" y="83"/>
                    </a:lnTo>
                    <a:lnTo>
                      <a:pt x="828" y="118"/>
                    </a:lnTo>
                    <a:lnTo>
                      <a:pt x="897" y="162"/>
                    </a:lnTo>
                    <a:lnTo>
                      <a:pt x="967" y="214"/>
                    </a:lnTo>
                    <a:lnTo>
                      <a:pt x="965" y="217"/>
                    </a:lnTo>
                    <a:lnTo>
                      <a:pt x="956" y="222"/>
                    </a:lnTo>
                    <a:lnTo>
                      <a:pt x="942" y="232"/>
                    </a:lnTo>
                    <a:lnTo>
                      <a:pt x="924" y="243"/>
                    </a:lnTo>
                    <a:lnTo>
                      <a:pt x="900" y="257"/>
                    </a:lnTo>
                    <a:lnTo>
                      <a:pt x="872" y="273"/>
                    </a:lnTo>
                    <a:lnTo>
                      <a:pt x="840" y="290"/>
                    </a:lnTo>
                    <a:lnTo>
                      <a:pt x="803" y="305"/>
                    </a:lnTo>
                    <a:lnTo>
                      <a:pt x="764" y="320"/>
                    </a:lnTo>
                    <a:lnTo>
                      <a:pt x="722" y="336"/>
                    </a:lnTo>
                    <a:lnTo>
                      <a:pt x="675" y="349"/>
                    </a:lnTo>
                    <a:lnTo>
                      <a:pt x="626" y="360"/>
                    </a:lnTo>
                    <a:lnTo>
                      <a:pt x="576" y="367"/>
                    </a:lnTo>
                    <a:lnTo>
                      <a:pt x="522" y="371"/>
                    </a:lnTo>
                    <a:lnTo>
                      <a:pt x="468" y="371"/>
                    </a:lnTo>
                    <a:lnTo>
                      <a:pt x="412" y="365"/>
                    </a:lnTo>
                    <a:lnTo>
                      <a:pt x="354" y="354"/>
                    </a:lnTo>
                    <a:lnTo>
                      <a:pt x="295" y="339"/>
                    </a:lnTo>
                    <a:lnTo>
                      <a:pt x="236" y="315"/>
                    </a:lnTo>
                    <a:lnTo>
                      <a:pt x="177" y="284"/>
                    </a:lnTo>
                    <a:lnTo>
                      <a:pt x="118" y="245"/>
                    </a:lnTo>
                    <a:lnTo>
                      <a:pt x="58" y="198"/>
                    </a:lnTo>
                    <a:lnTo>
                      <a:pt x="0" y="141"/>
                    </a:lnTo>
                    <a:lnTo>
                      <a:pt x="2" y="139"/>
                    </a:lnTo>
                    <a:lnTo>
                      <a:pt x="9" y="134"/>
                    </a:lnTo>
                    <a:lnTo>
                      <a:pt x="20" y="125"/>
                    </a:lnTo>
                    <a:lnTo>
                      <a:pt x="37" y="114"/>
                    </a:lnTo>
                    <a:lnTo>
                      <a:pt x="56" y="101"/>
                    </a:lnTo>
                    <a:lnTo>
                      <a:pt x="80" y="87"/>
                    </a:lnTo>
                    <a:lnTo>
                      <a:pt x="108" y="73"/>
                    </a:lnTo>
                    <a:lnTo>
                      <a:pt x="141" y="59"/>
                    </a:lnTo>
                    <a:lnTo>
                      <a:pt x="176" y="45"/>
                    </a:lnTo>
                    <a:lnTo>
                      <a:pt x="214" y="31"/>
                    </a:lnTo>
                    <a:lnTo>
                      <a:pt x="256" y="20"/>
                    </a:lnTo>
                    <a:lnTo>
                      <a:pt x="302" y="10"/>
                    </a:lnTo>
                    <a:lnTo>
                      <a:pt x="350" y="4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="" xmlns:a16="http://schemas.microsoft.com/office/drawing/2014/main" id="{3C427A91-B96D-4DC0-B63A-ACC562736AD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764827" y="2520077"/>
                <a:ext cx="344014" cy="582213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="" xmlns:a16="http://schemas.microsoft.com/office/drawing/2014/main" id="{952EA305-696B-44C2-BD7B-CFA36B74C95D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229772" y="2942425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="" xmlns:a16="http://schemas.microsoft.com/office/drawing/2014/main" id="{E32096DA-2C1C-495B-B731-69AADDDB1810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006717" y="2664723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="" xmlns:a16="http://schemas.microsoft.com/office/drawing/2014/main" id="{6D6B469D-E35E-4E51-8B0A-CEE90FBA894C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1790628" y="3000491"/>
                <a:ext cx="344014" cy="582213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5" name="Freeform 16">
                <a:extLst>
                  <a:ext uri="{FF2B5EF4-FFF2-40B4-BE49-F238E27FC236}">
                    <a16:creationId xmlns="" xmlns:a16="http://schemas.microsoft.com/office/drawing/2014/main" id="{2E383F45-479F-45DE-9D43-2D002C1581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5893968">
                <a:off x="1323869" y="301219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="" xmlns:a16="http://schemas.microsoft.com/office/drawing/2014/main" id="{35BB5C87-2930-4052-BFEE-ACA0BBAA9C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7409614">
                <a:off x="1282913" y="2868125"/>
                <a:ext cx="140160" cy="363834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grpSp>
          <p:nvGrpSpPr>
            <p:cNvPr id="10" name="Group 18">
              <a:extLst>
                <a:ext uri="{FF2B5EF4-FFF2-40B4-BE49-F238E27FC236}">
                  <a16:creationId xmlns="" xmlns:a16="http://schemas.microsoft.com/office/drawing/2014/main" id="{84F097EE-9EE7-4C8C-A43F-CCFC738DF707}"/>
                </a:ext>
              </a:extLst>
            </p:cNvPr>
            <p:cNvGrpSpPr/>
            <p:nvPr/>
          </p:nvGrpSpPr>
          <p:grpSpPr>
            <a:xfrm>
              <a:off x="9459859" y="1366670"/>
              <a:ext cx="1721403" cy="1593809"/>
              <a:chOff x="1171076" y="2331708"/>
              <a:chExt cx="1360158" cy="1259340"/>
            </a:xfrm>
            <a:solidFill>
              <a:srgbClr val="41BA20">
                <a:lumMod val="75000"/>
              </a:srgbClr>
            </a:solidFill>
          </p:grpSpPr>
          <p:sp>
            <p:nvSpPr>
              <p:cNvPr id="39" name="Freeform 11">
                <a:extLst>
                  <a:ext uri="{FF2B5EF4-FFF2-40B4-BE49-F238E27FC236}">
                    <a16:creationId xmlns="" xmlns:a16="http://schemas.microsoft.com/office/drawing/2014/main" id="{804AA3E1-7B64-414E-A208-5CF18C2111C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585379" y="2331708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="" xmlns:a16="http://schemas.microsoft.com/office/drawing/2014/main" id="{9ED4CD3E-27E4-44E2-94E3-36CFECBDC5F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343988" y="259394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="" xmlns:a16="http://schemas.microsoft.com/office/drawing/2014/main" id="{252405D5-18B9-4197-9539-F042237367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017202">
                <a:off x="2152014" y="2552252"/>
                <a:ext cx="316716" cy="121511"/>
              </a:xfrm>
              <a:custGeom>
                <a:avLst/>
                <a:gdLst>
                  <a:gd name="T0" fmla="*/ 402 w 967"/>
                  <a:gd name="T1" fmla="*/ 0 h 371"/>
                  <a:gd name="T2" fmla="*/ 455 w 967"/>
                  <a:gd name="T3" fmla="*/ 2 h 371"/>
                  <a:gd name="T4" fmla="*/ 511 w 967"/>
                  <a:gd name="T5" fmla="*/ 6 h 371"/>
                  <a:gd name="T6" fmla="*/ 570 w 967"/>
                  <a:gd name="T7" fmla="*/ 17 h 371"/>
                  <a:gd name="T8" fmla="*/ 632 w 967"/>
                  <a:gd name="T9" fmla="*/ 33 h 371"/>
                  <a:gd name="T10" fmla="*/ 695 w 967"/>
                  <a:gd name="T11" fmla="*/ 54 h 371"/>
                  <a:gd name="T12" fmla="*/ 761 w 967"/>
                  <a:gd name="T13" fmla="*/ 83 h 371"/>
                  <a:gd name="T14" fmla="*/ 828 w 967"/>
                  <a:gd name="T15" fmla="*/ 118 h 371"/>
                  <a:gd name="T16" fmla="*/ 897 w 967"/>
                  <a:gd name="T17" fmla="*/ 162 h 371"/>
                  <a:gd name="T18" fmla="*/ 967 w 967"/>
                  <a:gd name="T19" fmla="*/ 214 h 371"/>
                  <a:gd name="T20" fmla="*/ 965 w 967"/>
                  <a:gd name="T21" fmla="*/ 217 h 371"/>
                  <a:gd name="T22" fmla="*/ 956 w 967"/>
                  <a:gd name="T23" fmla="*/ 222 h 371"/>
                  <a:gd name="T24" fmla="*/ 942 w 967"/>
                  <a:gd name="T25" fmla="*/ 232 h 371"/>
                  <a:gd name="T26" fmla="*/ 924 w 967"/>
                  <a:gd name="T27" fmla="*/ 243 h 371"/>
                  <a:gd name="T28" fmla="*/ 900 w 967"/>
                  <a:gd name="T29" fmla="*/ 257 h 371"/>
                  <a:gd name="T30" fmla="*/ 872 w 967"/>
                  <a:gd name="T31" fmla="*/ 273 h 371"/>
                  <a:gd name="T32" fmla="*/ 840 w 967"/>
                  <a:gd name="T33" fmla="*/ 290 h 371"/>
                  <a:gd name="T34" fmla="*/ 803 w 967"/>
                  <a:gd name="T35" fmla="*/ 305 h 371"/>
                  <a:gd name="T36" fmla="*/ 764 w 967"/>
                  <a:gd name="T37" fmla="*/ 320 h 371"/>
                  <a:gd name="T38" fmla="*/ 722 w 967"/>
                  <a:gd name="T39" fmla="*/ 336 h 371"/>
                  <a:gd name="T40" fmla="*/ 675 w 967"/>
                  <a:gd name="T41" fmla="*/ 349 h 371"/>
                  <a:gd name="T42" fmla="*/ 626 w 967"/>
                  <a:gd name="T43" fmla="*/ 360 h 371"/>
                  <a:gd name="T44" fmla="*/ 576 w 967"/>
                  <a:gd name="T45" fmla="*/ 367 h 371"/>
                  <a:gd name="T46" fmla="*/ 522 w 967"/>
                  <a:gd name="T47" fmla="*/ 371 h 371"/>
                  <a:gd name="T48" fmla="*/ 468 w 967"/>
                  <a:gd name="T49" fmla="*/ 371 h 371"/>
                  <a:gd name="T50" fmla="*/ 412 w 967"/>
                  <a:gd name="T51" fmla="*/ 365 h 371"/>
                  <a:gd name="T52" fmla="*/ 354 w 967"/>
                  <a:gd name="T53" fmla="*/ 354 h 371"/>
                  <a:gd name="T54" fmla="*/ 295 w 967"/>
                  <a:gd name="T55" fmla="*/ 339 h 371"/>
                  <a:gd name="T56" fmla="*/ 236 w 967"/>
                  <a:gd name="T57" fmla="*/ 315 h 371"/>
                  <a:gd name="T58" fmla="*/ 177 w 967"/>
                  <a:gd name="T59" fmla="*/ 284 h 371"/>
                  <a:gd name="T60" fmla="*/ 118 w 967"/>
                  <a:gd name="T61" fmla="*/ 245 h 371"/>
                  <a:gd name="T62" fmla="*/ 58 w 967"/>
                  <a:gd name="T63" fmla="*/ 198 h 371"/>
                  <a:gd name="T64" fmla="*/ 0 w 967"/>
                  <a:gd name="T65" fmla="*/ 141 h 371"/>
                  <a:gd name="T66" fmla="*/ 2 w 967"/>
                  <a:gd name="T67" fmla="*/ 139 h 371"/>
                  <a:gd name="T68" fmla="*/ 9 w 967"/>
                  <a:gd name="T69" fmla="*/ 134 h 371"/>
                  <a:gd name="T70" fmla="*/ 20 w 967"/>
                  <a:gd name="T71" fmla="*/ 125 h 371"/>
                  <a:gd name="T72" fmla="*/ 37 w 967"/>
                  <a:gd name="T73" fmla="*/ 114 h 371"/>
                  <a:gd name="T74" fmla="*/ 56 w 967"/>
                  <a:gd name="T75" fmla="*/ 101 h 371"/>
                  <a:gd name="T76" fmla="*/ 80 w 967"/>
                  <a:gd name="T77" fmla="*/ 87 h 371"/>
                  <a:gd name="T78" fmla="*/ 108 w 967"/>
                  <a:gd name="T79" fmla="*/ 73 h 371"/>
                  <a:gd name="T80" fmla="*/ 141 w 967"/>
                  <a:gd name="T81" fmla="*/ 59 h 371"/>
                  <a:gd name="T82" fmla="*/ 176 w 967"/>
                  <a:gd name="T83" fmla="*/ 45 h 371"/>
                  <a:gd name="T84" fmla="*/ 214 w 967"/>
                  <a:gd name="T85" fmla="*/ 31 h 371"/>
                  <a:gd name="T86" fmla="*/ 256 w 967"/>
                  <a:gd name="T87" fmla="*/ 20 h 371"/>
                  <a:gd name="T88" fmla="*/ 302 w 967"/>
                  <a:gd name="T89" fmla="*/ 10 h 371"/>
                  <a:gd name="T90" fmla="*/ 350 w 967"/>
                  <a:gd name="T91" fmla="*/ 4 h 371"/>
                  <a:gd name="T92" fmla="*/ 402 w 967"/>
                  <a:gd name="T9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7" h="371">
                    <a:moveTo>
                      <a:pt x="402" y="0"/>
                    </a:moveTo>
                    <a:lnTo>
                      <a:pt x="455" y="2"/>
                    </a:lnTo>
                    <a:lnTo>
                      <a:pt x="511" y="6"/>
                    </a:lnTo>
                    <a:lnTo>
                      <a:pt x="570" y="17"/>
                    </a:lnTo>
                    <a:lnTo>
                      <a:pt x="632" y="33"/>
                    </a:lnTo>
                    <a:lnTo>
                      <a:pt x="695" y="54"/>
                    </a:lnTo>
                    <a:lnTo>
                      <a:pt x="761" y="83"/>
                    </a:lnTo>
                    <a:lnTo>
                      <a:pt x="828" y="118"/>
                    </a:lnTo>
                    <a:lnTo>
                      <a:pt x="897" y="162"/>
                    </a:lnTo>
                    <a:lnTo>
                      <a:pt x="967" y="214"/>
                    </a:lnTo>
                    <a:lnTo>
                      <a:pt x="965" y="217"/>
                    </a:lnTo>
                    <a:lnTo>
                      <a:pt x="956" y="222"/>
                    </a:lnTo>
                    <a:lnTo>
                      <a:pt x="942" y="232"/>
                    </a:lnTo>
                    <a:lnTo>
                      <a:pt x="924" y="243"/>
                    </a:lnTo>
                    <a:lnTo>
                      <a:pt x="900" y="257"/>
                    </a:lnTo>
                    <a:lnTo>
                      <a:pt x="872" y="273"/>
                    </a:lnTo>
                    <a:lnTo>
                      <a:pt x="840" y="290"/>
                    </a:lnTo>
                    <a:lnTo>
                      <a:pt x="803" y="305"/>
                    </a:lnTo>
                    <a:lnTo>
                      <a:pt x="764" y="320"/>
                    </a:lnTo>
                    <a:lnTo>
                      <a:pt x="722" y="336"/>
                    </a:lnTo>
                    <a:lnTo>
                      <a:pt x="675" y="349"/>
                    </a:lnTo>
                    <a:lnTo>
                      <a:pt x="626" y="360"/>
                    </a:lnTo>
                    <a:lnTo>
                      <a:pt x="576" y="367"/>
                    </a:lnTo>
                    <a:lnTo>
                      <a:pt x="522" y="371"/>
                    </a:lnTo>
                    <a:lnTo>
                      <a:pt x="468" y="371"/>
                    </a:lnTo>
                    <a:lnTo>
                      <a:pt x="412" y="365"/>
                    </a:lnTo>
                    <a:lnTo>
                      <a:pt x="354" y="354"/>
                    </a:lnTo>
                    <a:lnTo>
                      <a:pt x="295" y="339"/>
                    </a:lnTo>
                    <a:lnTo>
                      <a:pt x="236" y="315"/>
                    </a:lnTo>
                    <a:lnTo>
                      <a:pt x="177" y="284"/>
                    </a:lnTo>
                    <a:lnTo>
                      <a:pt x="118" y="245"/>
                    </a:lnTo>
                    <a:lnTo>
                      <a:pt x="58" y="198"/>
                    </a:lnTo>
                    <a:lnTo>
                      <a:pt x="0" y="141"/>
                    </a:lnTo>
                    <a:lnTo>
                      <a:pt x="2" y="139"/>
                    </a:lnTo>
                    <a:lnTo>
                      <a:pt x="9" y="134"/>
                    </a:lnTo>
                    <a:lnTo>
                      <a:pt x="20" y="125"/>
                    </a:lnTo>
                    <a:lnTo>
                      <a:pt x="37" y="114"/>
                    </a:lnTo>
                    <a:lnTo>
                      <a:pt x="56" y="101"/>
                    </a:lnTo>
                    <a:lnTo>
                      <a:pt x="80" y="87"/>
                    </a:lnTo>
                    <a:lnTo>
                      <a:pt x="108" y="73"/>
                    </a:lnTo>
                    <a:lnTo>
                      <a:pt x="141" y="59"/>
                    </a:lnTo>
                    <a:lnTo>
                      <a:pt x="176" y="45"/>
                    </a:lnTo>
                    <a:lnTo>
                      <a:pt x="214" y="31"/>
                    </a:lnTo>
                    <a:lnTo>
                      <a:pt x="256" y="20"/>
                    </a:lnTo>
                    <a:lnTo>
                      <a:pt x="302" y="10"/>
                    </a:lnTo>
                    <a:lnTo>
                      <a:pt x="350" y="4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="" xmlns:a16="http://schemas.microsoft.com/office/drawing/2014/main" id="{2BB0E92D-0028-4852-ADCD-B9EA121ABBA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764827" y="2520077"/>
                <a:ext cx="344014" cy="582213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="" xmlns:a16="http://schemas.microsoft.com/office/drawing/2014/main" id="{03290055-A0B4-4543-9974-0735C4518EBC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229772" y="2942425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="" xmlns:a16="http://schemas.microsoft.com/office/drawing/2014/main" id="{AEAB1D82-5F93-4004-B4CA-A1E767EE6B7F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006717" y="2664723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BA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="" xmlns:a16="http://schemas.microsoft.com/office/drawing/2014/main" id="{67530345-0458-488A-8B0E-057961348AC3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1809105" y="2986560"/>
                <a:ext cx="449031" cy="759945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="" xmlns:a16="http://schemas.microsoft.com/office/drawing/2014/main" id="{C7EC5656-E417-47C3-89BE-FC0905185112}"/>
                  </a:ext>
                </a:extLst>
              </p:cNvPr>
              <p:cNvSpPr>
                <a:spLocks/>
              </p:cNvSpPr>
              <p:nvPr/>
            </p:nvSpPr>
            <p:spPr bwMode="auto">
              <a:xfrm rot="15893968">
                <a:off x="1323869" y="301219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="" xmlns:a16="http://schemas.microsoft.com/office/drawing/2014/main" id="{5FEB27F8-0A98-4233-8009-CD15C0CC21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7409614">
                <a:off x="1282913" y="2868125"/>
                <a:ext cx="140160" cy="363834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grpSp>
          <p:nvGrpSpPr>
            <p:cNvPr id="11" name="Group 32">
              <a:extLst>
                <a:ext uri="{FF2B5EF4-FFF2-40B4-BE49-F238E27FC236}">
                  <a16:creationId xmlns="" xmlns:a16="http://schemas.microsoft.com/office/drawing/2014/main" id="{4CBF86D8-562A-4638-BFA6-61D48B80E065}"/>
                </a:ext>
              </a:extLst>
            </p:cNvPr>
            <p:cNvGrpSpPr/>
            <p:nvPr/>
          </p:nvGrpSpPr>
          <p:grpSpPr>
            <a:xfrm>
              <a:off x="7824744" y="1321958"/>
              <a:ext cx="2660243" cy="4843946"/>
              <a:chOff x="1622138" y="733596"/>
              <a:chExt cx="2524883" cy="5309336"/>
            </a:xfrm>
            <a:solidFill>
              <a:srgbClr val="FFC000">
                <a:lumMod val="50000"/>
              </a:srgbClr>
            </a:solidFill>
          </p:grpSpPr>
          <p:sp>
            <p:nvSpPr>
              <p:cNvPr id="36" name="Freeform 25">
                <a:extLst>
                  <a:ext uri="{FF2B5EF4-FFF2-40B4-BE49-F238E27FC236}">
                    <a16:creationId xmlns="" xmlns:a16="http://schemas.microsoft.com/office/drawing/2014/main" id="{16EEAE78-5BFA-4B9C-86CA-70C36BC8D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138" y="733596"/>
                <a:ext cx="2524883" cy="5309336"/>
              </a:xfrm>
              <a:custGeom>
                <a:avLst/>
                <a:gdLst>
                  <a:gd name="T0" fmla="*/ 774294 w 341842"/>
                  <a:gd name="T1" fmla="*/ 6326974 h 1616075"/>
                  <a:gd name="T2" fmla="*/ 774294 w 341842"/>
                  <a:gd name="T3" fmla="*/ 5614694 h 1616075"/>
                  <a:gd name="T4" fmla="*/ 668708 w 341842"/>
                  <a:gd name="T5" fmla="*/ 4849655 h 1616075"/>
                  <a:gd name="T6" fmla="*/ 563123 w 341842"/>
                  <a:gd name="T7" fmla="*/ 4638609 h 1616075"/>
                  <a:gd name="T8" fmla="*/ 140782 w 341842"/>
                  <a:gd name="T9" fmla="*/ 4058233 h 1616075"/>
                  <a:gd name="T10" fmla="*/ 8801 w 341842"/>
                  <a:gd name="T11" fmla="*/ 3636141 h 1616075"/>
                  <a:gd name="T12" fmla="*/ 193574 w 341842"/>
                  <a:gd name="T13" fmla="*/ 3979091 h 1616075"/>
                  <a:gd name="T14" fmla="*/ 457537 w 341842"/>
                  <a:gd name="T15" fmla="*/ 4348421 h 1616075"/>
                  <a:gd name="T16" fmla="*/ 615915 w 341842"/>
                  <a:gd name="T17" fmla="*/ 4559467 h 1616075"/>
                  <a:gd name="T18" fmla="*/ 615915 w 341842"/>
                  <a:gd name="T19" fmla="*/ 4084614 h 1616075"/>
                  <a:gd name="T20" fmla="*/ 615915 w 341842"/>
                  <a:gd name="T21" fmla="*/ 3319573 h 1616075"/>
                  <a:gd name="T22" fmla="*/ 721502 w 341842"/>
                  <a:gd name="T23" fmla="*/ 2580914 h 1616075"/>
                  <a:gd name="T24" fmla="*/ 668708 w 341842"/>
                  <a:gd name="T25" fmla="*/ 2237965 h 1616075"/>
                  <a:gd name="T26" fmla="*/ 378348 w 341842"/>
                  <a:gd name="T27" fmla="*/ 1947777 h 1616075"/>
                  <a:gd name="T28" fmla="*/ 747897 w 341842"/>
                  <a:gd name="T29" fmla="*/ 2185203 h 1616075"/>
                  <a:gd name="T30" fmla="*/ 721502 w 341842"/>
                  <a:gd name="T31" fmla="*/ 1552067 h 1616075"/>
                  <a:gd name="T32" fmla="*/ 721502 w 341842"/>
                  <a:gd name="T33" fmla="*/ 575980 h 1616075"/>
                  <a:gd name="T34" fmla="*/ 827086 w 341842"/>
                  <a:gd name="T35" fmla="*/ 21985 h 1616075"/>
                  <a:gd name="T36" fmla="*/ 827086 w 341842"/>
                  <a:gd name="T37" fmla="*/ 707883 h 1616075"/>
                  <a:gd name="T38" fmla="*/ 879878 w 341842"/>
                  <a:gd name="T39" fmla="*/ 1842253 h 1616075"/>
                  <a:gd name="T40" fmla="*/ 1143843 w 341842"/>
                  <a:gd name="T41" fmla="*/ 1552067 h 1616075"/>
                  <a:gd name="T42" fmla="*/ 932672 w 341842"/>
                  <a:gd name="T43" fmla="*/ 2079680 h 1616075"/>
                  <a:gd name="T44" fmla="*/ 906275 w 341842"/>
                  <a:gd name="T45" fmla="*/ 2633676 h 1616075"/>
                  <a:gd name="T46" fmla="*/ 827086 w 341842"/>
                  <a:gd name="T47" fmla="*/ 3715285 h 1616075"/>
                  <a:gd name="T48" fmla="*/ 985464 w 341842"/>
                  <a:gd name="T49" fmla="*/ 4585847 h 1616075"/>
                  <a:gd name="T50" fmla="*/ 1407805 w 341842"/>
                  <a:gd name="T51" fmla="*/ 4005471 h 1616075"/>
                  <a:gd name="T52" fmla="*/ 1064654 w 341842"/>
                  <a:gd name="T53" fmla="*/ 4770512 h 1616075"/>
                  <a:gd name="T54" fmla="*/ 1091051 w 341842"/>
                  <a:gd name="T55" fmla="*/ 5298126 h 1616075"/>
                  <a:gd name="T56" fmla="*/ 1064654 w 341842"/>
                  <a:gd name="T57" fmla="*/ 6538020 h 1616075"/>
                  <a:gd name="T58" fmla="*/ 774294 w 341842"/>
                  <a:gd name="T59" fmla="*/ 6326974 h 161607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1842"/>
                  <a:gd name="T91" fmla="*/ 0 h 1616075"/>
                  <a:gd name="T92" fmla="*/ 341842 w 341842"/>
                  <a:gd name="T93" fmla="*/ 1616075 h 1616075"/>
                  <a:gd name="connsiteX0" fmla="*/ 328976 w 481476"/>
                  <a:gd name="connsiteY0" fmla="*/ 1517908 h 1583841"/>
                  <a:gd name="connsiteX1" fmla="*/ 328976 w 481476"/>
                  <a:gd name="connsiteY1" fmla="*/ 1346458 h 1583841"/>
                  <a:gd name="connsiteX2" fmla="*/ 303576 w 481476"/>
                  <a:gd name="connsiteY2" fmla="*/ 1162308 h 1583841"/>
                  <a:gd name="connsiteX3" fmla="*/ 278176 w 481476"/>
                  <a:gd name="connsiteY3" fmla="*/ 1111508 h 1583841"/>
                  <a:gd name="connsiteX4" fmla="*/ 176576 w 481476"/>
                  <a:gd name="connsiteY4" fmla="*/ 971808 h 1583841"/>
                  <a:gd name="connsiteX5" fmla="*/ 25 w 481476"/>
                  <a:gd name="connsiteY5" fmla="*/ 757954 h 1583841"/>
                  <a:gd name="connsiteX6" fmla="*/ 189276 w 481476"/>
                  <a:gd name="connsiteY6" fmla="*/ 952758 h 1583841"/>
                  <a:gd name="connsiteX7" fmla="*/ 252776 w 481476"/>
                  <a:gd name="connsiteY7" fmla="*/ 1041658 h 1583841"/>
                  <a:gd name="connsiteX8" fmla="*/ 290876 w 481476"/>
                  <a:gd name="connsiteY8" fmla="*/ 1092458 h 1583841"/>
                  <a:gd name="connsiteX9" fmla="*/ 290876 w 481476"/>
                  <a:gd name="connsiteY9" fmla="*/ 978158 h 1583841"/>
                  <a:gd name="connsiteX10" fmla="*/ 290876 w 481476"/>
                  <a:gd name="connsiteY10" fmla="*/ 794008 h 1583841"/>
                  <a:gd name="connsiteX11" fmla="*/ 316276 w 481476"/>
                  <a:gd name="connsiteY11" fmla="*/ 616208 h 1583841"/>
                  <a:gd name="connsiteX12" fmla="*/ 303576 w 481476"/>
                  <a:gd name="connsiteY12" fmla="*/ 533658 h 1583841"/>
                  <a:gd name="connsiteX13" fmla="*/ 233726 w 481476"/>
                  <a:gd name="connsiteY13" fmla="*/ 463808 h 1583841"/>
                  <a:gd name="connsiteX14" fmla="*/ 322626 w 481476"/>
                  <a:gd name="connsiteY14" fmla="*/ 520958 h 1583841"/>
                  <a:gd name="connsiteX15" fmla="*/ 316276 w 481476"/>
                  <a:gd name="connsiteY15" fmla="*/ 368558 h 1583841"/>
                  <a:gd name="connsiteX16" fmla="*/ 316276 w 481476"/>
                  <a:gd name="connsiteY16" fmla="*/ 133608 h 1583841"/>
                  <a:gd name="connsiteX17" fmla="*/ 341676 w 481476"/>
                  <a:gd name="connsiteY17" fmla="*/ 258 h 1583841"/>
                  <a:gd name="connsiteX18" fmla="*/ 341676 w 481476"/>
                  <a:gd name="connsiteY18" fmla="*/ 165358 h 1583841"/>
                  <a:gd name="connsiteX19" fmla="*/ 354376 w 481476"/>
                  <a:gd name="connsiteY19" fmla="*/ 438408 h 1583841"/>
                  <a:gd name="connsiteX20" fmla="*/ 417876 w 481476"/>
                  <a:gd name="connsiteY20" fmla="*/ 368558 h 1583841"/>
                  <a:gd name="connsiteX21" fmla="*/ 367076 w 481476"/>
                  <a:gd name="connsiteY21" fmla="*/ 495558 h 1583841"/>
                  <a:gd name="connsiteX22" fmla="*/ 360726 w 481476"/>
                  <a:gd name="connsiteY22" fmla="*/ 628908 h 1583841"/>
                  <a:gd name="connsiteX23" fmla="*/ 341676 w 481476"/>
                  <a:gd name="connsiteY23" fmla="*/ 889258 h 1583841"/>
                  <a:gd name="connsiteX24" fmla="*/ 379776 w 481476"/>
                  <a:gd name="connsiteY24" fmla="*/ 1098808 h 1583841"/>
                  <a:gd name="connsiteX25" fmla="*/ 481376 w 481476"/>
                  <a:gd name="connsiteY25" fmla="*/ 959108 h 1583841"/>
                  <a:gd name="connsiteX26" fmla="*/ 398826 w 481476"/>
                  <a:gd name="connsiteY26" fmla="*/ 1143258 h 1583841"/>
                  <a:gd name="connsiteX27" fmla="*/ 405176 w 481476"/>
                  <a:gd name="connsiteY27" fmla="*/ 1270258 h 1583841"/>
                  <a:gd name="connsiteX28" fmla="*/ 398826 w 481476"/>
                  <a:gd name="connsiteY28" fmla="*/ 1568708 h 1583841"/>
                  <a:gd name="connsiteX29" fmla="*/ 328976 w 481476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6276 w 639727"/>
                  <a:gd name="connsiteY11" fmla="*/ 616208 h 1583841"/>
                  <a:gd name="connsiteX12" fmla="*/ 303576 w 639727"/>
                  <a:gd name="connsiteY12" fmla="*/ 533658 h 1583841"/>
                  <a:gd name="connsiteX13" fmla="*/ 233726 w 639727"/>
                  <a:gd name="connsiteY13" fmla="*/ 463808 h 1583841"/>
                  <a:gd name="connsiteX14" fmla="*/ 322626 w 639727"/>
                  <a:gd name="connsiteY14" fmla="*/ 520958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54376 w 639727"/>
                  <a:gd name="connsiteY19" fmla="*/ 438408 h 1583841"/>
                  <a:gd name="connsiteX20" fmla="*/ 417876 w 639727"/>
                  <a:gd name="connsiteY20" fmla="*/ 368558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41676 w 639727"/>
                  <a:gd name="connsiteY23" fmla="*/ 889258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6276 w 639727"/>
                  <a:gd name="connsiteY11" fmla="*/ 616208 h 1583841"/>
                  <a:gd name="connsiteX12" fmla="*/ 303576 w 639727"/>
                  <a:gd name="connsiteY12" fmla="*/ 533658 h 1583841"/>
                  <a:gd name="connsiteX13" fmla="*/ 233726 w 639727"/>
                  <a:gd name="connsiteY13" fmla="*/ 463808 h 1583841"/>
                  <a:gd name="connsiteX14" fmla="*/ 322626 w 639727"/>
                  <a:gd name="connsiteY14" fmla="*/ 520958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54376 w 639727"/>
                  <a:gd name="connsiteY19" fmla="*/ 438408 h 1583841"/>
                  <a:gd name="connsiteX20" fmla="*/ 417876 w 639727"/>
                  <a:gd name="connsiteY20" fmla="*/ 368558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53260 w 639727"/>
                  <a:gd name="connsiteY23" fmla="*/ 850990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4345 w 639727"/>
                  <a:gd name="connsiteY11" fmla="*/ 639169 h 1583841"/>
                  <a:gd name="connsiteX12" fmla="*/ 303576 w 639727"/>
                  <a:gd name="connsiteY12" fmla="*/ 533658 h 1583841"/>
                  <a:gd name="connsiteX13" fmla="*/ 233726 w 639727"/>
                  <a:gd name="connsiteY13" fmla="*/ 463808 h 1583841"/>
                  <a:gd name="connsiteX14" fmla="*/ 322626 w 639727"/>
                  <a:gd name="connsiteY14" fmla="*/ 520958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54376 w 639727"/>
                  <a:gd name="connsiteY19" fmla="*/ 438408 h 1583841"/>
                  <a:gd name="connsiteX20" fmla="*/ 417876 w 639727"/>
                  <a:gd name="connsiteY20" fmla="*/ 368558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53260 w 639727"/>
                  <a:gd name="connsiteY23" fmla="*/ 850990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4345 w 639727"/>
                  <a:gd name="connsiteY11" fmla="*/ 639169 h 1583841"/>
                  <a:gd name="connsiteX12" fmla="*/ 303576 w 639727"/>
                  <a:gd name="connsiteY12" fmla="*/ 533658 h 1583841"/>
                  <a:gd name="connsiteX13" fmla="*/ 141054 w 639727"/>
                  <a:gd name="connsiteY13" fmla="*/ 272466 h 1583841"/>
                  <a:gd name="connsiteX14" fmla="*/ 322626 w 639727"/>
                  <a:gd name="connsiteY14" fmla="*/ 520958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54376 w 639727"/>
                  <a:gd name="connsiteY19" fmla="*/ 438408 h 1583841"/>
                  <a:gd name="connsiteX20" fmla="*/ 417876 w 639727"/>
                  <a:gd name="connsiteY20" fmla="*/ 368558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53260 w 639727"/>
                  <a:gd name="connsiteY23" fmla="*/ 850990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4345 w 639727"/>
                  <a:gd name="connsiteY11" fmla="*/ 639169 h 1583841"/>
                  <a:gd name="connsiteX12" fmla="*/ 303576 w 639727"/>
                  <a:gd name="connsiteY12" fmla="*/ 533658 h 1583841"/>
                  <a:gd name="connsiteX13" fmla="*/ 141054 w 639727"/>
                  <a:gd name="connsiteY13" fmla="*/ 272466 h 1583841"/>
                  <a:gd name="connsiteX14" fmla="*/ 322626 w 639727"/>
                  <a:gd name="connsiteY14" fmla="*/ 520958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54376 w 639727"/>
                  <a:gd name="connsiteY19" fmla="*/ 438408 h 1583841"/>
                  <a:gd name="connsiteX20" fmla="*/ 525994 w 639727"/>
                  <a:gd name="connsiteY20" fmla="*/ 330290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53260 w 639727"/>
                  <a:gd name="connsiteY23" fmla="*/ 850990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4345 w 639727"/>
                  <a:gd name="connsiteY11" fmla="*/ 639169 h 1583841"/>
                  <a:gd name="connsiteX12" fmla="*/ 303576 w 639727"/>
                  <a:gd name="connsiteY12" fmla="*/ 533658 h 1583841"/>
                  <a:gd name="connsiteX13" fmla="*/ 141054 w 639727"/>
                  <a:gd name="connsiteY13" fmla="*/ 272466 h 1583841"/>
                  <a:gd name="connsiteX14" fmla="*/ 322626 w 639727"/>
                  <a:gd name="connsiteY14" fmla="*/ 520958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64029 w 639727"/>
                  <a:gd name="connsiteY19" fmla="*/ 433305 h 1583841"/>
                  <a:gd name="connsiteX20" fmla="*/ 525994 w 639727"/>
                  <a:gd name="connsiteY20" fmla="*/ 330290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53260 w 639727"/>
                  <a:gd name="connsiteY23" fmla="*/ 850990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517908 h 1583841"/>
                  <a:gd name="connsiteX1" fmla="*/ 328976 w 639727"/>
                  <a:gd name="connsiteY1" fmla="*/ 1346458 h 1583841"/>
                  <a:gd name="connsiteX2" fmla="*/ 303576 w 639727"/>
                  <a:gd name="connsiteY2" fmla="*/ 1162308 h 1583841"/>
                  <a:gd name="connsiteX3" fmla="*/ 278176 w 639727"/>
                  <a:gd name="connsiteY3" fmla="*/ 1111508 h 1583841"/>
                  <a:gd name="connsiteX4" fmla="*/ 176576 w 639727"/>
                  <a:gd name="connsiteY4" fmla="*/ 971808 h 1583841"/>
                  <a:gd name="connsiteX5" fmla="*/ 25 w 639727"/>
                  <a:gd name="connsiteY5" fmla="*/ 757954 h 1583841"/>
                  <a:gd name="connsiteX6" fmla="*/ 189276 w 639727"/>
                  <a:gd name="connsiteY6" fmla="*/ 952758 h 1583841"/>
                  <a:gd name="connsiteX7" fmla="*/ 252776 w 639727"/>
                  <a:gd name="connsiteY7" fmla="*/ 1041658 h 1583841"/>
                  <a:gd name="connsiteX8" fmla="*/ 290876 w 639727"/>
                  <a:gd name="connsiteY8" fmla="*/ 1092458 h 1583841"/>
                  <a:gd name="connsiteX9" fmla="*/ 290876 w 639727"/>
                  <a:gd name="connsiteY9" fmla="*/ 978158 h 1583841"/>
                  <a:gd name="connsiteX10" fmla="*/ 290876 w 639727"/>
                  <a:gd name="connsiteY10" fmla="*/ 794008 h 1583841"/>
                  <a:gd name="connsiteX11" fmla="*/ 314345 w 639727"/>
                  <a:gd name="connsiteY11" fmla="*/ 639169 h 1583841"/>
                  <a:gd name="connsiteX12" fmla="*/ 303576 w 639727"/>
                  <a:gd name="connsiteY12" fmla="*/ 533658 h 1583841"/>
                  <a:gd name="connsiteX13" fmla="*/ 141054 w 639727"/>
                  <a:gd name="connsiteY13" fmla="*/ 272466 h 1583841"/>
                  <a:gd name="connsiteX14" fmla="*/ 306537 w 639727"/>
                  <a:gd name="connsiteY14" fmla="*/ 525210 h 1583841"/>
                  <a:gd name="connsiteX15" fmla="*/ 316276 w 639727"/>
                  <a:gd name="connsiteY15" fmla="*/ 368558 h 1583841"/>
                  <a:gd name="connsiteX16" fmla="*/ 316276 w 639727"/>
                  <a:gd name="connsiteY16" fmla="*/ 133608 h 1583841"/>
                  <a:gd name="connsiteX17" fmla="*/ 341676 w 639727"/>
                  <a:gd name="connsiteY17" fmla="*/ 258 h 1583841"/>
                  <a:gd name="connsiteX18" fmla="*/ 341676 w 639727"/>
                  <a:gd name="connsiteY18" fmla="*/ 165358 h 1583841"/>
                  <a:gd name="connsiteX19" fmla="*/ 364029 w 639727"/>
                  <a:gd name="connsiteY19" fmla="*/ 433305 h 1583841"/>
                  <a:gd name="connsiteX20" fmla="*/ 525994 w 639727"/>
                  <a:gd name="connsiteY20" fmla="*/ 330290 h 1583841"/>
                  <a:gd name="connsiteX21" fmla="*/ 367076 w 639727"/>
                  <a:gd name="connsiteY21" fmla="*/ 495558 h 1583841"/>
                  <a:gd name="connsiteX22" fmla="*/ 360726 w 639727"/>
                  <a:gd name="connsiteY22" fmla="*/ 628908 h 1583841"/>
                  <a:gd name="connsiteX23" fmla="*/ 353260 w 639727"/>
                  <a:gd name="connsiteY23" fmla="*/ 850990 h 1583841"/>
                  <a:gd name="connsiteX24" fmla="*/ 379776 w 639727"/>
                  <a:gd name="connsiteY24" fmla="*/ 1098808 h 1583841"/>
                  <a:gd name="connsiteX25" fmla="*/ 639691 w 639727"/>
                  <a:gd name="connsiteY25" fmla="*/ 752458 h 1583841"/>
                  <a:gd name="connsiteX26" fmla="*/ 398826 w 639727"/>
                  <a:gd name="connsiteY26" fmla="*/ 1143258 h 1583841"/>
                  <a:gd name="connsiteX27" fmla="*/ 405176 w 639727"/>
                  <a:gd name="connsiteY27" fmla="*/ 1270258 h 1583841"/>
                  <a:gd name="connsiteX28" fmla="*/ 398826 w 639727"/>
                  <a:gd name="connsiteY28" fmla="*/ 1568708 h 1583841"/>
                  <a:gd name="connsiteX29" fmla="*/ 328976 w 639727"/>
                  <a:gd name="connsiteY29" fmla="*/ 1517908 h 1583841"/>
                  <a:gd name="connsiteX0" fmla="*/ 328976 w 639727"/>
                  <a:gd name="connsiteY0" fmla="*/ 1386678 h 1452611"/>
                  <a:gd name="connsiteX1" fmla="*/ 328976 w 639727"/>
                  <a:gd name="connsiteY1" fmla="*/ 1215228 h 1452611"/>
                  <a:gd name="connsiteX2" fmla="*/ 303576 w 639727"/>
                  <a:gd name="connsiteY2" fmla="*/ 1031078 h 1452611"/>
                  <a:gd name="connsiteX3" fmla="*/ 278176 w 639727"/>
                  <a:gd name="connsiteY3" fmla="*/ 980278 h 1452611"/>
                  <a:gd name="connsiteX4" fmla="*/ 176576 w 639727"/>
                  <a:gd name="connsiteY4" fmla="*/ 840578 h 1452611"/>
                  <a:gd name="connsiteX5" fmla="*/ 25 w 639727"/>
                  <a:gd name="connsiteY5" fmla="*/ 626724 h 1452611"/>
                  <a:gd name="connsiteX6" fmla="*/ 189276 w 639727"/>
                  <a:gd name="connsiteY6" fmla="*/ 821528 h 1452611"/>
                  <a:gd name="connsiteX7" fmla="*/ 252776 w 639727"/>
                  <a:gd name="connsiteY7" fmla="*/ 910428 h 1452611"/>
                  <a:gd name="connsiteX8" fmla="*/ 290876 w 639727"/>
                  <a:gd name="connsiteY8" fmla="*/ 961228 h 1452611"/>
                  <a:gd name="connsiteX9" fmla="*/ 290876 w 639727"/>
                  <a:gd name="connsiteY9" fmla="*/ 846928 h 1452611"/>
                  <a:gd name="connsiteX10" fmla="*/ 290876 w 639727"/>
                  <a:gd name="connsiteY10" fmla="*/ 662778 h 1452611"/>
                  <a:gd name="connsiteX11" fmla="*/ 314345 w 639727"/>
                  <a:gd name="connsiteY11" fmla="*/ 507939 h 1452611"/>
                  <a:gd name="connsiteX12" fmla="*/ 303576 w 639727"/>
                  <a:gd name="connsiteY12" fmla="*/ 402428 h 1452611"/>
                  <a:gd name="connsiteX13" fmla="*/ 141054 w 639727"/>
                  <a:gd name="connsiteY13" fmla="*/ 141236 h 1452611"/>
                  <a:gd name="connsiteX14" fmla="*/ 306537 w 639727"/>
                  <a:gd name="connsiteY14" fmla="*/ 393980 h 1452611"/>
                  <a:gd name="connsiteX15" fmla="*/ 316276 w 639727"/>
                  <a:gd name="connsiteY15" fmla="*/ 237328 h 1452611"/>
                  <a:gd name="connsiteX16" fmla="*/ 316276 w 639727"/>
                  <a:gd name="connsiteY16" fmla="*/ 2378 h 1452611"/>
                  <a:gd name="connsiteX17" fmla="*/ 338458 w 639727"/>
                  <a:gd name="connsiteY17" fmla="*/ 111395 h 1452611"/>
                  <a:gd name="connsiteX18" fmla="*/ 341676 w 639727"/>
                  <a:gd name="connsiteY18" fmla="*/ 34128 h 1452611"/>
                  <a:gd name="connsiteX19" fmla="*/ 364029 w 639727"/>
                  <a:gd name="connsiteY19" fmla="*/ 302075 h 1452611"/>
                  <a:gd name="connsiteX20" fmla="*/ 525994 w 639727"/>
                  <a:gd name="connsiteY20" fmla="*/ 199060 h 1452611"/>
                  <a:gd name="connsiteX21" fmla="*/ 367076 w 639727"/>
                  <a:gd name="connsiteY21" fmla="*/ 364328 h 1452611"/>
                  <a:gd name="connsiteX22" fmla="*/ 360726 w 639727"/>
                  <a:gd name="connsiteY22" fmla="*/ 497678 h 1452611"/>
                  <a:gd name="connsiteX23" fmla="*/ 353260 w 639727"/>
                  <a:gd name="connsiteY23" fmla="*/ 719760 h 1452611"/>
                  <a:gd name="connsiteX24" fmla="*/ 379776 w 639727"/>
                  <a:gd name="connsiteY24" fmla="*/ 967578 h 1452611"/>
                  <a:gd name="connsiteX25" fmla="*/ 639691 w 639727"/>
                  <a:gd name="connsiteY25" fmla="*/ 621228 h 1452611"/>
                  <a:gd name="connsiteX26" fmla="*/ 398826 w 639727"/>
                  <a:gd name="connsiteY26" fmla="*/ 1012028 h 1452611"/>
                  <a:gd name="connsiteX27" fmla="*/ 405176 w 639727"/>
                  <a:gd name="connsiteY27" fmla="*/ 1139028 h 1452611"/>
                  <a:gd name="connsiteX28" fmla="*/ 398826 w 639727"/>
                  <a:gd name="connsiteY28" fmla="*/ 1437478 h 1452611"/>
                  <a:gd name="connsiteX29" fmla="*/ 328976 w 639727"/>
                  <a:gd name="connsiteY29" fmla="*/ 1386678 h 1452611"/>
                  <a:gd name="connsiteX0" fmla="*/ 328976 w 639727"/>
                  <a:gd name="connsiteY0" fmla="*/ 1359730 h 1425663"/>
                  <a:gd name="connsiteX1" fmla="*/ 328976 w 639727"/>
                  <a:gd name="connsiteY1" fmla="*/ 1188280 h 1425663"/>
                  <a:gd name="connsiteX2" fmla="*/ 303576 w 639727"/>
                  <a:gd name="connsiteY2" fmla="*/ 1004130 h 1425663"/>
                  <a:gd name="connsiteX3" fmla="*/ 278176 w 639727"/>
                  <a:gd name="connsiteY3" fmla="*/ 953330 h 1425663"/>
                  <a:gd name="connsiteX4" fmla="*/ 176576 w 639727"/>
                  <a:gd name="connsiteY4" fmla="*/ 813630 h 1425663"/>
                  <a:gd name="connsiteX5" fmla="*/ 25 w 639727"/>
                  <a:gd name="connsiteY5" fmla="*/ 599776 h 1425663"/>
                  <a:gd name="connsiteX6" fmla="*/ 189276 w 639727"/>
                  <a:gd name="connsiteY6" fmla="*/ 794580 h 1425663"/>
                  <a:gd name="connsiteX7" fmla="*/ 252776 w 639727"/>
                  <a:gd name="connsiteY7" fmla="*/ 883480 h 1425663"/>
                  <a:gd name="connsiteX8" fmla="*/ 290876 w 639727"/>
                  <a:gd name="connsiteY8" fmla="*/ 934280 h 1425663"/>
                  <a:gd name="connsiteX9" fmla="*/ 290876 w 639727"/>
                  <a:gd name="connsiteY9" fmla="*/ 819980 h 1425663"/>
                  <a:gd name="connsiteX10" fmla="*/ 290876 w 639727"/>
                  <a:gd name="connsiteY10" fmla="*/ 635830 h 1425663"/>
                  <a:gd name="connsiteX11" fmla="*/ 314345 w 639727"/>
                  <a:gd name="connsiteY11" fmla="*/ 480991 h 1425663"/>
                  <a:gd name="connsiteX12" fmla="*/ 303576 w 639727"/>
                  <a:gd name="connsiteY12" fmla="*/ 375480 h 1425663"/>
                  <a:gd name="connsiteX13" fmla="*/ 141054 w 639727"/>
                  <a:gd name="connsiteY13" fmla="*/ 114288 h 1425663"/>
                  <a:gd name="connsiteX14" fmla="*/ 306537 w 639727"/>
                  <a:gd name="connsiteY14" fmla="*/ 367032 h 1425663"/>
                  <a:gd name="connsiteX15" fmla="*/ 316276 w 639727"/>
                  <a:gd name="connsiteY15" fmla="*/ 210380 h 1425663"/>
                  <a:gd name="connsiteX16" fmla="*/ 313058 w 639727"/>
                  <a:gd name="connsiteY16" fmla="*/ 166772 h 1425663"/>
                  <a:gd name="connsiteX17" fmla="*/ 338458 w 639727"/>
                  <a:gd name="connsiteY17" fmla="*/ 84447 h 1425663"/>
                  <a:gd name="connsiteX18" fmla="*/ 341676 w 639727"/>
                  <a:gd name="connsiteY18" fmla="*/ 7180 h 1425663"/>
                  <a:gd name="connsiteX19" fmla="*/ 364029 w 639727"/>
                  <a:gd name="connsiteY19" fmla="*/ 275127 h 1425663"/>
                  <a:gd name="connsiteX20" fmla="*/ 525994 w 639727"/>
                  <a:gd name="connsiteY20" fmla="*/ 172112 h 1425663"/>
                  <a:gd name="connsiteX21" fmla="*/ 367076 w 639727"/>
                  <a:gd name="connsiteY21" fmla="*/ 337380 h 1425663"/>
                  <a:gd name="connsiteX22" fmla="*/ 360726 w 639727"/>
                  <a:gd name="connsiteY22" fmla="*/ 470730 h 1425663"/>
                  <a:gd name="connsiteX23" fmla="*/ 353260 w 639727"/>
                  <a:gd name="connsiteY23" fmla="*/ 692812 h 1425663"/>
                  <a:gd name="connsiteX24" fmla="*/ 379776 w 639727"/>
                  <a:gd name="connsiteY24" fmla="*/ 940630 h 1425663"/>
                  <a:gd name="connsiteX25" fmla="*/ 639691 w 639727"/>
                  <a:gd name="connsiteY25" fmla="*/ 594280 h 1425663"/>
                  <a:gd name="connsiteX26" fmla="*/ 398826 w 639727"/>
                  <a:gd name="connsiteY26" fmla="*/ 985080 h 1425663"/>
                  <a:gd name="connsiteX27" fmla="*/ 405176 w 639727"/>
                  <a:gd name="connsiteY27" fmla="*/ 1112080 h 1425663"/>
                  <a:gd name="connsiteX28" fmla="*/ 398826 w 639727"/>
                  <a:gd name="connsiteY28" fmla="*/ 1410530 h 1425663"/>
                  <a:gd name="connsiteX29" fmla="*/ 328976 w 639727"/>
                  <a:gd name="connsiteY29" fmla="*/ 1359730 h 1425663"/>
                  <a:gd name="connsiteX0" fmla="*/ 328976 w 639727"/>
                  <a:gd name="connsiteY0" fmla="*/ 1275841 h 1341774"/>
                  <a:gd name="connsiteX1" fmla="*/ 328976 w 639727"/>
                  <a:gd name="connsiteY1" fmla="*/ 1104391 h 1341774"/>
                  <a:gd name="connsiteX2" fmla="*/ 303576 w 639727"/>
                  <a:gd name="connsiteY2" fmla="*/ 920241 h 1341774"/>
                  <a:gd name="connsiteX3" fmla="*/ 278176 w 639727"/>
                  <a:gd name="connsiteY3" fmla="*/ 869441 h 1341774"/>
                  <a:gd name="connsiteX4" fmla="*/ 176576 w 639727"/>
                  <a:gd name="connsiteY4" fmla="*/ 729741 h 1341774"/>
                  <a:gd name="connsiteX5" fmla="*/ 25 w 639727"/>
                  <a:gd name="connsiteY5" fmla="*/ 515887 h 1341774"/>
                  <a:gd name="connsiteX6" fmla="*/ 189276 w 639727"/>
                  <a:gd name="connsiteY6" fmla="*/ 710691 h 1341774"/>
                  <a:gd name="connsiteX7" fmla="*/ 252776 w 639727"/>
                  <a:gd name="connsiteY7" fmla="*/ 799591 h 1341774"/>
                  <a:gd name="connsiteX8" fmla="*/ 290876 w 639727"/>
                  <a:gd name="connsiteY8" fmla="*/ 850391 h 1341774"/>
                  <a:gd name="connsiteX9" fmla="*/ 290876 w 639727"/>
                  <a:gd name="connsiteY9" fmla="*/ 736091 h 1341774"/>
                  <a:gd name="connsiteX10" fmla="*/ 290876 w 639727"/>
                  <a:gd name="connsiteY10" fmla="*/ 551941 h 1341774"/>
                  <a:gd name="connsiteX11" fmla="*/ 314345 w 639727"/>
                  <a:gd name="connsiteY11" fmla="*/ 397102 h 1341774"/>
                  <a:gd name="connsiteX12" fmla="*/ 303576 w 639727"/>
                  <a:gd name="connsiteY12" fmla="*/ 291591 h 1341774"/>
                  <a:gd name="connsiteX13" fmla="*/ 141054 w 639727"/>
                  <a:gd name="connsiteY13" fmla="*/ 30399 h 1341774"/>
                  <a:gd name="connsiteX14" fmla="*/ 306537 w 639727"/>
                  <a:gd name="connsiteY14" fmla="*/ 283143 h 1341774"/>
                  <a:gd name="connsiteX15" fmla="*/ 316276 w 639727"/>
                  <a:gd name="connsiteY15" fmla="*/ 126491 h 1341774"/>
                  <a:gd name="connsiteX16" fmla="*/ 313058 w 639727"/>
                  <a:gd name="connsiteY16" fmla="*/ 82883 h 1341774"/>
                  <a:gd name="connsiteX17" fmla="*/ 338458 w 639727"/>
                  <a:gd name="connsiteY17" fmla="*/ 558 h 1341774"/>
                  <a:gd name="connsiteX18" fmla="*/ 344894 w 639727"/>
                  <a:gd name="connsiteY18" fmla="*/ 127389 h 1341774"/>
                  <a:gd name="connsiteX19" fmla="*/ 364029 w 639727"/>
                  <a:gd name="connsiteY19" fmla="*/ 191238 h 1341774"/>
                  <a:gd name="connsiteX20" fmla="*/ 525994 w 639727"/>
                  <a:gd name="connsiteY20" fmla="*/ 88223 h 1341774"/>
                  <a:gd name="connsiteX21" fmla="*/ 367076 w 639727"/>
                  <a:gd name="connsiteY21" fmla="*/ 253491 h 1341774"/>
                  <a:gd name="connsiteX22" fmla="*/ 360726 w 639727"/>
                  <a:gd name="connsiteY22" fmla="*/ 386841 h 1341774"/>
                  <a:gd name="connsiteX23" fmla="*/ 353260 w 639727"/>
                  <a:gd name="connsiteY23" fmla="*/ 608923 h 1341774"/>
                  <a:gd name="connsiteX24" fmla="*/ 379776 w 639727"/>
                  <a:gd name="connsiteY24" fmla="*/ 856741 h 1341774"/>
                  <a:gd name="connsiteX25" fmla="*/ 639691 w 639727"/>
                  <a:gd name="connsiteY25" fmla="*/ 510391 h 1341774"/>
                  <a:gd name="connsiteX26" fmla="*/ 398826 w 639727"/>
                  <a:gd name="connsiteY26" fmla="*/ 901191 h 1341774"/>
                  <a:gd name="connsiteX27" fmla="*/ 405176 w 639727"/>
                  <a:gd name="connsiteY27" fmla="*/ 1028191 h 1341774"/>
                  <a:gd name="connsiteX28" fmla="*/ 398826 w 639727"/>
                  <a:gd name="connsiteY28" fmla="*/ 1326641 h 1341774"/>
                  <a:gd name="connsiteX29" fmla="*/ 328976 w 639727"/>
                  <a:gd name="connsiteY29" fmla="*/ 1275841 h 1341774"/>
                  <a:gd name="connsiteX0" fmla="*/ 328976 w 639727"/>
                  <a:gd name="connsiteY0" fmla="*/ 1438113 h 1504046"/>
                  <a:gd name="connsiteX1" fmla="*/ 328976 w 639727"/>
                  <a:gd name="connsiteY1" fmla="*/ 1266663 h 1504046"/>
                  <a:gd name="connsiteX2" fmla="*/ 303576 w 639727"/>
                  <a:gd name="connsiteY2" fmla="*/ 1082513 h 1504046"/>
                  <a:gd name="connsiteX3" fmla="*/ 278176 w 639727"/>
                  <a:gd name="connsiteY3" fmla="*/ 1031713 h 1504046"/>
                  <a:gd name="connsiteX4" fmla="*/ 176576 w 639727"/>
                  <a:gd name="connsiteY4" fmla="*/ 892013 h 1504046"/>
                  <a:gd name="connsiteX5" fmla="*/ 25 w 639727"/>
                  <a:gd name="connsiteY5" fmla="*/ 678159 h 1504046"/>
                  <a:gd name="connsiteX6" fmla="*/ 189276 w 639727"/>
                  <a:gd name="connsiteY6" fmla="*/ 872963 h 1504046"/>
                  <a:gd name="connsiteX7" fmla="*/ 252776 w 639727"/>
                  <a:gd name="connsiteY7" fmla="*/ 961863 h 1504046"/>
                  <a:gd name="connsiteX8" fmla="*/ 290876 w 639727"/>
                  <a:gd name="connsiteY8" fmla="*/ 1012663 h 1504046"/>
                  <a:gd name="connsiteX9" fmla="*/ 290876 w 639727"/>
                  <a:gd name="connsiteY9" fmla="*/ 898363 h 1504046"/>
                  <a:gd name="connsiteX10" fmla="*/ 290876 w 639727"/>
                  <a:gd name="connsiteY10" fmla="*/ 714213 h 1504046"/>
                  <a:gd name="connsiteX11" fmla="*/ 314345 w 639727"/>
                  <a:gd name="connsiteY11" fmla="*/ 559374 h 1504046"/>
                  <a:gd name="connsiteX12" fmla="*/ 303576 w 639727"/>
                  <a:gd name="connsiteY12" fmla="*/ 453863 h 1504046"/>
                  <a:gd name="connsiteX13" fmla="*/ 141054 w 639727"/>
                  <a:gd name="connsiteY13" fmla="*/ 192671 h 1504046"/>
                  <a:gd name="connsiteX14" fmla="*/ 306537 w 639727"/>
                  <a:gd name="connsiteY14" fmla="*/ 445415 h 1504046"/>
                  <a:gd name="connsiteX15" fmla="*/ 316276 w 639727"/>
                  <a:gd name="connsiteY15" fmla="*/ 288763 h 1504046"/>
                  <a:gd name="connsiteX16" fmla="*/ 313058 w 639727"/>
                  <a:gd name="connsiteY16" fmla="*/ 245155 h 1504046"/>
                  <a:gd name="connsiteX17" fmla="*/ 335498 w 639727"/>
                  <a:gd name="connsiteY17" fmla="*/ 196 h 1504046"/>
                  <a:gd name="connsiteX18" fmla="*/ 344894 w 639727"/>
                  <a:gd name="connsiteY18" fmla="*/ 289661 h 1504046"/>
                  <a:gd name="connsiteX19" fmla="*/ 364029 w 639727"/>
                  <a:gd name="connsiteY19" fmla="*/ 353510 h 1504046"/>
                  <a:gd name="connsiteX20" fmla="*/ 525994 w 639727"/>
                  <a:gd name="connsiteY20" fmla="*/ 250495 h 1504046"/>
                  <a:gd name="connsiteX21" fmla="*/ 367076 w 639727"/>
                  <a:gd name="connsiteY21" fmla="*/ 415763 h 1504046"/>
                  <a:gd name="connsiteX22" fmla="*/ 360726 w 639727"/>
                  <a:gd name="connsiteY22" fmla="*/ 549113 h 1504046"/>
                  <a:gd name="connsiteX23" fmla="*/ 353260 w 639727"/>
                  <a:gd name="connsiteY23" fmla="*/ 771195 h 1504046"/>
                  <a:gd name="connsiteX24" fmla="*/ 379776 w 639727"/>
                  <a:gd name="connsiteY24" fmla="*/ 1019013 h 1504046"/>
                  <a:gd name="connsiteX25" fmla="*/ 639691 w 639727"/>
                  <a:gd name="connsiteY25" fmla="*/ 672663 h 1504046"/>
                  <a:gd name="connsiteX26" fmla="*/ 398826 w 639727"/>
                  <a:gd name="connsiteY26" fmla="*/ 1063463 h 1504046"/>
                  <a:gd name="connsiteX27" fmla="*/ 405176 w 639727"/>
                  <a:gd name="connsiteY27" fmla="*/ 1190463 h 1504046"/>
                  <a:gd name="connsiteX28" fmla="*/ 398826 w 639727"/>
                  <a:gd name="connsiteY28" fmla="*/ 1488913 h 1504046"/>
                  <a:gd name="connsiteX29" fmla="*/ 328976 w 639727"/>
                  <a:gd name="connsiteY29" fmla="*/ 1438113 h 1504046"/>
                  <a:gd name="connsiteX0" fmla="*/ 328976 w 639727"/>
                  <a:gd name="connsiteY0" fmla="*/ 1573572 h 1639505"/>
                  <a:gd name="connsiteX1" fmla="*/ 328976 w 639727"/>
                  <a:gd name="connsiteY1" fmla="*/ 1402122 h 1639505"/>
                  <a:gd name="connsiteX2" fmla="*/ 303576 w 639727"/>
                  <a:gd name="connsiteY2" fmla="*/ 1217972 h 1639505"/>
                  <a:gd name="connsiteX3" fmla="*/ 278176 w 639727"/>
                  <a:gd name="connsiteY3" fmla="*/ 1167172 h 1639505"/>
                  <a:gd name="connsiteX4" fmla="*/ 176576 w 639727"/>
                  <a:gd name="connsiteY4" fmla="*/ 1027472 h 1639505"/>
                  <a:gd name="connsiteX5" fmla="*/ 25 w 639727"/>
                  <a:gd name="connsiteY5" fmla="*/ 813618 h 1639505"/>
                  <a:gd name="connsiteX6" fmla="*/ 189276 w 639727"/>
                  <a:gd name="connsiteY6" fmla="*/ 1008422 h 1639505"/>
                  <a:gd name="connsiteX7" fmla="*/ 252776 w 639727"/>
                  <a:gd name="connsiteY7" fmla="*/ 1097322 h 1639505"/>
                  <a:gd name="connsiteX8" fmla="*/ 290876 w 639727"/>
                  <a:gd name="connsiteY8" fmla="*/ 1148122 h 1639505"/>
                  <a:gd name="connsiteX9" fmla="*/ 290876 w 639727"/>
                  <a:gd name="connsiteY9" fmla="*/ 1033822 h 1639505"/>
                  <a:gd name="connsiteX10" fmla="*/ 290876 w 639727"/>
                  <a:gd name="connsiteY10" fmla="*/ 849672 h 1639505"/>
                  <a:gd name="connsiteX11" fmla="*/ 314345 w 639727"/>
                  <a:gd name="connsiteY11" fmla="*/ 694833 h 1639505"/>
                  <a:gd name="connsiteX12" fmla="*/ 303576 w 639727"/>
                  <a:gd name="connsiteY12" fmla="*/ 589322 h 1639505"/>
                  <a:gd name="connsiteX13" fmla="*/ 141054 w 639727"/>
                  <a:gd name="connsiteY13" fmla="*/ 328130 h 1639505"/>
                  <a:gd name="connsiteX14" fmla="*/ 306537 w 639727"/>
                  <a:gd name="connsiteY14" fmla="*/ 580874 h 1639505"/>
                  <a:gd name="connsiteX15" fmla="*/ 316276 w 639727"/>
                  <a:gd name="connsiteY15" fmla="*/ 424222 h 1639505"/>
                  <a:gd name="connsiteX16" fmla="*/ 313058 w 639727"/>
                  <a:gd name="connsiteY16" fmla="*/ 380614 h 1639505"/>
                  <a:gd name="connsiteX17" fmla="*/ 308855 w 639727"/>
                  <a:gd name="connsiteY17" fmla="*/ 127 h 1639505"/>
                  <a:gd name="connsiteX18" fmla="*/ 344894 w 639727"/>
                  <a:gd name="connsiteY18" fmla="*/ 425120 h 1639505"/>
                  <a:gd name="connsiteX19" fmla="*/ 364029 w 639727"/>
                  <a:gd name="connsiteY19" fmla="*/ 488969 h 1639505"/>
                  <a:gd name="connsiteX20" fmla="*/ 525994 w 639727"/>
                  <a:gd name="connsiteY20" fmla="*/ 385954 h 1639505"/>
                  <a:gd name="connsiteX21" fmla="*/ 367076 w 639727"/>
                  <a:gd name="connsiteY21" fmla="*/ 551222 h 1639505"/>
                  <a:gd name="connsiteX22" fmla="*/ 360726 w 639727"/>
                  <a:gd name="connsiteY22" fmla="*/ 684572 h 1639505"/>
                  <a:gd name="connsiteX23" fmla="*/ 353260 w 639727"/>
                  <a:gd name="connsiteY23" fmla="*/ 906654 h 1639505"/>
                  <a:gd name="connsiteX24" fmla="*/ 379776 w 639727"/>
                  <a:gd name="connsiteY24" fmla="*/ 1154472 h 1639505"/>
                  <a:gd name="connsiteX25" fmla="*/ 639691 w 639727"/>
                  <a:gd name="connsiteY25" fmla="*/ 808122 h 1639505"/>
                  <a:gd name="connsiteX26" fmla="*/ 398826 w 639727"/>
                  <a:gd name="connsiteY26" fmla="*/ 1198922 h 1639505"/>
                  <a:gd name="connsiteX27" fmla="*/ 405176 w 639727"/>
                  <a:gd name="connsiteY27" fmla="*/ 1325922 h 1639505"/>
                  <a:gd name="connsiteX28" fmla="*/ 398826 w 639727"/>
                  <a:gd name="connsiteY28" fmla="*/ 1624372 h 1639505"/>
                  <a:gd name="connsiteX29" fmla="*/ 328976 w 639727"/>
                  <a:gd name="connsiteY29" fmla="*/ 1573572 h 1639505"/>
                  <a:gd name="connsiteX0" fmla="*/ 328976 w 639727"/>
                  <a:gd name="connsiteY0" fmla="*/ 1573572 h 1777604"/>
                  <a:gd name="connsiteX1" fmla="*/ 328976 w 639727"/>
                  <a:gd name="connsiteY1" fmla="*/ 1402122 h 1777604"/>
                  <a:gd name="connsiteX2" fmla="*/ 303576 w 639727"/>
                  <a:gd name="connsiteY2" fmla="*/ 1217972 h 1777604"/>
                  <a:gd name="connsiteX3" fmla="*/ 278176 w 639727"/>
                  <a:gd name="connsiteY3" fmla="*/ 1167172 h 1777604"/>
                  <a:gd name="connsiteX4" fmla="*/ 176576 w 639727"/>
                  <a:gd name="connsiteY4" fmla="*/ 1027472 h 1777604"/>
                  <a:gd name="connsiteX5" fmla="*/ 25 w 639727"/>
                  <a:gd name="connsiteY5" fmla="*/ 813618 h 1777604"/>
                  <a:gd name="connsiteX6" fmla="*/ 189276 w 639727"/>
                  <a:gd name="connsiteY6" fmla="*/ 1008422 h 1777604"/>
                  <a:gd name="connsiteX7" fmla="*/ 252776 w 639727"/>
                  <a:gd name="connsiteY7" fmla="*/ 1097322 h 1777604"/>
                  <a:gd name="connsiteX8" fmla="*/ 290876 w 639727"/>
                  <a:gd name="connsiteY8" fmla="*/ 1148122 h 1777604"/>
                  <a:gd name="connsiteX9" fmla="*/ 290876 w 639727"/>
                  <a:gd name="connsiteY9" fmla="*/ 1033822 h 1777604"/>
                  <a:gd name="connsiteX10" fmla="*/ 290876 w 639727"/>
                  <a:gd name="connsiteY10" fmla="*/ 849672 h 1777604"/>
                  <a:gd name="connsiteX11" fmla="*/ 314345 w 639727"/>
                  <a:gd name="connsiteY11" fmla="*/ 694833 h 1777604"/>
                  <a:gd name="connsiteX12" fmla="*/ 303576 w 639727"/>
                  <a:gd name="connsiteY12" fmla="*/ 589322 h 1777604"/>
                  <a:gd name="connsiteX13" fmla="*/ 141054 w 639727"/>
                  <a:gd name="connsiteY13" fmla="*/ 328130 h 1777604"/>
                  <a:gd name="connsiteX14" fmla="*/ 306537 w 639727"/>
                  <a:gd name="connsiteY14" fmla="*/ 580874 h 1777604"/>
                  <a:gd name="connsiteX15" fmla="*/ 316276 w 639727"/>
                  <a:gd name="connsiteY15" fmla="*/ 424222 h 1777604"/>
                  <a:gd name="connsiteX16" fmla="*/ 313058 w 639727"/>
                  <a:gd name="connsiteY16" fmla="*/ 380614 h 1777604"/>
                  <a:gd name="connsiteX17" fmla="*/ 308855 w 639727"/>
                  <a:gd name="connsiteY17" fmla="*/ 127 h 1777604"/>
                  <a:gd name="connsiteX18" fmla="*/ 344894 w 639727"/>
                  <a:gd name="connsiteY18" fmla="*/ 425120 h 1777604"/>
                  <a:gd name="connsiteX19" fmla="*/ 364029 w 639727"/>
                  <a:gd name="connsiteY19" fmla="*/ 488969 h 1777604"/>
                  <a:gd name="connsiteX20" fmla="*/ 525994 w 639727"/>
                  <a:gd name="connsiteY20" fmla="*/ 385954 h 1777604"/>
                  <a:gd name="connsiteX21" fmla="*/ 367076 w 639727"/>
                  <a:gd name="connsiteY21" fmla="*/ 551222 h 1777604"/>
                  <a:gd name="connsiteX22" fmla="*/ 360726 w 639727"/>
                  <a:gd name="connsiteY22" fmla="*/ 684572 h 1777604"/>
                  <a:gd name="connsiteX23" fmla="*/ 353260 w 639727"/>
                  <a:gd name="connsiteY23" fmla="*/ 906654 h 1777604"/>
                  <a:gd name="connsiteX24" fmla="*/ 379776 w 639727"/>
                  <a:gd name="connsiteY24" fmla="*/ 1154472 h 1777604"/>
                  <a:gd name="connsiteX25" fmla="*/ 639691 w 639727"/>
                  <a:gd name="connsiteY25" fmla="*/ 808122 h 1777604"/>
                  <a:gd name="connsiteX26" fmla="*/ 398826 w 639727"/>
                  <a:gd name="connsiteY26" fmla="*/ 1198922 h 1777604"/>
                  <a:gd name="connsiteX27" fmla="*/ 405176 w 639727"/>
                  <a:gd name="connsiteY27" fmla="*/ 1325922 h 1777604"/>
                  <a:gd name="connsiteX28" fmla="*/ 380502 w 639727"/>
                  <a:gd name="connsiteY28" fmla="*/ 1771180 h 1777604"/>
                  <a:gd name="connsiteX29" fmla="*/ 328976 w 639727"/>
                  <a:gd name="connsiteY29" fmla="*/ 1573572 h 177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39727" h="1777604">
                    <a:moveTo>
                      <a:pt x="328976" y="1573572"/>
                    </a:moveTo>
                    <a:cubicBezTo>
                      <a:pt x="320388" y="1512062"/>
                      <a:pt x="333209" y="1461389"/>
                      <a:pt x="328976" y="1402122"/>
                    </a:cubicBezTo>
                    <a:cubicBezTo>
                      <a:pt x="324743" y="1342855"/>
                      <a:pt x="312043" y="1257130"/>
                      <a:pt x="303576" y="1217972"/>
                    </a:cubicBezTo>
                    <a:cubicBezTo>
                      <a:pt x="295109" y="1178814"/>
                      <a:pt x="299343" y="1198922"/>
                      <a:pt x="278176" y="1167172"/>
                    </a:cubicBezTo>
                    <a:cubicBezTo>
                      <a:pt x="257009" y="1135422"/>
                      <a:pt x="222935" y="1086398"/>
                      <a:pt x="176576" y="1027472"/>
                    </a:cubicBezTo>
                    <a:cubicBezTo>
                      <a:pt x="130217" y="968546"/>
                      <a:pt x="-2092" y="816793"/>
                      <a:pt x="25" y="813618"/>
                    </a:cubicBezTo>
                    <a:cubicBezTo>
                      <a:pt x="2142" y="810443"/>
                      <a:pt x="147151" y="961138"/>
                      <a:pt x="189276" y="1008422"/>
                    </a:cubicBezTo>
                    <a:cubicBezTo>
                      <a:pt x="231401" y="1055706"/>
                      <a:pt x="235843" y="1074039"/>
                      <a:pt x="252776" y="1097322"/>
                    </a:cubicBezTo>
                    <a:cubicBezTo>
                      <a:pt x="269709" y="1120605"/>
                      <a:pt x="284526" y="1158705"/>
                      <a:pt x="290876" y="1148122"/>
                    </a:cubicBezTo>
                    <a:cubicBezTo>
                      <a:pt x="297226" y="1137539"/>
                      <a:pt x="290876" y="1033822"/>
                      <a:pt x="290876" y="1033822"/>
                    </a:cubicBezTo>
                    <a:cubicBezTo>
                      <a:pt x="290876" y="984080"/>
                      <a:pt x="286965" y="906170"/>
                      <a:pt x="290876" y="849672"/>
                    </a:cubicBezTo>
                    <a:cubicBezTo>
                      <a:pt x="294788" y="793174"/>
                      <a:pt x="312228" y="738225"/>
                      <a:pt x="314345" y="694833"/>
                    </a:cubicBezTo>
                    <a:cubicBezTo>
                      <a:pt x="316462" y="651441"/>
                      <a:pt x="332458" y="650439"/>
                      <a:pt x="303576" y="589322"/>
                    </a:cubicBezTo>
                    <a:cubicBezTo>
                      <a:pt x="274694" y="528205"/>
                      <a:pt x="140561" y="329538"/>
                      <a:pt x="141054" y="328130"/>
                    </a:cubicBezTo>
                    <a:cubicBezTo>
                      <a:pt x="141547" y="326722"/>
                      <a:pt x="277333" y="564859"/>
                      <a:pt x="306537" y="580874"/>
                    </a:cubicBezTo>
                    <a:cubicBezTo>
                      <a:pt x="335741" y="596889"/>
                      <a:pt x="315189" y="457599"/>
                      <a:pt x="316276" y="424222"/>
                    </a:cubicBezTo>
                    <a:cubicBezTo>
                      <a:pt x="317363" y="390845"/>
                      <a:pt x="314295" y="451296"/>
                      <a:pt x="313058" y="380614"/>
                    </a:cubicBezTo>
                    <a:cubicBezTo>
                      <a:pt x="311821" y="309932"/>
                      <a:pt x="303549" y="-7291"/>
                      <a:pt x="308855" y="127"/>
                    </a:cubicBezTo>
                    <a:cubicBezTo>
                      <a:pt x="314161" y="7545"/>
                      <a:pt x="335698" y="343646"/>
                      <a:pt x="344894" y="425120"/>
                    </a:cubicBezTo>
                    <a:cubicBezTo>
                      <a:pt x="354090" y="506594"/>
                      <a:pt x="333846" y="495497"/>
                      <a:pt x="364029" y="488969"/>
                    </a:cubicBezTo>
                    <a:cubicBezTo>
                      <a:pt x="394212" y="482441"/>
                      <a:pt x="525486" y="375579"/>
                      <a:pt x="525994" y="385954"/>
                    </a:cubicBezTo>
                    <a:cubicBezTo>
                      <a:pt x="526502" y="396329"/>
                      <a:pt x="394621" y="501453"/>
                      <a:pt x="367076" y="551222"/>
                    </a:cubicBezTo>
                    <a:cubicBezTo>
                      <a:pt x="339531" y="600991"/>
                      <a:pt x="363029" y="625333"/>
                      <a:pt x="360726" y="684572"/>
                    </a:cubicBezTo>
                    <a:cubicBezTo>
                      <a:pt x="358423" y="743811"/>
                      <a:pt x="350085" y="828337"/>
                      <a:pt x="353260" y="906654"/>
                    </a:cubicBezTo>
                    <a:cubicBezTo>
                      <a:pt x="356435" y="984971"/>
                      <a:pt x="332037" y="1170894"/>
                      <a:pt x="379776" y="1154472"/>
                    </a:cubicBezTo>
                    <a:cubicBezTo>
                      <a:pt x="427515" y="1138050"/>
                      <a:pt x="636516" y="800714"/>
                      <a:pt x="639691" y="808122"/>
                    </a:cubicBezTo>
                    <a:cubicBezTo>
                      <a:pt x="642866" y="815530"/>
                      <a:pt x="437912" y="1112622"/>
                      <a:pt x="398826" y="1198922"/>
                    </a:cubicBezTo>
                    <a:cubicBezTo>
                      <a:pt x="359740" y="1285222"/>
                      <a:pt x="405176" y="1255014"/>
                      <a:pt x="405176" y="1325922"/>
                    </a:cubicBezTo>
                    <a:cubicBezTo>
                      <a:pt x="405176" y="1396830"/>
                      <a:pt x="395319" y="1728847"/>
                      <a:pt x="380502" y="1771180"/>
                    </a:cubicBezTo>
                    <a:cubicBezTo>
                      <a:pt x="365685" y="1813513"/>
                      <a:pt x="337564" y="1635082"/>
                      <a:pt x="328976" y="1573572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Open Sans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E1395B6A-6908-4EE2-B10B-F80E33C2029A}"/>
                  </a:ext>
                </a:extLst>
              </p:cNvPr>
              <p:cNvSpPr/>
              <p:nvPr/>
            </p:nvSpPr>
            <p:spPr>
              <a:xfrm rot="2498235" flipH="1">
                <a:off x="3143494" y="2330807"/>
                <a:ext cx="159308" cy="876279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1092DA8D-E1C3-476C-BC4E-783E2FDA3233}"/>
                  </a:ext>
                </a:extLst>
              </p:cNvPr>
              <p:cNvSpPr/>
              <p:nvPr/>
            </p:nvSpPr>
            <p:spPr>
              <a:xfrm rot="18698235" flipH="1">
                <a:off x="2459669" y="2553009"/>
                <a:ext cx="127474" cy="1131206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62">
              <a:extLst>
                <a:ext uri="{FF2B5EF4-FFF2-40B4-BE49-F238E27FC236}">
                  <a16:creationId xmlns="" xmlns:a16="http://schemas.microsoft.com/office/drawing/2014/main" id="{8E5C0626-D750-43EF-8BC9-8C923E11D1C0}"/>
                </a:ext>
              </a:extLst>
            </p:cNvPr>
            <p:cNvGrpSpPr/>
            <p:nvPr/>
          </p:nvGrpSpPr>
          <p:grpSpPr>
            <a:xfrm>
              <a:off x="8246532" y="549157"/>
              <a:ext cx="1874184" cy="1676871"/>
              <a:chOff x="1171076" y="2258349"/>
              <a:chExt cx="1360158" cy="1216961"/>
            </a:xfrm>
            <a:solidFill>
              <a:srgbClr val="41BA20">
                <a:lumMod val="75000"/>
              </a:srgbClr>
            </a:solidFill>
          </p:grpSpPr>
          <p:sp>
            <p:nvSpPr>
              <p:cNvPr id="27" name="Freeform 11">
                <a:extLst>
                  <a:ext uri="{FF2B5EF4-FFF2-40B4-BE49-F238E27FC236}">
                    <a16:creationId xmlns="" xmlns:a16="http://schemas.microsoft.com/office/drawing/2014/main" id="{F6246E57-3995-4323-9E9D-4007EB4EBBA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585379" y="2331708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="" xmlns:a16="http://schemas.microsoft.com/office/drawing/2014/main" id="{943686FA-5229-41FE-8150-823CB7BD0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343988" y="259394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70AD47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="" xmlns:a16="http://schemas.microsoft.com/office/drawing/2014/main" id="{B933C434-D4A9-4761-BDA2-FE71A65A7DD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017202">
                <a:off x="2152014" y="2552252"/>
                <a:ext cx="316716" cy="121511"/>
              </a:xfrm>
              <a:custGeom>
                <a:avLst/>
                <a:gdLst>
                  <a:gd name="T0" fmla="*/ 402 w 967"/>
                  <a:gd name="T1" fmla="*/ 0 h 371"/>
                  <a:gd name="T2" fmla="*/ 455 w 967"/>
                  <a:gd name="T3" fmla="*/ 2 h 371"/>
                  <a:gd name="T4" fmla="*/ 511 w 967"/>
                  <a:gd name="T5" fmla="*/ 6 h 371"/>
                  <a:gd name="T6" fmla="*/ 570 w 967"/>
                  <a:gd name="T7" fmla="*/ 17 h 371"/>
                  <a:gd name="T8" fmla="*/ 632 w 967"/>
                  <a:gd name="T9" fmla="*/ 33 h 371"/>
                  <a:gd name="T10" fmla="*/ 695 w 967"/>
                  <a:gd name="T11" fmla="*/ 54 h 371"/>
                  <a:gd name="T12" fmla="*/ 761 w 967"/>
                  <a:gd name="T13" fmla="*/ 83 h 371"/>
                  <a:gd name="T14" fmla="*/ 828 w 967"/>
                  <a:gd name="T15" fmla="*/ 118 h 371"/>
                  <a:gd name="T16" fmla="*/ 897 w 967"/>
                  <a:gd name="T17" fmla="*/ 162 h 371"/>
                  <a:gd name="T18" fmla="*/ 967 w 967"/>
                  <a:gd name="T19" fmla="*/ 214 h 371"/>
                  <a:gd name="T20" fmla="*/ 965 w 967"/>
                  <a:gd name="T21" fmla="*/ 217 h 371"/>
                  <a:gd name="T22" fmla="*/ 956 w 967"/>
                  <a:gd name="T23" fmla="*/ 222 h 371"/>
                  <a:gd name="T24" fmla="*/ 942 w 967"/>
                  <a:gd name="T25" fmla="*/ 232 h 371"/>
                  <a:gd name="T26" fmla="*/ 924 w 967"/>
                  <a:gd name="T27" fmla="*/ 243 h 371"/>
                  <a:gd name="T28" fmla="*/ 900 w 967"/>
                  <a:gd name="T29" fmla="*/ 257 h 371"/>
                  <a:gd name="T30" fmla="*/ 872 w 967"/>
                  <a:gd name="T31" fmla="*/ 273 h 371"/>
                  <a:gd name="T32" fmla="*/ 840 w 967"/>
                  <a:gd name="T33" fmla="*/ 290 h 371"/>
                  <a:gd name="T34" fmla="*/ 803 w 967"/>
                  <a:gd name="T35" fmla="*/ 305 h 371"/>
                  <a:gd name="T36" fmla="*/ 764 w 967"/>
                  <a:gd name="T37" fmla="*/ 320 h 371"/>
                  <a:gd name="T38" fmla="*/ 722 w 967"/>
                  <a:gd name="T39" fmla="*/ 336 h 371"/>
                  <a:gd name="T40" fmla="*/ 675 w 967"/>
                  <a:gd name="T41" fmla="*/ 349 h 371"/>
                  <a:gd name="T42" fmla="*/ 626 w 967"/>
                  <a:gd name="T43" fmla="*/ 360 h 371"/>
                  <a:gd name="T44" fmla="*/ 576 w 967"/>
                  <a:gd name="T45" fmla="*/ 367 h 371"/>
                  <a:gd name="T46" fmla="*/ 522 w 967"/>
                  <a:gd name="T47" fmla="*/ 371 h 371"/>
                  <a:gd name="T48" fmla="*/ 468 w 967"/>
                  <a:gd name="T49" fmla="*/ 371 h 371"/>
                  <a:gd name="T50" fmla="*/ 412 w 967"/>
                  <a:gd name="T51" fmla="*/ 365 h 371"/>
                  <a:gd name="T52" fmla="*/ 354 w 967"/>
                  <a:gd name="T53" fmla="*/ 354 h 371"/>
                  <a:gd name="T54" fmla="*/ 295 w 967"/>
                  <a:gd name="T55" fmla="*/ 339 h 371"/>
                  <a:gd name="T56" fmla="*/ 236 w 967"/>
                  <a:gd name="T57" fmla="*/ 315 h 371"/>
                  <a:gd name="T58" fmla="*/ 177 w 967"/>
                  <a:gd name="T59" fmla="*/ 284 h 371"/>
                  <a:gd name="T60" fmla="*/ 118 w 967"/>
                  <a:gd name="T61" fmla="*/ 245 h 371"/>
                  <a:gd name="T62" fmla="*/ 58 w 967"/>
                  <a:gd name="T63" fmla="*/ 198 h 371"/>
                  <a:gd name="T64" fmla="*/ 0 w 967"/>
                  <a:gd name="T65" fmla="*/ 141 h 371"/>
                  <a:gd name="T66" fmla="*/ 2 w 967"/>
                  <a:gd name="T67" fmla="*/ 139 h 371"/>
                  <a:gd name="T68" fmla="*/ 9 w 967"/>
                  <a:gd name="T69" fmla="*/ 134 h 371"/>
                  <a:gd name="T70" fmla="*/ 20 w 967"/>
                  <a:gd name="T71" fmla="*/ 125 h 371"/>
                  <a:gd name="T72" fmla="*/ 37 w 967"/>
                  <a:gd name="T73" fmla="*/ 114 h 371"/>
                  <a:gd name="T74" fmla="*/ 56 w 967"/>
                  <a:gd name="T75" fmla="*/ 101 h 371"/>
                  <a:gd name="T76" fmla="*/ 80 w 967"/>
                  <a:gd name="T77" fmla="*/ 87 h 371"/>
                  <a:gd name="T78" fmla="*/ 108 w 967"/>
                  <a:gd name="T79" fmla="*/ 73 h 371"/>
                  <a:gd name="T80" fmla="*/ 141 w 967"/>
                  <a:gd name="T81" fmla="*/ 59 h 371"/>
                  <a:gd name="T82" fmla="*/ 176 w 967"/>
                  <a:gd name="T83" fmla="*/ 45 h 371"/>
                  <a:gd name="T84" fmla="*/ 214 w 967"/>
                  <a:gd name="T85" fmla="*/ 31 h 371"/>
                  <a:gd name="T86" fmla="*/ 256 w 967"/>
                  <a:gd name="T87" fmla="*/ 20 h 371"/>
                  <a:gd name="T88" fmla="*/ 302 w 967"/>
                  <a:gd name="T89" fmla="*/ 10 h 371"/>
                  <a:gd name="T90" fmla="*/ 350 w 967"/>
                  <a:gd name="T91" fmla="*/ 4 h 371"/>
                  <a:gd name="T92" fmla="*/ 402 w 967"/>
                  <a:gd name="T9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7" h="371">
                    <a:moveTo>
                      <a:pt x="402" y="0"/>
                    </a:moveTo>
                    <a:lnTo>
                      <a:pt x="455" y="2"/>
                    </a:lnTo>
                    <a:lnTo>
                      <a:pt x="511" y="6"/>
                    </a:lnTo>
                    <a:lnTo>
                      <a:pt x="570" y="17"/>
                    </a:lnTo>
                    <a:lnTo>
                      <a:pt x="632" y="33"/>
                    </a:lnTo>
                    <a:lnTo>
                      <a:pt x="695" y="54"/>
                    </a:lnTo>
                    <a:lnTo>
                      <a:pt x="761" y="83"/>
                    </a:lnTo>
                    <a:lnTo>
                      <a:pt x="828" y="118"/>
                    </a:lnTo>
                    <a:lnTo>
                      <a:pt x="897" y="162"/>
                    </a:lnTo>
                    <a:lnTo>
                      <a:pt x="967" y="214"/>
                    </a:lnTo>
                    <a:lnTo>
                      <a:pt x="965" y="217"/>
                    </a:lnTo>
                    <a:lnTo>
                      <a:pt x="956" y="222"/>
                    </a:lnTo>
                    <a:lnTo>
                      <a:pt x="942" y="232"/>
                    </a:lnTo>
                    <a:lnTo>
                      <a:pt x="924" y="243"/>
                    </a:lnTo>
                    <a:lnTo>
                      <a:pt x="900" y="257"/>
                    </a:lnTo>
                    <a:lnTo>
                      <a:pt x="872" y="273"/>
                    </a:lnTo>
                    <a:lnTo>
                      <a:pt x="840" y="290"/>
                    </a:lnTo>
                    <a:lnTo>
                      <a:pt x="803" y="305"/>
                    </a:lnTo>
                    <a:lnTo>
                      <a:pt x="764" y="320"/>
                    </a:lnTo>
                    <a:lnTo>
                      <a:pt x="722" y="336"/>
                    </a:lnTo>
                    <a:lnTo>
                      <a:pt x="675" y="349"/>
                    </a:lnTo>
                    <a:lnTo>
                      <a:pt x="626" y="360"/>
                    </a:lnTo>
                    <a:lnTo>
                      <a:pt x="576" y="367"/>
                    </a:lnTo>
                    <a:lnTo>
                      <a:pt x="522" y="371"/>
                    </a:lnTo>
                    <a:lnTo>
                      <a:pt x="468" y="371"/>
                    </a:lnTo>
                    <a:lnTo>
                      <a:pt x="412" y="365"/>
                    </a:lnTo>
                    <a:lnTo>
                      <a:pt x="354" y="354"/>
                    </a:lnTo>
                    <a:lnTo>
                      <a:pt x="295" y="339"/>
                    </a:lnTo>
                    <a:lnTo>
                      <a:pt x="236" y="315"/>
                    </a:lnTo>
                    <a:lnTo>
                      <a:pt x="177" y="284"/>
                    </a:lnTo>
                    <a:lnTo>
                      <a:pt x="118" y="245"/>
                    </a:lnTo>
                    <a:lnTo>
                      <a:pt x="58" y="198"/>
                    </a:lnTo>
                    <a:lnTo>
                      <a:pt x="0" y="141"/>
                    </a:lnTo>
                    <a:lnTo>
                      <a:pt x="2" y="139"/>
                    </a:lnTo>
                    <a:lnTo>
                      <a:pt x="9" y="134"/>
                    </a:lnTo>
                    <a:lnTo>
                      <a:pt x="20" y="125"/>
                    </a:lnTo>
                    <a:lnTo>
                      <a:pt x="37" y="114"/>
                    </a:lnTo>
                    <a:lnTo>
                      <a:pt x="56" y="101"/>
                    </a:lnTo>
                    <a:lnTo>
                      <a:pt x="80" y="87"/>
                    </a:lnTo>
                    <a:lnTo>
                      <a:pt x="108" y="73"/>
                    </a:lnTo>
                    <a:lnTo>
                      <a:pt x="141" y="59"/>
                    </a:lnTo>
                    <a:lnTo>
                      <a:pt x="176" y="45"/>
                    </a:lnTo>
                    <a:lnTo>
                      <a:pt x="214" y="31"/>
                    </a:lnTo>
                    <a:lnTo>
                      <a:pt x="256" y="20"/>
                    </a:lnTo>
                    <a:lnTo>
                      <a:pt x="302" y="10"/>
                    </a:lnTo>
                    <a:lnTo>
                      <a:pt x="350" y="4"/>
                    </a:lnTo>
                    <a:lnTo>
                      <a:pt x="4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="" xmlns:a16="http://schemas.microsoft.com/office/drawing/2014/main" id="{0ACEEA78-22CF-45D4-B33A-A7537B01001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743768" y="2258349"/>
                <a:ext cx="492599" cy="833680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="" xmlns:a16="http://schemas.microsoft.com/office/drawing/2014/main" id="{06447133-8761-4C8A-9A56-D516DA1D1CF7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229772" y="2942425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41BA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="" xmlns:a16="http://schemas.microsoft.com/office/drawing/2014/main" id="{CE77E209-F762-43B4-B997-55A87E4CF11C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006717" y="2664723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BA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="" xmlns:a16="http://schemas.microsoft.com/office/drawing/2014/main" id="{0920A1EF-23F1-41B8-88CD-D9EE01F7BDDE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1790628" y="3000491"/>
                <a:ext cx="344014" cy="582213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="" xmlns:a16="http://schemas.microsoft.com/office/drawing/2014/main" id="{23DABA34-7290-4DCA-B796-DC8D602EAE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5893968">
                <a:off x="1323869" y="301219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BA20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="" xmlns:a16="http://schemas.microsoft.com/office/drawing/2014/main" id="{72C122F5-C9EC-4B63-84AE-E31FE01E66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7409614">
                <a:off x="1282913" y="2868125"/>
                <a:ext cx="140160" cy="363834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70AD47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3" name="Freeform 126">
              <a:extLst>
                <a:ext uri="{FF2B5EF4-FFF2-40B4-BE49-F238E27FC236}">
                  <a16:creationId xmlns="" xmlns:a16="http://schemas.microsoft.com/office/drawing/2014/main" id="{375BC695-8AA7-42C1-825D-29A728CD43EA}"/>
                </a:ext>
              </a:extLst>
            </p:cNvPr>
            <p:cNvSpPr>
              <a:spLocks noEditPoints="1"/>
            </p:cNvSpPr>
            <p:nvPr/>
          </p:nvSpPr>
          <p:spPr bwMode="auto">
            <a:xfrm rot="1536164">
              <a:off x="9398502" y="2413686"/>
              <a:ext cx="846607" cy="887483"/>
            </a:xfrm>
            <a:custGeom>
              <a:avLst/>
              <a:gdLst>
                <a:gd name="T0" fmla="*/ 1564 w 3059"/>
                <a:gd name="T1" fmla="*/ 2008 h 3212"/>
                <a:gd name="T2" fmla="*/ 1382 w 3059"/>
                <a:gd name="T3" fmla="*/ 2325 h 3212"/>
                <a:gd name="T4" fmla="*/ 1295 w 3059"/>
                <a:gd name="T5" fmla="*/ 2832 h 3212"/>
                <a:gd name="T6" fmla="*/ 1343 w 3059"/>
                <a:gd name="T7" fmla="*/ 3141 h 3212"/>
                <a:gd name="T8" fmla="*/ 1248 w 3059"/>
                <a:gd name="T9" fmla="*/ 3211 h 3212"/>
                <a:gd name="T10" fmla="*/ 1185 w 3059"/>
                <a:gd name="T11" fmla="*/ 3060 h 3212"/>
                <a:gd name="T12" fmla="*/ 1144 w 3059"/>
                <a:gd name="T13" fmla="*/ 2683 h 3212"/>
                <a:gd name="T14" fmla="*/ 963 w 3059"/>
                <a:gd name="T15" fmla="*/ 2290 h 3212"/>
                <a:gd name="T16" fmla="*/ 1178 w 3059"/>
                <a:gd name="T17" fmla="*/ 2558 h 3212"/>
                <a:gd name="T18" fmla="*/ 1356 w 3059"/>
                <a:gd name="T19" fmla="*/ 2122 h 3212"/>
                <a:gd name="T20" fmla="*/ 330 w 3059"/>
                <a:gd name="T21" fmla="*/ 1579 h 3212"/>
                <a:gd name="T22" fmla="*/ 696 w 3059"/>
                <a:gd name="T23" fmla="*/ 1656 h 3212"/>
                <a:gd name="T24" fmla="*/ 968 w 3059"/>
                <a:gd name="T25" fmla="*/ 1870 h 3212"/>
                <a:gd name="T26" fmla="*/ 985 w 3059"/>
                <a:gd name="T27" fmla="*/ 2232 h 3212"/>
                <a:gd name="T28" fmla="*/ 607 w 3059"/>
                <a:gd name="T29" fmla="*/ 1928 h 3212"/>
                <a:gd name="T30" fmla="*/ 880 w 3059"/>
                <a:gd name="T31" fmla="*/ 2190 h 3212"/>
                <a:gd name="T32" fmla="*/ 787 w 3059"/>
                <a:gd name="T33" fmla="*/ 2463 h 3212"/>
                <a:gd name="T34" fmla="*/ 495 w 3059"/>
                <a:gd name="T35" fmla="*/ 2393 h 3212"/>
                <a:gd name="T36" fmla="*/ 273 w 3059"/>
                <a:gd name="T37" fmla="*/ 2126 h 3212"/>
                <a:gd name="T38" fmla="*/ 104 w 3059"/>
                <a:gd name="T39" fmla="*/ 1749 h 3212"/>
                <a:gd name="T40" fmla="*/ 0 w 3059"/>
                <a:gd name="T41" fmla="*/ 1575 h 3212"/>
                <a:gd name="T42" fmla="*/ 153 w 3059"/>
                <a:gd name="T43" fmla="*/ 1571 h 3212"/>
                <a:gd name="T44" fmla="*/ 3023 w 3059"/>
                <a:gd name="T45" fmla="*/ 568 h 3212"/>
                <a:gd name="T46" fmla="*/ 3010 w 3059"/>
                <a:gd name="T47" fmla="*/ 1343 h 3212"/>
                <a:gd name="T48" fmla="*/ 2674 w 3059"/>
                <a:gd name="T49" fmla="*/ 1971 h 3212"/>
                <a:gd name="T50" fmla="*/ 2184 w 3059"/>
                <a:gd name="T51" fmla="*/ 2226 h 3212"/>
                <a:gd name="T52" fmla="*/ 1778 w 3059"/>
                <a:gd name="T53" fmla="*/ 2147 h 3212"/>
                <a:gd name="T54" fmla="*/ 1631 w 3059"/>
                <a:gd name="T55" fmla="*/ 1969 h 3212"/>
                <a:gd name="T56" fmla="*/ 1862 w 3059"/>
                <a:gd name="T57" fmla="*/ 1743 h 3212"/>
                <a:gd name="T58" fmla="*/ 2220 w 3059"/>
                <a:gd name="T59" fmla="*/ 1666 h 3212"/>
                <a:gd name="T60" fmla="*/ 2550 w 3059"/>
                <a:gd name="T61" fmla="*/ 1589 h 3212"/>
                <a:gd name="T62" fmla="*/ 2348 w 3059"/>
                <a:gd name="T63" fmla="*/ 1602 h 3212"/>
                <a:gd name="T64" fmla="*/ 2075 w 3059"/>
                <a:gd name="T65" fmla="*/ 1565 h 3212"/>
                <a:gd name="T66" fmla="*/ 2273 w 3059"/>
                <a:gd name="T67" fmla="*/ 1415 h 3212"/>
                <a:gd name="T68" fmla="*/ 2505 w 3059"/>
                <a:gd name="T69" fmla="*/ 1263 h 3212"/>
                <a:gd name="T70" fmla="*/ 2775 w 3059"/>
                <a:gd name="T71" fmla="*/ 1142 h 3212"/>
                <a:gd name="T72" fmla="*/ 2814 w 3059"/>
                <a:gd name="T73" fmla="*/ 1100 h 3212"/>
                <a:gd name="T74" fmla="*/ 2504 w 3059"/>
                <a:gd name="T75" fmla="*/ 1178 h 3212"/>
                <a:gd name="T76" fmla="*/ 2705 w 3059"/>
                <a:gd name="T77" fmla="*/ 696 h 3212"/>
                <a:gd name="T78" fmla="*/ 2707 w 3059"/>
                <a:gd name="T79" fmla="*/ 600 h 3212"/>
                <a:gd name="T80" fmla="*/ 2558 w 3059"/>
                <a:gd name="T81" fmla="*/ 918 h 3212"/>
                <a:gd name="T82" fmla="*/ 2409 w 3059"/>
                <a:gd name="T83" fmla="*/ 910 h 3212"/>
                <a:gd name="T84" fmla="*/ 2423 w 3059"/>
                <a:gd name="T85" fmla="*/ 788 h 3212"/>
                <a:gd name="T86" fmla="*/ 2343 w 3059"/>
                <a:gd name="T87" fmla="*/ 1000 h 3212"/>
                <a:gd name="T88" fmla="*/ 2245 w 3059"/>
                <a:gd name="T89" fmla="*/ 1319 h 3212"/>
                <a:gd name="T90" fmla="*/ 1987 w 3059"/>
                <a:gd name="T91" fmla="*/ 1497 h 3212"/>
                <a:gd name="T92" fmla="*/ 1953 w 3059"/>
                <a:gd name="T93" fmla="*/ 1197 h 3212"/>
                <a:gd name="T94" fmla="*/ 1957 w 3059"/>
                <a:gd name="T95" fmla="*/ 1008 h 3212"/>
                <a:gd name="T96" fmla="*/ 1880 w 3059"/>
                <a:gd name="T97" fmla="*/ 1312 h 3212"/>
                <a:gd name="T98" fmla="*/ 1869 w 3059"/>
                <a:gd name="T99" fmla="*/ 1598 h 3212"/>
                <a:gd name="T100" fmla="*/ 1702 w 3059"/>
                <a:gd name="T101" fmla="*/ 1738 h 3212"/>
                <a:gd name="T102" fmla="*/ 1405 w 3059"/>
                <a:gd name="T103" fmla="*/ 1866 h 3212"/>
                <a:gd name="T104" fmla="*/ 1260 w 3059"/>
                <a:gd name="T105" fmla="*/ 1446 h 3212"/>
                <a:gd name="T106" fmla="*/ 1443 w 3059"/>
                <a:gd name="T107" fmla="*/ 1026 h 3212"/>
                <a:gd name="T108" fmla="*/ 1782 w 3059"/>
                <a:gd name="T109" fmla="*/ 739 h 3212"/>
                <a:gd name="T110" fmla="*/ 2157 w 3059"/>
                <a:gd name="T111" fmla="*/ 598 h 3212"/>
                <a:gd name="T112" fmla="*/ 2467 w 3059"/>
                <a:gd name="T113" fmla="*/ 403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9" h="3212">
                  <a:moveTo>
                    <a:pt x="1498" y="1948"/>
                  </a:moveTo>
                  <a:lnTo>
                    <a:pt x="1500" y="1950"/>
                  </a:lnTo>
                  <a:lnTo>
                    <a:pt x="1504" y="1955"/>
                  </a:lnTo>
                  <a:lnTo>
                    <a:pt x="1512" y="1961"/>
                  </a:lnTo>
                  <a:lnTo>
                    <a:pt x="1522" y="1971"/>
                  </a:lnTo>
                  <a:lnTo>
                    <a:pt x="1533" y="1979"/>
                  </a:lnTo>
                  <a:lnTo>
                    <a:pt x="1544" y="1990"/>
                  </a:lnTo>
                  <a:lnTo>
                    <a:pt x="1555" y="1999"/>
                  </a:lnTo>
                  <a:lnTo>
                    <a:pt x="1564" y="2008"/>
                  </a:lnTo>
                  <a:lnTo>
                    <a:pt x="1572" y="2014"/>
                  </a:lnTo>
                  <a:lnTo>
                    <a:pt x="1578" y="2019"/>
                  </a:lnTo>
                  <a:lnTo>
                    <a:pt x="1580" y="2022"/>
                  </a:lnTo>
                  <a:lnTo>
                    <a:pt x="1537" y="2066"/>
                  </a:lnTo>
                  <a:lnTo>
                    <a:pt x="1499" y="2112"/>
                  </a:lnTo>
                  <a:lnTo>
                    <a:pt x="1464" y="2163"/>
                  </a:lnTo>
                  <a:lnTo>
                    <a:pt x="1433" y="2216"/>
                  </a:lnTo>
                  <a:lnTo>
                    <a:pt x="1405" y="2269"/>
                  </a:lnTo>
                  <a:lnTo>
                    <a:pt x="1382" y="2325"/>
                  </a:lnTo>
                  <a:lnTo>
                    <a:pt x="1362" y="2382"/>
                  </a:lnTo>
                  <a:lnTo>
                    <a:pt x="1345" y="2440"/>
                  </a:lnTo>
                  <a:lnTo>
                    <a:pt x="1330" y="2498"/>
                  </a:lnTo>
                  <a:lnTo>
                    <a:pt x="1318" y="2556"/>
                  </a:lnTo>
                  <a:lnTo>
                    <a:pt x="1310" y="2614"/>
                  </a:lnTo>
                  <a:lnTo>
                    <a:pt x="1303" y="2671"/>
                  </a:lnTo>
                  <a:lnTo>
                    <a:pt x="1299" y="2727"/>
                  </a:lnTo>
                  <a:lnTo>
                    <a:pt x="1296" y="2781"/>
                  </a:lnTo>
                  <a:lnTo>
                    <a:pt x="1295" y="2832"/>
                  </a:lnTo>
                  <a:lnTo>
                    <a:pt x="1296" y="2882"/>
                  </a:lnTo>
                  <a:lnTo>
                    <a:pt x="1300" y="2928"/>
                  </a:lnTo>
                  <a:lnTo>
                    <a:pt x="1303" y="2972"/>
                  </a:lnTo>
                  <a:lnTo>
                    <a:pt x="1308" y="3012"/>
                  </a:lnTo>
                  <a:lnTo>
                    <a:pt x="1314" y="3048"/>
                  </a:lnTo>
                  <a:lnTo>
                    <a:pt x="1321" y="3078"/>
                  </a:lnTo>
                  <a:lnTo>
                    <a:pt x="1328" y="3105"/>
                  </a:lnTo>
                  <a:lnTo>
                    <a:pt x="1335" y="3126"/>
                  </a:lnTo>
                  <a:lnTo>
                    <a:pt x="1343" y="3141"/>
                  </a:lnTo>
                  <a:lnTo>
                    <a:pt x="1335" y="3164"/>
                  </a:lnTo>
                  <a:lnTo>
                    <a:pt x="1326" y="3182"/>
                  </a:lnTo>
                  <a:lnTo>
                    <a:pt x="1314" y="3194"/>
                  </a:lnTo>
                  <a:lnTo>
                    <a:pt x="1302" y="3204"/>
                  </a:lnTo>
                  <a:lnTo>
                    <a:pt x="1289" y="3209"/>
                  </a:lnTo>
                  <a:lnTo>
                    <a:pt x="1274" y="3212"/>
                  </a:lnTo>
                  <a:lnTo>
                    <a:pt x="1263" y="3212"/>
                  </a:lnTo>
                  <a:lnTo>
                    <a:pt x="1260" y="3212"/>
                  </a:lnTo>
                  <a:lnTo>
                    <a:pt x="1248" y="3211"/>
                  </a:lnTo>
                  <a:lnTo>
                    <a:pt x="1235" y="3209"/>
                  </a:lnTo>
                  <a:lnTo>
                    <a:pt x="1224" y="3206"/>
                  </a:lnTo>
                  <a:lnTo>
                    <a:pt x="1215" y="3202"/>
                  </a:lnTo>
                  <a:lnTo>
                    <a:pt x="1207" y="3198"/>
                  </a:lnTo>
                  <a:lnTo>
                    <a:pt x="1203" y="3196"/>
                  </a:lnTo>
                  <a:lnTo>
                    <a:pt x="1202" y="3195"/>
                  </a:lnTo>
                  <a:lnTo>
                    <a:pt x="1196" y="3148"/>
                  </a:lnTo>
                  <a:lnTo>
                    <a:pt x="1191" y="3103"/>
                  </a:lnTo>
                  <a:lnTo>
                    <a:pt x="1185" y="3060"/>
                  </a:lnTo>
                  <a:lnTo>
                    <a:pt x="1180" y="3019"/>
                  </a:lnTo>
                  <a:lnTo>
                    <a:pt x="1174" y="2977"/>
                  </a:lnTo>
                  <a:lnTo>
                    <a:pt x="1170" y="2935"/>
                  </a:lnTo>
                  <a:lnTo>
                    <a:pt x="1167" y="2890"/>
                  </a:lnTo>
                  <a:lnTo>
                    <a:pt x="1163" y="2843"/>
                  </a:lnTo>
                  <a:lnTo>
                    <a:pt x="1161" y="2791"/>
                  </a:lnTo>
                  <a:lnTo>
                    <a:pt x="1161" y="2734"/>
                  </a:lnTo>
                  <a:lnTo>
                    <a:pt x="1152" y="2712"/>
                  </a:lnTo>
                  <a:lnTo>
                    <a:pt x="1144" y="2683"/>
                  </a:lnTo>
                  <a:lnTo>
                    <a:pt x="1133" y="2649"/>
                  </a:lnTo>
                  <a:lnTo>
                    <a:pt x="1120" y="2610"/>
                  </a:lnTo>
                  <a:lnTo>
                    <a:pt x="1106" y="2568"/>
                  </a:lnTo>
                  <a:lnTo>
                    <a:pt x="1089" y="2522"/>
                  </a:lnTo>
                  <a:lnTo>
                    <a:pt x="1070" y="2476"/>
                  </a:lnTo>
                  <a:lnTo>
                    <a:pt x="1048" y="2429"/>
                  </a:lnTo>
                  <a:lnTo>
                    <a:pt x="1024" y="2381"/>
                  </a:lnTo>
                  <a:lnTo>
                    <a:pt x="995" y="2335"/>
                  </a:lnTo>
                  <a:lnTo>
                    <a:pt x="963" y="2290"/>
                  </a:lnTo>
                  <a:lnTo>
                    <a:pt x="973" y="2266"/>
                  </a:lnTo>
                  <a:lnTo>
                    <a:pt x="982" y="2240"/>
                  </a:lnTo>
                  <a:lnTo>
                    <a:pt x="1023" y="2291"/>
                  </a:lnTo>
                  <a:lnTo>
                    <a:pt x="1059" y="2341"/>
                  </a:lnTo>
                  <a:lnTo>
                    <a:pt x="1091" y="2390"/>
                  </a:lnTo>
                  <a:lnTo>
                    <a:pt x="1118" y="2436"/>
                  </a:lnTo>
                  <a:lnTo>
                    <a:pt x="1141" y="2480"/>
                  </a:lnTo>
                  <a:lnTo>
                    <a:pt x="1161" y="2521"/>
                  </a:lnTo>
                  <a:lnTo>
                    <a:pt x="1178" y="2558"/>
                  </a:lnTo>
                  <a:lnTo>
                    <a:pt x="1191" y="2591"/>
                  </a:lnTo>
                  <a:lnTo>
                    <a:pt x="1197" y="2528"/>
                  </a:lnTo>
                  <a:lnTo>
                    <a:pt x="1207" y="2465"/>
                  </a:lnTo>
                  <a:lnTo>
                    <a:pt x="1222" y="2406"/>
                  </a:lnTo>
                  <a:lnTo>
                    <a:pt x="1239" y="2347"/>
                  </a:lnTo>
                  <a:lnTo>
                    <a:pt x="1261" y="2290"/>
                  </a:lnTo>
                  <a:lnTo>
                    <a:pt x="1288" y="2235"/>
                  </a:lnTo>
                  <a:lnTo>
                    <a:pt x="1319" y="2178"/>
                  </a:lnTo>
                  <a:lnTo>
                    <a:pt x="1356" y="2122"/>
                  </a:lnTo>
                  <a:lnTo>
                    <a:pt x="1398" y="2065"/>
                  </a:lnTo>
                  <a:lnTo>
                    <a:pt x="1445" y="2007"/>
                  </a:lnTo>
                  <a:lnTo>
                    <a:pt x="1498" y="1948"/>
                  </a:lnTo>
                  <a:close/>
                  <a:moveTo>
                    <a:pt x="153" y="1571"/>
                  </a:moveTo>
                  <a:lnTo>
                    <a:pt x="185" y="1571"/>
                  </a:lnTo>
                  <a:lnTo>
                    <a:pt x="219" y="1572"/>
                  </a:lnTo>
                  <a:lnTo>
                    <a:pt x="254" y="1573"/>
                  </a:lnTo>
                  <a:lnTo>
                    <a:pt x="291" y="1575"/>
                  </a:lnTo>
                  <a:lnTo>
                    <a:pt x="330" y="1579"/>
                  </a:lnTo>
                  <a:lnTo>
                    <a:pt x="369" y="1583"/>
                  </a:lnTo>
                  <a:lnTo>
                    <a:pt x="410" y="1587"/>
                  </a:lnTo>
                  <a:lnTo>
                    <a:pt x="451" y="1593"/>
                  </a:lnTo>
                  <a:lnTo>
                    <a:pt x="493" y="1600"/>
                  </a:lnTo>
                  <a:lnTo>
                    <a:pt x="534" y="1608"/>
                  </a:lnTo>
                  <a:lnTo>
                    <a:pt x="575" y="1618"/>
                  </a:lnTo>
                  <a:lnTo>
                    <a:pt x="616" y="1629"/>
                  </a:lnTo>
                  <a:lnTo>
                    <a:pt x="656" y="1642"/>
                  </a:lnTo>
                  <a:lnTo>
                    <a:pt x="696" y="1656"/>
                  </a:lnTo>
                  <a:lnTo>
                    <a:pt x="733" y="1671"/>
                  </a:lnTo>
                  <a:lnTo>
                    <a:pt x="771" y="1689"/>
                  </a:lnTo>
                  <a:lnTo>
                    <a:pt x="806" y="1708"/>
                  </a:lnTo>
                  <a:lnTo>
                    <a:pt x="839" y="1729"/>
                  </a:lnTo>
                  <a:lnTo>
                    <a:pt x="870" y="1754"/>
                  </a:lnTo>
                  <a:lnTo>
                    <a:pt x="898" y="1779"/>
                  </a:lnTo>
                  <a:lnTo>
                    <a:pt x="925" y="1806"/>
                  </a:lnTo>
                  <a:lnTo>
                    <a:pt x="948" y="1837"/>
                  </a:lnTo>
                  <a:lnTo>
                    <a:pt x="968" y="1870"/>
                  </a:lnTo>
                  <a:lnTo>
                    <a:pt x="985" y="1904"/>
                  </a:lnTo>
                  <a:lnTo>
                    <a:pt x="997" y="1942"/>
                  </a:lnTo>
                  <a:lnTo>
                    <a:pt x="1007" y="1982"/>
                  </a:lnTo>
                  <a:lnTo>
                    <a:pt x="1012" y="2026"/>
                  </a:lnTo>
                  <a:lnTo>
                    <a:pt x="1013" y="2072"/>
                  </a:lnTo>
                  <a:lnTo>
                    <a:pt x="1009" y="2121"/>
                  </a:lnTo>
                  <a:lnTo>
                    <a:pt x="1001" y="2173"/>
                  </a:lnTo>
                  <a:lnTo>
                    <a:pt x="986" y="2228"/>
                  </a:lnTo>
                  <a:lnTo>
                    <a:pt x="985" y="2232"/>
                  </a:lnTo>
                  <a:lnTo>
                    <a:pt x="983" y="2236"/>
                  </a:lnTo>
                  <a:lnTo>
                    <a:pt x="982" y="2240"/>
                  </a:lnTo>
                  <a:lnTo>
                    <a:pt x="941" y="2193"/>
                  </a:lnTo>
                  <a:lnTo>
                    <a:pt x="897" y="2147"/>
                  </a:lnTo>
                  <a:lnTo>
                    <a:pt x="849" y="2102"/>
                  </a:lnTo>
                  <a:lnTo>
                    <a:pt x="795" y="2056"/>
                  </a:lnTo>
                  <a:lnTo>
                    <a:pt x="737" y="2012"/>
                  </a:lnTo>
                  <a:lnTo>
                    <a:pt x="674" y="1969"/>
                  </a:lnTo>
                  <a:lnTo>
                    <a:pt x="607" y="1928"/>
                  </a:lnTo>
                  <a:lnTo>
                    <a:pt x="534" y="1888"/>
                  </a:lnTo>
                  <a:lnTo>
                    <a:pt x="455" y="1851"/>
                  </a:lnTo>
                  <a:lnTo>
                    <a:pt x="530" y="1896"/>
                  </a:lnTo>
                  <a:lnTo>
                    <a:pt x="599" y="1942"/>
                  </a:lnTo>
                  <a:lnTo>
                    <a:pt x="664" y="1991"/>
                  </a:lnTo>
                  <a:lnTo>
                    <a:pt x="725" y="2039"/>
                  </a:lnTo>
                  <a:lnTo>
                    <a:pt x="781" y="2090"/>
                  </a:lnTo>
                  <a:lnTo>
                    <a:pt x="832" y="2140"/>
                  </a:lnTo>
                  <a:lnTo>
                    <a:pt x="880" y="2190"/>
                  </a:lnTo>
                  <a:lnTo>
                    <a:pt x="924" y="2241"/>
                  </a:lnTo>
                  <a:lnTo>
                    <a:pt x="963" y="2290"/>
                  </a:lnTo>
                  <a:lnTo>
                    <a:pt x="945" y="2329"/>
                  </a:lnTo>
                  <a:lnTo>
                    <a:pt x="923" y="2364"/>
                  </a:lnTo>
                  <a:lnTo>
                    <a:pt x="898" y="2394"/>
                  </a:lnTo>
                  <a:lnTo>
                    <a:pt x="873" y="2418"/>
                  </a:lnTo>
                  <a:lnTo>
                    <a:pt x="846" y="2437"/>
                  </a:lnTo>
                  <a:lnTo>
                    <a:pt x="817" y="2453"/>
                  </a:lnTo>
                  <a:lnTo>
                    <a:pt x="787" y="2463"/>
                  </a:lnTo>
                  <a:lnTo>
                    <a:pt x="755" y="2470"/>
                  </a:lnTo>
                  <a:lnTo>
                    <a:pt x="724" y="2472"/>
                  </a:lnTo>
                  <a:lnTo>
                    <a:pt x="692" y="2471"/>
                  </a:lnTo>
                  <a:lnTo>
                    <a:pt x="659" y="2465"/>
                  </a:lnTo>
                  <a:lnTo>
                    <a:pt x="626" y="2457"/>
                  </a:lnTo>
                  <a:lnTo>
                    <a:pt x="593" y="2445"/>
                  </a:lnTo>
                  <a:lnTo>
                    <a:pt x="560" y="2431"/>
                  </a:lnTo>
                  <a:lnTo>
                    <a:pt x="527" y="2413"/>
                  </a:lnTo>
                  <a:lnTo>
                    <a:pt x="495" y="2393"/>
                  </a:lnTo>
                  <a:lnTo>
                    <a:pt x="464" y="2371"/>
                  </a:lnTo>
                  <a:lnTo>
                    <a:pt x="434" y="2345"/>
                  </a:lnTo>
                  <a:lnTo>
                    <a:pt x="406" y="2319"/>
                  </a:lnTo>
                  <a:lnTo>
                    <a:pt x="379" y="2290"/>
                  </a:lnTo>
                  <a:lnTo>
                    <a:pt x="353" y="2260"/>
                  </a:lnTo>
                  <a:lnTo>
                    <a:pt x="330" y="2228"/>
                  </a:lnTo>
                  <a:lnTo>
                    <a:pt x="309" y="2194"/>
                  </a:lnTo>
                  <a:lnTo>
                    <a:pt x="289" y="2161"/>
                  </a:lnTo>
                  <a:lnTo>
                    <a:pt x="273" y="2126"/>
                  </a:lnTo>
                  <a:lnTo>
                    <a:pt x="259" y="2090"/>
                  </a:lnTo>
                  <a:lnTo>
                    <a:pt x="242" y="2044"/>
                  </a:lnTo>
                  <a:lnTo>
                    <a:pt x="224" y="1997"/>
                  </a:lnTo>
                  <a:lnTo>
                    <a:pt x="205" y="1952"/>
                  </a:lnTo>
                  <a:lnTo>
                    <a:pt x="185" y="1908"/>
                  </a:lnTo>
                  <a:lnTo>
                    <a:pt x="165" y="1864"/>
                  </a:lnTo>
                  <a:lnTo>
                    <a:pt x="144" y="1824"/>
                  </a:lnTo>
                  <a:lnTo>
                    <a:pt x="124" y="1785"/>
                  </a:lnTo>
                  <a:lnTo>
                    <a:pt x="104" y="1749"/>
                  </a:lnTo>
                  <a:lnTo>
                    <a:pt x="86" y="1716"/>
                  </a:lnTo>
                  <a:lnTo>
                    <a:pt x="68" y="1685"/>
                  </a:lnTo>
                  <a:lnTo>
                    <a:pt x="52" y="1658"/>
                  </a:lnTo>
                  <a:lnTo>
                    <a:pt x="37" y="1633"/>
                  </a:lnTo>
                  <a:lnTo>
                    <a:pt x="24" y="1613"/>
                  </a:lnTo>
                  <a:lnTo>
                    <a:pt x="14" y="1598"/>
                  </a:lnTo>
                  <a:lnTo>
                    <a:pt x="7" y="1586"/>
                  </a:lnTo>
                  <a:lnTo>
                    <a:pt x="1" y="1579"/>
                  </a:lnTo>
                  <a:lnTo>
                    <a:pt x="0" y="1575"/>
                  </a:lnTo>
                  <a:lnTo>
                    <a:pt x="2" y="1575"/>
                  </a:lnTo>
                  <a:lnTo>
                    <a:pt x="9" y="1575"/>
                  </a:lnTo>
                  <a:lnTo>
                    <a:pt x="19" y="1574"/>
                  </a:lnTo>
                  <a:lnTo>
                    <a:pt x="33" y="1573"/>
                  </a:lnTo>
                  <a:lnTo>
                    <a:pt x="52" y="1572"/>
                  </a:lnTo>
                  <a:lnTo>
                    <a:pt x="73" y="1572"/>
                  </a:lnTo>
                  <a:lnTo>
                    <a:pt x="97" y="1571"/>
                  </a:lnTo>
                  <a:lnTo>
                    <a:pt x="123" y="1571"/>
                  </a:lnTo>
                  <a:lnTo>
                    <a:pt x="153" y="1571"/>
                  </a:lnTo>
                  <a:close/>
                  <a:moveTo>
                    <a:pt x="2780" y="0"/>
                  </a:moveTo>
                  <a:lnTo>
                    <a:pt x="2780" y="0"/>
                  </a:lnTo>
                  <a:lnTo>
                    <a:pt x="2829" y="75"/>
                  </a:lnTo>
                  <a:lnTo>
                    <a:pt x="2873" y="152"/>
                  </a:lnTo>
                  <a:lnTo>
                    <a:pt x="2913" y="232"/>
                  </a:lnTo>
                  <a:lnTo>
                    <a:pt x="2947" y="313"/>
                  </a:lnTo>
                  <a:lnTo>
                    <a:pt x="2977" y="396"/>
                  </a:lnTo>
                  <a:lnTo>
                    <a:pt x="3002" y="482"/>
                  </a:lnTo>
                  <a:lnTo>
                    <a:pt x="3023" y="568"/>
                  </a:lnTo>
                  <a:lnTo>
                    <a:pt x="3038" y="655"/>
                  </a:lnTo>
                  <a:lnTo>
                    <a:pt x="3049" y="742"/>
                  </a:lnTo>
                  <a:lnTo>
                    <a:pt x="3057" y="830"/>
                  </a:lnTo>
                  <a:lnTo>
                    <a:pt x="3059" y="917"/>
                  </a:lnTo>
                  <a:lnTo>
                    <a:pt x="3058" y="1005"/>
                  </a:lnTo>
                  <a:lnTo>
                    <a:pt x="3052" y="1091"/>
                  </a:lnTo>
                  <a:lnTo>
                    <a:pt x="3041" y="1177"/>
                  </a:lnTo>
                  <a:lnTo>
                    <a:pt x="3028" y="1261"/>
                  </a:lnTo>
                  <a:lnTo>
                    <a:pt x="3010" y="1343"/>
                  </a:lnTo>
                  <a:lnTo>
                    <a:pt x="2988" y="1425"/>
                  </a:lnTo>
                  <a:lnTo>
                    <a:pt x="2962" y="1503"/>
                  </a:lnTo>
                  <a:lnTo>
                    <a:pt x="2933" y="1579"/>
                  </a:lnTo>
                  <a:lnTo>
                    <a:pt x="2900" y="1652"/>
                  </a:lnTo>
                  <a:lnTo>
                    <a:pt x="2862" y="1722"/>
                  </a:lnTo>
                  <a:lnTo>
                    <a:pt x="2821" y="1788"/>
                  </a:lnTo>
                  <a:lnTo>
                    <a:pt x="2778" y="1852"/>
                  </a:lnTo>
                  <a:lnTo>
                    <a:pt x="2730" y="1911"/>
                  </a:lnTo>
                  <a:lnTo>
                    <a:pt x="2674" y="1971"/>
                  </a:lnTo>
                  <a:lnTo>
                    <a:pt x="2618" y="2024"/>
                  </a:lnTo>
                  <a:lnTo>
                    <a:pt x="2562" y="2070"/>
                  </a:lnTo>
                  <a:lnTo>
                    <a:pt x="2507" y="2109"/>
                  </a:lnTo>
                  <a:lnTo>
                    <a:pt x="2451" y="2143"/>
                  </a:lnTo>
                  <a:lnTo>
                    <a:pt x="2396" y="2170"/>
                  </a:lnTo>
                  <a:lnTo>
                    <a:pt x="2342" y="2191"/>
                  </a:lnTo>
                  <a:lnTo>
                    <a:pt x="2288" y="2207"/>
                  </a:lnTo>
                  <a:lnTo>
                    <a:pt x="2235" y="2219"/>
                  </a:lnTo>
                  <a:lnTo>
                    <a:pt x="2184" y="2226"/>
                  </a:lnTo>
                  <a:lnTo>
                    <a:pt x="2133" y="2229"/>
                  </a:lnTo>
                  <a:lnTo>
                    <a:pt x="2083" y="2228"/>
                  </a:lnTo>
                  <a:lnTo>
                    <a:pt x="2034" y="2224"/>
                  </a:lnTo>
                  <a:lnTo>
                    <a:pt x="1988" y="2217"/>
                  </a:lnTo>
                  <a:lnTo>
                    <a:pt x="1942" y="2206"/>
                  </a:lnTo>
                  <a:lnTo>
                    <a:pt x="1899" y="2193"/>
                  </a:lnTo>
                  <a:lnTo>
                    <a:pt x="1856" y="2180"/>
                  </a:lnTo>
                  <a:lnTo>
                    <a:pt x="1816" y="2164"/>
                  </a:lnTo>
                  <a:lnTo>
                    <a:pt x="1778" y="2147"/>
                  </a:lnTo>
                  <a:lnTo>
                    <a:pt x="1743" y="2128"/>
                  </a:lnTo>
                  <a:lnTo>
                    <a:pt x="1709" y="2110"/>
                  </a:lnTo>
                  <a:lnTo>
                    <a:pt x="1678" y="2091"/>
                  </a:lnTo>
                  <a:lnTo>
                    <a:pt x="1649" y="2073"/>
                  </a:lnTo>
                  <a:lnTo>
                    <a:pt x="1623" y="2055"/>
                  </a:lnTo>
                  <a:lnTo>
                    <a:pt x="1600" y="2038"/>
                  </a:lnTo>
                  <a:lnTo>
                    <a:pt x="1580" y="2023"/>
                  </a:lnTo>
                  <a:lnTo>
                    <a:pt x="1605" y="1995"/>
                  </a:lnTo>
                  <a:lnTo>
                    <a:pt x="1631" y="1969"/>
                  </a:lnTo>
                  <a:lnTo>
                    <a:pt x="1654" y="1943"/>
                  </a:lnTo>
                  <a:lnTo>
                    <a:pt x="1677" y="1919"/>
                  </a:lnTo>
                  <a:lnTo>
                    <a:pt x="1699" y="1896"/>
                  </a:lnTo>
                  <a:lnTo>
                    <a:pt x="1723" y="1873"/>
                  </a:lnTo>
                  <a:lnTo>
                    <a:pt x="1746" y="1849"/>
                  </a:lnTo>
                  <a:lnTo>
                    <a:pt x="1773" y="1824"/>
                  </a:lnTo>
                  <a:lnTo>
                    <a:pt x="1800" y="1798"/>
                  </a:lnTo>
                  <a:lnTo>
                    <a:pt x="1830" y="1772"/>
                  </a:lnTo>
                  <a:lnTo>
                    <a:pt x="1862" y="1743"/>
                  </a:lnTo>
                  <a:lnTo>
                    <a:pt x="1898" y="1713"/>
                  </a:lnTo>
                  <a:lnTo>
                    <a:pt x="1939" y="1680"/>
                  </a:lnTo>
                  <a:lnTo>
                    <a:pt x="1983" y="1644"/>
                  </a:lnTo>
                  <a:lnTo>
                    <a:pt x="2019" y="1656"/>
                  </a:lnTo>
                  <a:lnTo>
                    <a:pt x="2056" y="1663"/>
                  </a:lnTo>
                  <a:lnTo>
                    <a:pt x="2096" y="1668"/>
                  </a:lnTo>
                  <a:lnTo>
                    <a:pt x="2136" y="1669"/>
                  </a:lnTo>
                  <a:lnTo>
                    <a:pt x="2178" y="1669"/>
                  </a:lnTo>
                  <a:lnTo>
                    <a:pt x="2220" y="1666"/>
                  </a:lnTo>
                  <a:lnTo>
                    <a:pt x="2263" y="1661"/>
                  </a:lnTo>
                  <a:lnTo>
                    <a:pt x="2305" y="1655"/>
                  </a:lnTo>
                  <a:lnTo>
                    <a:pt x="2345" y="1646"/>
                  </a:lnTo>
                  <a:lnTo>
                    <a:pt x="2385" y="1638"/>
                  </a:lnTo>
                  <a:lnTo>
                    <a:pt x="2423" y="1628"/>
                  </a:lnTo>
                  <a:lnTo>
                    <a:pt x="2460" y="1618"/>
                  </a:lnTo>
                  <a:lnTo>
                    <a:pt x="2493" y="1608"/>
                  </a:lnTo>
                  <a:lnTo>
                    <a:pt x="2522" y="1599"/>
                  </a:lnTo>
                  <a:lnTo>
                    <a:pt x="2550" y="1589"/>
                  </a:lnTo>
                  <a:lnTo>
                    <a:pt x="2573" y="1581"/>
                  </a:lnTo>
                  <a:lnTo>
                    <a:pt x="2592" y="1574"/>
                  </a:lnTo>
                  <a:lnTo>
                    <a:pt x="2605" y="1569"/>
                  </a:lnTo>
                  <a:lnTo>
                    <a:pt x="2614" y="1566"/>
                  </a:lnTo>
                  <a:lnTo>
                    <a:pt x="2617" y="1564"/>
                  </a:lnTo>
                  <a:lnTo>
                    <a:pt x="2543" y="1581"/>
                  </a:lnTo>
                  <a:lnTo>
                    <a:pt x="2474" y="1591"/>
                  </a:lnTo>
                  <a:lnTo>
                    <a:pt x="2409" y="1599"/>
                  </a:lnTo>
                  <a:lnTo>
                    <a:pt x="2348" y="1602"/>
                  </a:lnTo>
                  <a:lnTo>
                    <a:pt x="2290" y="1603"/>
                  </a:lnTo>
                  <a:lnTo>
                    <a:pt x="2239" y="1601"/>
                  </a:lnTo>
                  <a:lnTo>
                    <a:pt x="2191" y="1598"/>
                  </a:lnTo>
                  <a:lnTo>
                    <a:pt x="2150" y="1592"/>
                  </a:lnTo>
                  <a:lnTo>
                    <a:pt x="2113" y="1586"/>
                  </a:lnTo>
                  <a:lnTo>
                    <a:pt x="2084" y="1581"/>
                  </a:lnTo>
                  <a:lnTo>
                    <a:pt x="2061" y="1574"/>
                  </a:lnTo>
                  <a:lnTo>
                    <a:pt x="2065" y="1571"/>
                  </a:lnTo>
                  <a:lnTo>
                    <a:pt x="2075" y="1565"/>
                  </a:lnTo>
                  <a:lnTo>
                    <a:pt x="2087" y="1555"/>
                  </a:lnTo>
                  <a:lnTo>
                    <a:pt x="2103" y="1544"/>
                  </a:lnTo>
                  <a:lnTo>
                    <a:pt x="2122" y="1530"/>
                  </a:lnTo>
                  <a:lnTo>
                    <a:pt x="2144" y="1514"/>
                  </a:lnTo>
                  <a:lnTo>
                    <a:pt x="2167" y="1496"/>
                  </a:lnTo>
                  <a:lnTo>
                    <a:pt x="2193" y="1477"/>
                  </a:lnTo>
                  <a:lnTo>
                    <a:pt x="2219" y="1457"/>
                  </a:lnTo>
                  <a:lnTo>
                    <a:pt x="2245" y="1436"/>
                  </a:lnTo>
                  <a:lnTo>
                    <a:pt x="2273" y="1415"/>
                  </a:lnTo>
                  <a:lnTo>
                    <a:pt x="2299" y="1393"/>
                  </a:lnTo>
                  <a:lnTo>
                    <a:pt x="2324" y="1371"/>
                  </a:lnTo>
                  <a:lnTo>
                    <a:pt x="2350" y="1350"/>
                  </a:lnTo>
                  <a:lnTo>
                    <a:pt x="2373" y="1328"/>
                  </a:lnTo>
                  <a:lnTo>
                    <a:pt x="2393" y="1307"/>
                  </a:lnTo>
                  <a:lnTo>
                    <a:pt x="2411" y="1288"/>
                  </a:lnTo>
                  <a:lnTo>
                    <a:pt x="2427" y="1269"/>
                  </a:lnTo>
                  <a:lnTo>
                    <a:pt x="2466" y="1268"/>
                  </a:lnTo>
                  <a:lnTo>
                    <a:pt x="2505" y="1263"/>
                  </a:lnTo>
                  <a:lnTo>
                    <a:pt x="2542" y="1256"/>
                  </a:lnTo>
                  <a:lnTo>
                    <a:pt x="2577" y="1245"/>
                  </a:lnTo>
                  <a:lnTo>
                    <a:pt x="2613" y="1234"/>
                  </a:lnTo>
                  <a:lnTo>
                    <a:pt x="2644" y="1220"/>
                  </a:lnTo>
                  <a:lnTo>
                    <a:pt x="2675" y="1205"/>
                  </a:lnTo>
                  <a:lnTo>
                    <a:pt x="2704" y="1189"/>
                  </a:lnTo>
                  <a:lnTo>
                    <a:pt x="2730" y="1173"/>
                  </a:lnTo>
                  <a:lnTo>
                    <a:pt x="2754" y="1157"/>
                  </a:lnTo>
                  <a:lnTo>
                    <a:pt x="2775" y="1142"/>
                  </a:lnTo>
                  <a:lnTo>
                    <a:pt x="2794" y="1127"/>
                  </a:lnTo>
                  <a:lnTo>
                    <a:pt x="2811" y="1115"/>
                  </a:lnTo>
                  <a:lnTo>
                    <a:pt x="2823" y="1104"/>
                  </a:lnTo>
                  <a:lnTo>
                    <a:pt x="2831" y="1096"/>
                  </a:lnTo>
                  <a:lnTo>
                    <a:pt x="2837" y="1090"/>
                  </a:lnTo>
                  <a:lnTo>
                    <a:pt x="2839" y="1088"/>
                  </a:lnTo>
                  <a:lnTo>
                    <a:pt x="2835" y="1089"/>
                  </a:lnTo>
                  <a:lnTo>
                    <a:pt x="2827" y="1094"/>
                  </a:lnTo>
                  <a:lnTo>
                    <a:pt x="2814" y="1100"/>
                  </a:lnTo>
                  <a:lnTo>
                    <a:pt x="2797" y="1107"/>
                  </a:lnTo>
                  <a:lnTo>
                    <a:pt x="2775" y="1118"/>
                  </a:lnTo>
                  <a:lnTo>
                    <a:pt x="2750" y="1128"/>
                  </a:lnTo>
                  <a:lnTo>
                    <a:pt x="2719" y="1139"/>
                  </a:lnTo>
                  <a:lnTo>
                    <a:pt x="2685" y="1149"/>
                  </a:lnTo>
                  <a:lnTo>
                    <a:pt x="2646" y="1159"/>
                  </a:lnTo>
                  <a:lnTo>
                    <a:pt x="2603" y="1167"/>
                  </a:lnTo>
                  <a:lnTo>
                    <a:pt x="2555" y="1174"/>
                  </a:lnTo>
                  <a:lnTo>
                    <a:pt x="2504" y="1178"/>
                  </a:lnTo>
                  <a:lnTo>
                    <a:pt x="2544" y="1116"/>
                  </a:lnTo>
                  <a:lnTo>
                    <a:pt x="2581" y="1053"/>
                  </a:lnTo>
                  <a:lnTo>
                    <a:pt x="2611" y="994"/>
                  </a:lnTo>
                  <a:lnTo>
                    <a:pt x="2637" y="936"/>
                  </a:lnTo>
                  <a:lnTo>
                    <a:pt x="2658" y="882"/>
                  </a:lnTo>
                  <a:lnTo>
                    <a:pt x="2674" y="830"/>
                  </a:lnTo>
                  <a:lnTo>
                    <a:pt x="2688" y="781"/>
                  </a:lnTo>
                  <a:lnTo>
                    <a:pt x="2698" y="736"/>
                  </a:lnTo>
                  <a:lnTo>
                    <a:pt x="2705" y="696"/>
                  </a:lnTo>
                  <a:lnTo>
                    <a:pt x="2710" y="661"/>
                  </a:lnTo>
                  <a:lnTo>
                    <a:pt x="2714" y="631"/>
                  </a:lnTo>
                  <a:lnTo>
                    <a:pt x="2715" y="606"/>
                  </a:lnTo>
                  <a:lnTo>
                    <a:pt x="2716" y="589"/>
                  </a:lnTo>
                  <a:lnTo>
                    <a:pt x="2716" y="578"/>
                  </a:lnTo>
                  <a:lnTo>
                    <a:pt x="2716" y="575"/>
                  </a:lnTo>
                  <a:lnTo>
                    <a:pt x="2715" y="577"/>
                  </a:lnTo>
                  <a:lnTo>
                    <a:pt x="2712" y="586"/>
                  </a:lnTo>
                  <a:lnTo>
                    <a:pt x="2707" y="600"/>
                  </a:lnTo>
                  <a:lnTo>
                    <a:pt x="2699" y="620"/>
                  </a:lnTo>
                  <a:lnTo>
                    <a:pt x="2691" y="644"/>
                  </a:lnTo>
                  <a:lnTo>
                    <a:pt x="2679" y="673"/>
                  </a:lnTo>
                  <a:lnTo>
                    <a:pt x="2665" y="705"/>
                  </a:lnTo>
                  <a:lnTo>
                    <a:pt x="2649" y="742"/>
                  </a:lnTo>
                  <a:lnTo>
                    <a:pt x="2630" y="782"/>
                  </a:lnTo>
                  <a:lnTo>
                    <a:pt x="2608" y="825"/>
                  </a:lnTo>
                  <a:lnTo>
                    <a:pt x="2585" y="871"/>
                  </a:lnTo>
                  <a:lnTo>
                    <a:pt x="2558" y="918"/>
                  </a:lnTo>
                  <a:lnTo>
                    <a:pt x="2529" y="969"/>
                  </a:lnTo>
                  <a:lnTo>
                    <a:pt x="2497" y="1021"/>
                  </a:lnTo>
                  <a:lnTo>
                    <a:pt x="2462" y="1073"/>
                  </a:lnTo>
                  <a:lnTo>
                    <a:pt x="2423" y="1127"/>
                  </a:lnTo>
                  <a:lnTo>
                    <a:pt x="2415" y="1078"/>
                  </a:lnTo>
                  <a:lnTo>
                    <a:pt x="2410" y="1030"/>
                  </a:lnTo>
                  <a:lnTo>
                    <a:pt x="2407" y="987"/>
                  </a:lnTo>
                  <a:lnTo>
                    <a:pt x="2408" y="947"/>
                  </a:lnTo>
                  <a:lnTo>
                    <a:pt x="2409" y="910"/>
                  </a:lnTo>
                  <a:lnTo>
                    <a:pt x="2412" y="877"/>
                  </a:lnTo>
                  <a:lnTo>
                    <a:pt x="2417" y="849"/>
                  </a:lnTo>
                  <a:lnTo>
                    <a:pt x="2421" y="825"/>
                  </a:lnTo>
                  <a:lnTo>
                    <a:pt x="2425" y="806"/>
                  </a:lnTo>
                  <a:lnTo>
                    <a:pt x="2428" y="791"/>
                  </a:lnTo>
                  <a:lnTo>
                    <a:pt x="2430" y="782"/>
                  </a:lnTo>
                  <a:lnTo>
                    <a:pt x="2429" y="778"/>
                  </a:lnTo>
                  <a:lnTo>
                    <a:pt x="2428" y="780"/>
                  </a:lnTo>
                  <a:lnTo>
                    <a:pt x="2423" y="788"/>
                  </a:lnTo>
                  <a:lnTo>
                    <a:pt x="2417" y="798"/>
                  </a:lnTo>
                  <a:lnTo>
                    <a:pt x="2409" y="813"/>
                  </a:lnTo>
                  <a:lnTo>
                    <a:pt x="2400" y="832"/>
                  </a:lnTo>
                  <a:lnTo>
                    <a:pt x="2390" y="853"/>
                  </a:lnTo>
                  <a:lnTo>
                    <a:pt x="2379" y="877"/>
                  </a:lnTo>
                  <a:lnTo>
                    <a:pt x="2370" y="905"/>
                  </a:lnTo>
                  <a:lnTo>
                    <a:pt x="2360" y="934"/>
                  </a:lnTo>
                  <a:lnTo>
                    <a:pt x="2351" y="966"/>
                  </a:lnTo>
                  <a:lnTo>
                    <a:pt x="2343" y="1000"/>
                  </a:lnTo>
                  <a:lnTo>
                    <a:pt x="2338" y="1034"/>
                  </a:lnTo>
                  <a:lnTo>
                    <a:pt x="2333" y="1070"/>
                  </a:lnTo>
                  <a:lnTo>
                    <a:pt x="2333" y="1107"/>
                  </a:lnTo>
                  <a:lnTo>
                    <a:pt x="2335" y="1145"/>
                  </a:lnTo>
                  <a:lnTo>
                    <a:pt x="2341" y="1183"/>
                  </a:lnTo>
                  <a:lnTo>
                    <a:pt x="2351" y="1220"/>
                  </a:lnTo>
                  <a:lnTo>
                    <a:pt x="2318" y="1255"/>
                  </a:lnTo>
                  <a:lnTo>
                    <a:pt x="2283" y="1288"/>
                  </a:lnTo>
                  <a:lnTo>
                    <a:pt x="2245" y="1319"/>
                  </a:lnTo>
                  <a:lnTo>
                    <a:pt x="2208" y="1349"/>
                  </a:lnTo>
                  <a:lnTo>
                    <a:pt x="2171" y="1377"/>
                  </a:lnTo>
                  <a:lnTo>
                    <a:pt x="2133" y="1405"/>
                  </a:lnTo>
                  <a:lnTo>
                    <a:pt x="2098" y="1429"/>
                  </a:lnTo>
                  <a:lnTo>
                    <a:pt x="2065" y="1451"/>
                  </a:lnTo>
                  <a:lnTo>
                    <a:pt x="2035" y="1471"/>
                  </a:lnTo>
                  <a:lnTo>
                    <a:pt x="2009" y="1489"/>
                  </a:lnTo>
                  <a:lnTo>
                    <a:pt x="1989" y="1504"/>
                  </a:lnTo>
                  <a:lnTo>
                    <a:pt x="1987" y="1497"/>
                  </a:lnTo>
                  <a:lnTo>
                    <a:pt x="1983" y="1486"/>
                  </a:lnTo>
                  <a:lnTo>
                    <a:pt x="1978" y="1468"/>
                  </a:lnTo>
                  <a:lnTo>
                    <a:pt x="1973" y="1445"/>
                  </a:lnTo>
                  <a:lnTo>
                    <a:pt x="1967" y="1415"/>
                  </a:lnTo>
                  <a:lnTo>
                    <a:pt x="1963" y="1381"/>
                  </a:lnTo>
                  <a:lnTo>
                    <a:pt x="1958" y="1342"/>
                  </a:lnTo>
                  <a:lnTo>
                    <a:pt x="1954" y="1298"/>
                  </a:lnTo>
                  <a:lnTo>
                    <a:pt x="1953" y="1250"/>
                  </a:lnTo>
                  <a:lnTo>
                    <a:pt x="1953" y="1197"/>
                  </a:lnTo>
                  <a:lnTo>
                    <a:pt x="1955" y="1140"/>
                  </a:lnTo>
                  <a:lnTo>
                    <a:pt x="1961" y="1080"/>
                  </a:lnTo>
                  <a:lnTo>
                    <a:pt x="1969" y="1015"/>
                  </a:lnTo>
                  <a:lnTo>
                    <a:pt x="1983" y="948"/>
                  </a:lnTo>
                  <a:lnTo>
                    <a:pt x="1981" y="950"/>
                  </a:lnTo>
                  <a:lnTo>
                    <a:pt x="1977" y="959"/>
                  </a:lnTo>
                  <a:lnTo>
                    <a:pt x="1973" y="971"/>
                  </a:lnTo>
                  <a:lnTo>
                    <a:pt x="1965" y="988"/>
                  </a:lnTo>
                  <a:lnTo>
                    <a:pt x="1957" y="1008"/>
                  </a:lnTo>
                  <a:lnTo>
                    <a:pt x="1948" y="1033"/>
                  </a:lnTo>
                  <a:lnTo>
                    <a:pt x="1939" y="1061"/>
                  </a:lnTo>
                  <a:lnTo>
                    <a:pt x="1929" y="1091"/>
                  </a:lnTo>
                  <a:lnTo>
                    <a:pt x="1919" y="1124"/>
                  </a:lnTo>
                  <a:lnTo>
                    <a:pt x="1909" y="1159"/>
                  </a:lnTo>
                  <a:lnTo>
                    <a:pt x="1900" y="1196"/>
                  </a:lnTo>
                  <a:lnTo>
                    <a:pt x="1892" y="1234"/>
                  </a:lnTo>
                  <a:lnTo>
                    <a:pt x="1885" y="1272"/>
                  </a:lnTo>
                  <a:lnTo>
                    <a:pt x="1880" y="1312"/>
                  </a:lnTo>
                  <a:lnTo>
                    <a:pt x="1876" y="1351"/>
                  </a:lnTo>
                  <a:lnTo>
                    <a:pt x="1875" y="1390"/>
                  </a:lnTo>
                  <a:lnTo>
                    <a:pt x="1877" y="1428"/>
                  </a:lnTo>
                  <a:lnTo>
                    <a:pt x="1880" y="1465"/>
                  </a:lnTo>
                  <a:lnTo>
                    <a:pt x="1888" y="1501"/>
                  </a:lnTo>
                  <a:lnTo>
                    <a:pt x="1899" y="1534"/>
                  </a:lnTo>
                  <a:lnTo>
                    <a:pt x="1913" y="1565"/>
                  </a:lnTo>
                  <a:lnTo>
                    <a:pt x="1890" y="1582"/>
                  </a:lnTo>
                  <a:lnTo>
                    <a:pt x="1869" y="1598"/>
                  </a:lnTo>
                  <a:lnTo>
                    <a:pt x="1849" y="1612"/>
                  </a:lnTo>
                  <a:lnTo>
                    <a:pt x="1831" y="1627"/>
                  </a:lnTo>
                  <a:lnTo>
                    <a:pt x="1813" y="1641"/>
                  </a:lnTo>
                  <a:lnTo>
                    <a:pt x="1796" y="1655"/>
                  </a:lnTo>
                  <a:lnTo>
                    <a:pt x="1778" y="1669"/>
                  </a:lnTo>
                  <a:lnTo>
                    <a:pt x="1759" y="1685"/>
                  </a:lnTo>
                  <a:lnTo>
                    <a:pt x="1742" y="1701"/>
                  </a:lnTo>
                  <a:lnTo>
                    <a:pt x="1722" y="1719"/>
                  </a:lnTo>
                  <a:lnTo>
                    <a:pt x="1702" y="1738"/>
                  </a:lnTo>
                  <a:lnTo>
                    <a:pt x="1680" y="1760"/>
                  </a:lnTo>
                  <a:lnTo>
                    <a:pt x="1656" y="1783"/>
                  </a:lnTo>
                  <a:lnTo>
                    <a:pt x="1630" y="1810"/>
                  </a:lnTo>
                  <a:lnTo>
                    <a:pt x="1602" y="1839"/>
                  </a:lnTo>
                  <a:lnTo>
                    <a:pt x="1570" y="1871"/>
                  </a:lnTo>
                  <a:lnTo>
                    <a:pt x="1536" y="1908"/>
                  </a:lnTo>
                  <a:lnTo>
                    <a:pt x="1499" y="1947"/>
                  </a:lnTo>
                  <a:lnTo>
                    <a:pt x="1449" y="1908"/>
                  </a:lnTo>
                  <a:lnTo>
                    <a:pt x="1405" y="1866"/>
                  </a:lnTo>
                  <a:lnTo>
                    <a:pt x="1368" y="1824"/>
                  </a:lnTo>
                  <a:lnTo>
                    <a:pt x="1336" y="1780"/>
                  </a:lnTo>
                  <a:lnTo>
                    <a:pt x="1311" y="1735"/>
                  </a:lnTo>
                  <a:lnTo>
                    <a:pt x="1290" y="1688"/>
                  </a:lnTo>
                  <a:lnTo>
                    <a:pt x="1274" y="1641"/>
                  </a:lnTo>
                  <a:lnTo>
                    <a:pt x="1265" y="1593"/>
                  </a:lnTo>
                  <a:lnTo>
                    <a:pt x="1258" y="1544"/>
                  </a:lnTo>
                  <a:lnTo>
                    <a:pt x="1257" y="1495"/>
                  </a:lnTo>
                  <a:lnTo>
                    <a:pt x="1260" y="1446"/>
                  </a:lnTo>
                  <a:lnTo>
                    <a:pt x="1268" y="1397"/>
                  </a:lnTo>
                  <a:lnTo>
                    <a:pt x="1279" y="1348"/>
                  </a:lnTo>
                  <a:lnTo>
                    <a:pt x="1293" y="1299"/>
                  </a:lnTo>
                  <a:lnTo>
                    <a:pt x="1312" y="1252"/>
                  </a:lnTo>
                  <a:lnTo>
                    <a:pt x="1333" y="1204"/>
                  </a:lnTo>
                  <a:lnTo>
                    <a:pt x="1357" y="1158"/>
                  </a:lnTo>
                  <a:lnTo>
                    <a:pt x="1383" y="1112"/>
                  </a:lnTo>
                  <a:lnTo>
                    <a:pt x="1412" y="1068"/>
                  </a:lnTo>
                  <a:lnTo>
                    <a:pt x="1443" y="1026"/>
                  </a:lnTo>
                  <a:lnTo>
                    <a:pt x="1477" y="985"/>
                  </a:lnTo>
                  <a:lnTo>
                    <a:pt x="1511" y="946"/>
                  </a:lnTo>
                  <a:lnTo>
                    <a:pt x="1547" y="909"/>
                  </a:lnTo>
                  <a:lnTo>
                    <a:pt x="1584" y="874"/>
                  </a:lnTo>
                  <a:lnTo>
                    <a:pt x="1623" y="841"/>
                  </a:lnTo>
                  <a:lnTo>
                    <a:pt x="1663" y="812"/>
                  </a:lnTo>
                  <a:lnTo>
                    <a:pt x="1702" y="785"/>
                  </a:lnTo>
                  <a:lnTo>
                    <a:pt x="1743" y="760"/>
                  </a:lnTo>
                  <a:lnTo>
                    <a:pt x="1782" y="739"/>
                  </a:lnTo>
                  <a:lnTo>
                    <a:pt x="1823" y="721"/>
                  </a:lnTo>
                  <a:lnTo>
                    <a:pt x="1870" y="703"/>
                  </a:lnTo>
                  <a:lnTo>
                    <a:pt x="1917" y="685"/>
                  </a:lnTo>
                  <a:lnTo>
                    <a:pt x="1961" y="670"/>
                  </a:lnTo>
                  <a:lnTo>
                    <a:pt x="2003" y="655"/>
                  </a:lnTo>
                  <a:lnTo>
                    <a:pt x="2044" y="640"/>
                  </a:lnTo>
                  <a:lnTo>
                    <a:pt x="2083" y="626"/>
                  </a:lnTo>
                  <a:lnTo>
                    <a:pt x="2121" y="613"/>
                  </a:lnTo>
                  <a:lnTo>
                    <a:pt x="2157" y="598"/>
                  </a:lnTo>
                  <a:lnTo>
                    <a:pt x="2194" y="583"/>
                  </a:lnTo>
                  <a:lnTo>
                    <a:pt x="2229" y="567"/>
                  </a:lnTo>
                  <a:lnTo>
                    <a:pt x="2263" y="549"/>
                  </a:lnTo>
                  <a:lnTo>
                    <a:pt x="2297" y="531"/>
                  </a:lnTo>
                  <a:lnTo>
                    <a:pt x="2331" y="510"/>
                  </a:lnTo>
                  <a:lnTo>
                    <a:pt x="2365" y="487"/>
                  </a:lnTo>
                  <a:lnTo>
                    <a:pt x="2398" y="462"/>
                  </a:lnTo>
                  <a:lnTo>
                    <a:pt x="2433" y="433"/>
                  </a:lnTo>
                  <a:lnTo>
                    <a:pt x="2467" y="403"/>
                  </a:lnTo>
                  <a:lnTo>
                    <a:pt x="2503" y="368"/>
                  </a:lnTo>
                  <a:lnTo>
                    <a:pt x="2539" y="329"/>
                  </a:lnTo>
                  <a:lnTo>
                    <a:pt x="2575" y="286"/>
                  </a:lnTo>
                  <a:lnTo>
                    <a:pt x="2614" y="239"/>
                  </a:lnTo>
                  <a:lnTo>
                    <a:pt x="2653" y="188"/>
                  </a:lnTo>
                  <a:lnTo>
                    <a:pt x="2694" y="131"/>
                  </a:lnTo>
                  <a:lnTo>
                    <a:pt x="2736" y="67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grpSp>
          <p:nvGrpSpPr>
            <p:cNvPr id="14" name="Group 73">
              <a:extLst>
                <a:ext uri="{FF2B5EF4-FFF2-40B4-BE49-F238E27FC236}">
                  <a16:creationId xmlns="" xmlns:a16="http://schemas.microsoft.com/office/drawing/2014/main" id="{63C97DCE-03EB-492D-BF72-E13C590CEEC2}"/>
                </a:ext>
              </a:extLst>
            </p:cNvPr>
            <p:cNvGrpSpPr/>
            <p:nvPr/>
          </p:nvGrpSpPr>
          <p:grpSpPr>
            <a:xfrm>
              <a:off x="7381299" y="1684375"/>
              <a:ext cx="1721403" cy="1447332"/>
              <a:chOff x="1171076" y="2331708"/>
              <a:chExt cx="1360158" cy="1143602"/>
            </a:xfrm>
            <a:solidFill>
              <a:srgbClr val="41BA20">
                <a:lumMod val="75000"/>
              </a:srgbClr>
            </a:solidFill>
          </p:grpSpPr>
          <p:sp>
            <p:nvSpPr>
              <p:cNvPr id="18" name="Freeform 11">
                <a:extLst>
                  <a:ext uri="{FF2B5EF4-FFF2-40B4-BE49-F238E27FC236}">
                    <a16:creationId xmlns="" xmlns:a16="http://schemas.microsoft.com/office/drawing/2014/main" id="{0346D9D8-0765-4872-8E61-92CAEDC995E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585379" y="2331708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="" xmlns:a16="http://schemas.microsoft.com/office/drawing/2014/main" id="{C9C54BE1-3639-4FE9-B96B-ADBF673A07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343988" y="259394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="" xmlns:a16="http://schemas.microsoft.com/office/drawing/2014/main" id="{B6920BC3-B16C-44BE-B75C-C057ABDADD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9017202">
                <a:off x="2152014" y="2552252"/>
                <a:ext cx="316716" cy="121511"/>
              </a:xfrm>
              <a:custGeom>
                <a:avLst/>
                <a:gdLst>
                  <a:gd name="T0" fmla="*/ 402 w 967"/>
                  <a:gd name="T1" fmla="*/ 0 h 371"/>
                  <a:gd name="T2" fmla="*/ 455 w 967"/>
                  <a:gd name="T3" fmla="*/ 2 h 371"/>
                  <a:gd name="T4" fmla="*/ 511 w 967"/>
                  <a:gd name="T5" fmla="*/ 6 h 371"/>
                  <a:gd name="T6" fmla="*/ 570 w 967"/>
                  <a:gd name="T7" fmla="*/ 17 h 371"/>
                  <a:gd name="T8" fmla="*/ 632 w 967"/>
                  <a:gd name="T9" fmla="*/ 33 h 371"/>
                  <a:gd name="T10" fmla="*/ 695 w 967"/>
                  <a:gd name="T11" fmla="*/ 54 h 371"/>
                  <a:gd name="T12" fmla="*/ 761 w 967"/>
                  <a:gd name="T13" fmla="*/ 83 h 371"/>
                  <a:gd name="T14" fmla="*/ 828 w 967"/>
                  <a:gd name="T15" fmla="*/ 118 h 371"/>
                  <a:gd name="T16" fmla="*/ 897 w 967"/>
                  <a:gd name="T17" fmla="*/ 162 h 371"/>
                  <a:gd name="T18" fmla="*/ 967 w 967"/>
                  <a:gd name="T19" fmla="*/ 214 h 371"/>
                  <a:gd name="T20" fmla="*/ 965 w 967"/>
                  <a:gd name="T21" fmla="*/ 217 h 371"/>
                  <a:gd name="T22" fmla="*/ 956 w 967"/>
                  <a:gd name="T23" fmla="*/ 222 h 371"/>
                  <a:gd name="T24" fmla="*/ 942 w 967"/>
                  <a:gd name="T25" fmla="*/ 232 h 371"/>
                  <a:gd name="T26" fmla="*/ 924 w 967"/>
                  <a:gd name="T27" fmla="*/ 243 h 371"/>
                  <a:gd name="T28" fmla="*/ 900 w 967"/>
                  <a:gd name="T29" fmla="*/ 257 h 371"/>
                  <a:gd name="T30" fmla="*/ 872 w 967"/>
                  <a:gd name="T31" fmla="*/ 273 h 371"/>
                  <a:gd name="T32" fmla="*/ 840 w 967"/>
                  <a:gd name="T33" fmla="*/ 290 h 371"/>
                  <a:gd name="T34" fmla="*/ 803 w 967"/>
                  <a:gd name="T35" fmla="*/ 305 h 371"/>
                  <a:gd name="T36" fmla="*/ 764 w 967"/>
                  <a:gd name="T37" fmla="*/ 320 h 371"/>
                  <a:gd name="T38" fmla="*/ 722 w 967"/>
                  <a:gd name="T39" fmla="*/ 336 h 371"/>
                  <a:gd name="T40" fmla="*/ 675 w 967"/>
                  <a:gd name="T41" fmla="*/ 349 h 371"/>
                  <a:gd name="T42" fmla="*/ 626 w 967"/>
                  <a:gd name="T43" fmla="*/ 360 h 371"/>
                  <a:gd name="T44" fmla="*/ 576 w 967"/>
                  <a:gd name="T45" fmla="*/ 367 h 371"/>
                  <a:gd name="T46" fmla="*/ 522 w 967"/>
                  <a:gd name="T47" fmla="*/ 371 h 371"/>
                  <a:gd name="T48" fmla="*/ 468 w 967"/>
                  <a:gd name="T49" fmla="*/ 371 h 371"/>
                  <a:gd name="T50" fmla="*/ 412 w 967"/>
                  <a:gd name="T51" fmla="*/ 365 h 371"/>
                  <a:gd name="T52" fmla="*/ 354 w 967"/>
                  <a:gd name="T53" fmla="*/ 354 h 371"/>
                  <a:gd name="T54" fmla="*/ 295 w 967"/>
                  <a:gd name="T55" fmla="*/ 339 h 371"/>
                  <a:gd name="T56" fmla="*/ 236 w 967"/>
                  <a:gd name="T57" fmla="*/ 315 h 371"/>
                  <a:gd name="T58" fmla="*/ 177 w 967"/>
                  <a:gd name="T59" fmla="*/ 284 h 371"/>
                  <a:gd name="T60" fmla="*/ 118 w 967"/>
                  <a:gd name="T61" fmla="*/ 245 h 371"/>
                  <a:gd name="T62" fmla="*/ 58 w 967"/>
                  <a:gd name="T63" fmla="*/ 198 h 371"/>
                  <a:gd name="T64" fmla="*/ 0 w 967"/>
                  <a:gd name="T65" fmla="*/ 141 h 371"/>
                  <a:gd name="T66" fmla="*/ 2 w 967"/>
                  <a:gd name="T67" fmla="*/ 139 h 371"/>
                  <a:gd name="T68" fmla="*/ 9 w 967"/>
                  <a:gd name="T69" fmla="*/ 134 h 371"/>
                  <a:gd name="T70" fmla="*/ 20 w 967"/>
                  <a:gd name="T71" fmla="*/ 125 h 371"/>
                  <a:gd name="T72" fmla="*/ 37 w 967"/>
                  <a:gd name="T73" fmla="*/ 114 h 371"/>
                  <a:gd name="T74" fmla="*/ 56 w 967"/>
                  <a:gd name="T75" fmla="*/ 101 h 371"/>
                  <a:gd name="T76" fmla="*/ 80 w 967"/>
                  <a:gd name="T77" fmla="*/ 87 h 371"/>
                  <a:gd name="T78" fmla="*/ 108 w 967"/>
                  <a:gd name="T79" fmla="*/ 73 h 371"/>
                  <a:gd name="T80" fmla="*/ 141 w 967"/>
                  <a:gd name="T81" fmla="*/ 59 h 371"/>
                  <a:gd name="T82" fmla="*/ 176 w 967"/>
                  <a:gd name="T83" fmla="*/ 45 h 371"/>
                  <a:gd name="T84" fmla="*/ 214 w 967"/>
                  <a:gd name="T85" fmla="*/ 31 h 371"/>
                  <a:gd name="T86" fmla="*/ 256 w 967"/>
                  <a:gd name="T87" fmla="*/ 20 h 371"/>
                  <a:gd name="T88" fmla="*/ 302 w 967"/>
                  <a:gd name="T89" fmla="*/ 10 h 371"/>
                  <a:gd name="T90" fmla="*/ 350 w 967"/>
                  <a:gd name="T91" fmla="*/ 4 h 371"/>
                  <a:gd name="T92" fmla="*/ 402 w 967"/>
                  <a:gd name="T9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7" h="371">
                    <a:moveTo>
                      <a:pt x="402" y="0"/>
                    </a:moveTo>
                    <a:lnTo>
                      <a:pt x="455" y="2"/>
                    </a:lnTo>
                    <a:lnTo>
                      <a:pt x="511" y="6"/>
                    </a:lnTo>
                    <a:lnTo>
                      <a:pt x="570" y="17"/>
                    </a:lnTo>
                    <a:lnTo>
                      <a:pt x="632" y="33"/>
                    </a:lnTo>
                    <a:lnTo>
                      <a:pt x="695" y="54"/>
                    </a:lnTo>
                    <a:lnTo>
                      <a:pt x="761" y="83"/>
                    </a:lnTo>
                    <a:lnTo>
                      <a:pt x="828" y="118"/>
                    </a:lnTo>
                    <a:lnTo>
                      <a:pt x="897" y="162"/>
                    </a:lnTo>
                    <a:lnTo>
                      <a:pt x="967" y="214"/>
                    </a:lnTo>
                    <a:lnTo>
                      <a:pt x="965" y="217"/>
                    </a:lnTo>
                    <a:lnTo>
                      <a:pt x="956" y="222"/>
                    </a:lnTo>
                    <a:lnTo>
                      <a:pt x="942" y="232"/>
                    </a:lnTo>
                    <a:lnTo>
                      <a:pt x="924" y="243"/>
                    </a:lnTo>
                    <a:lnTo>
                      <a:pt x="900" y="257"/>
                    </a:lnTo>
                    <a:lnTo>
                      <a:pt x="872" y="273"/>
                    </a:lnTo>
                    <a:lnTo>
                      <a:pt x="840" y="290"/>
                    </a:lnTo>
                    <a:lnTo>
                      <a:pt x="803" y="305"/>
                    </a:lnTo>
                    <a:lnTo>
                      <a:pt x="764" y="320"/>
                    </a:lnTo>
                    <a:lnTo>
                      <a:pt x="722" y="336"/>
                    </a:lnTo>
                    <a:lnTo>
                      <a:pt x="675" y="349"/>
                    </a:lnTo>
                    <a:lnTo>
                      <a:pt x="626" y="360"/>
                    </a:lnTo>
                    <a:lnTo>
                      <a:pt x="576" y="367"/>
                    </a:lnTo>
                    <a:lnTo>
                      <a:pt x="522" y="371"/>
                    </a:lnTo>
                    <a:lnTo>
                      <a:pt x="468" y="371"/>
                    </a:lnTo>
                    <a:lnTo>
                      <a:pt x="412" y="365"/>
                    </a:lnTo>
                    <a:lnTo>
                      <a:pt x="354" y="354"/>
                    </a:lnTo>
                    <a:lnTo>
                      <a:pt x="295" y="339"/>
                    </a:lnTo>
                    <a:lnTo>
                      <a:pt x="236" y="315"/>
                    </a:lnTo>
                    <a:lnTo>
                      <a:pt x="177" y="284"/>
                    </a:lnTo>
                    <a:lnTo>
                      <a:pt x="118" y="245"/>
                    </a:lnTo>
                    <a:lnTo>
                      <a:pt x="58" y="198"/>
                    </a:lnTo>
                    <a:lnTo>
                      <a:pt x="0" y="141"/>
                    </a:lnTo>
                    <a:lnTo>
                      <a:pt x="2" y="139"/>
                    </a:lnTo>
                    <a:lnTo>
                      <a:pt x="9" y="134"/>
                    </a:lnTo>
                    <a:lnTo>
                      <a:pt x="20" y="125"/>
                    </a:lnTo>
                    <a:lnTo>
                      <a:pt x="37" y="114"/>
                    </a:lnTo>
                    <a:lnTo>
                      <a:pt x="56" y="101"/>
                    </a:lnTo>
                    <a:lnTo>
                      <a:pt x="80" y="87"/>
                    </a:lnTo>
                    <a:lnTo>
                      <a:pt x="108" y="73"/>
                    </a:lnTo>
                    <a:lnTo>
                      <a:pt x="141" y="59"/>
                    </a:lnTo>
                    <a:lnTo>
                      <a:pt x="176" y="45"/>
                    </a:lnTo>
                    <a:lnTo>
                      <a:pt x="214" y="31"/>
                    </a:lnTo>
                    <a:lnTo>
                      <a:pt x="256" y="20"/>
                    </a:lnTo>
                    <a:lnTo>
                      <a:pt x="302" y="10"/>
                    </a:lnTo>
                    <a:lnTo>
                      <a:pt x="350" y="4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="" xmlns:a16="http://schemas.microsoft.com/office/drawing/2014/main" id="{D3B7E16D-0EEB-4AC8-8186-845F0C2569D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047977">
                <a:off x="1764827" y="2520077"/>
                <a:ext cx="344014" cy="582213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rgbClr val="41BA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="" xmlns:a16="http://schemas.microsoft.com/office/drawing/2014/main" id="{623699A6-1AE6-4C78-9489-EB226EA1FE99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229772" y="2942425"/>
                <a:ext cx="167054" cy="435871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="" xmlns:a16="http://schemas.microsoft.com/office/drawing/2014/main" id="{9C2EC95A-BB30-4562-882A-1A8BB537E77C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2006717" y="2664723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="" xmlns:a16="http://schemas.microsoft.com/office/drawing/2014/main" id="{924C6B70-68F3-403A-84E5-A4ABF89AE81F}"/>
                  </a:ext>
                </a:extLst>
              </p:cNvPr>
              <p:cNvSpPr>
                <a:spLocks/>
              </p:cNvSpPr>
              <p:nvPr/>
            </p:nvSpPr>
            <p:spPr bwMode="auto">
              <a:xfrm rot="6358346">
                <a:off x="1790628" y="3000491"/>
                <a:ext cx="344014" cy="582213"/>
              </a:xfrm>
              <a:custGeom>
                <a:avLst/>
                <a:gdLst>
                  <a:gd name="T0" fmla="*/ 741 w 764"/>
                  <a:gd name="T1" fmla="*/ 0 h 1293"/>
                  <a:gd name="T2" fmla="*/ 743 w 764"/>
                  <a:gd name="T3" fmla="*/ 3 h 1293"/>
                  <a:gd name="T4" fmla="*/ 744 w 764"/>
                  <a:gd name="T5" fmla="*/ 11 h 1293"/>
                  <a:gd name="T6" fmla="*/ 747 w 764"/>
                  <a:gd name="T7" fmla="*/ 24 h 1293"/>
                  <a:gd name="T8" fmla="*/ 750 w 764"/>
                  <a:gd name="T9" fmla="*/ 42 h 1293"/>
                  <a:gd name="T10" fmla="*/ 752 w 764"/>
                  <a:gd name="T11" fmla="*/ 64 h 1293"/>
                  <a:gd name="T12" fmla="*/ 755 w 764"/>
                  <a:gd name="T13" fmla="*/ 91 h 1293"/>
                  <a:gd name="T14" fmla="*/ 759 w 764"/>
                  <a:gd name="T15" fmla="*/ 122 h 1293"/>
                  <a:gd name="T16" fmla="*/ 761 w 764"/>
                  <a:gd name="T17" fmla="*/ 157 h 1293"/>
                  <a:gd name="T18" fmla="*/ 764 w 764"/>
                  <a:gd name="T19" fmla="*/ 195 h 1293"/>
                  <a:gd name="T20" fmla="*/ 764 w 764"/>
                  <a:gd name="T21" fmla="*/ 236 h 1293"/>
                  <a:gd name="T22" fmla="*/ 764 w 764"/>
                  <a:gd name="T23" fmla="*/ 279 h 1293"/>
                  <a:gd name="T24" fmla="*/ 762 w 764"/>
                  <a:gd name="T25" fmla="*/ 324 h 1293"/>
                  <a:gd name="T26" fmla="*/ 758 w 764"/>
                  <a:gd name="T27" fmla="*/ 373 h 1293"/>
                  <a:gd name="T28" fmla="*/ 752 w 764"/>
                  <a:gd name="T29" fmla="*/ 423 h 1293"/>
                  <a:gd name="T30" fmla="*/ 744 w 764"/>
                  <a:gd name="T31" fmla="*/ 474 h 1293"/>
                  <a:gd name="T32" fmla="*/ 734 w 764"/>
                  <a:gd name="T33" fmla="*/ 526 h 1293"/>
                  <a:gd name="T34" fmla="*/ 722 w 764"/>
                  <a:gd name="T35" fmla="*/ 580 h 1293"/>
                  <a:gd name="T36" fmla="*/ 705 w 764"/>
                  <a:gd name="T37" fmla="*/ 635 h 1293"/>
                  <a:gd name="T38" fmla="*/ 685 w 764"/>
                  <a:gd name="T39" fmla="*/ 689 h 1293"/>
                  <a:gd name="T40" fmla="*/ 663 w 764"/>
                  <a:gd name="T41" fmla="*/ 744 h 1293"/>
                  <a:gd name="T42" fmla="*/ 636 w 764"/>
                  <a:gd name="T43" fmla="*/ 798 h 1293"/>
                  <a:gd name="T44" fmla="*/ 605 w 764"/>
                  <a:gd name="T45" fmla="*/ 851 h 1293"/>
                  <a:gd name="T46" fmla="*/ 571 w 764"/>
                  <a:gd name="T47" fmla="*/ 904 h 1293"/>
                  <a:gd name="T48" fmla="*/ 531 w 764"/>
                  <a:gd name="T49" fmla="*/ 956 h 1293"/>
                  <a:gd name="T50" fmla="*/ 487 w 764"/>
                  <a:gd name="T51" fmla="*/ 1007 h 1293"/>
                  <a:gd name="T52" fmla="*/ 438 w 764"/>
                  <a:gd name="T53" fmla="*/ 1055 h 1293"/>
                  <a:gd name="T54" fmla="*/ 383 w 764"/>
                  <a:gd name="T55" fmla="*/ 1102 h 1293"/>
                  <a:gd name="T56" fmla="*/ 324 w 764"/>
                  <a:gd name="T57" fmla="*/ 1146 h 1293"/>
                  <a:gd name="T58" fmla="*/ 258 w 764"/>
                  <a:gd name="T59" fmla="*/ 1188 h 1293"/>
                  <a:gd name="T60" fmla="*/ 187 w 764"/>
                  <a:gd name="T61" fmla="*/ 1226 h 1293"/>
                  <a:gd name="T62" fmla="*/ 108 w 764"/>
                  <a:gd name="T63" fmla="*/ 1261 h 1293"/>
                  <a:gd name="T64" fmla="*/ 24 w 764"/>
                  <a:gd name="T65" fmla="*/ 1293 h 1293"/>
                  <a:gd name="T66" fmla="*/ 24 w 764"/>
                  <a:gd name="T67" fmla="*/ 1290 h 1293"/>
                  <a:gd name="T68" fmla="*/ 21 w 764"/>
                  <a:gd name="T69" fmla="*/ 1282 h 1293"/>
                  <a:gd name="T70" fmla="*/ 18 w 764"/>
                  <a:gd name="T71" fmla="*/ 1268 h 1293"/>
                  <a:gd name="T72" fmla="*/ 14 w 764"/>
                  <a:gd name="T73" fmla="*/ 1250 h 1293"/>
                  <a:gd name="T74" fmla="*/ 11 w 764"/>
                  <a:gd name="T75" fmla="*/ 1226 h 1293"/>
                  <a:gd name="T76" fmla="*/ 7 w 764"/>
                  <a:gd name="T77" fmla="*/ 1199 h 1293"/>
                  <a:gd name="T78" fmla="*/ 4 w 764"/>
                  <a:gd name="T79" fmla="*/ 1167 h 1293"/>
                  <a:gd name="T80" fmla="*/ 1 w 764"/>
                  <a:gd name="T81" fmla="*/ 1132 h 1293"/>
                  <a:gd name="T82" fmla="*/ 0 w 764"/>
                  <a:gd name="T83" fmla="*/ 1092 h 1293"/>
                  <a:gd name="T84" fmla="*/ 0 w 764"/>
                  <a:gd name="T85" fmla="*/ 1050 h 1293"/>
                  <a:gd name="T86" fmla="*/ 1 w 764"/>
                  <a:gd name="T87" fmla="*/ 1004 h 1293"/>
                  <a:gd name="T88" fmla="*/ 6 w 764"/>
                  <a:gd name="T89" fmla="*/ 956 h 1293"/>
                  <a:gd name="T90" fmla="*/ 13 w 764"/>
                  <a:gd name="T91" fmla="*/ 906 h 1293"/>
                  <a:gd name="T92" fmla="*/ 21 w 764"/>
                  <a:gd name="T93" fmla="*/ 854 h 1293"/>
                  <a:gd name="T94" fmla="*/ 34 w 764"/>
                  <a:gd name="T95" fmla="*/ 799 h 1293"/>
                  <a:gd name="T96" fmla="*/ 51 w 764"/>
                  <a:gd name="T97" fmla="*/ 743 h 1293"/>
                  <a:gd name="T98" fmla="*/ 70 w 764"/>
                  <a:gd name="T99" fmla="*/ 685 h 1293"/>
                  <a:gd name="T100" fmla="*/ 94 w 764"/>
                  <a:gd name="T101" fmla="*/ 628 h 1293"/>
                  <a:gd name="T102" fmla="*/ 124 w 764"/>
                  <a:gd name="T103" fmla="*/ 569 h 1293"/>
                  <a:gd name="T104" fmla="*/ 157 w 764"/>
                  <a:gd name="T105" fmla="*/ 508 h 1293"/>
                  <a:gd name="T106" fmla="*/ 197 w 764"/>
                  <a:gd name="T107" fmla="*/ 449 h 1293"/>
                  <a:gd name="T108" fmla="*/ 241 w 764"/>
                  <a:gd name="T109" fmla="*/ 389 h 1293"/>
                  <a:gd name="T110" fmla="*/ 292 w 764"/>
                  <a:gd name="T111" fmla="*/ 330 h 1293"/>
                  <a:gd name="T112" fmla="*/ 350 w 764"/>
                  <a:gd name="T113" fmla="*/ 272 h 1293"/>
                  <a:gd name="T114" fmla="*/ 413 w 764"/>
                  <a:gd name="T115" fmla="*/ 215 h 1293"/>
                  <a:gd name="T116" fmla="*/ 484 w 764"/>
                  <a:gd name="T117" fmla="*/ 159 h 1293"/>
                  <a:gd name="T118" fmla="*/ 562 w 764"/>
                  <a:gd name="T119" fmla="*/ 104 h 1293"/>
                  <a:gd name="T120" fmla="*/ 647 w 764"/>
                  <a:gd name="T121" fmla="*/ 50 h 1293"/>
                  <a:gd name="T122" fmla="*/ 741 w 764"/>
                  <a:gd name="T123" fmla="*/ 0 h 1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4" h="1293">
                    <a:moveTo>
                      <a:pt x="741" y="0"/>
                    </a:moveTo>
                    <a:lnTo>
                      <a:pt x="743" y="3"/>
                    </a:lnTo>
                    <a:lnTo>
                      <a:pt x="744" y="11"/>
                    </a:lnTo>
                    <a:lnTo>
                      <a:pt x="747" y="24"/>
                    </a:lnTo>
                    <a:lnTo>
                      <a:pt x="750" y="42"/>
                    </a:lnTo>
                    <a:lnTo>
                      <a:pt x="752" y="64"/>
                    </a:lnTo>
                    <a:lnTo>
                      <a:pt x="755" y="91"/>
                    </a:lnTo>
                    <a:lnTo>
                      <a:pt x="759" y="122"/>
                    </a:lnTo>
                    <a:lnTo>
                      <a:pt x="761" y="157"/>
                    </a:lnTo>
                    <a:lnTo>
                      <a:pt x="764" y="195"/>
                    </a:lnTo>
                    <a:lnTo>
                      <a:pt x="764" y="236"/>
                    </a:lnTo>
                    <a:lnTo>
                      <a:pt x="764" y="279"/>
                    </a:lnTo>
                    <a:lnTo>
                      <a:pt x="762" y="324"/>
                    </a:lnTo>
                    <a:lnTo>
                      <a:pt x="758" y="373"/>
                    </a:lnTo>
                    <a:lnTo>
                      <a:pt x="752" y="423"/>
                    </a:lnTo>
                    <a:lnTo>
                      <a:pt x="744" y="474"/>
                    </a:lnTo>
                    <a:lnTo>
                      <a:pt x="734" y="526"/>
                    </a:lnTo>
                    <a:lnTo>
                      <a:pt x="722" y="580"/>
                    </a:lnTo>
                    <a:lnTo>
                      <a:pt x="705" y="635"/>
                    </a:lnTo>
                    <a:lnTo>
                      <a:pt x="685" y="689"/>
                    </a:lnTo>
                    <a:lnTo>
                      <a:pt x="663" y="744"/>
                    </a:lnTo>
                    <a:lnTo>
                      <a:pt x="636" y="798"/>
                    </a:lnTo>
                    <a:lnTo>
                      <a:pt x="605" y="851"/>
                    </a:lnTo>
                    <a:lnTo>
                      <a:pt x="571" y="904"/>
                    </a:lnTo>
                    <a:lnTo>
                      <a:pt x="531" y="956"/>
                    </a:lnTo>
                    <a:lnTo>
                      <a:pt x="487" y="1007"/>
                    </a:lnTo>
                    <a:lnTo>
                      <a:pt x="438" y="1055"/>
                    </a:lnTo>
                    <a:lnTo>
                      <a:pt x="383" y="1102"/>
                    </a:lnTo>
                    <a:lnTo>
                      <a:pt x="324" y="1146"/>
                    </a:lnTo>
                    <a:lnTo>
                      <a:pt x="258" y="1188"/>
                    </a:lnTo>
                    <a:lnTo>
                      <a:pt x="187" y="1226"/>
                    </a:lnTo>
                    <a:lnTo>
                      <a:pt x="108" y="1261"/>
                    </a:lnTo>
                    <a:lnTo>
                      <a:pt x="24" y="1293"/>
                    </a:lnTo>
                    <a:lnTo>
                      <a:pt x="24" y="1290"/>
                    </a:lnTo>
                    <a:lnTo>
                      <a:pt x="21" y="1282"/>
                    </a:lnTo>
                    <a:lnTo>
                      <a:pt x="18" y="1268"/>
                    </a:lnTo>
                    <a:lnTo>
                      <a:pt x="14" y="1250"/>
                    </a:lnTo>
                    <a:lnTo>
                      <a:pt x="11" y="1226"/>
                    </a:lnTo>
                    <a:lnTo>
                      <a:pt x="7" y="1199"/>
                    </a:lnTo>
                    <a:lnTo>
                      <a:pt x="4" y="1167"/>
                    </a:lnTo>
                    <a:lnTo>
                      <a:pt x="1" y="1132"/>
                    </a:lnTo>
                    <a:lnTo>
                      <a:pt x="0" y="1092"/>
                    </a:lnTo>
                    <a:lnTo>
                      <a:pt x="0" y="1050"/>
                    </a:lnTo>
                    <a:lnTo>
                      <a:pt x="1" y="1004"/>
                    </a:lnTo>
                    <a:lnTo>
                      <a:pt x="6" y="956"/>
                    </a:lnTo>
                    <a:lnTo>
                      <a:pt x="13" y="906"/>
                    </a:lnTo>
                    <a:lnTo>
                      <a:pt x="21" y="854"/>
                    </a:lnTo>
                    <a:lnTo>
                      <a:pt x="34" y="799"/>
                    </a:lnTo>
                    <a:lnTo>
                      <a:pt x="51" y="743"/>
                    </a:lnTo>
                    <a:lnTo>
                      <a:pt x="70" y="685"/>
                    </a:lnTo>
                    <a:lnTo>
                      <a:pt x="94" y="628"/>
                    </a:lnTo>
                    <a:lnTo>
                      <a:pt x="124" y="569"/>
                    </a:lnTo>
                    <a:lnTo>
                      <a:pt x="157" y="508"/>
                    </a:lnTo>
                    <a:lnTo>
                      <a:pt x="197" y="449"/>
                    </a:lnTo>
                    <a:lnTo>
                      <a:pt x="241" y="389"/>
                    </a:lnTo>
                    <a:lnTo>
                      <a:pt x="292" y="330"/>
                    </a:lnTo>
                    <a:lnTo>
                      <a:pt x="350" y="272"/>
                    </a:lnTo>
                    <a:lnTo>
                      <a:pt x="413" y="215"/>
                    </a:lnTo>
                    <a:lnTo>
                      <a:pt x="484" y="159"/>
                    </a:lnTo>
                    <a:lnTo>
                      <a:pt x="562" y="104"/>
                    </a:lnTo>
                    <a:lnTo>
                      <a:pt x="647" y="50"/>
                    </a:lnTo>
                    <a:lnTo>
                      <a:pt x="7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="" xmlns:a16="http://schemas.microsoft.com/office/drawing/2014/main" id="{33A48083-2F08-4FD4-A45B-3743CA775F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5893968">
                <a:off x="1323869" y="3012197"/>
                <a:ext cx="367429" cy="558798"/>
              </a:xfrm>
              <a:custGeom>
                <a:avLst/>
                <a:gdLst>
                  <a:gd name="T0" fmla="*/ 20 w 816"/>
                  <a:gd name="T1" fmla="*/ 0 h 1241"/>
                  <a:gd name="T2" fmla="*/ 40 w 816"/>
                  <a:gd name="T3" fmla="*/ 5 h 1241"/>
                  <a:gd name="T4" fmla="*/ 75 w 816"/>
                  <a:gd name="T5" fmla="*/ 17 h 1241"/>
                  <a:gd name="T6" fmla="*/ 125 w 816"/>
                  <a:gd name="T7" fmla="*/ 35 h 1241"/>
                  <a:gd name="T8" fmla="*/ 186 w 816"/>
                  <a:gd name="T9" fmla="*/ 61 h 1241"/>
                  <a:gd name="T10" fmla="*/ 254 w 816"/>
                  <a:gd name="T11" fmla="*/ 99 h 1241"/>
                  <a:gd name="T12" fmla="*/ 329 w 816"/>
                  <a:gd name="T13" fmla="*/ 147 h 1241"/>
                  <a:gd name="T14" fmla="*/ 407 w 816"/>
                  <a:gd name="T15" fmla="*/ 206 h 1241"/>
                  <a:gd name="T16" fmla="*/ 485 w 816"/>
                  <a:gd name="T17" fmla="*/ 278 h 1241"/>
                  <a:gd name="T18" fmla="*/ 560 w 816"/>
                  <a:gd name="T19" fmla="*/ 365 h 1241"/>
                  <a:gd name="T20" fmla="*/ 632 w 816"/>
                  <a:gd name="T21" fmla="*/ 466 h 1241"/>
                  <a:gd name="T22" fmla="*/ 695 w 816"/>
                  <a:gd name="T23" fmla="*/ 584 h 1241"/>
                  <a:gd name="T24" fmla="*/ 747 w 816"/>
                  <a:gd name="T25" fmla="*/ 720 h 1241"/>
                  <a:gd name="T26" fmla="*/ 786 w 816"/>
                  <a:gd name="T27" fmla="*/ 873 h 1241"/>
                  <a:gd name="T28" fmla="*/ 810 w 816"/>
                  <a:gd name="T29" fmla="*/ 1047 h 1241"/>
                  <a:gd name="T30" fmla="*/ 816 w 816"/>
                  <a:gd name="T31" fmla="*/ 1241 h 1241"/>
                  <a:gd name="T32" fmla="*/ 805 w 816"/>
                  <a:gd name="T33" fmla="*/ 1238 h 1241"/>
                  <a:gd name="T34" fmla="*/ 775 w 816"/>
                  <a:gd name="T35" fmla="*/ 1229 h 1241"/>
                  <a:gd name="T36" fmla="*/ 727 w 816"/>
                  <a:gd name="T37" fmla="*/ 1210 h 1241"/>
                  <a:gd name="T38" fmla="*/ 669 w 816"/>
                  <a:gd name="T39" fmla="*/ 1185 h 1241"/>
                  <a:gd name="T40" fmla="*/ 598 w 816"/>
                  <a:gd name="T41" fmla="*/ 1150 h 1241"/>
                  <a:gd name="T42" fmla="*/ 521 w 816"/>
                  <a:gd name="T43" fmla="*/ 1105 h 1241"/>
                  <a:gd name="T44" fmla="*/ 438 w 816"/>
                  <a:gd name="T45" fmla="*/ 1052 h 1241"/>
                  <a:gd name="T46" fmla="*/ 356 w 816"/>
                  <a:gd name="T47" fmla="*/ 986 h 1241"/>
                  <a:gd name="T48" fmla="*/ 276 w 816"/>
                  <a:gd name="T49" fmla="*/ 910 h 1241"/>
                  <a:gd name="T50" fmla="*/ 200 w 816"/>
                  <a:gd name="T51" fmla="*/ 821 h 1241"/>
                  <a:gd name="T52" fmla="*/ 131 w 816"/>
                  <a:gd name="T53" fmla="*/ 719 h 1241"/>
                  <a:gd name="T54" fmla="*/ 75 w 816"/>
                  <a:gd name="T55" fmla="*/ 605 h 1241"/>
                  <a:gd name="T56" fmla="*/ 31 w 816"/>
                  <a:gd name="T57" fmla="*/ 476 h 1241"/>
                  <a:gd name="T58" fmla="*/ 6 w 816"/>
                  <a:gd name="T59" fmla="*/ 333 h 1241"/>
                  <a:gd name="T60" fmla="*/ 0 w 816"/>
                  <a:gd name="T61" fmla="*/ 174 h 1241"/>
                  <a:gd name="T62" fmla="*/ 19 w 816"/>
                  <a:gd name="T63" fmla="*/ 0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6" h="1241">
                    <a:moveTo>
                      <a:pt x="19" y="0"/>
                    </a:moveTo>
                    <a:lnTo>
                      <a:pt x="20" y="0"/>
                    </a:lnTo>
                    <a:lnTo>
                      <a:pt x="28" y="1"/>
                    </a:lnTo>
                    <a:lnTo>
                      <a:pt x="40" y="5"/>
                    </a:lnTo>
                    <a:lnTo>
                      <a:pt x="55" y="9"/>
                    </a:lnTo>
                    <a:lnTo>
                      <a:pt x="75" y="17"/>
                    </a:lnTo>
                    <a:lnTo>
                      <a:pt x="99" y="25"/>
                    </a:lnTo>
                    <a:lnTo>
                      <a:pt x="125" y="35"/>
                    </a:lnTo>
                    <a:lnTo>
                      <a:pt x="153" y="47"/>
                    </a:lnTo>
                    <a:lnTo>
                      <a:pt x="186" y="61"/>
                    </a:lnTo>
                    <a:lnTo>
                      <a:pt x="219" y="80"/>
                    </a:lnTo>
                    <a:lnTo>
                      <a:pt x="254" y="99"/>
                    </a:lnTo>
                    <a:lnTo>
                      <a:pt x="291" y="122"/>
                    </a:lnTo>
                    <a:lnTo>
                      <a:pt x="329" y="147"/>
                    </a:lnTo>
                    <a:lnTo>
                      <a:pt x="368" y="175"/>
                    </a:lnTo>
                    <a:lnTo>
                      <a:pt x="407" y="206"/>
                    </a:lnTo>
                    <a:lnTo>
                      <a:pt x="447" y="240"/>
                    </a:lnTo>
                    <a:lnTo>
                      <a:pt x="485" y="278"/>
                    </a:lnTo>
                    <a:lnTo>
                      <a:pt x="524" y="320"/>
                    </a:lnTo>
                    <a:lnTo>
                      <a:pt x="560" y="365"/>
                    </a:lnTo>
                    <a:lnTo>
                      <a:pt x="597" y="414"/>
                    </a:lnTo>
                    <a:lnTo>
                      <a:pt x="632" y="466"/>
                    </a:lnTo>
                    <a:lnTo>
                      <a:pt x="664" y="524"/>
                    </a:lnTo>
                    <a:lnTo>
                      <a:pt x="695" y="584"/>
                    </a:lnTo>
                    <a:lnTo>
                      <a:pt x="722" y="650"/>
                    </a:lnTo>
                    <a:lnTo>
                      <a:pt x="747" y="720"/>
                    </a:lnTo>
                    <a:lnTo>
                      <a:pt x="768" y="795"/>
                    </a:lnTo>
                    <a:lnTo>
                      <a:pt x="786" y="873"/>
                    </a:lnTo>
                    <a:lnTo>
                      <a:pt x="800" y="957"/>
                    </a:lnTo>
                    <a:lnTo>
                      <a:pt x="810" y="1047"/>
                    </a:lnTo>
                    <a:lnTo>
                      <a:pt x="816" y="1141"/>
                    </a:lnTo>
                    <a:lnTo>
                      <a:pt x="816" y="1241"/>
                    </a:lnTo>
                    <a:lnTo>
                      <a:pt x="813" y="1241"/>
                    </a:lnTo>
                    <a:lnTo>
                      <a:pt x="805" y="1238"/>
                    </a:lnTo>
                    <a:lnTo>
                      <a:pt x="792" y="1234"/>
                    </a:lnTo>
                    <a:lnTo>
                      <a:pt x="775" y="1229"/>
                    </a:lnTo>
                    <a:lnTo>
                      <a:pt x="753" y="1220"/>
                    </a:lnTo>
                    <a:lnTo>
                      <a:pt x="727" y="1210"/>
                    </a:lnTo>
                    <a:lnTo>
                      <a:pt x="699" y="1199"/>
                    </a:lnTo>
                    <a:lnTo>
                      <a:pt x="669" y="1185"/>
                    </a:lnTo>
                    <a:lnTo>
                      <a:pt x="635" y="1168"/>
                    </a:lnTo>
                    <a:lnTo>
                      <a:pt x="598" y="1150"/>
                    </a:lnTo>
                    <a:lnTo>
                      <a:pt x="560" y="1129"/>
                    </a:lnTo>
                    <a:lnTo>
                      <a:pt x="521" y="1105"/>
                    </a:lnTo>
                    <a:lnTo>
                      <a:pt x="480" y="1080"/>
                    </a:lnTo>
                    <a:lnTo>
                      <a:pt x="438" y="1052"/>
                    </a:lnTo>
                    <a:lnTo>
                      <a:pt x="398" y="1019"/>
                    </a:lnTo>
                    <a:lnTo>
                      <a:pt x="356" y="986"/>
                    </a:lnTo>
                    <a:lnTo>
                      <a:pt x="315" y="949"/>
                    </a:lnTo>
                    <a:lnTo>
                      <a:pt x="276" y="910"/>
                    </a:lnTo>
                    <a:lnTo>
                      <a:pt x="236" y="866"/>
                    </a:lnTo>
                    <a:lnTo>
                      <a:pt x="200" y="821"/>
                    </a:lnTo>
                    <a:lnTo>
                      <a:pt x="165" y="772"/>
                    </a:lnTo>
                    <a:lnTo>
                      <a:pt x="131" y="719"/>
                    </a:lnTo>
                    <a:lnTo>
                      <a:pt x="101" y="664"/>
                    </a:lnTo>
                    <a:lnTo>
                      <a:pt x="75" y="605"/>
                    </a:lnTo>
                    <a:lnTo>
                      <a:pt x="51" y="542"/>
                    </a:lnTo>
                    <a:lnTo>
                      <a:pt x="31" y="476"/>
                    </a:lnTo>
                    <a:lnTo>
                      <a:pt x="16" y="406"/>
                    </a:lnTo>
                    <a:lnTo>
                      <a:pt x="6" y="333"/>
                    </a:lnTo>
                    <a:lnTo>
                      <a:pt x="0" y="255"/>
                    </a:lnTo>
                    <a:lnTo>
                      <a:pt x="0" y="174"/>
                    </a:lnTo>
                    <a:lnTo>
                      <a:pt x="6" y="8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BA20">
                  <a:lumMod val="5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="" xmlns:a16="http://schemas.microsoft.com/office/drawing/2014/main" id="{667E69AF-DB57-42BE-A349-27D5AC873C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7409614">
                <a:off x="1282913" y="2868125"/>
                <a:ext cx="140160" cy="363834"/>
              </a:xfrm>
              <a:custGeom>
                <a:avLst/>
                <a:gdLst>
                  <a:gd name="T0" fmla="*/ 158 w 371"/>
                  <a:gd name="T1" fmla="*/ 0 h 968"/>
                  <a:gd name="T2" fmla="*/ 160 w 371"/>
                  <a:gd name="T3" fmla="*/ 2 h 968"/>
                  <a:gd name="T4" fmla="*/ 166 w 371"/>
                  <a:gd name="T5" fmla="*/ 7 h 968"/>
                  <a:gd name="T6" fmla="*/ 176 w 371"/>
                  <a:gd name="T7" fmla="*/ 16 h 968"/>
                  <a:gd name="T8" fmla="*/ 187 w 371"/>
                  <a:gd name="T9" fmla="*/ 30 h 968"/>
                  <a:gd name="T10" fmla="*/ 203 w 371"/>
                  <a:gd name="T11" fmla="*/ 45 h 968"/>
                  <a:gd name="T12" fmla="*/ 218 w 371"/>
                  <a:gd name="T13" fmla="*/ 65 h 968"/>
                  <a:gd name="T14" fmla="*/ 236 w 371"/>
                  <a:gd name="T15" fmla="*/ 89 h 968"/>
                  <a:gd name="T16" fmla="*/ 255 w 371"/>
                  <a:gd name="T17" fmla="*/ 115 h 968"/>
                  <a:gd name="T18" fmla="*/ 273 w 371"/>
                  <a:gd name="T19" fmla="*/ 145 h 968"/>
                  <a:gd name="T20" fmla="*/ 291 w 371"/>
                  <a:gd name="T21" fmla="*/ 179 h 968"/>
                  <a:gd name="T22" fmla="*/ 309 w 371"/>
                  <a:gd name="T23" fmla="*/ 215 h 968"/>
                  <a:gd name="T24" fmla="*/ 326 w 371"/>
                  <a:gd name="T25" fmla="*/ 256 h 968"/>
                  <a:gd name="T26" fmla="*/ 340 w 371"/>
                  <a:gd name="T27" fmla="*/ 298 h 968"/>
                  <a:gd name="T28" fmla="*/ 353 w 371"/>
                  <a:gd name="T29" fmla="*/ 344 h 968"/>
                  <a:gd name="T30" fmla="*/ 363 w 371"/>
                  <a:gd name="T31" fmla="*/ 393 h 968"/>
                  <a:gd name="T32" fmla="*/ 368 w 371"/>
                  <a:gd name="T33" fmla="*/ 447 h 968"/>
                  <a:gd name="T34" fmla="*/ 371 w 371"/>
                  <a:gd name="T35" fmla="*/ 502 h 968"/>
                  <a:gd name="T36" fmla="*/ 370 w 371"/>
                  <a:gd name="T37" fmla="*/ 559 h 968"/>
                  <a:gd name="T38" fmla="*/ 363 w 371"/>
                  <a:gd name="T39" fmla="*/ 621 h 968"/>
                  <a:gd name="T40" fmla="*/ 350 w 371"/>
                  <a:gd name="T41" fmla="*/ 684 h 968"/>
                  <a:gd name="T42" fmla="*/ 332 w 371"/>
                  <a:gd name="T43" fmla="*/ 752 h 968"/>
                  <a:gd name="T44" fmla="*/ 308 w 371"/>
                  <a:gd name="T45" fmla="*/ 820 h 968"/>
                  <a:gd name="T46" fmla="*/ 276 w 371"/>
                  <a:gd name="T47" fmla="*/ 892 h 968"/>
                  <a:gd name="T48" fmla="*/ 236 w 371"/>
                  <a:gd name="T49" fmla="*/ 968 h 968"/>
                  <a:gd name="T50" fmla="*/ 235 w 371"/>
                  <a:gd name="T51" fmla="*/ 965 h 968"/>
                  <a:gd name="T52" fmla="*/ 226 w 371"/>
                  <a:gd name="T53" fmla="*/ 958 h 968"/>
                  <a:gd name="T54" fmla="*/ 215 w 371"/>
                  <a:gd name="T55" fmla="*/ 945 h 968"/>
                  <a:gd name="T56" fmla="*/ 201 w 371"/>
                  <a:gd name="T57" fmla="*/ 929 h 968"/>
                  <a:gd name="T58" fmla="*/ 183 w 371"/>
                  <a:gd name="T59" fmla="*/ 907 h 968"/>
                  <a:gd name="T60" fmla="*/ 163 w 371"/>
                  <a:gd name="T61" fmla="*/ 882 h 968"/>
                  <a:gd name="T62" fmla="*/ 142 w 371"/>
                  <a:gd name="T63" fmla="*/ 853 h 968"/>
                  <a:gd name="T64" fmla="*/ 121 w 371"/>
                  <a:gd name="T65" fmla="*/ 819 h 968"/>
                  <a:gd name="T66" fmla="*/ 100 w 371"/>
                  <a:gd name="T67" fmla="*/ 782 h 968"/>
                  <a:gd name="T68" fmla="*/ 78 w 371"/>
                  <a:gd name="T69" fmla="*/ 743 h 968"/>
                  <a:gd name="T70" fmla="*/ 58 w 371"/>
                  <a:gd name="T71" fmla="*/ 700 h 968"/>
                  <a:gd name="T72" fmla="*/ 40 w 371"/>
                  <a:gd name="T73" fmla="*/ 653 h 968"/>
                  <a:gd name="T74" fmla="*/ 24 w 371"/>
                  <a:gd name="T75" fmla="*/ 604 h 968"/>
                  <a:gd name="T76" fmla="*/ 13 w 371"/>
                  <a:gd name="T77" fmla="*/ 552 h 968"/>
                  <a:gd name="T78" fmla="*/ 5 w 371"/>
                  <a:gd name="T79" fmla="*/ 499 h 968"/>
                  <a:gd name="T80" fmla="*/ 0 w 371"/>
                  <a:gd name="T81" fmla="*/ 441 h 968"/>
                  <a:gd name="T82" fmla="*/ 2 w 371"/>
                  <a:gd name="T83" fmla="*/ 384 h 968"/>
                  <a:gd name="T84" fmla="*/ 9 w 371"/>
                  <a:gd name="T85" fmla="*/ 323 h 968"/>
                  <a:gd name="T86" fmla="*/ 23 w 371"/>
                  <a:gd name="T87" fmla="*/ 261 h 968"/>
                  <a:gd name="T88" fmla="*/ 44 w 371"/>
                  <a:gd name="T89" fmla="*/ 197 h 968"/>
                  <a:gd name="T90" fmla="*/ 73 w 371"/>
                  <a:gd name="T91" fmla="*/ 132 h 968"/>
                  <a:gd name="T92" fmla="*/ 111 w 371"/>
                  <a:gd name="T93" fmla="*/ 66 h 968"/>
                  <a:gd name="T94" fmla="*/ 158 w 371"/>
                  <a:gd name="T95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1" h="968">
                    <a:moveTo>
                      <a:pt x="158" y="0"/>
                    </a:moveTo>
                    <a:lnTo>
                      <a:pt x="160" y="2"/>
                    </a:lnTo>
                    <a:lnTo>
                      <a:pt x="166" y="7"/>
                    </a:lnTo>
                    <a:lnTo>
                      <a:pt x="176" y="16"/>
                    </a:lnTo>
                    <a:lnTo>
                      <a:pt x="187" y="30"/>
                    </a:lnTo>
                    <a:lnTo>
                      <a:pt x="203" y="45"/>
                    </a:lnTo>
                    <a:lnTo>
                      <a:pt x="218" y="65"/>
                    </a:lnTo>
                    <a:lnTo>
                      <a:pt x="236" y="89"/>
                    </a:lnTo>
                    <a:lnTo>
                      <a:pt x="255" y="115"/>
                    </a:lnTo>
                    <a:lnTo>
                      <a:pt x="273" y="145"/>
                    </a:lnTo>
                    <a:lnTo>
                      <a:pt x="291" y="179"/>
                    </a:lnTo>
                    <a:lnTo>
                      <a:pt x="309" y="215"/>
                    </a:lnTo>
                    <a:lnTo>
                      <a:pt x="326" y="256"/>
                    </a:lnTo>
                    <a:lnTo>
                      <a:pt x="340" y="298"/>
                    </a:lnTo>
                    <a:lnTo>
                      <a:pt x="353" y="344"/>
                    </a:lnTo>
                    <a:lnTo>
                      <a:pt x="363" y="393"/>
                    </a:lnTo>
                    <a:lnTo>
                      <a:pt x="368" y="447"/>
                    </a:lnTo>
                    <a:lnTo>
                      <a:pt x="371" y="502"/>
                    </a:lnTo>
                    <a:lnTo>
                      <a:pt x="370" y="559"/>
                    </a:lnTo>
                    <a:lnTo>
                      <a:pt x="363" y="621"/>
                    </a:lnTo>
                    <a:lnTo>
                      <a:pt x="350" y="684"/>
                    </a:lnTo>
                    <a:lnTo>
                      <a:pt x="332" y="752"/>
                    </a:lnTo>
                    <a:lnTo>
                      <a:pt x="308" y="820"/>
                    </a:lnTo>
                    <a:lnTo>
                      <a:pt x="276" y="892"/>
                    </a:lnTo>
                    <a:lnTo>
                      <a:pt x="236" y="968"/>
                    </a:lnTo>
                    <a:lnTo>
                      <a:pt x="235" y="965"/>
                    </a:lnTo>
                    <a:lnTo>
                      <a:pt x="226" y="958"/>
                    </a:lnTo>
                    <a:lnTo>
                      <a:pt x="215" y="945"/>
                    </a:lnTo>
                    <a:lnTo>
                      <a:pt x="201" y="929"/>
                    </a:lnTo>
                    <a:lnTo>
                      <a:pt x="183" y="907"/>
                    </a:lnTo>
                    <a:lnTo>
                      <a:pt x="163" y="882"/>
                    </a:lnTo>
                    <a:lnTo>
                      <a:pt x="142" y="853"/>
                    </a:lnTo>
                    <a:lnTo>
                      <a:pt x="121" y="819"/>
                    </a:lnTo>
                    <a:lnTo>
                      <a:pt x="100" y="782"/>
                    </a:lnTo>
                    <a:lnTo>
                      <a:pt x="78" y="743"/>
                    </a:lnTo>
                    <a:lnTo>
                      <a:pt x="58" y="700"/>
                    </a:lnTo>
                    <a:lnTo>
                      <a:pt x="40" y="653"/>
                    </a:lnTo>
                    <a:lnTo>
                      <a:pt x="24" y="604"/>
                    </a:lnTo>
                    <a:lnTo>
                      <a:pt x="13" y="552"/>
                    </a:lnTo>
                    <a:lnTo>
                      <a:pt x="5" y="499"/>
                    </a:lnTo>
                    <a:lnTo>
                      <a:pt x="0" y="441"/>
                    </a:lnTo>
                    <a:lnTo>
                      <a:pt x="2" y="384"/>
                    </a:lnTo>
                    <a:lnTo>
                      <a:pt x="9" y="323"/>
                    </a:lnTo>
                    <a:lnTo>
                      <a:pt x="23" y="261"/>
                    </a:lnTo>
                    <a:lnTo>
                      <a:pt x="44" y="197"/>
                    </a:lnTo>
                    <a:lnTo>
                      <a:pt x="73" y="132"/>
                    </a:lnTo>
                    <a:lnTo>
                      <a:pt x="111" y="66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41BA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  <p:sp>
          <p:nvSpPr>
            <p:cNvPr id="15" name="Freeform 126">
              <a:extLst>
                <a:ext uri="{FF2B5EF4-FFF2-40B4-BE49-F238E27FC236}">
                  <a16:creationId xmlns="" xmlns:a16="http://schemas.microsoft.com/office/drawing/2014/main" id="{7A058E64-592D-445C-A2F3-63BF16709CF0}"/>
                </a:ext>
              </a:extLst>
            </p:cNvPr>
            <p:cNvSpPr>
              <a:spLocks noEditPoints="1"/>
            </p:cNvSpPr>
            <p:nvPr/>
          </p:nvSpPr>
          <p:spPr bwMode="auto">
            <a:xfrm rot="20063836" flipH="1">
              <a:off x="8403740" y="3169268"/>
              <a:ext cx="846607" cy="887483"/>
            </a:xfrm>
            <a:custGeom>
              <a:avLst/>
              <a:gdLst>
                <a:gd name="T0" fmla="*/ 1564 w 3059"/>
                <a:gd name="T1" fmla="*/ 2008 h 3212"/>
                <a:gd name="T2" fmla="*/ 1382 w 3059"/>
                <a:gd name="T3" fmla="*/ 2325 h 3212"/>
                <a:gd name="T4" fmla="*/ 1295 w 3059"/>
                <a:gd name="T5" fmla="*/ 2832 h 3212"/>
                <a:gd name="T6" fmla="*/ 1343 w 3059"/>
                <a:gd name="T7" fmla="*/ 3141 h 3212"/>
                <a:gd name="T8" fmla="*/ 1248 w 3059"/>
                <a:gd name="T9" fmla="*/ 3211 h 3212"/>
                <a:gd name="T10" fmla="*/ 1185 w 3059"/>
                <a:gd name="T11" fmla="*/ 3060 h 3212"/>
                <a:gd name="T12" fmla="*/ 1144 w 3059"/>
                <a:gd name="T13" fmla="*/ 2683 h 3212"/>
                <a:gd name="T14" fmla="*/ 963 w 3059"/>
                <a:gd name="T15" fmla="*/ 2290 h 3212"/>
                <a:gd name="T16" fmla="*/ 1178 w 3059"/>
                <a:gd name="T17" fmla="*/ 2558 h 3212"/>
                <a:gd name="T18" fmla="*/ 1356 w 3059"/>
                <a:gd name="T19" fmla="*/ 2122 h 3212"/>
                <a:gd name="T20" fmla="*/ 330 w 3059"/>
                <a:gd name="T21" fmla="*/ 1579 h 3212"/>
                <a:gd name="T22" fmla="*/ 696 w 3059"/>
                <a:gd name="T23" fmla="*/ 1656 h 3212"/>
                <a:gd name="T24" fmla="*/ 968 w 3059"/>
                <a:gd name="T25" fmla="*/ 1870 h 3212"/>
                <a:gd name="T26" fmla="*/ 985 w 3059"/>
                <a:gd name="T27" fmla="*/ 2232 h 3212"/>
                <a:gd name="T28" fmla="*/ 607 w 3059"/>
                <a:gd name="T29" fmla="*/ 1928 h 3212"/>
                <a:gd name="T30" fmla="*/ 880 w 3059"/>
                <a:gd name="T31" fmla="*/ 2190 h 3212"/>
                <a:gd name="T32" fmla="*/ 787 w 3059"/>
                <a:gd name="T33" fmla="*/ 2463 h 3212"/>
                <a:gd name="T34" fmla="*/ 495 w 3059"/>
                <a:gd name="T35" fmla="*/ 2393 h 3212"/>
                <a:gd name="T36" fmla="*/ 273 w 3059"/>
                <a:gd name="T37" fmla="*/ 2126 h 3212"/>
                <a:gd name="T38" fmla="*/ 104 w 3059"/>
                <a:gd name="T39" fmla="*/ 1749 h 3212"/>
                <a:gd name="T40" fmla="*/ 0 w 3059"/>
                <a:gd name="T41" fmla="*/ 1575 h 3212"/>
                <a:gd name="T42" fmla="*/ 153 w 3059"/>
                <a:gd name="T43" fmla="*/ 1571 h 3212"/>
                <a:gd name="T44" fmla="*/ 3023 w 3059"/>
                <a:gd name="T45" fmla="*/ 568 h 3212"/>
                <a:gd name="T46" fmla="*/ 3010 w 3059"/>
                <a:gd name="T47" fmla="*/ 1343 h 3212"/>
                <a:gd name="T48" fmla="*/ 2674 w 3059"/>
                <a:gd name="T49" fmla="*/ 1971 h 3212"/>
                <a:gd name="T50" fmla="*/ 2184 w 3059"/>
                <a:gd name="T51" fmla="*/ 2226 h 3212"/>
                <a:gd name="T52" fmla="*/ 1778 w 3059"/>
                <a:gd name="T53" fmla="*/ 2147 h 3212"/>
                <a:gd name="T54" fmla="*/ 1631 w 3059"/>
                <a:gd name="T55" fmla="*/ 1969 h 3212"/>
                <a:gd name="T56" fmla="*/ 1862 w 3059"/>
                <a:gd name="T57" fmla="*/ 1743 h 3212"/>
                <a:gd name="T58" fmla="*/ 2220 w 3059"/>
                <a:gd name="T59" fmla="*/ 1666 h 3212"/>
                <a:gd name="T60" fmla="*/ 2550 w 3059"/>
                <a:gd name="T61" fmla="*/ 1589 h 3212"/>
                <a:gd name="T62" fmla="*/ 2348 w 3059"/>
                <a:gd name="T63" fmla="*/ 1602 h 3212"/>
                <a:gd name="T64" fmla="*/ 2075 w 3059"/>
                <a:gd name="T65" fmla="*/ 1565 h 3212"/>
                <a:gd name="T66" fmla="*/ 2273 w 3059"/>
                <a:gd name="T67" fmla="*/ 1415 h 3212"/>
                <a:gd name="T68" fmla="*/ 2505 w 3059"/>
                <a:gd name="T69" fmla="*/ 1263 h 3212"/>
                <a:gd name="T70" fmla="*/ 2775 w 3059"/>
                <a:gd name="T71" fmla="*/ 1142 h 3212"/>
                <a:gd name="T72" fmla="*/ 2814 w 3059"/>
                <a:gd name="T73" fmla="*/ 1100 h 3212"/>
                <a:gd name="T74" fmla="*/ 2504 w 3059"/>
                <a:gd name="T75" fmla="*/ 1178 h 3212"/>
                <a:gd name="T76" fmla="*/ 2705 w 3059"/>
                <a:gd name="T77" fmla="*/ 696 h 3212"/>
                <a:gd name="T78" fmla="*/ 2707 w 3059"/>
                <a:gd name="T79" fmla="*/ 600 h 3212"/>
                <a:gd name="T80" fmla="*/ 2558 w 3059"/>
                <a:gd name="T81" fmla="*/ 918 h 3212"/>
                <a:gd name="T82" fmla="*/ 2409 w 3059"/>
                <a:gd name="T83" fmla="*/ 910 h 3212"/>
                <a:gd name="T84" fmla="*/ 2423 w 3059"/>
                <a:gd name="T85" fmla="*/ 788 h 3212"/>
                <a:gd name="T86" fmla="*/ 2343 w 3059"/>
                <a:gd name="T87" fmla="*/ 1000 h 3212"/>
                <a:gd name="T88" fmla="*/ 2245 w 3059"/>
                <a:gd name="T89" fmla="*/ 1319 h 3212"/>
                <a:gd name="T90" fmla="*/ 1987 w 3059"/>
                <a:gd name="T91" fmla="*/ 1497 h 3212"/>
                <a:gd name="T92" fmla="*/ 1953 w 3059"/>
                <a:gd name="T93" fmla="*/ 1197 h 3212"/>
                <a:gd name="T94" fmla="*/ 1957 w 3059"/>
                <a:gd name="T95" fmla="*/ 1008 h 3212"/>
                <a:gd name="T96" fmla="*/ 1880 w 3059"/>
                <a:gd name="T97" fmla="*/ 1312 h 3212"/>
                <a:gd name="T98" fmla="*/ 1869 w 3059"/>
                <a:gd name="T99" fmla="*/ 1598 h 3212"/>
                <a:gd name="T100" fmla="*/ 1702 w 3059"/>
                <a:gd name="T101" fmla="*/ 1738 h 3212"/>
                <a:gd name="T102" fmla="*/ 1405 w 3059"/>
                <a:gd name="T103" fmla="*/ 1866 h 3212"/>
                <a:gd name="T104" fmla="*/ 1260 w 3059"/>
                <a:gd name="T105" fmla="*/ 1446 h 3212"/>
                <a:gd name="T106" fmla="*/ 1443 w 3059"/>
                <a:gd name="T107" fmla="*/ 1026 h 3212"/>
                <a:gd name="T108" fmla="*/ 1782 w 3059"/>
                <a:gd name="T109" fmla="*/ 739 h 3212"/>
                <a:gd name="T110" fmla="*/ 2157 w 3059"/>
                <a:gd name="T111" fmla="*/ 598 h 3212"/>
                <a:gd name="T112" fmla="*/ 2467 w 3059"/>
                <a:gd name="T113" fmla="*/ 403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9" h="3212">
                  <a:moveTo>
                    <a:pt x="1498" y="1948"/>
                  </a:moveTo>
                  <a:lnTo>
                    <a:pt x="1500" y="1950"/>
                  </a:lnTo>
                  <a:lnTo>
                    <a:pt x="1504" y="1955"/>
                  </a:lnTo>
                  <a:lnTo>
                    <a:pt x="1512" y="1961"/>
                  </a:lnTo>
                  <a:lnTo>
                    <a:pt x="1522" y="1971"/>
                  </a:lnTo>
                  <a:lnTo>
                    <a:pt x="1533" y="1979"/>
                  </a:lnTo>
                  <a:lnTo>
                    <a:pt x="1544" y="1990"/>
                  </a:lnTo>
                  <a:lnTo>
                    <a:pt x="1555" y="1999"/>
                  </a:lnTo>
                  <a:lnTo>
                    <a:pt x="1564" y="2008"/>
                  </a:lnTo>
                  <a:lnTo>
                    <a:pt x="1572" y="2014"/>
                  </a:lnTo>
                  <a:lnTo>
                    <a:pt x="1578" y="2019"/>
                  </a:lnTo>
                  <a:lnTo>
                    <a:pt x="1580" y="2022"/>
                  </a:lnTo>
                  <a:lnTo>
                    <a:pt x="1537" y="2066"/>
                  </a:lnTo>
                  <a:lnTo>
                    <a:pt x="1499" y="2112"/>
                  </a:lnTo>
                  <a:lnTo>
                    <a:pt x="1464" y="2163"/>
                  </a:lnTo>
                  <a:lnTo>
                    <a:pt x="1433" y="2216"/>
                  </a:lnTo>
                  <a:lnTo>
                    <a:pt x="1405" y="2269"/>
                  </a:lnTo>
                  <a:lnTo>
                    <a:pt x="1382" y="2325"/>
                  </a:lnTo>
                  <a:lnTo>
                    <a:pt x="1362" y="2382"/>
                  </a:lnTo>
                  <a:lnTo>
                    <a:pt x="1345" y="2440"/>
                  </a:lnTo>
                  <a:lnTo>
                    <a:pt x="1330" y="2498"/>
                  </a:lnTo>
                  <a:lnTo>
                    <a:pt x="1318" y="2556"/>
                  </a:lnTo>
                  <a:lnTo>
                    <a:pt x="1310" y="2614"/>
                  </a:lnTo>
                  <a:lnTo>
                    <a:pt x="1303" y="2671"/>
                  </a:lnTo>
                  <a:lnTo>
                    <a:pt x="1299" y="2727"/>
                  </a:lnTo>
                  <a:lnTo>
                    <a:pt x="1296" y="2781"/>
                  </a:lnTo>
                  <a:lnTo>
                    <a:pt x="1295" y="2832"/>
                  </a:lnTo>
                  <a:lnTo>
                    <a:pt x="1296" y="2882"/>
                  </a:lnTo>
                  <a:lnTo>
                    <a:pt x="1300" y="2928"/>
                  </a:lnTo>
                  <a:lnTo>
                    <a:pt x="1303" y="2972"/>
                  </a:lnTo>
                  <a:lnTo>
                    <a:pt x="1308" y="3012"/>
                  </a:lnTo>
                  <a:lnTo>
                    <a:pt x="1314" y="3048"/>
                  </a:lnTo>
                  <a:lnTo>
                    <a:pt x="1321" y="3078"/>
                  </a:lnTo>
                  <a:lnTo>
                    <a:pt x="1328" y="3105"/>
                  </a:lnTo>
                  <a:lnTo>
                    <a:pt x="1335" y="3126"/>
                  </a:lnTo>
                  <a:lnTo>
                    <a:pt x="1343" y="3141"/>
                  </a:lnTo>
                  <a:lnTo>
                    <a:pt x="1335" y="3164"/>
                  </a:lnTo>
                  <a:lnTo>
                    <a:pt x="1326" y="3182"/>
                  </a:lnTo>
                  <a:lnTo>
                    <a:pt x="1314" y="3194"/>
                  </a:lnTo>
                  <a:lnTo>
                    <a:pt x="1302" y="3204"/>
                  </a:lnTo>
                  <a:lnTo>
                    <a:pt x="1289" y="3209"/>
                  </a:lnTo>
                  <a:lnTo>
                    <a:pt x="1274" y="3212"/>
                  </a:lnTo>
                  <a:lnTo>
                    <a:pt x="1263" y="3212"/>
                  </a:lnTo>
                  <a:lnTo>
                    <a:pt x="1260" y="3212"/>
                  </a:lnTo>
                  <a:lnTo>
                    <a:pt x="1248" y="3211"/>
                  </a:lnTo>
                  <a:lnTo>
                    <a:pt x="1235" y="3209"/>
                  </a:lnTo>
                  <a:lnTo>
                    <a:pt x="1224" y="3206"/>
                  </a:lnTo>
                  <a:lnTo>
                    <a:pt x="1215" y="3202"/>
                  </a:lnTo>
                  <a:lnTo>
                    <a:pt x="1207" y="3198"/>
                  </a:lnTo>
                  <a:lnTo>
                    <a:pt x="1203" y="3196"/>
                  </a:lnTo>
                  <a:lnTo>
                    <a:pt x="1202" y="3195"/>
                  </a:lnTo>
                  <a:lnTo>
                    <a:pt x="1196" y="3148"/>
                  </a:lnTo>
                  <a:lnTo>
                    <a:pt x="1191" y="3103"/>
                  </a:lnTo>
                  <a:lnTo>
                    <a:pt x="1185" y="3060"/>
                  </a:lnTo>
                  <a:lnTo>
                    <a:pt x="1180" y="3019"/>
                  </a:lnTo>
                  <a:lnTo>
                    <a:pt x="1174" y="2977"/>
                  </a:lnTo>
                  <a:lnTo>
                    <a:pt x="1170" y="2935"/>
                  </a:lnTo>
                  <a:lnTo>
                    <a:pt x="1167" y="2890"/>
                  </a:lnTo>
                  <a:lnTo>
                    <a:pt x="1163" y="2843"/>
                  </a:lnTo>
                  <a:lnTo>
                    <a:pt x="1161" y="2791"/>
                  </a:lnTo>
                  <a:lnTo>
                    <a:pt x="1161" y="2734"/>
                  </a:lnTo>
                  <a:lnTo>
                    <a:pt x="1152" y="2712"/>
                  </a:lnTo>
                  <a:lnTo>
                    <a:pt x="1144" y="2683"/>
                  </a:lnTo>
                  <a:lnTo>
                    <a:pt x="1133" y="2649"/>
                  </a:lnTo>
                  <a:lnTo>
                    <a:pt x="1120" y="2610"/>
                  </a:lnTo>
                  <a:lnTo>
                    <a:pt x="1106" y="2568"/>
                  </a:lnTo>
                  <a:lnTo>
                    <a:pt x="1089" y="2522"/>
                  </a:lnTo>
                  <a:lnTo>
                    <a:pt x="1070" y="2476"/>
                  </a:lnTo>
                  <a:lnTo>
                    <a:pt x="1048" y="2429"/>
                  </a:lnTo>
                  <a:lnTo>
                    <a:pt x="1024" y="2381"/>
                  </a:lnTo>
                  <a:lnTo>
                    <a:pt x="995" y="2335"/>
                  </a:lnTo>
                  <a:lnTo>
                    <a:pt x="963" y="2290"/>
                  </a:lnTo>
                  <a:lnTo>
                    <a:pt x="973" y="2266"/>
                  </a:lnTo>
                  <a:lnTo>
                    <a:pt x="982" y="2240"/>
                  </a:lnTo>
                  <a:lnTo>
                    <a:pt x="1023" y="2291"/>
                  </a:lnTo>
                  <a:lnTo>
                    <a:pt x="1059" y="2341"/>
                  </a:lnTo>
                  <a:lnTo>
                    <a:pt x="1091" y="2390"/>
                  </a:lnTo>
                  <a:lnTo>
                    <a:pt x="1118" y="2436"/>
                  </a:lnTo>
                  <a:lnTo>
                    <a:pt x="1141" y="2480"/>
                  </a:lnTo>
                  <a:lnTo>
                    <a:pt x="1161" y="2521"/>
                  </a:lnTo>
                  <a:lnTo>
                    <a:pt x="1178" y="2558"/>
                  </a:lnTo>
                  <a:lnTo>
                    <a:pt x="1191" y="2591"/>
                  </a:lnTo>
                  <a:lnTo>
                    <a:pt x="1197" y="2528"/>
                  </a:lnTo>
                  <a:lnTo>
                    <a:pt x="1207" y="2465"/>
                  </a:lnTo>
                  <a:lnTo>
                    <a:pt x="1222" y="2406"/>
                  </a:lnTo>
                  <a:lnTo>
                    <a:pt x="1239" y="2347"/>
                  </a:lnTo>
                  <a:lnTo>
                    <a:pt x="1261" y="2290"/>
                  </a:lnTo>
                  <a:lnTo>
                    <a:pt x="1288" y="2235"/>
                  </a:lnTo>
                  <a:lnTo>
                    <a:pt x="1319" y="2178"/>
                  </a:lnTo>
                  <a:lnTo>
                    <a:pt x="1356" y="2122"/>
                  </a:lnTo>
                  <a:lnTo>
                    <a:pt x="1398" y="2065"/>
                  </a:lnTo>
                  <a:lnTo>
                    <a:pt x="1445" y="2007"/>
                  </a:lnTo>
                  <a:lnTo>
                    <a:pt x="1498" y="1948"/>
                  </a:lnTo>
                  <a:close/>
                  <a:moveTo>
                    <a:pt x="153" y="1571"/>
                  </a:moveTo>
                  <a:lnTo>
                    <a:pt x="185" y="1571"/>
                  </a:lnTo>
                  <a:lnTo>
                    <a:pt x="219" y="1572"/>
                  </a:lnTo>
                  <a:lnTo>
                    <a:pt x="254" y="1573"/>
                  </a:lnTo>
                  <a:lnTo>
                    <a:pt x="291" y="1575"/>
                  </a:lnTo>
                  <a:lnTo>
                    <a:pt x="330" y="1579"/>
                  </a:lnTo>
                  <a:lnTo>
                    <a:pt x="369" y="1583"/>
                  </a:lnTo>
                  <a:lnTo>
                    <a:pt x="410" y="1587"/>
                  </a:lnTo>
                  <a:lnTo>
                    <a:pt x="451" y="1593"/>
                  </a:lnTo>
                  <a:lnTo>
                    <a:pt x="493" y="1600"/>
                  </a:lnTo>
                  <a:lnTo>
                    <a:pt x="534" y="1608"/>
                  </a:lnTo>
                  <a:lnTo>
                    <a:pt x="575" y="1618"/>
                  </a:lnTo>
                  <a:lnTo>
                    <a:pt x="616" y="1629"/>
                  </a:lnTo>
                  <a:lnTo>
                    <a:pt x="656" y="1642"/>
                  </a:lnTo>
                  <a:lnTo>
                    <a:pt x="696" y="1656"/>
                  </a:lnTo>
                  <a:lnTo>
                    <a:pt x="733" y="1671"/>
                  </a:lnTo>
                  <a:lnTo>
                    <a:pt x="771" y="1689"/>
                  </a:lnTo>
                  <a:lnTo>
                    <a:pt x="806" y="1708"/>
                  </a:lnTo>
                  <a:lnTo>
                    <a:pt x="839" y="1729"/>
                  </a:lnTo>
                  <a:lnTo>
                    <a:pt x="870" y="1754"/>
                  </a:lnTo>
                  <a:lnTo>
                    <a:pt x="898" y="1779"/>
                  </a:lnTo>
                  <a:lnTo>
                    <a:pt x="925" y="1806"/>
                  </a:lnTo>
                  <a:lnTo>
                    <a:pt x="948" y="1837"/>
                  </a:lnTo>
                  <a:lnTo>
                    <a:pt x="968" y="1870"/>
                  </a:lnTo>
                  <a:lnTo>
                    <a:pt x="985" y="1904"/>
                  </a:lnTo>
                  <a:lnTo>
                    <a:pt x="997" y="1942"/>
                  </a:lnTo>
                  <a:lnTo>
                    <a:pt x="1007" y="1982"/>
                  </a:lnTo>
                  <a:lnTo>
                    <a:pt x="1012" y="2026"/>
                  </a:lnTo>
                  <a:lnTo>
                    <a:pt x="1013" y="2072"/>
                  </a:lnTo>
                  <a:lnTo>
                    <a:pt x="1009" y="2121"/>
                  </a:lnTo>
                  <a:lnTo>
                    <a:pt x="1001" y="2173"/>
                  </a:lnTo>
                  <a:lnTo>
                    <a:pt x="986" y="2228"/>
                  </a:lnTo>
                  <a:lnTo>
                    <a:pt x="985" y="2232"/>
                  </a:lnTo>
                  <a:lnTo>
                    <a:pt x="983" y="2236"/>
                  </a:lnTo>
                  <a:lnTo>
                    <a:pt x="982" y="2240"/>
                  </a:lnTo>
                  <a:lnTo>
                    <a:pt x="941" y="2193"/>
                  </a:lnTo>
                  <a:lnTo>
                    <a:pt x="897" y="2147"/>
                  </a:lnTo>
                  <a:lnTo>
                    <a:pt x="849" y="2102"/>
                  </a:lnTo>
                  <a:lnTo>
                    <a:pt x="795" y="2056"/>
                  </a:lnTo>
                  <a:lnTo>
                    <a:pt x="737" y="2012"/>
                  </a:lnTo>
                  <a:lnTo>
                    <a:pt x="674" y="1969"/>
                  </a:lnTo>
                  <a:lnTo>
                    <a:pt x="607" y="1928"/>
                  </a:lnTo>
                  <a:lnTo>
                    <a:pt x="534" y="1888"/>
                  </a:lnTo>
                  <a:lnTo>
                    <a:pt x="455" y="1851"/>
                  </a:lnTo>
                  <a:lnTo>
                    <a:pt x="530" y="1896"/>
                  </a:lnTo>
                  <a:lnTo>
                    <a:pt x="599" y="1942"/>
                  </a:lnTo>
                  <a:lnTo>
                    <a:pt x="664" y="1991"/>
                  </a:lnTo>
                  <a:lnTo>
                    <a:pt x="725" y="2039"/>
                  </a:lnTo>
                  <a:lnTo>
                    <a:pt x="781" y="2090"/>
                  </a:lnTo>
                  <a:lnTo>
                    <a:pt x="832" y="2140"/>
                  </a:lnTo>
                  <a:lnTo>
                    <a:pt x="880" y="2190"/>
                  </a:lnTo>
                  <a:lnTo>
                    <a:pt x="924" y="2241"/>
                  </a:lnTo>
                  <a:lnTo>
                    <a:pt x="963" y="2290"/>
                  </a:lnTo>
                  <a:lnTo>
                    <a:pt x="945" y="2329"/>
                  </a:lnTo>
                  <a:lnTo>
                    <a:pt x="923" y="2364"/>
                  </a:lnTo>
                  <a:lnTo>
                    <a:pt x="898" y="2394"/>
                  </a:lnTo>
                  <a:lnTo>
                    <a:pt x="873" y="2418"/>
                  </a:lnTo>
                  <a:lnTo>
                    <a:pt x="846" y="2437"/>
                  </a:lnTo>
                  <a:lnTo>
                    <a:pt x="817" y="2453"/>
                  </a:lnTo>
                  <a:lnTo>
                    <a:pt x="787" y="2463"/>
                  </a:lnTo>
                  <a:lnTo>
                    <a:pt x="755" y="2470"/>
                  </a:lnTo>
                  <a:lnTo>
                    <a:pt x="724" y="2472"/>
                  </a:lnTo>
                  <a:lnTo>
                    <a:pt x="692" y="2471"/>
                  </a:lnTo>
                  <a:lnTo>
                    <a:pt x="659" y="2465"/>
                  </a:lnTo>
                  <a:lnTo>
                    <a:pt x="626" y="2457"/>
                  </a:lnTo>
                  <a:lnTo>
                    <a:pt x="593" y="2445"/>
                  </a:lnTo>
                  <a:lnTo>
                    <a:pt x="560" y="2431"/>
                  </a:lnTo>
                  <a:lnTo>
                    <a:pt x="527" y="2413"/>
                  </a:lnTo>
                  <a:lnTo>
                    <a:pt x="495" y="2393"/>
                  </a:lnTo>
                  <a:lnTo>
                    <a:pt x="464" y="2371"/>
                  </a:lnTo>
                  <a:lnTo>
                    <a:pt x="434" y="2345"/>
                  </a:lnTo>
                  <a:lnTo>
                    <a:pt x="406" y="2319"/>
                  </a:lnTo>
                  <a:lnTo>
                    <a:pt x="379" y="2290"/>
                  </a:lnTo>
                  <a:lnTo>
                    <a:pt x="353" y="2260"/>
                  </a:lnTo>
                  <a:lnTo>
                    <a:pt x="330" y="2228"/>
                  </a:lnTo>
                  <a:lnTo>
                    <a:pt x="309" y="2194"/>
                  </a:lnTo>
                  <a:lnTo>
                    <a:pt x="289" y="2161"/>
                  </a:lnTo>
                  <a:lnTo>
                    <a:pt x="273" y="2126"/>
                  </a:lnTo>
                  <a:lnTo>
                    <a:pt x="259" y="2090"/>
                  </a:lnTo>
                  <a:lnTo>
                    <a:pt x="242" y="2044"/>
                  </a:lnTo>
                  <a:lnTo>
                    <a:pt x="224" y="1997"/>
                  </a:lnTo>
                  <a:lnTo>
                    <a:pt x="205" y="1952"/>
                  </a:lnTo>
                  <a:lnTo>
                    <a:pt x="185" y="1908"/>
                  </a:lnTo>
                  <a:lnTo>
                    <a:pt x="165" y="1864"/>
                  </a:lnTo>
                  <a:lnTo>
                    <a:pt x="144" y="1824"/>
                  </a:lnTo>
                  <a:lnTo>
                    <a:pt x="124" y="1785"/>
                  </a:lnTo>
                  <a:lnTo>
                    <a:pt x="104" y="1749"/>
                  </a:lnTo>
                  <a:lnTo>
                    <a:pt x="86" y="1716"/>
                  </a:lnTo>
                  <a:lnTo>
                    <a:pt x="68" y="1685"/>
                  </a:lnTo>
                  <a:lnTo>
                    <a:pt x="52" y="1658"/>
                  </a:lnTo>
                  <a:lnTo>
                    <a:pt x="37" y="1633"/>
                  </a:lnTo>
                  <a:lnTo>
                    <a:pt x="24" y="1613"/>
                  </a:lnTo>
                  <a:lnTo>
                    <a:pt x="14" y="1598"/>
                  </a:lnTo>
                  <a:lnTo>
                    <a:pt x="7" y="1586"/>
                  </a:lnTo>
                  <a:lnTo>
                    <a:pt x="1" y="1579"/>
                  </a:lnTo>
                  <a:lnTo>
                    <a:pt x="0" y="1575"/>
                  </a:lnTo>
                  <a:lnTo>
                    <a:pt x="2" y="1575"/>
                  </a:lnTo>
                  <a:lnTo>
                    <a:pt x="9" y="1575"/>
                  </a:lnTo>
                  <a:lnTo>
                    <a:pt x="19" y="1574"/>
                  </a:lnTo>
                  <a:lnTo>
                    <a:pt x="33" y="1573"/>
                  </a:lnTo>
                  <a:lnTo>
                    <a:pt x="52" y="1572"/>
                  </a:lnTo>
                  <a:lnTo>
                    <a:pt x="73" y="1572"/>
                  </a:lnTo>
                  <a:lnTo>
                    <a:pt x="97" y="1571"/>
                  </a:lnTo>
                  <a:lnTo>
                    <a:pt x="123" y="1571"/>
                  </a:lnTo>
                  <a:lnTo>
                    <a:pt x="153" y="1571"/>
                  </a:lnTo>
                  <a:close/>
                  <a:moveTo>
                    <a:pt x="2780" y="0"/>
                  </a:moveTo>
                  <a:lnTo>
                    <a:pt x="2780" y="0"/>
                  </a:lnTo>
                  <a:lnTo>
                    <a:pt x="2829" y="75"/>
                  </a:lnTo>
                  <a:lnTo>
                    <a:pt x="2873" y="152"/>
                  </a:lnTo>
                  <a:lnTo>
                    <a:pt x="2913" y="232"/>
                  </a:lnTo>
                  <a:lnTo>
                    <a:pt x="2947" y="313"/>
                  </a:lnTo>
                  <a:lnTo>
                    <a:pt x="2977" y="396"/>
                  </a:lnTo>
                  <a:lnTo>
                    <a:pt x="3002" y="482"/>
                  </a:lnTo>
                  <a:lnTo>
                    <a:pt x="3023" y="568"/>
                  </a:lnTo>
                  <a:lnTo>
                    <a:pt x="3038" y="655"/>
                  </a:lnTo>
                  <a:lnTo>
                    <a:pt x="3049" y="742"/>
                  </a:lnTo>
                  <a:lnTo>
                    <a:pt x="3057" y="830"/>
                  </a:lnTo>
                  <a:lnTo>
                    <a:pt x="3059" y="917"/>
                  </a:lnTo>
                  <a:lnTo>
                    <a:pt x="3058" y="1005"/>
                  </a:lnTo>
                  <a:lnTo>
                    <a:pt x="3052" y="1091"/>
                  </a:lnTo>
                  <a:lnTo>
                    <a:pt x="3041" y="1177"/>
                  </a:lnTo>
                  <a:lnTo>
                    <a:pt x="3028" y="1261"/>
                  </a:lnTo>
                  <a:lnTo>
                    <a:pt x="3010" y="1343"/>
                  </a:lnTo>
                  <a:lnTo>
                    <a:pt x="2988" y="1425"/>
                  </a:lnTo>
                  <a:lnTo>
                    <a:pt x="2962" y="1503"/>
                  </a:lnTo>
                  <a:lnTo>
                    <a:pt x="2933" y="1579"/>
                  </a:lnTo>
                  <a:lnTo>
                    <a:pt x="2900" y="1652"/>
                  </a:lnTo>
                  <a:lnTo>
                    <a:pt x="2862" y="1722"/>
                  </a:lnTo>
                  <a:lnTo>
                    <a:pt x="2821" y="1788"/>
                  </a:lnTo>
                  <a:lnTo>
                    <a:pt x="2778" y="1852"/>
                  </a:lnTo>
                  <a:lnTo>
                    <a:pt x="2730" y="1911"/>
                  </a:lnTo>
                  <a:lnTo>
                    <a:pt x="2674" y="1971"/>
                  </a:lnTo>
                  <a:lnTo>
                    <a:pt x="2618" y="2024"/>
                  </a:lnTo>
                  <a:lnTo>
                    <a:pt x="2562" y="2070"/>
                  </a:lnTo>
                  <a:lnTo>
                    <a:pt x="2507" y="2109"/>
                  </a:lnTo>
                  <a:lnTo>
                    <a:pt x="2451" y="2143"/>
                  </a:lnTo>
                  <a:lnTo>
                    <a:pt x="2396" y="2170"/>
                  </a:lnTo>
                  <a:lnTo>
                    <a:pt x="2342" y="2191"/>
                  </a:lnTo>
                  <a:lnTo>
                    <a:pt x="2288" y="2207"/>
                  </a:lnTo>
                  <a:lnTo>
                    <a:pt x="2235" y="2219"/>
                  </a:lnTo>
                  <a:lnTo>
                    <a:pt x="2184" y="2226"/>
                  </a:lnTo>
                  <a:lnTo>
                    <a:pt x="2133" y="2229"/>
                  </a:lnTo>
                  <a:lnTo>
                    <a:pt x="2083" y="2228"/>
                  </a:lnTo>
                  <a:lnTo>
                    <a:pt x="2034" y="2224"/>
                  </a:lnTo>
                  <a:lnTo>
                    <a:pt x="1988" y="2217"/>
                  </a:lnTo>
                  <a:lnTo>
                    <a:pt x="1942" y="2206"/>
                  </a:lnTo>
                  <a:lnTo>
                    <a:pt x="1899" y="2193"/>
                  </a:lnTo>
                  <a:lnTo>
                    <a:pt x="1856" y="2180"/>
                  </a:lnTo>
                  <a:lnTo>
                    <a:pt x="1816" y="2164"/>
                  </a:lnTo>
                  <a:lnTo>
                    <a:pt x="1778" y="2147"/>
                  </a:lnTo>
                  <a:lnTo>
                    <a:pt x="1743" y="2128"/>
                  </a:lnTo>
                  <a:lnTo>
                    <a:pt x="1709" y="2110"/>
                  </a:lnTo>
                  <a:lnTo>
                    <a:pt x="1678" y="2091"/>
                  </a:lnTo>
                  <a:lnTo>
                    <a:pt x="1649" y="2073"/>
                  </a:lnTo>
                  <a:lnTo>
                    <a:pt x="1623" y="2055"/>
                  </a:lnTo>
                  <a:lnTo>
                    <a:pt x="1600" y="2038"/>
                  </a:lnTo>
                  <a:lnTo>
                    <a:pt x="1580" y="2023"/>
                  </a:lnTo>
                  <a:lnTo>
                    <a:pt x="1605" y="1995"/>
                  </a:lnTo>
                  <a:lnTo>
                    <a:pt x="1631" y="1969"/>
                  </a:lnTo>
                  <a:lnTo>
                    <a:pt x="1654" y="1943"/>
                  </a:lnTo>
                  <a:lnTo>
                    <a:pt x="1677" y="1919"/>
                  </a:lnTo>
                  <a:lnTo>
                    <a:pt x="1699" y="1896"/>
                  </a:lnTo>
                  <a:lnTo>
                    <a:pt x="1723" y="1873"/>
                  </a:lnTo>
                  <a:lnTo>
                    <a:pt x="1746" y="1849"/>
                  </a:lnTo>
                  <a:lnTo>
                    <a:pt x="1773" y="1824"/>
                  </a:lnTo>
                  <a:lnTo>
                    <a:pt x="1800" y="1798"/>
                  </a:lnTo>
                  <a:lnTo>
                    <a:pt x="1830" y="1772"/>
                  </a:lnTo>
                  <a:lnTo>
                    <a:pt x="1862" y="1743"/>
                  </a:lnTo>
                  <a:lnTo>
                    <a:pt x="1898" y="1713"/>
                  </a:lnTo>
                  <a:lnTo>
                    <a:pt x="1939" y="1680"/>
                  </a:lnTo>
                  <a:lnTo>
                    <a:pt x="1983" y="1644"/>
                  </a:lnTo>
                  <a:lnTo>
                    <a:pt x="2019" y="1656"/>
                  </a:lnTo>
                  <a:lnTo>
                    <a:pt x="2056" y="1663"/>
                  </a:lnTo>
                  <a:lnTo>
                    <a:pt x="2096" y="1668"/>
                  </a:lnTo>
                  <a:lnTo>
                    <a:pt x="2136" y="1669"/>
                  </a:lnTo>
                  <a:lnTo>
                    <a:pt x="2178" y="1669"/>
                  </a:lnTo>
                  <a:lnTo>
                    <a:pt x="2220" y="1666"/>
                  </a:lnTo>
                  <a:lnTo>
                    <a:pt x="2263" y="1661"/>
                  </a:lnTo>
                  <a:lnTo>
                    <a:pt x="2305" y="1655"/>
                  </a:lnTo>
                  <a:lnTo>
                    <a:pt x="2345" y="1646"/>
                  </a:lnTo>
                  <a:lnTo>
                    <a:pt x="2385" y="1638"/>
                  </a:lnTo>
                  <a:lnTo>
                    <a:pt x="2423" y="1628"/>
                  </a:lnTo>
                  <a:lnTo>
                    <a:pt x="2460" y="1618"/>
                  </a:lnTo>
                  <a:lnTo>
                    <a:pt x="2493" y="1608"/>
                  </a:lnTo>
                  <a:lnTo>
                    <a:pt x="2522" y="1599"/>
                  </a:lnTo>
                  <a:lnTo>
                    <a:pt x="2550" y="1589"/>
                  </a:lnTo>
                  <a:lnTo>
                    <a:pt x="2573" y="1581"/>
                  </a:lnTo>
                  <a:lnTo>
                    <a:pt x="2592" y="1574"/>
                  </a:lnTo>
                  <a:lnTo>
                    <a:pt x="2605" y="1569"/>
                  </a:lnTo>
                  <a:lnTo>
                    <a:pt x="2614" y="1566"/>
                  </a:lnTo>
                  <a:lnTo>
                    <a:pt x="2617" y="1564"/>
                  </a:lnTo>
                  <a:lnTo>
                    <a:pt x="2543" y="1581"/>
                  </a:lnTo>
                  <a:lnTo>
                    <a:pt x="2474" y="1591"/>
                  </a:lnTo>
                  <a:lnTo>
                    <a:pt x="2409" y="1599"/>
                  </a:lnTo>
                  <a:lnTo>
                    <a:pt x="2348" y="1602"/>
                  </a:lnTo>
                  <a:lnTo>
                    <a:pt x="2290" y="1603"/>
                  </a:lnTo>
                  <a:lnTo>
                    <a:pt x="2239" y="1601"/>
                  </a:lnTo>
                  <a:lnTo>
                    <a:pt x="2191" y="1598"/>
                  </a:lnTo>
                  <a:lnTo>
                    <a:pt x="2150" y="1592"/>
                  </a:lnTo>
                  <a:lnTo>
                    <a:pt x="2113" y="1586"/>
                  </a:lnTo>
                  <a:lnTo>
                    <a:pt x="2084" y="1581"/>
                  </a:lnTo>
                  <a:lnTo>
                    <a:pt x="2061" y="1574"/>
                  </a:lnTo>
                  <a:lnTo>
                    <a:pt x="2065" y="1571"/>
                  </a:lnTo>
                  <a:lnTo>
                    <a:pt x="2075" y="1565"/>
                  </a:lnTo>
                  <a:lnTo>
                    <a:pt x="2087" y="1555"/>
                  </a:lnTo>
                  <a:lnTo>
                    <a:pt x="2103" y="1544"/>
                  </a:lnTo>
                  <a:lnTo>
                    <a:pt x="2122" y="1530"/>
                  </a:lnTo>
                  <a:lnTo>
                    <a:pt x="2144" y="1514"/>
                  </a:lnTo>
                  <a:lnTo>
                    <a:pt x="2167" y="1496"/>
                  </a:lnTo>
                  <a:lnTo>
                    <a:pt x="2193" y="1477"/>
                  </a:lnTo>
                  <a:lnTo>
                    <a:pt x="2219" y="1457"/>
                  </a:lnTo>
                  <a:lnTo>
                    <a:pt x="2245" y="1436"/>
                  </a:lnTo>
                  <a:lnTo>
                    <a:pt x="2273" y="1415"/>
                  </a:lnTo>
                  <a:lnTo>
                    <a:pt x="2299" y="1393"/>
                  </a:lnTo>
                  <a:lnTo>
                    <a:pt x="2324" y="1371"/>
                  </a:lnTo>
                  <a:lnTo>
                    <a:pt x="2350" y="1350"/>
                  </a:lnTo>
                  <a:lnTo>
                    <a:pt x="2373" y="1328"/>
                  </a:lnTo>
                  <a:lnTo>
                    <a:pt x="2393" y="1307"/>
                  </a:lnTo>
                  <a:lnTo>
                    <a:pt x="2411" y="1288"/>
                  </a:lnTo>
                  <a:lnTo>
                    <a:pt x="2427" y="1269"/>
                  </a:lnTo>
                  <a:lnTo>
                    <a:pt x="2466" y="1268"/>
                  </a:lnTo>
                  <a:lnTo>
                    <a:pt x="2505" y="1263"/>
                  </a:lnTo>
                  <a:lnTo>
                    <a:pt x="2542" y="1256"/>
                  </a:lnTo>
                  <a:lnTo>
                    <a:pt x="2577" y="1245"/>
                  </a:lnTo>
                  <a:lnTo>
                    <a:pt x="2613" y="1234"/>
                  </a:lnTo>
                  <a:lnTo>
                    <a:pt x="2644" y="1220"/>
                  </a:lnTo>
                  <a:lnTo>
                    <a:pt x="2675" y="1205"/>
                  </a:lnTo>
                  <a:lnTo>
                    <a:pt x="2704" y="1189"/>
                  </a:lnTo>
                  <a:lnTo>
                    <a:pt x="2730" y="1173"/>
                  </a:lnTo>
                  <a:lnTo>
                    <a:pt x="2754" y="1157"/>
                  </a:lnTo>
                  <a:lnTo>
                    <a:pt x="2775" y="1142"/>
                  </a:lnTo>
                  <a:lnTo>
                    <a:pt x="2794" y="1127"/>
                  </a:lnTo>
                  <a:lnTo>
                    <a:pt x="2811" y="1115"/>
                  </a:lnTo>
                  <a:lnTo>
                    <a:pt x="2823" y="1104"/>
                  </a:lnTo>
                  <a:lnTo>
                    <a:pt x="2831" y="1096"/>
                  </a:lnTo>
                  <a:lnTo>
                    <a:pt x="2837" y="1090"/>
                  </a:lnTo>
                  <a:lnTo>
                    <a:pt x="2839" y="1088"/>
                  </a:lnTo>
                  <a:lnTo>
                    <a:pt x="2835" y="1089"/>
                  </a:lnTo>
                  <a:lnTo>
                    <a:pt x="2827" y="1094"/>
                  </a:lnTo>
                  <a:lnTo>
                    <a:pt x="2814" y="1100"/>
                  </a:lnTo>
                  <a:lnTo>
                    <a:pt x="2797" y="1107"/>
                  </a:lnTo>
                  <a:lnTo>
                    <a:pt x="2775" y="1118"/>
                  </a:lnTo>
                  <a:lnTo>
                    <a:pt x="2750" y="1128"/>
                  </a:lnTo>
                  <a:lnTo>
                    <a:pt x="2719" y="1139"/>
                  </a:lnTo>
                  <a:lnTo>
                    <a:pt x="2685" y="1149"/>
                  </a:lnTo>
                  <a:lnTo>
                    <a:pt x="2646" y="1159"/>
                  </a:lnTo>
                  <a:lnTo>
                    <a:pt x="2603" y="1167"/>
                  </a:lnTo>
                  <a:lnTo>
                    <a:pt x="2555" y="1174"/>
                  </a:lnTo>
                  <a:lnTo>
                    <a:pt x="2504" y="1178"/>
                  </a:lnTo>
                  <a:lnTo>
                    <a:pt x="2544" y="1116"/>
                  </a:lnTo>
                  <a:lnTo>
                    <a:pt x="2581" y="1053"/>
                  </a:lnTo>
                  <a:lnTo>
                    <a:pt x="2611" y="994"/>
                  </a:lnTo>
                  <a:lnTo>
                    <a:pt x="2637" y="936"/>
                  </a:lnTo>
                  <a:lnTo>
                    <a:pt x="2658" y="882"/>
                  </a:lnTo>
                  <a:lnTo>
                    <a:pt x="2674" y="830"/>
                  </a:lnTo>
                  <a:lnTo>
                    <a:pt x="2688" y="781"/>
                  </a:lnTo>
                  <a:lnTo>
                    <a:pt x="2698" y="736"/>
                  </a:lnTo>
                  <a:lnTo>
                    <a:pt x="2705" y="696"/>
                  </a:lnTo>
                  <a:lnTo>
                    <a:pt x="2710" y="661"/>
                  </a:lnTo>
                  <a:lnTo>
                    <a:pt x="2714" y="631"/>
                  </a:lnTo>
                  <a:lnTo>
                    <a:pt x="2715" y="606"/>
                  </a:lnTo>
                  <a:lnTo>
                    <a:pt x="2716" y="589"/>
                  </a:lnTo>
                  <a:lnTo>
                    <a:pt x="2716" y="578"/>
                  </a:lnTo>
                  <a:lnTo>
                    <a:pt x="2716" y="575"/>
                  </a:lnTo>
                  <a:lnTo>
                    <a:pt x="2715" y="577"/>
                  </a:lnTo>
                  <a:lnTo>
                    <a:pt x="2712" y="586"/>
                  </a:lnTo>
                  <a:lnTo>
                    <a:pt x="2707" y="600"/>
                  </a:lnTo>
                  <a:lnTo>
                    <a:pt x="2699" y="620"/>
                  </a:lnTo>
                  <a:lnTo>
                    <a:pt x="2691" y="644"/>
                  </a:lnTo>
                  <a:lnTo>
                    <a:pt x="2679" y="673"/>
                  </a:lnTo>
                  <a:lnTo>
                    <a:pt x="2665" y="705"/>
                  </a:lnTo>
                  <a:lnTo>
                    <a:pt x="2649" y="742"/>
                  </a:lnTo>
                  <a:lnTo>
                    <a:pt x="2630" y="782"/>
                  </a:lnTo>
                  <a:lnTo>
                    <a:pt x="2608" y="825"/>
                  </a:lnTo>
                  <a:lnTo>
                    <a:pt x="2585" y="871"/>
                  </a:lnTo>
                  <a:lnTo>
                    <a:pt x="2558" y="918"/>
                  </a:lnTo>
                  <a:lnTo>
                    <a:pt x="2529" y="969"/>
                  </a:lnTo>
                  <a:lnTo>
                    <a:pt x="2497" y="1021"/>
                  </a:lnTo>
                  <a:lnTo>
                    <a:pt x="2462" y="1073"/>
                  </a:lnTo>
                  <a:lnTo>
                    <a:pt x="2423" y="1127"/>
                  </a:lnTo>
                  <a:lnTo>
                    <a:pt x="2415" y="1078"/>
                  </a:lnTo>
                  <a:lnTo>
                    <a:pt x="2410" y="1030"/>
                  </a:lnTo>
                  <a:lnTo>
                    <a:pt x="2407" y="987"/>
                  </a:lnTo>
                  <a:lnTo>
                    <a:pt x="2408" y="947"/>
                  </a:lnTo>
                  <a:lnTo>
                    <a:pt x="2409" y="910"/>
                  </a:lnTo>
                  <a:lnTo>
                    <a:pt x="2412" y="877"/>
                  </a:lnTo>
                  <a:lnTo>
                    <a:pt x="2417" y="849"/>
                  </a:lnTo>
                  <a:lnTo>
                    <a:pt x="2421" y="825"/>
                  </a:lnTo>
                  <a:lnTo>
                    <a:pt x="2425" y="806"/>
                  </a:lnTo>
                  <a:lnTo>
                    <a:pt x="2428" y="791"/>
                  </a:lnTo>
                  <a:lnTo>
                    <a:pt x="2430" y="782"/>
                  </a:lnTo>
                  <a:lnTo>
                    <a:pt x="2429" y="778"/>
                  </a:lnTo>
                  <a:lnTo>
                    <a:pt x="2428" y="780"/>
                  </a:lnTo>
                  <a:lnTo>
                    <a:pt x="2423" y="788"/>
                  </a:lnTo>
                  <a:lnTo>
                    <a:pt x="2417" y="798"/>
                  </a:lnTo>
                  <a:lnTo>
                    <a:pt x="2409" y="813"/>
                  </a:lnTo>
                  <a:lnTo>
                    <a:pt x="2400" y="832"/>
                  </a:lnTo>
                  <a:lnTo>
                    <a:pt x="2390" y="853"/>
                  </a:lnTo>
                  <a:lnTo>
                    <a:pt x="2379" y="877"/>
                  </a:lnTo>
                  <a:lnTo>
                    <a:pt x="2370" y="905"/>
                  </a:lnTo>
                  <a:lnTo>
                    <a:pt x="2360" y="934"/>
                  </a:lnTo>
                  <a:lnTo>
                    <a:pt x="2351" y="966"/>
                  </a:lnTo>
                  <a:lnTo>
                    <a:pt x="2343" y="1000"/>
                  </a:lnTo>
                  <a:lnTo>
                    <a:pt x="2338" y="1034"/>
                  </a:lnTo>
                  <a:lnTo>
                    <a:pt x="2333" y="1070"/>
                  </a:lnTo>
                  <a:lnTo>
                    <a:pt x="2333" y="1107"/>
                  </a:lnTo>
                  <a:lnTo>
                    <a:pt x="2335" y="1145"/>
                  </a:lnTo>
                  <a:lnTo>
                    <a:pt x="2341" y="1183"/>
                  </a:lnTo>
                  <a:lnTo>
                    <a:pt x="2351" y="1220"/>
                  </a:lnTo>
                  <a:lnTo>
                    <a:pt x="2318" y="1255"/>
                  </a:lnTo>
                  <a:lnTo>
                    <a:pt x="2283" y="1288"/>
                  </a:lnTo>
                  <a:lnTo>
                    <a:pt x="2245" y="1319"/>
                  </a:lnTo>
                  <a:lnTo>
                    <a:pt x="2208" y="1349"/>
                  </a:lnTo>
                  <a:lnTo>
                    <a:pt x="2171" y="1377"/>
                  </a:lnTo>
                  <a:lnTo>
                    <a:pt x="2133" y="1405"/>
                  </a:lnTo>
                  <a:lnTo>
                    <a:pt x="2098" y="1429"/>
                  </a:lnTo>
                  <a:lnTo>
                    <a:pt x="2065" y="1451"/>
                  </a:lnTo>
                  <a:lnTo>
                    <a:pt x="2035" y="1471"/>
                  </a:lnTo>
                  <a:lnTo>
                    <a:pt x="2009" y="1489"/>
                  </a:lnTo>
                  <a:lnTo>
                    <a:pt x="1989" y="1504"/>
                  </a:lnTo>
                  <a:lnTo>
                    <a:pt x="1987" y="1497"/>
                  </a:lnTo>
                  <a:lnTo>
                    <a:pt x="1983" y="1486"/>
                  </a:lnTo>
                  <a:lnTo>
                    <a:pt x="1978" y="1468"/>
                  </a:lnTo>
                  <a:lnTo>
                    <a:pt x="1973" y="1445"/>
                  </a:lnTo>
                  <a:lnTo>
                    <a:pt x="1967" y="1415"/>
                  </a:lnTo>
                  <a:lnTo>
                    <a:pt x="1963" y="1381"/>
                  </a:lnTo>
                  <a:lnTo>
                    <a:pt x="1958" y="1342"/>
                  </a:lnTo>
                  <a:lnTo>
                    <a:pt x="1954" y="1298"/>
                  </a:lnTo>
                  <a:lnTo>
                    <a:pt x="1953" y="1250"/>
                  </a:lnTo>
                  <a:lnTo>
                    <a:pt x="1953" y="1197"/>
                  </a:lnTo>
                  <a:lnTo>
                    <a:pt x="1955" y="1140"/>
                  </a:lnTo>
                  <a:lnTo>
                    <a:pt x="1961" y="1080"/>
                  </a:lnTo>
                  <a:lnTo>
                    <a:pt x="1969" y="1015"/>
                  </a:lnTo>
                  <a:lnTo>
                    <a:pt x="1983" y="948"/>
                  </a:lnTo>
                  <a:lnTo>
                    <a:pt x="1981" y="950"/>
                  </a:lnTo>
                  <a:lnTo>
                    <a:pt x="1977" y="959"/>
                  </a:lnTo>
                  <a:lnTo>
                    <a:pt x="1973" y="971"/>
                  </a:lnTo>
                  <a:lnTo>
                    <a:pt x="1965" y="988"/>
                  </a:lnTo>
                  <a:lnTo>
                    <a:pt x="1957" y="1008"/>
                  </a:lnTo>
                  <a:lnTo>
                    <a:pt x="1948" y="1033"/>
                  </a:lnTo>
                  <a:lnTo>
                    <a:pt x="1939" y="1061"/>
                  </a:lnTo>
                  <a:lnTo>
                    <a:pt x="1929" y="1091"/>
                  </a:lnTo>
                  <a:lnTo>
                    <a:pt x="1919" y="1124"/>
                  </a:lnTo>
                  <a:lnTo>
                    <a:pt x="1909" y="1159"/>
                  </a:lnTo>
                  <a:lnTo>
                    <a:pt x="1900" y="1196"/>
                  </a:lnTo>
                  <a:lnTo>
                    <a:pt x="1892" y="1234"/>
                  </a:lnTo>
                  <a:lnTo>
                    <a:pt x="1885" y="1272"/>
                  </a:lnTo>
                  <a:lnTo>
                    <a:pt x="1880" y="1312"/>
                  </a:lnTo>
                  <a:lnTo>
                    <a:pt x="1876" y="1351"/>
                  </a:lnTo>
                  <a:lnTo>
                    <a:pt x="1875" y="1390"/>
                  </a:lnTo>
                  <a:lnTo>
                    <a:pt x="1877" y="1428"/>
                  </a:lnTo>
                  <a:lnTo>
                    <a:pt x="1880" y="1465"/>
                  </a:lnTo>
                  <a:lnTo>
                    <a:pt x="1888" y="1501"/>
                  </a:lnTo>
                  <a:lnTo>
                    <a:pt x="1899" y="1534"/>
                  </a:lnTo>
                  <a:lnTo>
                    <a:pt x="1913" y="1565"/>
                  </a:lnTo>
                  <a:lnTo>
                    <a:pt x="1890" y="1582"/>
                  </a:lnTo>
                  <a:lnTo>
                    <a:pt x="1869" y="1598"/>
                  </a:lnTo>
                  <a:lnTo>
                    <a:pt x="1849" y="1612"/>
                  </a:lnTo>
                  <a:lnTo>
                    <a:pt x="1831" y="1627"/>
                  </a:lnTo>
                  <a:lnTo>
                    <a:pt x="1813" y="1641"/>
                  </a:lnTo>
                  <a:lnTo>
                    <a:pt x="1796" y="1655"/>
                  </a:lnTo>
                  <a:lnTo>
                    <a:pt x="1778" y="1669"/>
                  </a:lnTo>
                  <a:lnTo>
                    <a:pt x="1759" y="1685"/>
                  </a:lnTo>
                  <a:lnTo>
                    <a:pt x="1742" y="1701"/>
                  </a:lnTo>
                  <a:lnTo>
                    <a:pt x="1722" y="1719"/>
                  </a:lnTo>
                  <a:lnTo>
                    <a:pt x="1702" y="1738"/>
                  </a:lnTo>
                  <a:lnTo>
                    <a:pt x="1680" y="1760"/>
                  </a:lnTo>
                  <a:lnTo>
                    <a:pt x="1656" y="1783"/>
                  </a:lnTo>
                  <a:lnTo>
                    <a:pt x="1630" y="1810"/>
                  </a:lnTo>
                  <a:lnTo>
                    <a:pt x="1602" y="1839"/>
                  </a:lnTo>
                  <a:lnTo>
                    <a:pt x="1570" y="1871"/>
                  </a:lnTo>
                  <a:lnTo>
                    <a:pt x="1536" y="1908"/>
                  </a:lnTo>
                  <a:lnTo>
                    <a:pt x="1499" y="1947"/>
                  </a:lnTo>
                  <a:lnTo>
                    <a:pt x="1449" y="1908"/>
                  </a:lnTo>
                  <a:lnTo>
                    <a:pt x="1405" y="1866"/>
                  </a:lnTo>
                  <a:lnTo>
                    <a:pt x="1368" y="1824"/>
                  </a:lnTo>
                  <a:lnTo>
                    <a:pt x="1336" y="1780"/>
                  </a:lnTo>
                  <a:lnTo>
                    <a:pt x="1311" y="1735"/>
                  </a:lnTo>
                  <a:lnTo>
                    <a:pt x="1290" y="1688"/>
                  </a:lnTo>
                  <a:lnTo>
                    <a:pt x="1274" y="1641"/>
                  </a:lnTo>
                  <a:lnTo>
                    <a:pt x="1265" y="1593"/>
                  </a:lnTo>
                  <a:lnTo>
                    <a:pt x="1258" y="1544"/>
                  </a:lnTo>
                  <a:lnTo>
                    <a:pt x="1257" y="1495"/>
                  </a:lnTo>
                  <a:lnTo>
                    <a:pt x="1260" y="1446"/>
                  </a:lnTo>
                  <a:lnTo>
                    <a:pt x="1268" y="1397"/>
                  </a:lnTo>
                  <a:lnTo>
                    <a:pt x="1279" y="1348"/>
                  </a:lnTo>
                  <a:lnTo>
                    <a:pt x="1293" y="1299"/>
                  </a:lnTo>
                  <a:lnTo>
                    <a:pt x="1312" y="1252"/>
                  </a:lnTo>
                  <a:lnTo>
                    <a:pt x="1333" y="1204"/>
                  </a:lnTo>
                  <a:lnTo>
                    <a:pt x="1357" y="1158"/>
                  </a:lnTo>
                  <a:lnTo>
                    <a:pt x="1383" y="1112"/>
                  </a:lnTo>
                  <a:lnTo>
                    <a:pt x="1412" y="1068"/>
                  </a:lnTo>
                  <a:lnTo>
                    <a:pt x="1443" y="1026"/>
                  </a:lnTo>
                  <a:lnTo>
                    <a:pt x="1477" y="985"/>
                  </a:lnTo>
                  <a:lnTo>
                    <a:pt x="1511" y="946"/>
                  </a:lnTo>
                  <a:lnTo>
                    <a:pt x="1547" y="909"/>
                  </a:lnTo>
                  <a:lnTo>
                    <a:pt x="1584" y="874"/>
                  </a:lnTo>
                  <a:lnTo>
                    <a:pt x="1623" y="841"/>
                  </a:lnTo>
                  <a:lnTo>
                    <a:pt x="1663" y="812"/>
                  </a:lnTo>
                  <a:lnTo>
                    <a:pt x="1702" y="785"/>
                  </a:lnTo>
                  <a:lnTo>
                    <a:pt x="1743" y="760"/>
                  </a:lnTo>
                  <a:lnTo>
                    <a:pt x="1782" y="739"/>
                  </a:lnTo>
                  <a:lnTo>
                    <a:pt x="1823" y="721"/>
                  </a:lnTo>
                  <a:lnTo>
                    <a:pt x="1870" y="703"/>
                  </a:lnTo>
                  <a:lnTo>
                    <a:pt x="1917" y="685"/>
                  </a:lnTo>
                  <a:lnTo>
                    <a:pt x="1961" y="670"/>
                  </a:lnTo>
                  <a:lnTo>
                    <a:pt x="2003" y="655"/>
                  </a:lnTo>
                  <a:lnTo>
                    <a:pt x="2044" y="640"/>
                  </a:lnTo>
                  <a:lnTo>
                    <a:pt x="2083" y="626"/>
                  </a:lnTo>
                  <a:lnTo>
                    <a:pt x="2121" y="613"/>
                  </a:lnTo>
                  <a:lnTo>
                    <a:pt x="2157" y="598"/>
                  </a:lnTo>
                  <a:lnTo>
                    <a:pt x="2194" y="583"/>
                  </a:lnTo>
                  <a:lnTo>
                    <a:pt x="2229" y="567"/>
                  </a:lnTo>
                  <a:lnTo>
                    <a:pt x="2263" y="549"/>
                  </a:lnTo>
                  <a:lnTo>
                    <a:pt x="2297" y="531"/>
                  </a:lnTo>
                  <a:lnTo>
                    <a:pt x="2331" y="510"/>
                  </a:lnTo>
                  <a:lnTo>
                    <a:pt x="2365" y="487"/>
                  </a:lnTo>
                  <a:lnTo>
                    <a:pt x="2398" y="462"/>
                  </a:lnTo>
                  <a:lnTo>
                    <a:pt x="2433" y="433"/>
                  </a:lnTo>
                  <a:lnTo>
                    <a:pt x="2467" y="403"/>
                  </a:lnTo>
                  <a:lnTo>
                    <a:pt x="2503" y="368"/>
                  </a:lnTo>
                  <a:lnTo>
                    <a:pt x="2539" y="329"/>
                  </a:lnTo>
                  <a:lnTo>
                    <a:pt x="2575" y="286"/>
                  </a:lnTo>
                  <a:lnTo>
                    <a:pt x="2614" y="239"/>
                  </a:lnTo>
                  <a:lnTo>
                    <a:pt x="2653" y="188"/>
                  </a:lnTo>
                  <a:lnTo>
                    <a:pt x="2694" y="131"/>
                  </a:lnTo>
                  <a:lnTo>
                    <a:pt x="2736" y="67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rgbClr val="70AD47">
                <a:lumMod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" name="Freeform 688">
              <a:extLst>
                <a:ext uri="{FF2B5EF4-FFF2-40B4-BE49-F238E27FC236}">
                  <a16:creationId xmlns="" xmlns:a16="http://schemas.microsoft.com/office/drawing/2014/main" id="{32100D1B-78F3-44A8-B27C-B53D2B5C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227" y="4084434"/>
              <a:ext cx="45587" cy="91191"/>
            </a:xfrm>
            <a:custGeom>
              <a:avLst/>
              <a:gdLst>
                <a:gd name="T0" fmla="*/ 169 w 337"/>
                <a:gd name="T1" fmla="*/ 0 h 683"/>
                <a:gd name="T2" fmla="*/ 169 w 337"/>
                <a:gd name="T3" fmla="*/ 0 h 683"/>
                <a:gd name="T4" fmla="*/ 203 w 337"/>
                <a:gd name="T5" fmla="*/ 3 h 683"/>
                <a:gd name="T6" fmla="*/ 234 w 337"/>
                <a:gd name="T7" fmla="*/ 13 h 683"/>
                <a:gd name="T8" fmla="*/ 262 w 337"/>
                <a:gd name="T9" fmla="*/ 29 h 683"/>
                <a:gd name="T10" fmla="*/ 288 w 337"/>
                <a:gd name="T11" fmla="*/ 49 h 683"/>
                <a:gd name="T12" fmla="*/ 309 w 337"/>
                <a:gd name="T13" fmla="*/ 74 h 683"/>
                <a:gd name="T14" fmla="*/ 324 w 337"/>
                <a:gd name="T15" fmla="*/ 103 h 683"/>
                <a:gd name="T16" fmla="*/ 334 w 337"/>
                <a:gd name="T17" fmla="*/ 133 h 683"/>
                <a:gd name="T18" fmla="*/ 337 w 337"/>
                <a:gd name="T19" fmla="*/ 167 h 683"/>
                <a:gd name="T20" fmla="*/ 337 w 337"/>
                <a:gd name="T21" fmla="*/ 516 h 683"/>
                <a:gd name="T22" fmla="*/ 334 w 337"/>
                <a:gd name="T23" fmla="*/ 550 h 683"/>
                <a:gd name="T24" fmla="*/ 324 w 337"/>
                <a:gd name="T25" fmla="*/ 580 h 683"/>
                <a:gd name="T26" fmla="*/ 309 w 337"/>
                <a:gd name="T27" fmla="*/ 609 h 683"/>
                <a:gd name="T28" fmla="*/ 288 w 337"/>
                <a:gd name="T29" fmla="*/ 634 h 683"/>
                <a:gd name="T30" fmla="*/ 262 w 337"/>
                <a:gd name="T31" fmla="*/ 654 h 683"/>
                <a:gd name="T32" fmla="*/ 234 w 337"/>
                <a:gd name="T33" fmla="*/ 670 h 683"/>
                <a:gd name="T34" fmla="*/ 203 w 337"/>
                <a:gd name="T35" fmla="*/ 679 h 683"/>
                <a:gd name="T36" fmla="*/ 169 w 337"/>
                <a:gd name="T37" fmla="*/ 683 h 683"/>
                <a:gd name="T38" fmla="*/ 134 w 337"/>
                <a:gd name="T39" fmla="*/ 679 h 683"/>
                <a:gd name="T40" fmla="*/ 104 w 337"/>
                <a:gd name="T41" fmla="*/ 670 h 683"/>
                <a:gd name="T42" fmla="*/ 75 w 337"/>
                <a:gd name="T43" fmla="*/ 654 h 683"/>
                <a:gd name="T44" fmla="*/ 49 w 337"/>
                <a:gd name="T45" fmla="*/ 634 h 683"/>
                <a:gd name="T46" fmla="*/ 29 w 337"/>
                <a:gd name="T47" fmla="*/ 609 h 683"/>
                <a:gd name="T48" fmla="*/ 13 w 337"/>
                <a:gd name="T49" fmla="*/ 580 h 683"/>
                <a:gd name="T50" fmla="*/ 3 w 337"/>
                <a:gd name="T51" fmla="*/ 550 h 683"/>
                <a:gd name="T52" fmla="*/ 0 w 337"/>
                <a:gd name="T53" fmla="*/ 516 h 683"/>
                <a:gd name="T54" fmla="*/ 0 w 337"/>
                <a:gd name="T55" fmla="*/ 167 h 683"/>
                <a:gd name="T56" fmla="*/ 3 w 337"/>
                <a:gd name="T57" fmla="*/ 133 h 683"/>
                <a:gd name="T58" fmla="*/ 13 w 337"/>
                <a:gd name="T59" fmla="*/ 103 h 683"/>
                <a:gd name="T60" fmla="*/ 29 w 337"/>
                <a:gd name="T61" fmla="*/ 74 h 683"/>
                <a:gd name="T62" fmla="*/ 49 w 337"/>
                <a:gd name="T63" fmla="*/ 49 h 683"/>
                <a:gd name="T64" fmla="*/ 75 w 337"/>
                <a:gd name="T65" fmla="*/ 29 h 683"/>
                <a:gd name="T66" fmla="*/ 104 w 337"/>
                <a:gd name="T67" fmla="*/ 13 h 683"/>
                <a:gd name="T68" fmla="*/ 134 w 337"/>
                <a:gd name="T69" fmla="*/ 3 h 683"/>
                <a:gd name="T70" fmla="*/ 169 w 337"/>
                <a:gd name="T7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7" h="683">
                  <a:moveTo>
                    <a:pt x="169" y="0"/>
                  </a:moveTo>
                  <a:lnTo>
                    <a:pt x="169" y="0"/>
                  </a:lnTo>
                  <a:lnTo>
                    <a:pt x="203" y="3"/>
                  </a:lnTo>
                  <a:lnTo>
                    <a:pt x="234" y="13"/>
                  </a:lnTo>
                  <a:lnTo>
                    <a:pt x="262" y="29"/>
                  </a:lnTo>
                  <a:lnTo>
                    <a:pt x="288" y="49"/>
                  </a:lnTo>
                  <a:lnTo>
                    <a:pt x="309" y="74"/>
                  </a:lnTo>
                  <a:lnTo>
                    <a:pt x="324" y="103"/>
                  </a:lnTo>
                  <a:lnTo>
                    <a:pt x="334" y="133"/>
                  </a:lnTo>
                  <a:lnTo>
                    <a:pt x="337" y="167"/>
                  </a:lnTo>
                  <a:lnTo>
                    <a:pt x="337" y="516"/>
                  </a:lnTo>
                  <a:lnTo>
                    <a:pt x="334" y="550"/>
                  </a:lnTo>
                  <a:lnTo>
                    <a:pt x="324" y="580"/>
                  </a:lnTo>
                  <a:lnTo>
                    <a:pt x="309" y="609"/>
                  </a:lnTo>
                  <a:lnTo>
                    <a:pt x="288" y="634"/>
                  </a:lnTo>
                  <a:lnTo>
                    <a:pt x="262" y="654"/>
                  </a:lnTo>
                  <a:lnTo>
                    <a:pt x="234" y="670"/>
                  </a:lnTo>
                  <a:lnTo>
                    <a:pt x="203" y="679"/>
                  </a:lnTo>
                  <a:lnTo>
                    <a:pt x="169" y="683"/>
                  </a:lnTo>
                  <a:lnTo>
                    <a:pt x="134" y="679"/>
                  </a:lnTo>
                  <a:lnTo>
                    <a:pt x="104" y="670"/>
                  </a:lnTo>
                  <a:lnTo>
                    <a:pt x="75" y="654"/>
                  </a:lnTo>
                  <a:lnTo>
                    <a:pt x="49" y="634"/>
                  </a:lnTo>
                  <a:lnTo>
                    <a:pt x="29" y="609"/>
                  </a:lnTo>
                  <a:lnTo>
                    <a:pt x="13" y="580"/>
                  </a:lnTo>
                  <a:lnTo>
                    <a:pt x="3" y="550"/>
                  </a:lnTo>
                  <a:lnTo>
                    <a:pt x="0" y="516"/>
                  </a:lnTo>
                  <a:lnTo>
                    <a:pt x="0" y="167"/>
                  </a:lnTo>
                  <a:lnTo>
                    <a:pt x="3" y="133"/>
                  </a:lnTo>
                  <a:lnTo>
                    <a:pt x="13" y="103"/>
                  </a:lnTo>
                  <a:lnTo>
                    <a:pt x="29" y="74"/>
                  </a:lnTo>
                  <a:lnTo>
                    <a:pt x="49" y="49"/>
                  </a:lnTo>
                  <a:lnTo>
                    <a:pt x="75" y="29"/>
                  </a:lnTo>
                  <a:lnTo>
                    <a:pt x="104" y="13"/>
                  </a:lnTo>
                  <a:lnTo>
                    <a:pt x="134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41BA20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" name="Freeform 722">
              <a:extLst>
                <a:ext uri="{FF2B5EF4-FFF2-40B4-BE49-F238E27FC236}">
                  <a16:creationId xmlns="" xmlns:a16="http://schemas.microsoft.com/office/drawing/2014/main" id="{A9A1135D-4756-4F99-A40A-C3A1B614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927" y="3483551"/>
              <a:ext cx="78148" cy="45595"/>
            </a:xfrm>
            <a:custGeom>
              <a:avLst/>
              <a:gdLst>
                <a:gd name="T0" fmla="*/ 0 w 536"/>
                <a:gd name="T1" fmla="*/ 0 h 313"/>
                <a:gd name="T2" fmla="*/ 536 w 536"/>
                <a:gd name="T3" fmla="*/ 0 h 313"/>
                <a:gd name="T4" fmla="*/ 386 w 536"/>
                <a:gd name="T5" fmla="*/ 313 h 313"/>
                <a:gd name="T6" fmla="*/ 150 w 536"/>
                <a:gd name="T7" fmla="*/ 313 h 313"/>
                <a:gd name="T8" fmla="*/ 0 w 536"/>
                <a:gd name="T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13">
                  <a:moveTo>
                    <a:pt x="0" y="0"/>
                  </a:moveTo>
                  <a:lnTo>
                    <a:pt x="536" y="0"/>
                  </a:lnTo>
                  <a:lnTo>
                    <a:pt x="386" y="313"/>
                  </a:lnTo>
                  <a:lnTo>
                    <a:pt x="15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713875" y="2716823"/>
            <a:ext cx="10505106" cy="3731212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gradFill>
            <a:gsLst>
              <a:gs pos="0">
                <a:srgbClr val="DDEBCF"/>
              </a:gs>
              <a:gs pos="99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advised that universities researchers follow the SDGs trend globally, as this is the major consideration for the globalization and universities ranking “e.g., QS”. See the main keywords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endParaRPr lang="en-US" sz="2400" dirty="0"/>
          </a:p>
          <a:p>
            <a:r>
              <a:rPr lang="en-US" sz="2000" dirty="0">
                <a:hlinkClick r:id="rId4"/>
              </a:rPr>
              <a:t>https://docs.google.com/spreadsheets/d/1AaohFZNhhCEYw6YZg4CeYW0v5FdlFrBl/edit#gid=943498853</a:t>
            </a:r>
            <a:r>
              <a:rPr lang="en-US" sz="2000" dirty="0"/>
              <a:t> </a:t>
            </a:r>
          </a:p>
          <a:p>
            <a:endParaRPr lang="ar-IQ" sz="3600" dirty="0"/>
          </a:p>
        </p:txBody>
      </p:sp>
      <p:sp>
        <p:nvSpPr>
          <p:cNvPr id="4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373925" y="1043167"/>
            <a:ext cx="5855677" cy="1205386"/>
          </a:xfrm>
          <a:prstGeom prst="roundRect">
            <a:avLst/>
          </a:prstGeom>
          <a:gradFill>
            <a:gsLst>
              <a:gs pos="0">
                <a:srgbClr val="DDEBCF"/>
              </a:gs>
              <a:gs pos="10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3. Sustainability Database Goals (SDG) Interested </a:t>
            </a:r>
            <a:r>
              <a:rPr lang="en-US" sz="2800" b="1" dirty="0" smtClean="0">
                <a:solidFill>
                  <a:schemeClr val="tx1"/>
                </a:solidFill>
              </a:rPr>
              <a:t>Institutions </a:t>
            </a:r>
            <a:r>
              <a:rPr lang="en-US" sz="2800" b="1" dirty="0">
                <a:solidFill>
                  <a:schemeClr val="tx1"/>
                </a:solidFill>
              </a:rPr>
              <a:t>Awards (</a:t>
            </a:r>
            <a:r>
              <a:rPr lang="en-US" sz="2800" b="1" dirty="0" smtClean="0">
                <a:solidFill>
                  <a:schemeClr val="tx1"/>
                </a:solidFill>
              </a:rPr>
              <a:t>SDG-IIA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441279" y="1163853"/>
            <a:ext cx="6701695" cy="119751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4. Scientific Empowered Woman Award (SEWA)</a:t>
            </a:r>
          </a:p>
        </p:txBody>
      </p:sp>
      <p:sp>
        <p:nvSpPr>
          <p:cNvPr id="4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700135" y="2584916"/>
            <a:ext cx="10668314" cy="3446585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2800" dirty="0"/>
              <a:t>The abundance and quality of research production in international databases will be studied for Iraqi women scientific researchers.</a:t>
            </a:r>
          </a:p>
          <a:p>
            <a:endParaRPr lang="en-US" sz="2800" dirty="0"/>
          </a:p>
          <a:p>
            <a:pPr marL="571500" indent="-571500">
              <a:buFont typeface="Wingdings" pitchFamily="2" charset="2"/>
              <a:buChar char="v"/>
            </a:pPr>
            <a:r>
              <a:rPr lang="en-US" sz="2800" dirty="0"/>
              <a:t>The </a:t>
            </a:r>
            <a:r>
              <a:rPr lang="en-US" sz="2800" dirty="0" smtClean="0"/>
              <a:t>TOP three </a:t>
            </a:r>
            <a:r>
              <a:rPr lang="en-US" sz="2800" dirty="0"/>
              <a:t>women researchers will be honored</a:t>
            </a:r>
            <a:r>
              <a:rPr lang="en-US" sz="2800" dirty="0" smtClean="0"/>
              <a:t>.</a:t>
            </a:r>
          </a:p>
          <a:p>
            <a:pPr lvl="2"/>
            <a:r>
              <a:rPr lang="en-US" sz="2800" dirty="0" smtClean="0"/>
              <a:t>                                   </a:t>
            </a:r>
          </a:p>
          <a:p>
            <a:pPr lvl="2"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TOP THREE WOMEN in SCIENTIFIC RESEARCH</a:t>
            </a:r>
          </a:p>
          <a:p>
            <a:pPr lvl="2"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IRAQ</a:t>
            </a:r>
            <a:endParaRPr lang="ar-IQ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0BD028-829D-4547-817B-FBCA7C848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6" y="5799649"/>
            <a:ext cx="914357" cy="951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0BD028-829D-4547-817B-FBCA7C848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3066" y="5800187"/>
            <a:ext cx="914357" cy="9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1857636" y="1115664"/>
            <a:ext cx="6701695" cy="6750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/>
            <a:r>
              <a:rPr lang="en-US" sz="3600" b="1" dirty="0"/>
              <a:t>AUIQ </a:t>
            </a:r>
            <a:r>
              <a:rPr lang="en-US" sz="3600" b="1" dirty="0" smtClean="0"/>
              <a:t>Amazing Team </a:t>
            </a:r>
            <a:endParaRPr lang="en-US" sz="3600" b="1" dirty="0"/>
          </a:p>
        </p:txBody>
      </p:sp>
      <p:sp>
        <p:nvSpPr>
          <p:cNvPr id="4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2129618" y="2083784"/>
            <a:ext cx="6808495" cy="4306305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Prof.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Shafik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Shafik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Asst. Prof.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Hayder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Marhoon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Asst. Prof.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Atheer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Y.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Oudah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Asst. Prof.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Rafid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Sagban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Prof.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Naser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Hussien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Asst. Prof.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Zahar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Yaseen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Dr.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Maytham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Qasim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Asst. Prof.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Raaid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N. Al-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Ubady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1223603" lvl="1" indent="-742849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Lec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Dr. Sarah J.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Shooja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شعار العين الجديد\AUIQ LOGO - FINAL\AUIQ Blue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47" y="2180492"/>
            <a:ext cx="3217253" cy="411289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36BA4E-5905-414E-BEF3-C49D88ACA9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511"/>
          <a:stretch/>
        </p:blipFill>
        <p:spPr>
          <a:xfrm>
            <a:off x="371475" y="2801023"/>
            <a:ext cx="1750366" cy="19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66C5EA64-EBBC-CB31-61A7-DE87A07253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Text Box 1"/>
          <p:cNvSpPr txBox="1"/>
          <p:nvPr/>
        </p:nvSpPr>
        <p:spPr>
          <a:xfrm>
            <a:off x="8841885" y="4724400"/>
            <a:ext cx="3111749" cy="6920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cap="all" dirty="0">
                <a:ln>
                  <a:noFill/>
                </a:ln>
                <a:solidFill>
                  <a:srgbClr val="FF00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Arial"/>
              </a:rPr>
              <a:t>I love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Arial"/>
              </a:rPr>
              <a:t>Thi</a:t>
            </a:r>
            <a:r>
              <a:rPr lang="en-US" sz="3600" b="1" cap="all" dirty="0" smtClean="0">
                <a:solidFill>
                  <a:srgbClr val="FF00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Arial"/>
              </a:rPr>
              <a:t> </a:t>
            </a:r>
            <a:r>
              <a:rPr lang="en-US" sz="3600" b="1" cap="all" dirty="0" err="1" smtClean="0">
                <a:solidFill>
                  <a:srgbClr val="FF000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Arial"/>
              </a:rPr>
              <a:t>qar</a:t>
            </a:r>
            <a:endParaRPr lang="en-US" sz="11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1080" y="4721124"/>
            <a:ext cx="4624920" cy="2160895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7571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3013777" y="487459"/>
            <a:ext cx="4839167" cy="514648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/>
            <a:r>
              <a:rPr lang="en-US" sz="3200" b="1" dirty="0" smtClean="0"/>
              <a:t>Al-</a:t>
            </a:r>
            <a:r>
              <a:rPr lang="en-US" sz="3200" b="1" dirty="0" err="1" smtClean="0"/>
              <a:t>Ayen</a:t>
            </a:r>
            <a:r>
              <a:rPr lang="en-US" sz="3200" b="1" dirty="0" smtClean="0"/>
              <a:t> Previous Awards </a:t>
            </a:r>
            <a:endParaRPr lang="en-US" sz="3200" dirty="0"/>
          </a:p>
        </p:txBody>
      </p:sp>
      <p:pic>
        <p:nvPicPr>
          <p:cNvPr id="1026" name="Picture 2" descr="https://alayen.edu.iq/public/ar/save_file/fa3badefacaa169c052adcd43556e376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69" y="2407050"/>
            <a:ext cx="3384307" cy="34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8570501" y="1539529"/>
            <a:ext cx="2154649" cy="746471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480754" lvl="1" algn="justLow" rtl="1">
              <a:lnSpc>
                <a:spcPct val="150000"/>
              </a:lnSpc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March 2021</a:t>
            </a:r>
            <a:endParaRPr lang="en-US" sz="1400" b="1" dirty="0"/>
          </a:p>
          <a:p>
            <a:pPr lvl="1" algn="justLow">
              <a:lnSpc>
                <a:spcPct val="150000"/>
              </a:lnSpc>
            </a:pPr>
            <a:endParaRPr lang="en-US" sz="1100" dirty="0"/>
          </a:p>
        </p:txBody>
      </p:sp>
      <p:pic>
        <p:nvPicPr>
          <p:cNvPr id="1028" name="Picture 4" descr="https://alayen.edu.iq/public/ar/save_file/f07828bbf7d06d030710d7a5c2282900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41" r="-2133" b="26158"/>
          <a:stretch/>
        </p:blipFill>
        <p:spPr bwMode="auto">
          <a:xfrm>
            <a:off x="3495674" y="2407049"/>
            <a:ext cx="4882093" cy="34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4779551" y="1539529"/>
            <a:ext cx="2154649" cy="746471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480754" lvl="1" algn="justLow" rtl="1">
              <a:lnSpc>
                <a:spcPct val="150000"/>
              </a:lnSpc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March 2022</a:t>
            </a:r>
            <a:endParaRPr lang="en-US" sz="1400" b="1" dirty="0"/>
          </a:p>
          <a:p>
            <a:pPr lvl="1" algn="justLow">
              <a:lnSpc>
                <a:spcPct val="150000"/>
              </a:lnSpc>
            </a:pPr>
            <a:endParaRPr lang="en-US" sz="1100" dirty="0"/>
          </a:p>
        </p:txBody>
      </p:sp>
      <p:pic>
        <p:nvPicPr>
          <p:cNvPr id="1030" name="Picture 6" descr="http://award.alayen.edu.iq/award/assets/images/Gallery/photo_2023-02-03_03-19-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8183" r="3620" b="10593"/>
          <a:stretch/>
        </p:blipFill>
        <p:spPr bwMode="auto">
          <a:xfrm>
            <a:off x="61932" y="2407048"/>
            <a:ext cx="3383598" cy="34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491734" y="1539529"/>
            <a:ext cx="2523994" cy="746471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480754" lvl="1" algn="justLow" rtl="1">
              <a:lnSpc>
                <a:spcPct val="150000"/>
              </a:lnSpc>
            </a:pPr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February 2023</a:t>
            </a:r>
            <a:endParaRPr lang="en-US" sz="1400" b="1" dirty="0"/>
          </a:p>
          <a:p>
            <a:pPr lvl="1" algn="justLow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2" name="سهم مسنن إلى اليمين 1"/>
          <p:cNvSpPr/>
          <p:nvPr/>
        </p:nvSpPr>
        <p:spPr>
          <a:xfrm rot="1293088">
            <a:off x="549142" y="5906892"/>
            <a:ext cx="1279709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1801356" y="6067056"/>
            <a:ext cx="2108024" cy="616124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3175" lvl="1" algn="ctr"/>
            <a:endParaRPr lang="en-US" sz="1400" b="1" dirty="0" smtClean="0"/>
          </a:p>
          <a:p>
            <a:pPr marL="3175" lvl="1" algn="ctr"/>
            <a:r>
              <a:rPr lang="en-US" sz="1400" b="1" dirty="0" smtClean="0"/>
              <a:t>Version FOUR</a:t>
            </a:r>
          </a:p>
          <a:p>
            <a:pPr marL="3175" lvl="1" algn="ctr"/>
            <a:r>
              <a:rPr lang="en-US" sz="1400" b="1" dirty="0" smtClean="0"/>
              <a:t>2024</a:t>
            </a:r>
            <a:endParaRPr lang="en-US" sz="1400" b="1" dirty="0"/>
          </a:p>
          <a:p>
            <a:pPr lvl="1" algn="ctr"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62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9198" y="1244600"/>
            <a:ext cx="6638069" cy="5314830"/>
            <a:chOff x="482425" y="382085"/>
            <a:chExt cx="8910989" cy="6786937"/>
          </a:xfrm>
        </p:grpSpPr>
        <p:sp>
          <p:nvSpPr>
            <p:cNvPr id="4" name="Rounded Rectangular Callout 51">
              <a:extLst>
                <a:ext uri="{FF2B5EF4-FFF2-40B4-BE49-F238E27FC236}">
                  <a16:creationId xmlns="" xmlns:a16="http://schemas.microsoft.com/office/drawing/2014/main" id="{D7B5EB88-3F94-4E2F-9FE6-BDAC51987AE3}"/>
                </a:ext>
              </a:extLst>
            </p:cNvPr>
            <p:cNvSpPr/>
            <p:nvPr/>
          </p:nvSpPr>
          <p:spPr bwMode="auto">
            <a:xfrm>
              <a:off x="482425" y="693780"/>
              <a:ext cx="8910989" cy="6475242"/>
            </a:xfrm>
            <a:prstGeom prst="wedgeRoundRectCallout">
              <a:avLst>
                <a:gd name="adj1" fmla="val -49694"/>
                <a:gd name="adj2" fmla="val 682"/>
                <a:gd name="adj3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27" tIns="45714" rIns="91427" bIns="45714" anchor="ctr"/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GB" sz="22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grpSp>
          <p:nvGrpSpPr>
            <p:cNvPr id="5" name="مجموعة 2"/>
            <p:cNvGrpSpPr/>
            <p:nvPr/>
          </p:nvGrpSpPr>
          <p:grpSpPr>
            <a:xfrm>
              <a:off x="2187725" y="1506688"/>
              <a:ext cx="5277421" cy="5087499"/>
              <a:chOff x="2187725" y="1506688"/>
              <a:chExt cx="5277421" cy="5087499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" name="شكل حر 21"/>
              <p:cNvSpPr/>
              <p:nvPr/>
            </p:nvSpPr>
            <p:spPr>
              <a:xfrm>
                <a:off x="4057477" y="1506688"/>
                <a:ext cx="1537954" cy="1537954"/>
              </a:xfrm>
              <a:custGeom>
                <a:avLst/>
                <a:gdLst>
                  <a:gd name="connsiteX0" fmla="*/ 0 w 1537954"/>
                  <a:gd name="connsiteY0" fmla="*/ 768977 h 1537954"/>
                  <a:gd name="connsiteX1" fmla="*/ 768977 w 1537954"/>
                  <a:gd name="connsiteY1" fmla="*/ 0 h 1537954"/>
                  <a:gd name="connsiteX2" fmla="*/ 1537954 w 1537954"/>
                  <a:gd name="connsiteY2" fmla="*/ 768977 h 1537954"/>
                  <a:gd name="connsiteX3" fmla="*/ 768977 w 1537954"/>
                  <a:gd name="connsiteY3" fmla="*/ 1537954 h 1537954"/>
                  <a:gd name="connsiteX4" fmla="*/ 0 w 1537954"/>
                  <a:gd name="connsiteY4" fmla="*/ 768977 h 15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954" h="1537954">
                    <a:moveTo>
                      <a:pt x="0" y="768977"/>
                    </a:moveTo>
                    <a:cubicBezTo>
                      <a:pt x="0" y="344283"/>
                      <a:pt x="344283" y="0"/>
                      <a:pt x="768977" y="0"/>
                    </a:cubicBezTo>
                    <a:cubicBezTo>
                      <a:pt x="1193671" y="0"/>
                      <a:pt x="1537954" y="344283"/>
                      <a:pt x="1537954" y="768977"/>
                    </a:cubicBezTo>
                    <a:cubicBezTo>
                      <a:pt x="1537954" y="1193671"/>
                      <a:pt x="1193671" y="1537954"/>
                      <a:pt x="768977" y="1537954"/>
                    </a:cubicBezTo>
                    <a:cubicBezTo>
                      <a:pt x="344283" y="1537954"/>
                      <a:pt x="0" y="1193671"/>
                      <a:pt x="0" y="76897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358" tIns="249358" rIns="249358" bIns="249358" numCol="1" spcCol="1270" anchor="ctr" anchorCtr="0">
                <a:noAutofit/>
              </a:bodyPr>
              <a:lstStyle/>
              <a:p>
                <a:pPr algn="ctr" defTabSz="84443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1400" b="1" dirty="0" smtClean="0">
                    <a:solidFill>
                      <a:schemeClr val="tx1"/>
                    </a:solidFill>
                  </a:rPr>
                  <a:t>معهد</a:t>
                </a:r>
                <a:r>
                  <a:rPr lang="ar-IQ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ar-IQ" sz="1400" b="1" dirty="0">
                    <a:solidFill>
                      <a:schemeClr val="tx1"/>
                    </a:solidFill>
                  </a:rPr>
                  <a:t>العالي </a:t>
                </a:r>
                <a:r>
                  <a:rPr lang="ar-IQ" sz="1400" b="1" dirty="0" smtClean="0">
                    <a:solidFill>
                      <a:schemeClr val="tx1"/>
                    </a:solidFill>
                  </a:rPr>
                  <a:t>لطرائق</a:t>
                </a:r>
                <a:r>
                  <a:rPr lang="ar-SA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ar-SA" sz="1400" b="1" dirty="0">
                    <a:solidFill>
                      <a:schemeClr val="tx1"/>
                    </a:solidFill>
                  </a:rPr>
                  <a:t>البحث العلمي</a:t>
                </a:r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شكل حر 36"/>
              <p:cNvSpPr/>
              <p:nvPr/>
            </p:nvSpPr>
            <p:spPr>
              <a:xfrm>
                <a:off x="5927192" y="2858230"/>
                <a:ext cx="1537954" cy="1537954"/>
              </a:xfrm>
              <a:custGeom>
                <a:avLst/>
                <a:gdLst>
                  <a:gd name="connsiteX0" fmla="*/ 0 w 1537954"/>
                  <a:gd name="connsiteY0" fmla="*/ 768977 h 1537954"/>
                  <a:gd name="connsiteX1" fmla="*/ 768977 w 1537954"/>
                  <a:gd name="connsiteY1" fmla="*/ 0 h 1537954"/>
                  <a:gd name="connsiteX2" fmla="*/ 1537954 w 1537954"/>
                  <a:gd name="connsiteY2" fmla="*/ 768977 h 1537954"/>
                  <a:gd name="connsiteX3" fmla="*/ 768977 w 1537954"/>
                  <a:gd name="connsiteY3" fmla="*/ 1537954 h 1537954"/>
                  <a:gd name="connsiteX4" fmla="*/ 0 w 1537954"/>
                  <a:gd name="connsiteY4" fmla="*/ 768977 h 15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954" h="1537954">
                    <a:moveTo>
                      <a:pt x="0" y="768977"/>
                    </a:moveTo>
                    <a:cubicBezTo>
                      <a:pt x="0" y="344283"/>
                      <a:pt x="344283" y="0"/>
                      <a:pt x="768977" y="0"/>
                    </a:cubicBezTo>
                    <a:cubicBezTo>
                      <a:pt x="1193671" y="0"/>
                      <a:pt x="1537954" y="344283"/>
                      <a:pt x="1537954" y="768977"/>
                    </a:cubicBezTo>
                    <a:cubicBezTo>
                      <a:pt x="1537954" y="1193671"/>
                      <a:pt x="1193671" y="1537954"/>
                      <a:pt x="768977" y="1537954"/>
                    </a:cubicBezTo>
                    <a:cubicBezTo>
                      <a:pt x="344283" y="1537954"/>
                      <a:pt x="0" y="1193671"/>
                      <a:pt x="0" y="76897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358" tIns="249358" rIns="249358" bIns="249358" numCol="1" spcCol="1270" anchor="ctr" anchorCtr="0">
                <a:noAutofit/>
              </a:bodyPr>
              <a:lstStyle/>
              <a:p>
                <a:pPr algn="ctr" defTabSz="84443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IQ" sz="1600" b="1" dirty="0" smtClean="0">
                    <a:solidFill>
                      <a:schemeClr val="tx1"/>
                    </a:solidFill>
                  </a:rPr>
                  <a:t>مختبرات مركزية</a:t>
                </a: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شكل حر 38"/>
              <p:cNvSpPr/>
              <p:nvPr/>
            </p:nvSpPr>
            <p:spPr>
              <a:xfrm>
                <a:off x="5213017" y="5056233"/>
                <a:ext cx="1537954" cy="1537954"/>
              </a:xfrm>
              <a:custGeom>
                <a:avLst/>
                <a:gdLst>
                  <a:gd name="connsiteX0" fmla="*/ 0 w 1537954"/>
                  <a:gd name="connsiteY0" fmla="*/ 768977 h 1537954"/>
                  <a:gd name="connsiteX1" fmla="*/ 768977 w 1537954"/>
                  <a:gd name="connsiteY1" fmla="*/ 0 h 1537954"/>
                  <a:gd name="connsiteX2" fmla="*/ 1537954 w 1537954"/>
                  <a:gd name="connsiteY2" fmla="*/ 768977 h 1537954"/>
                  <a:gd name="connsiteX3" fmla="*/ 768977 w 1537954"/>
                  <a:gd name="connsiteY3" fmla="*/ 1537954 h 1537954"/>
                  <a:gd name="connsiteX4" fmla="*/ 0 w 1537954"/>
                  <a:gd name="connsiteY4" fmla="*/ 768977 h 15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954" h="1537954">
                    <a:moveTo>
                      <a:pt x="0" y="768977"/>
                    </a:moveTo>
                    <a:cubicBezTo>
                      <a:pt x="0" y="344283"/>
                      <a:pt x="344283" y="0"/>
                      <a:pt x="768977" y="0"/>
                    </a:cubicBezTo>
                    <a:cubicBezTo>
                      <a:pt x="1193671" y="0"/>
                      <a:pt x="1537954" y="344283"/>
                      <a:pt x="1537954" y="768977"/>
                    </a:cubicBezTo>
                    <a:cubicBezTo>
                      <a:pt x="1537954" y="1193671"/>
                      <a:pt x="1193671" y="1537954"/>
                      <a:pt x="768977" y="1537954"/>
                    </a:cubicBezTo>
                    <a:cubicBezTo>
                      <a:pt x="344283" y="1537954"/>
                      <a:pt x="0" y="1193671"/>
                      <a:pt x="0" y="76897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358" tIns="249358" rIns="249358" bIns="249358" numCol="1" spcCol="1270" anchor="ctr" anchorCtr="0">
                <a:noAutofit/>
              </a:bodyPr>
              <a:lstStyle/>
              <a:p>
                <a:pPr algn="ctr" defTabSz="84443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IQ" sz="1600" b="1" dirty="0">
                    <a:solidFill>
                      <a:schemeClr val="tx1"/>
                    </a:solidFill>
                  </a:rPr>
                  <a:t>استحداث منصة علمية الكترونية</a:t>
                </a: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شكل حر 40"/>
              <p:cNvSpPr/>
              <p:nvPr/>
            </p:nvSpPr>
            <p:spPr>
              <a:xfrm>
                <a:off x="2901900" y="5056233"/>
                <a:ext cx="1537954" cy="1537954"/>
              </a:xfrm>
              <a:custGeom>
                <a:avLst/>
                <a:gdLst>
                  <a:gd name="connsiteX0" fmla="*/ 0 w 1537954"/>
                  <a:gd name="connsiteY0" fmla="*/ 768977 h 1537954"/>
                  <a:gd name="connsiteX1" fmla="*/ 768977 w 1537954"/>
                  <a:gd name="connsiteY1" fmla="*/ 0 h 1537954"/>
                  <a:gd name="connsiteX2" fmla="*/ 1537954 w 1537954"/>
                  <a:gd name="connsiteY2" fmla="*/ 768977 h 1537954"/>
                  <a:gd name="connsiteX3" fmla="*/ 768977 w 1537954"/>
                  <a:gd name="connsiteY3" fmla="*/ 1537954 h 1537954"/>
                  <a:gd name="connsiteX4" fmla="*/ 0 w 1537954"/>
                  <a:gd name="connsiteY4" fmla="*/ 768977 h 15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954" h="1537954">
                    <a:moveTo>
                      <a:pt x="0" y="768977"/>
                    </a:moveTo>
                    <a:cubicBezTo>
                      <a:pt x="0" y="344283"/>
                      <a:pt x="344283" y="0"/>
                      <a:pt x="768977" y="0"/>
                    </a:cubicBezTo>
                    <a:cubicBezTo>
                      <a:pt x="1193671" y="0"/>
                      <a:pt x="1537954" y="344283"/>
                      <a:pt x="1537954" y="768977"/>
                    </a:cubicBezTo>
                    <a:cubicBezTo>
                      <a:pt x="1537954" y="1193671"/>
                      <a:pt x="1193671" y="1537954"/>
                      <a:pt x="768977" y="1537954"/>
                    </a:cubicBezTo>
                    <a:cubicBezTo>
                      <a:pt x="344283" y="1537954"/>
                      <a:pt x="0" y="1193671"/>
                      <a:pt x="0" y="76897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358" tIns="249358" rIns="249358" bIns="249358" numCol="1" spcCol="1270" anchor="ctr" anchorCtr="0">
                <a:noAutofit/>
              </a:bodyPr>
              <a:lstStyle/>
              <a:p>
                <a:pPr algn="ctr" defTabSz="84443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IQ" sz="1600" b="1" dirty="0">
                    <a:solidFill>
                      <a:schemeClr val="tx1"/>
                    </a:solidFill>
                  </a:rPr>
                  <a:t> صندوق مالي لدعم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:r>
                  <a:rPr lang="ar-IQ" sz="1600" b="1" dirty="0">
                    <a:solidFill>
                      <a:schemeClr val="tx1"/>
                    </a:solidFill>
                  </a:rPr>
                  <a:t>البحث العلمي</a:t>
                </a: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شكل حر 42"/>
              <p:cNvSpPr/>
              <p:nvPr/>
            </p:nvSpPr>
            <p:spPr>
              <a:xfrm>
                <a:off x="2187725" y="2858230"/>
                <a:ext cx="1537954" cy="1537954"/>
              </a:xfrm>
              <a:custGeom>
                <a:avLst/>
                <a:gdLst>
                  <a:gd name="connsiteX0" fmla="*/ 0 w 1537954"/>
                  <a:gd name="connsiteY0" fmla="*/ 768977 h 1537954"/>
                  <a:gd name="connsiteX1" fmla="*/ 768977 w 1537954"/>
                  <a:gd name="connsiteY1" fmla="*/ 0 h 1537954"/>
                  <a:gd name="connsiteX2" fmla="*/ 1537954 w 1537954"/>
                  <a:gd name="connsiteY2" fmla="*/ 768977 h 1537954"/>
                  <a:gd name="connsiteX3" fmla="*/ 768977 w 1537954"/>
                  <a:gd name="connsiteY3" fmla="*/ 1537954 h 1537954"/>
                  <a:gd name="connsiteX4" fmla="*/ 0 w 1537954"/>
                  <a:gd name="connsiteY4" fmla="*/ 768977 h 15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954" h="1537954">
                    <a:moveTo>
                      <a:pt x="0" y="768977"/>
                    </a:moveTo>
                    <a:cubicBezTo>
                      <a:pt x="0" y="344283"/>
                      <a:pt x="344283" y="0"/>
                      <a:pt x="768977" y="0"/>
                    </a:cubicBezTo>
                    <a:cubicBezTo>
                      <a:pt x="1193671" y="0"/>
                      <a:pt x="1537954" y="344283"/>
                      <a:pt x="1537954" y="768977"/>
                    </a:cubicBezTo>
                    <a:cubicBezTo>
                      <a:pt x="1537954" y="1193671"/>
                      <a:pt x="1193671" y="1537954"/>
                      <a:pt x="768977" y="1537954"/>
                    </a:cubicBezTo>
                    <a:cubicBezTo>
                      <a:pt x="344283" y="1537954"/>
                      <a:pt x="0" y="1193671"/>
                      <a:pt x="0" y="768977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358" tIns="249358" rIns="249358" bIns="249358" numCol="1" spcCol="1270" anchor="ctr" anchorCtr="0">
                <a:noAutofit/>
              </a:bodyPr>
              <a:lstStyle/>
              <a:p>
                <a:pPr algn="ctr" defTabSz="844435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IQ" sz="1600" b="1" dirty="0">
                    <a:solidFill>
                      <a:schemeClr val="tx1"/>
                    </a:solidFill>
                  </a:rPr>
                  <a:t>اخلاقيات    ونزاهة البحث العلمي</a:t>
                </a:r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22">
              <a:extLst>
                <a:ext uri="{FF2B5EF4-FFF2-40B4-BE49-F238E27FC236}">
                  <a16:creationId xmlns="" xmlns:a16="http://schemas.microsoft.com/office/drawing/2014/main" id="{F25F92AD-A369-4986-B73A-95281D45411B}"/>
                </a:ext>
              </a:extLst>
            </p:cNvPr>
            <p:cNvSpPr/>
            <p:nvPr/>
          </p:nvSpPr>
          <p:spPr bwMode="auto">
            <a:xfrm>
              <a:off x="1545466" y="382085"/>
              <a:ext cx="6530588" cy="8806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7" tIns="45714" rIns="91427" bIns="45714" anchor="ctr"/>
            <a:lstStyle/>
            <a:p>
              <a:pPr algn="ctr">
                <a:spcBef>
                  <a:spcPct val="0"/>
                </a:spcBef>
              </a:pPr>
              <a:r>
                <a:rPr lang="ar-IQ" sz="24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مقترحات لتطوير البحث العلمي العراقي</a:t>
              </a:r>
              <a:endParaRPr lang="en-US" sz="2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spcBef>
                  <a:spcPct val="0"/>
                </a:spcBef>
              </a:pPr>
              <a:r>
                <a:rPr lang="ar-IQ" sz="24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مستخلصة من جائزة جامعة العين العراقية</a:t>
              </a:r>
              <a:endPara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88106" y="1321026"/>
            <a:ext cx="4572547" cy="4804740"/>
            <a:chOff x="1545466" y="382085"/>
            <a:chExt cx="6530588" cy="6353276"/>
          </a:xfrm>
        </p:grpSpPr>
        <p:grpSp>
          <p:nvGrpSpPr>
            <p:cNvPr id="21" name="Group 10"/>
            <p:cNvGrpSpPr/>
            <p:nvPr/>
          </p:nvGrpSpPr>
          <p:grpSpPr>
            <a:xfrm>
              <a:off x="2352177" y="1930621"/>
              <a:ext cx="5429194" cy="4460950"/>
              <a:chOff x="1966400" y="1854428"/>
              <a:chExt cx="5026869" cy="4320480"/>
            </a:xfrm>
          </p:grpSpPr>
          <p:sp>
            <p:nvSpPr>
              <p:cNvPr id="29" name="Donut 28"/>
              <p:cNvSpPr/>
              <p:nvPr/>
            </p:nvSpPr>
            <p:spPr>
              <a:xfrm>
                <a:off x="1966400" y="1854428"/>
                <a:ext cx="4410490" cy="4320480"/>
              </a:xfrm>
              <a:prstGeom prst="donut">
                <a:avLst>
                  <a:gd name="adj" fmla="val 16058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FFC000"/>
                    </a:solidFill>
                  </a:ln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WordArt 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81890" y="2141857"/>
                <a:ext cx="3411379" cy="2727303"/>
              </a:xfrm>
              <a:prstGeom prst="rect">
                <a:avLst/>
              </a:prstGeom>
              <a:noFill/>
            </p:spPr>
            <p:txBody>
              <a:bodyPr wrap="none" fromWordArt="1">
                <a:prstTxWarp prst="textArchUp">
                  <a:avLst>
                    <a:gd name="adj" fmla="val 10247680"/>
                  </a:avLst>
                </a:prstTxWarp>
              </a:bodyPr>
              <a:lstStyle/>
              <a:p>
                <a:pPr algn="ctr"/>
                <a:endParaRPr lang="en-US" sz="3800" b="1" dirty="0">
                  <a:ln w="11430">
                    <a:solidFill>
                      <a:srgbClr val="FFC000"/>
                    </a:solidFill>
                  </a:ln>
                  <a:solidFill>
                    <a:schemeClr val="bg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545466" y="382085"/>
              <a:ext cx="6530588" cy="6353276"/>
              <a:chOff x="1545466" y="382085"/>
              <a:chExt cx="6530588" cy="6353276"/>
            </a:xfrm>
          </p:grpSpPr>
          <p:grpSp>
            <p:nvGrpSpPr>
              <p:cNvPr id="23" name="مجموعة 2"/>
              <p:cNvGrpSpPr/>
              <p:nvPr/>
            </p:nvGrpSpPr>
            <p:grpSpPr>
              <a:xfrm>
                <a:off x="1976614" y="1606373"/>
                <a:ext cx="5468585" cy="5128988"/>
                <a:chOff x="1976614" y="1606373"/>
                <a:chExt cx="5468585" cy="5128988"/>
              </a:xfr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25" name="شكل حر 36"/>
                <p:cNvSpPr/>
                <p:nvPr/>
              </p:nvSpPr>
              <p:spPr>
                <a:xfrm>
                  <a:off x="5907245" y="3267969"/>
                  <a:ext cx="1537954" cy="1537954"/>
                </a:xfrm>
                <a:custGeom>
                  <a:avLst/>
                  <a:gdLst>
                    <a:gd name="connsiteX0" fmla="*/ 0 w 1537954"/>
                    <a:gd name="connsiteY0" fmla="*/ 768977 h 1537954"/>
                    <a:gd name="connsiteX1" fmla="*/ 768977 w 1537954"/>
                    <a:gd name="connsiteY1" fmla="*/ 0 h 1537954"/>
                    <a:gd name="connsiteX2" fmla="*/ 1537954 w 1537954"/>
                    <a:gd name="connsiteY2" fmla="*/ 768977 h 1537954"/>
                    <a:gd name="connsiteX3" fmla="*/ 768977 w 1537954"/>
                    <a:gd name="connsiteY3" fmla="*/ 1537954 h 1537954"/>
                    <a:gd name="connsiteX4" fmla="*/ 0 w 1537954"/>
                    <a:gd name="connsiteY4" fmla="*/ 768977 h 153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7954" h="1537954">
                      <a:moveTo>
                        <a:pt x="0" y="768977"/>
                      </a:moveTo>
                      <a:cubicBezTo>
                        <a:pt x="0" y="344283"/>
                        <a:pt x="344283" y="0"/>
                        <a:pt x="768977" y="0"/>
                      </a:cubicBezTo>
                      <a:cubicBezTo>
                        <a:pt x="1193671" y="0"/>
                        <a:pt x="1537954" y="344283"/>
                        <a:pt x="1537954" y="768977"/>
                      </a:cubicBezTo>
                      <a:cubicBezTo>
                        <a:pt x="1537954" y="1193671"/>
                        <a:pt x="1193671" y="1537954"/>
                        <a:pt x="768977" y="1537954"/>
                      </a:cubicBezTo>
                      <a:cubicBezTo>
                        <a:pt x="344283" y="1537954"/>
                        <a:pt x="0" y="1193671"/>
                        <a:pt x="0" y="768977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9358" tIns="249358" rIns="249358" bIns="249358" numCol="1" spcCol="1270" anchor="ctr" anchorCtr="0">
                  <a:noAutofit/>
                </a:bodyPr>
                <a:lstStyle/>
                <a:p>
                  <a:pPr algn="ctr" defTabSz="84443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ar-IQ" b="1" dirty="0">
                      <a:solidFill>
                        <a:schemeClr val="tx1"/>
                      </a:solidFill>
                    </a:rPr>
                    <a:t>بحث علمي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شكل حر 38"/>
                <p:cNvSpPr/>
                <p:nvPr/>
              </p:nvSpPr>
              <p:spPr>
                <a:xfrm>
                  <a:off x="3964941" y="5197407"/>
                  <a:ext cx="1537954" cy="1537954"/>
                </a:xfrm>
                <a:custGeom>
                  <a:avLst/>
                  <a:gdLst>
                    <a:gd name="connsiteX0" fmla="*/ 0 w 1537954"/>
                    <a:gd name="connsiteY0" fmla="*/ 768977 h 1537954"/>
                    <a:gd name="connsiteX1" fmla="*/ 768977 w 1537954"/>
                    <a:gd name="connsiteY1" fmla="*/ 0 h 1537954"/>
                    <a:gd name="connsiteX2" fmla="*/ 1537954 w 1537954"/>
                    <a:gd name="connsiteY2" fmla="*/ 768977 h 1537954"/>
                    <a:gd name="connsiteX3" fmla="*/ 768977 w 1537954"/>
                    <a:gd name="connsiteY3" fmla="*/ 1537954 h 1537954"/>
                    <a:gd name="connsiteX4" fmla="*/ 0 w 1537954"/>
                    <a:gd name="connsiteY4" fmla="*/ 768977 h 153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7954" h="1537954">
                      <a:moveTo>
                        <a:pt x="0" y="768977"/>
                      </a:moveTo>
                      <a:cubicBezTo>
                        <a:pt x="0" y="344283"/>
                        <a:pt x="344283" y="0"/>
                        <a:pt x="768977" y="0"/>
                      </a:cubicBezTo>
                      <a:cubicBezTo>
                        <a:pt x="1193671" y="0"/>
                        <a:pt x="1537954" y="344283"/>
                        <a:pt x="1537954" y="768977"/>
                      </a:cubicBezTo>
                      <a:cubicBezTo>
                        <a:pt x="1537954" y="1193671"/>
                        <a:pt x="1193671" y="1537954"/>
                        <a:pt x="768977" y="1537954"/>
                      </a:cubicBezTo>
                      <a:cubicBezTo>
                        <a:pt x="344283" y="1537954"/>
                        <a:pt x="0" y="1193671"/>
                        <a:pt x="0" y="768977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9358" tIns="249358" rIns="249358" bIns="249358" numCol="1" spcCol="1270" anchor="ctr" anchorCtr="0">
                  <a:noAutofit/>
                </a:bodyPr>
                <a:lstStyle/>
                <a:p>
                  <a:pPr algn="ctr" defTabSz="84443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ar-IQ" b="1" dirty="0">
                      <a:solidFill>
                        <a:schemeClr val="tx1"/>
                      </a:solidFill>
                    </a:rPr>
                    <a:t>معرفة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شكل حر 40"/>
                <p:cNvSpPr/>
                <p:nvPr/>
              </p:nvSpPr>
              <p:spPr>
                <a:xfrm>
                  <a:off x="1976614" y="3392119"/>
                  <a:ext cx="1537954" cy="1537954"/>
                </a:xfrm>
                <a:custGeom>
                  <a:avLst/>
                  <a:gdLst>
                    <a:gd name="connsiteX0" fmla="*/ 0 w 1537954"/>
                    <a:gd name="connsiteY0" fmla="*/ 768977 h 1537954"/>
                    <a:gd name="connsiteX1" fmla="*/ 768977 w 1537954"/>
                    <a:gd name="connsiteY1" fmla="*/ 0 h 1537954"/>
                    <a:gd name="connsiteX2" fmla="*/ 1537954 w 1537954"/>
                    <a:gd name="connsiteY2" fmla="*/ 768977 h 1537954"/>
                    <a:gd name="connsiteX3" fmla="*/ 768977 w 1537954"/>
                    <a:gd name="connsiteY3" fmla="*/ 1537954 h 1537954"/>
                    <a:gd name="connsiteX4" fmla="*/ 0 w 1537954"/>
                    <a:gd name="connsiteY4" fmla="*/ 768977 h 153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7954" h="1537954">
                      <a:moveTo>
                        <a:pt x="0" y="768977"/>
                      </a:moveTo>
                      <a:cubicBezTo>
                        <a:pt x="0" y="344283"/>
                        <a:pt x="344283" y="0"/>
                        <a:pt x="768977" y="0"/>
                      </a:cubicBezTo>
                      <a:cubicBezTo>
                        <a:pt x="1193671" y="0"/>
                        <a:pt x="1537954" y="344283"/>
                        <a:pt x="1537954" y="768977"/>
                      </a:cubicBezTo>
                      <a:cubicBezTo>
                        <a:pt x="1537954" y="1193671"/>
                        <a:pt x="1193671" y="1537954"/>
                        <a:pt x="768977" y="1537954"/>
                      </a:cubicBezTo>
                      <a:cubicBezTo>
                        <a:pt x="344283" y="1537954"/>
                        <a:pt x="0" y="1193671"/>
                        <a:pt x="0" y="768977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9358" tIns="249358" rIns="249358" bIns="249358" numCol="1" spcCol="1270" anchor="ctr" anchorCtr="0">
                  <a:noAutofit/>
                </a:bodyPr>
                <a:lstStyle/>
                <a:p>
                  <a:pPr algn="ctr" defTabSz="84443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ar-IQ" b="1" dirty="0">
                      <a:solidFill>
                        <a:schemeClr val="tx1"/>
                      </a:solidFill>
                    </a:rPr>
                    <a:t>أستثمار المعرفة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شكل حر 42"/>
                <p:cNvSpPr/>
                <p:nvPr/>
              </p:nvSpPr>
              <p:spPr>
                <a:xfrm>
                  <a:off x="3964941" y="1606373"/>
                  <a:ext cx="1537954" cy="1537954"/>
                </a:xfrm>
                <a:custGeom>
                  <a:avLst/>
                  <a:gdLst>
                    <a:gd name="connsiteX0" fmla="*/ 0 w 1537954"/>
                    <a:gd name="connsiteY0" fmla="*/ 768977 h 1537954"/>
                    <a:gd name="connsiteX1" fmla="*/ 768977 w 1537954"/>
                    <a:gd name="connsiteY1" fmla="*/ 0 h 1537954"/>
                    <a:gd name="connsiteX2" fmla="*/ 1537954 w 1537954"/>
                    <a:gd name="connsiteY2" fmla="*/ 768977 h 1537954"/>
                    <a:gd name="connsiteX3" fmla="*/ 768977 w 1537954"/>
                    <a:gd name="connsiteY3" fmla="*/ 1537954 h 1537954"/>
                    <a:gd name="connsiteX4" fmla="*/ 0 w 1537954"/>
                    <a:gd name="connsiteY4" fmla="*/ 768977 h 153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7954" h="1537954">
                      <a:moveTo>
                        <a:pt x="0" y="768977"/>
                      </a:moveTo>
                      <a:cubicBezTo>
                        <a:pt x="0" y="344283"/>
                        <a:pt x="344283" y="0"/>
                        <a:pt x="768977" y="0"/>
                      </a:cubicBezTo>
                      <a:cubicBezTo>
                        <a:pt x="1193671" y="0"/>
                        <a:pt x="1537954" y="344283"/>
                        <a:pt x="1537954" y="768977"/>
                      </a:cubicBezTo>
                      <a:cubicBezTo>
                        <a:pt x="1537954" y="1193671"/>
                        <a:pt x="1193671" y="1537954"/>
                        <a:pt x="768977" y="1537954"/>
                      </a:cubicBezTo>
                      <a:cubicBezTo>
                        <a:pt x="344283" y="1537954"/>
                        <a:pt x="0" y="1193671"/>
                        <a:pt x="0" y="768977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9358" tIns="249358" rIns="249358" bIns="249358" numCol="1" spcCol="1270" anchor="ctr" anchorCtr="0">
                  <a:noAutofit/>
                </a:bodyPr>
                <a:lstStyle/>
                <a:p>
                  <a:pPr algn="ctr" defTabSz="844435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ar-IQ" b="1" dirty="0">
                      <a:solidFill>
                        <a:schemeClr val="tx1"/>
                      </a:solidFill>
                    </a:rPr>
                    <a:t>اموال</a:t>
                  </a:r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Rounded Rectangle 22">
                <a:extLst>
                  <a:ext uri="{FF2B5EF4-FFF2-40B4-BE49-F238E27FC236}">
                    <a16:creationId xmlns="" xmlns:a16="http://schemas.microsoft.com/office/drawing/2014/main" id="{F25F92AD-A369-4986-B73A-95281D45411B}"/>
                  </a:ext>
                </a:extLst>
              </p:cNvPr>
              <p:cNvSpPr/>
              <p:nvPr/>
            </p:nvSpPr>
            <p:spPr bwMode="auto">
              <a:xfrm>
                <a:off x="1545466" y="382085"/>
                <a:ext cx="6530588" cy="71439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7" tIns="45714" rIns="91427" bIns="45714" anchor="ctr"/>
              <a:lstStyle/>
              <a:p>
                <a:pPr algn="ctr">
                  <a:defRPr/>
                </a:pPr>
                <a:r>
                  <a:rPr lang="ar-IQ" sz="3200" b="1" dirty="0">
                    <a:ln w="0"/>
                    <a:solidFill>
                      <a:schemeClr val="tx1"/>
                    </a:solidFill>
                  </a:rPr>
                  <a:t>بحث علمي بدون اموال, </a:t>
                </a:r>
                <a:r>
                  <a:rPr lang="ar-IQ" sz="3200" b="1" dirty="0" smtClean="0">
                    <a:ln w="0"/>
                    <a:solidFill>
                      <a:schemeClr val="tx1"/>
                    </a:solidFill>
                  </a:rPr>
                  <a:t>مستحيل</a:t>
                </a:r>
                <a:endParaRPr lang="en-US" sz="3200" b="1" dirty="0">
                  <a:ln w="0"/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1" name="Right Arrow 30"/>
          <p:cNvSpPr/>
          <p:nvPr/>
        </p:nvSpPr>
        <p:spPr>
          <a:xfrm rot="7664273">
            <a:off x="10049930" y="4979946"/>
            <a:ext cx="7927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9279136">
            <a:off x="8151562" y="2985192"/>
            <a:ext cx="7927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3947109">
            <a:off x="8180960" y="4948009"/>
            <a:ext cx="7927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2989203">
            <a:off x="10043286" y="2928763"/>
            <a:ext cx="792742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D86B55C-488D-43D6-AAE3-85DA8EF994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9" t="16597" r="41835"/>
          <a:stretch/>
        </p:blipFill>
        <p:spPr>
          <a:xfrm>
            <a:off x="8851470" y="3662446"/>
            <a:ext cx="1338211" cy="11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3050" y="2407414"/>
            <a:ext cx="10106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الأختصاص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الدقيق </a:t>
            </a: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: الفيزياء </a:t>
            </a:r>
            <a:r>
              <a:rPr lang="ar-IQ" sz="2400" dirty="0">
                <a:latin typeface="Simplified Arabic" pitchFamily="18" charset="-78"/>
                <a:cs typeface="Simplified Arabic" pitchFamily="18" charset="-78"/>
              </a:rPr>
              <a:t>النووية كمثال في </a:t>
            </a:r>
            <a:r>
              <a:rPr lang="en-US" sz="2400" dirty="0" smtClean="0">
                <a:latin typeface="Simplified Arabic" pitchFamily="18" charset="-78"/>
                <a:cs typeface="Simplified Arabic" pitchFamily="18" charset="-78"/>
              </a:rPr>
              <a:t> PACs </a:t>
            </a:r>
            <a:endParaRPr lang="ar-IQ" sz="2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400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sz="2400" dirty="0">
                <a:latin typeface="Simplified Arabic" pitchFamily="18" charset="-78"/>
                <a:cs typeface="Simplified Arabic" pitchFamily="18" charset="-78"/>
              </a:rPr>
              <a:t>Physical </a:t>
            </a:r>
            <a:r>
              <a:rPr lang="en-US" sz="2400" dirty="0" smtClean="0">
                <a:latin typeface="Simplified Arabic" pitchFamily="18" charset="-78"/>
                <a:cs typeface="Simplified Arabic" pitchFamily="18" charset="-78"/>
              </a:rPr>
              <a:t>American Classifications) </a:t>
            </a: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189 اختصاص </a:t>
            </a:r>
            <a:r>
              <a:rPr lang="ar-IQ" sz="2400" dirty="0">
                <a:latin typeface="Simplified Arabic" pitchFamily="18" charset="-78"/>
                <a:cs typeface="Simplified Arabic" pitchFamily="18" charset="-78"/>
              </a:rPr>
              <a:t>فالابداع ينتج من الاختصاص الدقيق، في العراق اغلب الدراسات العليا عامة ومن الممكن فتح دراسات عليا باختصاصات دقيقة </a:t>
            </a: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بأساتذة </a:t>
            </a:r>
            <a:r>
              <a:rPr lang="ar-IQ" sz="2400" dirty="0">
                <a:latin typeface="Simplified Arabic" pitchFamily="18" charset="-78"/>
                <a:cs typeface="Simplified Arabic" pitchFamily="18" charset="-78"/>
              </a:rPr>
              <a:t>من مختلف الجامعات العراقية وهذا ما ستوفره المنصة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اللغة : </a:t>
            </a: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بدأت الوزارة بأجراء جيد ولكن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الهدف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من البحث والتطبيق </a:t>
            </a: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: وهذا </a:t>
            </a:r>
            <a:r>
              <a:rPr lang="ar-IQ" sz="2400" dirty="0">
                <a:latin typeface="Simplified Arabic" pitchFamily="18" charset="-78"/>
                <a:cs typeface="Simplified Arabic" pitchFamily="18" charset="-78"/>
              </a:rPr>
              <a:t>يتطلب فهم كافي لمشروع البحث 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ثقافة </a:t>
            </a: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التعاون الحقيقي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IQ" sz="2400" dirty="0" smtClean="0">
                <a:latin typeface="Simplified Arabic" pitchFamily="18" charset="-78"/>
                <a:cs typeface="Simplified Arabic" pitchFamily="18" charset="-78"/>
              </a:rPr>
              <a:t>التشجيع على تكوين المجاميع البحثية</a:t>
            </a:r>
            <a:endParaRPr lang="ar-IQ" sz="24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ounded Rectangle 22">
            <a:extLst>
              <a:ext uri="{FF2B5EF4-FFF2-40B4-BE49-F238E27FC236}">
                <a16:creationId xmlns="" xmlns:a16="http://schemas.microsoft.com/office/drawing/2014/main" id="{F25F92AD-A369-4986-B73A-95281D45411B}"/>
              </a:ext>
            </a:extLst>
          </p:cNvPr>
          <p:cNvSpPr/>
          <p:nvPr/>
        </p:nvSpPr>
        <p:spPr bwMode="auto">
          <a:xfrm>
            <a:off x="2362201" y="1152525"/>
            <a:ext cx="6650300" cy="9245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spcBef>
                <a:spcPct val="0"/>
              </a:spcBef>
            </a:pPr>
            <a:r>
              <a:rPr lang="ar-IQ" sz="2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مقترحات لتطوير البحث العلمي العراقي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r>
              <a:rPr lang="ar-IQ" sz="2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مستخلصة من جائزة جامعة العين العراقية</a:t>
            </a:r>
            <a:endParaRPr lang="en-US" sz="2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282" y="915242"/>
            <a:ext cx="7606371" cy="5359888"/>
            <a:chOff x="392415" y="-86689"/>
            <a:chExt cx="10533957" cy="7030686"/>
          </a:xfrm>
        </p:grpSpPr>
        <p:sp>
          <p:nvSpPr>
            <p:cNvPr id="4" name="Rounded Rectangular Callout 21">
              <a:extLst>
                <a:ext uri="{FF2B5EF4-FFF2-40B4-BE49-F238E27FC236}">
                  <a16:creationId xmlns="" xmlns:a16="http://schemas.microsoft.com/office/drawing/2014/main" id="{81FAAB90-F505-497E-A598-104E85C484B8}"/>
                </a:ext>
              </a:extLst>
            </p:cNvPr>
            <p:cNvSpPr/>
            <p:nvPr/>
          </p:nvSpPr>
          <p:spPr bwMode="auto">
            <a:xfrm>
              <a:off x="392415" y="823317"/>
              <a:ext cx="9001000" cy="6120680"/>
            </a:xfrm>
            <a:prstGeom prst="wedgeRoundRectCallout">
              <a:avLst>
                <a:gd name="adj1" fmla="val -49694"/>
                <a:gd name="adj2" fmla="val 682"/>
                <a:gd name="adj3" fmla="val 16667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27" tIns="45714" rIns="91427" bIns="45714" anchor="ctr"/>
            <a:lstStyle/>
            <a:p>
              <a:pPr lvl="1">
                <a:lnSpc>
                  <a:spcPct val="150000"/>
                </a:lnSpc>
              </a:pPr>
              <a:endParaRPr lang="en-US" sz="2800" dirty="0"/>
            </a:p>
          </p:txBody>
        </p:sp>
        <p:sp>
          <p:nvSpPr>
            <p:cNvPr id="5" name="Rounded Rectangle 22">
              <a:extLst>
                <a:ext uri="{FF2B5EF4-FFF2-40B4-BE49-F238E27FC236}">
                  <a16:creationId xmlns="" xmlns:a16="http://schemas.microsoft.com/office/drawing/2014/main" id="{F25F92AD-A369-4986-B73A-95281D45411B}"/>
                </a:ext>
              </a:extLst>
            </p:cNvPr>
            <p:cNvSpPr/>
            <p:nvPr/>
          </p:nvSpPr>
          <p:spPr bwMode="auto">
            <a:xfrm>
              <a:off x="4224677" y="-86689"/>
              <a:ext cx="6701695" cy="675075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7" tIns="45714" rIns="91427" bIns="45714" anchor="ctr"/>
            <a:lstStyle/>
            <a:p>
              <a:pPr algn="ctr"/>
              <a:r>
                <a:rPr lang="en-US" sz="3200" b="1" dirty="0"/>
                <a:t>AUIQ - </a:t>
              </a:r>
              <a:r>
                <a:rPr lang="en-US" sz="3200" b="1" dirty="0" smtClean="0"/>
                <a:t>Awards</a:t>
              </a:r>
              <a:endParaRPr lang="en-US" sz="32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15" y="1391944"/>
              <a:ext cx="8076575" cy="531365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21229" y="1883229"/>
              <a:ext cx="2913692" cy="1621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accent6">
                      <a:lumMod val="75000"/>
                    </a:schemeClr>
                  </a:solidFill>
                </a:rPr>
                <a:t>Sustainability </a:t>
              </a:r>
              <a:r>
                <a:rPr lang="en-US" sz="2600" b="1" dirty="0">
                  <a:solidFill>
                    <a:schemeClr val="accent6">
                      <a:lumMod val="75000"/>
                    </a:schemeClr>
                  </a:solidFill>
                </a:rPr>
                <a:t>Database Goals (SDG) from Scopus </a:t>
              </a:r>
            </a:p>
          </p:txBody>
        </p:sp>
      </p:grpSp>
      <p:sp>
        <p:nvSpPr>
          <p:cNvPr id="9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6942675" y="1653829"/>
            <a:ext cx="4825992" cy="4621302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marL="480754" lvl="1" algn="just">
              <a:lnSpc>
                <a:spcPct val="150000"/>
              </a:lnSpc>
            </a:pPr>
            <a:r>
              <a:rPr lang="en-US" sz="2800" b="1" dirty="0"/>
              <a:t>Conditions </a:t>
            </a:r>
            <a:endParaRPr lang="en-US" sz="2800" b="1" dirty="0" smtClean="0"/>
          </a:p>
          <a:p>
            <a:pPr marL="823654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researcher must be of Iraqi nationality and currently affiliated with an institution in </a:t>
            </a:r>
            <a:r>
              <a:rPr lang="en-US" sz="2000" b="1" dirty="0" smtClean="0">
                <a:solidFill>
                  <a:schemeClr val="tx1"/>
                </a:solidFill>
              </a:rPr>
              <a:t>Iraq</a:t>
            </a:r>
          </a:p>
          <a:p>
            <a:pPr marL="823654" lvl="1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Regulations </a:t>
            </a:r>
            <a:r>
              <a:rPr lang="en-US" sz="2000" b="1" dirty="0"/>
              <a:t>of publication in the last four years</a:t>
            </a:r>
          </a:p>
          <a:p>
            <a:pPr lvl="1" algn="just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6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8124" y="1174937"/>
            <a:ext cx="11524626" cy="5502088"/>
            <a:chOff x="32374" y="-9144"/>
            <a:chExt cx="9875838" cy="7407275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80025FD-E737-4B8B-9616-0FCC84CE73D7}"/>
                </a:ext>
              </a:extLst>
            </p:cNvPr>
            <p:cNvSpPr/>
            <p:nvPr/>
          </p:nvSpPr>
          <p:spPr>
            <a:xfrm>
              <a:off x="32374" y="-9144"/>
              <a:ext cx="9875838" cy="740727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941" tIns="40471" rIns="80941" bIns="40471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ar-EG" sz="17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7914" y="152400"/>
              <a:ext cx="9641588" cy="7191818"/>
              <a:chOff x="127914" y="152400"/>
              <a:chExt cx="9641588" cy="7191818"/>
            </a:xfrm>
          </p:grpSpPr>
          <p:sp>
            <p:nvSpPr>
              <p:cNvPr id="6" name="Rectangle 1"/>
              <p:cNvSpPr>
                <a:spLocks noChangeArrowheads="1"/>
              </p:cNvSpPr>
              <p:nvPr/>
            </p:nvSpPr>
            <p:spPr bwMode="auto">
              <a:xfrm>
                <a:off x="127914" y="1191133"/>
                <a:ext cx="2877833" cy="61530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Agricultural and Biological Sciences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Arts and Humanities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Biochemistry, Genetics and Molecular Biology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Business, Management and Accounting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Chemical Engineering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Chemistry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Computer Science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Decision Sciences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Dentistry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Earth and Planetary Sciences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Economics, Econometrics and Finance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Energy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Engineering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Environmental Science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Health Professions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Immunology and Microbiology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Materials Science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Mathematics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Medicine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Multidisciplinary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Neuroscience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Nursing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Pharmacology, Toxicology and Pharmaceutics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Physics and Astronomy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Psychology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Social Sciences</a:t>
                </a:r>
              </a:p>
              <a:p>
                <a:pPr marL="228600" marR="0" lvl="0" indent="-228600" algn="l" defTabSz="914400" rtl="0" eaLnBrk="0" fontAlgn="ctr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kumimoji="0" lang="en-US" sz="1100" b="1" i="0" u="none" strike="noStrike" cap="none" normalizeH="0" baseline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latin typeface="NexusSan"/>
                    <a:cs typeface="Arial" pitchFamily="34" charset="0"/>
                  </a:rPr>
                  <a:t>Veterinary</a:t>
                </a:r>
              </a:p>
            </p:txBody>
          </p:sp>
          <p:pic>
            <p:nvPicPr>
              <p:cNvPr id="8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749" y="3025425"/>
                <a:ext cx="5447603" cy="4167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ounded Rectangle 22">
                <a:extLst>
                  <a:ext uri="{FF2B5EF4-FFF2-40B4-BE49-F238E27FC236}">
                    <a16:creationId xmlns="" xmlns:a16="http://schemas.microsoft.com/office/drawing/2014/main" id="{F25F92AD-A369-4986-B73A-95281D45411B}"/>
                  </a:ext>
                </a:extLst>
              </p:cNvPr>
              <p:cNvSpPr/>
              <p:nvPr/>
            </p:nvSpPr>
            <p:spPr bwMode="auto">
              <a:xfrm>
                <a:off x="1558697" y="152400"/>
                <a:ext cx="6701695" cy="675075"/>
              </a:xfrm>
              <a:prstGeom prst="round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16200000" scaled="0"/>
              </a:gra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91427" tIns="45714" rIns="91427" bIns="45714" anchor="ctr"/>
              <a:lstStyle/>
              <a:p>
                <a:pPr algn="ctr"/>
                <a:r>
                  <a:rPr lang="en-US" sz="3200" b="1" dirty="0"/>
                  <a:t>1. AUIQ – Pioneer Award</a:t>
                </a:r>
              </a:p>
            </p:txBody>
          </p:sp>
          <p:sp>
            <p:nvSpPr>
              <p:cNvPr id="10" name="Rounded Rectangle 22">
                <a:extLst>
                  <a:ext uri="{FF2B5EF4-FFF2-40B4-BE49-F238E27FC236}">
                    <a16:creationId xmlns="" xmlns:a16="http://schemas.microsoft.com/office/drawing/2014/main" id="{F25F92AD-A369-4986-B73A-95281D45411B}"/>
                  </a:ext>
                </a:extLst>
              </p:cNvPr>
              <p:cNvSpPr/>
              <p:nvPr/>
            </p:nvSpPr>
            <p:spPr bwMode="auto">
              <a:xfrm>
                <a:off x="4110264" y="1968802"/>
                <a:ext cx="5659238" cy="91556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27" tIns="45714" rIns="91427" bIns="45714" anchor="ctr"/>
              <a:lstStyle/>
              <a:p>
                <a:pPr algn="ctr"/>
                <a:r>
                  <a:rPr lang="en-US" sz="2400" b="1" dirty="0"/>
                  <a:t>There are 27 General Fields according to Scopus Database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70293" y="1045355"/>
                <a:ext cx="3580257" cy="80798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lvl="1" algn="ctr">
                  <a:lnSpc>
                    <a:spcPct val="150000"/>
                  </a:lnSpc>
                </a:pPr>
                <a:r>
                  <a:rPr lang="en-US" sz="2200" b="1" dirty="0"/>
                  <a:t>With Field Consideration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79794" y="1028270"/>
            <a:ext cx="4411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1. AUIQ – Pioneer Award</a:t>
            </a:r>
            <a:endParaRPr lang="en-US" sz="3200" dirty="0"/>
          </a:p>
        </p:txBody>
      </p:sp>
      <p:sp>
        <p:nvSpPr>
          <p:cNvPr id="16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353365" y="1951892"/>
            <a:ext cx="11485270" cy="4651131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rgbClr val="00B0F0">
              <a:alpha val="38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1- </a:t>
            </a:r>
            <a:r>
              <a:rPr lang="en-US" sz="2800" b="1" dirty="0">
                <a:solidFill>
                  <a:srgbClr val="FF0000"/>
                </a:solidFill>
              </a:rPr>
              <a:t>Scopus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/>
              <a:t>based database with a total weight of </a:t>
            </a:r>
            <a:r>
              <a:rPr lang="en-US" sz="2800" b="1" dirty="0">
                <a:solidFill>
                  <a:schemeClr val="tx1"/>
                </a:solidFill>
              </a:rPr>
              <a:t>27% divided as follows:</a:t>
            </a:r>
            <a:endParaRPr lang="ar-IQ" sz="2800" b="1" dirty="0">
              <a:solidFill>
                <a:schemeClr val="tx1"/>
              </a:solidFill>
            </a:endParaRPr>
          </a:p>
          <a:p>
            <a:pPr marL="571423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Overall Citations, with a weight of 3 %.</a:t>
            </a:r>
          </a:p>
          <a:p>
            <a:pPr marL="571423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Out-self Citation: 2%</a:t>
            </a:r>
          </a:p>
          <a:p>
            <a:pPr marL="571423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H-index, with a weight of 5 %.</a:t>
            </a:r>
          </a:p>
          <a:p>
            <a:pPr marL="571423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Total number of papers, with a weight of 4 %.</a:t>
            </a:r>
          </a:p>
          <a:p>
            <a:pPr marL="571423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Number of papers published in 20xx, 4 %.</a:t>
            </a:r>
          </a:p>
          <a:p>
            <a:pPr marL="571423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Author Position, 9%</a:t>
            </a:r>
          </a:p>
          <a:p>
            <a:pPr marL="1052177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>
                <a:solidFill>
                  <a:schemeClr val="tx1"/>
                </a:solidFill>
              </a:rPr>
              <a:t>Corresponding author 3%</a:t>
            </a:r>
          </a:p>
          <a:p>
            <a:pPr marL="1052177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>
                <a:solidFill>
                  <a:schemeClr val="tx1"/>
                </a:solidFill>
              </a:rPr>
              <a:t>Single Author, 3%</a:t>
            </a:r>
          </a:p>
          <a:p>
            <a:pPr marL="1052177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>
                <a:solidFill>
                  <a:schemeClr val="tx1"/>
                </a:solidFill>
              </a:rPr>
              <a:t>First Author, 3</a:t>
            </a:r>
            <a:r>
              <a:rPr lang="en-US" sz="1200" b="1" dirty="0" smtClean="0">
                <a:solidFill>
                  <a:schemeClr val="tx1"/>
                </a:solidFill>
              </a:rPr>
              <a:t>%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632763-766C-42BA-B989-C3F6B461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097" y="4066922"/>
            <a:ext cx="2777464" cy="18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266700" y="4454037"/>
            <a:ext cx="11514992" cy="2209800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gradFill>
            <a:gsLst>
              <a:gs pos="0">
                <a:srgbClr val="DDEBCF"/>
              </a:gs>
              <a:gs pos="99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Sustainability Database Goals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(SDG) Interested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Researchers 5 %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on SCOPUS Sustainability Database (16 Goals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the year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20xx,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ratio between the number of published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papers that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targeted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SDG 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total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published papers for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evaluation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year.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v"/>
            </a:pPr>
            <a:endParaRPr lang="en-US" sz="1400" dirty="0"/>
          </a:p>
          <a:p>
            <a:pPr marL="571500" indent="-571500">
              <a:buFontTx/>
              <a:buChar char="-"/>
            </a:pPr>
            <a:endParaRPr lang="ar-IQ" sz="1400" dirty="0"/>
          </a:p>
        </p:txBody>
      </p:sp>
      <p:sp>
        <p:nvSpPr>
          <p:cNvPr id="4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266700" y="1758452"/>
            <a:ext cx="11405904" cy="2590083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2- </a:t>
            </a:r>
            <a:r>
              <a:rPr lang="en-US" sz="2400" b="1" dirty="0" err="1">
                <a:solidFill>
                  <a:srgbClr val="FF0000"/>
                </a:solidFill>
              </a:rPr>
              <a:t>SciVal</a:t>
            </a:r>
            <a:r>
              <a:rPr lang="en-US" sz="2400" dirty="0">
                <a:solidFill>
                  <a:schemeClr val="tx1"/>
                </a:solidFill>
              </a:rPr>
              <a:t> based database with a total weight of </a:t>
            </a:r>
            <a:r>
              <a:rPr lang="en-US" sz="2400" b="1" dirty="0">
                <a:solidFill>
                  <a:schemeClr val="tx1"/>
                </a:solidFill>
              </a:rPr>
              <a:t>23%</a:t>
            </a:r>
            <a:r>
              <a:rPr lang="en-US" sz="2400" dirty="0">
                <a:solidFill>
                  <a:schemeClr val="tx1"/>
                </a:solidFill>
              </a:rPr>
              <a:t> divided as follows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ar-IQ" sz="3600" dirty="0"/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Pap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ers in Top Journal Percentiles, 4%.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Citied papers, 5</a:t>
            </a:r>
            <a:r>
              <a:rPr lang="ar-IQ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Field-Weighted Views Impact, 4 %.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International collaboration, 5 %.</a:t>
            </a:r>
          </a:p>
          <a:p>
            <a:pPr marL="457138" indent="-457138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Field-Weighted Citation Impact, 5%.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9794" y="1028270"/>
            <a:ext cx="4411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1. AUIQ – Pioneer Award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657D28-3876-4B07-AF8F-14BDDF3A6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799" y="2506538"/>
            <a:ext cx="2306489" cy="18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CC05C588-BE85-7274-E7EE-A0335D3768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442227" y="1481165"/>
            <a:ext cx="10952593" cy="3495286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rgbClr val="FF66FF">
              <a:alpha val="20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endParaRPr lang="ar-IQ" sz="2800" dirty="0"/>
          </a:p>
          <a:p>
            <a:r>
              <a:rPr lang="en-US" sz="2000" b="1" dirty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rgbClr val="FF0000"/>
                </a:solidFill>
              </a:rPr>
              <a:t>Web of Science </a:t>
            </a:r>
            <a:r>
              <a:rPr lang="en-US" sz="2000" b="1" dirty="0">
                <a:solidFill>
                  <a:schemeClr val="tx1"/>
                </a:solidFill>
              </a:rPr>
              <a:t>based database with a total weight of 25 % divided as follows:</a:t>
            </a:r>
            <a:endParaRPr lang="ar-IQ" sz="2000" b="1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Overall Citations, 3 %.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 of Times Cited By Patents 2%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H-index, 4 %.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number of papers, 3 %.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papers published in 20xx, 4 %.</a:t>
            </a:r>
          </a:p>
          <a:p>
            <a:pPr marL="571423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Author Positions:  9%</a:t>
            </a:r>
          </a:p>
          <a:p>
            <a:pPr marL="1052177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Corresponding author 3%</a:t>
            </a:r>
          </a:p>
          <a:p>
            <a:pPr marL="1052177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Author, 3%</a:t>
            </a:r>
          </a:p>
          <a:p>
            <a:pPr marL="1052177" lvl="1" indent="-571423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 Author, 3</a:t>
            </a:r>
            <a:r>
              <a:rPr lang="en-US" sz="1200" b="1" dirty="0">
                <a:solidFill>
                  <a:schemeClr val="tx1"/>
                </a:solidFill>
              </a:rPr>
              <a:t>%</a:t>
            </a:r>
          </a:p>
          <a:p>
            <a:pPr lvl="1" algn="just">
              <a:lnSpc>
                <a:spcPct val="150000"/>
              </a:lnSpc>
            </a:pP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4" name="Rounded Rectangular Callout 21">
            <a:extLst>
              <a:ext uri="{FF2B5EF4-FFF2-40B4-BE49-F238E27FC236}">
                <a16:creationId xmlns="" xmlns:a16="http://schemas.microsoft.com/office/drawing/2014/main" id="{81FAAB90-F505-497E-A598-104E85C484B8}"/>
              </a:ext>
            </a:extLst>
          </p:cNvPr>
          <p:cNvSpPr/>
          <p:nvPr/>
        </p:nvSpPr>
        <p:spPr bwMode="auto">
          <a:xfrm>
            <a:off x="366032" y="5073166"/>
            <a:ext cx="11099138" cy="1625112"/>
          </a:xfrm>
          <a:prstGeom prst="wedgeRoundRectCallout">
            <a:avLst>
              <a:gd name="adj1" fmla="val -49694"/>
              <a:gd name="adj2" fmla="val 682"/>
              <a:gd name="adj3" fmla="val 16667"/>
            </a:avLst>
          </a:prstGeom>
          <a:solidFill>
            <a:schemeClr val="accent5">
              <a:lumMod val="60000"/>
              <a:lumOff val="40000"/>
              <a:alpha val="51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5- </a:t>
            </a:r>
            <a:r>
              <a:rPr lang="en-US" sz="2400" b="1" dirty="0" err="1">
                <a:solidFill>
                  <a:srgbClr val="FF0000"/>
                </a:solidFill>
              </a:rPr>
              <a:t>Publons</a:t>
            </a:r>
            <a:r>
              <a:rPr lang="en-US" sz="2000" b="1" dirty="0">
                <a:solidFill>
                  <a:schemeClr val="tx1"/>
                </a:solidFill>
              </a:rPr>
              <a:t> based database with a total weight of 10 % divided as follows:</a:t>
            </a:r>
          </a:p>
          <a:p>
            <a:pPr marL="457138" indent="-457138" algn="just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>
                <a:solidFill>
                  <a:schemeClr val="tx1"/>
                </a:solidFill>
              </a:rPr>
              <a:t>Top reviewer award, 2%.</a:t>
            </a:r>
          </a:p>
          <a:p>
            <a:pPr marL="457138" indent="-457138" algn="just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/>
              <a:t>Total number of editorial contributions, 2 %.</a:t>
            </a:r>
          </a:p>
          <a:p>
            <a:pPr marL="457138" indent="-457138" algn="just">
              <a:lnSpc>
                <a:spcPct val="150000"/>
              </a:lnSpc>
              <a:buFont typeface="+mj-lt"/>
              <a:buAutoNum type="alphaLcParenR"/>
            </a:pPr>
            <a:r>
              <a:rPr lang="en-US" sz="1400" b="1" dirty="0"/>
              <a:t>Total number of reviews contributions, 2 </a:t>
            </a:r>
            <a:r>
              <a:rPr lang="en-US" sz="1400" b="1" dirty="0" smtClean="0"/>
              <a:t>%.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5826" y="5743779"/>
            <a:ext cx="224790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d)  Highly-cited </a:t>
            </a:r>
            <a:r>
              <a:rPr lang="en-US" sz="1400" b="1" dirty="0"/>
              <a:t>award, 2 %.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e)  Editorial </a:t>
            </a:r>
            <a:r>
              <a:rPr lang="en-US" sz="1400" b="1" dirty="0"/>
              <a:t>role, 2 %.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9794" y="808470"/>
            <a:ext cx="44114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1. AUIQ – Pioneer Award</a:t>
            </a:r>
            <a:endParaRPr lang="en-US" sz="3200" dirty="0"/>
          </a:p>
        </p:txBody>
      </p:sp>
      <p:pic>
        <p:nvPicPr>
          <p:cNvPr id="9" name="Picture 2" descr="Web of Science – Asian Insitute of Technology Library">
            <a:extLst>
              <a:ext uri="{FF2B5EF4-FFF2-40B4-BE49-F238E27FC236}">
                <a16:creationId xmlns="" xmlns:a16="http://schemas.microsoft.com/office/drawing/2014/main" id="{7D3C7452-D0EB-4BBA-9C78-DAB0E96E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63366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30C79DF-DCFB-4D1B-9F20-2CA44E8A0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991" y="5381161"/>
            <a:ext cx="1177009" cy="11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1079</Words>
  <Application>Microsoft Office PowerPoint</Application>
  <PresentationFormat>Custom</PresentationFormat>
  <Paragraphs>170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جوائز جامعة العين العراقية للباحث الأكاديمي العراقي AUIQ  -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Bilal Al-Aqidi</dc:creator>
  <cp:lastModifiedBy>DR Shafiq Shafiq</cp:lastModifiedBy>
  <cp:revision>56</cp:revision>
  <dcterms:created xsi:type="dcterms:W3CDTF">2023-09-11T12:58:39Z</dcterms:created>
  <dcterms:modified xsi:type="dcterms:W3CDTF">2023-09-16T16:40:27Z</dcterms:modified>
</cp:coreProperties>
</file>