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 id="268" r:id="rId14"/>
    <p:sldId id="269" r:id="rId15"/>
    <p:sldId id="270" r:id="rId16"/>
    <p:sldId id="271" r:id="rId17"/>
    <p:sldId id="275" r:id="rId18"/>
    <p:sldId id="276" r:id="rId19"/>
    <p:sldId id="277" r:id="rId20"/>
    <p:sldId id="272" r:id="rId21"/>
    <p:sldId id="273" r:id="rId22"/>
    <p:sldId id="274" r:id="rId23"/>
    <p:sldId id="278" r:id="rId24"/>
    <p:sldId id="279" r:id="rId25"/>
    <p:sldId id="280" r:id="rId26"/>
    <p:sldId id="281" r:id="rId27"/>
    <p:sldId id="282"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9C954F0-5336-4D9A-87C3-14E74E04E20C}" type="datetimeFigureOut">
              <a:rPr lang="ar-IQ" smtClean="0"/>
              <a:t>16/03/1444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335538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9C954F0-5336-4D9A-87C3-14E74E04E20C}" type="datetimeFigureOut">
              <a:rPr lang="ar-IQ" smtClean="0"/>
              <a:t>16/03/1444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313069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9C954F0-5336-4D9A-87C3-14E74E04E20C}" type="datetimeFigureOut">
              <a:rPr lang="ar-IQ" smtClean="0"/>
              <a:t>16/03/1444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80291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9C954F0-5336-4D9A-87C3-14E74E04E20C}" type="datetimeFigureOut">
              <a:rPr lang="ar-IQ" smtClean="0"/>
              <a:t>16/03/1444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385296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954F0-5336-4D9A-87C3-14E74E04E20C}" type="datetimeFigureOut">
              <a:rPr lang="ar-IQ" smtClean="0"/>
              <a:t>16/03/1444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193718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9C954F0-5336-4D9A-87C3-14E74E04E20C}" type="datetimeFigureOut">
              <a:rPr lang="ar-IQ" smtClean="0"/>
              <a:t>16/03/1444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200715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9C954F0-5336-4D9A-87C3-14E74E04E20C}" type="datetimeFigureOut">
              <a:rPr lang="ar-IQ" smtClean="0"/>
              <a:t>16/03/1444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357148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9C954F0-5336-4D9A-87C3-14E74E04E20C}" type="datetimeFigureOut">
              <a:rPr lang="ar-IQ" smtClean="0"/>
              <a:t>16/03/1444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72354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954F0-5336-4D9A-87C3-14E74E04E20C}" type="datetimeFigureOut">
              <a:rPr lang="ar-IQ" smtClean="0"/>
              <a:t>16/03/1444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295726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954F0-5336-4D9A-87C3-14E74E04E20C}" type="datetimeFigureOut">
              <a:rPr lang="ar-IQ" smtClean="0"/>
              <a:t>16/03/1444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361933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954F0-5336-4D9A-87C3-14E74E04E20C}" type="datetimeFigureOut">
              <a:rPr lang="ar-IQ" smtClean="0"/>
              <a:t>16/03/1444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82D184-6B06-4980-92C4-966F5B4E223B}" type="slidenum">
              <a:rPr lang="ar-IQ" smtClean="0"/>
              <a:t>‹#›</a:t>
            </a:fld>
            <a:endParaRPr lang="ar-IQ"/>
          </a:p>
        </p:txBody>
      </p:sp>
    </p:spTree>
    <p:extLst>
      <p:ext uri="{BB962C8B-B14F-4D97-AF65-F5344CB8AC3E}">
        <p14:creationId xmlns:p14="http://schemas.microsoft.com/office/powerpoint/2010/main" val="53266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C954F0-5336-4D9A-87C3-14E74E04E20C}" type="datetimeFigureOut">
              <a:rPr lang="ar-IQ" smtClean="0"/>
              <a:t>16/03/1444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82D184-6B06-4980-92C4-966F5B4E223B}" type="slidenum">
              <a:rPr lang="ar-IQ" smtClean="0"/>
              <a:t>‹#›</a:t>
            </a:fld>
            <a:endParaRPr lang="ar-IQ"/>
          </a:p>
        </p:txBody>
      </p:sp>
    </p:spTree>
    <p:extLst>
      <p:ext uri="{BB962C8B-B14F-4D97-AF65-F5344CB8AC3E}">
        <p14:creationId xmlns:p14="http://schemas.microsoft.com/office/powerpoint/2010/main" val="299847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1800200"/>
          </a:xfrm>
        </p:spPr>
        <p:txBody>
          <a:bodyPr>
            <a:normAutofit fontScale="90000"/>
          </a:bodyPr>
          <a:lstStyle/>
          <a:p>
            <a:pPr rtl="0"/>
            <a:r>
              <a:rPr lang="ar-IQ" dirty="0" smtClean="0"/>
              <a:t/>
            </a:r>
            <a:br>
              <a:rPr lang="ar-IQ" dirty="0" smtClean="0"/>
            </a:br>
            <a:r>
              <a:rPr lang="en-US" dirty="0" smtClean="0"/>
              <a:t>Geophysics</a:t>
            </a:r>
            <a:br>
              <a:rPr lang="en-US" dirty="0" smtClean="0"/>
            </a:br>
            <a:r>
              <a:rPr lang="en-US" dirty="0" smtClean="0"/>
              <a:t>Introduction</a:t>
            </a:r>
            <a:br>
              <a:rPr lang="en-US" dirty="0" smtClean="0"/>
            </a:br>
            <a:r>
              <a:rPr lang="en-US" dirty="0" smtClean="0"/>
              <a:t>First Lecture</a:t>
            </a:r>
            <a:endParaRPr lang="ar-IQ" dirty="0"/>
          </a:p>
        </p:txBody>
      </p:sp>
      <p:sp>
        <p:nvSpPr>
          <p:cNvPr id="3" name="Subtitle 2"/>
          <p:cNvSpPr>
            <a:spLocks noGrp="1"/>
          </p:cNvSpPr>
          <p:nvPr>
            <p:ph type="subTitle" idx="1"/>
          </p:nvPr>
        </p:nvSpPr>
        <p:spPr>
          <a:xfrm>
            <a:off x="1371600" y="4941168"/>
            <a:ext cx="6400800" cy="697632"/>
          </a:xfrm>
        </p:spPr>
        <p:txBody>
          <a:bodyPr/>
          <a:lstStyle/>
          <a:p>
            <a:endParaRPr lang="ar-IQ" dirty="0">
              <a:solidFill>
                <a:srgbClr val="FF0000"/>
              </a:solidFill>
            </a:endParaRPr>
          </a:p>
        </p:txBody>
      </p:sp>
    </p:spTree>
    <p:extLst>
      <p:ext uri="{BB962C8B-B14F-4D97-AF65-F5344CB8AC3E}">
        <p14:creationId xmlns:p14="http://schemas.microsoft.com/office/powerpoint/2010/main" val="229229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Physical Properties</a:t>
            </a:r>
            <a:endParaRPr lang="ar-IQ" dirty="0"/>
          </a:p>
        </p:txBody>
      </p:sp>
      <p:sp>
        <p:nvSpPr>
          <p:cNvPr id="3" name="Content Placeholder 2"/>
          <p:cNvSpPr>
            <a:spLocks noGrp="1"/>
          </p:cNvSpPr>
          <p:nvPr>
            <p:ph idx="1"/>
          </p:nvPr>
        </p:nvSpPr>
        <p:spPr/>
        <p:txBody>
          <a:bodyPr/>
          <a:lstStyle/>
          <a:p>
            <a:pPr algn="l" rtl="0"/>
            <a:r>
              <a:rPr lang="en-US" dirty="0" smtClean="0"/>
              <a:t>What main physical properties do we measure?</a:t>
            </a:r>
          </a:p>
          <a:p>
            <a:pPr algn="l" rtl="0"/>
            <a:r>
              <a:rPr lang="en-US" dirty="0" smtClean="0"/>
              <a:t>Density</a:t>
            </a:r>
          </a:p>
          <a:p>
            <a:pPr algn="l" rtl="0"/>
            <a:r>
              <a:rPr lang="en-US" dirty="0" smtClean="0"/>
              <a:t>Magnetic properties</a:t>
            </a:r>
          </a:p>
          <a:p>
            <a:pPr algn="l" rtl="0"/>
            <a:r>
              <a:rPr lang="en-US" dirty="0" smtClean="0"/>
              <a:t>Resistivity, conductivity</a:t>
            </a:r>
          </a:p>
          <a:p>
            <a:pPr algn="l" rtl="0"/>
            <a:r>
              <a:rPr lang="en-US" dirty="0" smtClean="0"/>
              <a:t>Acoustic Velocity</a:t>
            </a:r>
          </a:p>
          <a:p>
            <a:pPr algn="l" rtl="0"/>
            <a:r>
              <a:rPr lang="en-US" dirty="0" smtClean="0"/>
              <a:t>Electromagnetic properties</a:t>
            </a:r>
          </a:p>
          <a:p>
            <a:pPr algn="l" rtl="0"/>
            <a:endParaRPr lang="en-US" dirty="0" smtClean="0"/>
          </a:p>
          <a:p>
            <a:pPr marL="0" indent="0" algn="l" rtl="0">
              <a:buNone/>
            </a:pPr>
            <a:endParaRPr lang="ar-IQ" dirty="0"/>
          </a:p>
        </p:txBody>
      </p:sp>
    </p:spTree>
    <p:extLst>
      <p:ext uri="{BB962C8B-B14F-4D97-AF65-F5344CB8AC3E}">
        <p14:creationId xmlns:p14="http://schemas.microsoft.com/office/powerpoint/2010/main" val="292051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Physical Properties</a:t>
            </a:r>
            <a:endParaRPr lang="ar-IQ" dirty="0"/>
          </a:p>
        </p:txBody>
      </p:sp>
      <p:sp>
        <p:nvSpPr>
          <p:cNvPr id="3" name="Content Placeholder 2"/>
          <p:cNvSpPr>
            <a:spLocks noGrp="1"/>
          </p:cNvSpPr>
          <p:nvPr>
            <p:ph idx="1"/>
          </p:nvPr>
        </p:nvSpPr>
        <p:spPr/>
        <p:txBody>
          <a:bodyPr/>
          <a:lstStyle/>
          <a:p>
            <a:pPr algn="l" rtl="0"/>
            <a:r>
              <a:rPr lang="en-US" dirty="0" smtClean="0"/>
              <a:t>1.Density</a:t>
            </a:r>
          </a:p>
          <a:p>
            <a:pPr algn="l" rtl="0"/>
            <a:r>
              <a:rPr lang="en-US" dirty="0" smtClean="0"/>
              <a:t>Density ρ is defined quotient of mass m and volume V of a material.</a:t>
            </a:r>
          </a:p>
          <a:p>
            <a:pPr algn="l" rtl="0"/>
            <a:r>
              <a:rPr lang="en-US" dirty="0" smtClean="0"/>
              <a:t> The SI unit for density is kg m -3</a:t>
            </a:r>
          </a:p>
          <a:p>
            <a:pPr algn="l" rtl="0"/>
            <a:r>
              <a:rPr lang="en-US" dirty="0" smtClean="0"/>
              <a:t>Due to the heterogeneity of rocks, it is necessary to distinguish between different densities that are related to different rock components:</a:t>
            </a:r>
          </a:p>
          <a:p>
            <a:pPr algn="l" rtl="0"/>
            <a:endParaRPr lang="ar-IQ" dirty="0"/>
          </a:p>
        </p:txBody>
      </p:sp>
    </p:spTree>
    <p:extLst>
      <p:ext uri="{BB962C8B-B14F-4D97-AF65-F5344CB8AC3E}">
        <p14:creationId xmlns:p14="http://schemas.microsoft.com/office/powerpoint/2010/main" val="79933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Physical Properties(Density)</a:t>
            </a:r>
            <a:endParaRPr lang="ar-IQ" dirty="0"/>
          </a:p>
        </p:txBody>
      </p:sp>
      <p:sp>
        <p:nvSpPr>
          <p:cNvPr id="3" name="Content Placeholder 2"/>
          <p:cNvSpPr>
            <a:spLocks noGrp="1"/>
          </p:cNvSpPr>
          <p:nvPr>
            <p:ph idx="1"/>
          </p:nvPr>
        </p:nvSpPr>
        <p:spPr/>
        <p:txBody>
          <a:bodyPr>
            <a:normAutofit lnSpcReduction="10000"/>
          </a:bodyPr>
          <a:lstStyle/>
          <a:p>
            <a:pPr algn="l" rtl="0"/>
            <a:r>
              <a:rPr lang="en-US" dirty="0" smtClean="0"/>
              <a:t>ρ—bulk density: the mean density of the considered rock volume (including pores, etc.), for example, density of sandstone,</a:t>
            </a:r>
          </a:p>
          <a:p>
            <a:pPr algn="l" rtl="0"/>
            <a:r>
              <a:rPr lang="en-US" dirty="0" smtClean="0"/>
              <a:t> </a:t>
            </a:r>
            <a:r>
              <a:rPr lang="en-US" dirty="0" err="1" smtClean="0"/>
              <a:t>ρma</a:t>
            </a:r>
            <a:r>
              <a:rPr lang="en-US" dirty="0" smtClean="0"/>
              <a:t>—mean density of the solid matrix material (mineral or mixture of minerals), for example, density of a carbonate matrix (without pore fluid),</a:t>
            </a:r>
          </a:p>
          <a:p>
            <a:pPr algn="l" rtl="0"/>
            <a:r>
              <a:rPr lang="en-US" dirty="0" smtClean="0"/>
              <a:t> </a:t>
            </a:r>
            <a:r>
              <a:rPr lang="en-US" dirty="0" err="1" smtClean="0"/>
              <a:t>ρfl</a:t>
            </a:r>
            <a:r>
              <a:rPr lang="en-US" dirty="0" smtClean="0"/>
              <a:t>—mean density of the pore (or fracture) fluid, for example, density of water </a:t>
            </a:r>
            <a:r>
              <a:rPr lang="en-US" dirty="0" err="1" smtClean="0"/>
              <a:t>rw</a:t>
            </a:r>
            <a:endParaRPr lang="en-US" dirty="0" smtClean="0"/>
          </a:p>
          <a:p>
            <a:pPr marL="0" indent="0" algn="l" rtl="0">
              <a:buNone/>
            </a:pPr>
            <a:endParaRPr lang="ar-IQ" dirty="0"/>
          </a:p>
        </p:txBody>
      </p:sp>
    </p:spTree>
    <p:extLst>
      <p:ext uri="{BB962C8B-B14F-4D97-AF65-F5344CB8AC3E}">
        <p14:creationId xmlns:p14="http://schemas.microsoft.com/office/powerpoint/2010/main" val="176629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Physical Properties (Density)</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24935" cy="421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51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a:t>
            </a:r>
            <a:endParaRPr lang="ar-IQ" dirty="0"/>
          </a:p>
        </p:txBody>
      </p:sp>
      <p:sp>
        <p:nvSpPr>
          <p:cNvPr id="3" name="Content Placeholder 2"/>
          <p:cNvSpPr>
            <a:spLocks noGrp="1"/>
          </p:cNvSpPr>
          <p:nvPr>
            <p:ph idx="1"/>
          </p:nvPr>
        </p:nvSpPr>
        <p:spPr/>
        <p:txBody>
          <a:bodyPr/>
          <a:lstStyle/>
          <a:p>
            <a:pPr marL="0" indent="0" algn="l" rtl="0">
              <a:buNone/>
            </a:pPr>
            <a:r>
              <a:rPr lang="en-US" dirty="0"/>
              <a:t>Magnetic properties</a:t>
            </a:r>
          </a:p>
          <a:p>
            <a:pPr marL="0" indent="0" algn="l" rtl="0">
              <a:buNone/>
            </a:pPr>
            <a:r>
              <a:rPr lang="en-US" dirty="0"/>
              <a:t>Magnetic properties refer to the response of a material to an applied magnetic field. Different materials react to the application of magnetic field differently.</a:t>
            </a:r>
          </a:p>
          <a:p>
            <a:pPr marL="0" indent="0" algn="l" rtl="0">
              <a:buNone/>
            </a:pPr>
            <a:endParaRPr lang="ar-IQ" dirty="0"/>
          </a:p>
        </p:txBody>
      </p:sp>
    </p:spTree>
    <p:extLst>
      <p:ext uri="{BB962C8B-B14F-4D97-AF65-F5344CB8AC3E}">
        <p14:creationId xmlns:p14="http://schemas.microsoft.com/office/powerpoint/2010/main" val="355920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Physical Properties</a:t>
            </a:r>
            <a:endParaRPr lang="ar-IQ" dirty="0"/>
          </a:p>
        </p:txBody>
      </p:sp>
      <p:sp>
        <p:nvSpPr>
          <p:cNvPr id="3" name="Content Placeholder 2"/>
          <p:cNvSpPr>
            <a:spLocks noGrp="1"/>
          </p:cNvSpPr>
          <p:nvPr>
            <p:ph idx="1"/>
          </p:nvPr>
        </p:nvSpPr>
        <p:spPr/>
        <p:txBody>
          <a:bodyPr/>
          <a:lstStyle/>
          <a:p>
            <a:pPr algn="l" rtl="0"/>
            <a:r>
              <a:rPr lang="en-US" dirty="0"/>
              <a:t>3.Resisitivity vs. Conductivity</a:t>
            </a:r>
          </a:p>
          <a:p>
            <a:pPr algn="l" rtl="0"/>
            <a:r>
              <a:rPr lang="en-US" dirty="0"/>
              <a:t>Resistance: measure of the opposition offered by the material to the flow of electricity</a:t>
            </a:r>
          </a:p>
          <a:p>
            <a:pPr algn="l" rtl="0"/>
            <a:r>
              <a:rPr lang="en-US" dirty="0"/>
              <a:t>Resistivity R is a material invariant:</a:t>
            </a:r>
          </a:p>
          <a:p>
            <a:pPr algn="l" rtl="0"/>
            <a:r>
              <a:rPr lang="en-US" dirty="0"/>
              <a:t>	R is measured in </a:t>
            </a:r>
            <a:r>
              <a:rPr lang="en-US" dirty="0" smtClean="0"/>
              <a:t>Ohm</a:t>
            </a:r>
            <a:endParaRPr lang="en-US" dirty="0"/>
          </a:p>
          <a:p>
            <a:pPr algn="l" rtl="0"/>
            <a:r>
              <a:rPr lang="en-US" dirty="0"/>
              <a:t>Conductivity is the reciprocal of resistivity (C =1/R)</a:t>
            </a:r>
          </a:p>
          <a:p>
            <a:pPr algn="l" rtl="0"/>
            <a:endParaRPr lang="en-US" dirty="0"/>
          </a:p>
          <a:p>
            <a:pPr algn="l" rtl="0"/>
            <a:endParaRPr lang="ar-IQ" dirty="0"/>
          </a:p>
        </p:txBody>
      </p:sp>
    </p:spTree>
    <p:extLst>
      <p:ext uri="{BB962C8B-B14F-4D97-AF65-F5344CB8AC3E}">
        <p14:creationId xmlns:p14="http://schemas.microsoft.com/office/powerpoint/2010/main" val="162053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Physical Properties</a:t>
            </a:r>
            <a:endParaRPr lang="ar-IQ" dirty="0"/>
          </a:p>
        </p:txBody>
      </p:sp>
      <p:sp>
        <p:nvSpPr>
          <p:cNvPr id="3" name="Content Placeholder 2"/>
          <p:cNvSpPr>
            <a:spLocks noGrp="1"/>
          </p:cNvSpPr>
          <p:nvPr>
            <p:ph idx="1"/>
          </p:nvPr>
        </p:nvSpPr>
        <p:spPr/>
        <p:txBody>
          <a:bodyPr/>
          <a:lstStyle/>
          <a:p>
            <a:pPr algn="l" rtl="0"/>
            <a:r>
              <a:rPr lang="en-US" dirty="0"/>
              <a:t>3.Acoustic Impedance</a:t>
            </a:r>
          </a:p>
          <a:p>
            <a:pPr algn="l" rtl="0"/>
            <a:r>
              <a:rPr lang="en-US" dirty="0"/>
              <a:t>Acoustic impedance of a rock layer is the product of the density and the velocity of that layer, and strictly a reflection is generated by a contrast in acoustic </a:t>
            </a:r>
            <a:r>
              <a:rPr lang="en-US" dirty="0" smtClean="0"/>
              <a:t>impedance.</a:t>
            </a:r>
            <a:endParaRPr lang="ar-IQ" dirty="0"/>
          </a:p>
        </p:txBody>
      </p:sp>
    </p:spTree>
    <p:extLst>
      <p:ext uri="{BB962C8B-B14F-4D97-AF65-F5344CB8AC3E}">
        <p14:creationId xmlns:p14="http://schemas.microsoft.com/office/powerpoint/2010/main" val="348114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Physical Properties</a:t>
            </a:r>
            <a:endParaRPr lang="ar-IQ" dirty="0"/>
          </a:p>
        </p:txBody>
      </p:sp>
      <p:sp>
        <p:nvSpPr>
          <p:cNvPr id="3" name="Content Placeholder 2"/>
          <p:cNvSpPr>
            <a:spLocks noGrp="1"/>
          </p:cNvSpPr>
          <p:nvPr>
            <p:ph idx="1"/>
          </p:nvPr>
        </p:nvSpPr>
        <p:spPr/>
        <p:txBody>
          <a:bodyPr/>
          <a:lstStyle/>
          <a:p>
            <a:pPr algn="l" rtl="0"/>
            <a:r>
              <a:rPr lang="en-US" dirty="0"/>
              <a:t>3.Acoustic Impedance</a:t>
            </a:r>
          </a:p>
          <a:p>
            <a:pPr algn="l" rtl="0"/>
            <a:r>
              <a:rPr lang="en-US" dirty="0"/>
              <a:t>Acoustic impedance of a rock layer is the product of the density and the velocity of that layer, and strictly a reflection is generated by a contrast in acoustic </a:t>
            </a:r>
            <a:r>
              <a:rPr lang="en-US" dirty="0" smtClean="0"/>
              <a:t>impedance.</a:t>
            </a:r>
          </a:p>
          <a:p>
            <a:pPr algn="l" rtl="0"/>
            <a:endParaRPr lang="ar-IQ" dirty="0"/>
          </a:p>
        </p:txBody>
      </p:sp>
    </p:spTree>
    <p:extLst>
      <p:ext uri="{BB962C8B-B14F-4D97-AF65-F5344CB8AC3E}">
        <p14:creationId xmlns:p14="http://schemas.microsoft.com/office/powerpoint/2010/main" val="402646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Physical Properties</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00200"/>
            <a:ext cx="81369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7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Framework for Applied Geophysics</a:t>
            </a:r>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498" y="1600200"/>
            <a:ext cx="791900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9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Geophysics</a:t>
            </a:r>
            <a:endParaRPr lang="ar-IQ" dirty="0"/>
          </a:p>
        </p:txBody>
      </p:sp>
      <p:sp>
        <p:nvSpPr>
          <p:cNvPr id="3" name="Content Placeholder 2"/>
          <p:cNvSpPr>
            <a:spLocks noGrp="1"/>
          </p:cNvSpPr>
          <p:nvPr>
            <p:ph idx="1"/>
          </p:nvPr>
        </p:nvSpPr>
        <p:spPr/>
        <p:txBody>
          <a:bodyPr/>
          <a:lstStyle/>
          <a:p>
            <a:pPr algn="l" rtl="0"/>
            <a:r>
              <a:rPr lang="en-US" dirty="0" smtClean="0"/>
              <a:t>Geophysics is a field of earth sciences that uses the methods of physics to investigate the physical properties of the Earth and the processes that have determined and continue to govern its evolution.</a:t>
            </a:r>
          </a:p>
          <a:p>
            <a:pPr algn="l" rtl="0"/>
            <a:r>
              <a:rPr lang="en-US" dirty="0" smtClean="0"/>
              <a:t>What are these Properties?</a:t>
            </a:r>
          </a:p>
          <a:p>
            <a:pPr marL="0" indent="0" algn="l" rtl="0">
              <a:buNone/>
            </a:pPr>
            <a:endParaRPr lang="ar-IQ" dirty="0"/>
          </a:p>
        </p:txBody>
      </p:sp>
    </p:spTree>
    <p:extLst>
      <p:ext uri="{BB962C8B-B14F-4D97-AF65-F5344CB8AC3E}">
        <p14:creationId xmlns:p14="http://schemas.microsoft.com/office/powerpoint/2010/main" val="364661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Wave Theory</a:t>
            </a:r>
            <a:endParaRPr lang="ar-IQ" dirty="0"/>
          </a:p>
        </p:txBody>
      </p:sp>
      <p:sp>
        <p:nvSpPr>
          <p:cNvPr id="3" name="Content Placeholder 2"/>
          <p:cNvSpPr>
            <a:spLocks noGrp="1"/>
          </p:cNvSpPr>
          <p:nvPr>
            <p:ph idx="1"/>
          </p:nvPr>
        </p:nvSpPr>
        <p:spPr/>
        <p:txBody>
          <a:bodyPr/>
          <a:lstStyle/>
          <a:p>
            <a:pPr algn="l" rtl="0"/>
            <a:r>
              <a:rPr lang="en-US" dirty="0"/>
              <a:t>Seismology is the study of earthquakes and seismic waves that move through and around the Earth. A seismologist is a scientist who studies earthquakes and seismic waves</a:t>
            </a:r>
            <a:r>
              <a:rPr lang="en-US" dirty="0" smtClean="0"/>
              <a:t>.</a:t>
            </a:r>
          </a:p>
          <a:p>
            <a:pPr algn="l" rtl="0"/>
            <a:r>
              <a:rPr lang="en-US" dirty="0" smtClean="0"/>
              <a:t>Earthquake generate both body and surface wave.</a:t>
            </a:r>
            <a:endParaRPr lang="ar-IQ" dirty="0"/>
          </a:p>
        </p:txBody>
      </p:sp>
    </p:spTree>
    <p:extLst>
      <p:ext uri="{BB962C8B-B14F-4D97-AF65-F5344CB8AC3E}">
        <p14:creationId xmlns:p14="http://schemas.microsoft.com/office/powerpoint/2010/main" val="4045975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What are Seismic Waves?</a:t>
            </a:r>
            <a:endParaRPr lang="ar-IQ" dirty="0"/>
          </a:p>
        </p:txBody>
      </p:sp>
      <p:sp>
        <p:nvSpPr>
          <p:cNvPr id="3" name="Content Placeholder 2"/>
          <p:cNvSpPr>
            <a:spLocks noGrp="1"/>
          </p:cNvSpPr>
          <p:nvPr>
            <p:ph idx="1"/>
          </p:nvPr>
        </p:nvSpPr>
        <p:spPr/>
        <p:txBody>
          <a:bodyPr/>
          <a:lstStyle/>
          <a:p>
            <a:pPr algn="l" rtl="0"/>
            <a:r>
              <a:rPr lang="en-US" dirty="0"/>
              <a:t>Seismic waves are caused by the sudden movement of materials  within the Earth, such as slip along a fault during an earthquake. Volcanic eruptions, explosions, landslides, avalanches, and even rushing rivers can also cause seismic waves. Seismic waves travel through and around the Earth and can be recorded with seismometers.</a:t>
            </a:r>
            <a:endParaRPr lang="ar-IQ" dirty="0"/>
          </a:p>
        </p:txBody>
      </p:sp>
    </p:spTree>
    <p:extLst>
      <p:ext uri="{BB962C8B-B14F-4D97-AF65-F5344CB8AC3E}">
        <p14:creationId xmlns:p14="http://schemas.microsoft.com/office/powerpoint/2010/main" val="7428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Types of Seismic Waves</a:t>
            </a:r>
            <a:endParaRPr lang="ar-IQ" dirty="0"/>
          </a:p>
        </p:txBody>
      </p:sp>
      <p:sp>
        <p:nvSpPr>
          <p:cNvPr id="3" name="Content Placeholder 2"/>
          <p:cNvSpPr>
            <a:spLocks noGrp="1"/>
          </p:cNvSpPr>
          <p:nvPr>
            <p:ph idx="1"/>
          </p:nvPr>
        </p:nvSpPr>
        <p:spPr/>
        <p:txBody>
          <a:bodyPr/>
          <a:lstStyle/>
          <a:p>
            <a:pPr algn="l" rtl="0"/>
            <a:r>
              <a:rPr lang="en-US" dirty="0"/>
              <a:t>There are several different kinds of seismic waves, and they all move in different ways. The two main types of waves are body waves and surface waves. Body waves can travel through the Earth's inner layers, but surface waves can only move along the surface of the planet like ripples on water. Earthquakes send out seismic energy as both body and surface waves.</a:t>
            </a:r>
            <a:endParaRPr lang="ar-IQ" dirty="0"/>
          </a:p>
        </p:txBody>
      </p:sp>
    </p:spTree>
    <p:extLst>
      <p:ext uri="{BB962C8B-B14F-4D97-AF65-F5344CB8AC3E}">
        <p14:creationId xmlns:p14="http://schemas.microsoft.com/office/powerpoint/2010/main" val="2726697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Seismic waves</a:t>
            </a:r>
            <a:endParaRPr lang="ar-IQ" dirty="0"/>
          </a:p>
        </p:txBody>
      </p:sp>
      <p:sp>
        <p:nvSpPr>
          <p:cNvPr id="3" name="Content Placeholder 2"/>
          <p:cNvSpPr>
            <a:spLocks noGrp="1"/>
          </p:cNvSpPr>
          <p:nvPr>
            <p:ph idx="1"/>
          </p:nvPr>
        </p:nvSpPr>
        <p:spPr/>
        <p:txBody>
          <a:bodyPr/>
          <a:lstStyle/>
          <a:p>
            <a:pPr algn="l" rtl="0"/>
            <a:r>
              <a:rPr lang="en-US" dirty="0"/>
              <a:t>The compressional wave or P-wave is characterized by particles motion which is parallel to the direction of propagation.</a:t>
            </a:r>
          </a:p>
          <a:p>
            <a:pPr algn="l" rtl="0"/>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01" y="3212976"/>
            <a:ext cx="6980237"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08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Shear Wave</a:t>
            </a:r>
            <a:endParaRPr lang="ar-IQ" dirty="0"/>
          </a:p>
        </p:txBody>
      </p:sp>
      <p:sp>
        <p:nvSpPr>
          <p:cNvPr id="4" name="Content Placeholder 3"/>
          <p:cNvSpPr>
            <a:spLocks noGrp="1"/>
          </p:cNvSpPr>
          <p:nvPr>
            <p:ph idx="1"/>
          </p:nvPr>
        </p:nvSpPr>
        <p:spPr/>
        <p:txBody>
          <a:bodyPr/>
          <a:lstStyle/>
          <a:p>
            <a:pPr algn="l" rtl="0"/>
            <a:r>
              <a:rPr lang="en-US" dirty="0"/>
              <a:t>The shear wave is characterized by particle motion which </a:t>
            </a:r>
            <a:r>
              <a:rPr lang="en-US"/>
              <a:t>is </a:t>
            </a:r>
            <a:r>
              <a:rPr lang="en-US" smtClean="0"/>
              <a:t>transverse. </a:t>
            </a:r>
            <a:endParaRPr lang="en-US" dirty="0"/>
          </a:p>
          <a:p>
            <a:pPr algn="l" rtl="0"/>
            <a:endParaRPr lang="ar-IQ"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741362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5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Summary</a:t>
            </a:r>
            <a:endParaRPr lang="ar-IQ" dirty="0"/>
          </a:p>
        </p:txBody>
      </p:sp>
      <p:sp>
        <p:nvSpPr>
          <p:cNvPr id="3" name="Content Placeholder 2"/>
          <p:cNvSpPr>
            <a:spLocks noGrp="1"/>
          </p:cNvSpPr>
          <p:nvPr>
            <p:ph idx="1"/>
          </p:nvPr>
        </p:nvSpPr>
        <p:spPr>
          <a:xfrm>
            <a:off x="457200" y="1600200"/>
            <a:ext cx="8229600" cy="4853136"/>
          </a:xfrm>
        </p:spPr>
        <p:txBody>
          <a:bodyPr>
            <a:normAutofit lnSpcReduction="10000"/>
          </a:bodyPr>
          <a:lstStyle/>
          <a:p>
            <a:pPr algn="l" rtl="0"/>
            <a:r>
              <a:rPr lang="en-US" dirty="0" smtClean="0"/>
              <a:t>Geophysics is the only science can be detect the subsurface properties by indirect measurements.</a:t>
            </a:r>
          </a:p>
          <a:p>
            <a:pPr algn="l" rtl="0"/>
            <a:r>
              <a:rPr lang="en-US" dirty="0" smtClean="0"/>
              <a:t>There are several sources can be used to generate waves, electric current, magnetic field.</a:t>
            </a:r>
          </a:p>
          <a:p>
            <a:pPr algn="l" rtl="0"/>
            <a:r>
              <a:rPr lang="en-US" dirty="0" smtClean="0"/>
              <a:t>Geophysics measures the physical properties in rocks.</a:t>
            </a:r>
          </a:p>
          <a:p>
            <a:pPr algn="l" rtl="0"/>
            <a:r>
              <a:rPr lang="en-US" dirty="0" smtClean="0"/>
              <a:t>Seismology is the science deals with earthquake and study the wave are generated.</a:t>
            </a:r>
          </a:p>
          <a:p>
            <a:pPr algn="l" rtl="0"/>
            <a:endParaRPr lang="en-US" dirty="0" smtClean="0"/>
          </a:p>
          <a:p>
            <a:pPr algn="l" rtl="0"/>
            <a:endParaRPr lang="en-US" dirty="0" smtClean="0"/>
          </a:p>
          <a:p>
            <a:pPr algn="l" rtl="0"/>
            <a:endParaRPr lang="en-US" dirty="0" smtClean="0"/>
          </a:p>
          <a:p>
            <a:pPr algn="l" rtl="0"/>
            <a:endParaRPr lang="en-US" dirty="0" smtClean="0"/>
          </a:p>
          <a:p>
            <a:pPr algn="l" rtl="0"/>
            <a:endParaRPr lang="ar-IQ" dirty="0"/>
          </a:p>
        </p:txBody>
      </p:sp>
    </p:spTree>
    <p:extLst>
      <p:ext uri="{BB962C8B-B14F-4D97-AF65-F5344CB8AC3E}">
        <p14:creationId xmlns:p14="http://schemas.microsoft.com/office/powerpoint/2010/main" val="319315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Summary</a:t>
            </a:r>
            <a:endParaRPr lang="ar-IQ" dirty="0"/>
          </a:p>
        </p:txBody>
      </p:sp>
      <p:sp>
        <p:nvSpPr>
          <p:cNvPr id="3" name="Content Placeholder 2"/>
          <p:cNvSpPr>
            <a:spLocks noGrp="1"/>
          </p:cNvSpPr>
          <p:nvPr>
            <p:ph idx="1"/>
          </p:nvPr>
        </p:nvSpPr>
        <p:spPr/>
        <p:txBody>
          <a:bodyPr/>
          <a:lstStyle/>
          <a:p>
            <a:pPr algn="l" rtl="0"/>
            <a:r>
              <a:rPr lang="en-US" dirty="0" smtClean="0"/>
              <a:t>There are two types from body waves P- and S waves.</a:t>
            </a:r>
          </a:p>
          <a:p>
            <a:pPr algn="l" rtl="0"/>
            <a:r>
              <a:rPr lang="en-US" dirty="0" smtClean="0"/>
              <a:t>P wave are fastest waves</a:t>
            </a:r>
          </a:p>
          <a:p>
            <a:pPr marL="0" indent="0" algn="l" rtl="0">
              <a:buNone/>
            </a:pPr>
            <a:endParaRPr lang="en-US" dirty="0" smtClean="0"/>
          </a:p>
          <a:p>
            <a:pPr algn="l" rtl="0"/>
            <a:endParaRPr lang="ar-IQ" dirty="0"/>
          </a:p>
        </p:txBody>
      </p:sp>
    </p:spTree>
    <p:extLst>
      <p:ext uri="{BB962C8B-B14F-4D97-AF65-F5344CB8AC3E}">
        <p14:creationId xmlns:p14="http://schemas.microsoft.com/office/powerpoint/2010/main" val="101948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Check Point</a:t>
            </a:r>
            <a:endParaRPr lang="ar-IQ" dirty="0"/>
          </a:p>
        </p:txBody>
      </p:sp>
      <p:sp>
        <p:nvSpPr>
          <p:cNvPr id="3" name="Content Placeholder 2"/>
          <p:cNvSpPr>
            <a:spLocks noGrp="1"/>
          </p:cNvSpPr>
          <p:nvPr>
            <p:ph idx="1"/>
          </p:nvPr>
        </p:nvSpPr>
        <p:spPr/>
        <p:txBody>
          <a:bodyPr>
            <a:normAutofit fontScale="85000" lnSpcReduction="10000"/>
          </a:bodyPr>
          <a:lstStyle/>
          <a:p>
            <a:pPr algn="l" rtl="0"/>
            <a:r>
              <a:rPr lang="en-US" dirty="0" smtClean="0"/>
              <a:t>What is the difference and similarity between geophysics and geology in general?</a:t>
            </a:r>
          </a:p>
          <a:p>
            <a:pPr algn="l" rtl="0"/>
            <a:r>
              <a:rPr lang="en-US" dirty="0" smtClean="0"/>
              <a:t>What types of wave  are generated?</a:t>
            </a:r>
          </a:p>
          <a:p>
            <a:pPr algn="l" rtl="0"/>
            <a:r>
              <a:rPr lang="en-US" dirty="0" smtClean="0"/>
              <a:t>What is Seismology?</a:t>
            </a:r>
          </a:p>
          <a:p>
            <a:pPr algn="l" rtl="0"/>
            <a:r>
              <a:rPr lang="en-US" dirty="0" smtClean="0"/>
              <a:t>If there is any differences between P-wave and S-wave?</a:t>
            </a:r>
          </a:p>
          <a:p>
            <a:pPr algn="l" rtl="0"/>
            <a:r>
              <a:rPr lang="en-US" dirty="0" smtClean="0"/>
              <a:t>There are several sources are used to detect physical properties? What is the guide for each source?</a:t>
            </a:r>
          </a:p>
          <a:p>
            <a:pPr algn="l" rtl="0"/>
            <a:r>
              <a:rPr lang="en-US" dirty="0" smtClean="0"/>
              <a:t>There are several physical properties of the rocks?</a:t>
            </a:r>
          </a:p>
          <a:p>
            <a:pPr marL="0" indent="0" algn="l" rtl="0">
              <a:buNone/>
            </a:pPr>
            <a:r>
              <a:rPr lang="en-US" dirty="0" smtClean="0"/>
              <a:t>Explain briefly these properties.</a:t>
            </a:r>
          </a:p>
          <a:p>
            <a:pPr algn="l" rtl="0"/>
            <a:endParaRPr lang="ar-IQ" dirty="0"/>
          </a:p>
        </p:txBody>
      </p:sp>
    </p:spTree>
    <p:extLst>
      <p:ext uri="{BB962C8B-B14F-4D97-AF65-F5344CB8AC3E}">
        <p14:creationId xmlns:p14="http://schemas.microsoft.com/office/powerpoint/2010/main" val="183703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Geophysics</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8420"/>
            <a:ext cx="8229600" cy="44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3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Using Geophysics to Characterize</a:t>
            </a:r>
            <a:br>
              <a:rPr lang="en-US" dirty="0" smtClean="0"/>
            </a:br>
            <a:r>
              <a:rPr lang="en-US" dirty="0" smtClean="0"/>
              <a:t>the Subsurface: The Principles </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666" y="1600200"/>
            <a:ext cx="76286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58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Geophysics to Characterize</a:t>
            </a:r>
            <a:br>
              <a:rPr lang="en-US" dirty="0" smtClean="0"/>
            </a:br>
            <a:r>
              <a:rPr lang="en-US" dirty="0" smtClean="0"/>
              <a:t>the Subsurface: The Principles </a:t>
            </a:r>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666" y="1600200"/>
            <a:ext cx="76286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2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18556"/>
            <a:ext cx="8229600" cy="43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3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Sources</a:t>
            </a:r>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094" y="1600200"/>
            <a:ext cx="82018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59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ar-IQ"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5301"/>
            <a:ext cx="8229600" cy="417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3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Using Geophysics to Characterize</a:t>
            </a:r>
            <a:br>
              <a:rPr lang="en-US" dirty="0" smtClean="0"/>
            </a:br>
            <a:r>
              <a:rPr lang="en-US" dirty="0" smtClean="0"/>
              <a:t>the Subsurface: The Principles </a:t>
            </a:r>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00200"/>
            <a:ext cx="8280919" cy="47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651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700</Words>
  <Application>Microsoft Office PowerPoint</Application>
  <PresentationFormat>عرض على الشاشة (3:4)‏</PresentationFormat>
  <Paragraphs>75</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 Geophysics Introduction First Lecture</vt:lpstr>
      <vt:lpstr>What is a Geophysics</vt:lpstr>
      <vt:lpstr>Geophysics</vt:lpstr>
      <vt:lpstr>Using Geophysics to Characterize the Subsurface: The Principles </vt:lpstr>
      <vt:lpstr>Using Geophysics to Characterize the Subsurface: The Principles </vt:lpstr>
      <vt:lpstr>Sources</vt:lpstr>
      <vt:lpstr>Sources</vt:lpstr>
      <vt:lpstr>Sources</vt:lpstr>
      <vt:lpstr>Using Geophysics to Characterize the Subsurface: The Principles </vt:lpstr>
      <vt:lpstr>Physical Properties</vt:lpstr>
      <vt:lpstr>Physical Properties</vt:lpstr>
      <vt:lpstr>Physical Properties(Density)</vt:lpstr>
      <vt:lpstr>Physical Properties (Density)</vt:lpstr>
      <vt:lpstr>Physical Properties</vt:lpstr>
      <vt:lpstr>Physical Properties</vt:lpstr>
      <vt:lpstr>Physical Properties</vt:lpstr>
      <vt:lpstr>Physical Properties</vt:lpstr>
      <vt:lpstr>Physical Properties</vt:lpstr>
      <vt:lpstr>Framework for Applied Geophysics</vt:lpstr>
      <vt:lpstr>Wave Theory</vt:lpstr>
      <vt:lpstr>What are Seismic Waves?</vt:lpstr>
      <vt:lpstr>Types of Seismic Waves</vt:lpstr>
      <vt:lpstr>Types of Seismic waves</vt:lpstr>
      <vt:lpstr>Shear Wave</vt:lpstr>
      <vt:lpstr>Summary</vt:lpstr>
      <vt:lpstr>Summary</vt:lpstr>
      <vt:lpstr>Check 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Geophysics</dc:title>
  <dc:creator>Maher</dc:creator>
  <cp:lastModifiedBy>hp</cp:lastModifiedBy>
  <cp:revision>14</cp:revision>
  <dcterms:created xsi:type="dcterms:W3CDTF">2021-10-18T21:14:08Z</dcterms:created>
  <dcterms:modified xsi:type="dcterms:W3CDTF">2022-10-11T17:45:11Z</dcterms:modified>
</cp:coreProperties>
</file>