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71" r:id="rId3"/>
    <p:sldId id="256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830FEA-DD38-43C5-B4E4-E936C36E72C5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16148F-852D-4AB6-BD7E-1EB497590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>
            <a:extLst>
              <a:ext uri="{FF2B5EF4-FFF2-40B4-BE49-F238E27FC236}">
                <a16:creationId xmlns:a16="http://schemas.microsoft.com/office/drawing/2014/main" id="{9CEF1251-2F30-8F81-968E-A14CEEC3E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3028761"/>
            <a:ext cx="7658100" cy="2785454"/>
          </a:xfrm>
        </p:spPr>
        <p:txBody>
          <a:bodyPr>
            <a:normAutofit/>
          </a:bodyPr>
          <a:lstStyle/>
          <a:p>
            <a:r>
              <a:rPr lang="en-US" dirty="0"/>
              <a:t>AL-AYEN UNIVERSITY</a:t>
            </a:r>
          </a:p>
          <a:p>
            <a:r>
              <a:rPr lang="en-US" dirty="0"/>
              <a:t>COLLEGE OF HEALTH AND MEDICAL TECHNOLOGY</a:t>
            </a:r>
          </a:p>
          <a:p>
            <a:r>
              <a:rPr lang="en-US" dirty="0"/>
              <a:t>DEPARTMENT OF ANESTHESIA</a:t>
            </a:r>
            <a:endParaRPr lang="ar-IQ" dirty="0"/>
          </a:p>
          <a:p>
            <a:r>
              <a:rPr lang="en-US" dirty="0"/>
              <a:t>B</a:t>
            </a:r>
            <a:r>
              <a:rPr lang="en-AE" dirty="0"/>
              <a:t>y PhD</a:t>
            </a:r>
            <a:r>
              <a:rPr lang="ar-IQ" dirty="0"/>
              <a:t> </a:t>
            </a:r>
            <a:r>
              <a:rPr lang="en-AE" dirty="0"/>
              <a:t> </a:t>
            </a:r>
            <a:r>
              <a:rPr lang="en-US" dirty="0"/>
              <a:t>Karima Aboul </a:t>
            </a:r>
            <a:r>
              <a:rPr lang="en-US" dirty="0" err="1"/>
              <a:t>Fotouh</a:t>
            </a:r>
            <a:endParaRPr lang="ar-IQ" dirty="0"/>
          </a:p>
          <a:p>
            <a:r>
              <a:rPr lang="en-US" dirty="0"/>
              <a:t>Lecturer</a:t>
            </a:r>
            <a:r>
              <a:rPr lang="ar-IQ" dirty="0"/>
              <a:t> 1</a:t>
            </a:r>
          </a:p>
          <a:p>
            <a:endParaRPr lang="en-US" dirty="0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6395A8A7-4F68-6935-4248-CD6BC4597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Pharmacology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7DF3D8F-19B0-F5EE-0809-CCE6D5DD7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172" y="60397"/>
            <a:ext cx="1467656" cy="146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94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457200"/>
            <a:ext cx="7772400" cy="187483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Subcutaneous (S.C.)</a:t>
            </a:r>
            <a:br>
              <a:rPr lang="en-US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Drugs should be: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a- Non-irritant			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b- Aqueous Solution or fine suspension.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c- If irritant or oily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Inflammation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Absorption can by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Enhanced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by: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a- Use a solution		                  b- Massage of injection area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c- Application of heat		  d- Add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hyaluronidase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enzyme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Absorption can be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Slowed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by: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a- Use a suspension					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b- Application of cold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c- Add adrenaline (V.C.) to local anesthetics	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d- Add gelatin to heparin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219200"/>
            <a:ext cx="662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sustained release of the drug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e.g.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insulin suspension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routes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Intra-</a:t>
            </a:r>
            <a:r>
              <a:rPr lang="en-US" sz="9600" b="1" u="sng" dirty="0" err="1">
                <a:latin typeface="Times New Roman" pitchFamily="18" charset="0"/>
                <a:cs typeface="Times New Roman" pitchFamily="18" charset="0"/>
              </a:rPr>
              <a:t>thecal</a:t>
            </a: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Injection of the drug into spinal cord  in case of spinal anesthesia </a:t>
            </a: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Intra-arterial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e.g. anti- cancer drugs for the treatment of localized tumor</a:t>
            </a: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Intra-</a:t>
            </a:r>
            <a:r>
              <a:rPr lang="en-US" sz="9600" b="1" u="sng" dirty="0" err="1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Hydrocortisone is injected into joints in rheumatoid arthritis </a:t>
            </a: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9600" b="1" u="sng" dirty="0" err="1">
                <a:latin typeface="Times New Roman" pitchFamily="18" charset="0"/>
                <a:cs typeface="Times New Roman" pitchFamily="18" charset="0"/>
              </a:rPr>
              <a:t>Intracardiac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Bone marrow injections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Miscellaneous routes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1- Inhalation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Advantage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effective for patient with bronchial asthma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used for gases e.g. nitrous oxide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provide rapid absorption 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Disadvantage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Need special apparatus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Accuracy of the dose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0"/>
                            </p:stCondLst>
                            <p:childTnLst>
                              <p:par>
                                <p:cTn id="3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2- Intranasal route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Calcitonin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hormone is used in the treatment of osteoporosis  as nasal spray 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3-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Transdermal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involves application of drugs to the skin usually via (through)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transdermal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patch e.g. nitroglycerin patch used in angina </a:t>
            </a:r>
          </a:p>
          <a:p>
            <a:pPr>
              <a:buNone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4-Topical administration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Atropine is applied directly in eyes to dilated to pupil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4000" b="1" dirty="0">
                <a:solidFill>
                  <a:prstClr val="black"/>
                </a:solidFill>
                <a:latin typeface="Times New Roman"/>
              </a:rPr>
              <a:t>Pharmacology</a:t>
            </a:r>
            <a:r>
              <a:rPr lang="en-US" sz="4000" dirty="0">
                <a:solidFill>
                  <a:prstClr val="black"/>
                </a:solidFill>
                <a:latin typeface="Times New Roman"/>
              </a:rPr>
              <a:t> can be defined as the study of substances that interact with living systems through chemical processes, especially by binding to regulatory molecules and activating or inhibiting normal body processes.</a:t>
            </a:r>
            <a:endParaRPr lang="en-US" sz="4000" b="1" dirty="0">
              <a:latin typeface="Times New Roman"/>
            </a:endParaRPr>
          </a:p>
          <a:p>
            <a:endParaRPr lang="en-US" sz="4000" b="1" dirty="0">
              <a:latin typeface="Times New Roman"/>
            </a:endParaRPr>
          </a:p>
          <a:p>
            <a:r>
              <a:rPr lang="en-US" sz="4000" b="1" dirty="0">
                <a:latin typeface="Times New Roman"/>
              </a:rPr>
              <a:t>Drug </a:t>
            </a:r>
            <a:r>
              <a:rPr lang="en-US" sz="4000" dirty="0">
                <a:latin typeface="Times New Roman"/>
              </a:rPr>
              <a:t>may be defined as any substance that brings about a change in biologic function through its chemical actions.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3071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477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ROUTES OF DRUG ADMINISTRATION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295400"/>
            <a:ext cx="7162800" cy="5029200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1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 of route of drug administration depends 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3058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nature of the agent being administered</a:t>
            </a: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purpose of the administration.</a:t>
            </a:r>
          </a:p>
          <a:p>
            <a:pPr lvl="0">
              <a:buClr>
                <a:srgbClr val="D34817"/>
              </a:buClr>
              <a:buNone/>
            </a:pP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Effect Of Administered Drug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Clr>
                <a:srgbClr val="D34817"/>
              </a:buClr>
              <a:buNone/>
            </a:pP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Systemic (General)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If drug is absorbed and distributed</a:t>
            </a:r>
          </a:p>
          <a:p>
            <a:pPr lvl="0">
              <a:buClr>
                <a:srgbClr val="D34817"/>
              </a:buClr>
              <a:buNone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D34817"/>
              </a:buClr>
              <a:buNone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Local (Topical)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If drug is not absorbed nor distributed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             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                </a:t>
            </a:r>
            <a:br>
              <a:rPr lang="en-US" b="1" dirty="0"/>
            </a:br>
            <a:r>
              <a:rPr lang="en-US" b="1" dirty="0"/>
              <a:t>               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Enteral Route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1-Sublingual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Absorbed directly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Systemic circulation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Bioavailability.</a:t>
            </a:r>
          </a:p>
          <a:p>
            <a:pPr rt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2-Oral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Stomach &amp; Intestine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pH changes &amp; enzymes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Portal  circulation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Liver metabolism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Systemic circulation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Most variable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Bioavailability.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3-Rectal (Suppository)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a-Upper rectum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Portal circulation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Liver metabolism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Systemic circulation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b-Lower rectum → Systemic circulation 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6002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                     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                 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Oral Route </a:t>
            </a:r>
            <a:br>
              <a:rPr lang="en-US" sz="36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sz="13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he most common method of drug administration 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       Disadvantages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4000" dirty="0"/>
              <a:t>Safe. </a:t>
            </a:r>
          </a:p>
          <a:p>
            <a:pPr lvl="0"/>
            <a:r>
              <a:rPr lang="en-US" sz="4000" dirty="0"/>
              <a:t>Economic .  </a:t>
            </a:r>
          </a:p>
          <a:p>
            <a:pPr lvl="0"/>
            <a:r>
              <a:rPr lang="en-US" sz="4000" dirty="0"/>
              <a:t>Convenient 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7600" dirty="0"/>
              <a:t>S</a:t>
            </a:r>
            <a:r>
              <a:rPr lang="en-US" sz="9600" dirty="0"/>
              <a:t>ome drugs are </a:t>
            </a:r>
            <a:r>
              <a:rPr lang="en-US" sz="9600" b="1" dirty="0"/>
              <a:t>destroyed by acid</a:t>
            </a:r>
            <a:r>
              <a:rPr lang="en-US" sz="9600" dirty="0"/>
              <a:t> e.g. insulin, penicillin</a:t>
            </a:r>
          </a:p>
          <a:p>
            <a:pPr lvl="0"/>
            <a:r>
              <a:rPr lang="en-US" sz="9600" dirty="0"/>
              <a:t>Some drugs are </a:t>
            </a:r>
            <a:r>
              <a:rPr lang="en-US" sz="9600" b="1" dirty="0"/>
              <a:t>inactivated in the liver before it reaches the general circulation (first pass metabolism) e.g. nitroglycerine (anti-</a:t>
            </a:r>
            <a:r>
              <a:rPr lang="en-US" sz="9600" b="1" dirty="0" err="1"/>
              <a:t>anginal</a:t>
            </a:r>
            <a:r>
              <a:rPr lang="en-US" sz="9600" b="1" dirty="0"/>
              <a:t>)</a:t>
            </a:r>
            <a:endParaRPr lang="en-US" sz="9600" dirty="0"/>
          </a:p>
          <a:p>
            <a:pPr lvl="0"/>
            <a:r>
              <a:rPr lang="en-US" sz="9600" dirty="0"/>
              <a:t>Some drugs </a:t>
            </a:r>
            <a:r>
              <a:rPr lang="en-US" sz="9600" b="1" dirty="0"/>
              <a:t>form complex with food</a:t>
            </a:r>
            <a:r>
              <a:rPr lang="en-US" sz="9600" dirty="0"/>
              <a:t> e.g. tetracycline and milk</a:t>
            </a:r>
          </a:p>
          <a:p>
            <a:pPr lvl="0"/>
            <a:r>
              <a:rPr lang="en-US" sz="9600" b="1" dirty="0"/>
              <a:t>Not suitable for emergency cases</a:t>
            </a:r>
            <a:endParaRPr lang="en-US" sz="96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Sublingual administration 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3733800" cy="762000"/>
          </a:xfrm>
        </p:spPr>
        <p:txBody>
          <a:bodyPr/>
          <a:lstStyle/>
          <a:p>
            <a:r>
              <a:rPr lang="en-US" dirty="0"/>
              <a:t>       Advantages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05400" y="2209800"/>
            <a:ext cx="3733800" cy="762000"/>
          </a:xfrm>
        </p:spPr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971800"/>
            <a:ext cx="3733800" cy="2819400"/>
          </a:xfrm>
        </p:spPr>
        <p:txBody>
          <a:bodyPr/>
          <a:lstStyle/>
          <a:p>
            <a:pPr lvl="0"/>
            <a:r>
              <a:rPr lang="en-US" dirty="0"/>
              <a:t>Rapid absorption (quick effect)</a:t>
            </a:r>
          </a:p>
          <a:p>
            <a:pPr lvl="0"/>
            <a:r>
              <a:rPr lang="en-US" dirty="0"/>
              <a:t>It avoid first pass effect</a:t>
            </a:r>
          </a:p>
          <a:p>
            <a:pPr lvl="0"/>
            <a:r>
              <a:rPr lang="en-US" dirty="0"/>
              <a:t>It avoid </a:t>
            </a:r>
            <a:r>
              <a:rPr lang="en-US" dirty="0" err="1"/>
              <a:t>complexation</a:t>
            </a:r>
            <a:r>
              <a:rPr lang="en-US" dirty="0"/>
              <a:t> with food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876800" y="2971800"/>
            <a:ext cx="3733800" cy="2286000"/>
          </a:xfrm>
        </p:spPr>
        <p:txBody>
          <a:bodyPr/>
          <a:lstStyle/>
          <a:p>
            <a:pPr lvl="0"/>
            <a:r>
              <a:rPr lang="en-US" dirty="0"/>
              <a:t>Not suitable for irritant drugs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1524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Drugs should be absorbed,  stable, palatable and effective in small dose e.g.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nitroglycerine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/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Rectal route</a:t>
            </a:r>
            <a:br>
              <a:rPr lang="en-US" dirty="0"/>
            </a:br>
            <a:r>
              <a:rPr lang="en-US" dirty="0"/>
              <a:t> </a:t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3733800" cy="762000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257800" y="2362200"/>
            <a:ext cx="3733800" cy="762000"/>
          </a:xfrm>
        </p:spPr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971800"/>
            <a:ext cx="3733800" cy="3886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Can be used in </a:t>
            </a:r>
            <a:r>
              <a:rPr lang="en-US" b="1" u="sng" dirty="0"/>
              <a:t>unconscious patients</a:t>
            </a:r>
            <a:r>
              <a:rPr lang="en-US" b="1" dirty="0"/>
              <a:t> or uncooperative patient.</a:t>
            </a:r>
            <a:endParaRPr lang="en-US" dirty="0"/>
          </a:p>
          <a:p>
            <a:pPr lvl="0"/>
            <a:r>
              <a:rPr lang="en-US" dirty="0"/>
              <a:t>Can be used in case of </a:t>
            </a:r>
            <a:r>
              <a:rPr lang="en-US" b="1" u="sng" dirty="0"/>
              <a:t>vomiting and when the drug is irritant to the stomach e.g. </a:t>
            </a:r>
            <a:r>
              <a:rPr lang="en-US" b="1" u="sng" dirty="0" err="1"/>
              <a:t>indomethacin</a:t>
            </a:r>
            <a:r>
              <a:rPr lang="en-US" b="1" u="sng" dirty="0"/>
              <a:t> treat rheumatic pain</a:t>
            </a:r>
            <a:endParaRPr lang="en-US" dirty="0"/>
          </a:p>
          <a:p>
            <a:pPr lvl="0"/>
            <a:r>
              <a:rPr lang="en-US" b="1" u="sng" dirty="0" err="1"/>
              <a:t>Usuful</a:t>
            </a:r>
            <a:r>
              <a:rPr lang="en-US" b="1" u="sng" dirty="0"/>
              <a:t> in large volume drugs.  </a:t>
            </a:r>
            <a:endParaRPr lang="en-US" dirty="0"/>
          </a:p>
          <a:p>
            <a:pPr lvl="0"/>
            <a:r>
              <a:rPr lang="en-US" dirty="0"/>
              <a:t>Escape gut &amp; hepatic first pass effects.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800600" y="2971800"/>
            <a:ext cx="3733800" cy="3886200"/>
          </a:xfrm>
        </p:spPr>
        <p:txBody>
          <a:bodyPr/>
          <a:lstStyle/>
          <a:p>
            <a:pPr lvl="0"/>
            <a:r>
              <a:rPr lang="en-US" dirty="0"/>
              <a:t>Rectal inflammation may occur with repeated use</a:t>
            </a:r>
          </a:p>
          <a:p>
            <a:pPr lvl="0"/>
            <a:r>
              <a:rPr lang="en-US" dirty="0"/>
              <a:t>Rectal absorption is often incomplete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5240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rectal route is used for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systemic and local effect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e.g. in hemorrhoids . The drug is given in the form of suppository or enema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Parenteral route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1" y="1371600"/>
          <a:ext cx="8762999" cy="5398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046"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P.O.C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INTRAVENOUS(</a:t>
                      </a:r>
                      <a:r>
                        <a:rPr lang="en-US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IV )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INTRAMUSCULAR(</a:t>
                      </a:r>
                      <a:r>
                        <a:rPr lang="en-US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IM)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SUBCUTANEOUS(</a:t>
                      </a:r>
                      <a:r>
                        <a:rPr lang="en-US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SC)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07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ADV.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*Suitable for irritant drugs</a:t>
                      </a:r>
                    </a:p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*Suitable for emergency cases</a:t>
                      </a:r>
                    </a:p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*100% bioavailability</a:t>
                      </a:r>
                    </a:p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*Suitable for large    </a:t>
                      </a:r>
                    </a:p>
                    <a:p>
                      <a:pPr lvl="0" rtl="0"/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volume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*Avoid first pass effect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Suitable for oily solutions (preparations) &amp; aqueous </a:t>
                      </a:r>
                    </a:p>
                    <a:p>
                      <a:pPr lvl="0" rtl="0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*Oily solutions can give a depot release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 be used for self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administartion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07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i="1" dirty="0">
                          <a:latin typeface="Times New Roman" pitchFamily="18" charset="0"/>
                          <a:cs typeface="Times New Roman" pitchFamily="18" charset="0"/>
                        </a:rPr>
                        <a:t>DISADV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*Anaphylactic shock</a:t>
                      </a:r>
                    </a:p>
                    <a:p>
                      <a:pPr lvl="0" rtl="0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*Not suitable for oily solutions or insoluble substances</a:t>
                      </a:r>
                    </a:p>
                    <a:p>
                      <a:pPr lvl="0" rtl="0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*Local venous thrombosis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*Not suitable for self administration</a:t>
                      </a:r>
                    </a:p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*It is not suitable for large volume</a:t>
                      </a:r>
                    </a:p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*Painful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suitable for large volume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</TotalTime>
  <Words>792</Words>
  <Application>Microsoft Office PowerPoint</Application>
  <PresentationFormat>عرض على الشاشة (4:3)</PresentationFormat>
  <Paragraphs>138</Paragraphs>
  <Slides>13</Slides>
  <Notes>0</Notes>
  <HiddenSlides>0</HiddenSlides>
  <MMClips>1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Franklin Gothic Book</vt:lpstr>
      <vt:lpstr>Perpetua</vt:lpstr>
      <vt:lpstr>Times New Roman</vt:lpstr>
      <vt:lpstr>Wingdings 2</vt:lpstr>
      <vt:lpstr>Equity</vt:lpstr>
      <vt:lpstr>Pharmacology</vt:lpstr>
      <vt:lpstr>عرض تقديمي في PowerPoint</vt:lpstr>
      <vt:lpstr>ROUTES OF DRUG ADMINISTRATION</vt:lpstr>
      <vt:lpstr>Selection of route of drug administration depends on:</vt:lpstr>
      <vt:lpstr>                                                       Enteral Route </vt:lpstr>
      <vt:lpstr>                                             1) Oral Route                                               The most common method of drug administration  </vt:lpstr>
      <vt:lpstr>     Sublingual administration  </vt:lpstr>
      <vt:lpstr>Rectal route   </vt:lpstr>
      <vt:lpstr>                Parenteral route </vt:lpstr>
      <vt:lpstr>          Subcutaneous (S.C.) </vt:lpstr>
      <vt:lpstr>                    Other routes </vt:lpstr>
      <vt:lpstr>          Miscellaneous routes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 OF DRUG ADMINISTRATION</dc:title>
  <dc:creator>MAHMOUD</dc:creator>
  <cp:lastModifiedBy>المهدي حسن عبدالله حيال</cp:lastModifiedBy>
  <cp:revision>38</cp:revision>
  <dcterms:created xsi:type="dcterms:W3CDTF">2011-09-30T11:40:07Z</dcterms:created>
  <dcterms:modified xsi:type="dcterms:W3CDTF">2024-03-21T10:39:17Z</dcterms:modified>
</cp:coreProperties>
</file>