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F956-7E31-4A79-BEB9-E14EB2F28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CEFA4-E776-4D7C-A8F6-0A535F7DB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8A99A-C7A5-4A81-B5B7-5FD74624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5ABA-7E22-4766-A391-DDC23E0B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A8C7-B01C-4F05-A317-55F74A74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207A-A190-4D6B-BEA8-D0268CC6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BE792-0BFD-468B-AA3B-37E0ECCE6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6C29-7A49-4BCF-8D0C-B2169D68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9601-EA96-48CE-B890-689B4318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BCA4-42E0-465A-A01B-FB6C8866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71CA8-0682-4146-909B-B127C47C7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E9337-4CA6-4478-97EE-B93ED8F10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D5BC3-2BE7-463A-95F3-25BF4BA5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3413-82EE-41D4-99AE-8395369F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5721-2BFA-425D-B340-620425C6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6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4D-8855-99DA-48FF-70CE2649C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4ADF-EA34-E8F8-6051-F4431DA38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1544-295F-AE26-8910-0C082870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3C2DA-FE22-4F7D-A99A-7E3AE0A5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A053-B61A-7107-A7C3-346C515B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1C63-FC54-CAE7-B953-798CB85D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003B-1C5A-5191-6AB4-173F55EA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1-0860-A909-A282-E5057FE7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9951-905C-BCAD-6E70-5310210C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7394-C16B-31CA-B50E-167B745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3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6742-6649-C12A-D016-88A898C7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2706-29EC-C0AB-EF47-9107E4BC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4CD21-FFA1-3147-2E52-E116939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EA3A-C876-4641-58D4-7C22603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3F3B-07EC-795D-BC8D-B18EF6E5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2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AAC-7F93-A44A-9420-BA30CC8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5FD5-AE58-31A3-2937-9B1B495E3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A384A-F4E1-FD25-9E5E-3C60BBD21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E202E-93AA-6DFC-38F4-3E50C13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C2D7-44DF-81D8-E6F9-1A030A6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89D78-77DE-0CA4-BD4F-FD3542D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2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728-580E-956B-1132-2CE06EA9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B45F-2B3F-4412-FD69-9A14249A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DA250-BE67-E12D-A5AB-4A05FFDC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4912-7452-14C6-23E3-CBED639F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7AB-12DE-AC9E-76F6-D6F93D8A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DB77-7995-7A18-FA72-CE5CDEAA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4916F-C0EA-0857-5A8C-188F2406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A4CDE0-66B8-E58C-94CB-1724535E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5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4258-C77B-D168-ECF2-6A10B778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D2B1E-3198-0D64-D67F-4ABFF351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C54FF-F613-5CF9-9BBC-963993E1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D1B95-1980-4BF2-9DF5-2AEE4AE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26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C8A3E-161A-A8D3-DA23-6A23B1F1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C535F-8807-B860-19F8-854EC6C0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2379-FE92-107E-94A9-B8DF9010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6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1FB0-4333-C53C-90BF-AC358A37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F2C5D-3D4D-AA55-39F0-BA17500A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CDD3-56A9-A64A-CEE5-4C360036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F883-0F79-24CD-8BEA-9DC07322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6005-E354-773D-E3F8-ED13FCEC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6EAE4-E544-1BA9-4CF7-D2618AF7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7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F6CB-19AF-4E56-946B-E7D4E6E2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DC0F4-634A-444A-8F7C-1CAB84074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73C1C-B579-4B5C-BE93-906252B1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A245D-47A0-47CB-997A-5D47D5D1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63CF2-F6A4-4226-B741-319099FD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7DB7-EF50-FEE5-D874-8F09136E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B9A4-1B6F-2F69-DD38-6100DE93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69CD2-DCCB-092A-7DA6-B4ED1D23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6CD7F-1120-400E-886E-664ACDCD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101F-EB56-6F8B-0952-692088E8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8BD3-5B08-5F0B-051D-CA1FEC52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D1D0-A2EA-BBA4-7EB0-CF79A7C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56D6-A8B8-E540-D333-CFE2228C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E808-3243-E393-7579-34C24BF5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AF9D-C715-94D0-00AD-B63E57E0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834-AB24-8D32-7480-015C6E2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5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BAFD-1634-7BD1-C616-39188451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054B2-F9ED-F635-E3E3-6254B0D9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F0C-90BF-792F-5195-FCD22549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8E538-678A-E405-55B3-A15CC6E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0D1F-74FE-A0C0-F2A1-C51148D7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2A56-5B5F-4C18-B3E2-2CD45EA4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4B120-C7A6-4448-834C-49DE4340D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FA181-D2B1-43BB-AF74-9B1228A0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15E0-2155-4903-8CE0-3D204D20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052C2-5F30-4BEE-B94E-C14424C9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6277-4D1D-4861-99C9-4869E522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7AE7-25C4-4CC3-B7AC-919947A6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9E1D9-0059-4C66-A851-7943E3699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659D4-AED0-4123-A27C-1C409F40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A2074-51E7-4FF2-92E2-3B6F3827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E82CD-79B4-4D9F-8033-1C32037E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8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61AE-EDA4-406B-A0E0-C0D08955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D44D6-608A-4CF1-8AEF-CA35F9512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6F1E7-4988-4BEB-8A0E-DC20832B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7FB5B-1B74-44EA-935B-B4D716AE8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2C3A5-FF3E-42D9-B876-5E624CBFE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60897-AEC9-4F27-B5F2-8192823D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4209E-700B-4009-9E54-BF932CDC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C2D37-E222-4DA1-8277-78CB1C4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2040-F9AB-442B-A5D4-30F485AE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F1EA3-4292-4469-B720-B551A15E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64B27-84F7-4DD4-A702-130E9FE8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F76EB-649F-468E-906C-90CB573F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333C9-D829-45C5-8B41-7FE8F7CC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18EB7-C363-4AD0-A1AC-476B29D7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4745F-3DEB-47C4-8FDE-41D0A818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EA2D-D037-4995-A785-847D974A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49D1-4AC2-40D8-AEB5-ECDA94ED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60164-D12D-4885-899C-6CD97A8CE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7CA48-6734-4049-945C-5AF2807F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1DD4E-5C57-490E-A5B1-2C5710D3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6930D-DC27-4EC5-9535-C8C4A65B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64B6-BA23-40BA-99DB-4E48D538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33D9C0-1379-4B79-9A00-358128FA8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D3DF8-DC81-4C06-A4D7-5EE6583C1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F0F0B-4233-4568-B488-DD0B6543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AE737-089C-4B6A-B0FE-102A821D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D571E-D8E7-4D7D-9BCA-5F7B6EA5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79987-F344-4E82-B822-B22F85A9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0525-BBA1-4998-A8A5-64948FBDE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1CE3F-5F1B-4307-A80F-FA09AE2E1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7AFA-B61D-405D-A9BC-89D8D718DA6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9DAB-B213-4809-8F85-72B2A3899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0C49E-61A3-44CD-A7DA-A89513438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55BA-1C6A-4E26-BE3B-B9DA551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03C0-6C61-91EA-763C-32FE14C5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3BD6D-5D73-9056-7228-B458F008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2EDDF-324D-60DC-3978-8D360C1A6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C370-722A-4ED6-AED9-5C2CC27E48F4}" type="datetimeFigureOut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243E-8FB1-F70E-23FD-43DFFAE0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9315-C539-590F-E2F2-6DC6FADF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CDA6-AAC1-499C-84EA-41EE5F693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BD80D-8017-3F42-1D99-70C7C716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7200" y="252802"/>
            <a:ext cx="1755800" cy="2109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BC2E9-55E6-509E-9832-7872C528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92" y="243276"/>
            <a:ext cx="2109399" cy="307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75AF9-9000-C35A-BFE2-361AA0C70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4537"/>
            <a:ext cx="2651990" cy="142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7EDA1-8532-E87D-F6A9-55101B6995F7}"/>
              </a:ext>
            </a:extLst>
          </p:cNvPr>
          <p:cNvSpPr txBox="1"/>
          <p:nvPr/>
        </p:nvSpPr>
        <p:spPr>
          <a:xfrm>
            <a:off x="3581400" y="2362201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COLLAGE OF DENTISTRY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1E758-3B6D-7D7D-7E49-635319BC5AB1}"/>
              </a:ext>
            </a:extLst>
          </p:cNvPr>
          <p:cNvSpPr txBox="1"/>
          <p:nvPr/>
        </p:nvSpPr>
        <p:spPr>
          <a:xfrm>
            <a:off x="571500" y="2946976"/>
            <a:ext cx="10820399" cy="355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 and Maxillofacial Surgery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abic Typesetting" panose="03020402040406030203" pitchFamily="66" charset="-78"/>
              </a:rPr>
              <a:t>الفرع العلمي </a:t>
            </a:r>
            <a:r>
              <a:rPr kumimoji="0" lang="ar-IQ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abic Typesetting" panose="03020402040406030203" pitchFamily="66" charset="-78"/>
              </a:rPr>
              <a:t>: </a:t>
            </a:r>
            <a:endParaRPr kumimoji="0" lang="ar-IQ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Oral surgery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المادة: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Instruments of Local anesthesia (Armamentarium)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المحاضرة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18 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رقم المحاضرة: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اسم تدريسي المادة: </a:t>
            </a:r>
            <a:r>
              <a:rPr kumimoji="0" lang="ar-IQ" sz="28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م.م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. عامر أسامة كن</a:t>
            </a:r>
            <a:r>
              <a:rPr lang="ar-IQ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ج</a:t>
            </a:r>
            <a:r>
              <a:rPr kumimoji="0" lang="ar-IQ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kumimoji="0" lang="ar-SA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9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1A8E9-2A06-4547-A0ED-AC80E9FA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242047"/>
            <a:ext cx="10148047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CC2422-4172-4E6C-9367-B33AD2C5D375}"/>
              </a:ext>
            </a:extLst>
          </p:cNvPr>
          <p:cNvSpPr txBox="1"/>
          <p:nvPr/>
        </p:nvSpPr>
        <p:spPr>
          <a:xfrm>
            <a:off x="0" y="-1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Care and handling of the dental cartridge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Glass dental cartridges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should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autoclaved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 seal on the cartridge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cannot withstand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extremes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temperature of autoclaving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dental cartridge should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 stored as aseptically as possible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they should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stored dry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their original container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covered with a lid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 the time, 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room temperature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dark place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dental cartridges should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not be left exposed to direct sunlight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because some contents may undergo accelerated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deterioration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Cartridges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should not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 permitted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soak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either 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alcohol or in other cold sterilizing solutions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because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permeable rubber plunger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allow diffusion of this solution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into the dental cartridge, this leads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contamination of the local anesthetic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solution resulting in post-injection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pain, edema and trismus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090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04B85C-9398-4746-BF16-E3BDD65DAB62}"/>
              </a:ext>
            </a:extLst>
          </p:cNvPr>
          <p:cNvSpPr txBox="1"/>
          <p:nvPr/>
        </p:nvSpPr>
        <p:spPr>
          <a:xfrm>
            <a:off x="0" y="-808383"/>
            <a:ext cx="12192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Clinical problems associated with the equipment used in local anesthesia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A- Clinical problems related to the dental syringes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1- Leakage of the solution during injection: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leakage of the anesthetic solution into the patient's mouth during injection will occur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if the cartridge and the needle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are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improperly mounted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into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syringe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When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properly placed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syringe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after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cartridge is inserted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 produces a centric perforation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diaphragm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that tightly seals itself around the needle.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When pressure is applied to the plunger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injection,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all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solution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directed into the lumen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needle. </a:t>
            </a:r>
          </a:p>
          <a:p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When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reloading a syringe with a second cartridge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 already, in place an eccentric ovoid perforation may occur in the diaphragm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with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pressure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on the plunger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some solution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directed into the lumen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needle and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some may leak out of the cartridge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between the needle and the diaphragm and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runs into the patient’s mouth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2- Broken cartridge</a:t>
            </a:r>
          </a:p>
          <a:p>
            <a:r>
              <a:rPr lang="en-US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breaking of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cartridge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may result from 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bent needle at its proximal (cartridge penetratin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g)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end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which may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not perforate the diaphragm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cartridge,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positive pressure on the thumb ring increases </a:t>
            </a:r>
            <a:r>
              <a:rPr lang="en-US" sz="2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intracartridge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pressure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leading to its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breakage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broken cartridge may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also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result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from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bent hook (harpoon)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an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aspirating syringe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648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738BBF-71A5-4156-8DD8-94F3B84B0E3F}"/>
              </a:ext>
            </a:extLst>
          </p:cNvPr>
          <p:cNvSpPr txBox="1"/>
          <p:nvPr/>
        </p:nvSpPr>
        <p:spPr>
          <a:xfrm>
            <a:off x="-1" y="0"/>
            <a:ext cx="1219200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B- Clinical problems related to the dental needle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1- Pain on insertion: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avoided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using sharp, new disposable needles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application of topical anesthetic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 the penetrating site.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2 - Pain on withdrawal: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Pain on withdrawal of the needle from the tissue can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produced by fishhook barbs on the tip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these barbs may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 produced during the manufacturing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 but it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more likely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that they occur when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 tip forcefully contact a bone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therefore, needle should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NOT be forced against resistance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3 - Breakage of the needle: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general,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bending of the needle during insertion weaken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making them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more likely to break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 subsequent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contact with the hard tissue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such as bone.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4 - Injury to the patient or the administrator: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Major cause of injury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carelessness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operator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although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sudden unexpected movement by the patient (this may also cause needle breakage whe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the needle is present in deep tissues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)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also a frequent cause, therefore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 should be capped until its use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should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recapped immediately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after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withdrawal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from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patient's mouth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67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D0EE2F-B95D-4F87-A595-EC6FD9A54A53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Clinical problems related to dental cartridge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Bubbles in the cartridge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bubble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mm in diameter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found in the dental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cartridge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composed of nitrogen gas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bubbled into the local anesthetic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 to prevent oxygen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trapped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cartridge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potentially destroying the vasopressor.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Extruded stopper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stopper can be extruded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cartridge is frozen and the liquid inside expands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in this case,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considered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should not be used for injection. Also, an extruded stopper may be due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prolonged storage in a chemical disinfecting solution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through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rubber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 into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cartridge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2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AC3DD-8898-4456-8B6F-CF92E891825B}"/>
              </a:ext>
            </a:extLst>
          </p:cNvPr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Burning on injection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burning sensation on injection of the anesthetic solution may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following: </a:t>
            </a: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Normal response to the PH of the drug: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dental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cartridge containing vasopressor is (3.5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which is lower than 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vasopressor (5.5 – 6.5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because of this,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 anesthesia has somewhat more rapid onset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clinical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comfortable (less burning on injection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Cartridge containing sterilizing solution: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occurs when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cartridges are stored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disinfectant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for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period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get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of the disinfecting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into the cartridge upon injecting, it will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a burning sensation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Overheated cartridge or cold </a:t>
            </a:r>
            <a:r>
              <a:rPr lang="en-US" sz="24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cartridge placed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refrigerator: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anesthetic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injected at room temperature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tolerated by the patients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overheated or cold cartridge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injection.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912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B608B-434F-43C9-A349-AC73061870BD}"/>
              </a:ext>
            </a:extLst>
          </p:cNvPr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Additional Notes:</a:t>
            </a: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Topical antiseptic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be used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prepare the tissue at the site of injection before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initial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 penetration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minimize the risk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post-injection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infection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Antiseptic like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betadine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 applied on an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applicator stick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placed at the site of injection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15 – 30 seconds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If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topical antiseptic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not available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sterile gauze wipe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serves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prepare the tissue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adequately.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topical anesthetic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could be used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reduce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discomfort during injection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Applicator sticks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they are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wooden sticks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 cotton swab at one end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They can be used 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apply topical antiseptic 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topical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anesthetic to the mucous membrane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Hemostat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helpful to remove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 from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soft tissue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in the event of needle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breakage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Finally,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proper care and handling of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local anesthetic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equipment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can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prevent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 at least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minimize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development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complications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associated 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needle, syringe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cartridge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55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8587-ED41-40F9-8873-ABAD256D8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518" y="1482164"/>
            <a:ext cx="9144000" cy="2387600"/>
          </a:xfrm>
        </p:spPr>
        <p:txBody>
          <a:bodyPr>
            <a:normAutofit/>
          </a:bodyPr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7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Thank You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287677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3EAB0F-42BF-4A65-86C6-EF61F0EBC342}"/>
              </a:ext>
            </a:extLst>
          </p:cNvPr>
          <p:cNvSpPr txBox="1"/>
          <p:nvPr/>
        </p:nvSpPr>
        <p:spPr>
          <a:xfrm>
            <a:off x="192741" y="188259"/>
            <a:ext cx="1180651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equipment necessary for the administration of local anesthesia include: 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Dental Syringe. 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Dental Needle. 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Dental Cartridge.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Dental Syringe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 is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vehicle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whereby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contents of the anesthetic cartridge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are delivered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through the needle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into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tissue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patient. </a:t>
            </a: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Types of the dental syringe: 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1- Aspirating dental syringe</a:t>
            </a:r>
            <a:endParaRPr lang="en-US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end of the piston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has a device like 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harpoon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This hook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will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penetrate the thick rubber stopper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 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end of the cartridge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 maneuver of aspiration consists of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withdrawal of the stopper to create a negative pressure within the cartridge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blood will enter the lumen of the needle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is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seen in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cartridge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This maneuver is employed in order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 ensure that a blood vessel has not been entered by the needle tip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its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insertion into the soft tissue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prior to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injection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anesthetic solution. </a:t>
            </a:r>
          </a:p>
        </p:txBody>
      </p:sp>
    </p:spTree>
    <p:extLst>
      <p:ext uri="{BB962C8B-B14F-4D97-AF65-F5344CB8AC3E}">
        <p14:creationId xmlns:p14="http://schemas.microsoft.com/office/powerpoint/2010/main" val="34883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2761B-85CD-41CF-B447-A2D9F3B4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2" y="355889"/>
            <a:ext cx="5590472" cy="366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79C656-B03C-45F2-8593-705AFCBD38A8}"/>
              </a:ext>
            </a:extLst>
          </p:cNvPr>
          <p:cNvSpPr txBox="1"/>
          <p:nvPr/>
        </p:nvSpPr>
        <p:spPr>
          <a:xfrm>
            <a:off x="0" y="4316897"/>
            <a:ext cx="12192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2- Non-aspirating dental syringe</a:t>
            </a:r>
          </a:p>
          <a:p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piston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ends in 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smooth flat end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slight amount of aspiration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may be achieved with this type by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making a small initial injection of solution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then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releasing the pressure on the piston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which then </a:t>
            </a:r>
            <a:r>
              <a:rPr lang="en-US" sz="2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rebounds to produce an aspiration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effect.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83C69-26B8-46B2-9D5A-C6134006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3827"/>
            <a:ext cx="5851395" cy="385307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F871571-8F03-4C29-A92D-C47C1A258537}"/>
              </a:ext>
            </a:extLst>
          </p:cNvPr>
          <p:cNvSpPr/>
          <p:nvPr/>
        </p:nvSpPr>
        <p:spPr>
          <a:xfrm rot="20298580">
            <a:off x="2623930" y="4114670"/>
            <a:ext cx="1298713" cy="404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15B297-C0AD-4B5A-83C0-BC55B340FF11}"/>
              </a:ext>
            </a:extLst>
          </p:cNvPr>
          <p:cNvSpPr/>
          <p:nvPr/>
        </p:nvSpPr>
        <p:spPr>
          <a:xfrm rot="20298580">
            <a:off x="9508434" y="4247449"/>
            <a:ext cx="1298713" cy="404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8174D6-2489-401D-92DA-46FF33C430D8}"/>
              </a:ext>
            </a:extLst>
          </p:cNvPr>
          <p:cNvSpPr txBox="1"/>
          <p:nvPr/>
        </p:nvSpPr>
        <p:spPr>
          <a:xfrm>
            <a:off x="0" y="-1"/>
            <a:ext cx="1219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3- Pressure syringe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type of syringe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used for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intraligamentary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injection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for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pulpal anesthesia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EA97E-88D7-4AE5-B1FB-A108B719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4" y="1604110"/>
            <a:ext cx="9511553" cy="47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0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A60CB0-C52C-419B-B3C2-E4433E19F118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232323"/>
                </a:solidFill>
                <a:latin typeface="Times New Roman" panose="02020603050405020304" pitchFamily="18" charset="0"/>
              </a:rPr>
              <a:t>4-Needle-less injection system (Jet injection) </a:t>
            </a:r>
            <a:endParaRPr lang="en-US" sz="2400" b="0" i="0" u="none" strike="noStrike" baseline="0" dirty="0">
              <a:solidFill>
                <a:srgbClr val="232323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232323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Jet injections </a:t>
            </a:r>
            <a:r>
              <a:rPr lang="en-US" sz="2400" b="0" i="0" u="none" strike="noStrike" baseline="0" dirty="0">
                <a:solidFill>
                  <a:srgbClr val="232323"/>
                </a:solidFill>
                <a:latin typeface="Times New Roman" panose="02020603050405020304" pitchFamily="18" charset="0"/>
              </a:rPr>
              <a:t>can be defined as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needle-free drug delivery </a:t>
            </a:r>
            <a:r>
              <a:rPr lang="en-US" sz="2400" b="0" i="0" u="none" strike="noStrike" baseline="0" dirty="0">
                <a:solidFill>
                  <a:srgbClr val="232323"/>
                </a:solidFill>
                <a:latin typeface="Times New Roman" panose="02020603050405020304" pitchFamily="18" charset="0"/>
              </a:rPr>
              <a:t>method in which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high-speed stream of fluids impacts</a:t>
            </a:r>
            <a:r>
              <a:rPr lang="en-US" sz="2400" b="0" i="0" u="none" strike="noStrike" baseline="0" dirty="0">
                <a:solidFill>
                  <a:srgbClr val="232323"/>
                </a:solidFill>
                <a:latin typeface="Times New Roman" panose="02020603050405020304" pitchFamily="18" charset="0"/>
              </a:rPr>
              <a:t>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skin/mucosa</a:t>
            </a:r>
            <a:r>
              <a:rPr lang="en-US" sz="2400" b="0" i="0" u="none" strike="noStrike" baseline="0" dirty="0">
                <a:solidFill>
                  <a:srgbClr val="232323"/>
                </a:solidFill>
                <a:latin typeface="Times New Roman" panose="02020603050405020304" pitchFamily="18" charset="0"/>
              </a:rPr>
              <a:t> 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delivers a drug</a:t>
            </a:r>
            <a:r>
              <a:rPr lang="en-US" sz="1800" b="0" i="0" u="none" strike="noStrike" baseline="0" dirty="0">
                <a:solidFill>
                  <a:srgbClr val="232323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424BC-C664-4C5C-ACBD-287AA79D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81" y="1569660"/>
            <a:ext cx="78614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2DD22-0D14-4ADC-9813-0ACC3BD15221}"/>
              </a:ext>
            </a:extLst>
          </p:cNvPr>
          <p:cNvSpPr txBox="1"/>
          <p:nvPr/>
        </p:nvSpPr>
        <p:spPr>
          <a:xfrm>
            <a:off x="0" y="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Dental Needle</a:t>
            </a:r>
          </a:p>
          <a:p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needle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permits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local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anesthetic solution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travel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from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cartridge into the tissue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surrounding the needle tip.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Most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needles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 dentistry are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stainless steel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They are usually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pre-sterilized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are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disposable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All needles have several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components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which are: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bevel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tip of the needle (towards bone </a:t>
            </a:r>
            <a:r>
              <a:rPr lang="en-US" sz="2400" b="1" i="0" u="none" strike="noStrike" baseline="0">
                <a:solidFill>
                  <a:srgbClr val="FF0000"/>
                </a:solidFill>
                <a:latin typeface="Times New Roman" panose="02020603050405020304" pitchFamily="18" charset="0"/>
              </a:rPr>
              <a:t>during injection)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shank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from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hub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the point 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bevel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hub and syringe adapter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plastic or metal piece through which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needle is attached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syringe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Cartridge penetrating end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it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perforates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rubber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diaphragm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glass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cartridge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Its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tip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rests within the cartridge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64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95029-9CC9-445C-B1F4-9E361D0E6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268941"/>
            <a:ext cx="10425953" cy="60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9A9A3-3770-46EC-826D-0BE405D97457}"/>
              </a:ext>
            </a:extLst>
          </p:cNvPr>
          <p:cNvSpPr txBox="1"/>
          <p:nvPr/>
        </p:nvSpPr>
        <p:spPr>
          <a:xfrm>
            <a:off x="0" y="-92765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Two factors must be taken into consideration: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1- Gauge: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gauge refers to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diameter of the lumen of the needle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 gauge of the needle is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indicated by a number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the number the greater the diameter of the lumen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There is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trend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toward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use of smaller diameter needle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because they are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less traumatic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In dentistry, the most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commonly used gauges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25, 27, and 30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2- Length: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dental needle is available 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two lengths; long (average 32 mm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which are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preferred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 all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injection techniques requiring penetration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of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significant thickness of soft tissue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mandibular injection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short (average 22 mm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which used in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maxillary injection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In general,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long needles are preferred for all injection techniques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733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D83B38-D3B0-468F-94DD-6B9E9BFF8F50}"/>
              </a:ext>
            </a:extLst>
          </p:cNvPr>
          <p:cNvSpPr txBox="1"/>
          <p:nvPr/>
        </p:nvSpPr>
        <p:spPr>
          <a:xfrm>
            <a:off x="0" y="-1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Dental Cartridge (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Carpule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dental cartridge is 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glass cylinder containing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local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anesthetic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solution. It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consists of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Cylindrical glass tube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Stopper (plunger)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located at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end of the cartridge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that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receives the hook of the aspirating syringe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aluminum cup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located at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opposite end of the cartridge from the stopper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hold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diaphragm in its position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Diaphragm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AC49-CEC8-454B-9867-8CCCEBCD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3514023"/>
            <a:ext cx="5762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2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1684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Arabic Typesetting</vt:lpstr>
      <vt:lpstr>Arial</vt:lpstr>
      <vt:lpstr>Britannic Bold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Instruments of Local Anesthesia (Armamentarium)</dc:title>
  <dc:creator>User</dc:creator>
  <cp:lastModifiedBy>user</cp:lastModifiedBy>
  <cp:revision>26</cp:revision>
  <dcterms:created xsi:type="dcterms:W3CDTF">2022-11-05T11:23:40Z</dcterms:created>
  <dcterms:modified xsi:type="dcterms:W3CDTF">2024-02-26T17:01:24Z</dcterms:modified>
</cp:coreProperties>
</file>