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9831" y="183895"/>
            <a:ext cx="11032337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316" y="1899615"/>
            <a:ext cx="6405880" cy="147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4816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78636" y="2073401"/>
            <a:ext cx="6701790" cy="762000"/>
            <a:chOff x="1278636" y="2073401"/>
            <a:chExt cx="6701790" cy="762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304" y="2081783"/>
              <a:ext cx="6691122" cy="7536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8636" y="2073401"/>
              <a:ext cx="6656959" cy="71793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78636" y="3112770"/>
            <a:ext cx="9088755" cy="927100"/>
            <a:chOff x="1278636" y="3112770"/>
            <a:chExt cx="9088755" cy="9271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9304" y="3121152"/>
              <a:ext cx="9077706" cy="9182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8636" y="3112770"/>
              <a:ext cx="9045956" cy="88379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27226" y="4424298"/>
            <a:ext cx="7729855" cy="1109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spc="160" dirty="0">
                <a:latin typeface="Calibri Light"/>
                <a:cs typeface="Calibri Light"/>
              </a:rPr>
              <a:t>LECTURE</a:t>
            </a:r>
            <a:r>
              <a:rPr sz="2000" spc="335" dirty="0">
                <a:latin typeface="Calibri Light"/>
                <a:cs typeface="Calibri Light"/>
              </a:rPr>
              <a:t> </a:t>
            </a:r>
            <a:r>
              <a:rPr lang="en-US" sz="2000" spc="-5" dirty="0">
                <a:latin typeface="Calibri Light"/>
                <a:cs typeface="Calibri Light"/>
              </a:rPr>
              <a:t>4</a:t>
            </a:r>
            <a:r>
              <a:rPr sz="2000" spc="385" dirty="0" smtClean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–</a:t>
            </a:r>
            <a:r>
              <a:rPr sz="2000" spc="380" dirty="0">
                <a:latin typeface="Calibri Light"/>
                <a:cs typeface="Calibri Light"/>
              </a:rPr>
              <a:t> </a:t>
            </a:r>
            <a:r>
              <a:rPr sz="2000" spc="155" dirty="0">
                <a:latin typeface="Calibri Light"/>
                <a:cs typeface="Calibri Light"/>
              </a:rPr>
              <a:t>RESERVOIR</a:t>
            </a:r>
            <a:r>
              <a:rPr sz="2000" spc="305" dirty="0">
                <a:latin typeface="Calibri Light"/>
                <a:cs typeface="Calibri Light"/>
              </a:rPr>
              <a:t> </a:t>
            </a:r>
            <a:r>
              <a:rPr sz="2000" spc="140" dirty="0">
                <a:latin typeface="Calibri Light"/>
                <a:cs typeface="Calibri Light"/>
              </a:rPr>
              <a:t>ROCK</a:t>
            </a:r>
            <a:r>
              <a:rPr sz="2000" spc="315" dirty="0">
                <a:latin typeface="Calibri Light"/>
                <a:cs typeface="Calibri Light"/>
              </a:rPr>
              <a:t> </a:t>
            </a:r>
            <a:r>
              <a:rPr sz="2000" spc="120" dirty="0">
                <a:latin typeface="Calibri Light"/>
                <a:cs typeface="Calibri Light"/>
              </a:rPr>
              <a:t>AND</a:t>
            </a:r>
            <a:r>
              <a:rPr sz="2000" spc="350" dirty="0">
                <a:latin typeface="Calibri Light"/>
                <a:cs typeface="Calibri Light"/>
              </a:rPr>
              <a:t> </a:t>
            </a:r>
            <a:r>
              <a:rPr sz="2000" spc="145" dirty="0">
                <a:latin typeface="Calibri Light"/>
                <a:cs typeface="Calibri Light"/>
              </a:rPr>
              <a:t>FLUID</a:t>
            </a:r>
            <a:r>
              <a:rPr sz="2000" spc="300" dirty="0">
                <a:latin typeface="Calibri Light"/>
                <a:cs typeface="Calibri Light"/>
              </a:rPr>
              <a:t> </a:t>
            </a:r>
            <a:r>
              <a:rPr sz="2000" spc="160" dirty="0">
                <a:latin typeface="Calibri Light"/>
                <a:cs typeface="Calibri Light"/>
              </a:rPr>
              <a:t>PROPERTIES</a:t>
            </a:r>
            <a:r>
              <a:rPr sz="2000" spc="38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–</a:t>
            </a:r>
            <a:r>
              <a:rPr sz="2000" spc="380" dirty="0">
                <a:latin typeface="Calibri Light"/>
                <a:cs typeface="Calibri Light"/>
              </a:rPr>
              <a:t> </a:t>
            </a:r>
            <a:r>
              <a:rPr sz="2000" spc="100" dirty="0">
                <a:latin typeface="Calibri Light"/>
                <a:cs typeface="Calibri Light"/>
              </a:rPr>
              <a:t>PART</a:t>
            </a:r>
            <a:r>
              <a:rPr sz="2000" spc="-24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1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041" y="2365610"/>
            <a:ext cx="7663180" cy="422211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597535" indent="-573405">
              <a:lnSpc>
                <a:spcPct val="100000"/>
              </a:lnSpc>
              <a:spcBef>
                <a:spcPts val="1355"/>
              </a:spcBef>
              <a:buFont typeface="Wingdings"/>
              <a:buChar char=""/>
              <a:tabLst>
                <a:tab pos="598170" algn="l"/>
              </a:tabLst>
            </a:pPr>
            <a:r>
              <a:rPr sz="36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Factors</a:t>
            </a:r>
            <a:r>
              <a:rPr sz="3600" b="1" i="1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Affecting</a:t>
            </a:r>
            <a:r>
              <a:rPr sz="3600" b="1" i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Porosity</a:t>
            </a:r>
            <a:endParaRPr sz="3600">
              <a:latin typeface="Calibri"/>
              <a:cs typeface="Calibri"/>
            </a:endParaRPr>
          </a:p>
          <a:p>
            <a:pPr marL="451484" indent="-427355" algn="just">
              <a:lnSpc>
                <a:spcPct val="100000"/>
              </a:lnSpc>
              <a:spcBef>
                <a:spcPts val="840"/>
              </a:spcBef>
              <a:buAutoNum type="arabicPlain"/>
              <a:tabLst>
                <a:tab pos="452120" algn="l"/>
              </a:tabLst>
            </a:pPr>
            <a:r>
              <a:rPr sz="2400" b="1" dirty="0">
                <a:solidFill>
                  <a:srgbClr val="385622"/>
                </a:solidFill>
                <a:latin typeface="Tahoma"/>
                <a:cs typeface="Tahoma"/>
              </a:rPr>
              <a:t>Grain</a:t>
            </a:r>
            <a:r>
              <a:rPr sz="2400" b="1" spc="11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385622"/>
                </a:solidFill>
                <a:latin typeface="Tahoma"/>
                <a:cs typeface="Tahoma"/>
              </a:rPr>
              <a:t>size</a:t>
            </a:r>
            <a:r>
              <a:rPr sz="2400" spc="-5" dirty="0">
                <a:latin typeface="Tahoma"/>
                <a:cs typeface="Tahoma"/>
              </a:rPr>
              <a:t>: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as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the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grain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decrease</a:t>
            </a:r>
            <a:r>
              <a:rPr sz="2400" spc="8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the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porosity</a:t>
            </a:r>
            <a:r>
              <a:rPr sz="2400" spc="7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of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the</a:t>
            </a:r>
            <a:endParaRPr sz="2400">
              <a:latin typeface="Tahoma"/>
              <a:cs typeface="Tahoma"/>
            </a:endParaRPr>
          </a:p>
          <a:p>
            <a:pPr marL="24765" algn="just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rock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will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decrease.</a:t>
            </a:r>
            <a:endParaRPr sz="2400">
              <a:latin typeface="Tahoma"/>
              <a:cs typeface="Tahoma"/>
            </a:endParaRPr>
          </a:p>
          <a:p>
            <a:pPr marL="24765" marR="5080" algn="just">
              <a:lnSpc>
                <a:spcPct val="100000"/>
              </a:lnSpc>
              <a:spcBef>
                <a:spcPts val="700"/>
              </a:spcBef>
              <a:buAutoNum type="arabicPlain" startAt="2"/>
              <a:tabLst>
                <a:tab pos="445770" algn="l"/>
              </a:tabLst>
            </a:pPr>
            <a:r>
              <a:rPr sz="2400" b="1" spc="-10" dirty="0">
                <a:solidFill>
                  <a:srgbClr val="385622"/>
                </a:solidFill>
                <a:latin typeface="Tahoma"/>
                <a:cs typeface="Tahoma"/>
              </a:rPr>
              <a:t>Degree </a:t>
            </a:r>
            <a:r>
              <a:rPr sz="2400" b="1" dirty="0">
                <a:solidFill>
                  <a:srgbClr val="385622"/>
                </a:solidFill>
                <a:latin typeface="Tahoma"/>
                <a:cs typeface="Tahoma"/>
              </a:rPr>
              <a:t>of </a:t>
            </a:r>
            <a:r>
              <a:rPr sz="2400" b="1" spc="-10" dirty="0">
                <a:solidFill>
                  <a:srgbClr val="385622"/>
                </a:solidFill>
                <a:latin typeface="Tahoma"/>
                <a:cs typeface="Tahoma"/>
              </a:rPr>
              <a:t>cementation</a:t>
            </a:r>
            <a:r>
              <a:rPr sz="2400" spc="-10" dirty="0">
                <a:latin typeface="Tahoma"/>
                <a:cs typeface="Tahoma"/>
              </a:rPr>
              <a:t>: </a:t>
            </a:r>
            <a:r>
              <a:rPr sz="2400" spc="-15" dirty="0">
                <a:latin typeface="Tahoma"/>
                <a:cs typeface="Tahoma"/>
              </a:rPr>
              <a:t>Deposition </a:t>
            </a:r>
            <a:r>
              <a:rPr sz="2400" spc="-20" dirty="0">
                <a:latin typeface="Tahoma"/>
                <a:cs typeface="Tahoma"/>
              </a:rPr>
              <a:t>of </a:t>
            </a:r>
            <a:r>
              <a:rPr sz="2400" spc="-15" dirty="0">
                <a:latin typeface="Tahoma"/>
                <a:cs typeface="Tahoma"/>
              </a:rPr>
              <a:t>cementation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material </a:t>
            </a:r>
            <a:r>
              <a:rPr sz="2400" spc="-10" dirty="0">
                <a:latin typeface="Tahoma"/>
                <a:cs typeface="Tahoma"/>
              </a:rPr>
              <a:t>such </a:t>
            </a:r>
            <a:r>
              <a:rPr sz="2400" spc="-20" dirty="0">
                <a:latin typeface="Tahoma"/>
                <a:cs typeface="Tahoma"/>
              </a:rPr>
              <a:t>as </a:t>
            </a:r>
            <a:r>
              <a:rPr sz="2400" spc="-5" dirty="0">
                <a:latin typeface="Tahoma"/>
                <a:cs typeface="Tahoma"/>
              </a:rPr>
              <a:t>(silt, </a:t>
            </a:r>
            <a:r>
              <a:rPr sz="2400" spc="-10" dirty="0">
                <a:latin typeface="Tahoma"/>
                <a:cs typeface="Tahoma"/>
              </a:rPr>
              <a:t>clay) </a:t>
            </a:r>
            <a:r>
              <a:rPr sz="2400" spc="-20" dirty="0">
                <a:latin typeface="Tahoma"/>
                <a:cs typeface="Tahoma"/>
              </a:rPr>
              <a:t>around grains </a:t>
            </a:r>
            <a:r>
              <a:rPr sz="2400" spc="-5" dirty="0">
                <a:latin typeface="Tahoma"/>
                <a:cs typeface="Tahoma"/>
              </a:rPr>
              <a:t>will </a:t>
            </a:r>
            <a:r>
              <a:rPr sz="2400" spc="-15" dirty="0">
                <a:latin typeface="Tahoma"/>
                <a:cs typeface="Tahoma"/>
              </a:rPr>
              <a:t>reduced </a:t>
            </a:r>
            <a:r>
              <a:rPr sz="2400" spc="-10" dirty="0">
                <a:latin typeface="Tahoma"/>
                <a:cs typeface="Tahoma"/>
              </a:rPr>
              <a:t> porosity</a:t>
            </a:r>
            <a:endParaRPr sz="2400">
              <a:latin typeface="Tahoma"/>
              <a:cs typeface="Tahoma"/>
            </a:endParaRPr>
          </a:p>
          <a:p>
            <a:pPr marL="12700" marR="9525">
              <a:lnSpc>
                <a:spcPct val="100000"/>
              </a:lnSpc>
              <a:spcBef>
                <a:spcPts val="5"/>
              </a:spcBef>
              <a:buAutoNum type="arabicPlain" startAt="2"/>
              <a:tabLst>
                <a:tab pos="424180" algn="l"/>
                <a:tab pos="817880" algn="l"/>
              </a:tabLst>
            </a:pPr>
            <a:r>
              <a:rPr sz="2400" b="1" dirty="0">
                <a:solidFill>
                  <a:srgbClr val="385622"/>
                </a:solidFill>
                <a:latin typeface="Tahoma"/>
                <a:cs typeface="Tahoma"/>
              </a:rPr>
              <a:t>Grain</a:t>
            </a:r>
            <a:r>
              <a:rPr sz="2400" b="1" spc="-4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Tahoma"/>
                <a:cs typeface="Tahoma"/>
              </a:rPr>
              <a:t>shape:</a:t>
            </a:r>
            <a:r>
              <a:rPr sz="2400" b="1" spc="-15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Irregularly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shaped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particles</a:t>
            </a:r>
            <a:r>
              <a:rPr sz="2400" spc="-7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tend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not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to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pack	as </a:t>
            </a:r>
            <a:r>
              <a:rPr sz="2400" spc="-5" dirty="0">
                <a:latin typeface="Tahoma"/>
                <a:cs typeface="Tahoma"/>
              </a:rPr>
              <a:t>neatly </a:t>
            </a:r>
            <a:r>
              <a:rPr sz="2400" spc="-10" dirty="0">
                <a:latin typeface="Tahoma"/>
                <a:cs typeface="Tahoma"/>
              </a:rPr>
              <a:t>as </a:t>
            </a:r>
            <a:r>
              <a:rPr sz="2400" spc="-5" dirty="0">
                <a:latin typeface="Tahoma"/>
                <a:cs typeface="Tahoma"/>
              </a:rPr>
              <a:t>rounded particles, resulting </a:t>
            </a:r>
            <a:r>
              <a:rPr sz="2400" dirty="0">
                <a:latin typeface="Tahoma"/>
                <a:cs typeface="Tahoma"/>
              </a:rPr>
              <a:t>in higher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proportions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of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void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space.</a:t>
            </a:r>
            <a:endParaRPr sz="2400">
              <a:latin typeface="Tahoma"/>
              <a:cs typeface="Tahoma"/>
            </a:endParaRPr>
          </a:p>
          <a:p>
            <a:pPr marL="424180" indent="-411480">
              <a:lnSpc>
                <a:spcPct val="100000"/>
              </a:lnSpc>
              <a:buAutoNum type="arabicPlain" startAt="2"/>
              <a:tabLst>
                <a:tab pos="424180" algn="l"/>
              </a:tabLst>
            </a:pPr>
            <a:r>
              <a:rPr sz="2400" b="1" spc="-5" dirty="0">
                <a:solidFill>
                  <a:srgbClr val="385622"/>
                </a:solidFill>
                <a:latin typeface="Tahoma"/>
                <a:cs typeface="Tahoma"/>
              </a:rPr>
              <a:t>Packing</a:t>
            </a:r>
            <a:r>
              <a:rPr sz="2400" b="1" spc="-5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385622"/>
                </a:solidFill>
                <a:latin typeface="Tahoma"/>
                <a:cs typeface="Tahoma"/>
              </a:rPr>
              <a:t>of</a:t>
            </a:r>
            <a:r>
              <a:rPr sz="2400" b="1" spc="-60" dirty="0">
                <a:solidFill>
                  <a:srgbClr val="385622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385622"/>
                </a:solidFill>
                <a:latin typeface="Tahoma"/>
                <a:cs typeface="Tahoma"/>
              </a:rPr>
              <a:t>grains</a:t>
            </a:r>
            <a:r>
              <a:rPr sz="2400" spc="-5" dirty="0"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933" y="221691"/>
            <a:ext cx="5441950" cy="2200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 indent="-34480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44170" algn="l"/>
                <a:tab pos="344805" algn="l"/>
              </a:tabLst>
            </a:pPr>
            <a:r>
              <a:rPr sz="2400" spc="-20" dirty="0">
                <a:latin typeface="Tahoma"/>
                <a:cs typeface="Tahoma"/>
              </a:rPr>
              <a:t>In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general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  <a:p>
            <a:pPr marL="743585" indent="-744220">
              <a:lnSpc>
                <a:spcPct val="100000"/>
              </a:lnSpc>
              <a:spcBef>
                <a:spcPts val="125"/>
              </a:spcBef>
              <a:buAutoNum type="alphaLcPeriod"/>
              <a:tabLst>
                <a:tab pos="743585" algn="l"/>
                <a:tab pos="744220" algn="l"/>
              </a:tabLst>
            </a:pPr>
            <a:r>
              <a:rPr sz="2400" spc="-35" dirty="0">
                <a:latin typeface="Tahoma"/>
                <a:cs typeface="Tahoma"/>
              </a:rPr>
              <a:t>Porosity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is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negligible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if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Ø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˂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5%</a:t>
            </a:r>
            <a:endParaRPr sz="2400">
              <a:latin typeface="Tahoma"/>
              <a:cs typeface="Tahoma"/>
            </a:endParaRPr>
          </a:p>
          <a:p>
            <a:pPr marL="743585" indent="-744220">
              <a:lnSpc>
                <a:spcPct val="100000"/>
              </a:lnSpc>
              <a:spcBef>
                <a:spcPts val="1825"/>
              </a:spcBef>
              <a:buAutoNum type="alphaLcPeriod"/>
              <a:tabLst>
                <a:tab pos="743585" algn="l"/>
                <a:tab pos="744220" algn="l"/>
                <a:tab pos="3084830" algn="l"/>
              </a:tabLst>
            </a:pPr>
            <a:r>
              <a:rPr sz="2400" spc="-35" dirty="0">
                <a:latin typeface="Tahoma"/>
                <a:cs typeface="Tahoma"/>
              </a:rPr>
              <a:t>Porosity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is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low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if	</a:t>
            </a:r>
            <a:r>
              <a:rPr sz="2400" spc="-10" dirty="0">
                <a:latin typeface="Tahoma"/>
                <a:cs typeface="Tahoma"/>
              </a:rPr>
              <a:t>5%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˂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Ø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˂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10%</a:t>
            </a:r>
            <a:endParaRPr sz="2400">
              <a:latin typeface="Tahoma"/>
              <a:cs typeface="Tahoma"/>
            </a:endParaRPr>
          </a:p>
          <a:p>
            <a:pPr marL="743585" indent="-744220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743585" algn="l"/>
                <a:tab pos="744220" algn="l"/>
              </a:tabLst>
            </a:pPr>
            <a:r>
              <a:rPr sz="2400" spc="-35" dirty="0">
                <a:latin typeface="Tahoma"/>
                <a:cs typeface="Tahoma"/>
              </a:rPr>
              <a:t>Porosity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is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good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if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10%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˂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Ø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˂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20%</a:t>
            </a:r>
            <a:endParaRPr sz="2400">
              <a:latin typeface="Tahoma"/>
              <a:cs typeface="Tahoma"/>
            </a:endParaRPr>
          </a:p>
          <a:p>
            <a:pPr marL="743585" indent="-744220">
              <a:lnSpc>
                <a:spcPct val="100000"/>
              </a:lnSpc>
              <a:buAutoNum type="alphaLcPeriod"/>
              <a:tabLst>
                <a:tab pos="743585" algn="l"/>
                <a:tab pos="744220" algn="l"/>
              </a:tabLst>
            </a:pPr>
            <a:r>
              <a:rPr sz="2400" spc="-35" dirty="0">
                <a:latin typeface="Tahoma"/>
                <a:cs typeface="Tahoma"/>
              </a:rPr>
              <a:t>Porosity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is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very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good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if</a:t>
            </a:r>
            <a:r>
              <a:rPr sz="2400" spc="-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Ø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15" dirty="0">
                <a:latin typeface="Calibri"/>
                <a:cs typeface="Calibri"/>
              </a:rPr>
              <a:t>&gt;</a:t>
            </a:r>
            <a:r>
              <a:rPr sz="2400" spc="-15" dirty="0">
                <a:latin typeface="Tahoma"/>
                <a:cs typeface="Tahoma"/>
              </a:rPr>
              <a:t>20%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5007" y="2432304"/>
            <a:ext cx="4044696" cy="36545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05143" y="418044"/>
            <a:ext cx="4864100" cy="11969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28499"/>
              </a:lnSpc>
              <a:spcBef>
                <a:spcPts val="70"/>
              </a:spcBef>
              <a:tabLst>
                <a:tab pos="2743835" algn="l"/>
              </a:tabLst>
            </a:pPr>
            <a:r>
              <a:rPr sz="20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Note:</a:t>
            </a:r>
            <a:r>
              <a:rPr sz="2000" b="1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theoretically,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φ	varies from </a:t>
            </a:r>
            <a:r>
              <a:rPr sz="2000" spc="-15" dirty="0">
                <a:latin typeface="Lucida Sans Unicode"/>
                <a:cs typeface="Lucida Sans Unicode"/>
              </a:rPr>
              <a:t>0% </a:t>
            </a:r>
            <a:r>
              <a:rPr sz="2000" spc="-5" dirty="0">
                <a:latin typeface="Lucida Sans Unicode"/>
                <a:cs typeface="Lucida Sans Unicode"/>
              </a:rPr>
              <a:t>-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47.6%.</a:t>
            </a:r>
            <a:r>
              <a:rPr sz="2000" spc="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In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practice,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φ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varies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5" dirty="0">
                <a:latin typeface="Lucida Sans Unicode"/>
                <a:cs typeface="Lucida Sans Unicode"/>
              </a:rPr>
              <a:t>between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3% </a:t>
            </a:r>
            <a:r>
              <a:rPr sz="2000" spc="-62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and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37%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803" y="822500"/>
            <a:ext cx="9937115" cy="29629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porosity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determined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various packing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arrangement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spheres: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527685" algn="l"/>
                <a:tab pos="528320" algn="l"/>
                <a:tab pos="6769734" algn="l"/>
              </a:tabLst>
            </a:pPr>
            <a:r>
              <a:rPr sz="2400" spc="-10" dirty="0">
                <a:latin typeface="Calibri"/>
                <a:cs typeface="Calibri"/>
              </a:rPr>
              <a:t>Regular</a:t>
            </a:r>
            <a:r>
              <a:rPr sz="2400" spc="-5" dirty="0">
                <a:latin typeface="Calibri"/>
                <a:cs typeface="Calibri"/>
              </a:rPr>
              <a:t> 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uniform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(ordered)which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unique	position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each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grain.</a:t>
            </a:r>
            <a:endParaRPr sz="2400">
              <a:latin typeface="Calibri"/>
              <a:cs typeface="Calibri"/>
            </a:endParaRPr>
          </a:p>
          <a:p>
            <a:pPr marL="527685" marR="462915" indent="-515620">
              <a:lnSpc>
                <a:spcPts val="2590"/>
              </a:lnSpc>
              <a:spcBef>
                <a:spcPts val="1055"/>
              </a:spcBef>
              <a:buAutoNum type="alphaL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Calibri"/>
                <a:cs typeface="Calibri"/>
              </a:rPr>
              <a:t>Irregular or </a:t>
            </a:r>
            <a:r>
              <a:rPr sz="2400" dirty="0">
                <a:latin typeface="Calibri"/>
                <a:cs typeface="Calibri"/>
              </a:rPr>
              <a:t>Random </a:t>
            </a:r>
            <a:r>
              <a:rPr sz="2400" spc="-10" dirty="0">
                <a:latin typeface="Calibri"/>
                <a:cs typeface="Calibri"/>
              </a:rPr>
              <a:t>location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grain </a:t>
            </a:r>
            <a:r>
              <a:rPr sz="2400" dirty="0">
                <a:latin typeface="Calibri"/>
                <a:cs typeface="Calibri"/>
              </a:rPr>
              <a:t>only </a:t>
            </a:r>
            <a:r>
              <a:rPr sz="2400" spc="-10" dirty="0">
                <a:latin typeface="Calibri"/>
                <a:cs typeface="Calibri"/>
              </a:rPr>
              <a:t>expressed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probabilities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distribution.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Clr>
                <a:srgbClr val="FF0000"/>
              </a:buClr>
              <a:buFont typeface="Wingdings"/>
              <a:buChar char=""/>
              <a:tabLst>
                <a:tab pos="241935" algn="l"/>
              </a:tabLst>
            </a:pPr>
            <a:r>
              <a:rPr sz="2400" spc="-5" dirty="0">
                <a:latin typeface="Calibri"/>
                <a:cs typeface="Calibri"/>
              </a:rPr>
              <a:t>Sphere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packs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C00000"/>
                </a:solidFill>
                <a:latin typeface="Calibri"/>
                <a:cs typeface="Calibri"/>
              </a:rPr>
              <a:t>uniform</a:t>
            </a:r>
            <a:r>
              <a:rPr sz="2400" b="1" i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packing</a:t>
            </a:r>
            <a:r>
              <a:rPr sz="2400" b="1" i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beds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695"/>
              </a:spcBef>
              <a:tabLst>
                <a:tab pos="469900" algn="l"/>
              </a:tabLst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1.	</a:t>
            </a:r>
            <a:r>
              <a:rPr sz="2400" b="1" i="1" dirty="0">
                <a:latin typeface="Calibri"/>
                <a:cs typeface="Calibri"/>
              </a:rPr>
              <a:t>Cubic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packed </a:t>
            </a:r>
            <a:r>
              <a:rPr sz="2400" b="1" i="1" spc="-5" dirty="0">
                <a:latin typeface="Calibri"/>
                <a:cs typeface="Calibri"/>
              </a:rPr>
              <a:t>sphere </a:t>
            </a:r>
            <a:r>
              <a:rPr sz="2400" spc="-5" dirty="0">
                <a:latin typeface="Calibri"/>
                <a:cs typeface="Calibri"/>
              </a:rPr>
              <a:t>(or </a:t>
            </a:r>
            <a:r>
              <a:rPr sz="2400" b="1" i="1" dirty="0">
                <a:latin typeface="Calibri"/>
                <a:cs typeface="Calibri"/>
              </a:rPr>
              <a:t>wide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packed</a:t>
            </a:r>
            <a:r>
              <a:rPr sz="2400" spc="-10" dirty="0">
                <a:latin typeface="Calibri"/>
                <a:cs typeface="Calibri"/>
              </a:rPr>
              <a:t>):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least-compact</a:t>
            </a:r>
            <a:r>
              <a:rPr sz="2400" spc="45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arrangement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porosity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47.64%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864" y="3758184"/>
            <a:ext cx="4812792" cy="28925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1840" y="3758184"/>
            <a:ext cx="4453128" cy="28925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751" y="0"/>
            <a:ext cx="4347210" cy="114376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2260" y="106425"/>
            <a:ext cx="25647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Packing</a:t>
            </a:r>
            <a:r>
              <a:rPr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22" y="289687"/>
            <a:ext cx="57099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2.	</a:t>
            </a:r>
            <a:r>
              <a:rPr sz="2400" b="1" i="1" spc="-15" dirty="0">
                <a:latin typeface="Calibri"/>
                <a:cs typeface="Calibri"/>
              </a:rPr>
              <a:t>Hexagonal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(orthorhombic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packed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sphere</a:t>
            </a:r>
            <a:r>
              <a:rPr sz="2800" b="1" i="1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922" y="3549142"/>
            <a:ext cx="106165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834">
              <a:lnSpc>
                <a:spcPts val="2590"/>
              </a:lnSpc>
              <a:spcBef>
                <a:spcPts val="425"/>
              </a:spcBef>
              <a:tabLst>
                <a:tab pos="469900" algn="l"/>
                <a:tab pos="862330" algn="l"/>
                <a:tab pos="5905500" algn="l"/>
              </a:tabLst>
            </a:pP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3.	</a:t>
            </a:r>
            <a:r>
              <a:rPr sz="2400" b="1" i="1" spc="-5" dirty="0">
                <a:latin typeface="Calibri"/>
                <a:cs typeface="Calibri"/>
              </a:rPr>
              <a:t>Rhombohedral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(or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close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packing)</a:t>
            </a:r>
            <a:r>
              <a:rPr sz="2400" b="1" i="1" spc="-6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most-	compact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arrangement</a:t>
            </a:r>
            <a:r>
              <a:rPr sz="2400" spc="43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porosity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	</a:t>
            </a:r>
            <a:r>
              <a:rPr sz="2400" spc="5" dirty="0">
                <a:latin typeface="Calibri"/>
                <a:cs typeface="Calibri"/>
              </a:rPr>
              <a:t>26%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25.9%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775" y="899160"/>
            <a:ext cx="4148328" cy="25633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5647" y="899160"/>
            <a:ext cx="4733544" cy="2401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608" y="4340352"/>
            <a:ext cx="4989576" cy="23378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28359" y="4044694"/>
            <a:ext cx="4803647" cy="273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831" y="183895"/>
            <a:ext cx="98399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Irregular</a:t>
            </a:r>
            <a:r>
              <a:rPr spc="-75" dirty="0"/>
              <a:t> </a:t>
            </a:r>
            <a:r>
              <a:rPr dirty="0"/>
              <a:t>or</a:t>
            </a:r>
            <a:r>
              <a:rPr spc="15" dirty="0"/>
              <a:t> </a:t>
            </a:r>
            <a:r>
              <a:rPr dirty="0"/>
              <a:t>Random</a:t>
            </a:r>
            <a:r>
              <a:rPr spc="-50" dirty="0"/>
              <a:t> </a:t>
            </a:r>
            <a:r>
              <a:rPr spc="-5" dirty="0"/>
              <a:t>spheres</a:t>
            </a:r>
            <a:r>
              <a:rPr spc="-90" dirty="0"/>
              <a:t> </a:t>
            </a:r>
            <a:r>
              <a:rPr dirty="0"/>
              <a:t>with </a:t>
            </a:r>
            <a:r>
              <a:rPr spc="-30" dirty="0"/>
              <a:t>different</a:t>
            </a:r>
            <a:r>
              <a:rPr spc="-75" dirty="0"/>
              <a:t> </a:t>
            </a:r>
            <a:r>
              <a:rPr dirty="0"/>
              <a:t>Radii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715" y="1216609"/>
            <a:ext cx="66338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41300" algn="l"/>
                <a:tab pos="1128395" algn="l"/>
                <a:tab pos="2686050" algn="l"/>
                <a:tab pos="3573145" algn="l"/>
                <a:tab pos="4963795" algn="l"/>
                <a:tab pos="5405755" algn="l"/>
              </a:tabLst>
            </a:pP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	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dirty="0">
                <a:latin typeface="Calibri"/>
                <a:cs typeface="Calibri"/>
              </a:rPr>
              <a:t>ir	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oc</a:t>
            </a:r>
            <a:r>
              <a:rPr sz="2800" dirty="0">
                <a:latin typeface="Calibri"/>
                <a:cs typeface="Calibri"/>
              </a:rPr>
              <a:t>k	</a:t>
            </a:r>
            <a:r>
              <a:rPr sz="2800" spc="-5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xhi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its	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4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om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20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316" y="1558543"/>
            <a:ext cx="64014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66215" algn="l"/>
                <a:tab pos="2146300" algn="l"/>
                <a:tab pos="3853815" algn="l"/>
                <a:tab pos="5262245" algn="l"/>
                <a:tab pos="56648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tr</a:t>
            </a:r>
            <a:r>
              <a:rPr sz="2800" spc="-15" dirty="0">
                <a:latin typeface="Calibri"/>
                <a:cs typeface="Calibri"/>
              </a:rPr>
              <a:t>uc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	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d	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15" dirty="0">
                <a:latin typeface="Calibri"/>
                <a:cs typeface="Calibri"/>
              </a:rPr>
              <a:t>u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tial	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ari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	in	g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780"/>
              </a:spcBef>
            </a:pPr>
            <a:r>
              <a:rPr spc="-20" dirty="0"/>
              <a:t>size</a:t>
            </a:r>
            <a:r>
              <a:rPr spc="-1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their</a:t>
            </a:r>
            <a:r>
              <a:rPr spc="5" dirty="0"/>
              <a:t> </a:t>
            </a:r>
            <a:r>
              <a:rPr dirty="0"/>
              <a:t>packing</a:t>
            </a:r>
            <a:r>
              <a:rPr spc="5" dirty="0"/>
              <a:t> </a:t>
            </a:r>
            <a:r>
              <a:rPr dirty="0"/>
              <a:t>which</a:t>
            </a:r>
            <a:r>
              <a:rPr spc="5" dirty="0"/>
              <a:t> </a:t>
            </a:r>
            <a:r>
              <a:rPr spc="-10" dirty="0"/>
              <a:t>result</a:t>
            </a:r>
            <a:r>
              <a:rPr spc="-5" dirty="0"/>
              <a:t> </a:t>
            </a:r>
            <a:r>
              <a:rPr dirty="0"/>
              <a:t>in </a:t>
            </a:r>
            <a:r>
              <a:rPr spc="5" dirty="0"/>
              <a:t> </a:t>
            </a:r>
            <a:r>
              <a:rPr spc="-10" dirty="0"/>
              <a:t>variation</a:t>
            </a:r>
            <a:r>
              <a:rPr spc="-5" dirty="0"/>
              <a:t> </a:t>
            </a:r>
            <a:r>
              <a:rPr spc="-10" dirty="0"/>
              <a:t>of</a:t>
            </a:r>
            <a:r>
              <a:rPr spc="-5" dirty="0"/>
              <a:t> </a:t>
            </a:r>
            <a:r>
              <a:rPr spc="-10" dirty="0"/>
              <a:t>porosity</a:t>
            </a:r>
            <a:r>
              <a:rPr spc="-5" dirty="0"/>
              <a:t> and</a:t>
            </a:r>
            <a:r>
              <a:rPr dirty="0"/>
              <a:t> </a:t>
            </a:r>
            <a:r>
              <a:rPr spc="-5" dirty="0"/>
              <a:t>other</a:t>
            </a:r>
            <a:r>
              <a:rPr dirty="0"/>
              <a:t> </a:t>
            </a:r>
            <a:r>
              <a:rPr spc="-10" dirty="0"/>
              <a:t>important </a:t>
            </a:r>
            <a:r>
              <a:rPr spc="-620" dirty="0"/>
              <a:t> </a:t>
            </a:r>
            <a:r>
              <a:rPr spc="-10" dirty="0"/>
              <a:t>reservoir properties, </a:t>
            </a:r>
            <a:r>
              <a:rPr spc="-5" dirty="0"/>
              <a:t>often </a:t>
            </a:r>
            <a:r>
              <a:rPr spc="-10" dirty="0"/>
              <a:t>associated with </a:t>
            </a:r>
            <a:r>
              <a:rPr spc="-5" dirty="0"/>
              <a:t> the</a:t>
            </a:r>
            <a:r>
              <a:rPr dirty="0"/>
              <a:t> </a:t>
            </a:r>
            <a:r>
              <a:rPr spc="-10" dirty="0"/>
              <a:t>heterogeneity</a:t>
            </a:r>
            <a:r>
              <a:rPr spc="-65" dirty="0"/>
              <a:t> </a:t>
            </a:r>
            <a:r>
              <a:rPr spc="-5" dirty="0"/>
              <a:t>medium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9423" y="3703320"/>
            <a:ext cx="5864352" cy="300228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647431" y="1149096"/>
            <a:ext cx="2947670" cy="1390015"/>
            <a:chOff x="7647431" y="1149096"/>
            <a:chExt cx="2947670" cy="13900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0479" y="1152144"/>
              <a:ext cx="853440" cy="6156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52003" y="1153668"/>
              <a:ext cx="853440" cy="615950"/>
            </a:xfrm>
            <a:custGeom>
              <a:avLst/>
              <a:gdLst/>
              <a:ahLst/>
              <a:cxnLst/>
              <a:rect l="l" t="t" r="r" b="b"/>
              <a:pathLst>
                <a:path w="853440" h="615950">
                  <a:moveTo>
                    <a:pt x="0" y="307848"/>
                  </a:moveTo>
                  <a:lnTo>
                    <a:pt x="3937" y="266065"/>
                  </a:lnTo>
                  <a:lnTo>
                    <a:pt x="15240" y="225933"/>
                  </a:lnTo>
                  <a:lnTo>
                    <a:pt x="33527" y="187960"/>
                  </a:lnTo>
                  <a:lnTo>
                    <a:pt x="58293" y="152400"/>
                  </a:lnTo>
                  <a:lnTo>
                    <a:pt x="88900" y="119761"/>
                  </a:lnTo>
                  <a:lnTo>
                    <a:pt x="124968" y="90170"/>
                  </a:lnTo>
                  <a:lnTo>
                    <a:pt x="165989" y="64135"/>
                  </a:lnTo>
                  <a:lnTo>
                    <a:pt x="211327" y="42037"/>
                  </a:lnTo>
                  <a:lnTo>
                    <a:pt x="260603" y="24130"/>
                  </a:lnTo>
                  <a:lnTo>
                    <a:pt x="313309" y="11049"/>
                  </a:lnTo>
                  <a:lnTo>
                    <a:pt x="368807" y="2794"/>
                  </a:lnTo>
                  <a:lnTo>
                    <a:pt x="426720" y="0"/>
                  </a:lnTo>
                  <a:lnTo>
                    <a:pt x="484631" y="2794"/>
                  </a:lnTo>
                  <a:lnTo>
                    <a:pt x="540130" y="11049"/>
                  </a:lnTo>
                  <a:lnTo>
                    <a:pt x="592836" y="24130"/>
                  </a:lnTo>
                  <a:lnTo>
                    <a:pt x="642112" y="42037"/>
                  </a:lnTo>
                  <a:lnTo>
                    <a:pt x="687451" y="64135"/>
                  </a:lnTo>
                  <a:lnTo>
                    <a:pt x="728472" y="90170"/>
                  </a:lnTo>
                  <a:lnTo>
                    <a:pt x="764540" y="119761"/>
                  </a:lnTo>
                  <a:lnTo>
                    <a:pt x="795147" y="152400"/>
                  </a:lnTo>
                  <a:lnTo>
                    <a:pt x="819912" y="187960"/>
                  </a:lnTo>
                  <a:lnTo>
                    <a:pt x="838200" y="225933"/>
                  </a:lnTo>
                  <a:lnTo>
                    <a:pt x="849502" y="266065"/>
                  </a:lnTo>
                  <a:lnTo>
                    <a:pt x="853440" y="307848"/>
                  </a:lnTo>
                  <a:lnTo>
                    <a:pt x="849502" y="349504"/>
                  </a:lnTo>
                  <a:lnTo>
                    <a:pt x="838200" y="389636"/>
                  </a:lnTo>
                  <a:lnTo>
                    <a:pt x="819912" y="427609"/>
                  </a:lnTo>
                  <a:lnTo>
                    <a:pt x="795147" y="463169"/>
                  </a:lnTo>
                  <a:lnTo>
                    <a:pt x="764540" y="495808"/>
                  </a:lnTo>
                  <a:lnTo>
                    <a:pt x="728472" y="525399"/>
                  </a:lnTo>
                  <a:lnTo>
                    <a:pt x="687451" y="551434"/>
                  </a:lnTo>
                  <a:lnTo>
                    <a:pt x="642112" y="573532"/>
                  </a:lnTo>
                  <a:lnTo>
                    <a:pt x="592836" y="591439"/>
                  </a:lnTo>
                  <a:lnTo>
                    <a:pt x="540130" y="604647"/>
                  </a:lnTo>
                  <a:lnTo>
                    <a:pt x="484631" y="612775"/>
                  </a:lnTo>
                  <a:lnTo>
                    <a:pt x="426720" y="615569"/>
                  </a:lnTo>
                  <a:lnTo>
                    <a:pt x="368807" y="612775"/>
                  </a:lnTo>
                  <a:lnTo>
                    <a:pt x="313309" y="604647"/>
                  </a:lnTo>
                  <a:lnTo>
                    <a:pt x="260603" y="591439"/>
                  </a:lnTo>
                  <a:lnTo>
                    <a:pt x="211327" y="573532"/>
                  </a:lnTo>
                  <a:lnTo>
                    <a:pt x="165989" y="551434"/>
                  </a:lnTo>
                  <a:lnTo>
                    <a:pt x="124968" y="525399"/>
                  </a:lnTo>
                  <a:lnTo>
                    <a:pt x="88900" y="495808"/>
                  </a:lnTo>
                  <a:lnTo>
                    <a:pt x="58293" y="463169"/>
                  </a:lnTo>
                  <a:lnTo>
                    <a:pt x="33527" y="427609"/>
                  </a:lnTo>
                  <a:lnTo>
                    <a:pt x="15240" y="389636"/>
                  </a:lnTo>
                  <a:lnTo>
                    <a:pt x="3937" y="349504"/>
                  </a:lnTo>
                  <a:lnTo>
                    <a:pt x="0" y="3078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2895" y="1920240"/>
              <a:ext cx="853440" cy="61264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694419" y="1921764"/>
              <a:ext cx="853440" cy="612775"/>
            </a:xfrm>
            <a:custGeom>
              <a:avLst/>
              <a:gdLst/>
              <a:ahLst/>
              <a:cxnLst/>
              <a:rect l="l" t="t" r="r" b="b"/>
              <a:pathLst>
                <a:path w="853440" h="612775">
                  <a:moveTo>
                    <a:pt x="0" y="306324"/>
                  </a:moveTo>
                  <a:lnTo>
                    <a:pt x="3936" y="264668"/>
                  </a:lnTo>
                  <a:lnTo>
                    <a:pt x="15239" y="224916"/>
                  </a:lnTo>
                  <a:lnTo>
                    <a:pt x="33527" y="187071"/>
                  </a:lnTo>
                  <a:lnTo>
                    <a:pt x="58293" y="151637"/>
                  </a:lnTo>
                  <a:lnTo>
                    <a:pt x="88900" y="119125"/>
                  </a:lnTo>
                  <a:lnTo>
                    <a:pt x="124968" y="89662"/>
                  </a:lnTo>
                  <a:lnTo>
                    <a:pt x="165988" y="63881"/>
                  </a:lnTo>
                  <a:lnTo>
                    <a:pt x="211327" y="41783"/>
                  </a:lnTo>
                  <a:lnTo>
                    <a:pt x="260603" y="24130"/>
                  </a:lnTo>
                  <a:lnTo>
                    <a:pt x="313308" y="10922"/>
                  </a:lnTo>
                  <a:lnTo>
                    <a:pt x="368807" y="2794"/>
                  </a:lnTo>
                  <a:lnTo>
                    <a:pt x="426720" y="0"/>
                  </a:lnTo>
                  <a:lnTo>
                    <a:pt x="484631" y="2794"/>
                  </a:lnTo>
                  <a:lnTo>
                    <a:pt x="540130" y="10922"/>
                  </a:lnTo>
                  <a:lnTo>
                    <a:pt x="592835" y="24130"/>
                  </a:lnTo>
                  <a:lnTo>
                    <a:pt x="642111" y="41783"/>
                  </a:lnTo>
                  <a:lnTo>
                    <a:pt x="687451" y="63881"/>
                  </a:lnTo>
                  <a:lnTo>
                    <a:pt x="728472" y="89662"/>
                  </a:lnTo>
                  <a:lnTo>
                    <a:pt x="764539" y="119125"/>
                  </a:lnTo>
                  <a:lnTo>
                    <a:pt x="795147" y="151637"/>
                  </a:lnTo>
                  <a:lnTo>
                    <a:pt x="819911" y="187071"/>
                  </a:lnTo>
                  <a:lnTo>
                    <a:pt x="838200" y="224916"/>
                  </a:lnTo>
                  <a:lnTo>
                    <a:pt x="849502" y="264668"/>
                  </a:lnTo>
                  <a:lnTo>
                    <a:pt x="853439" y="306324"/>
                  </a:lnTo>
                  <a:lnTo>
                    <a:pt x="849502" y="347852"/>
                  </a:lnTo>
                  <a:lnTo>
                    <a:pt x="838200" y="387731"/>
                  </a:lnTo>
                  <a:lnTo>
                    <a:pt x="819911" y="425450"/>
                  </a:lnTo>
                  <a:lnTo>
                    <a:pt x="795147" y="460883"/>
                  </a:lnTo>
                  <a:lnTo>
                    <a:pt x="764539" y="493395"/>
                  </a:lnTo>
                  <a:lnTo>
                    <a:pt x="728472" y="522859"/>
                  </a:lnTo>
                  <a:lnTo>
                    <a:pt x="687451" y="548766"/>
                  </a:lnTo>
                  <a:lnTo>
                    <a:pt x="642111" y="570738"/>
                  </a:lnTo>
                  <a:lnTo>
                    <a:pt x="592835" y="588518"/>
                  </a:lnTo>
                  <a:lnTo>
                    <a:pt x="540130" y="601599"/>
                  </a:lnTo>
                  <a:lnTo>
                    <a:pt x="484631" y="609726"/>
                  </a:lnTo>
                  <a:lnTo>
                    <a:pt x="426720" y="612521"/>
                  </a:lnTo>
                  <a:lnTo>
                    <a:pt x="368807" y="609726"/>
                  </a:lnTo>
                  <a:lnTo>
                    <a:pt x="313308" y="601599"/>
                  </a:lnTo>
                  <a:lnTo>
                    <a:pt x="260603" y="588518"/>
                  </a:lnTo>
                  <a:lnTo>
                    <a:pt x="211327" y="570738"/>
                  </a:lnTo>
                  <a:lnTo>
                    <a:pt x="165988" y="548766"/>
                  </a:lnTo>
                  <a:lnTo>
                    <a:pt x="124968" y="522859"/>
                  </a:lnTo>
                  <a:lnTo>
                    <a:pt x="88900" y="493395"/>
                  </a:lnTo>
                  <a:lnTo>
                    <a:pt x="58293" y="460883"/>
                  </a:lnTo>
                  <a:lnTo>
                    <a:pt x="33527" y="425450"/>
                  </a:lnTo>
                  <a:lnTo>
                    <a:pt x="15239" y="387731"/>
                  </a:lnTo>
                  <a:lnTo>
                    <a:pt x="3936" y="347852"/>
                  </a:lnTo>
                  <a:lnTo>
                    <a:pt x="0" y="3063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0479" y="1920240"/>
              <a:ext cx="853440" cy="6126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52003" y="1921764"/>
              <a:ext cx="853440" cy="612775"/>
            </a:xfrm>
            <a:custGeom>
              <a:avLst/>
              <a:gdLst/>
              <a:ahLst/>
              <a:cxnLst/>
              <a:rect l="l" t="t" r="r" b="b"/>
              <a:pathLst>
                <a:path w="853440" h="612775">
                  <a:moveTo>
                    <a:pt x="0" y="306324"/>
                  </a:moveTo>
                  <a:lnTo>
                    <a:pt x="3937" y="264668"/>
                  </a:lnTo>
                  <a:lnTo>
                    <a:pt x="15240" y="224916"/>
                  </a:lnTo>
                  <a:lnTo>
                    <a:pt x="33527" y="187071"/>
                  </a:lnTo>
                  <a:lnTo>
                    <a:pt x="58293" y="151637"/>
                  </a:lnTo>
                  <a:lnTo>
                    <a:pt x="88900" y="119125"/>
                  </a:lnTo>
                  <a:lnTo>
                    <a:pt x="124968" y="89662"/>
                  </a:lnTo>
                  <a:lnTo>
                    <a:pt x="165989" y="63881"/>
                  </a:lnTo>
                  <a:lnTo>
                    <a:pt x="211327" y="41783"/>
                  </a:lnTo>
                  <a:lnTo>
                    <a:pt x="260603" y="24130"/>
                  </a:lnTo>
                  <a:lnTo>
                    <a:pt x="313309" y="10922"/>
                  </a:lnTo>
                  <a:lnTo>
                    <a:pt x="368807" y="2794"/>
                  </a:lnTo>
                  <a:lnTo>
                    <a:pt x="426720" y="0"/>
                  </a:lnTo>
                  <a:lnTo>
                    <a:pt x="484631" y="2794"/>
                  </a:lnTo>
                  <a:lnTo>
                    <a:pt x="540130" y="10922"/>
                  </a:lnTo>
                  <a:lnTo>
                    <a:pt x="592836" y="24130"/>
                  </a:lnTo>
                  <a:lnTo>
                    <a:pt x="642112" y="41783"/>
                  </a:lnTo>
                  <a:lnTo>
                    <a:pt x="687451" y="63881"/>
                  </a:lnTo>
                  <a:lnTo>
                    <a:pt x="728472" y="89662"/>
                  </a:lnTo>
                  <a:lnTo>
                    <a:pt x="764540" y="119125"/>
                  </a:lnTo>
                  <a:lnTo>
                    <a:pt x="795147" y="151637"/>
                  </a:lnTo>
                  <a:lnTo>
                    <a:pt x="819912" y="187071"/>
                  </a:lnTo>
                  <a:lnTo>
                    <a:pt x="838200" y="224916"/>
                  </a:lnTo>
                  <a:lnTo>
                    <a:pt x="849502" y="264668"/>
                  </a:lnTo>
                  <a:lnTo>
                    <a:pt x="853440" y="306324"/>
                  </a:lnTo>
                  <a:lnTo>
                    <a:pt x="849502" y="347852"/>
                  </a:lnTo>
                  <a:lnTo>
                    <a:pt x="838200" y="387731"/>
                  </a:lnTo>
                  <a:lnTo>
                    <a:pt x="819912" y="425450"/>
                  </a:lnTo>
                  <a:lnTo>
                    <a:pt x="795147" y="460883"/>
                  </a:lnTo>
                  <a:lnTo>
                    <a:pt x="764540" y="493395"/>
                  </a:lnTo>
                  <a:lnTo>
                    <a:pt x="728472" y="522859"/>
                  </a:lnTo>
                  <a:lnTo>
                    <a:pt x="687451" y="548766"/>
                  </a:lnTo>
                  <a:lnTo>
                    <a:pt x="642112" y="570738"/>
                  </a:lnTo>
                  <a:lnTo>
                    <a:pt x="592836" y="588518"/>
                  </a:lnTo>
                  <a:lnTo>
                    <a:pt x="540130" y="601599"/>
                  </a:lnTo>
                  <a:lnTo>
                    <a:pt x="484631" y="609726"/>
                  </a:lnTo>
                  <a:lnTo>
                    <a:pt x="426720" y="612521"/>
                  </a:lnTo>
                  <a:lnTo>
                    <a:pt x="368807" y="609726"/>
                  </a:lnTo>
                  <a:lnTo>
                    <a:pt x="313309" y="601599"/>
                  </a:lnTo>
                  <a:lnTo>
                    <a:pt x="260603" y="588518"/>
                  </a:lnTo>
                  <a:lnTo>
                    <a:pt x="211327" y="570738"/>
                  </a:lnTo>
                  <a:lnTo>
                    <a:pt x="165989" y="548766"/>
                  </a:lnTo>
                  <a:lnTo>
                    <a:pt x="124968" y="522859"/>
                  </a:lnTo>
                  <a:lnTo>
                    <a:pt x="88900" y="493395"/>
                  </a:lnTo>
                  <a:lnTo>
                    <a:pt x="58293" y="460883"/>
                  </a:lnTo>
                  <a:lnTo>
                    <a:pt x="33527" y="425450"/>
                  </a:lnTo>
                  <a:lnTo>
                    <a:pt x="15240" y="387731"/>
                  </a:lnTo>
                  <a:lnTo>
                    <a:pt x="3937" y="347852"/>
                  </a:lnTo>
                  <a:lnTo>
                    <a:pt x="0" y="3063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2895" y="1152144"/>
              <a:ext cx="853440" cy="6156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694419" y="1153668"/>
              <a:ext cx="853440" cy="615950"/>
            </a:xfrm>
            <a:custGeom>
              <a:avLst/>
              <a:gdLst/>
              <a:ahLst/>
              <a:cxnLst/>
              <a:rect l="l" t="t" r="r" b="b"/>
              <a:pathLst>
                <a:path w="853440" h="615950">
                  <a:moveTo>
                    <a:pt x="0" y="307848"/>
                  </a:moveTo>
                  <a:lnTo>
                    <a:pt x="3936" y="266065"/>
                  </a:lnTo>
                  <a:lnTo>
                    <a:pt x="15239" y="225933"/>
                  </a:lnTo>
                  <a:lnTo>
                    <a:pt x="33527" y="187960"/>
                  </a:lnTo>
                  <a:lnTo>
                    <a:pt x="58293" y="152400"/>
                  </a:lnTo>
                  <a:lnTo>
                    <a:pt x="88900" y="119761"/>
                  </a:lnTo>
                  <a:lnTo>
                    <a:pt x="124968" y="90170"/>
                  </a:lnTo>
                  <a:lnTo>
                    <a:pt x="165988" y="64135"/>
                  </a:lnTo>
                  <a:lnTo>
                    <a:pt x="211327" y="42037"/>
                  </a:lnTo>
                  <a:lnTo>
                    <a:pt x="260603" y="24130"/>
                  </a:lnTo>
                  <a:lnTo>
                    <a:pt x="313308" y="11049"/>
                  </a:lnTo>
                  <a:lnTo>
                    <a:pt x="368807" y="2794"/>
                  </a:lnTo>
                  <a:lnTo>
                    <a:pt x="426720" y="0"/>
                  </a:lnTo>
                  <a:lnTo>
                    <a:pt x="484631" y="2794"/>
                  </a:lnTo>
                  <a:lnTo>
                    <a:pt x="540130" y="11049"/>
                  </a:lnTo>
                  <a:lnTo>
                    <a:pt x="592835" y="24130"/>
                  </a:lnTo>
                  <a:lnTo>
                    <a:pt x="642111" y="42037"/>
                  </a:lnTo>
                  <a:lnTo>
                    <a:pt x="687451" y="64135"/>
                  </a:lnTo>
                  <a:lnTo>
                    <a:pt x="728472" y="90170"/>
                  </a:lnTo>
                  <a:lnTo>
                    <a:pt x="764539" y="119761"/>
                  </a:lnTo>
                  <a:lnTo>
                    <a:pt x="795147" y="152400"/>
                  </a:lnTo>
                  <a:lnTo>
                    <a:pt x="819911" y="187960"/>
                  </a:lnTo>
                  <a:lnTo>
                    <a:pt x="838200" y="225933"/>
                  </a:lnTo>
                  <a:lnTo>
                    <a:pt x="849502" y="266065"/>
                  </a:lnTo>
                  <a:lnTo>
                    <a:pt x="853439" y="307848"/>
                  </a:lnTo>
                  <a:lnTo>
                    <a:pt x="849502" y="349504"/>
                  </a:lnTo>
                  <a:lnTo>
                    <a:pt x="838200" y="389636"/>
                  </a:lnTo>
                  <a:lnTo>
                    <a:pt x="819911" y="427609"/>
                  </a:lnTo>
                  <a:lnTo>
                    <a:pt x="795147" y="463169"/>
                  </a:lnTo>
                  <a:lnTo>
                    <a:pt x="764539" y="495808"/>
                  </a:lnTo>
                  <a:lnTo>
                    <a:pt x="728472" y="525399"/>
                  </a:lnTo>
                  <a:lnTo>
                    <a:pt x="687451" y="551434"/>
                  </a:lnTo>
                  <a:lnTo>
                    <a:pt x="642111" y="573532"/>
                  </a:lnTo>
                  <a:lnTo>
                    <a:pt x="592835" y="591439"/>
                  </a:lnTo>
                  <a:lnTo>
                    <a:pt x="540130" y="604647"/>
                  </a:lnTo>
                  <a:lnTo>
                    <a:pt x="484631" y="612775"/>
                  </a:lnTo>
                  <a:lnTo>
                    <a:pt x="426720" y="615569"/>
                  </a:lnTo>
                  <a:lnTo>
                    <a:pt x="368807" y="612775"/>
                  </a:lnTo>
                  <a:lnTo>
                    <a:pt x="313308" y="604647"/>
                  </a:lnTo>
                  <a:lnTo>
                    <a:pt x="260603" y="591439"/>
                  </a:lnTo>
                  <a:lnTo>
                    <a:pt x="211327" y="573532"/>
                  </a:lnTo>
                  <a:lnTo>
                    <a:pt x="165988" y="551434"/>
                  </a:lnTo>
                  <a:lnTo>
                    <a:pt x="124968" y="525399"/>
                  </a:lnTo>
                  <a:lnTo>
                    <a:pt x="88900" y="495808"/>
                  </a:lnTo>
                  <a:lnTo>
                    <a:pt x="58293" y="463169"/>
                  </a:lnTo>
                  <a:lnTo>
                    <a:pt x="33527" y="427609"/>
                  </a:lnTo>
                  <a:lnTo>
                    <a:pt x="15239" y="389636"/>
                  </a:lnTo>
                  <a:lnTo>
                    <a:pt x="3936" y="349504"/>
                  </a:lnTo>
                  <a:lnTo>
                    <a:pt x="0" y="3078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9431" y="1688592"/>
              <a:ext cx="377951" cy="3078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410955" y="1690116"/>
              <a:ext cx="378460" cy="307340"/>
            </a:xfrm>
            <a:custGeom>
              <a:avLst/>
              <a:gdLst/>
              <a:ahLst/>
              <a:cxnLst/>
              <a:rect l="l" t="t" r="r" b="b"/>
              <a:pathLst>
                <a:path w="378459" h="307339">
                  <a:moveTo>
                    <a:pt x="0" y="153670"/>
                  </a:moveTo>
                  <a:lnTo>
                    <a:pt x="6730" y="112775"/>
                  </a:lnTo>
                  <a:lnTo>
                    <a:pt x="25780" y="76073"/>
                  </a:lnTo>
                  <a:lnTo>
                    <a:pt x="55372" y="44958"/>
                  </a:lnTo>
                  <a:lnTo>
                    <a:pt x="93599" y="20955"/>
                  </a:lnTo>
                  <a:lnTo>
                    <a:pt x="138684" y="5461"/>
                  </a:lnTo>
                  <a:lnTo>
                    <a:pt x="188975" y="0"/>
                  </a:lnTo>
                  <a:lnTo>
                    <a:pt x="239268" y="5461"/>
                  </a:lnTo>
                  <a:lnTo>
                    <a:pt x="284352" y="20955"/>
                  </a:lnTo>
                  <a:lnTo>
                    <a:pt x="322579" y="44958"/>
                  </a:lnTo>
                  <a:lnTo>
                    <a:pt x="352171" y="76073"/>
                  </a:lnTo>
                  <a:lnTo>
                    <a:pt x="371221" y="112775"/>
                  </a:lnTo>
                  <a:lnTo>
                    <a:pt x="377951" y="153670"/>
                  </a:lnTo>
                  <a:lnTo>
                    <a:pt x="371221" y="194563"/>
                  </a:lnTo>
                  <a:lnTo>
                    <a:pt x="352171" y="231267"/>
                  </a:lnTo>
                  <a:lnTo>
                    <a:pt x="322579" y="262382"/>
                  </a:lnTo>
                  <a:lnTo>
                    <a:pt x="284352" y="286385"/>
                  </a:lnTo>
                  <a:lnTo>
                    <a:pt x="239268" y="301879"/>
                  </a:lnTo>
                  <a:lnTo>
                    <a:pt x="188975" y="307339"/>
                  </a:lnTo>
                  <a:lnTo>
                    <a:pt x="138684" y="301879"/>
                  </a:lnTo>
                  <a:lnTo>
                    <a:pt x="93599" y="286385"/>
                  </a:lnTo>
                  <a:lnTo>
                    <a:pt x="55372" y="262382"/>
                  </a:lnTo>
                  <a:lnTo>
                    <a:pt x="25780" y="231267"/>
                  </a:lnTo>
                  <a:lnTo>
                    <a:pt x="6730" y="194563"/>
                  </a:lnTo>
                  <a:lnTo>
                    <a:pt x="0" y="15367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5311" y="1920240"/>
              <a:ext cx="853440" cy="6126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736835" y="1921764"/>
              <a:ext cx="853440" cy="612775"/>
            </a:xfrm>
            <a:custGeom>
              <a:avLst/>
              <a:gdLst/>
              <a:ahLst/>
              <a:cxnLst/>
              <a:rect l="l" t="t" r="r" b="b"/>
              <a:pathLst>
                <a:path w="853440" h="612775">
                  <a:moveTo>
                    <a:pt x="0" y="306324"/>
                  </a:moveTo>
                  <a:lnTo>
                    <a:pt x="3937" y="264668"/>
                  </a:lnTo>
                  <a:lnTo>
                    <a:pt x="15240" y="224916"/>
                  </a:lnTo>
                  <a:lnTo>
                    <a:pt x="33528" y="187071"/>
                  </a:lnTo>
                  <a:lnTo>
                    <a:pt x="58293" y="151637"/>
                  </a:lnTo>
                  <a:lnTo>
                    <a:pt x="88900" y="119125"/>
                  </a:lnTo>
                  <a:lnTo>
                    <a:pt x="124968" y="89662"/>
                  </a:lnTo>
                  <a:lnTo>
                    <a:pt x="165989" y="63881"/>
                  </a:lnTo>
                  <a:lnTo>
                    <a:pt x="211328" y="41783"/>
                  </a:lnTo>
                  <a:lnTo>
                    <a:pt x="260604" y="24130"/>
                  </a:lnTo>
                  <a:lnTo>
                    <a:pt x="313309" y="10922"/>
                  </a:lnTo>
                  <a:lnTo>
                    <a:pt x="368808" y="2794"/>
                  </a:lnTo>
                  <a:lnTo>
                    <a:pt x="426720" y="0"/>
                  </a:lnTo>
                  <a:lnTo>
                    <a:pt x="484632" y="2794"/>
                  </a:lnTo>
                  <a:lnTo>
                    <a:pt x="540131" y="10922"/>
                  </a:lnTo>
                  <a:lnTo>
                    <a:pt x="592836" y="24130"/>
                  </a:lnTo>
                  <a:lnTo>
                    <a:pt x="642112" y="41783"/>
                  </a:lnTo>
                  <a:lnTo>
                    <a:pt x="687451" y="63881"/>
                  </a:lnTo>
                  <a:lnTo>
                    <a:pt x="728472" y="89662"/>
                  </a:lnTo>
                  <a:lnTo>
                    <a:pt x="764540" y="119125"/>
                  </a:lnTo>
                  <a:lnTo>
                    <a:pt x="795147" y="151637"/>
                  </a:lnTo>
                  <a:lnTo>
                    <a:pt x="819912" y="187071"/>
                  </a:lnTo>
                  <a:lnTo>
                    <a:pt x="838200" y="224916"/>
                  </a:lnTo>
                  <a:lnTo>
                    <a:pt x="849503" y="264668"/>
                  </a:lnTo>
                  <a:lnTo>
                    <a:pt x="853440" y="306324"/>
                  </a:lnTo>
                  <a:lnTo>
                    <a:pt x="849503" y="347852"/>
                  </a:lnTo>
                  <a:lnTo>
                    <a:pt x="838200" y="387731"/>
                  </a:lnTo>
                  <a:lnTo>
                    <a:pt x="819912" y="425450"/>
                  </a:lnTo>
                  <a:lnTo>
                    <a:pt x="795147" y="460883"/>
                  </a:lnTo>
                  <a:lnTo>
                    <a:pt x="764540" y="493395"/>
                  </a:lnTo>
                  <a:lnTo>
                    <a:pt x="728472" y="522859"/>
                  </a:lnTo>
                  <a:lnTo>
                    <a:pt x="687451" y="548766"/>
                  </a:lnTo>
                  <a:lnTo>
                    <a:pt x="642112" y="570738"/>
                  </a:lnTo>
                  <a:lnTo>
                    <a:pt x="592836" y="588518"/>
                  </a:lnTo>
                  <a:lnTo>
                    <a:pt x="540131" y="601599"/>
                  </a:lnTo>
                  <a:lnTo>
                    <a:pt x="484632" y="609726"/>
                  </a:lnTo>
                  <a:lnTo>
                    <a:pt x="426720" y="612521"/>
                  </a:lnTo>
                  <a:lnTo>
                    <a:pt x="368808" y="609726"/>
                  </a:lnTo>
                  <a:lnTo>
                    <a:pt x="313309" y="601599"/>
                  </a:lnTo>
                  <a:lnTo>
                    <a:pt x="260604" y="588518"/>
                  </a:lnTo>
                  <a:lnTo>
                    <a:pt x="211328" y="570738"/>
                  </a:lnTo>
                  <a:lnTo>
                    <a:pt x="165989" y="548766"/>
                  </a:lnTo>
                  <a:lnTo>
                    <a:pt x="124968" y="522859"/>
                  </a:lnTo>
                  <a:lnTo>
                    <a:pt x="88900" y="493395"/>
                  </a:lnTo>
                  <a:lnTo>
                    <a:pt x="58293" y="460883"/>
                  </a:lnTo>
                  <a:lnTo>
                    <a:pt x="33528" y="425450"/>
                  </a:lnTo>
                  <a:lnTo>
                    <a:pt x="15240" y="387731"/>
                  </a:lnTo>
                  <a:lnTo>
                    <a:pt x="3937" y="347852"/>
                  </a:lnTo>
                  <a:lnTo>
                    <a:pt x="0" y="3063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5311" y="1152144"/>
              <a:ext cx="853440" cy="61569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736835" y="1153668"/>
              <a:ext cx="853440" cy="615950"/>
            </a:xfrm>
            <a:custGeom>
              <a:avLst/>
              <a:gdLst/>
              <a:ahLst/>
              <a:cxnLst/>
              <a:rect l="l" t="t" r="r" b="b"/>
              <a:pathLst>
                <a:path w="853440" h="615950">
                  <a:moveTo>
                    <a:pt x="0" y="307848"/>
                  </a:moveTo>
                  <a:lnTo>
                    <a:pt x="3937" y="266065"/>
                  </a:lnTo>
                  <a:lnTo>
                    <a:pt x="15240" y="225933"/>
                  </a:lnTo>
                  <a:lnTo>
                    <a:pt x="33528" y="187960"/>
                  </a:lnTo>
                  <a:lnTo>
                    <a:pt x="58293" y="152400"/>
                  </a:lnTo>
                  <a:lnTo>
                    <a:pt x="88900" y="119761"/>
                  </a:lnTo>
                  <a:lnTo>
                    <a:pt x="124968" y="90170"/>
                  </a:lnTo>
                  <a:lnTo>
                    <a:pt x="165989" y="64135"/>
                  </a:lnTo>
                  <a:lnTo>
                    <a:pt x="211328" y="42037"/>
                  </a:lnTo>
                  <a:lnTo>
                    <a:pt x="260604" y="24130"/>
                  </a:lnTo>
                  <a:lnTo>
                    <a:pt x="313309" y="11049"/>
                  </a:lnTo>
                  <a:lnTo>
                    <a:pt x="368808" y="2794"/>
                  </a:lnTo>
                  <a:lnTo>
                    <a:pt x="426720" y="0"/>
                  </a:lnTo>
                  <a:lnTo>
                    <a:pt x="484632" y="2794"/>
                  </a:lnTo>
                  <a:lnTo>
                    <a:pt x="540131" y="11049"/>
                  </a:lnTo>
                  <a:lnTo>
                    <a:pt x="592836" y="24130"/>
                  </a:lnTo>
                  <a:lnTo>
                    <a:pt x="642112" y="42037"/>
                  </a:lnTo>
                  <a:lnTo>
                    <a:pt x="687451" y="64135"/>
                  </a:lnTo>
                  <a:lnTo>
                    <a:pt x="728472" y="90170"/>
                  </a:lnTo>
                  <a:lnTo>
                    <a:pt x="764540" y="119761"/>
                  </a:lnTo>
                  <a:lnTo>
                    <a:pt x="795147" y="152400"/>
                  </a:lnTo>
                  <a:lnTo>
                    <a:pt x="819912" y="187960"/>
                  </a:lnTo>
                  <a:lnTo>
                    <a:pt x="838200" y="225933"/>
                  </a:lnTo>
                  <a:lnTo>
                    <a:pt x="849503" y="266065"/>
                  </a:lnTo>
                  <a:lnTo>
                    <a:pt x="853440" y="307848"/>
                  </a:lnTo>
                  <a:lnTo>
                    <a:pt x="849503" y="349504"/>
                  </a:lnTo>
                  <a:lnTo>
                    <a:pt x="838200" y="389636"/>
                  </a:lnTo>
                  <a:lnTo>
                    <a:pt x="819912" y="427609"/>
                  </a:lnTo>
                  <a:lnTo>
                    <a:pt x="795147" y="463169"/>
                  </a:lnTo>
                  <a:lnTo>
                    <a:pt x="764540" y="495808"/>
                  </a:lnTo>
                  <a:lnTo>
                    <a:pt x="728472" y="525399"/>
                  </a:lnTo>
                  <a:lnTo>
                    <a:pt x="687451" y="551434"/>
                  </a:lnTo>
                  <a:lnTo>
                    <a:pt x="642112" y="573532"/>
                  </a:lnTo>
                  <a:lnTo>
                    <a:pt x="592836" y="591439"/>
                  </a:lnTo>
                  <a:lnTo>
                    <a:pt x="540131" y="604647"/>
                  </a:lnTo>
                  <a:lnTo>
                    <a:pt x="484632" y="612775"/>
                  </a:lnTo>
                  <a:lnTo>
                    <a:pt x="426720" y="615569"/>
                  </a:lnTo>
                  <a:lnTo>
                    <a:pt x="368808" y="612775"/>
                  </a:lnTo>
                  <a:lnTo>
                    <a:pt x="313309" y="604647"/>
                  </a:lnTo>
                  <a:lnTo>
                    <a:pt x="260604" y="591439"/>
                  </a:lnTo>
                  <a:lnTo>
                    <a:pt x="211328" y="573532"/>
                  </a:lnTo>
                  <a:lnTo>
                    <a:pt x="165989" y="551434"/>
                  </a:lnTo>
                  <a:lnTo>
                    <a:pt x="124968" y="525399"/>
                  </a:lnTo>
                  <a:lnTo>
                    <a:pt x="88900" y="495808"/>
                  </a:lnTo>
                  <a:lnTo>
                    <a:pt x="58293" y="463169"/>
                  </a:lnTo>
                  <a:lnTo>
                    <a:pt x="33528" y="427609"/>
                  </a:lnTo>
                  <a:lnTo>
                    <a:pt x="15240" y="389636"/>
                  </a:lnTo>
                  <a:lnTo>
                    <a:pt x="3937" y="349504"/>
                  </a:lnTo>
                  <a:lnTo>
                    <a:pt x="0" y="30784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1847" y="1688592"/>
              <a:ext cx="377951" cy="3078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453371" y="1690116"/>
              <a:ext cx="378460" cy="307340"/>
            </a:xfrm>
            <a:custGeom>
              <a:avLst/>
              <a:gdLst/>
              <a:ahLst/>
              <a:cxnLst/>
              <a:rect l="l" t="t" r="r" b="b"/>
              <a:pathLst>
                <a:path w="378459" h="307339">
                  <a:moveTo>
                    <a:pt x="0" y="153670"/>
                  </a:moveTo>
                  <a:lnTo>
                    <a:pt x="6730" y="112775"/>
                  </a:lnTo>
                  <a:lnTo>
                    <a:pt x="25780" y="76073"/>
                  </a:lnTo>
                  <a:lnTo>
                    <a:pt x="55372" y="44958"/>
                  </a:lnTo>
                  <a:lnTo>
                    <a:pt x="93599" y="20955"/>
                  </a:lnTo>
                  <a:lnTo>
                    <a:pt x="138683" y="5461"/>
                  </a:lnTo>
                  <a:lnTo>
                    <a:pt x="188975" y="0"/>
                  </a:lnTo>
                  <a:lnTo>
                    <a:pt x="239268" y="5461"/>
                  </a:lnTo>
                  <a:lnTo>
                    <a:pt x="284352" y="20955"/>
                  </a:lnTo>
                  <a:lnTo>
                    <a:pt x="322579" y="44958"/>
                  </a:lnTo>
                  <a:lnTo>
                    <a:pt x="352171" y="76073"/>
                  </a:lnTo>
                  <a:lnTo>
                    <a:pt x="371221" y="112775"/>
                  </a:lnTo>
                  <a:lnTo>
                    <a:pt x="377951" y="153670"/>
                  </a:lnTo>
                  <a:lnTo>
                    <a:pt x="371221" y="194563"/>
                  </a:lnTo>
                  <a:lnTo>
                    <a:pt x="352171" y="231267"/>
                  </a:lnTo>
                  <a:lnTo>
                    <a:pt x="322579" y="262382"/>
                  </a:lnTo>
                  <a:lnTo>
                    <a:pt x="284352" y="286385"/>
                  </a:lnTo>
                  <a:lnTo>
                    <a:pt x="239268" y="301879"/>
                  </a:lnTo>
                  <a:lnTo>
                    <a:pt x="188975" y="307339"/>
                  </a:lnTo>
                  <a:lnTo>
                    <a:pt x="138683" y="301879"/>
                  </a:lnTo>
                  <a:lnTo>
                    <a:pt x="93599" y="286385"/>
                  </a:lnTo>
                  <a:lnTo>
                    <a:pt x="55372" y="262382"/>
                  </a:lnTo>
                  <a:lnTo>
                    <a:pt x="25780" y="231267"/>
                  </a:lnTo>
                  <a:lnTo>
                    <a:pt x="6730" y="194563"/>
                  </a:lnTo>
                  <a:lnTo>
                    <a:pt x="0" y="15367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97823" y="1530096"/>
              <a:ext cx="201168" cy="1645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78823" y="1761744"/>
              <a:ext cx="198120" cy="1615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97823" y="2069592"/>
              <a:ext cx="201168" cy="1615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4359" y="1761744"/>
              <a:ext cx="201168" cy="1615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7431" y="1761744"/>
              <a:ext cx="198120" cy="1615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05287" y="1767840"/>
              <a:ext cx="188975" cy="1524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306811" y="1769364"/>
              <a:ext cx="189230" cy="152400"/>
            </a:xfrm>
            <a:custGeom>
              <a:avLst/>
              <a:gdLst/>
              <a:ahLst/>
              <a:cxnLst/>
              <a:rect l="l" t="t" r="r" b="b"/>
              <a:pathLst>
                <a:path w="189229" h="152400">
                  <a:moveTo>
                    <a:pt x="0" y="76073"/>
                  </a:moveTo>
                  <a:lnTo>
                    <a:pt x="7493" y="46482"/>
                  </a:lnTo>
                  <a:lnTo>
                    <a:pt x="27686" y="22225"/>
                  </a:lnTo>
                  <a:lnTo>
                    <a:pt x="57785" y="5969"/>
                  </a:lnTo>
                  <a:lnTo>
                    <a:pt x="94488" y="0"/>
                  </a:lnTo>
                  <a:lnTo>
                    <a:pt x="131191" y="5969"/>
                  </a:lnTo>
                  <a:lnTo>
                    <a:pt x="161290" y="22225"/>
                  </a:lnTo>
                  <a:lnTo>
                    <a:pt x="181483" y="46482"/>
                  </a:lnTo>
                  <a:lnTo>
                    <a:pt x="188976" y="76073"/>
                  </a:lnTo>
                  <a:lnTo>
                    <a:pt x="181483" y="105663"/>
                  </a:lnTo>
                  <a:lnTo>
                    <a:pt x="161290" y="129794"/>
                  </a:lnTo>
                  <a:lnTo>
                    <a:pt x="131191" y="146050"/>
                  </a:lnTo>
                  <a:lnTo>
                    <a:pt x="94488" y="152019"/>
                  </a:lnTo>
                  <a:lnTo>
                    <a:pt x="57785" y="146050"/>
                  </a:lnTo>
                  <a:lnTo>
                    <a:pt x="27686" y="129794"/>
                  </a:lnTo>
                  <a:lnTo>
                    <a:pt x="7493" y="105663"/>
                  </a:lnTo>
                  <a:lnTo>
                    <a:pt x="0" y="7607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40239" y="1453896"/>
              <a:ext cx="201168" cy="1615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40239" y="1993392"/>
              <a:ext cx="201168" cy="1615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399775" y="1780032"/>
              <a:ext cx="188975" cy="1524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401299" y="1781556"/>
              <a:ext cx="189230" cy="152400"/>
            </a:xfrm>
            <a:custGeom>
              <a:avLst/>
              <a:gdLst/>
              <a:ahLst/>
              <a:cxnLst/>
              <a:rect l="l" t="t" r="r" b="b"/>
              <a:pathLst>
                <a:path w="189229" h="152400">
                  <a:moveTo>
                    <a:pt x="0" y="76200"/>
                  </a:moveTo>
                  <a:lnTo>
                    <a:pt x="7493" y="46482"/>
                  </a:lnTo>
                  <a:lnTo>
                    <a:pt x="27685" y="22352"/>
                  </a:lnTo>
                  <a:lnTo>
                    <a:pt x="57784" y="5969"/>
                  </a:lnTo>
                  <a:lnTo>
                    <a:pt x="94488" y="0"/>
                  </a:lnTo>
                  <a:lnTo>
                    <a:pt x="131191" y="5969"/>
                  </a:lnTo>
                  <a:lnTo>
                    <a:pt x="161290" y="22352"/>
                  </a:lnTo>
                  <a:lnTo>
                    <a:pt x="181482" y="46482"/>
                  </a:lnTo>
                  <a:lnTo>
                    <a:pt x="188975" y="76200"/>
                  </a:lnTo>
                  <a:lnTo>
                    <a:pt x="181482" y="105791"/>
                  </a:lnTo>
                  <a:lnTo>
                    <a:pt x="161290" y="129921"/>
                  </a:lnTo>
                  <a:lnTo>
                    <a:pt x="131191" y="146304"/>
                  </a:lnTo>
                  <a:lnTo>
                    <a:pt x="94488" y="152273"/>
                  </a:lnTo>
                  <a:lnTo>
                    <a:pt x="57784" y="146304"/>
                  </a:lnTo>
                  <a:lnTo>
                    <a:pt x="27685" y="129921"/>
                  </a:lnTo>
                  <a:lnTo>
                    <a:pt x="7493" y="105791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47959" y="1655064"/>
              <a:ext cx="192024" cy="15544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349483" y="1656588"/>
              <a:ext cx="192405" cy="155575"/>
            </a:xfrm>
            <a:custGeom>
              <a:avLst/>
              <a:gdLst/>
              <a:ahLst/>
              <a:cxnLst/>
              <a:rect l="l" t="t" r="r" b="b"/>
              <a:pathLst>
                <a:path w="192404" h="155575">
                  <a:moveTo>
                    <a:pt x="0" y="77724"/>
                  </a:moveTo>
                  <a:lnTo>
                    <a:pt x="7493" y="47498"/>
                  </a:lnTo>
                  <a:lnTo>
                    <a:pt x="28194" y="22733"/>
                  </a:lnTo>
                  <a:lnTo>
                    <a:pt x="58674" y="6096"/>
                  </a:lnTo>
                  <a:lnTo>
                    <a:pt x="96012" y="0"/>
                  </a:lnTo>
                  <a:lnTo>
                    <a:pt x="133350" y="6096"/>
                  </a:lnTo>
                  <a:lnTo>
                    <a:pt x="163830" y="22733"/>
                  </a:lnTo>
                  <a:lnTo>
                    <a:pt x="184531" y="47498"/>
                  </a:lnTo>
                  <a:lnTo>
                    <a:pt x="192024" y="77724"/>
                  </a:lnTo>
                  <a:lnTo>
                    <a:pt x="184531" y="107950"/>
                  </a:lnTo>
                  <a:lnTo>
                    <a:pt x="163830" y="132587"/>
                  </a:lnTo>
                  <a:lnTo>
                    <a:pt x="133350" y="149225"/>
                  </a:lnTo>
                  <a:lnTo>
                    <a:pt x="96012" y="155321"/>
                  </a:lnTo>
                  <a:lnTo>
                    <a:pt x="58674" y="149225"/>
                  </a:lnTo>
                  <a:lnTo>
                    <a:pt x="28194" y="132587"/>
                  </a:lnTo>
                  <a:lnTo>
                    <a:pt x="7493" y="107950"/>
                  </a:lnTo>
                  <a:lnTo>
                    <a:pt x="0" y="777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557516" y="1037844"/>
            <a:ext cx="3221990" cy="26155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212725">
              <a:lnSpc>
                <a:spcPct val="100000"/>
              </a:lnSpc>
            </a:pPr>
            <a:r>
              <a:rPr sz="1200" spc="-5" dirty="0">
                <a:latin typeface="Lucida Sans Unicode"/>
                <a:cs typeface="Lucida Sans Unicode"/>
              </a:rPr>
              <a:t>Spherical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size</a:t>
            </a:r>
            <a:r>
              <a:rPr sz="120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variation</a:t>
            </a:r>
            <a:r>
              <a:rPr sz="1200" spc="330" dirty="0">
                <a:latin typeface="Lucida Sans Unicode"/>
                <a:cs typeface="Lucida Sans Unicode"/>
              </a:rPr>
              <a:t> </a:t>
            </a:r>
            <a:r>
              <a:rPr sz="1200" spc="-5" dirty="0">
                <a:latin typeface="Lucida Sans Unicode"/>
                <a:cs typeface="Lucida Sans Unicode"/>
              </a:rPr>
              <a:t>influences</a:t>
            </a:r>
            <a:endParaRPr sz="1200">
              <a:latin typeface="Lucida Sans Unicode"/>
              <a:cs typeface="Lucida Sans Unicode"/>
            </a:endParaRPr>
          </a:p>
          <a:p>
            <a:pPr marL="212725">
              <a:lnSpc>
                <a:spcPct val="100000"/>
              </a:lnSpc>
            </a:pPr>
            <a:r>
              <a:rPr sz="1200" spc="5" dirty="0">
                <a:latin typeface="Lucida Sans Unicode"/>
                <a:cs typeface="Lucida Sans Unicode"/>
              </a:rPr>
              <a:t>t</a:t>
            </a:r>
            <a:r>
              <a:rPr sz="1200" spc="-5" dirty="0">
                <a:latin typeface="Lucida Sans Unicode"/>
                <a:cs typeface="Lucida Sans Unicode"/>
              </a:rPr>
              <a:t>y</a:t>
            </a:r>
            <a:r>
              <a:rPr sz="1200" spc="-15" dirty="0">
                <a:latin typeface="Lucida Sans Unicode"/>
                <a:cs typeface="Lucida Sans Unicode"/>
              </a:rPr>
              <a:t>p</a:t>
            </a:r>
            <a:r>
              <a:rPr sz="1200" dirty="0">
                <a:latin typeface="Lucida Sans Unicode"/>
                <a:cs typeface="Lucida Sans Unicode"/>
              </a:rPr>
              <a:t>e</a:t>
            </a:r>
            <a:r>
              <a:rPr sz="1200" spc="-4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&amp;</a:t>
            </a:r>
            <a:r>
              <a:rPr sz="1200" spc="-90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v</a:t>
            </a:r>
            <a:r>
              <a:rPr sz="1200" spc="5" dirty="0">
                <a:latin typeface="Lucida Sans Unicode"/>
                <a:cs typeface="Lucida Sans Unicode"/>
              </a:rPr>
              <a:t>o</a:t>
            </a:r>
            <a:r>
              <a:rPr sz="1200" spc="-10" dirty="0">
                <a:latin typeface="Lucida Sans Unicode"/>
                <a:cs typeface="Lucida Sans Unicode"/>
              </a:rPr>
              <a:t>l</a:t>
            </a:r>
            <a:r>
              <a:rPr sz="1200" dirty="0">
                <a:latin typeface="Lucida Sans Unicode"/>
                <a:cs typeface="Lucida Sans Unicode"/>
              </a:rPr>
              <a:t>u</a:t>
            </a:r>
            <a:r>
              <a:rPr sz="1200" spc="10" dirty="0">
                <a:latin typeface="Lucida Sans Unicode"/>
                <a:cs typeface="Lucida Sans Unicode"/>
              </a:rPr>
              <a:t>m</a:t>
            </a:r>
            <a:r>
              <a:rPr sz="1200" dirty="0">
                <a:latin typeface="Lucida Sans Unicode"/>
                <a:cs typeface="Lucida Sans Unicode"/>
              </a:rPr>
              <a:t>e </a:t>
            </a:r>
            <a:r>
              <a:rPr sz="1200" spc="-35" dirty="0">
                <a:latin typeface="Lucida Sans Unicode"/>
                <a:cs typeface="Lucida Sans Unicode"/>
              </a:rPr>
              <a:t> </a:t>
            </a:r>
            <a:r>
              <a:rPr sz="1200" spc="5" dirty="0">
                <a:latin typeface="Lucida Sans Unicode"/>
                <a:cs typeface="Lucida Sans Unicode"/>
              </a:rPr>
              <a:t>o</a:t>
            </a:r>
            <a:r>
              <a:rPr sz="1200" dirty="0">
                <a:latin typeface="Lucida Sans Unicode"/>
                <a:cs typeface="Lucida Sans Unicode"/>
              </a:rPr>
              <a:t>f</a:t>
            </a:r>
            <a:r>
              <a:rPr sz="1200" spc="-2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s</a:t>
            </a:r>
            <a:r>
              <a:rPr sz="1200" spc="5" dirty="0">
                <a:latin typeface="Lucida Sans Unicode"/>
                <a:cs typeface="Lucida Sans Unicode"/>
              </a:rPr>
              <a:t>o</a:t>
            </a:r>
            <a:r>
              <a:rPr sz="1200" spc="-10" dirty="0">
                <a:latin typeface="Lucida Sans Unicode"/>
                <a:cs typeface="Lucida Sans Unicode"/>
              </a:rPr>
              <a:t>li</a:t>
            </a:r>
            <a:r>
              <a:rPr sz="1200" dirty="0">
                <a:latin typeface="Lucida Sans Unicode"/>
                <a:cs typeface="Lucida Sans Unicode"/>
              </a:rPr>
              <a:t>d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p</a:t>
            </a:r>
            <a:r>
              <a:rPr sz="1200" spc="5" dirty="0">
                <a:latin typeface="Lucida Sans Unicode"/>
                <a:cs typeface="Lucida Sans Unicode"/>
              </a:rPr>
              <a:t>o</a:t>
            </a:r>
            <a:r>
              <a:rPr sz="1200" spc="-10" dirty="0">
                <a:latin typeface="Lucida Sans Unicode"/>
                <a:cs typeface="Lucida Sans Unicode"/>
              </a:rPr>
              <a:t>r</a:t>
            </a:r>
            <a:r>
              <a:rPr sz="1200" spc="5" dirty="0">
                <a:latin typeface="Lucida Sans Unicode"/>
                <a:cs typeface="Lucida Sans Unicode"/>
              </a:rPr>
              <a:t>o</a:t>
            </a:r>
            <a:r>
              <a:rPr sz="1200" spc="-10" dirty="0">
                <a:latin typeface="Lucida Sans Unicode"/>
                <a:cs typeface="Lucida Sans Unicode"/>
              </a:rPr>
              <a:t>si</a:t>
            </a:r>
            <a:r>
              <a:rPr sz="1200" spc="5" dirty="0">
                <a:latin typeface="Lucida Sans Unicode"/>
                <a:cs typeface="Lucida Sans Unicode"/>
              </a:rPr>
              <a:t>t</a:t>
            </a:r>
            <a:r>
              <a:rPr sz="1200" dirty="0">
                <a:latin typeface="Lucida Sans Unicode"/>
                <a:cs typeface="Lucida Sans Unicode"/>
              </a:rPr>
              <a:t>y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0939" y="3669614"/>
            <a:ext cx="5698490" cy="3042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440055" indent="-344805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figure </a:t>
            </a:r>
            <a:r>
              <a:rPr sz="2800" spc="-5" dirty="0">
                <a:latin typeface="Calibri"/>
                <a:cs typeface="Calibri"/>
              </a:rPr>
              <a:t>shows </a:t>
            </a:r>
            <a:r>
              <a:rPr sz="2800" spc="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example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5" dirty="0">
                <a:latin typeface="Calibri"/>
                <a:cs typeface="Calibri"/>
              </a:rPr>
              <a:t>an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idealized porous </a:t>
            </a:r>
            <a:r>
              <a:rPr sz="2800" spc="-5" dirty="0">
                <a:latin typeface="Calibri"/>
                <a:cs typeface="Calibri"/>
              </a:rPr>
              <a:t>medium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represented by </a:t>
            </a:r>
            <a:r>
              <a:rPr sz="2800" spc="-10" dirty="0">
                <a:latin typeface="Calibri"/>
                <a:cs typeface="Calibri"/>
              </a:rPr>
              <a:t>four </a:t>
            </a:r>
            <a:r>
              <a:rPr sz="2800" spc="-5" dirty="0">
                <a:latin typeface="Calibri"/>
                <a:cs typeface="Calibri"/>
              </a:rPr>
              <a:t>population of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spheres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(sorted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radii).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900">
              <a:latin typeface="Calibri"/>
              <a:cs typeface="Calibri"/>
            </a:endParaRPr>
          </a:p>
          <a:p>
            <a:pPr marL="356870" marR="508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histogram </a:t>
            </a:r>
            <a:r>
              <a:rPr sz="2800" spc="-5" dirty="0">
                <a:latin typeface="Calibri"/>
                <a:cs typeface="Calibri"/>
              </a:rPr>
              <a:t>shows 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hypothetical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size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distribution</a:t>
            </a:r>
            <a:r>
              <a:rPr sz="2600" spc="-5" dirty="0">
                <a:latin typeface="Tahoma"/>
                <a:cs typeface="Tahoma"/>
              </a:rPr>
              <a:t>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4388" y="2984500"/>
            <a:ext cx="9194165" cy="899794"/>
            <a:chOff x="1334388" y="2984500"/>
            <a:chExt cx="9194165" cy="89979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7215" y="2996184"/>
              <a:ext cx="9181338" cy="8877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4388" y="2984500"/>
              <a:ext cx="9147048" cy="8515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424" y="932814"/>
            <a:ext cx="11635105" cy="5741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marR="349885" indent="-22860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Calibri"/>
                <a:cs typeface="Calibri"/>
              </a:rPr>
              <a:t>Rock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properties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are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essential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reservoir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engineer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calculation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directly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effect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both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quantity and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distribution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HC.</a:t>
            </a:r>
            <a:endParaRPr sz="200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/>
              <a:t>	</a:t>
            </a: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Petrophysics</a:t>
            </a:r>
            <a:r>
              <a:rPr sz="2000" b="1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rock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properties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rock-fluid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properties.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These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properties,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include: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porosity,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rock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compressibility,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permeability,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fluid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saturation,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electrical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properties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reservoir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rocks,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wettability,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capillary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pressure,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relative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permeability.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understanding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petrophysical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properties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helps </a:t>
            </a:r>
            <a:r>
              <a:rPr sz="2000" dirty="0">
                <a:latin typeface="Calibri"/>
                <a:cs typeface="Calibri"/>
              </a:rPr>
              <a:t>us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in:</a:t>
            </a:r>
            <a:endParaRPr sz="2000">
              <a:latin typeface="Calibri"/>
              <a:cs typeface="Calibri"/>
            </a:endParaRPr>
          </a:p>
          <a:p>
            <a:pPr marL="194310" indent="-182245">
              <a:lnSpc>
                <a:spcPct val="100000"/>
              </a:lnSpc>
              <a:spcBef>
                <a:spcPts val="1010"/>
              </a:spcBef>
              <a:buChar char="•"/>
              <a:tabLst>
                <a:tab pos="194945" algn="l"/>
              </a:tabLst>
            </a:pPr>
            <a:r>
              <a:rPr sz="2000" spc="-10" dirty="0">
                <a:latin typeface="Calibri"/>
                <a:cs typeface="Calibri"/>
              </a:rPr>
              <a:t>Estimating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quantity of </a:t>
            </a:r>
            <a:r>
              <a:rPr sz="2000" spc="-15" dirty="0">
                <a:latin typeface="Calibri"/>
                <a:cs typeface="Calibri"/>
              </a:rPr>
              <a:t>hydrocarbons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present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 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reservoirs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(e.g.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porosity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fluid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saturation).</a:t>
            </a:r>
            <a:endParaRPr sz="2000">
              <a:latin typeface="Calibri"/>
              <a:cs typeface="Calibri"/>
            </a:endParaRPr>
          </a:p>
          <a:p>
            <a:pPr marL="194310" indent="-182245">
              <a:lnSpc>
                <a:spcPct val="100000"/>
              </a:lnSpc>
              <a:spcBef>
                <a:spcPts val="1005"/>
              </a:spcBef>
              <a:buChar char="•"/>
              <a:tabLst>
                <a:tab pos="194945" algn="l"/>
              </a:tabLst>
            </a:pPr>
            <a:r>
              <a:rPr sz="2000" spc="-10" dirty="0">
                <a:latin typeface="Calibri"/>
                <a:cs typeface="Calibri"/>
              </a:rPr>
              <a:t>Understanding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how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hydrocarbons</a:t>
            </a:r>
            <a:r>
              <a:rPr sz="2000" spc="-5" dirty="0">
                <a:latin typeface="Calibri"/>
                <a:cs typeface="Calibri"/>
              </a:rPr>
              <a:t> will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flow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reservoir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well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during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production (e.g.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permeability,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wettability,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relative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permeability).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Petrophysics</a:t>
            </a:r>
            <a:r>
              <a:rPr sz="2000" b="1" i="1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source</a:t>
            </a:r>
            <a:r>
              <a:rPr sz="2000" b="1" i="1" u="heavy" spc="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divided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into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5"/>
              </a:spcBef>
              <a:buChar char="-"/>
              <a:tabLst>
                <a:tab pos="240665" algn="l"/>
                <a:tab pos="241300" algn="l"/>
              </a:tabLst>
            </a:pPr>
            <a:r>
              <a:rPr sz="2000" spc="-20" dirty="0">
                <a:latin typeface="Calibri"/>
                <a:cs typeface="Calibri"/>
              </a:rPr>
              <a:t>core</a:t>
            </a:r>
            <a:r>
              <a:rPr sz="2000" spc="-10" dirty="0">
                <a:latin typeface="Calibri"/>
                <a:cs typeface="Calibri"/>
              </a:rPr>
              <a:t> analysis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har char="-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wireline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(well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log)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analysis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Core</a:t>
            </a:r>
            <a:r>
              <a:rPr sz="2000" b="1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analysis</a:t>
            </a:r>
            <a:r>
              <a:rPr sz="2000" b="1" i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(core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petrophysics)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conducting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laboratory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experiments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spc="-15" dirty="0">
                <a:latin typeface="Calibri"/>
                <a:cs typeface="Calibri"/>
              </a:rPr>
              <a:t>core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samples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brought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reservoir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surface.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b="1" i="1" spc="-15" dirty="0">
                <a:solidFill>
                  <a:srgbClr val="006FC0"/>
                </a:solidFill>
                <a:latin typeface="Calibri"/>
                <a:cs typeface="Calibri"/>
              </a:rPr>
              <a:t>Wireline</a:t>
            </a:r>
            <a:r>
              <a:rPr sz="2000" b="1" i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006FC0"/>
                </a:solidFill>
                <a:latin typeface="Calibri"/>
                <a:cs typeface="Calibri"/>
              </a:rPr>
              <a:t>analysis</a:t>
            </a:r>
            <a:r>
              <a:rPr sz="2000" b="1" i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(wireline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petrophysics),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which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involves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logs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properties.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" y="0"/>
            <a:ext cx="6441186" cy="107975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5870" y="42494"/>
            <a:ext cx="54483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Reservoir</a:t>
            </a:r>
            <a:r>
              <a:rPr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15" dirty="0">
                <a:solidFill>
                  <a:srgbClr val="006FC0"/>
                </a:solidFill>
                <a:latin typeface="Calibri"/>
                <a:cs typeface="Calibri"/>
              </a:rPr>
              <a:t>Rock</a:t>
            </a:r>
            <a:r>
              <a:rPr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5160" y="228600"/>
            <a:ext cx="2852928" cy="32887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455" y="3840478"/>
            <a:ext cx="5315712" cy="29108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784" y="106679"/>
            <a:ext cx="2904744" cy="36758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8400" y="3587494"/>
            <a:ext cx="5727192" cy="316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8400" y="228600"/>
            <a:ext cx="5727192" cy="328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" y="3620515"/>
            <a:ext cx="11336020" cy="13220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8600" algn="just">
              <a:lnSpc>
                <a:spcPct val="899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300" b="1" i="1" spc="-5" dirty="0">
                <a:latin typeface="Calibri"/>
                <a:cs typeface="Calibri"/>
              </a:rPr>
              <a:t>Special </a:t>
            </a:r>
            <a:r>
              <a:rPr sz="2300" b="1" i="1" spc="-10" dirty="0">
                <a:latin typeface="Calibri"/>
                <a:cs typeface="Calibri"/>
              </a:rPr>
              <a:t>core </a:t>
            </a:r>
            <a:r>
              <a:rPr sz="2300" b="1" i="1" spc="-5" dirty="0">
                <a:latin typeface="Calibri"/>
                <a:cs typeface="Calibri"/>
              </a:rPr>
              <a:t>analysis (SCAL) </a:t>
            </a:r>
            <a:r>
              <a:rPr sz="2300" spc="-5" dirty="0">
                <a:latin typeface="Calibri"/>
                <a:cs typeface="Calibri"/>
              </a:rPr>
              <a:t>is </a:t>
            </a:r>
            <a:r>
              <a:rPr sz="2300" dirty="0">
                <a:latin typeface="Calibri"/>
                <a:cs typeface="Calibri"/>
              </a:rPr>
              <a:t>an </a:t>
            </a:r>
            <a:r>
              <a:rPr sz="2300" spc="-5" dirty="0">
                <a:latin typeface="Calibri"/>
                <a:cs typeface="Calibri"/>
              </a:rPr>
              <a:t>extension </a:t>
            </a:r>
            <a:r>
              <a:rPr sz="2300" spc="5" dirty="0">
                <a:latin typeface="Calibri"/>
                <a:cs typeface="Calibri"/>
              </a:rPr>
              <a:t>of </a:t>
            </a:r>
            <a:r>
              <a:rPr sz="2300" spc="-5" dirty="0">
                <a:latin typeface="Calibri"/>
                <a:cs typeface="Calibri"/>
              </a:rPr>
              <a:t>RCAL, and </a:t>
            </a:r>
            <a:r>
              <a:rPr sz="2300" spc="-10" dirty="0">
                <a:latin typeface="Calibri"/>
                <a:cs typeface="Calibri"/>
              </a:rPr>
              <a:t>attempts </a:t>
            </a:r>
            <a:r>
              <a:rPr sz="2300" spc="-15" dirty="0">
                <a:latin typeface="Calibri"/>
                <a:cs typeface="Calibri"/>
              </a:rPr>
              <a:t>to </a:t>
            </a:r>
            <a:r>
              <a:rPr sz="2300" spc="-10" dirty="0">
                <a:latin typeface="Calibri"/>
                <a:cs typeface="Calibri"/>
              </a:rPr>
              <a:t>measure </a:t>
            </a:r>
            <a:r>
              <a:rPr sz="2300" spc="-20" dirty="0">
                <a:latin typeface="Calibri"/>
                <a:cs typeface="Calibri"/>
              </a:rPr>
              <a:t>data </a:t>
            </a:r>
            <a:r>
              <a:rPr sz="2300" spc="-5" dirty="0">
                <a:latin typeface="Calibri"/>
                <a:cs typeface="Calibri"/>
              </a:rPr>
              <a:t>that is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more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representative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of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reservoir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conditions.</a:t>
            </a:r>
            <a:r>
              <a:rPr sz="2300" dirty="0">
                <a:latin typeface="Calibri"/>
                <a:cs typeface="Calibri"/>
              </a:rPr>
              <a:t> These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measurements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include</a:t>
            </a:r>
            <a:r>
              <a:rPr sz="2300" spc="-5" dirty="0">
                <a:latin typeface="Calibri"/>
                <a:cs typeface="Calibri"/>
              </a:rPr>
              <a:t> electrical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properties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reservoir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rocks,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wettability,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capillary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pressure,</a:t>
            </a:r>
            <a:r>
              <a:rPr sz="2300" spc="-5" dirty="0">
                <a:latin typeface="Calibri"/>
                <a:cs typeface="Calibri"/>
              </a:rPr>
              <a:t> and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relative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permeability,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shown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below: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3" y="2151888"/>
            <a:ext cx="9470136" cy="15209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" y="5135879"/>
            <a:ext cx="10607040" cy="15605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5945" y="209520"/>
            <a:ext cx="11541125" cy="18116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814069" algn="l"/>
              </a:tabLst>
            </a:pPr>
            <a:r>
              <a:rPr sz="23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Note:	</a:t>
            </a:r>
            <a:r>
              <a:rPr sz="2300" spc="-10" dirty="0">
                <a:latin typeface="Calibri"/>
                <a:cs typeface="Calibri"/>
              </a:rPr>
              <a:t>Rock </a:t>
            </a:r>
            <a:r>
              <a:rPr sz="2300" dirty="0">
                <a:latin typeface="Calibri"/>
                <a:cs typeface="Calibri"/>
              </a:rPr>
              <a:t>samples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are extracted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from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spc="3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reservoir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through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coring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and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can </a:t>
            </a:r>
            <a:r>
              <a:rPr sz="2300" spc="-10" dirty="0">
                <a:latin typeface="Calibri"/>
                <a:cs typeface="Calibri"/>
              </a:rPr>
              <a:t>be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subjected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two</a:t>
            </a:r>
            <a:endParaRPr sz="2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300" spc="-10" dirty="0">
                <a:latin typeface="Calibri"/>
                <a:cs typeface="Calibri"/>
              </a:rPr>
              <a:t>categories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5" dirty="0">
                <a:latin typeface="Calibri"/>
                <a:cs typeface="Calibri"/>
              </a:rPr>
              <a:t>of</a:t>
            </a:r>
            <a:r>
              <a:rPr sz="2300" spc="-15" dirty="0">
                <a:latin typeface="Calibri"/>
                <a:cs typeface="Calibri"/>
              </a:rPr>
              <a:t> laboratory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analysis: </a:t>
            </a:r>
            <a:r>
              <a:rPr sz="2300" spc="-15" dirty="0">
                <a:latin typeface="Calibri"/>
                <a:cs typeface="Calibri"/>
              </a:rPr>
              <a:t>routine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core</a:t>
            </a:r>
            <a:r>
              <a:rPr sz="2300" spc="-5" dirty="0">
                <a:latin typeface="Calibri"/>
                <a:cs typeface="Calibri"/>
              </a:rPr>
              <a:t> analysis </a:t>
            </a:r>
            <a:r>
              <a:rPr sz="2300" spc="-10" dirty="0">
                <a:latin typeface="Calibri"/>
                <a:cs typeface="Calibri"/>
              </a:rPr>
              <a:t>(RCAL)</a:t>
            </a:r>
            <a:r>
              <a:rPr sz="2300" dirty="0">
                <a:latin typeface="Calibri"/>
                <a:cs typeface="Calibri"/>
              </a:rPr>
              <a:t> and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special</a:t>
            </a:r>
            <a:r>
              <a:rPr sz="2300" spc="-15" dirty="0">
                <a:latin typeface="Calibri"/>
                <a:cs typeface="Calibri"/>
              </a:rPr>
              <a:t> core</a:t>
            </a:r>
            <a:r>
              <a:rPr sz="2300" spc="-5" dirty="0">
                <a:latin typeface="Calibri"/>
                <a:cs typeface="Calibri"/>
              </a:rPr>
              <a:t> analysis (SCAL).</a:t>
            </a:r>
            <a:endParaRPr sz="2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Calibri"/>
              <a:cs typeface="Calibri"/>
            </a:endParaRPr>
          </a:p>
          <a:p>
            <a:pPr marL="393065" marR="59690" indent="-228600">
              <a:lnSpc>
                <a:spcPts val="2500"/>
              </a:lnSpc>
              <a:buFont typeface="Arial MT"/>
              <a:buChar char="•"/>
              <a:tabLst>
                <a:tab pos="393700" algn="l"/>
              </a:tabLst>
            </a:pPr>
            <a:r>
              <a:rPr sz="2300" b="1" spc="-5" dirty="0">
                <a:latin typeface="Calibri"/>
                <a:cs typeface="Calibri"/>
              </a:rPr>
              <a:t>Routine</a:t>
            </a:r>
            <a:r>
              <a:rPr sz="2300" b="1" spc="8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core</a:t>
            </a:r>
            <a:r>
              <a:rPr sz="2300" b="1" spc="7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analysis</a:t>
            </a:r>
            <a:r>
              <a:rPr sz="2300" b="1" spc="8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(RCAL)</a:t>
            </a:r>
            <a:r>
              <a:rPr sz="2300" b="1" spc="9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attempts</a:t>
            </a:r>
            <a:r>
              <a:rPr sz="2300" spc="9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to</a:t>
            </a:r>
            <a:r>
              <a:rPr sz="2300" spc="9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find</a:t>
            </a:r>
            <a:r>
              <a:rPr sz="2300" spc="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spc="1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basic</a:t>
            </a:r>
            <a:r>
              <a:rPr sz="2300" spc="1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properties</a:t>
            </a:r>
            <a:r>
              <a:rPr sz="2300" spc="9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of</a:t>
            </a:r>
            <a:r>
              <a:rPr sz="2300" spc="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the</a:t>
            </a:r>
            <a:r>
              <a:rPr sz="2300" spc="1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reservoir</a:t>
            </a:r>
            <a:r>
              <a:rPr sz="2300" spc="8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rock</a:t>
            </a:r>
            <a:r>
              <a:rPr sz="2300" spc="10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such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porosity,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grain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density,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permeability,</a:t>
            </a:r>
            <a:r>
              <a:rPr sz="2300" spc="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and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fluid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saturation,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shown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below: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92" y="1764792"/>
            <a:ext cx="6979920" cy="3615054"/>
            <a:chOff x="88392" y="1764792"/>
            <a:chExt cx="6979920" cy="36150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7624" y="2542032"/>
              <a:ext cx="3980687" cy="27706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775" y="1776984"/>
              <a:ext cx="2999105" cy="2694305"/>
            </a:xfrm>
            <a:custGeom>
              <a:avLst/>
              <a:gdLst/>
              <a:ahLst/>
              <a:cxnLst/>
              <a:rect l="l" t="t" r="r" b="b"/>
              <a:pathLst>
                <a:path w="2999105" h="2694304">
                  <a:moveTo>
                    <a:pt x="2603881" y="0"/>
                  </a:moveTo>
                  <a:lnTo>
                    <a:pt x="2592705" y="48387"/>
                  </a:lnTo>
                  <a:lnTo>
                    <a:pt x="2581656" y="76835"/>
                  </a:lnTo>
                  <a:lnTo>
                    <a:pt x="2571115" y="88264"/>
                  </a:lnTo>
                  <a:lnTo>
                    <a:pt x="2561971" y="110998"/>
                  </a:lnTo>
                  <a:lnTo>
                    <a:pt x="2539746" y="185038"/>
                  </a:lnTo>
                  <a:lnTo>
                    <a:pt x="2605913" y="294131"/>
                  </a:lnTo>
                  <a:lnTo>
                    <a:pt x="2635885" y="552957"/>
                  </a:lnTo>
                  <a:lnTo>
                    <a:pt x="2354326" y="544449"/>
                  </a:lnTo>
                  <a:lnTo>
                    <a:pt x="2273808" y="672591"/>
                  </a:lnTo>
                  <a:lnTo>
                    <a:pt x="2193163" y="732281"/>
                  </a:lnTo>
                  <a:lnTo>
                    <a:pt x="2134870" y="770254"/>
                  </a:lnTo>
                  <a:lnTo>
                    <a:pt x="2098167" y="795908"/>
                  </a:lnTo>
                  <a:lnTo>
                    <a:pt x="1895221" y="953388"/>
                  </a:lnTo>
                  <a:lnTo>
                    <a:pt x="1723644" y="1069975"/>
                  </a:lnTo>
                  <a:lnTo>
                    <a:pt x="1577594" y="1030096"/>
                  </a:lnTo>
                  <a:lnTo>
                    <a:pt x="1545590" y="1001776"/>
                  </a:lnTo>
                  <a:lnTo>
                    <a:pt x="1530477" y="989456"/>
                  </a:lnTo>
                  <a:lnTo>
                    <a:pt x="1451864" y="919226"/>
                  </a:lnTo>
                  <a:lnTo>
                    <a:pt x="1397508" y="825245"/>
                  </a:lnTo>
                  <a:lnTo>
                    <a:pt x="1384427" y="808227"/>
                  </a:lnTo>
                  <a:lnTo>
                    <a:pt x="1363472" y="799718"/>
                  </a:lnTo>
                  <a:lnTo>
                    <a:pt x="1275080" y="757936"/>
                  </a:lnTo>
                  <a:lnTo>
                    <a:pt x="1185926" y="698118"/>
                  </a:lnTo>
                  <a:lnTo>
                    <a:pt x="1161669" y="587120"/>
                  </a:lnTo>
                  <a:lnTo>
                    <a:pt x="1185926" y="451485"/>
                  </a:lnTo>
                  <a:lnTo>
                    <a:pt x="1258697" y="323468"/>
                  </a:lnTo>
                  <a:lnTo>
                    <a:pt x="1309116" y="229615"/>
                  </a:lnTo>
                  <a:lnTo>
                    <a:pt x="1341120" y="176402"/>
                  </a:lnTo>
                  <a:lnTo>
                    <a:pt x="1363472" y="68325"/>
                  </a:lnTo>
                  <a:lnTo>
                    <a:pt x="1379855" y="8508"/>
                  </a:lnTo>
                  <a:lnTo>
                    <a:pt x="888085" y="17017"/>
                  </a:lnTo>
                  <a:lnTo>
                    <a:pt x="904341" y="128142"/>
                  </a:lnTo>
                  <a:lnTo>
                    <a:pt x="938491" y="226694"/>
                  </a:lnTo>
                  <a:lnTo>
                    <a:pt x="1009230" y="314960"/>
                  </a:lnTo>
                  <a:lnTo>
                    <a:pt x="1065479" y="459993"/>
                  </a:lnTo>
                  <a:lnTo>
                    <a:pt x="1009230" y="612775"/>
                  </a:lnTo>
                  <a:lnTo>
                    <a:pt x="938491" y="712342"/>
                  </a:lnTo>
                  <a:lnTo>
                    <a:pt x="919454" y="726566"/>
                  </a:lnTo>
                  <a:lnTo>
                    <a:pt x="904341" y="783589"/>
                  </a:lnTo>
                  <a:lnTo>
                    <a:pt x="662698" y="867917"/>
                  </a:lnTo>
                  <a:lnTo>
                    <a:pt x="525818" y="910716"/>
                  </a:lnTo>
                  <a:lnTo>
                    <a:pt x="453186" y="953388"/>
                  </a:lnTo>
                  <a:lnTo>
                    <a:pt x="380428" y="919226"/>
                  </a:lnTo>
                  <a:lnTo>
                    <a:pt x="310464" y="927735"/>
                  </a:lnTo>
                  <a:lnTo>
                    <a:pt x="299923" y="936243"/>
                  </a:lnTo>
                  <a:lnTo>
                    <a:pt x="242912" y="953388"/>
                  </a:lnTo>
                  <a:lnTo>
                    <a:pt x="203669" y="987551"/>
                  </a:lnTo>
                  <a:lnTo>
                    <a:pt x="146659" y="987551"/>
                  </a:lnTo>
                  <a:lnTo>
                    <a:pt x="1903" y="910716"/>
                  </a:lnTo>
                  <a:lnTo>
                    <a:pt x="0" y="1444625"/>
                  </a:lnTo>
                  <a:lnTo>
                    <a:pt x="50406" y="1404874"/>
                  </a:lnTo>
                  <a:lnTo>
                    <a:pt x="86474" y="1355470"/>
                  </a:lnTo>
                  <a:lnTo>
                    <a:pt x="125069" y="1300479"/>
                  </a:lnTo>
                  <a:lnTo>
                    <a:pt x="235800" y="1199895"/>
                  </a:lnTo>
                  <a:lnTo>
                    <a:pt x="332041" y="1242567"/>
                  </a:lnTo>
                  <a:lnTo>
                    <a:pt x="477443" y="1336548"/>
                  </a:lnTo>
                  <a:lnTo>
                    <a:pt x="519341" y="1374520"/>
                  </a:lnTo>
                  <a:lnTo>
                    <a:pt x="578256" y="1413382"/>
                  </a:lnTo>
                  <a:lnTo>
                    <a:pt x="698766" y="1466468"/>
                  </a:lnTo>
                  <a:lnTo>
                    <a:pt x="717042" y="1472183"/>
                  </a:lnTo>
                  <a:lnTo>
                    <a:pt x="737361" y="1470278"/>
                  </a:lnTo>
                  <a:lnTo>
                    <a:pt x="781304" y="1470278"/>
                  </a:lnTo>
                  <a:lnTo>
                    <a:pt x="855954" y="1453261"/>
                  </a:lnTo>
                  <a:lnTo>
                    <a:pt x="920089" y="1438020"/>
                  </a:lnTo>
                  <a:lnTo>
                    <a:pt x="1009230" y="1500631"/>
                  </a:lnTo>
                  <a:lnTo>
                    <a:pt x="1028776" y="1555623"/>
                  </a:lnTo>
                  <a:lnTo>
                    <a:pt x="1055065" y="1610740"/>
                  </a:lnTo>
                  <a:lnTo>
                    <a:pt x="1067511" y="1642999"/>
                  </a:lnTo>
                  <a:lnTo>
                    <a:pt x="1069416" y="1651507"/>
                  </a:lnTo>
                  <a:lnTo>
                    <a:pt x="1097597" y="1651507"/>
                  </a:lnTo>
                  <a:lnTo>
                    <a:pt x="1178052" y="1660016"/>
                  </a:lnTo>
                  <a:lnTo>
                    <a:pt x="1242314" y="1557527"/>
                  </a:lnTo>
                  <a:lnTo>
                    <a:pt x="1387729" y="1489328"/>
                  </a:lnTo>
                  <a:lnTo>
                    <a:pt x="1446022" y="1427606"/>
                  </a:lnTo>
                  <a:lnTo>
                    <a:pt x="1539621" y="1340357"/>
                  </a:lnTo>
                  <a:lnTo>
                    <a:pt x="1626108" y="1383029"/>
                  </a:lnTo>
                  <a:lnTo>
                    <a:pt x="1698752" y="1482598"/>
                  </a:lnTo>
                  <a:lnTo>
                    <a:pt x="1708658" y="1562353"/>
                  </a:lnTo>
                  <a:lnTo>
                    <a:pt x="1708658" y="1630679"/>
                  </a:lnTo>
                  <a:lnTo>
                    <a:pt x="1706626" y="1713102"/>
                  </a:lnTo>
                  <a:lnTo>
                    <a:pt x="1609725" y="2051811"/>
                  </a:lnTo>
                  <a:lnTo>
                    <a:pt x="1623441" y="2101977"/>
                  </a:lnTo>
                  <a:lnTo>
                    <a:pt x="1639824" y="2171318"/>
                  </a:lnTo>
                  <a:lnTo>
                    <a:pt x="1622171" y="2324989"/>
                  </a:lnTo>
                  <a:lnTo>
                    <a:pt x="1592707" y="2387472"/>
                  </a:lnTo>
                  <a:lnTo>
                    <a:pt x="1551432" y="2438654"/>
                  </a:lnTo>
                  <a:lnTo>
                    <a:pt x="1455166" y="2472816"/>
                  </a:lnTo>
                  <a:lnTo>
                    <a:pt x="1363472" y="2485263"/>
                  </a:lnTo>
                  <a:lnTo>
                    <a:pt x="1309751" y="2487041"/>
                  </a:lnTo>
                  <a:lnTo>
                    <a:pt x="1209548" y="2526918"/>
                  </a:lnTo>
                  <a:lnTo>
                    <a:pt x="1093660" y="2544064"/>
                  </a:lnTo>
                  <a:lnTo>
                    <a:pt x="982941" y="2596260"/>
                  </a:lnTo>
                  <a:lnTo>
                    <a:pt x="962621" y="2655951"/>
                  </a:lnTo>
                  <a:lnTo>
                    <a:pt x="962621" y="2693923"/>
                  </a:lnTo>
                  <a:lnTo>
                    <a:pt x="1287526" y="2693035"/>
                  </a:lnTo>
                  <a:lnTo>
                    <a:pt x="1518666" y="2693035"/>
                  </a:lnTo>
                  <a:lnTo>
                    <a:pt x="1567180" y="2687320"/>
                  </a:lnTo>
                  <a:lnTo>
                    <a:pt x="1613027" y="2681604"/>
                  </a:lnTo>
                  <a:lnTo>
                    <a:pt x="1661414" y="2521204"/>
                  </a:lnTo>
                  <a:lnTo>
                    <a:pt x="1661414" y="2382773"/>
                  </a:lnTo>
                  <a:lnTo>
                    <a:pt x="1751838" y="2310765"/>
                  </a:lnTo>
                  <a:lnTo>
                    <a:pt x="1797050" y="2213991"/>
                  </a:lnTo>
                  <a:lnTo>
                    <a:pt x="1916811" y="2060320"/>
                  </a:lnTo>
                  <a:lnTo>
                    <a:pt x="2026158" y="1834514"/>
                  </a:lnTo>
                  <a:lnTo>
                    <a:pt x="2136902" y="1838324"/>
                  </a:lnTo>
                  <a:lnTo>
                    <a:pt x="2394331" y="1838324"/>
                  </a:lnTo>
                  <a:lnTo>
                    <a:pt x="2813304" y="1821179"/>
                  </a:lnTo>
                  <a:lnTo>
                    <a:pt x="2624074" y="1744344"/>
                  </a:lnTo>
                  <a:lnTo>
                    <a:pt x="2371979" y="1627758"/>
                  </a:lnTo>
                  <a:lnTo>
                    <a:pt x="2199132" y="1551939"/>
                  </a:lnTo>
                  <a:lnTo>
                    <a:pt x="2130933" y="1491233"/>
                  </a:lnTo>
                  <a:lnTo>
                    <a:pt x="2052320" y="1468374"/>
                  </a:lnTo>
                  <a:lnTo>
                    <a:pt x="2041906" y="1346962"/>
                  </a:lnTo>
                  <a:lnTo>
                    <a:pt x="2089023" y="1233169"/>
                  </a:lnTo>
                  <a:lnTo>
                    <a:pt x="2251456" y="1134490"/>
                  </a:lnTo>
                  <a:lnTo>
                    <a:pt x="2345817" y="1126870"/>
                  </a:lnTo>
                  <a:lnTo>
                    <a:pt x="2508250" y="1126870"/>
                  </a:lnTo>
                  <a:lnTo>
                    <a:pt x="2649601" y="1095502"/>
                  </a:lnTo>
                  <a:lnTo>
                    <a:pt x="2606548" y="976121"/>
                  </a:lnTo>
                  <a:lnTo>
                    <a:pt x="2507615" y="885063"/>
                  </a:lnTo>
                  <a:lnTo>
                    <a:pt x="2515489" y="749426"/>
                  </a:lnTo>
                  <a:lnTo>
                    <a:pt x="2603881" y="681101"/>
                  </a:lnTo>
                  <a:lnTo>
                    <a:pt x="2716403" y="612775"/>
                  </a:lnTo>
                  <a:lnTo>
                    <a:pt x="2787142" y="534924"/>
                  </a:lnTo>
                  <a:lnTo>
                    <a:pt x="2877566" y="441070"/>
                  </a:lnTo>
                  <a:lnTo>
                    <a:pt x="2998724" y="272288"/>
                  </a:lnTo>
                  <a:lnTo>
                    <a:pt x="2998724" y="8508"/>
                  </a:lnTo>
                  <a:lnTo>
                    <a:pt x="260388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584" y="1780031"/>
              <a:ext cx="3008630" cy="2694305"/>
            </a:xfrm>
            <a:custGeom>
              <a:avLst/>
              <a:gdLst/>
              <a:ahLst/>
              <a:cxnLst/>
              <a:rect l="l" t="t" r="r" b="b"/>
              <a:pathLst>
                <a:path w="3008630" h="2694304">
                  <a:moveTo>
                    <a:pt x="1084999" y="492125"/>
                  </a:moveTo>
                  <a:lnTo>
                    <a:pt x="1065949" y="389763"/>
                  </a:lnTo>
                  <a:lnTo>
                    <a:pt x="1031278" y="312928"/>
                  </a:lnTo>
                  <a:lnTo>
                    <a:pt x="976299" y="241935"/>
                  </a:lnTo>
                  <a:lnTo>
                    <a:pt x="948105" y="178435"/>
                  </a:lnTo>
                  <a:lnTo>
                    <a:pt x="931722" y="93218"/>
                  </a:lnTo>
                  <a:lnTo>
                    <a:pt x="910767" y="55245"/>
                  </a:lnTo>
                  <a:lnTo>
                    <a:pt x="909497" y="3048"/>
                  </a:lnTo>
                  <a:lnTo>
                    <a:pt x="799401" y="5842"/>
                  </a:lnTo>
                  <a:lnTo>
                    <a:pt x="813244" y="116713"/>
                  </a:lnTo>
                  <a:lnTo>
                    <a:pt x="823023" y="170815"/>
                  </a:lnTo>
                  <a:lnTo>
                    <a:pt x="830884" y="230505"/>
                  </a:lnTo>
                  <a:lnTo>
                    <a:pt x="850569" y="273304"/>
                  </a:lnTo>
                  <a:lnTo>
                    <a:pt x="858443" y="318643"/>
                  </a:lnTo>
                  <a:lnTo>
                    <a:pt x="893749" y="398272"/>
                  </a:lnTo>
                  <a:lnTo>
                    <a:pt x="893749" y="435356"/>
                  </a:lnTo>
                  <a:lnTo>
                    <a:pt x="874064" y="455295"/>
                  </a:lnTo>
                  <a:lnTo>
                    <a:pt x="864285" y="483616"/>
                  </a:lnTo>
                  <a:lnTo>
                    <a:pt x="842695" y="512064"/>
                  </a:lnTo>
                  <a:lnTo>
                    <a:pt x="821118" y="549021"/>
                  </a:lnTo>
                  <a:lnTo>
                    <a:pt x="789622" y="580263"/>
                  </a:lnTo>
                  <a:lnTo>
                    <a:pt x="736536" y="597408"/>
                  </a:lnTo>
                  <a:lnTo>
                    <a:pt x="671779" y="608711"/>
                  </a:lnTo>
                  <a:lnTo>
                    <a:pt x="608914" y="660019"/>
                  </a:lnTo>
                  <a:lnTo>
                    <a:pt x="561670" y="682625"/>
                  </a:lnTo>
                  <a:lnTo>
                    <a:pt x="508596" y="711073"/>
                  </a:lnTo>
                  <a:lnTo>
                    <a:pt x="477227" y="719582"/>
                  </a:lnTo>
                  <a:lnTo>
                    <a:pt x="451700" y="719582"/>
                  </a:lnTo>
                  <a:lnTo>
                    <a:pt x="402551" y="685419"/>
                  </a:lnTo>
                  <a:lnTo>
                    <a:pt x="318109" y="696849"/>
                  </a:lnTo>
                  <a:lnTo>
                    <a:pt x="245338" y="694055"/>
                  </a:lnTo>
                  <a:lnTo>
                    <a:pt x="204076" y="699643"/>
                  </a:lnTo>
                  <a:lnTo>
                    <a:pt x="170675" y="719582"/>
                  </a:lnTo>
                  <a:lnTo>
                    <a:pt x="161378" y="717804"/>
                  </a:lnTo>
                  <a:lnTo>
                    <a:pt x="145008" y="726694"/>
                  </a:lnTo>
                  <a:lnTo>
                    <a:pt x="135369" y="725297"/>
                  </a:lnTo>
                  <a:lnTo>
                    <a:pt x="126098" y="724535"/>
                  </a:lnTo>
                  <a:lnTo>
                    <a:pt x="121107" y="729996"/>
                  </a:lnTo>
                  <a:lnTo>
                    <a:pt x="116357" y="731647"/>
                  </a:lnTo>
                  <a:lnTo>
                    <a:pt x="107810" y="719582"/>
                  </a:lnTo>
                  <a:lnTo>
                    <a:pt x="7607" y="750951"/>
                  </a:lnTo>
                  <a:lnTo>
                    <a:pt x="8242" y="905383"/>
                  </a:lnTo>
                  <a:lnTo>
                    <a:pt x="81013" y="962279"/>
                  </a:lnTo>
                  <a:lnTo>
                    <a:pt x="147815" y="993648"/>
                  </a:lnTo>
                  <a:lnTo>
                    <a:pt x="201536" y="1002157"/>
                  </a:lnTo>
                  <a:lnTo>
                    <a:pt x="284708" y="967105"/>
                  </a:lnTo>
                  <a:lnTo>
                    <a:pt x="353415" y="949960"/>
                  </a:lnTo>
                  <a:lnTo>
                    <a:pt x="461479" y="955675"/>
                  </a:lnTo>
                  <a:lnTo>
                    <a:pt x="545287" y="913892"/>
                  </a:lnTo>
                  <a:lnTo>
                    <a:pt x="728027" y="885444"/>
                  </a:lnTo>
                  <a:lnTo>
                    <a:pt x="851204" y="829691"/>
                  </a:lnTo>
                  <a:lnTo>
                    <a:pt x="911402" y="799338"/>
                  </a:lnTo>
                  <a:lnTo>
                    <a:pt x="956614" y="733806"/>
                  </a:lnTo>
                  <a:lnTo>
                    <a:pt x="1004481" y="670433"/>
                  </a:lnTo>
                  <a:lnTo>
                    <a:pt x="1077125" y="545211"/>
                  </a:lnTo>
                  <a:lnTo>
                    <a:pt x="1084999" y="492125"/>
                  </a:lnTo>
                  <a:close/>
                </a:path>
                <a:path w="3008630" h="2694304">
                  <a:moveTo>
                    <a:pt x="2665222" y="501777"/>
                  </a:moveTo>
                  <a:lnTo>
                    <a:pt x="2661285" y="412750"/>
                  </a:lnTo>
                  <a:lnTo>
                    <a:pt x="2608834" y="255270"/>
                  </a:lnTo>
                  <a:lnTo>
                    <a:pt x="2588514" y="202057"/>
                  </a:lnTo>
                  <a:lnTo>
                    <a:pt x="2578735" y="156464"/>
                  </a:lnTo>
                  <a:lnTo>
                    <a:pt x="2584577" y="119507"/>
                  </a:lnTo>
                  <a:lnTo>
                    <a:pt x="2595118" y="82550"/>
                  </a:lnTo>
                  <a:lnTo>
                    <a:pt x="2627884" y="8509"/>
                  </a:lnTo>
                  <a:lnTo>
                    <a:pt x="2564257" y="0"/>
                  </a:lnTo>
                  <a:lnTo>
                    <a:pt x="2488184" y="5715"/>
                  </a:lnTo>
                  <a:lnTo>
                    <a:pt x="2520315" y="75057"/>
                  </a:lnTo>
                  <a:lnTo>
                    <a:pt x="2509901" y="208788"/>
                  </a:lnTo>
                  <a:lnTo>
                    <a:pt x="2431161" y="267589"/>
                  </a:lnTo>
                  <a:lnTo>
                    <a:pt x="2472436" y="324358"/>
                  </a:lnTo>
                  <a:lnTo>
                    <a:pt x="2441067" y="384175"/>
                  </a:lnTo>
                  <a:lnTo>
                    <a:pt x="2409571" y="404114"/>
                  </a:lnTo>
                  <a:lnTo>
                    <a:pt x="2350516" y="384175"/>
                  </a:lnTo>
                  <a:lnTo>
                    <a:pt x="2265934" y="409829"/>
                  </a:lnTo>
                  <a:lnTo>
                    <a:pt x="2228723" y="475361"/>
                  </a:lnTo>
                  <a:lnTo>
                    <a:pt x="2142236" y="469646"/>
                  </a:lnTo>
                  <a:lnTo>
                    <a:pt x="1977009" y="574929"/>
                  </a:lnTo>
                  <a:lnTo>
                    <a:pt x="1855089" y="560705"/>
                  </a:lnTo>
                  <a:lnTo>
                    <a:pt x="1756664" y="663194"/>
                  </a:lnTo>
                  <a:lnTo>
                    <a:pt x="1717294" y="683006"/>
                  </a:lnTo>
                  <a:lnTo>
                    <a:pt x="1626870" y="711454"/>
                  </a:lnTo>
                  <a:lnTo>
                    <a:pt x="1587500" y="697230"/>
                  </a:lnTo>
                  <a:lnTo>
                    <a:pt x="1548257" y="674497"/>
                  </a:lnTo>
                  <a:lnTo>
                    <a:pt x="1528572" y="631825"/>
                  </a:lnTo>
                  <a:lnTo>
                    <a:pt x="1408557" y="597662"/>
                  </a:lnTo>
                  <a:lnTo>
                    <a:pt x="1402715" y="549275"/>
                  </a:lnTo>
                  <a:lnTo>
                    <a:pt x="1408557" y="497967"/>
                  </a:lnTo>
                  <a:lnTo>
                    <a:pt x="1404620" y="429768"/>
                  </a:lnTo>
                  <a:lnTo>
                    <a:pt x="1455801" y="347218"/>
                  </a:lnTo>
                  <a:lnTo>
                    <a:pt x="1475486" y="279019"/>
                  </a:lnTo>
                  <a:lnTo>
                    <a:pt x="1506855" y="190627"/>
                  </a:lnTo>
                  <a:lnTo>
                    <a:pt x="1518666" y="113792"/>
                  </a:lnTo>
                  <a:lnTo>
                    <a:pt x="1510792" y="51308"/>
                  </a:lnTo>
                  <a:lnTo>
                    <a:pt x="1520698" y="5715"/>
                  </a:lnTo>
                  <a:lnTo>
                    <a:pt x="1373124" y="5715"/>
                  </a:lnTo>
                  <a:lnTo>
                    <a:pt x="1346962" y="165989"/>
                  </a:lnTo>
                  <a:lnTo>
                    <a:pt x="1314831" y="242951"/>
                  </a:lnTo>
                  <a:lnTo>
                    <a:pt x="1266317" y="311150"/>
                  </a:lnTo>
                  <a:lnTo>
                    <a:pt x="1205992" y="383286"/>
                  </a:lnTo>
                  <a:lnTo>
                    <a:pt x="1177798" y="446913"/>
                  </a:lnTo>
                  <a:lnTo>
                    <a:pt x="1157503" y="544576"/>
                  </a:lnTo>
                  <a:lnTo>
                    <a:pt x="1153566" y="625221"/>
                  </a:lnTo>
                  <a:lnTo>
                    <a:pt x="1185672" y="693420"/>
                  </a:lnTo>
                  <a:lnTo>
                    <a:pt x="1245997" y="732409"/>
                  </a:lnTo>
                  <a:lnTo>
                    <a:pt x="1258443" y="739902"/>
                  </a:lnTo>
                  <a:lnTo>
                    <a:pt x="1268476" y="746506"/>
                  </a:lnTo>
                  <a:lnTo>
                    <a:pt x="1276477" y="753618"/>
                  </a:lnTo>
                  <a:lnTo>
                    <a:pt x="1289177" y="772414"/>
                  </a:lnTo>
                  <a:lnTo>
                    <a:pt x="1294257" y="783082"/>
                  </a:lnTo>
                  <a:lnTo>
                    <a:pt x="1299972" y="792734"/>
                  </a:lnTo>
                  <a:lnTo>
                    <a:pt x="1308227" y="799719"/>
                  </a:lnTo>
                  <a:lnTo>
                    <a:pt x="1367282" y="804545"/>
                  </a:lnTo>
                  <a:lnTo>
                    <a:pt x="1403350" y="808355"/>
                  </a:lnTo>
                  <a:lnTo>
                    <a:pt x="1427607" y="885063"/>
                  </a:lnTo>
                  <a:lnTo>
                    <a:pt x="1520698" y="979043"/>
                  </a:lnTo>
                  <a:lnTo>
                    <a:pt x="1605280" y="1081532"/>
                  </a:lnTo>
                  <a:lnTo>
                    <a:pt x="1606804" y="1081659"/>
                  </a:lnTo>
                  <a:lnTo>
                    <a:pt x="1531099" y="1169289"/>
                  </a:lnTo>
                  <a:lnTo>
                    <a:pt x="1457833" y="1359027"/>
                  </a:lnTo>
                  <a:lnTo>
                    <a:pt x="1290066" y="1499235"/>
                  </a:lnTo>
                  <a:lnTo>
                    <a:pt x="1224534" y="1559052"/>
                  </a:lnTo>
                  <a:lnTo>
                    <a:pt x="1187196" y="1627378"/>
                  </a:lnTo>
                  <a:lnTo>
                    <a:pt x="1102652" y="1633093"/>
                  </a:lnTo>
                  <a:lnTo>
                    <a:pt x="1065314" y="1573276"/>
                  </a:lnTo>
                  <a:lnTo>
                    <a:pt x="1049566" y="1499235"/>
                  </a:lnTo>
                  <a:lnTo>
                    <a:pt x="1016165" y="1425448"/>
                  </a:lnTo>
                  <a:lnTo>
                    <a:pt x="949375" y="1399794"/>
                  </a:lnTo>
                  <a:lnTo>
                    <a:pt x="862888" y="1408303"/>
                  </a:lnTo>
                  <a:lnTo>
                    <a:pt x="792162" y="1431163"/>
                  </a:lnTo>
                  <a:lnTo>
                    <a:pt x="713549" y="1419733"/>
                  </a:lnTo>
                  <a:lnTo>
                    <a:pt x="596849" y="1405509"/>
                  </a:lnTo>
                  <a:lnTo>
                    <a:pt x="536524" y="1367536"/>
                  </a:lnTo>
                  <a:lnTo>
                    <a:pt x="463892" y="1303909"/>
                  </a:lnTo>
                  <a:lnTo>
                    <a:pt x="379310" y="1209167"/>
                  </a:lnTo>
                  <a:lnTo>
                    <a:pt x="294868" y="1149350"/>
                  </a:lnTo>
                  <a:lnTo>
                    <a:pt x="197853" y="1193038"/>
                  </a:lnTo>
                  <a:lnTo>
                    <a:pt x="141465" y="1269746"/>
                  </a:lnTo>
                  <a:lnTo>
                    <a:pt x="74676" y="1300099"/>
                  </a:lnTo>
                  <a:lnTo>
                    <a:pt x="29464" y="1348486"/>
                  </a:lnTo>
                  <a:lnTo>
                    <a:pt x="0" y="1402588"/>
                  </a:lnTo>
                  <a:lnTo>
                    <a:pt x="12433" y="1499235"/>
                  </a:lnTo>
                  <a:lnTo>
                    <a:pt x="68834" y="1465199"/>
                  </a:lnTo>
                  <a:lnTo>
                    <a:pt x="89141" y="1435862"/>
                  </a:lnTo>
                  <a:lnTo>
                    <a:pt x="117335" y="1397000"/>
                  </a:lnTo>
                  <a:lnTo>
                    <a:pt x="153911" y="1350391"/>
                  </a:lnTo>
                  <a:lnTo>
                    <a:pt x="189979" y="1316228"/>
                  </a:lnTo>
                  <a:lnTo>
                    <a:pt x="222110" y="1265047"/>
                  </a:lnTo>
                  <a:lnTo>
                    <a:pt x="242417" y="1231011"/>
                  </a:lnTo>
                  <a:lnTo>
                    <a:pt x="302742" y="1256538"/>
                  </a:lnTo>
                  <a:lnTo>
                    <a:pt x="366877" y="1316228"/>
                  </a:lnTo>
                  <a:lnTo>
                    <a:pt x="435698" y="1379855"/>
                  </a:lnTo>
                  <a:lnTo>
                    <a:pt x="480275" y="1439672"/>
                  </a:lnTo>
                  <a:lnTo>
                    <a:pt x="528027" y="1465199"/>
                  </a:lnTo>
                  <a:lnTo>
                    <a:pt x="621106" y="1499235"/>
                  </a:lnTo>
                  <a:lnTo>
                    <a:pt x="773747" y="1520190"/>
                  </a:lnTo>
                  <a:lnTo>
                    <a:pt x="846505" y="1511681"/>
                  </a:lnTo>
                  <a:lnTo>
                    <a:pt x="876604" y="1522095"/>
                  </a:lnTo>
                  <a:lnTo>
                    <a:pt x="917879" y="1516380"/>
                  </a:lnTo>
                  <a:lnTo>
                    <a:pt x="955217" y="1502156"/>
                  </a:lnTo>
                  <a:lnTo>
                    <a:pt x="999782" y="1503045"/>
                  </a:lnTo>
                  <a:lnTo>
                    <a:pt x="992543" y="1581912"/>
                  </a:lnTo>
                  <a:lnTo>
                    <a:pt x="1012228" y="1610360"/>
                  </a:lnTo>
                  <a:lnTo>
                    <a:pt x="1027976" y="1601724"/>
                  </a:lnTo>
                  <a:lnTo>
                    <a:pt x="1031913" y="1639570"/>
                  </a:lnTo>
                  <a:lnTo>
                    <a:pt x="1039787" y="1665224"/>
                  </a:lnTo>
                  <a:lnTo>
                    <a:pt x="1096175" y="1711706"/>
                  </a:lnTo>
                  <a:lnTo>
                    <a:pt x="1160932" y="1699387"/>
                  </a:lnTo>
                  <a:lnTo>
                    <a:pt x="1200912" y="1703197"/>
                  </a:lnTo>
                  <a:lnTo>
                    <a:pt x="1225169" y="1651889"/>
                  </a:lnTo>
                  <a:lnTo>
                    <a:pt x="1297940" y="1576197"/>
                  </a:lnTo>
                  <a:lnTo>
                    <a:pt x="1366012" y="1533398"/>
                  </a:lnTo>
                  <a:lnTo>
                    <a:pt x="1426972" y="1524889"/>
                  </a:lnTo>
                  <a:lnTo>
                    <a:pt x="1493774" y="1430147"/>
                  </a:lnTo>
                  <a:lnTo>
                    <a:pt x="1551432" y="1367536"/>
                  </a:lnTo>
                  <a:lnTo>
                    <a:pt x="1596009" y="1367536"/>
                  </a:lnTo>
                  <a:lnTo>
                    <a:pt x="1700911" y="1507871"/>
                  </a:lnTo>
                  <a:lnTo>
                    <a:pt x="1696974" y="1651889"/>
                  </a:lnTo>
                  <a:lnTo>
                    <a:pt x="1672717" y="1797189"/>
                  </a:lnTo>
                  <a:lnTo>
                    <a:pt x="1640586" y="1907032"/>
                  </a:lnTo>
                  <a:lnTo>
                    <a:pt x="1611757" y="2013331"/>
                  </a:lnTo>
                  <a:lnTo>
                    <a:pt x="1592072" y="2073021"/>
                  </a:lnTo>
                  <a:lnTo>
                    <a:pt x="1607820" y="2111883"/>
                  </a:lnTo>
                  <a:lnTo>
                    <a:pt x="1628140" y="2209673"/>
                  </a:lnTo>
                  <a:lnTo>
                    <a:pt x="1616329" y="2290191"/>
                  </a:lnTo>
                  <a:lnTo>
                    <a:pt x="1601216" y="2350897"/>
                  </a:lnTo>
                  <a:lnTo>
                    <a:pt x="1523238" y="2434336"/>
                  </a:lnTo>
                  <a:lnTo>
                    <a:pt x="1414526" y="2442845"/>
                  </a:lnTo>
                  <a:lnTo>
                    <a:pt x="1313561" y="2439035"/>
                  </a:lnTo>
                  <a:lnTo>
                    <a:pt x="1257300" y="2481707"/>
                  </a:lnTo>
                  <a:lnTo>
                    <a:pt x="1116368" y="2515870"/>
                  </a:lnTo>
                  <a:lnTo>
                    <a:pt x="999782" y="2545334"/>
                  </a:lnTo>
                  <a:lnTo>
                    <a:pt x="898956" y="2634361"/>
                  </a:lnTo>
                  <a:lnTo>
                    <a:pt x="878636" y="2690368"/>
                  </a:lnTo>
                  <a:lnTo>
                    <a:pt x="955217" y="2694178"/>
                  </a:lnTo>
                  <a:lnTo>
                    <a:pt x="978204" y="2688463"/>
                  </a:lnTo>
                  <a:lnTo>
                    <a:pt x="994575" y="2651506"/>
                  </a:lnTo>
                  <a:lnTo>
                    <a:pt x="1026071" y="2608834"/>
                  </a:lnTo>
                  <a:lnTo>
                    <a:pt x="1084364" y="2574798"/>
                  </a:lnTo>
                  <a:lnTo>
                    <a:pt x="1176655" y="2557653"/>
                  </a:lnTo>
                  <a:lnTo>
                    <a:pt x="1222502" y="2555748"/>
                  </a:lnTo>
                  <a:lnTo>
                    <a:pt x="1299210" y="2540635"/>
                  </a:lnTo>
                  <a:lnTo>
                    <a:pt x="1340485" y="2497836"/>
                  </a:lnTo>
                  <a:lnTo>
                    <a:pt x="1425067" y="2503551"/>
                  </a:lnTo>
                  <a:lnTo>
                    <a:pt x="1499108" y="2494026"/>
                  </a:lnTo>
                  <a:lnTo>
                    <a:pt x="1578356" y="2466594"/>
                  </a:lnTo>
                  <a:lnTo>
                    <a:pt x="1613662" y="2421001"/>
                  </a:lnTo>
                  <a:lnTo>
                    <a:pt x="1644523" y="2350897"/>
                  </a:lnTo>
                  <a:lnTo>
                    <a:pt x="1660271" y="2294001"/>
                  </a:lnTo>
                  <a:lnTo>
                    <a:pt x="1674622" y="2193544"/>
                  </a:lnTo>
                  <a:lnTo>
                    <a:pt x="1664843" y="2119503"/>
                  </a:lnTo>
                  <a:lnTo>
                    <a:pt x="1660906" y="2022729"/>
                  </a:lnTo>
                  <a:lnTo>
                    <a:pt x="1692402" y="1894713"/>
                  </a:lnTo>
                  <a:lnTo>
                    <a:pt x="1732915" y="1720215"/>
                  </a:lnTo>
                  <a:lnTo>
                    <a:pt x="1754632" y="1636776"/>
                  </a:lnTo>
                  <a:lnTo>
                    <a:pt x="1772285" y="1404493"/>
                  </a:lnTo>
                  <a:lnTo>
                    <a:pt x="1761744" y="1214882"/>
                  </a:lnTo>
                  <a:lnTo>
                    <a:pt x="1719834" y="1085850"/>
                  </a:lnTo>
                  <a:lnTo>
                    <a:pt x="1679575" y="1083056"/>
                  </a:lnTo>
                  <a:lnTo>
                    <a:pt x="1740916" y="1084326"/>
                  </a:lnTo>
                  <a:lnTo>
                    <a:pt x="1821561" y="1044575"/>
                  </a:lnTo>
                  <a:lnTo>
                    <a:pt x="1903603" y="962025"/>
                  </a:lnTo>
                  <a:lnTo>
                    <a:pt x="1967738" y="902208"/>
                  </a:lnTo>
                  <a:lnTo>
                    <a:pt x="2072640" y="851027"/>
                  </a:lnTo>
                  <a:lnTo>
                    <a:pt x="2157857" y="794131"/>
                  </a:lnTo>
                  <a:lnTo>
                    <a:pt x="2217547" y="723773"/>
                  </a:lnTo>
                  <a:lnTo>
                    <a:pt x="2260600" y="708406"/>
                  </a:lnTo>
                  <a:lnTo>
                    <a:pt x="2274443" y="702056"/>
                  </a:lnTo>
                  <a:lnTo>
                    <a:pt x="2286127" y="691515"/>
                  </a:lnTo>
                  <a:lnTo>
                    <a:pt x="2353818" y="623316"/>
                  </a:lnTo>
                  <a:lnTo>
                    <a:pt x="2395728" y="562610"/>
                  </a:lnTo>
                  <a:lnTo>
                    <a:pt x="2490216" y="585343"/>
                  </a:lnTo>
                  <a:lnTo>
                    <a:pt x="2590546" y="572008"/>
                  </a:lnTo>
                  <a:lnTo>
                    <a:pt x="2649474" y="557784"/>
                  </a:lnTo>
                  <a:lnTo>
                    <a:pt x="2665222" y="501777"/>
                  </a:lnTo>
                  <a:close/>
                </a:path>
                <a:path w="3008630" h="2694304">
                  <a:moveTo>
                    <a:pt x="3008122" y="269621"/>
                  </a:moveTo>
                  <a:lnTo>
                    <a:pt x="2927604" y="350139"/>
                  </a:lnTo>
                  <a:lnTo>
                    <a:pt x="2762504" y="532257"/>
                  </a:lnTo>
                  <a:lnTo>
                    <a:pt x="2693670" y="597662"/>
                  </a:lnTo>
                  <a:lnTo>
                    <a:pt x="2589530" y="674370"/>
                  </a:lnTo>
                  <a:lnTo>
                    <a:pt x="2526665" y="742696"/>
                  </a:lnTo>
                  <a:lnTo>
                    <a:pt x="2495169" y="799592"/>
                  </a:lnTo>
                  <a:lnTo>
                    <a:pt x="2528570" y="904875"/>
                  </a:lnTo>
                  <a:lnTo>
                    <a:pt x="2609850" y="979805"/>
                  </a:lnTo>
                  <a:lnTo>
                    <a:pt x="2651760" y="1040511"/>
                  </a:lnTo>
                  <a:lnTo>
                    <a:pt x="2599309" y="1066927"/>
                  </a:lnTo>
                  <a:lnTo>
                    <a:pt x="2518791" y="1075563"/>
                  </a:lnTo>
                  <a:lnTo>
                    <a:pt x="2426335" y="1078357"/>
                  </a:lnTo>
                  <a:lnTo>
                    <a:pt x="2342515" y="1093597"/>
                  </a:lnTo>
                  <a:lnTo>
                    <a:pt x="2253488" y="1131443"/>
                  </a:lnTo>
                  <a:lnTo>
                    <a:pt x="2164461" y="1139063"/>
                  </a:lnTo>
                  <a:lnTo>
                    <a:pt x="2028190" y="1260348"/>
                  </a:lnTo>
                  <a:lnTo>
                    <a:pt x="2002028" y="1343914"/>
                  </a:lnTo>
                  <a:lnTo>
                    <a:pt x="2059686" y="1450086"/>
                  </a:lnTo>
                  <a:lnTo>
                    <a:pt x="2127758" y="1548765"/>
                  </a:lnTo>
                  <a:lnTo>
                    <a:pt x="2248281" y="1586738"/>
                  </a:lnTo>
                  <a:lnTo>
                    <a:pt x="2363470" y="1639697"/>
                  </a:lnTo>
                  <a:lnTo>
                    <a:pt x="2489200" y="1685290"/>
                  </a:lnTo>
                  <a:lnTo>
                    <a:pt x="2532507" y="1761109"/>
                  </a:lnTo>
                  <a:lnTo>
                    <a:pt x="2542286" y="1783969"/>
                  </a:lnTo>
                  <a:lnTo>
                    <a:pt x="2514854" y="1789557"/>
                  </a:lnTo>
                  <a:lnTo>
                    <a:pt x="2446020" y="1792478"/>
                  </a:lnTo>
                  <a:lnTo>
                    <a:pt x="2284857" y="1795272"/>
                  </a:lnTo>
                  <a:lnTo>
                    <a:pt x="2172970" y="1800999"/>
                  </a:lnTo>
                  <a:lnTo>
                    <a:pt x="2057019" y="1800999"/>
                  </a:lnTo>
                  <a:lnTo>
                    <a:pt x="1999996" y="1835023"/>
                  </a:lnTo>
                  <a:lnTo>
                    <a:pt x="1962658" y="1874901"/>
                  </a:lnTo>
                  <a:lnTo>
                    <a:pt x="1942973" y="1937512"/>
                  </a:lnTo>
                  <a:lnTo>
                    <a:pt x="1931162" y="1977390"/>
                  </a:lnTo>
                  <a:lnTo>
                    <a:pt x="1897761" y="2036953"/>
                  </a:lnTo>
                  <a:lnTo>
                    <a:pt x="1854581" y="2071116"/>
                  </a:lnTo>
                  <a:lnTo>
                    <a:pt x="1803527" y="2119503"/>
                  </a:lnTo>
                  <a:lnTo>
                    <a:pt x="1764157" y="2230501"/>
                  </a:lnTo>
                  <a:lnTo>
                    <a:pt x="1713103" y="2293112"/>
                  </a:lnTo>
                  <a:lnTo>
                    <a:pt x="1663954" y="2369947"/>
                  </a:lnTo>
                  <a:lnTo>
                    <a:pt x="1644269" y="2517775"/>
                  </a:lnTo>
                  <a:lnTo>
                    <a:pt x="1569593" y="2691384"/>
                  </a:lnTo>
                  <a:lnTo>
                    <a:pt x="1630553" y="2694178"/>
                  </a:lnTo>
                  <a:lnTo>
                    <a:pt x="1708531" y="2541524"/>
                  </a:lnTo>
                  <a:lnTo>
                    <a:pt x="1711071" y="2433320"/>
                  </a:lnTo>
                  <a:lnTo>
                    <a:pt x="1775333" y="2348103"/>
                  </a:lnTo>
                  <a:lnTo>
                    <a:pt x="1815973" y="2285492"/>
                  </a:lnTo>
                  <a:lnTo>
                    <a:pt x="1842770" y="2223770"/>
                  </a:lnTo>
                  <a:lnTo>
                    <a:pt x="1909572" y="2195449"/>
                  </a:lnTo>
                  <a:lnTo>
                    <a:pt x="1952879" y="2169795"/>
                  </a:lnTo>
                  <a:lnTo>
                    <a:pt x="1977136" y="2158492"/>
                  </a:lnTo>
                  <a:lnTo>
                    <a:pt x="2001266" y="2124329"/>
                  </a:lnTo>
                  <a:lnTo>
                    <a:pt x="1998091" y="2104390"/>
                  </a:lnTo>
                  <a:lnTo>
                    <a:pt x="2024888" y="1996313"/>
                  </a:lnTo>
                  <a:lnTo>
                    <a:pt x="2070735" y="1917573"/>
                  </a:lnTo>
                  <a:lnTo>
                    <a:pt x="2427732" y="1869186"/>
                  </a:lnTo>
                  <a:lnTo>
                    <a:pt x="2863342" y="1869186"/>
                  </a:lnTo>
                  <a:lnTo>
                    <a:pt x="2978658" y="1812417"/>
                  </a:lnTo>
                  <a:lnTo>
                    <a:pt x="2954401" y="1766824"/>
                  </a:lnTo>
                  <a:lnTo>
                    <a:pt x="2922270" y="1729867"/>
                  </a:lnTo>
                  <a:lnTo>
                    <a:pt x="2849626" y="1695704"/>
                  </a:lnTo>
                  <a:lnTo>
                    <a:pt x="2634742" y="1641602"/>
                  </a:lnTo>
                  <a:lnTo>
                    <a:pt x="2483993" y="1495552"/>
                  </a:lnTo>
                  <a:lnTo>
                    <a:pt x="2295398" y="1419860"/>
                  </a:lnTo>
                  <a:lnTo>
                    <a:pt x="2201164" y="1366647"/>
                  </a:lnTo>
                  <a:lnTo>
                    <a:pt x="2180209" y="1328674"/>
                  </a:lnTo>
                  <a:lnTo>
                    <a:pt x="2206371" y="1298321"/>
                  </a:lnTo>
                  <a:lnTo>
                    <a:pt x="2279650" y="1245362"/>
                  </a:lnTo>
                  <a:lnTo>
                    <a:pt x="2358263" y="1252855"/>
                  </a:lnTo>
                  <a:lnTo>
                    <a:pt x="2421128" y="1215009"/>
                  </a:lnTo>
                  <a:lnTo>
                    <a:pt x="2510282" y="1230122"/>
                  </a:lnTo>
                  <a:lnTo>
                    <a:pt x="2630805" y="1237742"/>
                  </a:lnTo>
                  <a:lnTo>
                    <a:pt x="2777490" y="1199769"/>
                  </a:lnTo>
                  <a:lnTo>
                    <a:pt x="2929509" y="1215009"/>
                  </a:lnTo>
                  <a:lnTo>
                    <a:pt x="2975991" y="1128649"/>
                  </a:lnTo>
                  <a:lnTo>
                    <a:pt x="2962275" y="1097280"/>
                  </a:lnTo>
                  <a:lnTo>
                    <a:pt x="2917063" y="1071753"/>
                  </a:lnTo>
                  <a:lnTo>
                    <a:pt x="2846959" y="1034796"/>
                  </a:lnTo>
                  <a:lnTo>
                    <a:pt x="2766441" y="975995"/>
                  </a:lnTo>
                  <a:lnTo>
                    <a:pt x="2667508" y="881126"/>
                  </a:lnTo>
                  <a:lnTo>
                    <a:pt x="2630805" y="835660"/>
                  </a:lnTo>
                  <a:lnTo>
                    <a:pt x="2672715" y="782574"/>
                  </a:lnTo>
                  <a:lnTo>
                    <a:pt x="2725166" y="744601"/>
                  </a:lnTo>
                  <a:lnTo>
                    <a:pt x="2808986" y="661289"/>
                  </a:lnTo>
                  <a:lnTo>
                    <a:pt x="2877058" y="623316"/>
                  </a:lnTo>
                  <a:lnTo>
                    <a:pt x="2918968" y="547370"/>
                  </a:lnTo>
                  <a:lnTo>
                    <a:pt x="2981960" y="456438"/>
                  </a:lnTo>
                  <a:lnTo>
                    <a:pt x="3000248" y="371983"/>
                  </a:lnTo>
                  <a:lnTo>
                    <a:pt x="3008122" y="269621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2" y="1783080"/>
              <a:ext cx="1011936" cy="9052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632" y="1783080"/>
              <a:ext cx="1011555" cy="905510"/>
            </a:xfrm>
            <a:custGeom>
              <a:avLst/>
              <a:gdLst/>
              <a:ahLst/>
              <a:cxnLst/>
              <a:rect l="l" t="t" r="r" b="b"/>
              <a:pathLst>
                <a:path w="1011555" h="905510">
                  <a:moveTo>
                    <a:pt x="0" y="816737"/>
                  </a:moveTo>
                  <a:lnTo>
                    <a:pt x="0" y="0"/>
                  </a:lnTo>
                  <a:lnTo>
                    <a:pt x="839419" y="0"/>
                  </a:lnTo>
                  <a:lnTo>
                    <a:pt x="866368" y="169799"/>
                  </a:lnTo>
                  <a:lnTo>
                    <a:pt x="903744" y="237998"/>
                  </a:lnTo>
                  <a:lnTo>
                    <a:pt x="928027" y="297815"/>
                  </a:lnTo>
                  <a:lnTo>
                    <a:pt x="935913" y="314960"/>
                  </a:lnTo>
                  <a:lnTo>
                    <a:pt x="941247" y="326263"/>
                  </a:lnTo>
                  <a:lnTo>
                    <a:pt x="968070" y="340487"/>
                  </a:lnTo>
                  <a:lnTo>
                    <a:pt x="1000874" y="408813"/>
                  </a:lnTo>
                  <a:lnTo>
                    <a:pt x="1011428" y="439166"/>
                  </a:lnTo>
                  <a:lnTo>
                    <a:pt x="1000874" y="476250"/>
                  </a:lnTo>
                  <a:lnTo>
                    <a:pt x="968070" y="544576"/>
                  </a:lnTo>
                  <a:lnTo>
                    <a:pt x="948372" y="578739"/>
                  </a:lnTo>
                  <a:lnTo>
                    <a:pt x="903744" y="635635"/>
                  </a:lnTo>
                  <a:lnTo>
                    <a:pt x="869048" y="711454"/>
                  </a:lnTo>
                  <a:lnTo>
                    <a:pt x="801408" y="735203"/>
                  </a:lnTo>
                  <a:lnTo>
                    <a:pt x="725258" y="773049"/>
                  </a:lnTo>
                  <a:lnTo>
                    <a:pt x="693737" y="779780"/>
                  </a:lnTo>
                  <a:lnTo>
                    <a:pt x="637286" y="799719"/>
                  </a:lnTo>
                  <a:lnTo>
                    <a:pt x="548678" y="816737"/>
                  </a:lnTo>
                  <a:lnTo>
                    <a:pt x="481812" y="819658"/>
                  </a:lnTo>
                  <a:lnTo>
                    <a:pt x="437832" y="865124"/>
                  </a:lnTo>
                  <a:lnTo>
                    <a:pt x="365620" y="862330"/>
                  </a:lnTo>
                  <a:lnTo>
                    <a:pt x="322897" y="850900"/>
                  </a:lnTo>
                  <a:lnTo>
                    <a:pt x="257936" y="850900"/>
                  </a:lnTo>
                  <a:lnTo>
                    <a:pt x="209384" y="865124"/>
                  </a:lnTo>
                  <a:lnTo>
                    <a:pt x="154203" y="905002"/>
                  </a:lnTo>
                  <a:lnTo>
                    <a:pt x="59118" y="879348"/>
                  </a:lnTo>
                  <a:lnTo>
                    <a:pt x="0" y="81673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3688" y="1789176"/>
              <a:ext cx="1389888" cy="10241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13688" y="1789176"/>
              <a:ext cx="1390015" cy="1024255"/>
            </a:xfrm>
            <a:custGeom>
              <a:avLst/>
              <a:gdLst/>
              <a:ahLst/>
              <a:cxnLst/>
              <a:rect l="l" t="t" r="r" b="b"/>
              <a:pathLst>
                <a:path w="1390014" h="1024255">
                  <a:moveTo>
                    <a:pt x="0" y="510666"/>
                  </a:moveTo>
                  <a:lnTo>
                    <a:pt x="45212" y="423290"/>
                  </a:lnTo>
                  <a:lnTo>
                    <a:pt x="57023" y="385318"/>
                  </a:lnTo>
                  <a:lnTo>
                    <a:pt x="97536" y="342646"/>
                  </a:lnTo>
                  <a:lnTo>
                    <a:pt x="137540" y="279019"/>
                  </a:lnTo>
                  <a:lnTo>
                    <a:pt x="153924" y="232537"/>
                  </a:lnTo>
                  <a:lnTo>
                    <a:pt x="173609" y="181228"/>
                  </a:lnTo>
                  <a:lnTo>
                    <a:pt x="193928" y="138557"/>
                  </a:lnTo>
                  <a:lnTo>
                    <a:pt x="206375" y="95885"/>
                  </a:lnTo>
                  <a:lnTo>
                    <a:pt x="212725" y="74168"/>
                  </a:lnTo>
                  <a:lnTo>
                    <a:pt x="215392" y="64770"/>
                  </a:lnTo>
                  <a:lnTo>
                    <a:pt x="217424" y="59309"/>
                  </a:lnTo>
                  <a:lnTo>
                    <a:pt x="221996" y="49402"/>
                  </a:lnTo>
                  <a:lnTo>
                    <a:pt x="216153" y="25653"/>
                  </a:lnTo>
                  <a:lnTo>
                    <a:pt x="214122" y="0"/>
                  </a:lnTo>
                  <a:lnTo>
                    <a:pt x="1353693" y="1904"/>
                  </a:lnTo>
                  <a:lnTo>
                    <a:pt x="1337310" y="40766"/>
                  </a:lnTo>
                  <a:lnTo>
                    <a:pt x="1327531" y="61722"/>
                  </a:lnTo>
                  <a:lnTo>
                    <a:pt x="1318387" y="109093"/>
                  </a:lnTo>
                  <a:lnTo>
                    <a:pt x="1308481" y="154686"/>
                  </a:lnTo>
                  <a:lnTo>
                    <a:pt x="1313180" y="193675"/>
                  </a:lnTo>
                  <a:lnTo>
                    <a:pt x="1320927" y="224027"/>
                  </a:lnTo>
                  <a:lnTo>
                    <a:pt x="1345184" y="248665"/>
                  </a:lnTo>
                  <a:lnTo>
                    <a:pt x="1361567" y="274320"/>
                  </a:lnTo>
                  <a:lnTo>
                    <a:pt x="1385824" y="334137"/>
                  </a:lnTo>
                  <a:lnTo>
                    <a:pt x="1387856" y="364489"/>
                  </a:lnTo>
                  <a:lnTo>
                    <a:pt x="1389761" y="410972"/>
                  </a:lnTo>
                  <a:lnTo>
                    <a:pt x="1389761" y="445135"/>
                  </a:lnTo>
                  <a:lnTo>
                    <a:pt x="1379982" y="476503"/>
                  </a:lnTo>
                  <a:lnTo>
                    <a:pt x="1359662" y="491616"/>
                  </a:lnTo>
                  <a:lnTo>
                    <a:pt x="1309243" y="496443"/>
                  </a:lnTo>
                  <a:lnTo>
                    <a:pt x="1292860" y="496443"/>
                  </a:lnTo>
                  <a:lnTo>
                    <a:pt x="1271270" y="498348"/>
                  </a:lnTo>
                  <a:lnTo>
                    <a:pt x="1256792" y="491616"/>
                  </a:lnTo>
                  <a:lnTo>
                    <a:pt x="1220724" y="487807"/>
                  </a:lnTo>
                  <a:lnTo>
                    <a:pt x="1180211" y="479298"/>
                  </a:lnTo>
                  <a:lnTo>
                    <a:pt x="1155954" y="479298"/>
                  </a:lnTo>
                  <a:lnTo>
                    <a:pt x="1132332" y="479298"/>
                  </a:lnTo>
                  <a:lnTo>
                    <a:pt x="1104138" y="487807"/>
                  </a:lnTo>
                  <a:lnTo>
                    <a:pt x="1087755" y="513334"/>
                  </a:lnTo>
                  <a:lnTo>
                    <a:pt x="1071499" y="559815"/>
                  </a:lnTo>
                  <a:lnTo>
                    <a:pt x="1047242" y="602614"/>
                  </a:lnTo>
                  <a:lnTo>
                    <a:pt x="1019048" y="640588"/>
                  </a:lnTo>
                  <a:lnTo>
                    <a:pt x="943101" y="679450"/>
                  </a:lnTo>
                  <a:lnTo>
                    <a:pt x="898525" y="712724"/>
                  </a:lnTo>
                  <a:lnTo>
                    <a:pt x="874268" y="760095"/>
                  </a:lnTo>
                  <a:lnTo>
                    <a:pt x="846074" y="777239"/>
                  </a:lnTo>
                  <a:lnTo>
                    <a:pt x="806195" y="819912"/>
                  </a:lnTo>
                  <a:lnTo>
                    <a:pt x="765556" y="840866"/>
                  </a:lnTo>
                  <a:lnTo>
                    <a:pt x="729488" y="862584"/>
                  </a:lnTo>
                  <a:lnTo>
                    <a:pt x="693038" y="870203"/>
                  </a:lnTo>
                  <a:lnTo>
                    <a:pt x="656970" y="892048"/>
                  </a:lnTo>
                  <a:lnTo>
                    <a:pt x="636651" y="926211"/>
                  </a:lnTo>
                  <a:lnTo>
                    <a:pt x="592709" y="969010"/>
                  </a:lnTo>
                  <a:lnTo>
                    <a:pt x="560705" y="989838"/>
                  </a:lnTo>
                  <a:lnTo>
                    <a:pt x="512191" y="1011682"/>
                  </a:lnTo>
                  <a:lnTo>
                    <a:pt x="480060" y="1024001"/>
                  </a:lnTo>
                  <a:lnTo>
                    <a:pt x="435610" y="1024001"/>
                  </a:lnTo>
                  <a:lnTo>
                    <a:pt x="412623" y="1023112"/>
                  </a:lnTo>
                  <a:lnTo>
                    <a:pt x="399542" y="994537"/>
                  </a:lnTo>
                  <a:lnTo>
                    <a:pt x="383159" y="943356"/>
                  </a:lnTo>
                  <a:lnTo>
                    <a:pt x="362838" y="909193"/>
                  </a:lnTo>
                  <a:lnTo>
                    <a:pt x="322961" y="870203"/>
                  </a:lnTo>
                  <a:lnTo>
                    <a:pt x="290830" y="840866"/>
                  </a:lnTo>
                  <a:lnTo>
                    <a:pt x="278384" y="811402"/>
                  </a:lnTo>
                  <a:lnTo>
                    <a:pt x="266573" y="785749"/>
                  </a:lnTo>
                  <a:lnTo>
                    <a:pt x="246253" y="744982"/>
                  </a:lnTo>
                  <a:lnTo>
                    <a:pt x="206375" y="729741"/>
                  </a:lnTo>
                  <a:lnTo>
                    <a:pt x="153924" y="729741"/>
                  </a:lnTo>
                  <a:lnTo>
                    <a:pt x="121158" y="717423"/>
                  </a:lnTo>
                  <a:lnTo>
                    <a:pt x="113284" y="670940"/>
                  </a:lnTo>
                  <a:lnTo>
                    <a:pt x="105409" y="645287"/>
                  </a:lnTo>
                  <a:lnTo>
                    <a:pt x="57023" y="636777"/>
                  </a:lnTo>
                  <a:lnTo>
                    <a:pt x="24892" y="611124"/>
                  </a:lnTo>
                  <a:lnTo>
                    <a:pt x="8509" y="576961"/>
                  </a:lnTo>
                  <a:lnTo>
                    <a:pt x="634" y="51333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5168" y="2151888"/>
              <a:ext cx="1377695" cy="23164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25168" y="2151888"/>
              <a:ext cx="1377950" cy="2316480"/>
            </a:xfrm>
            <a:custGeom>
              <a:avLst/>
              <a:gdLst/>
              <a:ahLst/>
              <a:cxnLst/>
              <a:rect l="l" t="t" r="r" b="b"/>
              <a:pathLst>
                <a:path w="1377950" h="2316479">
                  <a:moveTo>
                    <a:pt x="10540" y="2316480"/>
                  </a:moveTo>
                  <a:lnTo>
                    <a:pt x="1377695" y="2316480"/>
                  </a:lnTo>
                  <a:lnTo>
                    <a:pt x="1377695" y="0"/>
                  </a:lnTo>
                  <a:lnTo>
                    <a:pt x="1334389" y="26542"/>
                  </a:lnTo>
                  <a:lnTo>
                    <a:pt x="1297813" y="64515"/>
                  </a:lnTo>
                  <a:lnTo>
                    <a:pt x="1255268" y="129032"/>
                  </a:lnTo>
                  <a:lnTo>
                    <a:pt x="1224407" y="168021"/>
                  </a:lnTo>
                  <a:lnTo>
                    <a:pt x="1194434" y="206883"/>
                  </a:lnTo>
                  <a:lnTo>
                    <a:pt x="1145286" y="271399"/>
                  </a:lnTo>
                  <a:lnTo>
                    <a:pt x="1115059" y="297052"/>
                  </a:lnTo>
                  <a:lnTo>
                    <a:pt x="1066038" y="322707"/>
                  </a:lnTo>
                  <a:lnTo>
                    <a:pt x="1035938" y="354964"/>
                  </a:lnTo>
                  <a:lnTo>
                    <a:pt x="993267" y="381508"/>
                  </a:lnTo>
                  <a:lnTo>
                    <a:pt x="962659" y="438403"/>
                  </a:lnTo>
                  <a:lnTo>
                    <a:pt x="969137" y="490600"/>
                  </a:lnTo>
                  <a:lnTo>
                    <a:pt x="1029334" y="536194"/>
                  </a:lnTo>
                  <a:lnTo>
                    <a:pt x="1072642" y="567436"/>
                  </a:lnTo>
                  <a:lnTo>
                    <a:pt x="1157732" y="632078"/>
                  </a:lnTo>
                  <a:lnTo>
                    <a:pt x="1206754" y="665226"/>
                  </a:lnTo>
                  <a:lnTo>
                    <a:pt x="1291970" y="716534"/>
                  </a:lnTo>
                  <a:lnTo>
                    <a:pt x="1340993" y="736473"/>
                  </a:lnTo>
                  <a:lnTo>
                    <a:pt x="1303782" y="761111"/>
                  </a:lnTo>
                  <a:lnTo>
                    <a:pt x="1151763" y="755396"/>
                  </a:lnTo>
                  <a:lnTo>
                    <a:pt x="1090295" y="761111"/>
                  </a:lnTo>
                  <a:lnTo>
                    <a:pt x="986789" y="793369"/>
                  </a:lnTo>
                  <a:lnTo>
                    <a:pt x="840739" y="781050"/>
                  </a:lnTo>
                  <a:lnTo>
                    <a:pt x="773302" y="774319"/>
                  </a:lnTo>
                  <a:lnTo>
                    <a:pt x="714375" y="782954"/>
                  </a:lnTo>
                  <a:lnTo>
                    <a:pt x="651509" y="813308"/>
                  </a:lnTo>
                  <a:lnTo>
                    <a:pt x="578231" y="805688"/>
                  </a:lnTo>
                  <a:lnTo>
                    <a:pt x="494411" y="874013"/>
                  </a:lnTo>
                  <a:lnTo>
                    <a:pt x="452500" y="949960"/>
                  </a:lnTo>
                  <a:lnTo>
                    <a:pt x="489204" y="1025906"/>
                  </a:lnTo>
                  <a:lnTo>
                    <a:pt x="546734" y="1078991"/>
                  </a:lnTo>
                  <a:lnTo>
                    <a:pt x="588644" y="1101725"/>
                  </a:lnTo>
                  <a:lnTo>
                    <a:pt x="656717" y="1139698"/>
                  </a:lnTo>
                  <a:lnTo>
                    <a:pt x="735330" y="1177671"/>
                  </a:lnTo>
                  <a:lnTo>
                    <a:pt x="813943" y="1200531"/>
                  </a:lnTo>
                  <a:lnTo>
                    <a:pt x="892429" y="1230884"/>
                  </a:lnTo>
                  <a:lnTo>
                    <a:pt x="975106" y="1283970"/>
                  </a:lnTo>
                  <a:lnTo>
                    <a:pt x="1078483" y="1303909"/>
                  </a:lnTo>
                  <a:lnTo>
                    <a:pt x="1163574" y="1322832"/>
                  </a:lnTo>
                  <a:lnTo>
                    <a:pt x="1188465" y="1322832"/>
                  </a:lnTo>
                  <a:lnTo>
                    <a:pt x="1273556" y="1355216"/>
                  </a:lnTo>
                  <a:lnTo>
                    <a:pt x="1310258" y="1387475"/>
                  </a:lnTo>
                  <a:lnTo>
                    <a:pt x="1346834" y="1439672"/>
                  </a:lnTo>
                  <a:lnTo>
                    <a:pt x="1243457" y="1445260"/>
                  </a:lnTo>
                  <a:lnTo>
                    <a:pt x="1170177" y="1470914"/>
                  </a:lnTo>
                  <a:lnTo>
                    <a:pt x="1054227" y="1477518"/>
                  </a:lnTo>
                  <a:lnTo>
                    <a:pt x="969137" y="1484249"/>
                  </a:lnTo>
                  <a:lnTo>
                    <a:pt x="907542" y="1489964"/>
                  </a:lnTo>
                  <a:lnTo>
                    <a:pt x="767333" y="1489964"/>
                  </a:lnTo>
                  <a:lnTo>
                    <a:pt x="712469" y="1503172"/>
                  </a:lnTo>
                  <a:lnTo>
                    <a:pt x="645540" y="1503172"/>
                  </a:lnTo>
                  <a:lnTo>
                    <a:pt x="541527" y="1523111"/>
                  </a:lnTo>
                  <a:lnTo>
                    <a:pt x="468249" y="1523111"/>
                  </a:lnTo>
                  <a:lnTo>
                    <a:pt x="425576" y="1555369"/>
                  </a:lnTo>
                  <a:lnTo>
                    <a:pt x="389000" y="1625600"/>
                  </a:lnTo>
                  <a:lnTo>
                    <a:pt x="370586" y="1684401"/>
                  </a:lnTo>
                  <a:lnTo>
                    <a:pt x="352298" y="1767967"/>
                  </a:lnTo>
                  <a:lnTo>
                    <a:pt x="303783" y="1806829"/>
                  </a:lnTo>
                  <a:lnTo>
                    <a:pt x="242950" y="1832483"/>
                  </a:lnTo>
                  <a:lnTo>
                    <a:pt x="199644" y="1859026"/>
                  </a:lnTo>
                  <a:lnTo>
                    <a:pt x="169671" y="1942592"/>
                  </a:lnTo>
                  <a:lnTo>
                    <a:pt x="132969" y="1980564"/>
                  </a:lnTo>
                  <a:lnTo>
                    <a:pt x="77850" y="2039366"/>
                  </a:lnTo>
                  <a:lnTo>
                    <a:pt x="77850" y="2122932"/>
                  </a:lnTo>
                  <a:lnTo>
                    <a:pt x="77850" y="2168398"/>
                  </a:lnTo>
                  <a:lnTo>
                    <a:pt x="53720" y="2199767"/>
                  </a:lnTo>
                  <a:lnTo>
                    <a:pt x="0" y="231559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0" y="2919984"/>
              <a:ext cx="1712976" cy="15514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6680" y="2919984"/>
              <a:ext cx="1713230" cy="1551305"/>
            </a:xfrm>
            <a:custGeom>
              <a:avLst/>
              <a:gdLst/>
              <a:ahLst/>
              <a:cxnLst/>
              <a:rect l="l" t="t" r="r" b="b"/>
              <a:pathLst>
                <a:path w="1713230" h="1551304">
                  <a:moveTo>
                    <a:pt x="888491" y="1550289"/>
                  </a:moveTo>
                  <a:lnTo>
                    <a:pt x="0" y="1551177"/>
                  </a:lnTo>
                  <a:lnTo>
                    <a:pt x="0" y="351536"/>
                  </a:lnTo>
                  <a:lnTo>
                    <a:pt x="43167" y="338327"/>
                  </a:lnTo>
                  <a:lnTo>
                    <a:pt x="59550" y="316483"/>
                  </a:lnTo>
                  <a:lnTo>
                    <a:pt x="91681" y="266318"/>
                  </a:lnTo>
                  <a:lnTo>
                    <a:pt x="103492" y="232155"/>
                  </a:lnTo>
                  <a:lnTo>
                    <a:pt x="127609" y="223646"/>
                  </a:lnTo>
                  <a:lnTo>
                    <a:pt x="168249" y="186689"/>
                  </a:lnTo>
                  <a:lnTo>
                    <a:pt x="204317" y="142112"/>
                  </a:lnTo>
                  <a:lnTo>
                    <a:pt x="232371" y="104266"/>
                  </a:lnTo>
                  <a:lnTo>
                    <a:pt x="242912" y="95630"/>
                  </a:lnTo>
                  <a:lnTo>
                    <a:pt x="256628" y="95630"/>
                  </a:lnTo>
                  <a:lnTo>
                    <a:pt x="297256" y="121285"/>
                  </a:lnTo>
                  <a:lnTo>
                    <a:pt x="353517" y="155448"/>
                  </a:lnTo>
                  <a:lnTo>
                    <a:pt x="381698" y="189483"/>
                  </a:lnTo>
                  <a:lnTo>
                    <a:pt x="405955" y="218948"/>
                  </a:lnTo>
                  <a:lnTo>
                    <a:pt x="443928" y="251078"/>
                  </a:lnTo>
                  <a:lnTo>
                    <a:pt x="481888" y="307975"/>
                  </a:lnTo>
                  <a:lnTo>
                    <a:pt x="574840" y="338327"/>
                  </a:lnTo>
                  <a:lnTo>
                    <a:pt x="659282" y="359155"/>
                  </a:lnTo>
                  <a:lnTo>
                    <a:pt x="715543" y="363854"/>
                  </a:lnTo>
                  <a:lnTo>
                    <a:pt x="767981" y="372490"/>
                  </a:lnTo>
                  <a:lnTo>
                    <a:pt x="792238" y="372490"/>
                  </a:lnTo>
                  <a:lnTo>
                    <a:pt x="848486" y="342138"/>
                  </a:lnTo>
                  <a:lnTo>
                    <a:pt x="884554" y="333501"/>
                  </a:lnTo>
                  <a:lnTo>
                    <a:pt x="928992" y="333501"/>
                  </a:lnTo>
                  <a:lnTo>
                    <a:pt x="965060" y="333501"/>
                  </a:lnTo>
                  <a:lnTo>
                    <a:pt x="999718" y="357250"/>
                  </a:lnTo>
                  <a:lnTo>
                    <a:pt x="1007592" y="403605"/>
                  </a:lnTo>
                  <a:lnTo>
                    <a:pt x="1013434" y="423544"/>
                  </a:lnTo>
                  <a:lnTo>
                    <a:pt x="1023340" y="451103"/>
                  </a:lnTo>
                  <a:lnTo>
                    <a:pt x="1023061" y="459104"/>
                  </a:lnTo>
                  <a:lnTo>
                    <a:pt x="1022578" y="464565"/>
                  </a:lnTo>
                  <a:lnTo>
                    <a:pt x="1022489" y="469645"/>
                  </a:lnTo>
                  <a:lnTo>
                    <a:pt x="1023340" y="476630"/>
                  </a:lnTo>
                  <a:lnTo>
                    <a:pt x="1037691" y="516381"/>
                  </a:lnTo>
                  <a:lnTo>
                    <a:pt x="1069822" y="546735"/>
                  </a:lnTo>
                  <a:lnTo>
                    <a:pt x="1146390" y="563879"/>
                  </a:lnTo>
                  <a:lnTo>
                    <a:pt x="1190370" y="555243"/>
                  </a:lnTo>
                  <a:lnTo>
                    <a:pt x="1218438" y="507873"/>
                  </a:lnTo>
                  <a:lnTo>
                    <a:pt x="1255141" y="470026"/>
                  </a:lnTo>
                  <a:lnTo>
                    <a:pt x="1307338" y="418845"/>
                  </a:lnTo>
                  <a:lnTo>
                    <a:pt x="1335532" y="397890"/>
                  </a:lnTo>
                  <a:lnTo>
                    <a:pt x="1383411" y="381000"/>
                  </a:lnTo>
                  <a:lnTo>
                    <a:pt x="1429892" y="333501"/>
                  </a:lnTo>
                  <a:lnTo>
                    <a:pt x="1482217" y="288036"/>
                  </a:lnTo>
                  <a:lnTo>
                    <a:pt x="1524127" y="197103"/>
                  </a:lnTo>
                  <a:lnTo>
                    <a:pt x="1571244" y="53086"/>
                  </a:lnTo>
                  <a:lnTo>
                    <a:pt x="1618488" y="0"/>
                  </a:lnTo>
                  <a:lnTo>
                    <a:pt x="1665605" y="0"/>
                  </a:lnTo>
                  <a:lnTo>
                    <a:pt x="1696974" y="45592"/>
                  </a:lnTo>
                  <a:lnTo>
                    <a:pt x="1712721" y="212216"/>
                  </a:lnTo>
                  <a:lnTo>
                    <a:pt x="1707514" y="333501"/>
                  </a:lnTo>
                  <a:lnTo>
                    <a:pt x="1697608" y="378078"/>
                  </a:lnTo>
                  <a:lnTo>
                    <a:pt x="1693671" y="440563"/>
                  </a:lnTo>
                  <a:lnTo>
                    <a:pt x="1693671" y="529716"/>
                  </a:lnTo>
                  <a:lnTo>
                    <a:pt x="1677415" y="606551"/>
                  </a:lnTo>
                  <a:lnTo>
                    <a:pt x="1661668" y="678433"/>
                  </a:lnTo>
                  <a:lnTo>
                    <a:pt x="1645284" y="738123"/>
                  </a:lnTo>
                  <a:lnTo>
                    <a:pt x="1624964" y="793114"/>
                  </a:lnTo>
                  <a:lnTo>
                    <a:pt x="1613153" y="847978"/>
                  </a:lnTo>
                  <a:lnTo>
                    <a:pt x="1596770" y="899286"/>
                  </a:lnTo>
                  <a:lnTo>
                    <a:pt x="1585087" y="933449"/>
                  </a:lnTo>
                  <a:lnTo>
                    <a:pt x="1600708" y="946530"/>
                  </a:lnTo>
                  <a:lnTo>
                    <a:pt x="1617090" y="1030985"/>
                  </a:lnTo>
                  <a:lnTo>
                    <a:pt x="1621027" y="1056513"/>
                  </a:lnTo>
                  <a:lnTo>
                    <a:pt x="1617090" y="1121028"/>
                  </a:lnTo>
                  <a:lnTo>
                    <a:pt x="1609217" y="1180591"/>
                  </a:lnTo>
                  <a:lnTo>
                    <a:pt x="1581150" y="1230883"/>
                  </a:lnTo>
                  <a:lnTo>
                    <a:pt x="1552956" y="1256538"/>
                  </a:lnTo>
                  <a:lnTo>
                    <a:pt x="1512316" y="1290573"/>
                  </a:lnTo>
                  <a:lnTo>
                    <a:pt x="1459992" y="1307591"/>
                  </a:lnTo>
                  <a:lnTo>
                    <a:pt x="1435735" y="1312417"/>
                  </a:lnTo>
                  <a:lnTo>
                    <a:pt x="1395857" y="1312417"/>
                  </a:lnTo>
                  <a:lnTo>
                    <a:pt x="1363726" y="1316101"/>
                  </a:lnTo>
                  <a:lnTo>
                    <a:pt x="1327023" y="1312417"/>
                  </a:lnTo>
                  <a:lnTo>
                    <a:pt x="1302766" y="1312417"/>
                  </a:lnTo>
                  <a:lnTo>
                    <a:pt x="1263014" y="1350264"/>
                  </a:lnTo>
                  <a:lnTo>
                    <a:pt x="1206627" y="1367408"/>
                  </a:lnTo>
                  <a:lnTo>
                    <a:pt x="1158201" y="1379727"/>
                  </a:lnTo>
                  <a:lnTo>
                    <a:pt x="1098003" y="1388109"/>
                  </a:lnTo>
                  <a:lnTo>
                    <a:pt x="1077683" y="1392935"/>
                  </a:lnTo>
                  <a:lnTo>
                    <a:pt x="1041628" y="1396618"/>
                  </a:lnTo>
                  <a:lnTo>
                    <a:pt x="985380" y="1413764"/>
                  </a:lnTo>
                  <a:lnTo>
                    <a:pt x="936866" y="1456435"/>
                  </a:lnTo>
                  <a:lnTo>
                    <a:pt x="896988" y="1503807"/>
                  </a:lnTo>
                  <a:lnTo>
                    <a:pt x="888491" y="155028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203" y="1784604"/>
              <a:ext cx="3005455" cy="2691130"/>
            </a:xfrm>
            <a:custGeom>
              <a:avLst/>
              <a:gdLst/>
              <a:ahLst/>
              <a:cxnLst/>
              <a:rect l="l" t="t" r="r" b="b"/>
              <a:pathLst>
                <a:path w="3005455" h="2691129">
                  <a:moveTo>
                    <a:pt x="0" y="2691130"/>
                  </a:moveTo>
                  <a:lnTo>
                    <a:pt x="3004947" y="2691130"/>
                  </a:lnTo>
                  <a:lnTo>
                    <a:pt x="3004947" y="0"/>
                  </a:lnTo>
                  <a:lnTo>
                    <a:pt x="0" y="0"/>
                  </a:lnTo>
                  <a:lnTo>
                    <a:pt x="0" y="2691130"/>
                  </a:lnTo>
                  <a:close/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968" y="4626864"/>
              <a:ext cx="262128" cy="2865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6492" y="4628388"/>
              <a:ext cx="262255" cy="289560"/>
            </a:xfrm>
            <a:custGeom>
              <a:avLst/>
              <a:gdLst/>
              <a:ahLst/>
              <a:cxnLst/>
              <a:rect l="l" t="t" r="r" b="b"/>
              <a:pathLst>
                <a:path w="262255" h="289560">
                  <a:moveTo>
                    <a:pt x="0" y="289306"/>
                  </a:moveTo>
                  <a:lnTo>
                    <a:pt x="262001" y="289306"/>
                  </a:lnTo>
                  <a:lnTo>
                    <a:pt x="262001" y="0"/>
                  </a:lnTo>
                  <a:lnTo>
                    <a:pt x="0" y="0"/>
                  </a:lnTo>
                  <a:lnTo>
                    <a:pt x="0" y="289306"/>
                  </a:lnTo>
                  <a:close/>
                </a:path>
              </a:pathLst>
            </a:custGeom>
            <a:ln w="21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3256" y="5081016"/>
              <a:ext cx="240665" cy="289560"/>
            </a:xfrm>
            <a:custGeom>
              <a:avLst/>
              <a:gdLst/>
              <a:ahLst/>
              <a:cxnLst/>
              <a:rect l="l" t="t" r="r" b="b"/>
              <a:pathLst>
                <a:path w="240665" h="289560">
                  <a:moveTo>
                    <a:pt x="240284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240284" y="289560"/>
                  </a:lnTo>
                  <a:lnTo>
                    <a:pt x="240284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256" y="5081016"/>
              <a:ext cx="240665" cy="289560"/>
            </a:xfrm>
            <a:custGeom>
              <a:avLst/>
              <a:gdLst/>
              <a:ahLst/>
              <a:cxnLst/>
              <a:rect l="l" t="t" r="r" b="b"/>
              <a:pathLst>
                <a:path w="240665" h="289560">
                  <a:moveTo>
                    <a:pt x="0" y="289560"/>
                  </a:moveTo>
                  <a:lnTo>
                    <a:pt x="240284" y="289560"/>
                  </a:lnTo>
                  <a:lnTo>
                    <a:pt x="240284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52400" y="5532120"/>
            <a:ext cx="280670" cy="311150"/>
            <a:chOff x="152400" y="5532120"/>
            <a:chExt cx="280670" cy="311150"/>
          </a:xfrm>
        </p:grpSpPr>
        <p:sp>
          <p:nvSpPr>
            <p:cNvPr id="20" name="object 20"/>
            <p:cNvSpPr/>
            <p:nvPr/>
          </p:nvSpPr>
          <p:spPr>
            <a:xfrm>
              <a:off x="161544" y="5541264"/>
              <a:ext cx="259079" cy="289560"/>
            </a:xfrm>
            <a:custGeom>
              <a:avLst/>
              <a:gdLst/>
              <a:ahLst/>
              <a:cxnLst/>
              <a:rect l="l" t="t" r="r" b="b"/>
              <a:pathLst>
                <a:path w="259079" h="289560">
                  <a:moveTo>
                    <a:pt x="258826" y="0"/>
                  </a:moveTo>
                  <a:lnTo>
                    <a:pt x="0" y="0"/>
                  </a:lnTo>
                  <a:lnTo>
                    <a:pt x="0" y="289306"/>
                  </a:lnTo>
                  <a:lnTo>
                    <a:pt x="258826" y="289306"/>
                  </a:lnTo>
                  <a:lnTo>
                    <a:pt x="25882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3067" y="5542788"/>
              <a:ext cx="259079" cy="289560"/>
            </a:xfrm>
            <a:custGeom>
              <a:avLst/>
              <a:gdLst/>
              <a:ahLst/>
              <a:cxnLst/>
              <a:rect l="l" t="t" r="r" b="b"/>
              <a:pathLst>
                <a:path w="259079" h="289560">
                  <a:moveTo>
                    <a:pt x="0" y="289306"/>
                  </a:moveTo>
                  <a:lnTo>
                    <a:pt x="258826" y="289306"/>
                  </a:lnTo>
                  <a:lnTo>
                    <a:pt x="258826" y="0"/>
                  </a:lnTo>
                  <a:lnTo>
                    <a:pt x="0" y="0"/>
                  </a:lnTo>
                  <a:lnTo>
                    <a:pt x="0" y="289306"/>
                  </a:lnTo>
                  <a:close/>
                </a:path>
              </a:pathLst>
            </a:custGeom>
            <a:ln w="21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6212" y="4440224"/>
            <a:ext cx="1748789" cy="1446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278765" indent="-6350">
              <a:lnSpc>
                <a:spcPct val="1581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Rock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matrix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latin typeface="Arial"/>
                <a:cs typeface="Arial"/>
              </a:rPr>
              <a:t>Oil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and/or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gas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75254" y="1000505"/>
            <a:ext cx="8533765" cy="56775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60020" algn="just">
              <a:lnSpc>
                <a:spcPct val="100600"/>
              </a:lnSpc>
              <a:spcBef>
                <a:spcPts val="85"/>
              </a:spcBef>
            </a:pPr>
            <a:r>
              <a:rPr sz="2800" spc="-30" dirty="0">
                <a:latin typeface="Tahoma"/>
                <a:cs typeface="Tahoma"/>
              </a:rPr>
              <a:t>Petroleum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is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not</a:t>
            </a:r>
            <a:r>
              <a:rPr sz="280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found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in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underground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rivers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10" dirty="0">
                <a:latin typeface="Tahoma"/>
                <a:cs typeface="Tahoma"/>
              </a:rPr>
              <a:t>or 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caverns, </a:t>
            </a:r>
            <a:r>
              <a:rPr sz="2800" spc="-5" dirty="0">
                <a:latin typeface="Tahoma"/>
                <a:cs typeface="Tahoma"/>
              </a:rPr>
              <a:t>but </a:t>
            </a:r>
            <a:r>
              <a:rPr sz="2800" spc="5" dirty="0">
                <a:latin typeface="Tahoma"/>
                <a:cs typeface="Tahoma"/>
              </a:rPr>
              <a:t>in </a:t>
            </a:r>
            <a:r>
              <a:rPr sz="2800" spc="-5" dirty="0">
                <a:latin typeface="Tahoma"/>
                <a:cs typeface="Tahoma"/>
              </a:rPr>
              <a:t>pore </a:t>
            </a:r>
            <a:r>
              <a:rPr sz="2800" spc="-10" dirty="0">
                <a:latin typeface="Tahoma"/>
                <a:cs typeface="Tahoma"/>
              </a:rPr>
              <a:t>spaces </a:t>
            </a:r>
            <a:r>
              <a:rPr sz="2800" spc="-5" dirty="0">
                <a:latin typeface="Tahoma"/>
                <a:cs typeface="Tahoma"/>
              </a:rPr>
              <a:t>between </a:t>
            </a:r>
            <a:r>
              <a:rPr sz="2800" spc="-10" dirty="0">
                <a:latin typeface="Tahoma"/>
                <a:cs typeface="Tahoma"/>
              </a:rPr>
              <a:t>the </a:t>
            </a:r>
            <a:r>
              <a:rPr sz="2800" spc="-15" dirty="0">
                <a:latin typeface="Tahoma"/>
                <a:cs typeface="Tahoma"/>
              </a:rPr>
              <a:t>grains </a:t>
            </a:r>
            <a:r>
              <a:rPr sz="2800" spc="10" dirty="0">
                <a:latin typeface="Tahoma"/>
                <a:cs typeface="Tahoma"/>
              </a:rPr>
              <a:t>of 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3100" spc="-160" dirty="0">
                <a:latin typeface="Tahoma"/>
                <a:cs typeface="Tahoma"/>
              </a:rPr>
              <a:t>p</a:t>
            </a:r>
            <a:r>
              <a:rPr sz="3100" spc="-155" dirty="0">
                <a:latin typeface="Tahoma"/>
                <a:cs typeface="Tahoma"/>
              </a:rPr>
              <a:t>o</a:t>
            </a:r>
            <a:r>
              <a:rPr sz="3100" spc="-160" dirty="0">
                <a:latin typeface="Tahoma"/>
                <a:cs typeface="Tahoma"/>
              </a:rPr>
              <a:t>r</a:t>
            </a:r>
            <a:r>
              <a:rPr sz="3100" spc="-155" dirty="0">
                <a:latin typeface="Tahoma"/>
                <a:cs typeface="Tahoma"/>
              </a:rPr>
              <a:t>o</a:t>
            </a:r>
            <a:r>
              <a:rPr sz="3100" spc="-150" dirty="0">
                <a:latin typeface="Tahoma"/>
                <a:cs typeface="Tahoma"/>
              </a:rPr>
              <a:t>u</a:t>
            </a:r>
            <a:r>
              <a:rPr sz="3100" spc="-70" dirty="0">
                <a:latin typeface="Tahoma"/>
                <a:cs typeface="Tahoma"/>
              </a:rPr>
              <a:t>s</a:t>
            </a:r>
            <a:r>
              <a:rPr sz="3100" spc="-27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se</a:t>
            </a:r>
            <a:r>
              <a:rPr sz="2800" spc="10" dirty="0">
                <a:latin typeface="Tahoma"/>
                <a:cs typeface="Tahoma"/>
              </a:rPr>
              <a:t>d</a:t>
            </a:r>
            <a:r>
              <a:rPr sz="2800" dirty="0">
                <a:latin typeface="Tahoma"/>
                <a:cs typeface="Tahoma"/>
              </a:rPr>
              <a:t>im</a:t>
            </a:r>
            <a:r>
              <a:rPr sz="2800" spc="-10" dirty="0">
                <a:latin typeface="Tahoma"/>
                <a:cs typeface="Tahoma"/>
              </a:rPr>
              <a:t>e</a:t>
            </a:r>
            <a:r>
              <a:rPr sz="2800" dirty="0">
                <a:latin typeface="Tahoma"/>
                <a:cs typeface="Tahoma"/>
              </a:rPr>
              <a:t>n</a:t>
            </a:r>
            <a:r>
              <a:rPr sz="2800" spc="-35" dirty="0">
                <a:latin typeface="Tahoma"/>
                <a:cs typeface="Tahoma"/>
              </a:rPr>
              <a:t>t</a:t>
            </a:r>
            <a:r>
              <a:rPr sz="2800" spc="-15" dirty="0">
                <a:latin typeface="Tahoma"/>
                <a:cs typeface="Tahoma"/>
              </a:rPr>
              <a:t>a</a:t>
            </a:r>
            <a:r>
              <a:rPr sz="2800" spc="-5" dirty="0">
                <a:latin typeface="Tahoma"/>
                <a:cs typeface="Tahoma"/>
              </a:rPr>
              <a:t>r</a:t>
            </a:r>
            <a:r>
              <a:rPr sz="2800" dirty="0">
                <a:latin typeface="Tahoma"/>
                <a:cs typeface="Tahoma"/>
              </a:rPr>
              <a:t>y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r</a:t>
            </a:r>
            <a:r>
              <a:rPr sz="2800" spc="5" dirty="0">
                <a:latin typeface="Tahoma"/>
                <a:cs typeface="Tahoma"/>
              </a:rPr>
              <a:t>o</a:t>
            </a:r>
            <a:r>
              <a:rPr sz="2800" spc="-5" dirty="0">
                <a:latin typeface="Tahoma"/>
                <a:cs typeface="Tahoma"/>
              </a:rPr>
              <a:t>cks</a:t>
            </a:r>
            <a:r>
              <a:rPr sz="2800" dirty="0"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  <a:p>
            <a:pPr marL="4119245" marR="5080" algn="just">
              <a:lnSpc>
                <a:spcPct val="100000"/>
              </a:lnSpc>
              <a:spcBef>
                <a:spcPts val="3080"/>
              </a:spcBef>
            </a:pP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piece of </a:t>
            </a:r>
            <a:r>
              <a:rPr sz="2400" spc="-15" dirty="0">
                <a:latin typeface="Tahoma"/>
                <a:cs typeface="Tahoma"/>
              </a:rPr>
              <a:t>porous sedimentary 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rock. </a:t>
            </a:r>
            <a:r>
              <a:rPr sz="2400" spc="-15" dirty="0">
                <a:latin typeface="Tahoma"/>
                <a:cs typeface="Tahoma"/>
              </a:rPr>
              <a:t>The </a:t>
            </a:r>
            <a:r>
              <a:rPr sz="2400" spc="-10" dirty="0">
                <a:latin typeface="Tahoma"/>
                <a:cs typeface="Tahoma"/>
              </a:rPr>
              <a:t>pore spaces </a:t>
            </a:r>
            <a:r>
              <a:rPr sz="2400" spc="-15" dirty="0">
                <a:latin typeface="Tahoma"/>
                <a:cs typeface="Tahoma"/>
              </a:rPr>
              <a:t>are the 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white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areas</a:t>
            </a:r>
            <a:r>
              <a:rPr sz="2400" spc="-5" dirty="0">
                <a:latin typeface="Tahoma"/>
                <a:cs typeface="Tahoma"/>
              </a:rPr>
              <a:t> between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dark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grains.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It</a:t>
            </a:r>
            <a:r>
              <a:rPr sz="2400" dirty="0">
                <a:latin typeface="Tahoma"/>
                <a:cs typeface="Tahoma"/>
              </a:rPr>
              <a:t> is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within</a:t>
            </a:r>
            <a:r>
              <a:rPr sz="2400" dirty="0">
                <a:latin typeface="Tahoma"/>
                <a:cs typeface="Tahoma"/>
              </a:rPr>
              <a:t> such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pore 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spaces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that</a:t>
            </a:r>
            <a:r>
              <a:rPr sz="2400" spc="-5" dirty="0">
                <a:latin typeface="Tahoma"/>
                <a:cs typeface="Tahoma"/>
              </a:rPr>
              <a:t> fluids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such</a:t>
            </a:r>
            <a:r>
              <a:rPr sz="2400" spc="-10" dirty="0">
                <a:latin typeface="Tahoma"/>
                <a:cs typeface="Tahoma"/>
              </a:rPr>
              <a:t> as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oil,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natural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gas,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or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water</a:t>
            </a:r>
            <a:r>
              <a:rPr sz="2400" spc="-10" dirty="0">
                <a:latin typeface="Tahoma"/>
                <a:cs typeface="Tahoma"/>
              </a:rPr>
              <a:t> can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be </a:t>
            </a:r>
            <a:r>
              <a:rPr sz="2400" spc="-5" dirty="0">
                <a:latin typeface="Tahoma"/>
                <a:cs typeface="Tahoma"/>
              </a:rPr>
              <a:t> found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</a:t>
            </a:r>
            <a:r>
              <a:rPr sz="2400" spc="-5" dirty="0">
                <a:latin typeface="Tahoma"/>
                <a:cs typeface="Tahoma"/>
              </a:rPr>
              <a:t> the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subsurface.</a:t>
            </a:r>
            <a:endParaRPr sz="2400">
              <a:latin typeface="Tahoma"/>
              <a:cs typeface="Tahoma"/>
            </a:endParaRPr>
          </a:p>
          <a:p>
            <a:pPr marL="360680" marR="101600" indent="-344805" algn="just">
              <a:lnSpc>
                <a:spcPct val="100000"/>
              </a:lnSpc>
              <a:spcBef>
                <a:spcPts val="2135"/>
              </a:spcBef>
              <a:buFont typeface="Arial MT"/>
              <a:buChar char="•"/>
              <a:tabLst>
                <a:tab pos="360680" algn="l"/>
              </a:tabLst>
            </a:pPr>
            <a:r>
              <a:rPr sz="2400" spc="-15" dirty="0">
                <a:latin typeface="Tahoma"/>
                <a:cs typeface="Tahoma"/>
              </a:rPr>
              <a:t>Porosity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important</a:t>
            </a:r>
            <a:r>
              <a:rPr sz="2400" dirty="0">
                <a:latin typeface="Tahoma"/>
                <a:cs typeface="Tahoma"/>
              </a:rPr>
              <a:t> Especially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because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10" dirty="0">
                <a:latin typeface="Tahoma"/>
                <a:cs typeface="Tahoma"/>
              </a:rPr>
              <a:t>it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allows</a:t>
            </a:r>
            <a:r>
              <a:rPr sz="2400" dirty="0">
                <a:latin typeface="Tahoma"/>
                <a:cs typeface="Tahoma"/>
              </a:rPr>
              <a:t> us</a:t>
            </a:r>
            <a:r>
              <a:rPr sz="2400" spc="75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to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make</a:t>
            </a:r>
            <a:r>
              <a:rPr sz="2400" spc="-5" dirty="0">
                <a:latin typeface="Tahoma"/>
                <a:cs typeface="Tahoma"/>
              </a:rPr>
              <a:t> estimations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of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the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amount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of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fluid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that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can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be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contained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 </a:t>
            </a:r>
            <a:r>
              <a:rPr sz="2400" spc="-5" dirty="0">
                <a:latin typeface="Tahoma"/>
                <a:cs typeface="Tahoma"/>
              </a:rPr>
              <a:t>rock </a:t>
            </a:r>
            <a:r>
              <a:rPr sz="2400" spc="-55" dirty="0">
                <a:latin typeface="Tahoma"/>
                <a:cs typeface="Tahoma"/>
              </a:rPr>
              <a:t>(water,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oil,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spilled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contaminants,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etc.).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99360" y="79235"/>
            <a:ext cx="4347210" cy="1168158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796665" y="210438"/>
            <a:ext cx="17576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solidFill>
                  <a:srgbClr val="006FC0"/>
                </a:solidFill>
                <a:latin typeface="Calibri"/>
                <a:cs typeface="Calibri"/>
              </a:rPr>
              <a:t>Porosity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852" y="139081"/>
            <a:ext cx="11213465" cy="1221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69900" marR="5080" indent="-457834">
              <a:lnSpc>
                <a:spcPct val="122000"/>
              </a:lnSpc>
              <a:spcBef>
                <a:spcPts val="114"/>
              </a:spcBef>
              <a:buClr>
                <a:srgbClr val="FF0000"/>
              </a:buClr>
              <a:buSzPct val="128571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100" spc="-20" dirty="0">
                <a:latin typeface="Calibri"/>
                <a:cs typeface="Calibri"/>
              </a:rPr>
              <a:t>Basically, </a:t>
            </a:r>
            <a:r>
              <a:rPr sz="2100" b="1" i="1" spc="-20" dirty="0">
                <a:solidFill>
                  <a:srgbClr val="006FC0"/>
                </a:solidFill>
                <a:latin typeface="Calibri"/>
                <a:cs typeface="Calibri"/>
              </a:rPr>
              <a:t>Porosity</a:t>
            </a:r>
            <a:r>
              <a:rPr sz="2100" b="1" i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100" b="1" i="1" spc="-2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200" spc="-20" dirty="0">
                <a:solidFill>
                  <a:srgbClr val="006FC0"/>
                </a:solidFill>
                <a:latin typeface="Symbol"/>
                <a:cs typeface="Symbol"/>
              </a:rPr>
              <a:t></a:t>
            </a:r>
            <a:r>
              <a:rPr sz="2100" b="1" i="1" spc="-2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1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means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storage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capacity</a:t>
            </a:r>
            <a:r>
              <a:rPr sz="2100" spc="-10" dirty="0">
                <a:latin typeface="Calibri"/>
                <a:cs typeface="Calibri"/>
              </a:rPr>
              <a:t> that</a:t>
            </a:r>
            <a:r>
              <a:rPr sz="2100" spc="-5" dirty="0">
                <a:latin typeface="Calibri"/>
                <a:cs typeface="Calibri"/>
              </a:rPr>
              <a:t> can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indicate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5" dirty="0">
                <a:latin typeface="Calibri"/>
                <a:cs typeface="Calibri"/>
              </a:rPr>
              <a:t>amount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fluid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that</a:t>
            </a:r>
            <a:r>
              <a:rPr sz="2100" spc="-5" dirty="0">
                <a:latin typeface="Calibri"/>
                <a:cs typeface="Calibri"/>
              </a:rPr>
              <a:t> the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porous </a:t>
            </a:r>
            <a:r>
              <a:rPr sz="2100" dirty="0">
                <a:latin typeface="Calibri"/>
                <a:cs typeface="Calibri"/>
              </a:rPr>
              <a:t> medium </a:t>
            </a:r>
            <a:r>
              <a:rPr sz="2100" spc="-5" dirty="0">
                <a:latin typeface="Calibri"/>
                <a:cs typeface="Calibri"/>
              </a:rPr>
              <a:t>can </a:t>
            </a:r>
            <a:r>
              <a:rPr sz="2100" spc="-15" dirty="0">
                <a:latin typeface="Calibri"/>
                <a:cs typeface="Calibri"/>
              </a:rPr>
              <a:t>store. </a:t>
            </a:r>
            <a:r>
              <a:rPr sz="2100" spc="-20" dirty="0">
                <a:latin typeface="Calibri"/>
                <a:cs typeface="Calibri"/>
              </a:rPr>
              <a:t>Quantitatively, </a:t>
            </a:r>
            <a:r>
              <a:rPr sz="2100" spc="-35" dirty="0">
                <a:latin typeface="Calibri"/>
                <a:cs typeface="Calibri"/>
              </a:rPr>
              <a:t>Porosity </a:t>
            </a:r>
            <a:r>
              <a:rPr sz="2100" spc="-5" dirty="0">
                <a:latin typeface="Calibri"/>
                <a:cs typeface="Calibri"/>
              </a:rPr>
              <a:t>(</a:t>
            </a:r>
            <a:r>
              <a:rPr sz="2100" spc="-5" dirty="0">
                <a:latin typeface="Symbol"/>
                <a:cs typeface="Symbol"/>
              </a:rPr>
              <a:t></a:t>
            </a:r>
            <a:r>
              <a:rPr sz="2100" spc="-5" dirty="0">
                <a:latin typeface="Calibri"/>
                <a:cs typeface="Calibri"/>
              </a:rPr>
              <a:t>)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5" dirty="0">
                <a:latin typeface="Calibri"/>
                <a:cs typeface="Calibri"/>
              </a:rPr>
              <a:t>defined </a:t>
            </a:r>
            <a:r>
              <a:rPr sz="2100" spc="5" dirty="0">
                <a:latin typeface="Calibri"/>
                <a:cs typeface="Calibri"/>
              </a:rPr>
              <a:t>as a </a:t>
            </a:r>
            <a:r>
              <a:rPr sz="2100" spc="-30" dirty="0">
                <a:latin typeface="Calibri"/>
                <a:cs typeface="Calibri"/>
              </a:rPr>
              <a:t>percentage </a:t>
            </a:r>
            <a:r>
              <a:rPr sz="2100" dirty="0">
                <a:latin typeface="Calibri"/>
                <a:cs typeface="Calibri"/>
              </a:rPr>
              <a:t>or </a:t>
            </a:r>
            <a:r>
              <a:rPr sz="2100" spc="-10" dirty="0">
                <a:latin typeface="Calibri"/>
                <a:cs typeface="Calibri"/>
              </a:rPr>
              <a:t>fraction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pore </a:t>
            </a:r>
            <a:r>
              <a:rPr sz="2100" spc="-5" dirty="0">
                <a:latin typeface="Calibri"/>
                <a:cs typeface="Calibri"/>
              </a:rPr>
              <a:t>volume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(void</a:t>
            </a:r>
            <a:r>
              <a:rPr sz="2100" spc="-8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volume)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to</a:t>
            </a:r>
            <a:r>
              <a:rPr sz="2100" spc="-5" dirty="0">
                <a:latin typeface="Calibri"/>
                <a:cs typeface="Calibri"/>
              </a:rPr>
              <a:t> the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bulk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volume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material.</a:t>
            </a:r>
            <a:r>
              <a:rPr sz="2100" spc="-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general formula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porosity</a:t>
            </a:r>
            <a:r>
              <a:rPr sz="2100" dirty="0">
                <a:latin typeface="Calibri"/>
                <a:cs typeface="Calibri"/>
              </a:rPr>
              <a:t> is: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9921" y="1757298"/>
            <a:ext cx="46672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5" dirty="0">
                <a:latin typeface="Cambria Math"/>
                <a:cs typeface="Cambria Math"/>
              </a:rPr>
              <a:t>∅</a:t>
            </a:r>
            <a:r>
              <a:rPr sz="2100" spc="25" dirty="0">
                <a:latin typeface="Cambria Math"/>
                <a:cs typeface="Cambria Math"/>
              </a:rPr>
              <a:t> </a:t>
            </a:r>
            <a:r>
              <a:rPr sz="2100" spc="5" dirty="0">
                <a:latin typeface="Cambria Math"/>
                <a:cs typeface="Cambria Math"/>
              </a:rPr>
              <a:t>=</a:t>
            </a:r>
            <a:endParaRPr sz="21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4376" y="1951863"/>
            <a:ext cx="1515110" cy="18415"/>
          </a:xfrm>
          <a:custGeom>
            <a:avLst/>
            <a:gdLst/>
            <a:ahLst/>
            <a:cxnLst/>
            <a:rect l="l" t="t" r="r" b="b"/>
            <a:pathLst>
              <a:path w="1515109" h="18414">
                <a:moveTo>
                  <a:pt x="1514855" y="0"/>
                </a:moveTo>
                <a:lnTo>
                  <a:pt x="0" y="0"/>
                </a:lnTo>
                <a:lnTo>
                  <a:pt x="0" y="18287"/>
                </a:lnTo>
                <a:lnTo>
                  <a:pt x="1514855" y="18287"/>
                </a:lnTo>
                <a:lnTo>
                  <a:pt x="1514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29373" y="1757298"/>
            <a:ext cx="22606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5" dirty="0">
                <a:latin typeface="Cambria Math"/>
                <a:cs typeface="Cambria Math"/>
              </a:rPr>
              <a:t>=</a:t>
            </a:r>
            <a:endParaRPr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14616" y="1951863"/>
            <a:ext cx="262255" cy="18415"/>
          </a:xfrm>
          <a:custGeom>
            <a:avLst/>
            <a:gdLst/>
            <a:ahLst/>
            <a:cxnLst/>
            <a:rect l="l" t="t" r="r" b="b"/>
            <a:pathLst>
              <a:path w="262254" h="18414">
                <a:moveTo>
                  <a:pt x="262127" y="0"/>
                </a:moveTo>
                <a:lnTo>
                  <a:pt x="0" y="0"/>
                </a:lnTo>
                <a:lnTo>
                  <a:pt x="0" y="18287"/>
                </a:lnTo>
                <a:lnTo>
                  <a:pt x="262127" y="18287"/>
                </a:lnTo>
                <a:lnTo>
                  <a:pt x="262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57546" y="1552397"/>
            <a:ext cx="2248535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  <a:tabLst>
                <a:tab pos="1970405" algn="l"/>
              </a:tabLst>
            </a:pPr>
            <a:r>
              <a:rPr sz="2100" dirty="0">
                <a:latin typeface="Cambria Math"/>
                <a:cs typeface="Cambria Math"/>
              </a:rPr>
              <a:t>𝑃𝑜𝑟𝑒</a:t>
            </a:r>
            <a:r>
              <a:rPr sz="2100" spc="25" dirty="0">
                <a:latin typeface="Cambria Math"/>
                <a:cs typeface="Cambria Math"/>
              </a:rPr>
              <a:t> </a:t>
            </a:r>
            <a:r>
              <a:rPr sz="2100" dirty="0">
                <a:latin typeface="Cambria Math"/>
                <a:cs typeface="Cambria Math"/>
              </a:rPr>
              <a:t>𝑣𝑜𝑙𝑢𝑚𝑒	</a:t>
            </a:r>
            <a:r>
              <a:rPr sz="3150" spc="-277" baseline="1322" dirty="0">
                <a:latin typeface="Cambria Math"/>
                <a:cs typeface="Cambria Math"/>
              </a:rPr>
              <a:t>𝑉</a:t>
            </a:r>
            <a:r>
              <a:rPr sz="2250" spc="-277" baseline="-14814" dirty="0">
                <a:latin typeface="Cambria Math"/>
                <a:cs typeface="Cambria Math"/>
              </a:rPr>
              <a:t>𝑝</a:t>
            </a:r>
            <a:endParaRPr sz="2250" baseline="-14814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0594" y="1937130"/>
            <a:ext cx="225488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1955164" algn="l"/>
              </a:tabLst>
            </a:pPr>
            <a:r>
              <a:rPr sz="2100" dirty="0">
                <a:latin typeface="Cambria Math"/>
                <a:cs typeface="Cambria Math"/>
              </a:rPr>
              <a:t>𝐵𝑢𝑙𝑘</a:t>
            </a:r>
            <a:r>
              <a:rPr sz="2100" spc="35" dirty="0">
                <a:latin typeface="Cambria Math"/>
                <a:cs typeface="Cambria Math"/>
              </a:rPr>
              <a:t> </a:t>
            </a:r>
            <a:r>
              <a:rPr sz="2100" dirty="0">
                <a:latin typeface="Cambria Math"/>
                <a:cs typeface="Cambria Math"/>
              </a:rPr>
              <a:t>𝑣𝑜𝑙𝑢𝑚𝑒	</a:t>
            </a:r>
            <a:r>
              <a:rPr sz="2100" spc="-90" dirty="0">
                <a:latin typeface="Cambria Math"/>
                <a:cs typeface="Cambria Math"/>
              </a:rPr>
              <a:t>𝑉</a:t>
            </a:r>
            <a:r>
              <a:rPr sz="2250" spc="-135" baseline="-16666" dirty="0">
                <a:latin typeface="Cambria Math"/>
                <a:cs typeface="Cambria Math"/>
              </a:rPr>
              <a:t>𝑏</a:t>
            </a:r>
            <a:endParaRPr sz="2250" baseline="-16666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852" y="2665857"/>
            <a:ext cx="3938904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-15" dirty="0">
                <a:latin typeface="Calibri"/>
                <a:cs typeface="Calibri"/>
              </a:rPr>
              <a:t>Also,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can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express</a:t>
            </a:r>
            <a:r>
              <a:rPr sz="2100" spc="-1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porosity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9565" y="3022168"/>
            <a:ext cx="48895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latin typeface="Cambria Math"/>
                <a:cs typeface="Cambria Math"/>
              </a:rPr>
              <a:t>∅</a:t>
            </a:r>
            <a:r>
              <a:rPr sz="2200" spc="35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=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1832" y="3225926"/>
            <a:ext cx="713740" cy="18415"/>
          </a:xfrm>
          <a:custGeom>
            <a:avLst/>
            <a:gdLst/>
            <a:ahLst/>
            <a:cxnLst/>
            <a:rect l="l" t="t" r="r" b="b"/>
            <a:pathLst>
              <a:path w="713739" h="18414">
                <a:moveTo>
                  <a:pt x="713232" y="0"/>
                </a:moveTo>
                <a:lnTo>
                  <a:pt x="0" y="0"/>
                </a:lnTo>
                <a:lnTo>
                  <a:pt x="0" y="18287"/>
                </a:lnTo>
                <a:lnTo>
                  <a:pt x="713232" y="18287"/>
                </a:lnTo>
                <a:lnTo>
                  <a:pt x="7132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15002" y="2912744"/>
            <a:ext cx="7835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100" dirty="0">
                <a:latin typeface="Cambria Math"/>
                <a:cs typeface="Cambria Math"/>
              </a:rPr>
              <a:t>𝑉</a:t>
            </a:r>
            <a:r>
              <a:rPr sz="1950" spc="150" baseline="-14957" dirty="0">
                <a:latin typeface="Cambria Math"/>
                <a:cs typeface="Cambria Math"/>
              </a:rPr>
              <a:t>𝑏 </a:t>
            </a:r>
            <a:r>
              <a:rPr sz="1600" spc="-30" dirty="0">
                <a:latin typeface="Cambria Math"/>
                <a:cs typeface="Cambria Math"/>
              </a:rPr>
              <a:t>−</a:t>
            </a:r>
            <a:r>
              <a:rPr sz="1600" spc="-20" dirty="0">
                <a:latin typeface="Cambria Math"/>
                <a:cs typeface="Cambria Math"/>
              </a:rPr>
              <a:t> </a:t>
            </a:r>
            <a:r>
              <a:rPr sz="1600" spc="-50" dirty="0">
                <a:latin typeface="Cambria Math"/>
                <a:cs typeface="Cambria Math"/>
              </a:rPr>
              <a:t>𝑉</a:t>
            </a:r>
            <a:r>
              <a:rPr sz="1950" spc="-75" baseline="-14957" dirty="0">
                <a:latin typeface="Cambria Math"/>
                <a:cs typeface="Cambria Math"/>
              </a:rPr>
              <a:t>𝑔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46650" y="3239262"/>
            <a:ext cx="3181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100" dirty="0">
                <a:latin typeface="Cambria Math"/>
                <a:cs typeface="Cambria Math"/>
              </a:rPr>
              <a:t>𝑉</a:t>
            </a:r>
            <a:r>
              <a:rPr sz="1950" spc="150" baseline="-14957" dirty="0">
                <a:latin typeface="Cambria Math"/>
                <a:cs typeface="Cambria Math"/>
              </a:rPr>
              <a:t>𝑏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26911" y="3022168"/>
            <a:ext cx="167767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01675" algn="l"/>
              </a:tabLst>
            </a:pPr>
            <a:r>
              <a:rPr sz="2200" spc="5" dirty="0">
                <a:latin typeface="Calibri"/>
                <a:cs typeface="Calibri"/>
              </a:rPr>
              <a:t>or	</a:t>
            </a:r>
            <a:r>
              <a:rPr sz="2200" spc="5" dirty="0">
                <a:latin typeface="Cambria Math"/>
                <a:cs typeface="Cambria Math"/>
              </a:rPr>
              <a:t>∅</a:t>
            </a:r>
            <a:r>
              <a:rPr sz="2200" spc="80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=</a:t>
            </a:r>
            <a:r>
              <a:rPr sz="2200" spc="90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1</a:t>
            </a:r>
            <a:r>
              <a:rPr sz="2200" spc="-55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−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12023" y="3225926"/>
            <a:ext cx="250190" cy="18415"/>
          </a:xfrm>
          <a:custGeom>
            <a:avLst/>
            <a:gdLst/>
            <a:ahLst/>
            <a:cxnLst/>
            <a:rect l="l" t="t" r="r" b="b"/>
            <a:pathLst>
              <a:path w="250190" h="18414">
                <a:moveTo>
                  <a:pt x="249935" y="0"/>
                </a:moveTo>
                <a:lnTo>
                  <a:pt x="0" y="0"/>
                </a:lnTo>
                <a:lnTo>
                  <a:pt x="0" y="18287"/>
                </a:lnTo>
                <a:lnTo>
                  <a:pt x="249935" y="18287"/>
                </a:lnTo>
                <a:lnTo>
                  <a:pt x="249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75702" y="2831286"/>
            <a:ext cx="318770" cy="6788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750"/>
              </a:spcBef>
            </a:pPr>
            <a:r>
              <a:rPr sz="1600" spc="-35" dirty="0">
                <a:latin typeface="Cambria Math"/>
                <a:cs typeface="Cambria Math"/>
              </a:rPr>
              <a:t>𝑉</a:t>
            </a:r>
            <a:r>
              <a:rPr sz="1950" spc="-52" baseline="-14957" dirty="0">
                <a:latin typeface="Cambria Math"/>
                <a:cs typeface="Cambria Math"/>
              </a:rPr>
              <a:t>𝑔</a:t>
            </a:r>
            <a:endParaRPr sz="1950" baseline="-14957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650"/>
              </a:spcBef>
            </a:pPr>
            <a:r>
              <a:rPr sz="1600" spc="100" dirty="0">
                <a:latin typeface="Cambria Math"/>
                <a:cs typeface="Cambria Math"/>
              </a:rPr>
              <a:t>𝑉</a:t>
            </a:r>
            <a:r>
              <a:rPr sz="1950" spc="150" baseline="-14957" dirty="0">
                <a:latin typeface="Cambria Math"/>
                <a:cs typeface="Cambria Math"/>
              </a:rPr>
              <a:t>𝑏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852" y="3922267"/>
            <a:ext cx="263461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dirty="0">
                <a:latin typeface="Calibri"/>
                <a:cs typeface="Calibri"/>
              </a:rPr>
              <a:t>O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spc="5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l,</a:t>
            </a:r>
            <a:r>
              <a:rPr sz="2100" spc="-1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w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c</a:t>
            </a:r>
            <a:r>
              <a:rPr sz="2100" spc="5" dirty="0">
                <a:latin typeface="Calibri"/>
                <a:cs typeface="Calibri"/>
              </a:rPr>
              <a:t>an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</a:t>
            </a:r>
            <a:r>
              <a:rPr sz="2100" spc="-5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y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h</a:t>
            </a:r>
            <a:r>
              <a:rPr sz="2100" spc="-3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84520" y="4484751"/>
            <a:ext cx="250190" cy="18415"/>
          </a:xfrm>
          <a:custGeom>
            <a:avLst/>
            <a:gdLst/>
            <a:ahLst/>
            <a:cxnLst/>
            <a:rect l="l" t="t" r="r" b="b"/>
            <a:pathLst>
              <a:path w="250189" h="18414">
                <a:moveTo>
                  <a:pt x="249936" y="0"/>
                </a:moveTo>
                <a:lnTo>
                  <a:pt x="0" y="0"/>
                </a:lnTo>
                <a:lnTo>
                  <a:pt x="0" y="18287"/>
                </a:lnTo>
                <a:lnTo>
                  <a:pt x="249936" y="18287"/>
                </a:lnTo>
                <a:lnTo>
                  <a:pt x="249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95494" y="4175252"/>
            <a:ext cx="11677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2615">
              <a:lnSpc>
                <a:spcPts val="1380"/>
              </a:lnSpc>
              <a:spcBef>
                <a:spcPts val="105"/>
              </a:spcBef>
            </a:pPr>
            <a:r>
              <a:rPr sz="1600" spc="-10" dirty="0">
                <a:latin typeface="Cambria Math"/>
                <a:cs typeface="Cambria Math"/>
              </a:rPr>
              <a:t>𝑉</a:t>
            </a:r>
            <a:r>
              <a:rPr sz="1950" spc="-15" baseline="-14957" dirty="0">
                <a:latin typeface="Cambria Math"/>
                <a:cs typeface="Cambria Math"/>
              </a:rPr>
              <a:t>𝑝</a:t>
            </a:r>
            <a:endParaRPr sz="1950" baseline="-14957">
              <a:latin typeface="Cambria Math"/>
              <a:cs typeface="Cambria Math"/>
            </a:endParaRPr>
          </a:p>
          <a:p>
            <a:pPr marL="50800">
              <a:lnSpc>
                <a:spcPts val="2100"/>
              </a:lnSpc>
              <a:tabLst>
                <a:tab pos="919480" algn="l"/>
              </a:tabLst>
            </a:pPr>
            <a:r>
              <a:rPr sz="2200" spc="5" dirty="0">
                <a:latin typeface="Cambria Math"/>
                <a:cs typeface="Cambria Math"/>
              </a:rPr>
              <a:t>∅</a:t>
            </a:r>
            <a:r>
              <a:rPr sz="2200" spc="120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=	=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1176" y="4484751"/>
            <a:ext cx="713740" cy="18415"/>
          </a:xfrm>
          <a:custGeom>
            <a:avLst/>
            <a:gdLst/>
            <a:ahLst/>
            <a:cxnLst/>
            <a:rect l="l" t="t" r="r" b="b"/>
            <a:pathLst>
              <a:path w="713740" h="18414">
                <a:moveTo>
                  <a:pt x="713231" y="0"/>
                </a:moveTo>
                <a:lnTo>
                  <a:pt x="0" y="0"/>
                </a:lnTo>
                <a:lnTo>
                  <a:pt x="0" y="18287"/>
                </a:lnTo>
                <a:lnTo>
                  <a:pt x="713231" y="18287"/>
                </a:lnTo>
                <a:lnTo>
                  <a:pt x="7132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24600" y="4172204"/>
            <a:ext cx="7810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100" dirty="0">
                <a:latin typeface="Cambria Math"/>
                <a:cs typeface="Cambria Math"/>
              </a:rPr>
              <a:t>𝑉</a:t>
            </a:r>
            <a:r>
              <a:rPr sz="1950" spc="150" baseline="-14957" dirty="0">
                <a:latin typeface="Cambria Math"/>
                <a:cs typeface="Cambria Math"/>
              </a:rPr>
              <a:t>𝑏</a:t>
            </a:r>
            <a:r>
              <a:rPr sz="1950" spc="142" baseline="-14957" dirty="0">
                <a:latin typeface="Cambria Math"/>
                <a:cs typeface="Cambria Math"/>
              </a:rPr>
              <a:t> </a:t>
            </a:r>
            <a:r>
              <a:rPr sz="1600" spc="-30" dirty="0">
                <a:latin typeface="Cambria Math"/>
                <a:cs typeface="Cambria Math"/>
              </a:rPr>
              <a:t>−</a:t>
            </a:r>
            <a:r>
              <a:rPr sz="1600" spc="-35" dirty="0">
                <a:latin typeface="Cambria Math"/>
                <a:cs typeface="Cambria Math"/>
              </a:rPr>
              <a:t> </a:t>
            </a:r>
            <a:r>
              <a:rPr sz="1600" spc="-50" dirty="0">
                <a:latin typeface="Cambria Math"/>
                <a:cs typeface="Cambria Math"/>
              </a:rPr>
              <a:t>𝑉</a:t>
            </a:r>
            <a:r>
              <a:rPr sz="1950" spc="-75" baseline="-14957" dirty="0">
                <a:latin typeface="Cambria Math"/>
                <a:cs typeface="Cambria Math"/>
              </a:rPr>
              <a:t>𝑔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35244" y="4498035"/>
            <a:ext cx="12528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958850" algn="l"/>
              </a:tabLst>
            </a:pPr>
            <a:r>
              <a:rPr sz="1600" spc="100" dirty="0">
                <a:latin typeface="Cambria Math"/>
                <a:cs typeface="Cambria Math"/>
              </a:rPr>
              <a:t>𝑉</a:t>
            </a:r>
            <a:r>
              <a:rPr sz="1950" spc="150" baseline="-14957" dirty="0">
                <a:latin typeface="Cambria Math"/>
                <a:cs typeface="Cambria Math"/>
              </a:rPr>
              <a:t>𝑏	</a:t>
            </a:r>
            <a:r>
              <a:rPr sz="1600" spc="100" dirty="0">
                <a:latin typeface="Cambria Math"/>
                <a:cs typeface="Cambria Math"/>
              </a:rPr>
              <a:t>𝑉</a:t>
            </a:r>
            <a:r>
              <a:rPr sz="1950" spc="150" baseline="-14957" dirty="0">
                <a:latin typeface="Cambria Math"/>
                <a:cs typeface="Cambria Math"/>
              </a:rPr>
              <a:t>𝑏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2852" y="5109342"/>
            <a:ext cx="11381740" cy="12338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where: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ф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=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porosity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[fraction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%],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Vp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=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pore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void volume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[cm³]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Vb =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bulk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volume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 </a:t>
            </a:r>
            <a:r>
              <a:rPr sz="2100" spc="-5" dirty="0">
                <a:latin typeface="Calibri"/>
                <a:cs typeface="Calibri"/>
              </a:rPr>
              <a:t>rock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[cm³],</a:t>
            </a:r>
            <a:r>
              <a:rPr sz="2100" spc="4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Vb=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100" dirty="0">
                <a:latin typeface="Calibri"/>
                <a:cs typeface="Calibri"/>
              </a:rPr>
              <a:t>bulk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matrix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volume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[cm³]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which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equal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(Vb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=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Vp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+Vg)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45" dirty="0">
                <a:latin typeface="Calibri"/>
                <a:cs typeface="Calibri"/>
              </a:rPr>
              <a:t>Vg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5" dirty="0">
                <a:latin typeface="Calibri"/>
                <a:cs typeface="Calibri"/>
              </a:rPr>
              <a:t>=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grain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volume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[cm³]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1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Note:</a:t>
            </a:r>
            <a:r>
              <a:rPr sz="21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if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we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know</a:t>
            </a:r>
            <a:r>
              <a:rPr sz="2100" spc="-15" dirty="0">
                <a:latin typeface="Calibri"/>
                <a:cs typeface="Calibri"/>
              </a:rPr>
              <a:t> any</a:t>
            </a:r>
            <a:r>
              <a:rPr sz="2100" spc="-10" dirty="0">
                <a:latin typeface="Calibri"/>
                <a:cs typeface="Calibri"/>
              </a:rPr>
              <a:t> two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volumes,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we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calculate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20" dirty="0">
                <a:latin typeface="Calibri"/>
                <a:cs typeface="Calibri"/>
              </a:rPr>
              <a:t> porosity.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793" y="87680"/>
            <a:ext cx="8072755" cy="1193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6870" marR="5080" indent="-344805">
              <a:lnSpc>
                <a:spcPct val="128000"/>
              </a:lnSpc>
              <a:spcBef>
                <a:spcPts val="80"/>
              </a:spcBef>
              <a:buClr>
                <a:srgbClr val="FF0000"/>
              </a:buClr>
              <a:buSzPct val="127500"/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Note:</a:t>
            </a:r>
            <a:r>
              <a:rPr sz="2000" b="1" i="1" u="heavy" spc="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fractional</a:t>
            </a:r>
            <a:r>
              <a:rPr sz="2000" spc="4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porosity</a:t>
            </a:r>
            <a:r>
              <a:rPr sz="2000" spc="1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value</a:t>
            </a:r>
            <a:r>
              <a:rPr sz="2000" spc="4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is</a:t>
            </a:r>
            <a:r>
              <a:rPr sz="2000" spc="-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often</a:t>
            </a:r>
            <a:r>
              <a:rPr sz="2000" spc="2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multiplied</a:t>
            </a:r>
            <a:r>
              <a:rPr sz="2000" spc="10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by</a:t>
            </a:r>
            <a:r>
              <a:rPr sz="200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100</a:t>
            </a:r>
            <a:r>
              <a:rPr sz="2000" spc="-1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to</a:t>
            </a:r>
            <a:r>
              <a:rPr sz="2000" spc="5" dirty="0">
                <a:latin typeface="Microsoft New Tai Lue"/>
                <a:cs typeface="Microsoft New Tai Lue"/>
              </a:rPr>
              <a:t> </a:t>
            </a:r>
            <a:r>
              <a:rPr sz="2000" spc="-15" dirty="0">
                <a:latin typeface="Microsoft New Tai Lue"/>
                <a:cs typeface="Microsoft New Tai Lue"/>
              </a:rPr>
              <a:t>make</a:t>
            </a:r>
            <a:r>
              <a:rPr sz="2000" spc="3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it</a:t>
            </a:r>
            <a:r>
              <a:rPr sz="2000" spc="2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a </a:t>
            </a:r>
            <a:r>
              <a:rPr sz="2000" spc="-53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percentage;</a:t>
            </a:r>
            <a:r>
              <a:rPr sz="2000" spc="9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however,</a:t>
            </a:r>
            <a:r>
              <a:rPr sz="2000" spc="4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it</a:t>
            </a:r>
            <a:r>
              <a:rPr sz="2000" spc="1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should</a:t>
            </a:r>
            <a:r>
              <a:rPr sz="2000" spc="3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always</a:t>
            </a:r>
            <a:r>
              <a:rPr sz="2000" spc="4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be a</a:t>
            </a:r>
            <a:r>
              <a:rPr sz="2000" spc="-1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fraction</a:t>
            </a:r>
            <a:r>
              <a:rPr sz="2000" spc="5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when</a:t>
            </a:r>
            <a:r>
              <a:rPr sz="2000" spc="5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used</a:t>
            </a:r>
            <a:r>
              <a:rPr sz="2000" spc="3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in </a:t>
            </a:r>
            <a:r>
              <a:rPr sz="2000" spc="-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calculations</a:t>
            </a:r>
            <a:endParaRPr sz="2000">
              <a:latin typeface="Microsoft New Tai Lue"/>
              <a:cs typeface="Microsoft New Tai Lu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393" y="1649933"/>
            <a:ext cx="8478520" cy="453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295" indent="-417830">
              <a:lnSpc>
                <a:spcPts val="4115"/>
              </a:lnSpc>
              <a:buClr>
                <a:srgbClr val="FF0000"/>
              </a:buClr>
              <a:buSzPct val="125000"/>
              <a:buFont typeface="Wingdings"/>
              <a:buChar char=""/>
              <a:tabLst>
                <a:tab pos="455930" algn="l"/>
              </a:tabLst>
            </a:pPr>
            <a:r>
              <a:rPr sz="32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Classification</a:t>
            </a:r>
            <a:r>
              <a:rPr sz="32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of</a:t>
            </a:r>
            <a:r>
              <a:rPr sz="3200" b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Porosity:</a:t>
            </a:r>
            <a:endParaRPr sz="3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980"/>
              </a:spcBef>
              <a:tabLst>
                <a:tab pos="494665" algn="l"/>
              </a:tabLst>
            </a:pP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A.	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Depending</a:t>
            </a:r>
            <a:r>
              <a:rPr sz="22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on</a:t>
            </a:r>
            <a:r>
              <a:rPr sz="2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measurement</a:t>
            </a:r>
            <a:endParaRPr sz="2200">
              <a:latin typeface="Calibri"/>
              <a:cs typeface="Calibri"/>
            </a:endParaRPr>
          </a:p>
          <a:p>
            <a:pPr marL="38100" marR="86360" indent="66675">
              <a:lnSpc>
                <a:spcPct val="127099"/>
              </a:lnSpc>
              <a:spcBef>
                <a:spcPts val="105"/>
              </a:spcBef>
            </a:pPr>
            <a:r>
              <a:rPr sz="2000" spc="-5" dirty="0">
                <a:latin typeface="Microsoft New Tai Lue"/>
                <a:cs typeface="Microsoft New Tai Lue"/>
              </a:rPr>
              <a:t>Many</a:t>
            </a:r>
            <a:r>
              <a:rPr sz="2000" spc="2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of</a:t>
            </a:r>
            <a:r>
              <a:rPr sz="2000" spc="1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the</a:t>
            </a:r>
            <a:r>
              <a:rPr sz="2000" spc="2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void</a:t>
            </a:r>
            <a:r>
              <a:rPr sz="2000" spc="15" dirty="0">
                <a:latin typeface="Microsoft New Tai Lue"/>
                <a:cs typeface="Microsoft New Tai Lue"/>
              </a:rPr>
              <a:t> </a:t>
            </a:r>
            <a:r>
              <a:rPr sz="2000" spc="-15" dirty="0">
                <a:latin typeface="Microsoft New Tai Lue"/>
                <a:cs typeface="Microsoft New Tai Lue"/>
              </a:rPr>
              <a:t>spaces</a:t>
            </a:r>
            <a:r>
              <a:rPr sz="2000" spc="8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are</a:t>
            </a:r>
            <a:r>
              <a:rPr sz="2000" spc="2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interconnected</a:t>
            </a:r>
            <a:r>
              <a:rPr sz="2000" spc="14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while</a:t>
            </a:r>
            <a:r>
              <a:rPr sz="2000" spc="4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some</a:t>
            </a:r>
            <a:r>
              <a:rPr sz="2000" spc="5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of</a:t>
            </a:r>
            <a:r>
              <a:rPr sz="2000" spc="1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the</a:t>
            </a:r>
            <a:r>
              <a:rPr sz="2000" spc="2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pore </a:t>
            </a:r>
            <a:r>
              <a:rPr sz="2000" dirty="0">
                <a:latin typeface="Microsoft New Tai Lue"/>
                <a:cs typeface="Microsoft New Tai Lue"/>
              </a:rPr>
              <a:t> </a:t>
            </a:r>
            <a:r>
              <a:rPr sz="2000" spc="-15" dirty="0">
                <a:latin typeface="Microsoft New Tai Lue"/>
                <a:cs typeface="Microsoft New Tai Lue"/>
              </a:rPr>
              <a:t>spaces</a:t>
            </a:r>
            <a:r>
              <a:rPr sz="2000" spc="4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are</a:t>
            </a:r>
            <a:r>
              <a:rPr sz="2000" spc="2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completely</a:t>
            </a:r>
            <a:r>
              <a:rPr sz="2000" spc="9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isolated</a:t>
            </a:r>
            <a:r>
              <a:rPr sz="2000" spc="5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by</a:t>
            </a:r>
            <a:r>
              <a:rPr sz="2000" dirty="0">
                <a:latin typeface="Microsoft New Tai Lue"/>
                <a:cs typeface="Microsoft New Tai Lue"/>
              </a:rPr>
              <a:t> </a:t>
            </a:r>
            <a:r>
              <a:rPr sz="2000" spc="-15" dirty="0">
                <a:latin typeface="Microsoft New Tai Lue"/>
                <a:cs typeface="Microsoft New Tai Lue"/>
              </a:rPr>
              <a:t>excessive</a:t>
            </a:r>
            <a:r>
              <a:rPr sz="2000" spc="9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cementation.</a:t>
            </a:r>
            <a:r>
              <a:rPr sz="2000" spc="10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This</a:t>
            </a:r>
            <a:r>
              <a:rPr sz="2000" spc="4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leads</a:t>
            </a:r>
            <a:r>
              <a:rPr sz="2000" spc="5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to</a:t>
            </a:r>
            <a:r>
              <a:rPr sz="2000" spc="1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two </a:t>
            </a:r>
            <a:r>
              <a:rPr sz="2000" spc="-53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distinct</a:t>
            </a:r>
            <a:r>
              <a:rPr sz="2000" spc="4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type</a:t>
            </a:r>
            <a:r>
              <a:rPr sz="2000" spc="2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of</a:t>
            </a:r>
            <a:r>
              <a:rPr sz="200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porosity:</a:t>
            </a:r>
            <a:endParaRPr sz="2000">
              <a:latin typeface="Microsoft New Tai Lue"/>
              <a:cs typeface="Microsoft New Tai Lue"/>
            </a:endParaRPr>
          </a:p>
          <a:p>
            <a:pPr marL="38100" marR="30480">
              <a:lnSpc>
                <a:spcPct val="128499"/>
              </a:lnSpc>
              <a:spcBef>
                <a:spcPts val="145"/>
              </a:spcBef>
              <a:tabLst>
                <a:tab pos="693420" algn="l"/>
                <a:tab pos="1135380" algn="l"/>
                <a:tab pos="1433830" algn="l"/>
                <a:tab pos="2954020" algn="l"/>
                <a:tab pos="3312160" algn="l"/>
                <a:tab pos="4011295" algn="l"/>
                <a:tab pos="5666105" algn="l"/>
                <a:tab pos="6342380" algn="l"/>
                <a:tab pos="6517005" algn="l"/>
                <a:tab pos="6704330" algn="l"/>
                <a:tab pos="6894195" algn="l"/>
              </a:tabLst>
            </a:pPr>
            <a:r>
              <a:rPr sz="2100" b="1" i="1" spc="-25" dirty="0">
                <a:latin typeface="Trebuchet MS"/>
                <a:cs typeface="Trebuchet MS"/>
              </a:rPr>
              <a:t>1-</a:t>
            </a:r>
            <a:r>
              <a:rPr sz="2100" b="1" i="1" spc="-65" dirty="0">
                <a:latin typeface="Trebuchet MS"/>
                <a:cs typeface="Trebuchet MS"/>
              </a:rPr>
              <a:t> </a:t>
            </a:r>
            <a:r>
              <a:rPr sz="2100" b="1" i="1" spc="-135" dirty="0">
                <a:latin typeface="Trebuchet MS"/>
                <a:cs typeface="Trebuchet MS"/>
              </a:rPr>
              <a:t>Total</a:t>
            </a:r>
            <a:r>
              <a:rPr sz="2100" b="1" i="1" spc="-85" dirty="0">
                <a:latin typeface="Trebuchet MS"/>
                <a:cs typeface="Trebuchet MS"/>
              </a:rPr>
              <a:t> </a:t>
            </a:r>
            <a:r>
              <a:rPr sz="2100" b="1" i="1" spc="-75" dirty="0">
                <a:latin typeface="Trebuchet MS"/>
                <a:cs typeface="Trebuchet MS"/>
              </a:rPr>
              <a:t>porosity</a:t>
            </a:r>
            <a:r>
              <a:rPr sz="2100" b="1" i="1" spc="-105" dirty="0">
                <a:latin typeface="Trebuchet MS"/>
                <a:cs typeface="Trebuchet MS"/>
              </a:rPr>
              <a:t> </a:t>
            </a:r>
            <a:r>
              <a:rPr sz="2000" b="1" i="1" spc="15" dirty="0">
                <a:latin typeface="Calibri"/>
                <a:cs typeface="Calibri"/>
              </a:rPr>
              <a:t>(</a:t>
            </a:r>
            <a:r>
              <a:rPr sz="2000" spc="15" dirty="0">
                <a:latin typeface="Cambria Math"/>
                <a:cs typeface="Cambria Math"/>
              </a:rPr>
              <a:t>∅</a:t>
            </a:r>
            <a:r>
              <a:rPr sz="2175" spc="22" baseline="-15325" dirty="0">
                <a:latin typeface="Cambria Math"/>
                <a:cs typeface="Cambria Math"/>
              </a:rPr>
              <a:t>𝒕</a:t>
            </a:r>
            <a:r>
              <a:rPr sz="2000" b="1" i="1" spc="15" dirty="0">
                <a:latin typeface="Calibri"/>
                <a:cs typeface="Calibri"/>
              </a:rPr>
              <a:t>)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Absolute</a:t>
            </a:r>
            <a:r>
              <a:rPr sz="2000" spc="-3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porosity</a:t>
            </a:r>
            <a:r>
              <a:rPr sz="2000" spc="5" dirty="0">
                <a:latin typeface="Microsoft New Tai Lue"/>
                <a:cs typeface="Microsoft New Tai Lue"/>
              </a:rPr>
              <a:t> </a:t>
            </a:r>
            <a:r>
              <a:rPr sz="2000" spc="35" dirty="0">
                <a:latin typeface="Microsoft New Tai Lue"/>
                <a:cs typeface="Microsoft New Tai Lue"/>
              </a:rPr>
              <a:t>(</a:t>
            </a:r>
            <a:r>
              <a:rPr sz="2000" spc="35" dirty="0">
                <a:latin typeface="Cambria Math"/>
                <a:cs typeface="Cambria Math"/>
              </a:rPr>
              <a:t>∅</a:t>
            </a:r>
            <a:r>
              <a:rPr sz="2175" spc="52" baseline="-15325" dirty="0">
                <a:latin typeface="Cambria Math"/>
                <a:cs typeface="Cambria Math"/>
              </a:rPr>
              <a:t>𝑎</a:t>
            </a:r>
            <a:r>
              <a:rPr sz="2000" spc="35" dirty="0">
                <a:latin typeface="Calibri"/>
                <a:cs typeface="Calibri"/>
              </a:rPr>
              <a:t>))	</a:t>
            </a:r>
            <a:r>
              <a:rPr sz="2000" spc="-10" dirty="0">
                <a:latin typeface="Microsoft New Tai Lue"/>
                <a:cs typeface="Microsoft New Tai Lue"/>
              </a:rPr>
              <a:t>is</a:t>
            </a:r>
            <a:r>
              <a:rPr sz="2000" spc="1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defined	</a:t>
            </a:r>
            <a:r>
              <a:rPr sz="2000" spc="-5" dirty="0">
                <a:latin typeface="Microsoft New Tai Lue"/>
                <a:cs typeface="Microsoft New Tai Lue"/>
              </a:rPr>
              <a:t>as</a:t>
            </a:r>
            <a:r>
              <a:rPr sz="2000" spc="-2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the</a:t>
            </a:r>
            <a:r>
              <a:rPr sz="2000" spc="-10" dirty="0">
                <a:latin typeface="Microsoft New Tai Lue"/>
                <a:cs typeface="Microsoft New Tai Lue"/>
              </a:rPr>
              <a:t> ratio</a:t>
            </a:r>
            <a:r>
              <a:rPr sz="2000" spc="-3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of </a:t>
            </a:r>
            <a:r>
              <a:rPr sz="2000" spc="-53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the</a:t>
            </a:r>
            <a:r>
              <a:rPr sz="200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volume	</a:t>
            </a:r>
            <a:r>
              <a:rPr sz="2000" dirty="0">
                <a:latin typeface="Microsoft New Tai Lue"/>
                <a:cs typeface="Microsoft New Tai Lue"/>
              </a:rPr>
              <a:t>of</a:t>
            </a:r>
            <a:r>
              <a:rPr sz="2000" spc="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all</a:t>
            </a:r>
            <a:r>
              <a:rPr sz="2000" spc="2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pores</a:t>
            </a:r>
            <a:r>
              <a:rPr sz="2000" spc="2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(i.e.</a:t>
            </a:r>
            <a:r>
              <a:rPr sz="2000" spc="3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total</a:t>
            </a:r>
            <a:r>
              <a:rPr sz="2000" spc="3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pore</a:t>
            </a:r>
            <a:r>
              <a:rPr sz="2000" spc="25" dirty="0">
                <a:latin typeface="Microsoft New Tai Lue"/>
                <a:cs typeface="Microsoft New Tai Lue"/>
              </a:rPr>
              <a:t> </a:t>
            </a:r>
            <a:r>
              <a:rPr sz="2000" spc="-15" dirty="0">
                <a:latin typeface="Microsoft New Tai Lue"/>
                <a:cs typeface="Microsoft New Tai Lue"/>
              </a:rPr>
              <a:t>space)</a:t>
            </a:r>
            <a:r>
              <a:rPr sz="2000" spc="3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to</a:t>
            </a:r>
            <a:r>
              <a:rPr sz="2000" spc="1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the</a:t>
            </a:r>
            <a:r>
              <a:rPr sz="2000" spc="4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bulk	</a:t>
            </a:r>
            <a:r>
              <a:rPr sz="2000" spc="-10" dirty="0">
                <a:latin typeface="Microsoft New Tai Lue"/>
                <a:cs typeface="Microsoft New Tai Lue"/>
              </a:rPr>
              <a:t>volume</a:t>
            </a:r>
            <a:r>
              <a:rPr sz="2000" spc="25" dirty="0">
                <a:latin typeface="Microsoft New Tai Lue"/>
                <a:cs typeface="Microsoft New Tai Lue"/>
              </a:rPr>
              <a:t> </a:t>
            </a:r>
            <a:r>
              <a:rPr sz="2000" dirty="0">
                <a:latin typeface="Microsoft New Tai Lue"/>
                <a:cs typeface="Microsoft New Tai Lue"/>
              </a:rPr>
              <a:t>of</a:t>
            </a:r>
            <a:r>
              <a:rPr sz="2000" spc="-1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a </a:t>
            </a:r>
            <a:r>
              <a:rPr sz="2000" dirty="0">
                <a:latin typeface="Microsoft New Tai Lue"/>
                <a:cs typeface="Microsoft New Tai Lue"/>
              </a:rPr>
              <a:t> </a:t>
            </a:r>
            <a:r>
              <a:rPr sz="2000" spc="-25" dirty="0">
                <a:latin typeface="Microsoft New Tai Lue"/>
                <a:cs typeface="Microsoft New Tai Lue"/>
              </a:rPr>
              <a:t>m</a:t>
            </a:r>
            <a:r>
              <a:rPr sz="2000" spc="-5" dirty="0">
                <a:latin typeface="Microsoft New Tai Lue"/>
                <a:cs typeface="Microsoft New Tai Lue"/>
              </a:rPr>
              <a:t>a</a:t>
            </a:r>
            <a:r>
              <a:rPr sz="2000" spc="-15" dirty="0">
                <a:latin typeface="Microsoft New Tai Lue"/>
                <a:cs typeface="Microsoft New Tai Lue"/>
              </a:rPr>
              <a:t>te</a:t>
            </a:r>
            <a:r>
              <a:rPr sz="2000" spc="-5" dirty="0">
                <a:latin typeface="Microsoft New Tai Lue"/>
                <a:cs typeface="Microsoft New Tai Lue"/>
              </a:rPr>
              <a:t>ria</a:t>
            </a:r>
            <a:r>
              <a:rPr sz="2000" spc="-15" dirty="0">
                <a:latin typeface="Microsoft New Tai Lue"/>
                <a:cs typeface="Microsoft New Tai Lue"/>
              </a:rPr>
              <a:t>l</a:t>
            </a:r>
            <a:r>
              <a:rPr sz="2000" spc="-5" dirty="0">
                <a:latin typeface="Microsoft New Tai Lue"/>
                <a:cs typeface="Microsoft New Tai Lue"/>
              </a:rPr>
              <a:t>,</a:t>
            </a:r>
            <a:r>
              <a:rPr sz="2000" dirty="0">
                <a:latin typeface="Microsoft New Tai Lue"/>
                <a:cs typeface="Microsoft New Tai Lue"/>
              </a:rPr>
              <a:t>	</a:t>
            </a:r>
            <a:r>
              <a:rPr sz="2000" spc="-5" dirty="0">
                <a:latin typeface="Microsoft New Tai Lue"/>
                <a:cs typeface="Microsoft New Tai Lue"/>
              </a:rPr>
              <a:t>r</a:t>
            </a:r>
            <a:r>
              <a:rPr sz="2000" spc="-15" dirty="0">
                <a:latin typeface="Microsoft New Tai Lue"/>
                <a:cs typeface="Microsoft New Tai Lue"/>
              </a:rPr>
              <a:t>e</a:t>
            </a:r>
            <a:r>
              <a:rPr sz="2000" spc="-5" dirty="0">
                <a:latin typeface="Microsoft New Tai Lue"/>
                <a:cs typeface="Microsoft New Tai Lue"/>
              </a:rPr>
              <a:t>gardl</a:t>
            </a:r>
            <a:r>
              <a:rPr sz="2000" spc="-15" dirty="0">
                <a:latin typeface="Microsoft New Tai Lue"/>
                <a:cs typeface="Microsoft New Tai Lue"/>
              </a:rPr>
              <a:t>e</a:t>
            </a:r>
            <a:r>
              <a:rPr sz="2000" spc="-10" dirty="0">
                <a:latin typeface="Microsoft New Tai Lue"/>
                <a:cs typeface="Microsoft New Tai Lue"/>
              </a:rPr>
              <a:t>s</a:t>
            </a:r>
            <a:r>
              <a:rPr sz="2000" spc="-5" dirty="0">
                <a:latin typeface="Microsoft New Tai Lue"/>
                <a:cs typeface="Microsoft New Tai Lue"/>
              </a:rPr>
              <a:t>s</a:t>
            </a:r>
            <a:r>
              <a:rPr sz="2000" spc="60" dirty="0">
                <a:latin typeface="Microsoft New Tai Lue"/>
                <a:cs typeface="Microsoft New Tai Lue"/>
              </a:rPr>
              <a:t> </a:t>
            </a:r>
            <a:r>
              <a:rPr sz="2000" dirty="0">
                <a:latin typeface="Microsoft New Tai Lue"/>
                <a:cs typeface="Microsoft New Tai Lue"/>
              </a:rPr>
              <a:t>o</a:t>
            </a:r>
            <a:r>
              <a:rPr sz="2000" spc="-5" dirty="0">
                <a:latin typeface="Microsoft New Tai Lue"/>
                <a:cs typeface="Microsoft New Tai Lue"/>
              </a:rPr>
              <a:t>f</a:t>
            </a:r>
            <a:r>
              <a:rPr sz="200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wh</a:t>
            </a:r>
            <a:r>
              <a:rPr sz="2000" spc="-15" dirty="0">
                <a:latin typeface="Microsoft New Tai Lue"/>
                <a:cs typeface="Microsoft New Tai Lue"/>
              </a:rPr>
              <a:t>e</a:t>
            </a:r>
            <a:r>
              <a:rPr sz="2000" spc="-5" dirty="0">
                <a:latin typeface="Microsoft New Tai Lue"/>
                <a:cs typeface="Microsoft New Tai Lue"/>
              </a:rPr>
              <a:t>th</a:t>
            </a:r>
            <a:r>
              <a:rPr sz="2000" spc="-20" dirty="0">
                <a:latin typeface="Microsoft New Tai Lue"/>
                <a:cs typeface="Microsoft New Tai Lue"/>
              </a:rPr>
              <a:t>e</a:t>
            </a:r>
            <a:r>
              <a:rPr sz="2000" spc="-5" dirty="0">
                <a:latin typeface="Microsoft New Tai Lue"/>
                <a:cs typeface="Microsoft New Tai Lue"/>
              </a:rPr>
              <a:t>r</a:t>
            </a:r>
            <a:r>
              <a:rPr sz="2000" spc="75" dirty="0">
                <a:latin typeface="Microsoft New Tai Lue"/>
                <a:cs typeface="Microsoft New Tai Lue"/>
              </a:rPr>
              <a:t> </a:t>
            </a:r>
            <a:r>
              <a:rPr sz="2000" dirty="0">
                <a:latin typeface="Microsoft New Tai Lue"/>
                <a:cs typeface="Microsoft New Tai Lue"/>
              </a:rPr>
              <a:t>o</a:t>
            </a:r>
            <a:r>
              <a:rPr sz="2000" spc="-5" dirty="0">
                <a:latin typeface="Microsoft New Tai Lue"/>
                <a:cs typeface="Microsoft New Tai Lue"/>
              </a:rPr>
              <a:t>r</a:t>
            </a:r>
            <a:r>
              <a:rPr sz="2000" dirty="0">
                <a:latin typeface="Microsoft New Tai Lue"/>
                <a:cs typeface="Microsoft New Tai Lue"/>
              </a:rPr>
              <a:t>	</a:t>
            </a:r>
            <a:r>
              <a:rPr sz="2000" spc="-5" dirty="0">
                <a:latin typeface="Microsoft New Tai Lue"/>
                <a:cs typeface="Microsoft New Tai Lue"/>
              </a:rPr>
              <a:t>n</a:t>
            </a:r>
            <a:r>
              <a:rPr sz="2000" dirty="0">
                <a:latin typeface="Microsoft New Tai Lue"/>
                <a:cs typeface="Microsoft New Tai Lue"/>
              </a:rPr>
              <a:t>o</a:t>
            </a:r>
            <a:r>
              <a:rPr sz="2000" spc="-5" dirty="0">
                <a:latin typeface="Microsoft New Tai Lue"/>
                <a:cs typeface="Microsoft New Tai Lue"/>
              </a:rPr>
              <a:t>t</a:t>
            </a:r>
            <a:r>
              <a:rPr sz="2000" spc="2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a</a:t>
            </a:r>
            <a:r>
              <a:rPr sz="2000" spc="-15" dirty="0">
                <a:latin typeface="Microsoft New Tai Lue"/>
                <a:cs typeface="Microsoft New Tai Lue"/>
              </a:rPr>
              <a:t>l</a:t>
            </a:r>
            <a:r>
              <a:rPr sz="2000" spc="-5" dirty="0">
                <a:latin typeface="Microsoft New Tai Lue"/>
                <a:cs typeface="Microsoft New Tai Lue"/>
              </a:rPr>
              <a:t>l</a:t>
            </a:r>
            <a:r>
              <a:rPr sz="2000" spc="20" dirty="0">
                <a:latin typeface="Microsoft New Tai Lue"/>
                <a:cs typeface="Microsoft New Tai Lue"/>
              </a:rPr>
              <a:t> </a:t>
            </a:r>
            <a:r>
              <a:rPr sz="2000" dirty="0">
                <a:latin typeface="Microsoft New Tai Lue"/>
                <a:cs typeface="Microsoft New Tai Lue"/>
              </a:rPr>
              <a:t>o</a:t>
            </a:r>
            <a:r>
              <a:rPr sz="2000" spc="-5" dirty="0">
                <a:latin typeface="Microsoft New Tai Lue"/>
                <a:cs typeface="Microsoft New Tai Lue"/>
              </a:rPr>
              <a:t>f</a:t>
            </a:r>
            <a:r>
              <a:rPr sz="200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the</a:t>
            </a:r>
            <a:r>
              <a:rPr sz="2000" spc="1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p</a:t>
            </a:r>
            <a:r>
              <a:rPr sz="2000" spc="5" dirty="0">
                <a:latin typeface="Microsoft New Tai Lue"/>
                <a:cs typeface="Microsoft New Tai Lue"/>
              </a:rPr>
              <a:t>o</a:t>
            </a:r>
            <a:r>
              <a:rPr sz="2000" spc="-5" dirty="0">
                <a:latin typeface="Microsoft New Tai Lue"/>
                <a:cs typeface="Microsoft New Tai Lue"/>
              </a:rPr>
              <a:t>r</a:t>
            </a:r>
            <a:r>
              <a:rPr sz="2000" spc="-15" dirty="0">
                <a:latin typeface="Microsoft New Tai Lue"/>
                <a:cs typeface="Microsoft New Tai Lue"/>
              </a:rPr>
              <a:t>e</a:t>
            </a:r>
            <a:r>
              <a:rPr sz="2000" spc="-5" dirty="0">
                <a:latin typeface="Microsoft New Tai Lue"/>
                <a:cs typeface="Microsoft New Tai Lue"/>
              </a:rPr>
              <a:t>s</a:t>
            </a:r>
            <a:r>
              <a:rPr sz="2000" spc="5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are</a:t>
            </a:r>
            <a:r>
              <a:rPr sz="2000" dirty="0">
                <a:latin typeface="Microsoft New Tai Lue"/>
                <a:cs typeface="Microsoft New Tai Lue"/>
              </a:rPr>
              <a:t>	</a:t>
            </a:r>
            <a:r>
              <a:rPr sz="2000" spc="-10" dirty="0">
                <a:latin typeface="Microsoft New Tai Lue"/>
                <a:cs typeface="Microsoft New Tai Lue"/>
              </a:rPr>
              <a:t>int</a:t>
            </a:r>
            <a:r>
              <a:rPr sz="2000" spc="-20" dirty="0">
                <a:latin typeface="Microsoft New Tai Lue"/>
                <a:cs typeface="Microsoft New Tai Lue"/>
              </a:rPr>
              <a:t>e</a:t>
            </a:r>
            <a:r>
              <a:rPr sz="2000" spc="-5" dirty="0">
                <a:latin typeface="Microsoft New Tai Lue"/>
                <a:cs typeface="Microsoft New Tai Lue"/>
              </a:rPr>
              <a:t>rconne</a:t>
            </a:r>
            <a:r>
              <a:rPr sz="2000" spc="-20" dirty="0">
                <a:latin typeface="Microsoft New Tai Lue"/>
                <a:cs typeface="Microsoft New Tai Lue"/>
              </a:rPr>
              <a:t>c</a:t>
            </a:r>
            <a:r>
              <a:rPr sz="2000" spc="-5" dirty="0">
                <a:latin typeface="Microsoft New Tai Lue"/>
                <a:cs typeface="Microsoft New Tai Lue"/>
              </a:rPr>
              <a:t>t</a:t>
            </a:r>
            <a:r>
              <a:rPr sz="2000" spc="-20" dirty="0">
                <a:latin typeface="Microsoft New Tai Lue"/>
                <a:cs typeface="Microsoft New Tai Lue"/>
              </a:rPr>
              <a:t>e</a:t>
            </a:r>
            <a:r>
              <a:rPr sz="2000" spc="-5" dirty="0">
                <a:latin typeface="Microsoft New Tai Lue"/>
                <a:cs typeface="Microsoft New Tai Lue"/>
              </a:rPr>
              <a:t>d.  </a:t>
            </a:r>
            <a:r>
              <a:rPr sz="2100" b="1" i="1" spc="-25" dirty="0">
                <a:latin typeface="Trebuchet MS"/>
                <a:cs typeface="Trebuchet MS"/>
              </a:rPr>
              <a:t>2-</a:t>
            </a:r>
            <a:r>
              <a:rPr sz="2100" b="1" i="1" spc="-75" dirty="0">
                <a:latin typeface="Trebuchet MS"/>
                <a:cs typeface="Trebuchet MS"/>
              </a:rPr>
              <a:t> </a:t>
            </a:r>
            <a:r>
              <a:rPr sz="2100" b="1" i="1" spc="-110" dirty="0">
                <a:latin typeface="Trebuchet MS"/>
                <a:cs typeface="Trebuchet MS"/>
              </a:rPr>
              <a:t>Effective</a:t>
            </a:r>
            <a:r>
              <a:rPr sz="2100" b="1" i="1" spc="-80" dirty="0">
                <a:latin typeface="Trebuchet MS"/>
                <a:cs typeface="Trebuchet MS"/>
              </a:rPr>
              <a:t> </a:t>
            </a:r>
            <a:r>
              <a:rPr sz="2100" b="1" i="1" spc="-75" dirty="0">
                <a:latin typeface="Trebuchet MS"/>
                <a:cs typeface="Trebuchet MS"/>
              </a:rPr>
              <a:t>porosity</a:t>
            </a:r>
            <a:r>
              <a:rPr sz="2100" b="1" i="1" spc="-60" dirty="0">
                <a:latin typeface="Trebuchet MS"/>
                <a:cs typeface="Trebuchet MS"/>
              </a:rPr>
              <a:t> </a:t>
            </a:r>
            <a:r>
              <a:rPr sz="2000" spc="15" dirty="0">
                <a:latin typeface="Calibri"/>
                <a:cs typeface="Calibri"/>
              </a:rPr>
              <a:t>(</a:t>
            </a:r>
            <a:r>
              <a:rPr sz="2000" spc="15" dirty="0">
                <a:latin typeface="Cambria Math"/>
                <a:cs typeface="Cambria Math"/>
              </a:rPr>
              <a:t>∅</a:t>
            </a:r>
            <a:r>
              <a:rPr sz="2175" spc="22" baseline="-15325" dirty="0">
                <a:latin typeface="Cambria Math"/>
                <a:cs typeface="Cambria Math"/>
              </a:rPr>
              <a:t>𝒆</a:t>
            </a:r>
            <a:r>
              <a:rPr sz="2000" spc="15" dirty="0">
                <a:latin typeface="Calibri"/>
                <a:cs typeface="Calibri"/>
              </a:rPr>
              <a:t>)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is	</a:t>
            </a:r>
            <a:r>
              <a:rPr sz="2000" spc="-10" dirty="0">
                <a:latin typeface="Microsoft New Tai Lue"/>
                <a:cs typeface="Microsoft New Tai Lue"/>
              </a:rPr>
              <a:t>defined</a:t>
            </a:r>
            <a:r>
              <a:rPr sz="2000" spc="65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as</a:t>
            </a:r>
            <a:r>
              <a:rPr sz="2000" spc="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the</a:t>
            </a:r>
            <a:r>
              <a:rPr sz="2000" spc="30" dirty="0">
                <a:latin typeface="Microsoft New Tai Lue"/>
                <a:cs typeface="Microsoft New Tai Lue"/>
              </a:rPr>
              <a:t> </a:t>
            </a:r>
            <a:r>
              <a:rPr sz="2000" spc="-10" dirty="0">
                <a:latin typeface="Microsoft New Tai Lue"/>
                <a:cs typeface="Microsoft New Tai Lue"/>
              </a:rPr>
              <a:t>ratio</a:t>
            </a:r>
            <a:r>
              <a:rPr sz="2000" spc="20" dirty="0">
                <a:latin typeface="Microsoft New Tai Lue"/>
                <a:cs typeface="Microsoft New Tai Lue"/>
              </a:rPr>
              <a:t> </a:t>
            </a:r>
            <a:r>
              <a:rPr sz="2000" dirty="0">
                <a:latin typeface="Microsoft New Tai Lue"/>
                <a:cs typeface="Microsoft New Tai Lue"/>
              </a:rPr>
              <a:t>of</a:t>
            </a:r>
            <a:r>
              <a:rPr sz="2000" spc="-80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the	</a:t>
            </a:r>
            <a:r>
              <a:rPr sz="2000" spc="-10" dirty="0">
                <a:latin typeface="Microsoft New Tai Lue"/>
                <a:cs typeface="Microsoft New Tai Lue"/>
              </a:rPr>
              <a:t>interconnected </a:t>
            </a:r>
            <a:r>
              <a:rPr sz="2000" spc="-5" dirty="0">
                <a:latin typeface="Microsoft New Tai Lue"/>
                <a:cs typeface="Microsoft New Tai Lue"/>
              </a:rPr>
              <a:t> pore	</a:t>
            </a:r>
            <a:r>
              <a:rPr sz="2000" spc="-10" dirty="0">
                <a:latin typeface="Microsoft New Tai Lue"/>
                <a:cs typeface="Microsoft New Tai Lue"/>
              </a:rPr>
              <a:t>volume</a:t>
            </a:r>
            <a:r>
              <a:rPr sz="2000" spc="6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to</a:t>
            </a:r>
            <a:r>
              <a:rPr sz="2000" spc="1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the</a:t>
            </a:r>
            <a:r>
              <a:rPr sz="2000" spc="15" dirty="0">
                <a:latin typeface="Microsoft New Tai Lue"/>
                <a:cs typeface="Microsoft New Tai Lue"/>
              </a:rPr>
              <a:t> </a:t>
            </a:r>
            <a:r>
              <a:rPr sz="2000" spc="-5" dirty="0">
                <a:latin typeface="Microsoft New Tai Lue"/>
                <a:cs typeface="Microsoft New Tai Lue"/>
              </a:rPr>
              <a:t>bulk	</a:t>
            </a:r>
            <a:r>
              <a:rPr sz="2000" spc="-10" dirty="0">
                <a:latin typeface="Microsoft New Tai Lue"/>
                <a:cs typeface="Microsoft New Tai Lue"/>
              </a:rPr>
              <a:t>volume</a:t>
            </a:r>
            <a:endParaRPr sz="2000">
              <a:latin typeface="Microsoft New Tai Lue"/>
              <a:cs typeface="Microsoft New Tai Lu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726423" y="1630679"/>
            <a:ext cx="3392804" cy="4178935"/>
            <a:chOff x="8726423" y="1630679"/>
            <a:chExt cx="3392804" cy="41789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26423" y="1630679"/>
              <a:ext cx="3392424" cy="3240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89744" y="2663062"/>
              <a:ext cx="1220470" cy="3146425"/>
            </a:xfrm>
            <a:custGeom>
              <a:avLst/>
              <a:gdLst/>
              <a:ahLst/>
              <a:cxnLst/>
              <a:rect l="l" t="t" r="r" b="b"/>
              <a:pathLst>
                <a:path w="1220470" h="3146425">
                  <a:moveTo>
                    <a:pt x="2031" y="0"/>
                  </a:moveTo>
                  <a:lnTo>
                    <a:pt x="0" y="12319"/>
                  </a:lnTo>
                  <a:lnTo>
                    <a:pt x="1208277" y="3145917"/>
                  </a:lnTo>
                  <a:lnTo>
                    <a:pt x="1220088" y="3141345"/>
                  </a:lnTo>
                  <a:lnTo>
                    <a:pt x="11937" y="7874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6503" y="2639567"/>
              <a:ext cx="96647" cy="1056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024616" y="4264151"/>
              <a:ext cx="436245" cy="1545590"/>
            </a:xfrm>
            <a:custGeom>
              <a:avLst/>
              <a:gdLst/>
              <a:ahLst/>
              <a:cxnLst/>
              <a:rect l="l" t="t" r="r" b="b"/>
              <a:pathLst>
                <a:path w="436245" h="1545589">
                  <a:moveTo>
                    <a:pt x="432815" y="0"/>
                  </a:moveTo>
                  <a:lnTo>
                    <a:pt x="423672" y="8890"/>
                  </a:lnTo>
                  <a:lnTo>
                    <a:pt x="0" y="1542034"/>
                  </a:lnTo>
                  <a:lnTo>
                    <a:pt x="12191" y="1545336"/>
                  </a:lnTo>
                  <a:lnTo>
                    <a:pt x="436117" y="12192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0502" y="4239767"/>
              <a:ext cx="100075" cy="1045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075291" y="5742838"/>
            <a:ext cx="191706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Isolated</a:t>
            </a:r>
            <a:r>
              <a:rPr sz="2400" spc="-1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pores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593" y="86309"/>
            <a:ext cx="8959215" cy="672845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88900" marR="247015">
              <a:lnSpc>
                <a:spcPct val="80100"/>
              </a:lnSpc>
              <a:spcBef>
                <a:spcPts val="675"/>
              </a:spcBef>
              <a:tabLst>
                <a:tab pos="2163445" algn="l"/>
              </a:tabLst>
            </a:pP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Note </a:t>
            </a: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petroleum engineers, </a:t>
            </a:r>
            <a:r>
              <a:rPr sz="2400" spc="-20" dirty="0">
                <a:latin typeface="Calibri"/>
                <a:cs typeface="Calibri"/>
              </a:rPr>
              <a:t>we </a:t>
            </a:r>
            <a:r>
              <a:rPr sz="2400" spc="-5" dirty="0">
                <a:latin typeface="Calibri"/>
                <a:cs typeface="Calibri"/>
              </a:rPr>
              <a:t>mostly </a:t>
            </a:r>
            <a:r>
              <a:rPr sz="2400" spc="-15" dirty="0">
                <a:latin typeface="Calibri"/>
                <a:cs typeface="Calibri"/>
              </a:rPr>
              <a:t>care </a:t>
            </a:r>
            <a:r>
              <a:rPr sz="2400" dirty="0">
                <a:latin typeface="Calibri"/>
                <a:cs typeface="Calibri"/>
              </a:rPr>
              <a:t>about the </a:t>
            </a:r>
            <a:r>
              <a:rPr sz="2400" spc="-15" dirty="0">
                <a:latin typeface="Calibri"/>
                <a:cs typeface="Calibri"/>
              </a:rPr>
              <a:t>effective </a:t>
            </a:r>
            <a:r>
              <a:rPr sz="2400" spc="-10" dirty="0">
                <a:latin typeface="Calibri"/>
                <a:cs typeface="Calibri"/>
              </a:rPr>
              <a:t> porosity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which represent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interconnected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contains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recoverable	</a:t>
            </a:r>
            <a:r>
              <a:rPr sz="2400" spc="-5" dirty="0">
                <a:latin typeface="Calibri"/>
                <a:cs typeface="Calibri"/>
              </a:rPr>
              <a:t>HC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fluid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46100" indent="-4572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545465" algn="l"/>
                <a:tab pos="546100" algn="l"/>
              </a:tabLst>
            </a:pPr>
            <a:r>
              <a:rPr sz="2400" spc="-1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homogeneous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intergranular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0" dirty="0">
                <a:latin typeface="Calibri"/>
                <a:cs typeface="Calibri"/>
              </a:rPr>
              <a:t> slight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consolidate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∅</a:t>
            </a:r>
            <a:r>
              <a:rPr sz="2625" baseline="-15873" dirty="0">
                <a:latin typeface="Cambria Math"/>
                <a:cs typeface="Cambria Math"/>
              </a:rPr>
              <a:t>𝒕</a:t>
            </a:r>
            <a:r>
              <a:rPr sz="2625" spc="41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∅</a:t>
            </a:r>
            <a:r>
              <a:rPr sz="2625" baseline="-15873" dirty="0">
                <a:latin typeface="Cambria Math"/>
                <a:cs typeface="Cambria Math"/>
              </a:rPr>
              <a:t>𝒆</a:t>
            </a:r>
            <a:r>
              <a:rPr sz="2625" spc="39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46100" indent="-4572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545465" algn="l"/>
                <a:tab pos="546100" algn="l"/>
              </a:tabLst>
            </a:pPr>
            <a:r>
              <a:rPr sz="2400" spc="-1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hetrogenous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strongly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cemented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limestone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∅</a:t>
            </a:r>
            <a:r>
              <a:rPr sz="2625" baseline="-15873" dirty="0">
                <a:latin typeface="Cambria Math"/>
                <a:cs typeface="Cambria Math"/>
              </a:rPr>
              <a:t>𝒕</a:t>
            </a:r>
            <a:r>
              <a:rPr sz="2625" spc="405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&gt;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mbria Math"/>
                <a:cs typeface="Cambria Math"/>
              </a:rPr>
              <a:t>∅</a:t>
            </a:r>
            <a:r>
              <a:rPr sz="2625" baseline="-15873" dirty="0">
                <a:latin typeface="Cambria Math"/>
                <a:cs typeface="Cambria Math"/>
              </a:rPr>
              <a:t>𝒆</a:t>
            </a:r>
            <a:r>
              <a:rPr sz="2625" spc="38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Calibri"/>
              <a:cs typeface="Calibri"/>
            </a:endParaRPr>
          </a:p>
          <a:p>
            <a:pPr marL="88900" algn="just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B.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Depending</a:t>
            </a:r>
            <a:r>
              <a:rPr sz="2400" b="1" i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on</a:t>
            </a:r>
            <a:r>
              <a:rPr sz="24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origin</a:t>
            </a:r>
            <a:r>
              <a:rPr sz="2400" b="1" i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88900" algn="just">
              <a:lnSpc>
                <a:spcPct val="100000"/>
              </a:lnSpc>
              <a:spcBef>
                <a:spcPts val="120"/>
              </a:spcBef>
            </a:pPr>
            <a:r>
              <a:rPr sz="2400" spc="-15" dirty="0">
                <a:latin typeface="Calibri"/>
                <a:cs typeface="Calibri"/>
              </a:rPr>
              <a:t>Porosity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may</a:t>
            </a:r>
            <a:r>
              <a:rPr sz="2400" spc="5" dirty="0">
                <a:latin typeface="Calibri"/>
                <a:cs typeface="Calibri"/>
              </a:rPr>
              <a:t> be</a:t>
            </a:r>
            <a:r>
              <a:rPr sz="2400" spc="-5" dirty="0">
                <a:latin typeface="Calibri"/>
                <a:cs typeface="Calibri"/>
              </a:rPr>
              <a:t> classified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according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05765" indent="-317500" algn="just">
              <a:lnSpc>
                <a:spcPts val="2595"/>
              </a:lnSpc>
              <a:spcBef>
                <a:spcPts val="120"/>
              </a:spcBef>
              <a:buAutoNum type="arabicPlain"/>
              <a:tabLst>
                <a:tab pos="406400" algn="l"/>
              </a:tabLst>
            </a:pPr>
            <a:r>
              <a:rPr sz="2400" b="1" i="1" spc="-5" dirty="0">
                <a:solidFill>
                  <a:srgbClr val="538235"/>
                </a:solidFill>
                <a:latin typeface="Calibri"/>
                <a:cs typeface="Calibri"/>
              </a:rPr>
              <a:t>Primary</a:t>
            </a:r>
            <a:r>
              <a:rPr sz="2400" b="1" i="1" spc="-10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538235"/>
                </a:solidFill>
                <a:latin typeface="Calibri"/>
                <a:cs typeface="Calibri"/>
              </a:rPr>
              <a:t>porosity</a:t>
            </a:r>
            <a:r>
              <a:rPr sz="2400" b="1" i="1" spc="-15" dirty="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(or </a:t>
            </a:r>
            <a:r>
              <a:rPr sz="2400" dirty="0">
                <a:latin typeface="Calibri"/>
                <a:cs typeface="Calibri"/>
              </a:rPr>
              <a:t>original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porosity)</a:t>
            </a:r>
            <a:r>
              <a:rPr sz="2400" dirty="0">
                <a:latin typeface="Calibri"/>
                <a:cs typeface="Calibri"/>
              </a:rPr>
              <a:t> –</a:t>
            </a:r>
            <a:r>
              <a:rPr sz="2400" spc="-5" dirty="0">
                <a:latin typeface="Calibri"/>
                <a:cs typeface="Calibri"/>
              </a:rPr>
              <a:t> developed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during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burial</a:t>
            </a:r>
            <a:endParaRPr sz="2400">
              <a:latin typeface="Calibri"/>
              <a:cs typeface="Calibri"/>
            </a:endParaRPr>
          </a:p>
          <a:p>
            <a:pPr marL="88900" algn="just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rock </a:t>
            </a:r>
            <a:r>
              <a:rPr sz="2400" spc="-5" dirty="0">
                <a:latin typeface="Calibri"/>
                <a:cs typeface="Calibri"/>
              </a:rPr>
              <a:t>(i.e.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formed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sediment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deposited):</a:t>
            </a:r>
            <a:endParaRPr sz="2400">
              <a:latin typeface="Calibri"/>
              <a:cs typeface="Calibri"/>
            </a:endParaRPr>
          </a:p>
          <a:p>
            <a:pPr marL="88900" marR="43180" algn="just">
              <a:lnSpc>
                <a:spcPct val="80100"/>
              </a:lnSpc>
              <a:spcBef>
                <a:spcPts val="695"/>
              </a:spcBef>
              <a:buAutoNum type="arabicPlain" startAt="2"/>
              <a:tabLst>
                <a:tab pos="406400" algn="l"/>
              </a:tabLst>
            </a:pPr>
            <a:r>
              <a:rPr sz="2400" b="1" i="1" spc="-5" dirty="0">
                <a:solidFill>
                  <a:srgbClr val="538235"/>
                </a:solidFill>
                <a:latin typeface="Calibri"/>
                <a:cs typeface="Calibri"/>
              </a:rPr>
              <a:t>Secondary porosity </a:t>
            </a:r>
            <a:r>
              <a:rPr sz="2400" spc="-5" dirty="0">
                <a:latin typeface="Calibri"/>
                <a:cs typeface="Calibri"/>
              </a:rPr>
              <a:t>(or </a:t>
            </a:r>
            <a:r>
              <a:rPr sz="2400" dirty="0">
                <a:latin typeface="Calibri"/>
                <a:cs typeface="Calibri"/>
              </a:rPr>
              <a:t>Induced) – </a:t>
            </a:r>
            <a:r>
              <a:rPr sz="2400" spc="-5" dirty="0">
                <a:latin typeface="Calibri"/>
                <a:cs typeface="Calibri"/>
              </a:rPr>
              <a:t>developed </a:t>
            </a:r>
            <a:r>
              <a:rPr sz="2400" spc="-10" dirty="0">
                <a:latin typeface="Calibri"/>
                <a:cs typeface="Calibri"/>
              </a:rPr>
              <a:t>after </a:t>
            </a:r>
            <a:r>
              <a:rPr sz="2400" dirty="0">
                <a:latin typeface="Calibri"/>
                <a:cs typeface="Calibri"/>
              </a:rPr>
              <a:t>deposition due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external </a:t>
            </a:r>
            <a:r>
              <a:rPr sz="2400" spc="-15" dirty="0">
                <a:latin typeface="Calibri"/>
                <a:cs typeface="Calibri"/>
              </a:rPr>
              <a:t>factors </a:t>
            </a:r>
            <a:r>
              <a:rPr sz="2400" spc="-5" dirty="0">
                <a:latin typeface="Calibri"/>
                <a:cs typeface="Calibri"/>
              </a:rPr>
              <a:t>(i.e. developed </a:t>
            </a:r>
            <a:r>
              <a:rPr sz="2400" dirty="0">
                <a:latin typeface="Calibri"/>
                <a:cs typeface="Calibri"/>
              </a:rPr>
              <a:t>by </a:t>
            </a:r>
            <a:r>
              <a:rPr sz="2400" spc="-5" dirty="0">
                <a:latin typeface="Calibri"/>
                <a:cs typeface="Calibri"/>
              </a:rPr>
              <a:t>some geological </a:t>
            </a:r>
            <a:r>
              <a:rPr sz="2400" spc="-10" dirty="0">
                <a:latin typeface="Calibri"/>
                <a:cs typeface="Calibri"/>
              </a:rPr>
              <a:t>process </a:t>
            </a:r>
            <a:r>
              <a:rPr sz="2400" dirty="0">
                <a:latin typeface="Calibri"/>
                <a:cs typeface="Calibri"/>
              </a:rPr>
              <a:t>subsequent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depositional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rock).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e.g.</a:t>
            </a:r>
            <a:endParaRPr sz="2400">
              <a:latin typeface="Calibri"/>
              <a:cs typeface="Calibri"/>
            </a:endParaRPr>
          </a:p>
          <a:p>
            <a:pPr marL="433070" indent="-344805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433070" algn="l"/>
                <a:tab pos="433705" algn="l"/>
              </a:tabLst>
            </a:pPr>
            <a:r>
              <a:rPr sz="2400" spc="-5" dirty="0">
                <a:latin typeface="Calibri"/>
                <a:cs typeface="Calibri"/>
              </a:rPr>
              <a:t>Compaction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stress</a:t>
            </a:r>
            <a:endParaRPr sz="2400">
              <a:latin typeface="Calibri"/>
              <a:cs typeface="Calibri"/>
            </a:endParaRPr>
          </a:p>
          <a:p>
            <a:pPr marL="546100" indent="-4572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545465" algn="l"/>
                <a:tab pos="546100" algn="l"/>
                <a:tab pos="1835150" algn="l"/>
              </a:tabLst>
            </a:pPr>
            <a:r>
              <a:rPr sz="2400" spc="-10" dirty="0">
                <a:latin typeface="Calibri"/>
                <a:cs typeface="Calibri"/>
              </a:rPr>
              <a:t>Fractures	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re-crystallization</a:t>
            </a:r>
            <a:endParaRPr sz="2400">
              <a:latin typeface="Calibri"/>
              <a:cs typeface="Calibri"/>
            </a:endParaRPr>
          </a:p>
          <a:p>
            <a:pPr marL="546100" indent="-4572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545465" algn="l"/>
                <a:tab pos="546100" algn="l"/>
              </a:tabLst>
            </a:pPr>
            <a:r>
              <a:rPr sz="2400" dirty="0">
                <a:latin typeface="Calibri"/>
                <a:cs typeface="Calibri"/>
              </a:rPr>
              <a:t>Dissolutions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(Vugs)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leaching</a:t>
            </a:r>
            <a:endParaRPr sz="2400">
              <a:latin typeface="Calibri"/>
              <a:cs typeface="Calibri"/>
            </a:endParaRPr>
          </a:p>
          <a:p>
            <a:pPr marL="546100" indent="-4572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545465" algn="l"/>
                <a:tab pos="546100" algn="l"/>
              </a:tabLst>
            </a:pPr>
            <a:r>
              <a:rPr sz="2400" spc="-10" dirty="0">
                <a:latin typeface="Calibri"/>
                <a:cs typeface="Calibri"/>
              </a:rPr>
              <a:t>Micro</a:t>
            </a:r>
            <a:endParaRPr sz="2400">
              <a:latin typeface="Calibri"/>
              <a:cs typeface="Calibri"/>
            </a:endParaRPr>
          </a:p>
          <a:p>
            <a:pPr marL="88900" marR="635000">
              <a:lnSpc>
                <a:spcPct val="80000"/>
              </a:lnSpc>
              <a:spcBef>
                <a:spcPts val="695"/>
              </a:spcBef>
            </a:pP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Note: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Rock </a:t>
            </a:r>
            <a:r>
              <a:rPr sz="2400" dirty="0">
                <a:latin typeface="Calibri"/>
                <a:cs typeface="Calibri"/>
              </a:rPr>
              <a:t>media </a:t>
            </a:r>
            <a:r>
              <a:rPr sz="2400" spc="-10" dirty="0">
                <a:latin typeface="Calibri"/>
                <a:cs typeface="Calibri"/>
              </a:rPr>
              <a:t>having </a:t>
            </a:r>
            <a:r>
              <a:rPr sz="2400" dirty="0">
                <a:latin typeface="Calibri"/>
                <a:cs typeface="Calibri"/>
              </a:rPr>
              <a:t>both </a:t>
            </a:r>
            <a:r>
              <a:rPr sz="2400" spc="-10" dirty="0">
                <a:latin typeface="Calibri"/>
                <a:cs typeface="Calibri"/>
              </a:rPr>
              <a:t>fracture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intergranular </a:t>
            </a:r>
            <a:r>
              <a:rPr sz="2400" spc="-5" dirty="0">
                <a:latin typeface="Calibri"/>
                <a:cs typeface="Calibri"/>
              </a:rPr>
              <a:t>pores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called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Double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porous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(Double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porosity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porosity)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3416" y="4227576"/>
            <a:ext cx="3017520" cy="24323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3416" y="1898904"/>
            <a:ext cx="3017520" cy="224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971" y="144017"/>
            <a:ext cx="1171384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30480">
              <a:lnSpc>
                <a:spcPct val="100800"/>
              </a:lnSpc>
              <a:spcBef>
                <a:spcPts val="75"/>
              </a:spcBef>
            </a:pPr>
            <a:r>
              <a:rPr sz="24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Note: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total </a:t>
            </a:r>
            <a:r>
              <a:rPr sz="2400" spc="-15" dirty="0">
                <a:latin typeface="Calibri"/>
                <a:cs typeface="Calibri"/>
              </a:rPr>
              <a:t>Porosity can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calculated </a:t>
            </a:r>
            <a:r>
              <a:rPr sz="2400" dirty="0">
                <a:latin typeface="Calibri"/>
                <a:cs typeface="Calibri"/>
              </a:rPr>
              <a:t>using </a:t>
            </a:r>
            <a:r>
              <a:rPr sz="2400" spc="-5" dirty="0">
                <a:latin typeface="Calibri"/>
                <a:cs typeface="Calibri"/>
              </a:rPr>
              <a:t>three values of </a:t>
            </a:r>
            <a:r>
              <a:rPr sz="2400" spc="-20" dirty="0">
                <a:latin typeface="Calibri"/>
                <a:cs typeface="Calibri"/>
              </a:rPr>
              <a:t>density, </a:t>
            </a:r>
            <a:r>
              <a:rPr sz="2400" spc="-5" dirty="0">
                <a:latin typeface="Calibri"/>
                <a:cs typeface="Calibri"/>
              </a:rPr>
              <a:t>which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bulk density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dirty="0">
                <a:latin typeface="Cambria Math"/>
                <a:cs typeface="Cambria Math"/>
              </a:rPr>
              <a:t>𝜌</a:t>
            </a:r>
            <a:r>
              <a:rPr sz="2625" baseline="-15873" dirty="0">
                <a:latin typeface="Cambria Math"/>
                <a:cs typeface="Cambria Math"/>
              </a:rPr>
              <a:t>𝑏</a:t>
            </a:r>
            <a:r>
              <a:rPr sz="2625" spc="225" baseline="-15873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libri"/>
                <a:cs typeface="Calibri"/>
              </a:rPr>
              <a:t>),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density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(</a:t>
            </a:r>
            <a:r>
              <a:rPr sz="2400" spc="25" dirty="0">
                <a:latin typeface="Cambria Math"/>
                <a:cs typeface="Cambria Math"/>
              </a:rPr>
              <a:t>𝜌</a:t>
            </a:r>
            <a:r>
              <a:rPr sz="2625" spc="37" baseline="-15873" dirty="0">
                <a:latin typeface="Cambria Math"/>
                <a:cs typeface="Cambria Math"/>
              </a:rPr>
              <a:t>𝑔</a:t>
            </a:r>
            <a:r>
              <a:rPr sz="2400" spc="25" dirty="0">
                <a:latin typeface="Calibri"/>
                <a:cs typeface="Calibri"/>
              </a:rPr>
              <a:t>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fluid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density</a:t>
            </a:r>
            <a:r>
              <a:rPr sz="2400" spc="-20" dirty="0">
                <a:latin typeface="Calibri"/>
                <a:cs typeface="Calibri"/>
              </a:rPr>
              <a:t> (</a:t>
            </a:r>
            <a:r>
              <a:rPr sz="2400" spc="-20" dirty="0">
                <a:latin typeface="Cambria Math"/>
                <a:cs typeface="Cambria Math"/>
              </a:rPr>
              <a:t>𝜌</a:t>
            </a:r>
            <a:r>
              <a:rPr sz="2625" spc="-30" baseline="-15873" dirty="0">
                <a:latin typeface="Cambria Math"/>
                <a:cs typeface="Cambria Math"/>
              </a:rPr>
              <a:t>𝑓</a:t>
            </a:r>
            <a:r>
              <a:rPr sz="2625" spc="21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0194" y="1427175"/>
            <a:ext cx="530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∅</a:t>
            </a:r>
            <a:r>
              <a:rPr sz="2400" spc="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66944" y="1646808"/>
            <a:ext cx="1164590" cy="21590"/>
          </a:xfrm>
          <a:custGeom>
            <a:avLst/>
            <a:gdLst/>
            <a:ahLst/>
            <a:cxnLst/>
            <a:rect l="l" t="t" r="r" b="b"/>
            <a:pathLst>
              <a:path w="1164589" h="21589">
                <a:moveTo>
                  <a:pt x="1164336" y="0"/>
                </a:moveTo>
                <a:lnTo>
                  <a:pt x="0" y="0"/>
                </a:lnTo>
                <a:lnTo>
                  <a:pt x="0" y="21336"/>
                </a:lnTo>
                <a:lnTo>
                  <a:pt x="1164336" y="21336"/>
                </a:lnTo>
                <a:lnTo>
                  <a:pt x="11643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04714" y="1101090"/>
            <a:ext cx="1223645" cy="92201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750"/>
              </a:spcBef>
              <a:tabLst>
                <a:tab pos="569595" algn="l"/>
              </a:tabLst>
            </a:pPr>
            <a:r>
              <a:rPr sz="2400" spc="-15" dirty="0">
                <a:latin typeface="Cambria Math"/>
                <a:cs typeface="Cambria Math"/>
              </a:rPr>
              <a:t>𝜌</a:t>
            </a:r>
            <a:r>
              <a:rPr sz="2625" spc="-22" baseline="-15873" dirty="0">
                <a:latin typeface="Cambria Math"/>
                <a:cs typeface="Cambria Math"/>
              </a:rPr>
              <a:t>𝑔	</a:t>
            </a:r>
            <a:r>
              <a:rPr sz="2400" dirty="0">
                <a:latin typeface="Cambria Math"/>
                <a:cs typeface="Cambria Math"/>
              </a:rPr>
              <a:t>−</a:t>
            </a:r>
            <a:r>
              <a:rPr sz="2400" spc="-95" dirty="0">
                <a:latin typeface="Cambria Math"/>
                <a:cs typeface="Cambria Math"/>
              </a:rPr>
              <a:t> </a:t>
            </a:r>
            <a:r>
              <a:rPr sz="2400" spc="10" dirty="0">
                <a:latin typeface="Cambria Math"/>
                <a:cs typeface="Cambria Math"/>
              </a:rPr>
              <a:t>𝜌</a:t>
            </a:r>
            <a:r>
              <a:rPr sz="2625" spc="15" baseline="-15873" dirty="0">
                <a:latin typeface="Cambria Math"/>
                <a:cs typeface="Cambria Math"/>
              </a:rPr>
              <a:t>𝑏</a:t>
            </a:r>
            <a:endParaRPr sz="2625" baseline="-15873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650"/>
              </a:spcBef>
              <a:tabLst>
                <a:tab pos="572135" algn="l"/>
              </a:tabLst>
            </a:pPr>
            <a:r>
              <a:rPr sz="2400" spc="-15" dirty="0">
                <a:latin typeface="Cambria Math"/>
                <a:cs typeface="Cambria Math"/>
              </a:rPr>
              <a:t>𝜌</a:t>
            </a:r>
            <a:r>
              <a:rPr sz="2625" spc="-22" baseline="-15873" dirty="0">
                <a:latin typeface="Cambria Math"/>
                <a:cs typeface="Cambria Math"/>
              </a:rPr>
              <a:t>𝑔	</a:t>
            </a:r>
            <a:r>
              <a:rPr sz="2400" dirty="0">
                <a:latin typeface="Cambria Math"/>
                <a:cs typeface="Cambria Math"/>
              </a:rPr>
              <a:t>−</a:t>
            </a:r>
            <a:r>
              <a:rPr sz="2400" spc="-114" dirty="0">
                <a:latin typeface="Cambria Math"/>
                <a:cs typeface="Cambria Math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𝜌</a:t>
            </a:r>
            <a:r>
              <a:rPr sz="2625" spc="-22" baseline="-15873" dirty="0">
                <a:latin typeface="Cambria Math"/>
                <a:cs typeface="Cambria Math"/>
              </a:rPr>
              <a:t>𝑓</a:t>
            </a:r>
            <a:endParaRPr sz="2625" baseline="-15873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4216" y="1427175"/>
            <a:ext cx="1015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∗</a:t>
            </a:r>
            <a:r>
              <a:rPr sz="2400" spc="-65" dirty="0">
                <a:latin typeface="Cambria Math"/>
                <a:cs typeface="Cambria Math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100%</a:t>
            </a:r>
            <a:endParaRPr sz="2400">
              <a:latin typeface="Cambria Math"/>
              <a:cs typeface="Cambria Math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069329" y="2411729"/>
          <a:ext cx="5922645" cy="4115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1485"/>
                <a:gridCol w="4201160"/>
              </a:tblGrid>
              <a:tr h="46761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15" dirty="0">
                          <a:latin typeface="Calibri"/>
                          <a:cs typeface="Calibri"/>
                        </a:rPr>
                        <a:t>Rock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Type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10" dirty="0">
                          <a:latin typeface="Calibri"/>
                          <a:cs typeface="Calibri"/>
                        </a:rPr>
                        <a:t>Ranges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590166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Sandstone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45148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10 - 40%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depending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nature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cement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style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(i.e. nature of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consolidation)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1215885">
                <a:tc>
                  <a:txBody>
                    <a:bodyPr/>
                    <a:lstStyle/>
                    <a:p>
                      <a:pPr marL="92710" marR="3352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Lim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Dolomite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%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841806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spc="-20" dirty="0">
                          <a:latin typeface="Calibri"/>
                          <a:cs typeface="Calibri"/>
                        </a:rPr>
                        <a:t>Clay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– 45%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depending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upon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origin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depth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5270" y="2274189"/>
            <a:ext cx="568515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</a:pPr>
            <a:r>
              <a:rPr sz="2400" spc="-15" dirty="0">
                <a:latin typeface="Calibri"/>
                <a:cs typeface="Calibri"/>
              </a:rPr>
              <a:t>Porosity</a:t>
            </a:r>
            <a:r>
              <a:rPr sz="2400" spc="-10" dirty="0">
                <a:latin typeface="Calibri"/>
                <a:cs typeface="Calibri"/>
              </a:rPr>
              <a:t> 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commercial</a:t>
            </a:r>
            <a:r>
              <a:rPr sz="2400" spc="-10" dirty="0">
                <a:latin typeface="Calibri"/>
                <a:cs typeface="Calibri"/>
              </a:rPr>
              <a:t> reservoirs</a:t>
            </a:r>
            <a:r>
              <a:rPr sz="2400" spc="-5" dirty="0">
                <a:latin typeface="Calibri"/>
                <a:cs typeface="Calibri"/>
              </a:rPr>
              <a:t> usually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ranges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about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5%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about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47%.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Table </a:t>
            </a:r>
            <a:r>
              <a:rPr sz="2400" b="1" dirty="0">
                <a:latin typeface="Calibri"/>
                <a:cs typeface="Calibri"/>
              </a:rPr>
              <a:t>#1 </a:t>
            </a:r>
            <a:r>
              <a:rPr sz="2400" spc="-20" dirty="0">
                <a:latin typeface="Calibri"/>
                <a:cs typeface="Calibri"/>
              </a:rPr>
              <a:t>shows </a:t>
            </a:r>
            <a:r>
              <a:rPr sz="2400" spc="-5" dirty="0">
                <a:latin typeface="Calibri"/>
                <a:cs typeface="Calibri"/>
              </a:rPr>
              <a:t>typical </a:t>
            </a:r>
            <a:r>
              <a:rPr sz="2400" spc="-10" dirty="0">
                <a:latin typeface="Calibri"/>
                <a:cs typeface="Calibri"/>
              </a:rPr>
              <a:t>porosity values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different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reservoir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rocks.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porosity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of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rocks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reservoir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indicates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how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much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oil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and/or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gas</a:t>
            </a:r>
            <a:r>
              <a:rPr sz="2400" spc="-15" dirty="0">
                <a:latin typeface="Calibri"/>
                <a:cs typeface="Calibri"/>
              </a:rPr>
              <a:t> 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stored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reservoir.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Therefore,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finding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porosity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49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4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reservoir</a:t>
            </a:r>
            <a:r>
              <a:rPr sz="2400" spc="4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beforehand</a:t>
            </a:r>
            <a:r>
              <a:rPr sz="2400" spc="48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important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999" y="5201539"/>
            <a:ext cx="5338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03250" algn="l"/>
                <a:tab pos="2063114" algn="l"/>
                <a:tab pos="3328670" algn="l"/>
                <a:tab pos="3749675" algn="l"/>
                <a:tab pos="4655185" algn="l"/>
              </a:tabLst>
            </a:pP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	e</a:t>
            </a:r>
            <a:r>
              <a:rPr sz="2400" spc="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	it	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s	</a:t>
            </a:r>
            <a:r>
              <a:rPr sz="2400" spc="5" dirty="0">
                <a:latin typeface="Calibri"/>
                <a:cs typeface="Calibri"/>
              </a:rPr>
              <a:t>th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that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999" y="5566968"/>
            <a:ext cx="46221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8575" algn="l"/>
                <a:tab pos="2045335" algn="l"/>
                <a:tab pos="3872229" algn="l"/>
              </a:tabLst>
            </a:pP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im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	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ally	viable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347470" algn="l"/>
                <a:tab pos="1765300" algn="l"/>
                <a:tab pos="2457450" algn="l"/>
              </a:tabLst>
            </a:pPr>
            <a:r>
              <a:rPr sz="2400" spc="-5" dirty="0">
                <a:latin typeface="Calibri"/>
                <a:cs typeface="Calibri"/>
              </a:rPr>
              <a:t>reservoir	</a:t>
            </a:r>
            <a:r>
              <a:rPr sz="2400" dirty="0">
                <a:latin typeface="Calibri"/>
                <a:cs typeface="Calibri"/>
              </a:rPr>
              <a:t>is	</a:t>
            </a:r>
            <a:r>
              <a:rPr sz="2400" spc="-10" dirty="0">
                <a:latin typeface="Calibri"/>
                <a:cs typeface="Calibri"/>
              </a:rPr>
              <a:t>and	how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7053" y="5933338"/>
            <a:ext cx="709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ma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5739" y="5933338"/>
            <a:ext cx="1223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999" y="6301841"/>
            <a:ext cx="2962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should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invested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734</Words>
  <Application>Microsoft Office PowerPoint</Application>
  <PresentationFormat>مخصص</PresentationFormat>
  <Paragraphs>127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عرض تقديمي في PowerPoint</vt:lpstr>
      <vt:lpstr>Reservoir Rock Properties</vt:lpstr>
      <vt:lpstr>عرض تقديمي في PowerPoint</vt:lpstr>
      <vt:lpstr>عرض تقديمي في PowerPoint</vt:lpstr>
      <vt:lpstr>Porosity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Packing Bed</vt:lpstr>
      <vt:lpstr>2. Hexagonal (orthorhombic packed sphere)</vt:lpstr>
      <vt:lpstr>Irregular or Random spheres with different Radii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</dc:creator>
  <cp:lastModifiedBy>hp</cp:lastModifiedBy>
  <cp:revision>3</cp:revision>
  <dcterms:created xsi:type="dcterms:W3CDTF">2022-10-28T19:40:21Z</dcterms:created>
  <dcterms:modified xsi:type="dcterms:W3CDTF">2022-10-30T14:54:32Z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2022-10-28T00:00:00Z</vt:filetime>
  </property>
</Properties>
</file>