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37" r:id="rId2"/>
    <p:sldId id="257" r:id="rId3"/>
    <p:sldId id="579" r:id="rId4"/>
    <p:sldId id="597" r:id="rId5"/>
    <p:sldId id="585" r:id="rId6"/>
    <p:sldId id="542" r:id="rId7"/>
    <p:sldId id="584" r:id="rId8"/>
    <p:sldId id="589" r:id="rId9"/>
    <p:sldId id="592" r:id="rId10"/>
    <p:sldId id="566" r:id="rId11"/>
    <p:sldId id="586" r:id="rId12"/>
    <p:sldId id="587" r:id="rId13"/>
    <p:sldId id="601" r:id="rId14"/>
    <p:sldId id="602" r:id="rId15"/>
    <p:sldId id="603" r:id="rId16"/>
    <p:sldId id="604"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83019" autoAdjust="0"/>
  </p:normalViewPr>
  <p:slideViewPr>
    <p:cSldViewPr snapToGrid="0">
      <p:cViewPr>
        <p:scale>
          <a:sx n="79" d="100"/>
          <a:sy n="79" d="100"/>
        </p:scale>
        <p:origin x="-653"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B0CEC-E68D-43B3-B5DE-94BBCD7F7C9D}" type="datetimeFigureOut">
              <a:rPr lang="en-GB" smtClean="0"/>
              <a:t>21/03/2023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B6AE-10B1-4A4D-9179-6F0544B52E01}" type="slidenum">
              <a:rPr lang="en-GB" smtClean="0"/>
              <a:t>‹#›</a:t>
            </a:fld>
            <a:endParaRPr lang="en-GB"/>
          </a:p>
        </p:txBody>
      </p:sp>
    </p:spTree>
    <p:extLst>
      <p:ext uri="{BB962C8B-B14F-4D97-AF65-F5344CB8AC3E}">
        <p14:creationId xmlns:p14="http://schemas.microsoft.com/office/powerpoint/2010/main" val="36562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392E68-72E6-4152-BC00-C82C61775EDB}"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28848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5DDDAF-3818-4C0F-A41C-6C3F4A3FD7FB}"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8290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08ADFF-74FC-49CC-B72D-55D1AE0DC5C6}"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05226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7E0C0B-C459-45FC-894D-13E614104D04}"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99191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D2444-CDF8-415D-80A6-08748F0FDCED}" type="datetime1">
              <a:rPr lang="en-GB" smtClean="0"/>
              <a:t>21/03/2023</a:t>
            </a:fld>
            <a:endParaRPr lang="en-GB"/>
          </a:p>
        </p:txBody>
      </p:sp>
      <p:sp>
        <p:nvSpPr>
          <p:cNvPr id="5" name="Footer Placeholder 4"/>
          <p:cNvSpPr>
            <a:spLocks noGrp="1"/>
          </p:cNvSpPr>
          <p:nvPr>
            <p:ph type="ftr" sz="quarter" idx="11"/>
          </p:nvPr>
        </p:nvSpPr>
        <p:spPr/>
        <p:txBody>
          <a:bodyPr/>
          <a:lstStyle/>
          <a:p>
            <a:r>
              <a:rPr lang="en-GB"/>
              <a:t>Reservoir Fluid Properties</a:t>
            </a:r>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64371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ED58C2-3E80-46C9-9D99-07B1CC9857E7}" type="datetime1">
              <a:rPr lang="en-GB" smtClean="0"/>
              <a:t>21/03/2023</a:t>
            </a:fld>
            <a:endParaRPr lang="en-GB"/>
          </a:p>
        </p:txBody>
      </p:sp>
      <p:sp>
        <p:nvSpPr>
          <p:cNvPr id="6" name="Footer Placeholder 5"/>
          <p:cNvSpPr>
            <a:spLocks noGrp="1"/>
          </p:cNvSpPr>
          <p:nvPr>
            <p:ph type="ftr" sz="quarter" idx="11"/>
          </p:nvPr>
        </p:nvSpPr>
        <p:spPr/>
        <p:txBody>
          <a:bodyPr/>
          <a:lstStyle/>
          <a:p>
            <a:r>
              <a:rPr lang="en-GB"/>
              <a:t>Reservoir Fluid Properties</a:t>
            </a:r>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6639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635615-E430-48E8-BC2C-756E22215362}" type="datetime1">
              <a:rPr lang="en-GB" smtClean="0"/>
              <a:t>21/03/2023</a:t>
            </a:fld>
            <a:endParaRPr lang="en-GB"/>
          </a:p>
        </p:txBody>
      </p:sp>
      <p:sp>
        <p:nvSpPr>
          <p:cNvPr id="8" name="Footer Placeholder 7"/>
          <p:cNvSpPr>
            <a:spLocks noGrp="1"/>
          </p:cNvSpPr>
          <p:nvPr>
            <p:ph type="ftr" sz="quarter" idx="11"/>
          </p:nvPr>
        </p:nvSpPr>
        <p:spPr/>
        <p:txBody>
          <a:bodyPr/>
          <a:lstStyle/>
          <a:p>
            <a:r>
              <a:rPr lang="en-GB"/>
              <a:t>Reservoir Fluid Properties</a:t>
            </a:r>
          </a:p>
        </p:txBody>
      </p:sp>
      <p:sp>
        <p:nvSpPr>
          <p:cNvPr id="9" name="Slide Number Placeholder 8"/>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19086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18F68B-FEEE-4A24-A259-1FBC2D8FAEAC}" type="datetime1">
              <a:rPr lang="en-GB" smtClean="0"/>
              <a:t>21/03/2023</a:t>
            </a:fld>
            <a:endParaRPr lang="en-GB"/>
          </a:p>
        </p:txBody>
      </p:sp>
      <p:sp>
        <p:nvSpPr>
          <p:cNvPr id="4" name="Footer Placeholder 3"/>
          <p:cNvSpPr>
            <a:spLocks noGrp="1"/>
          </p:cNvSpPr>
          <p:nvPr>
            <p:ph type="ftr" sz="quarter" idx="11"/>
          </p:nvPr>
        </p:nvSpPr>
        <p:spPr/>
        <p:txBody>
          <a:bodyPr/>
          <a:lstStyle/>
          <a:p>
            <a:r>
              <a:rPr lang="en-GB"/>
              <a:t>Reservoir Fluid Properties</a:t>
            </a:r>
          </a:p>
        </p:txBody>
      </p:sp>
      <p:sp>
        <p:nvSpPr>
          <p:cNvPr id="5" name="Slide Number Placeholder 4"/>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4652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2FBAC-FE70-45CA-A336-ABA8FF718404}" type="datetime1">
              <a:rPr lang="en-GB" smtClean="0"/>
              <a:t>21/03/2023</a:t>
            </a:fld>
            <a:endParaRPr lang="en-GB"/>
          </a:p>
        </p:txBody>
      </p:sp>
      <p:sp>
        <p:nvSpPr>
          <p:cNvPr id="3" name="Footer Placeholder 2"/>
          <p:cNvSpPr>
            <a:spLocks noGrp="1"/>
          </p:cNvSpPr>
          <p:nvPr>
            <p:ph type="ftr" sz="quarter" idx="11"/>
          </p:nvPr>
        </p:nvSpPr>
        <p:spPr/>
        <p:txBody>
          <a:bodyPr/>
          <a:lstStyle/>
          <a:p>
            <a:r>
              <a:rPr lang="en-GB"/>
              <a:t>Reservoir Fluid Properties</a:t>
            </a:r>
          </a:p>
        </p:txBody>
      </p:sp>
      <p:sp>
        <p:nvSpPr>
          <p:cNvPr id="4" name="Slide Number Placeholder 3"/>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52199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49CF8-EED8-44A8-8F5D-98B49FE7E6B6}" type="datetime1">
              <a:rPr lang="en-GB" smtClean="0"/>
              <a:t>21/03/2023</a:t>
            </a:fld>
            <a:endParaRPr lang="en-GB"/>
          </a:p>
        </p:txBody>
      </p:sp>
      <p:sp>
        <p:nvSpPr>
          <p:cNvPr id="6" name="Footer Placeholder 5"/>
          <p:cNvSpPr>
            <a:spLocks noGrp="1"/>
          </p:cNvSpPr>
          <p:nvPr>
            <p:ph type="ftr" sz="quarter" idx="11"/>
          </p:nvPr>
        </p:nvSpPr>
        <p:spPr/>
        <p:txBody>
          <a:bodyPr/>
          <a:lstStyle/>
          <a:p>
            <a:r>
              <a:rPr lang="en-GB"/>
              <a:t>Reservoir Fluid Properties</a:t>
            </a:r>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71828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33940-C3A0-47EC-9DD0-221742455320}" type="datetime1">
              <a:rPr lang="en-GB" smtClean="0"/>
              <a:t>21/03/2023</a:t>
            </a:fld>
            <a:endParaRPr lang="en-GB"/>
          </a:p>
        </p:txBody>
      </p:sp>
      <p:sp>
        <p:nvSpPr>
          <p:cNvPr id="6" name="Footer Placeholder 5"/>
          <p:cNvSpPr>
            <a:spLocks noGrp="1"/>
          </p:cNvSpPr>
          <p:nvPr>
            <p:ph type="ftr" sz="quarter" idx="11"/>
          </p:nvPr>
        </p:nvSpPr>
        <p:spPr/>
        <p:txBody>
          <a:bodyPr/>
          <a:lstStyle/>
          <a:p>
            <a:r>
              <a:rPr lang="en-GB"/>
              <a:t>Reservoir Fluid Properties</a:t>
            </a:r>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76684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D0B44-6772-4A43-A070-5971B16F991B}" type="datetime1">
              <a:rPr lang="en-GB" smtClean="0"/>
              <a:t>21/03/2023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Reservoir Fluid Properties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955D-8619-4099-8A53-AC1898540FFA}" type="slidenum">
              <a:rPr lang="en-GB" smtClean="0"/>
              <a:t>‹#›</a:t>
            </a:fld>
            <a:endParaRPr lang="en-GB"/>
          </a:p>
        </p:txBody>
      </p:sp>
    </p:spTree>
    <p:extLst>
      <p:ext uri="{BB962C8B-B14F-4D97-AF65-F5344CB8AC3E}">
        <p14:creationId xmlns:p14="http://schemas.microsoft.com/office/powerpoint/2010/main" val="174925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FCD00-4833-44CB-8AE2-6CA8012B8E93}"/>
              </a:ext>
            </a:extLst>
          </p:cNvPr>
          <p:cNvSpPr>
            <a:spLocks noGrp="1"/>
          </p:cNvSpPr>
          <p:nvPr>
            <p:ph type="ctrTitle"/>
          </p:nvPr>
        </p:nvSpPr>
        <p:spPr>
          <a:xfrm>
            <a:off x="2274277" y="715223"/>
            <a:ext cx="7643446" cy="1044526"/>
          </a:xfrm>
        </p:spPr>
        <p:txBody>
          <a:bodyPr>
            <a:noAutofit/>
          </a:bodyPr>
          <a:lstStyle/>
          <a:p>
            <a:r>
              <a:rPr lang="en-US" sz="4000" dirty="0">
                <a:solidFill>
                  <a:srgbClr val="002060"/>
                </a:solidFill>
              </a:rPr>
              <a:t>AL-AYEN UNIVRSITY</a:t>
            </a:r>
            <a:br>
              <a:rPr lang="en-US" sz="4000" dirty="0">
                <a:solidFill>
                  <a:srgbClr val="002060"/>
                </a:solidFill>
              </a:rPr>
            </a:br>
            <a:r>
              <a:rPr lang="en-US" sz="4000" dirty="0">
                <a:solidFill>
                  <a:srgbClr val="002060"/>
                </a:solidFill>
              </a:rPr>
              <a:t>COLLEGE OF ENGINEERING</a:t>
            </a:r>
            <a:endParaRPr lang="ar-SY" sz="4000" dirty="0">
              <a:solidFill>
                <a:srgbClr val="002060"/>
              </a:solidFill>
            </a:endParaRPr>
          </a:p>
        </p:txBody>
      </p:sp>
      <p:sp>
        <p:nvSpPr>
          <p:cNvPr id="3" name="Subtitle 2">
            <a:extLst>
              <a:ext uri="{FF2B5EF4-FFF2-40B4-BE49-F238E27FC236}">
                <a16:creationId xmlns:a16="http://schemas.microsoft.com/office/drawing/2014/main" xmlns="" id="{05A88EBC-0EE8-44D8-A89F-FB82ECB9325C}"/>
              </a:ext>
            </a:extLst>
          </p:cNvPr>
          <p:cNvSpPr>
            <a:spLocks noGrp="1"/>
          </p:cNvSpPr>
          <p:nvPr>
            <p:ph type="subTitle" idx="1"/>
          </p:nvPr>
        </p:nvSpPr>
        <p:spPr>
          <a:xfrm>
            <a:off x="1524000" y="1851063"/>
            <a:ext cx="9144000" cy="1044526"/>
          </a:xfrm>
        </p:spPr>
        <p:txBody>
          <a:bodyPr>
            <a:normAutofit/>
          </a:bodyPr>
          <a:lstStyle/>
          <a:p>
            <a:r>
              <a:rPr lang="en-US" sz="4000" dirty="0">
                <a:solidFill>
                  <a:srgbClr val="002060"/>
                </a:solidFill>
                <a:cs typeface="+mj-cs"/>
              </a:rPr>
              <a:t>RESERVOIR ENGINEERING I</a:t>
            </a:r>
            <a:endParaRPr lang="ar-SY" sz="4000" dirty="0">
              <a:solidFill>
                <a:srgbClr val="002060"/>
              </a:solidFill>
              <a:cs typeface="+mj-cs"/>
            </a:endParaRPr>
          </a:p>
        </p:txBody>
      </p:sp>
      <p:sp>
        <p:nvSpPr>
          <p:cNvPr id="4" name="TextBox 3">
            <a:extLst>
              <a:ext uri="{FF2B5EF4-FFF2-40B4-BE49-F238E27FC236}">
                <a16:creationId xmlns:a16="http://schemas.microsoft.com/office/drawing/2014/main" xmlns="" id="{A105DFFD-341B-455D-91BB-14F998B4E151}"/>
              </a:ext>
            </a:extLst>
          </p:cNvPr>
          <p:cNvSpPr txBox="1"/>
          <p:nvPr/>
        </p:nvSpPr>
        <p:spPr>
          <a:xfrm>
            <a:off x="1270780" y="5758203"/>
            <a:ext cx="2700997" cy="646331"/>
          </a:xfrm>
          <a:prstGeom prst="rect">
            <a:avLst/>
          </a:prstGeom>
          <a:noFill/>
        </p:spPr>
        <p:txBody>
          <a:bodyPr wrap="square" rtlCol="1">
            <a:spAutoFit/>
          </a:bodyPr>
          <a:lstStyle/>
          <a:p>
            <a:r>
              <a:rPr lang="en-US" dirty="0">
                <a:solidFill>
                  <a:srgbClr val="002060"/>
                </a:solidFill>
              </a:rPr>
              <a:t>NASIR ATALLAH</a:t>
            </a:r>
          </a:p>
          <a:p>
            <a:r>
              <a:rPr lang="en-US" dirty="0">
                <a:solidFill>
                  <a:srgbClr val="002060"/>
                </a:solidFill>
              </a:rPr>
              <a:t>ASMAA ALGHAZI</a:t>
            </a:r>
            <a:endParaRPr lang="ar-SY" dirty="0">
              <a:solidFill>
                <a:srgbClr val="002060"/>
              </a:solidFill>
            </a:endParaRPr>
          </a:p>
        </p:txBody>
      </p:sp>
      <p:sp>
        <p:nvSpPr>
          <p:cNvPr id="5" name="TextBox 4">
            <a:extLst>
              <a:ext uri="{FF2B5EF4-FFF2-40B4-BE49-F238E27FC236}">
                <a16:creationId xmlns:a16="http://schemas.microsoft.com/office/drawing/2014/main" xmlns="" id="{0A970865-7D35-4B70-B673-EA26B8EE5CBF}"/>
              </a:ext>
            </a:extLst>
          </p:cNvPr>
          <p:cNvSpPr txBox="1"/>
          <p:nvPr/>
        </p:nvSpPr>
        <p:spPr>
          <a:xfrm>
            <a:off x="4548552" y="5327975"/>
            <a:ext cx="2897945" cy="523220"/>
          </a:xfrm>
          <a:prstGeom prst="rect">
            <a:avLst/>
          </a:prstGeom>
          <a:noFill/>
        </p:spPr>
        <p:txBody>
          <a:bodyPr wrap="square" rtlCol="1">
            <a:spAutoFit/>
          </a:bodyPr>
          <a:lstStyle/>
          <a:p>
            <a:pPr algn="ctr"/>
            <a:r>
              <a:rPr lang="en-US" sz="2800" b="1" dirty="0" smtClean="0">
                <a:solidFill>
                  <a:srgbClr val="002060"/>
                </a:solidFill>
              </a:rPr>
              <a:t>2022-2023</a:t>
            </a:r>
            <a:endParaRPr lang="ar-SY" sz="2800" b="1" dirty="0">
              <a:solidFill>
                <a:srgbClr val="002060"/>
              </a:solidFill>
            </a:endParaRPr>
          </a:p>
        </p:txBody>
      </p:sp>
      <p:sp>
        <p:nvSpPr>
          <p:cNvPr id="11" name="Subtitle 2">
            <a:extLst>
              <a:ext uri="{FF2B5EF4-FFF2-40B4-BE49-F238E27FC236}">
                <a16:creationId xmlns:a16="http://schemas.microsoft.com/office/drawing/2014/main" xmlns="" id="{0F53F504-FA21-4485-A670-E1806DF1C478}"/>
              </a:ext>
            </a:extLst>
          </p:cNvPr>
          <p:cNvSpPr txBox="1">
            <a:spLocks/>
          </p:cNvSpPr>
          <p:nvPr/>
        </p:nvSpPr>
        <p:spPr>
          <a:xfrm>
            <a:off x="2988542" y="2843125"/>
            <a:ext cx="5683624" cy="1128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F0000"/>
                </a:solidFill>
                <a:cs typeface="+mj-cs"/>
              </a:rPr>
              <a:t>Volumetric calculations for Oil and Gas Reserve</a:t>
            </a:r>
            <a:endParaRPr lang="ar-SY" sz="3600" dirty="0">
              <a:solidFill>
                <a:srgbClr val="FF0000"/>
              </a:solidFill>
              <a:cs typeface="+mj-cs"/>
            </a:endParaRPr>
          </a:p>
        </p:txBody>
      </p:sp>
      <p:pic>
        <p:nvPicPr>
          <p:cNvPr id="12" name="Picture 4">
            <a:extLst>
              <a:ext uri="{FF2B5EF4-FFF2-40B4-BE49-F238E27FC236}">
                <a16:creationId xmlns:a16="http://schemas.microsoft.com/office/drawing/2014/main" xmlns="" id="{3B73C890-0FE2-452B-9EDF-B6F8C44D5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67" y="453466"/>
            <a:ext cx="1962175" cy="1900435"/>
          </a:xfrm>
          <a:prstGeom prst="rect">
            <a:avLst/>
          </a:prstGeom>
        </p:spPr>
      </p:pic>
      <p:sp>
        <p:nvSpPr>
          <p:cNvPr id="7" name="Slide Number Placeholder 6">
            <a:extLst>
              <a:ext uri="{FF2B5EF4-FFF2-40B4-BE49-F238E27FC236}">
                <a16:creationId xmlns:a16="http://schemas.microsoft.com/office/drawing/2014/main" xmlns="" id="{F000C346-D4EE-45DA-8B42-B0253DA8DA5F}"/>
              </a:ext>
            </a:extLst>
          </p:cNvPr>
          <p:cNvSpPr>
            <a:spLocks noGrp="1"/>
          </p:cNvSpPr>
          <p:nvPr>
            <p:ph type="sldNum" sz="quarter" idx="12"/>
          </p:nvPr>
        </p:nvSpPr>
        <p:spPr/>
        <p:txBody>
          <a:bodyPr/>
          <a:lstStyle/>
          <a:p>
            <a:fld id="{FF24955D-8619-4099-8A53-AC1898540FFA}" type="slidenum">
              <a:rPr lang="en-GB" smtClean="0"/>
              <a:t>1</a:t>
            </a:fld>
            <a:endParaRPr lang="en-GB"/>
          </a:p>
        </p:txBody>
      </p:sp>
    </p:spTree>
    <p:extLst>
      <p:ext uri="{BB962C8B-B14F-4D97-AF65-F5344CB8AC3E}">
        <p14:creationId xmlns:p14="http://schemas.microsoft.com/office/powerpoint/2010/main" val="35480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450" y="2590800"/>
            <a:ext cx="7778750" cy="838200"/>
          </a:xfrm>
        </p:spPr>
        <p:txBody>
          <a:bodyPr/>
          <a:lstStyle/>
          <a:p>
            <a:pPr eaLnBrk="1" hangingPunct="1">
              <a:defRPr/>
            </a:pPr>
            <a:r>
              <a:rPr lang="en-US" sz="2800" dirty="0">
                <a:solidFill>
                  <a:srgbClr val="7030A0"/>
                </a:solidFill>
              </a:rPr>
              <a:t> Volumetric Method (Deterministic method)</a:t>
            </a:r>
          </a:p>
        </p:txBody>
      </p:sp>
      <p:sp>
        <p:nvSpPr>
          <p:cNvPr id="14339" name="Rectangle 2"/>
          <p:cNvSpPr>
            <a:spLocks noChangeArrowheads="1"/>
          </p:cNvSpPr>
          <p:nvPr/>
        </p:nvSpPr>
        <p:spPr bwMode="auto">
          <a:xfrm>
            <a:off x="451822" y="3429000"/>
            <a:ext cx="4883972" cy="2950359"/>
          </a:xfrm>
          <a:prstGeom prst="rect">
            <a:avLst/>
          </a:prstGeom>
          <a:noFill/>
          <a:ln w="9525">
            <a:noFill/>
            <a:miter lim="800000"/>
            <a:headEnd/>
            <a:tailEnd/>
          </a:ln>
        </p:spPr>
        <p:txBody>
          <a:bodyPr wrap="square">
            <a:spAutoFit/>
          </a:bodyPr>
          <a:lstStyle/>
          <a:p>
            <a:pPr marL="228600" indent="-228600" algn="just" fontAlgn="base">
              <a:lnSpc>
                <a:spcPct val="150000"/>
              </a:lnSpc>
              <a:spcBef>
                <a:spcPct val="0"/>
              </a:spcBef>
              <a:spcAft>
                <a:spcPct val="0"/>
              </a:spcAft>
            </a:pPr>
            <a:r>
              <a:rPr lang="en-US" dirty="0">
                <a:solidFill>
                  <a:srgbClr val="010307"/>
                </a:solidFill>
                <a:latin typeface="Georgia"/>
              </a:rPr>
              <a:t>•	</a:t>
            </a:r>
            <a:r>
              <a:rPr lang="en-US" dirty="0">
                <a:solidFill>
                  <a:srgbClr val="010307"/>
                </a:solidFill>
              </a:rPr>
              <a:t>Geologic maps are usually derived </a:t>
            </a:r>
            <a:r>
              <a:rPr lang="en-US" dirty="0">
                <a:solidFill>
                  <a:srgbClr val="010307"/>
                </a:solidFill>
                <a:latin typeface="Georgia"/>
              </a:rPr>
              <a:t>from log and core data. </a:t>
            </a:r>
          </a:p>
          <a:p>
            <a:pPr marL="228600" indent="-228600" algn="just" fontAlgn="base">
              <a:lnSpc>
                <a:spcPct val="150000"/>
              </a:lnSpc>
              <a:spcBef>
                <a:spcPct val="0"/>
              </a:spcBef>
              <a:spcAft>
                <a:spcPct val="0"/>
              </a:spcAft>
            </a:pPr>
            <a:r>
              <a:rPr lang="en-US" dirty="0">
                <a:solidFill>
                  <a:srgbClr val="010307"/>
                </a:solidFill>
                <a:latin typeface="Georgia"/>
              </a:rPr>
              <a:t>•	Then an </a:t>
            </a:r>
            <a:r>
              <a:rPr lang="en-US" dirty="0" err="1">
                <a:solidFill>
                  <a:srgbClr val="010307"/>
                </a:solidFill>
                <a:latin typeface="Georgia"/>
              </a:rPr>
              <a:t>isopach</a:t>
            </a:r>
            <a:r>
              <a:rPr lang="en-US" dirty="0">
                <a:solidFill>
                  <a:srgbClr val="010307"/>
                </a:solidFill>
                <a:latin typeface="Georgia"/>
              </a:rPr>
              <a:t> map (a map contoured on reservoir thickness) is prepared</a:t>
            </a:r>
          </a:p>
          <a:p>
            <a:pPr marL="228600" indent="-228600" algn="just" fontAlgn="base">
              <a:lnSpc>
                <a:spcPct val="150000"/>
              </a:lnSpc>
              <a:spcBef>
                <a:spcPct val="0"/>
              </a:spcBef>
              <a:spcAft>
                <a:spcPct val="0"/>
              </a:spcAft>
            </a:pPr>
            <a:r>
              <a:rPr lang="en-US" dirty="0">
                <a:solidFill>
                  <a:srgbClr val="010307"/>
                </a:solidFill>
                <a:latin typeface="Georgia"/>
              </a:rPr>
              <a:t>•	T</a:t>
            </a:r>
            <a:r>
              <a:rPr lang="en-US" dirty="0">
                <a:solidFill>
                  <a:srgbClr val="010307"/>
                </a:solidFill>
              </a:rPr>
              <a:t>he bulk volume of the reservoir is </a:t>
            </a:r>
            <a:r>
              <a:rPr lang="en-US" dirty="0">
                <a:solidFill>
                  <a:srgbClr val="010307"/>
                </a:solidFill>
                <a:latin typeface="Georgia"/>
              </a:rPr>
              <a:t>Calculated </a:t>
            </a:r>
          </a:p>
          <a:p>
            <a:pPr marL="228600" indent="-228600" algn="just" fontAlgn="base">
              <a:lnSpc>
                <a:spcPct val="150000"/>
              </a:lnSpc>
              <a:spcBef>
                <a:spcPct val="0"/>
              </a:spcBef>
              <a:spcAft>
                <a:spcPct val="0"/>
              </a:spcAft>
            </a:pPr>
            <a:r>
              <a:rPr lang="en-US" dirty="0">
                <a:solidFill>
                  <a:srgbClr val="010307"/>
                </a:solidFill>
                <a:latin typeface="Georgia"/>
              </a:rPr>
              <a:t>•	Initial amount of oil and gas are determined.</a:t>
            </a:r>
          </a:p>
        </p:txBody>
      </p:sp>
      <p:sp>
        <p:nvSpPr>
          <p:cNvPr id="3" name="Slide Number Placeholder 2">
            <a:extLst>
              <a:ext uri="{FF2B5EF4-FFF2-40B4-BE49-F238E27FC236}">
                <a16:creationId xmlns:a16="http://schemas.microsoft.com/office/drawing/2014/main" xmlns="" id="{71424501-9AC2-43BA-B53D-7E1FF0139BB7}"/>
              </a:ext>
            </a:extLst>
          </p:cNvPr>
          <p:cNvSpPr>
            <a:spLocks noGrp="1"/>
          </p:cNvSpPr>
          <p:nvPr>
            <p:ph type="sldNum" sz="quarter" idx="12"/>
          </p:nvPr>
        </p:nvSpPr>
        <p:spPr/>
        <p:txBody>
          <a:bodyPr/>
          <a:lstStyle/>
          <a:p>
            <a:pPr>
              <a:defRPr/>
            </a:pPr>
            <a:fld id="{F3646AD1-3106-4139-92FC-69E66F30E2BD}" type="slidenum">
              <a:rPr lang="en-US" smtClean="0"/>
              <a:pPr>
                <a:defRPr/>
              </a:pPr>
              <a:t>10</a:t>
            </a:fld>
            <a:endParaRPr lang="en-US"/>
          </a:p>
        </p:txBody>
      </p:sp>
      <p:pic>
        <p:nvPicPr>
          <p:cNvPr id="5" name="Picture 4">
            <a:extLst>
              <a:ext uri="{FF2B5EF4-FFF2-40B4-BE49-F238E27FC236}">
                <a16:creationId xmlns:a16="http://schemas.microsoft.com/office/drawing/2014/main" xmlns="" id="{04B4B838-5AF8-41E8-A2B0-63317BFE2CF2}"/>
              </a:ext>
            </a:extLst>
          </p:cNvPr>
          <p:cNvPicPr>
            <a:picLocks noChangeAspect="1"/>
          </p:cNvPicPr>
          <p:nvPr/>
        </p:nvPicPr>
        <p:blipFill>
          <a:blip r:embed="rId2"/>
          <a:stretch>
            <a:fillRect/>
          </a:stretch>
        </p:blipFill>
        <p:spPr>
          <a:xfrm>
            <a:off x="6183063" y="3324113"/>
            <a:ext cx="4345177" cy="3243031"/>
          </a:xfrm>
          <a:prstGeom prst="rect">
            <a:avLst/>
          </a:prstGeom>
        </p:spPr>
      </p:pic>
      <p:sp>
        <p:nvSpPr>
          <p:cNvPr id="6" name="Rectangle 3">
            <a:extLst>
              <a:ext uri="{FF2B5EF4-FFF2-40B4-BE49-F238E27FC236}">
                <a16:creationId xmlns:a16="http://schemas.microsoft.com/office/drawing/2014/main" xmlns="" id="{8A9413FD-0D34-4989-BAF6-1F07262096FA}"/>
              </a:ext>
            </a:extLst>
          </p:cNvPr>
          <p:cNvSpPr txBox="1">
            <a:spLocks noChangeArrowheads="1"/>
          </p:cNvSpPr>
          <p:nvPr/>
        </p:nvSpPr>
        <p:spPr>
          <a:xfrm>
            <a:off x="466438" y="1436593"/>
            <a:ext cx="9738711" cy="10641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Ø"/>
            </a:pPr>
            <a:r>
              <a:rPr lang="en-US" sz="2000" dirty="0"/>
              <a:t>The </a:t>
            </a:r>
            <a:r>
              <a:rPr lang="en-US" sz="2000" b="1" dirty="0"/>
              <a:t>deterministic</a:t>
            </a:r>
            <a:r>
              <a:rPr lang="en-US" sz="2000" dirty="0"/>
              <a:t> methods are based on certain values for the various parameters.</a:t>
            </a:r>
          </a:p>
          <a:p>
            <a:pPr algn="just">
              <a:lnSpc>
                <a:spcPct val="100000"/>
              </a:lnSpc>
              <a:buFont typeface="Wingdings" panose="05000000000000000000" pitchFamily="2" charset="2"/>
              <a:buChar char="Ø"/>
            </a:pPr>
            <a:r>
              <a:rPr lang="en-US" sz="2000" dirty="0"/>
              <a:t>With the </a:t>
            </a:r>
            <a:r>
              <a:rPr lang="en-US" sz="2000" b="1" dirty="0"/>
              <a:t>probabilistic</a:t>
            </a:r>
            <a:r>
              <a:rPr lang="en-US" sz="2000" dirty="0"/>
              <a:t> methods statistical analysis is used.  e.g. Monte Carlo methods </a:t>
            </a:r>
          </a:p>
        </p:txBody>
      </p:sp>
      <p:sp>
        <p:nvSpPr>
          <p:cNvPr id="7" name="Rectangle 2">
            <a:extLst>
              <a:ext uri="{FF2B5EF4-FFF2-40B4-BE49-F238E27FC236}">
                <a16:creationId xmlns:a16="http://schemas.microsoft.com/office/drawing/2014/main" xmlns="" id="{6CAC4439-5269-4AD9-B6D3-CF3C979D2C1C}"/>
              </a:ext>
            </a:extLst>
          </p:cNvPr>
          <p:cNvSpPr txBox="1">
            <a:spLocks noChangeArrowheads="1"/>
          </p:cNvSpPr>
          <p:nvPr/>
        </p:nvSpPr>
        <p:spPr>
          <a:xfrm>
            <a:off x="2424833" y="324745"/>
            <a:ext cx="6840760" cy="64770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C00000"/>
                </a:solidFill>
              </a:rPr>
              <a:t>Deterministic and Probabilistic Representation of Reserves</a:t>
            </a:r>
            <a:endParaRPr lang="en-US"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1613" y="224152"/>
            <a:ext cx="4546436" cy="461665"/>
          </a:xfrm>
          <a:prstGeom prst="rect">
            <a:avLst/>
          </a:prstGeom>
        </p:spPr>
        <p:txBody>
          <a:bodyPr wrap="none">
            <a:spAutoFit/>
          </a:bodyPr>
          <a:lstStyle/>
          <a:p>
            <a:pPr algn="ctr" fontAlgn="base">
              <a:spcBef>
                <a:spcPct val="0"/>
              </a:spcBef>
              <a:spcAft>
                <a:spcPct val="0"/>
              </a:spcAft>
            </a:pPr>
            <a:r>
              <a:rPr lang="en-US" sz="2400" dirty="0">
                <a:solidFill>
                  <a:srgbClr val="C00000"/>
                </a:solidFill>
                <a:effectLst>
                  <a:outerShdw blurRad="38100" dist="38100" dir="2700000" algn="tl">
                    <a:srgbClr val="000000">
                      <a:alpha val="43137"/>
                    </a:srgbClr>
                  </a:outerShdw>
                </a:effectLst>
                <a:latin typeface="Georgia"/>
              </a:rPr>
              <a:t>Estimation of Initial Oil in Place</a:t>
            </a:r>
          </a:p>
        </p:txBody>
      </p:sp>
      <p:sp>
        <p:nvSpPr>
          <p:cNvPr id="5" name="Rectangle 4"/>
          <p:cNvSpPr/>
          <p:nvPr/>
        </p:nvSpPr>
        <p:spPr>
          <a:xfrm>
            <a:off x="694687" y="902633"/>
            <a:ext cx="10500721" cy="923330"/>
          </a:xfrm>
          <a:prstGeom prst="rect">
            <a:avLst/>
          </a:prstGeom>
        </p:spPr>
        <p:txBody>
          <a:bodyPr wrap="square">
            <a:spAutoFit/>
          </a:bodyPr>
          <a:lstStyle/>
          <a:p>
            <a:pPr algn="just" fontAlgn="base">
              <a:spcBef>
                <a:spcPct val="0"/>
              </a:spcBef>
              <a:spcAft>
                <a:spcPct val="0"/>
              </a:spcAft>
            </a:pPr>
            <a:r>
              <a:rPr lang="en-US" dirty="0">
                <a:solidFill>
                  <a:srgbClr val="081D58"/>
                </a:solidFill>
                <a:latin typeface="Georgia"/>
              </a:rPr>
              <a:t>For undersaturated crude, the reservoir contains only connate water and oil with their respective solution gas contents. The initial or original oil in place can be estimated from the volumetric equation:</a:t>
            </a:r>
          </a:p>
        </p:txBody>
      </p:sp>
      <p:pic>
        <p:nvPicPr>
          <p:cNvPr id="2" name="Picture 1"/>
          <p:cNvPicPr>
            <a:picLocks noChangeAspect="1"/>
          </p:cNvPicPr>
          <p:nvPr/>
        </p:nvPicPr>
        <p:blipFill>
          <a:blip r:embed="rId2"/>
          <a:stretch>
            <a:fillRect/>
          </a:stretch>
        </p:blipFill>
        <p:spPr>
          <a:xfrm>
            <a:off x="6246511" y="4656043"/>
            <a:ext cx="2364089" cy="596621"/>
          </a:xfrm>
          <a:prstGeom prst="rect">
            <a:avLst/>
          </a:prstGeom>
        </p:spPr>
      </p:pic>
      <p:sp>
        <p:nvSpPr>
          <p:cNvPr id="12" name="Slide Number Placeholder 11">
            <a:extLst>
              <a:ext uri="{FF2B5EF4-FFF2-40B4-BE49-F238E27FC236}">
                <a16:creationId xmlns:a16="http://schemas.microsoft.com/office/drawing/2014/main" xmlns="" id="{C6033CA9-F621-4133-9290-F54875446629}"/>
              </a:ext>
            </a:extLst>
          </p:cNvPr>
          <p:cNvSpPr>
            <a:spLocks noGrp="1"/>
          </p:cNvSpPr>
          <p:nvPr>
            <p:ph type="sldNum" sz="quarter" idx="12"/>
          </p:nvPr>
        </p:nvSpPr>
        <p:spPr/>
        <p:txBody>
          <a:bodyPr/>
          <a:lstStyle/>
          <a:p>
            <a:pPr>
              <a:defRPr/>
            </a:pPr>
            <a:fld id="{2A5EE1B5-A6C4-4280-B2F4-AB5DF0258454}" type="slidenum">
              <a:rPr lang="en-US" smtClean="0"/>
              <a:pPr>
                <a:defRPr/>
              </a:pPr>
              <a:t>11</a:t>
            </a:fld>
            <a:endParaRPr lang="en-US"/>
          </a:p>
        </p:txBody>
      </p:sp>
      <p:sp>
        <p:nvSpPr>
          <p:cNvPr id="21" name="TextBox 20">
            <a:extLst>
              <a:ext uri="{FF2B5EF4-FFF2-40B4-BE49-F238E27FC236}">
                <a16:creationId xmlns:a16="http://schemas.microsoft.com/office/drawing/2014/main" xmlns="" id="{E64E4CEB-F70C-4C46-9771-D62020529668}"/>
              </a:ext>
            </a:extLst>
          </p:cNvPr>
          <p:cNvSpPr txBox="1"/>
          <p:nvPr/>
        </p:nvSpPr>
        <p:spPr>
          <a:xfrm>
            <a:off x="708806" y="3721824"/>
            <a:ext cx="1413183" cy="369332"/>
          </a:xfrm>
          <a:prstGeom prst="rect">
            <a:avLst/>
          </a:prstGeom>
          <a:solidFill>
            <a:schemeClr val="bg1"/>
          </a:solidFill>
          <a:ln>
            <a:solidFill>
              <a:srgbClr val="C00000"/>
            </a:solidFill>
          </a:ln>
        </p:spPr>
        <p:txBody>
          <a:bodyPr wrap="square" rtlCol="0">
            <a:spAutoFit/>
          </a:bodyPr>
          <a:lstStyle/>
          <a:p>
            <a:r>
              <a:rPr lang="en-US" i="1" dirty="0" err="1"/>
              <a:t>V</a:t>
            </a:r>
            <a:r>
              <a:rPr lang="en-US" sz="1100" i="1" dirty="0" err="1"/>
              <a:t>b</a:t>
            </a:r>
            <a:r>
              <a:rPr lang="en-US" dirty="0"/>
              <a:t> = A . </a:t>
            </a:r>
            <a:r>
              <a:rPr lang="en-US" dirty="0" err="1"/>
              <a:t>h</a:t>
            </a:r>
            <a:r>
              <a:rPr lang="en-US" sz="1200" dirty="0" err="1"/>
              <a:t>t</a:t>
            </a:r>
            <a:r>
              <a:rPr lang="en-US" sz="1200" dirty="0"/>
              <a:t> </a:t>
            </a:r>
            <a:endParaRPr lang="en-US" sz="1100" dirty="0"/>
          </a:p>
        </p:txBody>
      </p:sp>
      <p:pic>
        <p:nvPicPr>
          <p:cNvPr id="23" name="Picture 22">
            <a:extLst>
              <a:ext uri="{FF2B5EF4-FFF2-40B4-BE49-F238E27FC236}">
                <a16:creationId xmlns:a16="http://schemas.microsoft.com/office/drawing/2014/main" xmlns="" id="{3A9C4E94-D85E-4440-901A-20A7B701D99B}"/>
              </a:ext>
            </a:extLst>
          </p:cNvPr>
          <p:cNvPicPr>
            <a:picLocks noChangeAspect="1"/>
          </p:cNvPicPr>
          <p:nvPr/>
        </p:nvPicPr>
        <p:blipFill>
          <a:blip r:embed="rId3"/>
          <a:stretch>
            <a:fillRect/>
          </a:stretch>
        </p:blipFill>
        <p:spPr>
          <a:xfrm>
            <a:off x="694687" y="2884472"/>
            <a:ext cx="3600450" cy="723900"/>
          </a:xfrm>
          <a:prstGeom prst="rect">
            <a:avLst/>
          </a:prstGeom>
        </p:spPr>
      </p:pic>
      <p:pic>
        <p:nvPicPr>
          <p:cNvPr id="27" name="Picture 26">
            <a:extLst>
              <a:ext uri="{FF2B5EF4-FFF2-40B4-BE49-F238E27FC236}">
                <a16:creationId xmlns:a16="http://schemas.microsoft.com/office/drawing/2014/main" xmlns="" id="{21522C5C-1078-42A6-AB78-C1D89E53E332}"/>
              </a:ext>
            </a:extLst>
          </p:cNvPr>
          <p:cNvPicPr>
            <a:picLocks noChangeAspect="1"/>
          </p:cNvPicPr>
          <p:nvPr/>
        </p:nvPicPr>
        <p:blipFill>
          <a:blip r:embed="rId4"/>
          <a:stretch>
            <a:fillRect/>
          </a:stretch>
        </p:blipFill>
        <p:spPr>
          <a:xfrm>
            <a:off x="708806" y="1960885"/>
            <a:ext cx="7973054" cy="762000"/>
          </a:xfrm>
          <a:prstGeom prst="rect">
            <a:avLst/>
          </a:prstGeom>
        </p:spPr>
      </p:pic>
      <p:sp>
        <p:nvSpPr>
          <p:cNvPr id="11" name="Rectangle 10">
            <a:extLst>
              <a:ext uri="{FF2B5EF4-FFF2-40B4-BE49-F238E27FC236}">
                <a16:creationId xmlns:a16="http://schemas.microsoft.com/office/drawing/2014/main" xmlns="" id="{6BDFD4C1-A0A5-4A9F-AEC3-2EFF13BB6AB9}"/>
              </a:ext>
            </a:extLst>
          </p:cNvPr>
          <p:cNvSpPr/>
          <p:nvPr/>
        </p:nvSpPr>
        <p:spPr>
          <a:xfrm>
            <a:off x="694687" y="4364161"/>
            <a:ext cx="4599617" cy="2445798"/>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Where:</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OOIP = original oil in place, STB</a:t>
            </a:r>
          </a:p>
          <a:p>
            <a:pPr>
              <a:lnSpc>
                <a:spcPct val="107000"/>
              </a:lnSpc>
            </a:pPr>
            <a:r>
              <a:rPr lang="en-GB" sz="1600" dirty="0">
                <a:latin typeface="Times New Roman" panose="02020603050405020304" pitchFamily="18" charset="0"/>
                <a:cs typeface="Times New Roman" panose="02020603050405020304" pitchFamily="18" charset="0"/>
              </a:rPr>
              <a:t>7,758 = factor converting acre-feet to barrels</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A = reservoir area, acres</a:t>
            </a:r>
          </a:p>
          <a:p>
            <a:pPr>
              <a:lnSpc>
                <a:spcPct val="107000"/>
              </a:lnSpc>
            </a:pPr>
            <a:r>
              <a:rPr lang="en-US" sz="1600" i="1" dirty="0" err="1"/>
              <a:t>Vb</a:t>
            </a:r>
            <a:r>
              <a:rPr lang="en-US" sz="1600" dirty="0"/>
              <a:t> = the reservoir bulk volume, acre-ft</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hₙ = net pay thickness of reservoir, feet</a:t>
            </a:r>
          </a:p>
          <a:p>
            <a:pPr>
              <a:lnSpc>
                <a:spcPct val="107000"/>
              </a:lnSpc>
              <a:spcAft>
                <a:spcPts val="0"/>
              </a:spcAft>
            </a:pPr>
            <a:r>
              <a:rPr lang="el-GR" sz="1600" dirty="0">
                <a:latin typeface="Times New Roman" panose="02020603050405020304" pitchFamily="18" charset="0"/>
                <a:ea typeface="Calibri" panose="020F0502020204030204" pitchFamily="34" charset="0"/>
                <a:cs typeface="Times New Roman" panose="02020603050405020304" pitchFamily="18" charset="0"/>
              </a:rPr>
              <a:t>Φ</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GB" sz="1600" dirty="0">
                <a:latin typeface="Times New Roman" panose="02020603050405020304" pitchFamily="18" charset="0"/>
                <a:ea typeface="Calibri" panose="020F0502020204030204" pitchFamily="34" charset="0"/>
                <a:cs typeface="Times New Roman" panose="02020603050405020304" pitchFamily="18" charset="0"/>
              </a:rPr>
              <a:t>= average reservoir porosity.</a:t>
            </a:r>
          </a:p>
          <a:p>
            <a:pPr>
              <a:lnSpc>
                <a:spcPct val="107000"/>
              </a:lnSpc>
              <a:spcAft>
                <a:spcPts val="0"/>
              </a:spcAft>
            </a:pPr>
            <a:r>
              <a:rPr lang="en-GB" sz="1600" dirty="0" err="1">
                <a:latin typeface="Times New Roman" panose="02020603050405020304" pitchFamily="18" charset="0"/>
                <a:ea typeface="Calibri" panose="020F0502020204030204" pitchFamily="34" charset="0"/>
                <a:cs typeface="Times New Roman" panose="02020603050405020304" pitchFamily="18" charset="0"/>
              </a:rPr>
              <a:t>Swi</a:t>
            </a:r>
            <a:r>
              <a:rPr lang="en-GB" sz="1600" dirty="0">
                <a:latin typeface="Times New Roman" panose="02020603050405020304" pitchFamily="18" charset="0"/>
                <a:ea typeface="Calibri" panose="020F0502020204030204" pitchFamily="34" charset="0"/>
                <a:cs typeface="Times New Roman" panose="02020603050405020304" pitchFamily="18" charset="0"/>
              </a:rPr>
              <a:t> = average water saturation.</a:t>
            </a:r>
          </a:p>
          <a:p>
            <a:pPr>
              <a:lnSpc>
                <a:spcPct val="107000"/>
              </a:lnSpc>
              <a:spcAft>
                <a:spcPts val="0"/>
              </a:spcAft>
            </a:pPr>
            <a:r>
              <a:rPr lang="en-GB" sz="1600" dirty="0" err="1">
                <a:latin typeface="Times New Roman" panose="02020603050405020304" pitchFamily="18" charset="0"/>
                <a:ea typeface="Calibri" panose="020F0502020204030204" pitchFamily="34" charset="0"/>
                <a:cs typeface="Times New Roman" panose="02020603050405020304" pitchFamily="18" charset="0"/>
              </a:rPr>
              <a:t>Boi</a:t>
            </a:r>
            <a:r>
              <a:rPr lang="en-GB" sz="1600" dirty="0">
                <a:latin typeface="Times New Roman" panose="02020603050405020304" pitchFamily="18" charset="0"/>
                <a:ea typeface="Calibri" panose="020F0502020204030204" pitchFamily="34" charset="0"/>
                <a:cs typeface="Times New Roman" panose="02020603050405020304" pitchFamily="18" charset="0"/>
              </a:rPr>
              <a:t> = oil formation volume factor, RB/STB</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52CA114B-E1F4-42F6-B640-7874BBBE005A}"/>
                  </a:ext>
                </a:extLst>
              </p:cNvPr>
              <p:cNvSpPr/>
              <p:nvPr/>
            </p:nvSpPr>
            <p:spPr>
              <a:xfrm>
                <a:off x="5663316" y="2858510"/>
                <a:ext cx="3905026" cy="678327"/>
              </a:xfrm>
              <a:prstGeom prst="rect">
                <a:avLst/>
              </a:prstGeom>
            </p:spPr>
            <p:txBody>
              <a:bodyPr wrap="square">
                <a:spAutoFit/>
              </a:bodyPr>
              <a:lstStyle/>
              <a:p>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STOIIP</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GB"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GB" sz="2400" i="1">
                            <a:solidFill>
                              <a:schemeClr val="tx1"/>
                            </a:solidFill>
                            <a:effectLst/>
                            <a:latin typeface="Cambria Math"/>
                          </a:rPr>
                        </m:ctrlPr>
                      </m:fPr>
                      <m:num>
                        <m:r>
                          <a:rPr lang="en-US" sz="2400" b="0" i="1" smtClean="0">
                            <a:solidFill>
                              <a:schemeClr val="tx1"/>
                            </a:solidFill>
                            <a:effectLst/>
                            <a:latin typeface="Cambria Math" panose="02040503050406030204" pitchFamily="18" charset="0"/>
                          </a:rPr>
                          <m:t>7758</m:t>
                        </m:r>
                        <m:r>
                          <a:rPr lang="en-US" sz="2400" b="0" i="1" smtClean="0">
                            <a:solidFill>
                              <a:schemeClr val="tx1"/>
                            </a:solidFill>
                            <a:effectLst/>
                            <a:latin typeface="Cambria Math" panose="02040503050406030204" pitchFamily="18" charset="0"/>
                          </a:rPr>
                          <m:t> </m:t>
                        </m:r>
                        <m:r>
                          <a:rPr lang="en-GB" sz="2400" b="0" i="1" smtClean="0">
                            <a:solidFill>
                              <a:schemeClr val="tx1"/>
                            </a:solidFill>
                            <a:effectLst/>
                            <a:latin typeface="Cambria Math" panose="02040503050406030204" pitchFamily="18" charset="0"/>
                          </a:rPr>
                          <m:t>𝐴</m:t>
                        </m:r>
                        <m:r>
                          <a:rPr lang="en-GB" sz="2400" b="0" i="1" smtClean="0">
                            <a:solidFill>
                              <a:schemeClr val="tx1"/>
                            </a:solidFill>
                            <a:effectLst/>
                            <a:latin typeface="Cambria Math" panose="02040503050406030204" pitchFamily="18" charset="0"/>
                          </a:rPr>
                          <m:t> </m:t>
                        </m:r>
                        <m:r>
                          <a:rPr lang="en-GB" sz="2400" b="0" i="1" smtClean="0">
                            <a:solidFill>
                              <a:schemeClr val="tx1"/>
                            </a:solidFill>
                            <a:effectLst/>
                            <a:latin typeface="Cambria Math" panose="02040503050406030204" pitchFamily="18" charset="0"/>
                          </a:rPr>
                          <m:t>h</m:t>
                        </m:r>
                        <m:r>
                          <a:rPr lang="en-GB" sz="2400" b="0" i="1" smtClean="0">
                            <a:solidFill>
                              <a:schemeClr val="tx1"/>
                            </a:solidFill>
                            <a:effectLst/>
                            <a:latin typeface="Cambria Math" panose="02040503050406030204" pitchFamily="18" charset="0"/>
                          </a:rPr>
                          <m:t>ₙ </m:t>
                        </m:r>
                        <m:r>
                          <a:rPr lang="el-GR" sz="2400" b="0" i="1" smtClean="0">
                            <a:solidFill>
                              <a:schemeClr val="tx1"/>
                            </a:solidFill>
                            <a:effectLst/>
                            <a:latin typeface="Cambria Math" panose="02040503050406030204" pitchFamily="18" charset="0"/>
                          </a:rPr>
                          <m:t>𝛷</m:t>
                        </m:r>
                        <m:r>
                          <a:rPr lang="en-GB" sz="2400" b="0" i="1" smtClean="0">
                            <a:solidFill>
                              <a:schemeClr val="tx1"/>
                            </a:solidFill>
                            <a:effectLst/>
                            <a:latin typeface="Cambria Math" panose="02040503050406030204" pitchFamily="18" charset="0"/>
                          </a:rPr>
                          <m:t> (</m:t>
                        </m:r>
                        <m:r>
                          <a:rPr lang="en-GB" sz="2400" b="0" i="1" smtClean="0">
                            <a:solidFill>
                              <a:schemeClr val="tx1"/>
                            </a:solidFill>
                            <a:effectLst/>
                            <a:latin typeface="Cambria Math" panose="02040503050406030204" pitchFamily="18" charset="0"/>
                          </a:rPr>
                          <m:t>1</m:t>
                        </m:r>
                        <m:r>
                          <a:rPr lang="en-GB" sz="2400" b="0" i="1" smtClean="0">
                            <a:solidFill>
                              <a:schemeClr val="tx1"/>
                            </a:solidFill>
                            <a:effectLst/>
                            <a:latin typeface="Cambria Math" panose="02040503050406030204" pitchFamily="18" charset="0"/>
                          </a:rPr>
                          <m:t>−</m:t>
                        </m:r>
                        <m:r>
                          <a:rPr lang="en-GB" sz="2400" b="0" i="1" smtClean="0">
                            <a:solidFill>
                              <a:schemeClr val="tx1"/>
                            </a:solidFill>
                            <a:effectLst/>
                            <a:latin typeface="Cambria Math" panose="02040503050406030204" pitchFamily="18" charset="0"/>
                          </a:rPr>
                          <m:t>𝑆𝑤𝑖</m:t>
                        </m:r>
                        <m:r>
                          <a:rPr lang="en-GB" sz="2400" b="0" i="1" smtClean="0">
                            <a:solidFill>
                              <a:schemeClr val="tx1"/>
                            </a:solidFill>
                            <a:effectLst/>
                            <a:latin typeface="Cambria Math" panose="02040503050406030204" pitchFamily="18" charset="0"/>
                          </a:rPr>
                          <m:t>)</m:t>
                        </m:r>
                      </m:num>
                      <m:den>
                        <m:r>
                          <a:rPr lang="en-GB" sz="24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smtClean="0">
                                <a:solidFill>
                                  <a:schemeClr val="tx1"/>
                                </a:solidFill>
                                <a:effectLst/>
                                <a:latin typeface="Cambria Math"/>
                                <a:cs typeface="Arial" panose="020B0604020202020204" pitchFamily="34" charset="0"/>
                              </a:rPr>
                            </m:ctrlPr>
                          </m:sSubPr>
                          <m:e>
                            <m:r>
                              <a:rPr lang="en-GB" sz="2400" b="0" i="1" smtClean="0">
                                <a:solidFill>
                                  <a:schemeClr val="tx1"/>
                                </a:solidFill>
                                <a:effectLst/>
                                <a:latin typeface="Cambria Math" panose="02040503050406030204" pitchFamily="18" charset="0"/>
                                <a:cs typeface="Arial" panose="020B0604020202020204" pitchFamily="34" charset="0"/>
                              </a:rPr>
                              <m:t>𝐵</m:t>
                            </m:r>
                          </m:e>
                          <m:sub>
                            <m:r>
                              <a:rPr lang="en-GB" sz="2400" b="0" i="1" smtClean="0">
                                <a:solidFill>
                                  <a:schemeClr val="tx1"/>
                                </a:solidFill>
                                <a:effectLst/>
                                <a:latin typeface="Cambria Math" panose="02040503050406030204" pitchFamily="18" charset="0"/>
                                <a:cs typeface="Arial" panose="020B0604020202020204" pitchFamily="34" charset="0"/>
                              </a:rPr>
                              <m:t>𝑜𝑖</m:t>
                            </m:r>
                          </m:sub>
                        </m:sSub>
                      </m:den>
                    </m:f>
                  </m:oMath>
                </a14:m>
                <a:endParaRPr lang="en-GB"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2CA114B-E1F4-42F6-B640-7874BBBE005A}"/>
                  </a:ext>
                </a:extLst>
              </p:cNvPr>
              <p:cNvSpPr>
                <a:spLocks noRot="1" noChangeAspect="1" noMove="1" noResize="1" noEditPoints="1" noAdjustHandles="1" noChangeArrowheads="1" noChangeShapeType="1" noTextEdit="1"/>
              </p:cNvSpPr>
              <p:nvPr/>
            </p:nvSpPr>
            <p:spPr>
              <a:xfrm>
                <a:off x="5663316" y="2858510"/>
                <a:ext cx="3905026" cy="678327"/>
              </a:xfrm>
              <a:prstGeom prst="rect">
                <a:avLst/>
              </a:prstGeom>
              <a:blipFill>
                <a:blip r:embed="rId5"/>
                <a:stretch>
                  <a:fillRect l="-1248" b="-90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xmlns="" id="{7913DC7F-3AA7-49EF-8AA5-AFDD89B6D0F9}"/>
              </a:ext>
            </a:extLst>
          </p:cNvPr>
          <p:cNvSpPr txBox="1"/>
          <p:nvPr/>
        </p:nvSpPr>
        <p:spPr>
          <a:xfrm>
            <a:off x="4856199" y="2947595"/>
            <a:ext cx="468835" cy="461665"/>
          </a:xfrm>
          <a:prstGeom prst="rect">
            <a:avLst/>
          </a:prstGeom>
          <a:noFill/>
        </p:spPr>
        <p:txBody>
          <a:bodyPr wrap="square" rtlCol="0">
            <a:spAutoFit/>
          </a:bodyPr>
          <a:lstStyle/>
          <a:p>
            <a:r>
              <a:rPr lang="en-US" sz="2400" b="1" dirty="0">
                <a:solidFill>
                  <a:srgbClr val="002060"/>
                </a:solidFill>
              </a:rPr>
              <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9852" y="260931"/>
            <a:ext cx="3746538" cy="461665"/>
          </a:xfrm>
          <a:prstGeom prst="rect">
            <a:avLst/>
          </a:prstGeom>
        </p:spPr>
        <p:txBody>
          <a:bodyPr wrap="none">
            <a:spAutoFit/>
          </a:bodyPr>
          <a:lstStyle/>
          <a:p>
            <a:pPr algn="ctr" fontAlgn="base">
              <a:spcBef>
                <a:spcPct val="0"/>
              </a:spcBef>
              <a:spcAft>
                <a:spcPct val="0"/>
              </a:spcAft>
            </a:pPr>
            <a:r>
              <a:rPr lang="en-US" sz="2400" dirty="0">
                <a:solidFill>
                  <a:srgbClr val="C00000"/>
                </a:solidFill>
                <a:effectLst>
                  <a:outerShdw blurRad="38100" dist="38100" dir="2700000" algn="tl">
                    <a:srgbClr val="000000">
                      <a:alpha val="43137"/>
                    </a:srgbClr>
                  </a:outerShdw>
                </a:effectLst>
                <a:latin typeface="Georgia"/>
              </a:rPr>
              <a:t>Estimation of Gas in Place</a:t>
            </a:r>
          </a:p>
        </p:txBody>
      </p:sp>
      <p:sp>
        <p:nvSpPr>
          <p:cNvPr id="5" name="Rectangle 4"/>
          <p:cNvSpPr/>
          <p:nvPr/>
        </p:nvSpPr>
        <p:spPr>
          <a:xfrm>
            <a:off x="1075765" y="973693"/>
            <a:ext cx="8758389" cy="646331"/>
          </a:xfrm>
          <a:prstGeom prst="rect">
            <a:avLst/>
          </a:prstGeom>
        </p:spPr>
        <p:txBody>
          <a:bodyPr wrap="square">
            <a:spAutoFit/>
          </a:bodyPr>
          <a:lstStyle/>
          <a:p>
            <a:pPr algn="just" fontAlgn="base">
              <a:spcBef>
                <a:spcPct val="0"/>
              </a:spcBef>
              <a:spcAft>
                <a:spcPct val="0"/>
              </a:spcAft>
            </a:pPr>
            <a:r>
              <a:rPr lang="en-US" dirty="0">
                <a:solidFill>
                  <a:srgbClr val="081D58"/>
                </a:solidFill>
                <a:latin typeface="Georgia"/>
              </a:rPr>
              <a:t>We will estimate two cases (Initial gas, in solution,  in place and free gas in place). For an undersaturated oil (no free gas), the gas in solution with the oil is:</a:t>
            </a:r>
          </a:p>
        </p:txBody>
      </p:sp>
      <p:sp>
        <p:nvSpPr>
          <p:cNvPr id="7" name="Rectangle 6"/>
          <p:cNvSpPr/>
          <p:nvPr/>
        </p:nvSpPr>
        <p:spPr>
          <a:xfrm>
            <a:off x="1075765" y="1912083"/>
            <a:ext cx="3785012" cy="400110"/>
          </a:xfrm>
          <a:prstGeom prst="rect">
            <a:avLst/>
          </a:prstGeom>
        </p:spPr>
        <p:txBody>
          <a:bodyPr wrap="none">
            <a:spAutoFit/>
          </a:bodyPr>
          <a:lstStyle/>
          <a:p>
            <a:pPr algn="ctr" fontAlgn="base">
              <a:spcBef>
                <a:spcPct val="0"/>
              </a:spcBef>
              <a:spcAft>
                <a:spcPct val="0"/>
              </a:spcAft>
            </a:pPr>
            <a:r>
              <a:rPr lang="en-US" sz="2000" dirty="0">
                <a:solidFill>
                  <a:srgbClr val="081D58"/>
                </a:solidFill>
                <a:effectLst>
                  <a:outerShdw blurRad="38100" dist="38100" dir="2700000" algn="tl">
                    <a:srgbClr val="000000">
                      <a:alpha val="43137"/>
                    </a:srgbClr>
                  </a:outerShdw>
                </a:effectLst>
                <a:latin typeface="Georgia"/>
              </a:rPr>
              <a:t>Initial gas (in solution) in place </a:t>
            </a:r>
          </a:p>
        </p:txBody>
      </p:sp>
      <p:sp>
        <p:nvSpPr>
          <p:cNvPr id="8" name="Rectangle 7"/>
          <p:cNvSpPr/>
          <p:nvPr/>
        </p:nvSpPr>
        <p:spPr>
          <a:xfrm>
            <a:off x="1075765" y="3276052"/>
            <a:ext cx="8275320" cy="400110"/>
          </a:xfrm>
          <a:prstGeom prst="rect">
            <a:avLst/>
          </a:prstGeom>
        </p:spPr>
        <p:txBody>
          <a:bodyPr wrap="square">
            <a:spAutoFit/>
          </a:bodyPr>
          <a:lstStyle/>
          <a:p>
            <a:pPr algn="just" fontAlgn="base">
              <a:spcBef>
                <a:spcPct val="0"/>
              </a:spcBef>
              <a:spcAft>
                <a:spcPct val="0"/>
              </a:spcAft>
            </a:pPr>
            <a:r>
              <a:rPr lang="en-US" sz="2000" dirty="0" err="1">
                <a:solidFill>
                  <a:srgbClr val="081D58"/>
                </a:solidFill>
                <a:latin typeface="Georgia"/>
              </a:rPr>
              <a:t>R</a:t>
            </a:r>
            <a:r>
              <a:rPr lang="en-US" sz="2000" baseline="-25000" dirty="0" err="1">
                <a:solidFill>
                  <a:srgbClr val="081D58"/>
                </a:solidFill>
                <a:latin typeface="Georgia"/>
              </a:rPr>
              <a:t>s</a:t>
            </a:r>
            <a:r>
              <a:rPr lang="en-US" sz="2000" dirty="0">
                <a:solidFill>
                  <a:srgbClr val="081D58"/>
                </a:solidFill>
                <a:latin typeface="Georgia"/>
              </a:rPr>
              <a:t> is gas solubility in the oil or solution gas-oil ratio = V</a:t>
            </a:r>
            <a:r>
              <a:rPr lang="en-US" sz="2000" baseline="-25000" dirty="0">
                <a:solidFill>
                  <a:srgbClr val="081D58"/>
                </a:solidFill>
                <a:latin typeface="Georgia"/>
              </a:rPr>
              <a:t>g</a:t>
            </a:r>
            <a:r>
              <a:rPr lang="en-US" sz="2000" dirty="0">
                <a:solidFill>
                  <a:srgbClr val="081D58"/>
                </a:solidFill>
                <a:latin typeface="Georgia"/>
              </a:rPr>
              <a:t> (std)/V</a:t>
            </a:r>
            <a:r>
              <a:rPr lang="en-US" sz="2000" baseline="-25000" dirty="0">
                <a:solidFill>
                  <a:srgbClr val="081D58"/>
                </a:solidFill>
                <a:latin typeface="Georgia"/>
              </a:rPr>
              <a:t>o</a:t>
            </a:r>
            <a:r>
              <a:rPr lang="en-US" sz="2000" dirty="0">
                <a:solidFill>
                  <a:srgbClr val="081D58"/>
                </a:solidFill>
                <a:latin typeface="Georgia"/>
              </a:rPr>
              <a:t> (std)</a:t>
            </a:r>
          </a:p>
        </p:txBody>
      </p:sp>
      <p:sp>
        <p:nvSpPr>
          <p:cNvPr id="9" name="Rectangle 8"/>
          <p:cNvSpPr/>
          <p:nvPr/>
        </p:nvSpPr>
        <p:spPr>
          <a:xfrm>
            <a:off x="1365934" y="3968221"/>
            <a:ext cx="2133918" cy="400110"/>
          </a:xfrm>
          <a:prstGeom prst="rect">
            <a:avLst/>
          </a:prstGeom>
        </p:spPr>
        <p:txBody>
          <a:bodyPr wrap="none">
            <a:spAutoFit/>
          </a:bodyPr>
          <a:lstStyle/>
          <a:p>
            <a:pPr algn="ctr" fontAlgn="base">
              <a:spcBef>
                <a:spcPct val="0"/>
              </a:spcBef>
              <a:spcAft>
                <a:spcPct val="0"/>
              </a:spcAft>
            </a:pPr>
            <a:r>
              <a:rPr lang="en-US" sz="2000" dirty="0">
                <a:solidFill>
                  <a:srgbClr val="081D58"/>
                </a:solidFill>
                <a:effectLst>
                  <a:outerShdw blurRad="38100" dist="38100" dir="2700000" algn="tl">
                    <a:srgbClr val="000000">
                      <a:alpha val="43137"/>
                    </a:srgbClr>
                  </a:outerShdw>
                </a:effectLst>
                <a:latin typeface="Georgia"/>
              </a:rPr>
              <a:t>Free Gas in Place</a:t>
            </a:r>
          </a:p>
        </p:txBody>
      </p:sp>
      <p:sp>
        <p:nvSpPr>
          <p:cNvPr id="11" name="Rectangle 10"/>
          <p:cNvSpPr/>
          <p:nvPr/>
        </p:nvSpPr>
        <p:spPr>
          <a:xfrm>
            <a:off x="1145332" y="4823782"/>
            <a:ext cx="7940040" cy="1200329"/>
          </a:xfrm>
          <a:prstGeom prst="rect">
            <a:avLst/>
          </a:prstGeom>
        </p:spPr>
        <p:txBody>
          <a:bodyPr wrap="square">
            <a:spAutoFit/>
          </a:bodyPr>
          <a:lstStyle/>
          <a:p>
            <a:pPr algn="just" fontAlgn="base">
              <a:spcBef>
                <a:spcPct val="0"/>
              </a:spcBef>
              <a:spcAft>
                <a:spcPct val="0"/>
              </a:spcAft>
            </a:pPr>
            <a:r>
              <a:rPr lang="en-US" dirty="0">
                <a:latin typeface="Georgia"/>
              </a:rPr>
              <a:t>V</a:t>
            </a:r>
            <a:r>
              <a:rPr lang="en-US" baseline="-25000" dirty="0">
                <a:latin typeface="Georgia"/>
              </a:rPr>
              <a:t>g</a:t>
            </a:r>
            <a:r>
              <a:rPr lang="en-US" dirty="0">
                <a:latin typeface="Georgia"/>
              </a:rPr>
              <a:t> is the bulk volume assigned to the gas-saturated portion of the reservoir in acre-ft, </a:t>
            </a:r>
            <a:r>
              <a:rPr lang="en-US" dirty="0" err="1">
                <a:latin typeface="Georgia"/>
              </a:rPr>
              <a:t>B</a:t>
            </a:r>
            <a:r>
              <a:rPr lang="en-US" baseline="-25000" dirty="0" err="1">
                <a:latin typeface="Georgia"/>
              </a:rPr>
              <a:t>gi</a:t>
            </a:r>
            <a:r>
              <a:rPr lang="en-US" dirty="0">
                <a:latin typeface="Georgia"/>
              </a:rPr>
              <a:t> is the initial gas formation volume factor in RB/</a:t>
            </a:r>
            <a:r>
              <a:rPr lang="en-US" dirty="0" err="1">
                <a:latin typeface="Georgia"/>
              </a:rPr>
              <a:t>scf</a:t>
            </a:r>
            <a:r>
              <a:rPr lang="en-US" dirty="0">
                <a:latin typeface="Georgia"/>
              </a:rPr>
              <a:t>.</a:t>
            </a:r>
          </a:p>
          <a:p>
            <a:pPr algn="just" fontAlgn="base">
              <a:spcBef>
                <a:spcPct val="0"/>
              </a:spcBef>
              <a:spcAft>
                <a:spcPct val="0"/>
              </a:spcAft>
            </a:pPr>
            <a:r>
              <a:rPr lang="en-US" dirty="0">
                <a:latin typeface="Georgia"/>
              </a:rPr>
              <a:t>(</a:t>
            </a:r>
            <a:r>
              <a:rPr lang="en-US" i="1" dirty="0">
                <a:latin typeface="Georgia"/>
              </a:rPr>
              <a:t>Note: If the formation volume factor is expressed in ft</a:t>
            </a:r>
            <a:r>
              <a:rPr lang="en-US" i="1" baseline="30000" dirty="0">
                <a:latin typeface="Georgia"/>
              </a:rPr>
              <a:t>3</a:t>
            </a:r>
            <a:r>
              <a:rPr lang="en-US" i="1" dirty="0">
                <a:latin typeface="Georgia"/>
              </a:rPr>
              <a:t>/</a:t>
            </a:r>
            <a:r>
              <a:rPr lang="en-US" i="1" dirty="0" err="1">
                <a:latin typeface="Georgia"/>
              </a:rPr>
              <a:t>scf</a:t>
            </a:r>
            <a:r>
              <a:rPr lang="en-US" i="1" dirty="0">
                <a:latin typeface="Georgia"/>
              </a:rPr>
              <a:t>, 7,758 should be replaced with 43,560 ft</a:t>
            </a:r>
            <a:r>
              <a:rPr lang="en-US" i="1" baseline="30000" dirty="0">
                <a:latin typeface="Georgia"/>
              </a:rPr>
              <a:t>3</a:t>
            </a:r>
            <a:r>
              <a:rPr lang="en-US" i="1" dirty="0">
                <a:latin typeface="Georgia"/>
              </a:rPr>
              <a:t>/acre-ft</a:t>
            </a:r>
            <a:r>
              <a:rPr lang="en-US" dirty="0">
                <a:latin typeface="Georgia"/>
              </a:rPr>
              <a:t>).</a:t>
            </a:r>
          </a:p>
        </p:txBody>
      </p:sp>
      <p:sp>
        <p:nvSpPr>
          <p:cNvPr id="6" name="Slide Number Placeholder 5">
            <a:extLst>
              <a:ext uri="{FF2B5EF4-FFF2-40B4-BE49-F238E27FC236}">
                <a16:creationId xmlns:a16="http://schemas.microsoft.com/office/drawing/2014/main" xmlns="" id="{B1C0F4F4-BB5D-485F-B23F-85475D454C29}"/>
              </a:ext>
            </a:extLst>
          </p:cNvPr>
          <p:cNvSpPr>
            <a:spLocks noGrp="1"/>
          </p:cNvSpPr>
          <p:nvPr>
            <p:ph type="sldNum" sz="quarter" idx="12"/>
          </p:nvPr>
        </p:nvSpPr>
        <p:spPr/>
        <p:txBody>
          <a:bodyPr/>
          <a:lstStyle/>
          <a:p>
            <a:pPr>
              <a:defRPr/>
            </a:pPr>
            <a:fld id="{2A5EE1B5-A6C4-4280-B2F4-AB5DF0258454}" type="slidenum">
              <a:rPr lang="en-US" smtClean="0"/>
              <a:pPr>
                <a:defRPr/>
              </a:pPr>
              <a:t>12</a:t>
            </a:fld>
            <a:endParaRPr lang="en-US"/>
          </a:p>
        </p:txBody>
      </p:sp>
      <p:sp>
        <p:nvSpPr>
          <p:cNvPr id="22" name="TextBox 21">
            <a:extLst>
              <a:ext uri="{FF2B5EF4-FFF2-40B4-BE49-F238E27FC236}">
                <a16:creationId xmlns:a16="http://schemas.microsoft.com/office/drawing/2014/main" xmlns="" id="{C0597FAC-F427-4984-ADD6-643942132F5C}"/>
              </a:ext>
            </a:extLst>
          </p:cNvPr>
          <p:cNvSpPr txBox="1"/>
          <p:nvPr/>
        </p:nvSpPr>
        <p:spPr>
          <a:xfrm>
            <a:off x="1145332" y="2532547"/>
            <a:ext cx="4098806" cy="369332"/>
          </a:xfrm>
          <a:prstGeom prst="rect">
            <a:avLst/>
          </a:prstGeom>
          <a:solidFill>
            <a:schemeClr val="bg1"/>
          </a:solidFill>
          <a:ln>
            <a:solidFill>
              <a:srgbClr val="C00000"/>
            </a:solidFill>
          </a:ln>
        </p:spPr>
        <p:txBody>
          <a:bodyPr wrap="square" rtlCol="0">
            <a:spAutoFit/>
          </a:bodyPr>
          <a:lstStyle/>
          <a:p>
            <a:r>
              <a:rPr lang="en-US" i="1" dirty="0" err="1"/>
              <a:t>V</a:t>
            </a:r>
            <a:r>
              <a:rPr lang="en-US" sz="1100" i="1" dirty="0" err="1"/>
              <a:t>b</a:t>
            </a:r>
            <a:r>
              <a:rPr lang="en-US" dirty="0"/>
              <a:t> = the reservoir bulk volume, acre-ft</a:t>
            </a:r>
            <a:endParaRPr lang="en-US" sz="1100" dirty="0"/>
          </a:p>
        </p:txBody>
      </p:sp>
      <p:pic>
        <p:nvPicPr>
          <p:cNvPr id="21" name="Picture 20">
            <a:extLst>
              <a:ext uri="{FF2B5EF4-FFF2-40B4-BE49-F238E27FC236}">
                <a16:creationId xmlns:a16="http://schemas.microsoft.com/office/drawing/2014/main" xmlns="" id="{B0F1593B-CC2C-4E58-B690-AC314F955FA2}"/>
              </a:ext>
            </a:extLst>
          </p:cNvPr>
          <p:cNvPicPr>
            <a:picLocks noChangeAspect="1"/>
          </p:cNvPicPr>
          <p:nvPr/>
        </p:nvPicPr>
        <p:blipFill>
          <a:blip r:embed="rId2"/>
          <a:stretch>
            <a:fillRect/>
          </a:stretch>
        </p:blipFill>
        <p:spPr>
          <a:xfrm>
            <a:off x="5903035" y="1929409"/>
            <a:ext cx="2928993" cy="623018"/>
          </a:xfrm>
          <a:prstGeom prst="rect">
            <a:avLst/>
          </a:prstGeom>
        </p:spPr>
      </p:pic>
      <p:pic>
        <p:nvPicPr>
          <p:cNvPr id="24" name="Picture 23">
            <a:extLst>
              <a:ext uri="{FF2B5EF4-FFF2-40B4-BE49-F238E27FC236}">
                <a16:creationId xmlns:a16="http://schemas.microsoft.com/office/drawing/2014/main" xmlns="" id="{E38AB282-D760-4C0F-8B63-F8A6987AE4D4}"/>
              </a:ext>
            </a:extLst>
          </p:cNvPr>
          <p:cNvPicPr>
            <a:picLocks noChangeAspect="1"/>
          </p:cNvPicPr>
          <p:nvPr/>
        </p:nvPicPr>
        <p:blipFill>
          <a:blip r:embed="rId3"/>
          <a:stretch>
            <a:fillRect/>
          </a:stretch>
        </p:blipFill>
        <p:spPr>
          <a:xfrm>
            <a:off x="4860777" y="3819727"/>
            <a:ext cx="3219450" cy="8096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854656" y="466727"/>
            <a:ext cx="8495388" cy="647700"/>
          </a:xfrm>
        </p:spPr>
        <p:txBody>
          <a:bodyPr>
            <a:normAutofit fontScale="90000"/>
          </a:bodyPr>
          <a:lstStyle/>
          <a:p>
            <a:pPr algn="ctr"/>
            <a:r>
              <a:rPr lang="en-US" dirty="0">
                <a:solidFill>
                  <a:srgbClr val="7030A0"/>
                </a:solidFill>
              </a:rPr>
              <a:t>Probabilistic Representation of Reserves</a:t>
            </a:r>
          </a:p>
        </p:txBody>
      </p:sp>
      <p:sp>
        <p:nvSpPr>
          <p:cNvPr id="489475" name="Rectangle 3"/>
          <p:cNvSpPr>
            <a:spLocks noGrp="1" noChangeArrowheads="1"/>
          </p:cNvSpPr>
          <p:nvPr>
            <p:ph type="body" idx="1"/>
          </p:nvPr>
        </p:nvSpPr>
        <p:spPr>
          <a:xfrm>
            <a:off x="1917700" y="1219200"/>
            <a:ext cx="8369300" cy="562947"/>
          </a:xfrm>
        </p:spPr>
        <p:txBody>
          <a:bodyPr/>
          <a:lstStyle/>
          <a:p>
            <a:pPr algn="just">
              <a:buClrTx/>
            </a:pPr>
            <a:r>
              <a:rPr lang="en-US" sz="2400" dirty="0">
                <a:solidFill>
                  <a:srgbClr val="C00000"/>
                </a:solidFill>
              </a:rPr>
              <a:t>For each element there is a probability function.</a:t>
            </a:r>
            <a:endParaRPr lang="en-US" dirty="0">
              <a:solidFill>
                <a:srgbClr val="C00000"/>
              </a:solidFill>
            </a:endParaRPr>
          </a:p>
        </p:txBody>
      </p:sp>
      <p:pic>
        <p:nvPicPr>
          <p:cNvPr id="489476" name="Picture 4" descr="E:\TEACHING MATERIALS\Distance Learn Mat\FIGURES Gifs\Chapter1 Gifs\Res Eng Ch 1 Fig 4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523" y="1878014"/>
            <a:ext cx="8044954" cy="39417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FBDD4432-C5FA-4F07-A8F2-63947AF13EFF}"/>
              </a:ext>
            </a:extLst>
          </p:cNvPr>
          <p:cNvSpPr>
            <a:spLocks noGrp="1"/>
          </p:cNvSpPr>
          <p:nvPr>
            <p:ph type="sldNum" sz="quarter" idx="12"/>
          </p:nvPr>
        </p:nvSpPr>
        <p:spPr/>
        <p:txBody>
          <a:bodyPr/>
          <a:lstStyle/>
          <a:p>
            <a:pPr>
              <a:defRPr/>
            </a:pPr>
            <a:fld id="{2A5EE1B5-A6C4-4280-B2F4-AB5DF0258454}" type="slidenum">
              <a:rPr lang="en-US" smtClean="0"/>
              <a:pPr>
                <a:defRPr/>
              </a:pPr>
              <a:t>13</a:t>
            </a:fld>
            <a:endParaRPr lang="en-US"/>
          </a:p>
        </p:txBody>
      </p:sp>
    </p:spTree>
    <p:extLst>
      <p:ext uri="{BB962C8B-B14F-4D97-AF65-F5344CB8AC3E}">
        <p14:creationId xmlns:p14="http://schemas.microsoft.com/office/powerpoint/2010/main" val="320575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9" name="Rectangle 3"/>
          <p:cNvSpPr>
            <a:spLocks noGrp="1" noChangeArrowheads="1"/>
          </p:cNvSpPr>
          <p:nvPr>
            <p:ph type="body" idx="1"/>
          </p:nvPr>
        </p:nvSpPr>
        <p:spPr>
          <a:xfrm>
            <a:off x="3368337" y="5830554"/>
            <a:ext cx="4127500" cy="863600"/>
          </a:xfrm>
        </p:spPr>
        <p:txBody>
          <a:bodyPr>
            <a:normAutofit fontScale="85000" lnSpcReduction="20000"/>
          </a:bodyPr>
          <a:lstStyle/>
          <a:p>
            <a:pPr>
              <a:buClrTx/>
            </a:pPr>
            <a:r>
              <a:rPr lang="en-US" sz="1800" dirty="0">
                <a:solidFill>
                  <a:schemeClr val="accent1"/>
                </a:solidFill>
              </a:rPr>
              <a:t>Proven = 500MMstb,</a:t>
            </a:r>
          </a:p>
          <a:p>
            <a:pPr>
              <a:buClrTx/>
            </a:pPr>
            <a:r>
              <a:rPr lang="en-US" sz="1800" dirty="0">
                <a:solidFill>
                  <a:schemeClr val="accent1"/>
                </a:solidFill>
              </a:rPr>
              <a:t>Probable =740-500=240MMstb</a:t>
            </a:r>
          </a:p>
          <a:p>
            <a:pPr>
              <a:buClrTx/>
            </a:pPr>
            <a:r>
              <a:rPr lang="en-US" sz="1800" dirty="0">
                <a:solidFill>
                  <a:schemeClr val="accent1"/>
                </a:solidFill>
              </a:rPr>
              <a:t>Possible =860-740=120MMstb</a:t>
            </a:r>
          </a:p>
        </p:txBody>
      </p:sp>
      <p:pic>
        <p:nvPicPr>
          <p:cNvPr id="490500" name="Picture 4" descr="E:\TEACHING MATERIALS\Distance Learn Mat\FIGURES Gifs\Chapter1 Gifs\Res Eng Ch 1 Fig 5 n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108" y="1278211"/>
            <a:ext cx="7299325" cy="4259263"/>
          </a:xfrm>
          <a:prstGeom prst="rect">
            <a:avLst/>
          </a:prstGeom>
          <a:noFill/>
          <a:extLst>
            <a:ext uri="{909E8E84-426E-40DD-AFC4-6F175D3DCCD1}">
              <a14:hiddenFill xmlns:a14="http://schemas.microsoft.com/office/drawing/2010/main">
                <a:solidFill>
                  <a:srgbClr val="FFFFFF"/>
                </a:solidFill>
              </a14:hiddenFill>
            </a:ext>
          </a:extLst>
        </p:spPr>
      </p:pic>
      <p:sp>
        <p:nvSpPr>
          <p:cNvPr id="490506" name="Line 10"/>
          <p:cNvSpPr>
            <a:spLocks noChangeShapeType="1"/>
          </p:cNvSpPr>
          <p:nvPr/>
        </p:nvSpPr>
        <p:spPr bwMode="auto">
          <a:xfrm flipV="1">
            <a:off x="5212228" y="4733365"/>
            <a:ext cx="1211440" cy="107239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dirty="0">
              <a:solidFill>
                <a:srgbClr val="FFFFFF"/>
              </a:solidFill>
              <a:latin typeface="Arial" charset="0"/>
            </a:endParaRPr>
          </a:p>
        </p:txBody>
      </p:sp>
      <p:sp>
        <p:nvSpPr>
          <p:cNvPr id="490507" name="Line 11"/>
          <p:cNvSpPr>
            <a:spLocks noChangeShapeType="1"/>
          </p:cNvSpPr>
          <p:nvPr/>
        </p:nvSpPr>
        <p:spPr bwMode="auto">
          <a:xfrm flipV="1">
            <a:off x="5709938" y="4510359"/>
            <a:ext cx="1467971" cy="1438611"/>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dirty="0">
              <a:solidFill>
                <a:srgbClr val="FFFFFF"/>
              </a:solidFill>
              <a:latin typeface="Arial" charset="0"/>
            </a:endParaRPr>
          </a:p>
        </p:txBody>
      </p:sp>
      <p:sp>
        <p:nvSpPr>
          <p:cNvPr id="490508" name="Line 12"/>
          <p:cNvSpPr>
            <a:spLocks noChangeShapeType="1"/>
          </p:cNvSpPr>
          <p:nvPr/>
        </p:nvSpPr>
        <p:spPr bwMode="auto">
          <a:xfrm>
            <a:off x="6474469" y="4332560"/>
            <a:ext cx="15748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dirty="0">
              <a:solidFill>
                <a:srgbClr val="FFFFFF"/>
              </a:solidFill>
              <a:latin typeface="Arial" charset="0"/>
            </a:endParaRPr>
          </a:p>
        </p:txBody>
      </p:sp>
      <p:sp>
        <p:nvSpPr>
          <p:cNvPr id="490509" name="Line 13"/>
          <p:cNvSpPr>
            <a:spLocks noChangeShapeType="1"/>
          </p:cNvSpPr>
          <p:nvPr/>
        </p:nvSpPr>
        <p:spPr bwMode="auto">
          <a:xfrm flipV="1">
            <a:off x="5966469" y="4154760"/>
            <a:ext cx="2387600" cy="2514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dirty="0">
              <a:solidFill>
                <a:srgbClr val="FFFFFF"/>
              </a:solidFill>
              <a:latin typeface="Arial" charset="0"/>
            </a:endParaRPr>
          </a:p>
        </p:txBody>
      </p:sp>
      <p:sp>
        <p:nvSpPr>
          <p:cNvPr id="490510" name="Line 14"/>
          <p:cNvSpPr>
            <a:spLocks noChangeShapeType="1"/>
          </p:cNvSpPr>
          <p:nvPr/>
        </p:nvSpPr>
        <p:spPr bwMode="auto">
          <a:xfrm>
            <a:off x="8049269" y="4116660"/>
            <a:ext cx="6858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000" dirty="0">
              <a:solidFill>
                <a:srgbClr val="FFFFFF"/>
              </a:solidFill>
              <a:latin typeface="Arial" charset="0"/>
            </a:endParaRPr>
          </a:p>
        </p:txBody>
      </p:sp>
      <p:sp>
        <p:nvSpPr>
          <p:cNvPr id="2" name="Slide Number Placeholder 1">
            <a:extLst>
              <a:ext uri="{FF2B5EF4-FFF2-40B4-BE49-F238E27FC236}">
                <a16:creationId xmlns:a16="http://schemas.microsoft.com/office/drawing/2014/main" xmlns="" id="{65F2A788-3AAC-49FC-9C83-395DBD9B4B25}"/>
              </a:ext>
            </a:extLst>
          </p:cNvPr>
          <p:cNvSpPr>
            <a:spLocks noGrp="1"/>
          </p:cNvSpPr>
          <p:nvPr>
            <p:ph type="sldNum" sz="quarter" idx="12"/>
          </p:nvPr>
        </p:nvSpPr>
        <p:spPr/>
        <p:txBody>
          <a:bodyPr/>
          <a:lstStyle/>
          <a:p>
            <a:pPr>
              <a:defRPr/>
            </a:pPr>
            <a:fld id="{2A5EE1B5-A6C4-4280-B2F4-AB5DF0258454}" type="slidenum">
              <a:rPr lang="en-US" smtClean="0"/>
              <a:pPr>
                <a:defRPr/>
              </a:pPr>
              <a:t>14</a:t>
            </a:fld>
            <a:endParaRPr lang="en-US"/>
          </a:p>
        </p:txBody>
      </p:sp>
      <p:sp>
        <p:nvSpPr>
          <p:cNvPr id="13" name="Rectangle 2">
            <a:extLst>
              <a:ext uri="{FF2B5EF4-FFF2-40B4-BE49-F238E27FC236}">
                <a16:creationId xmlns:a16="http://schemas.microsoft.com/office/drawing/2014/main" xmlns="" id="{539E6666-1096-4747-9E5A-5809B3C5EF13}"/>
              </a:ext>
            </a:extLst>
          </p:cNvPr>
          <p:cNvSpPr>
            <a:spLocks noGrp="1" noChangeArrowheads="1"/>
          </p:cNvSpPr>
          <p:nvPr>
            <p:ph type="title"/>
          </p:nvPr>
        </p:nvSpPr>
        <p:spPr>
          <a:xfrm>
            <a:off x="1848306" y="395561"/>
            <a:ext cx="8495388" cy="647700"/>
          </a:xfrm>
        </p:spPr>
        <p:txBody>
          <a:bodyPr>
            <a:normAutofit fontScale="90000"/>
          </a:bodyPr>
          <a:lstStyle/>
          <a:p>
            <a:pPr algn="ctr"/>
            <a:r>
              <a:rPr lang="en-US" dirty="0">
                <a:solidFill>
                  <a:srgbClr val="7030A0"/>
                </a:solidFill>
              </a:rPr>
              <a:t>Probabilistic Representation of Reserves</a:t>
            </a:r>
          </a:p>
        </p:txBody>
      </p:sp>
    </p:spTree>
    <p:extLst>
      <p:ext uri="{BB962C8B-B14F-4D97-AF65-F5344CB8AC3E}">
        <p14:creationId xmlns:p14="http://schemas.microsoft.com/office/powerpoint/2010/main" val="216444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Grp="1" noChangeArrowheads="1"/>
          </p:cNvSpPr>
          <p:nvPr>
            <p:ph type="body" idx="1"/>
          </p:nvPr>
        </p:nvSpPr>
        <p:spPr>
          <a:xfrm>
            <a:off x="1774172" y="950099"/>
            <a:ext cx="8388424" cy="549324"/>
          </a:xfrm>
        </p:spPr>
        <p:txBody>
          <a:bodyPr>
            <a:normAutofit fontScale="85000" lnSpcReduction="20000"/>
          </a:bodyPr>
          <a:lstStyle/>
          <a:p>
            <a:pPr algn="just"/>
            <a:r>
              <a:rPr lang="en-US" sz="2400" dirty="0"/>
              <a:t>As field is produced the shape of the curve changes.  Probability converted to recovery leaving less uncertainty in reserves.</a:t>
            </a:r>
            <a:endParaRPr lang="en-US" dirty="0"/>
          </a:p>
        </p:txBody>
      </p:sp>
      <p:pic>
        <p:nvPicPr>
          <p:cNvPr id="492548" name="Picture 4" descr="E:\TEACHING MATERIALS\Distance Learn Mat\FIGURES Gifs\Chapter1 Gifs\Res Eng Ch 1 Fig 6 n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698" y="1499423"/>
            <a:ext cx="7817371" cy="46420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4A4F649A-5645-4D4B-8FE7-4950DB88B401}"/>
              </a:ext>
            </a:extLst>
          </p:cNvPr>
          <p:cNvSpPr>
            <a:spLocks noGrp="1"/>
          </p:cNvSpPr>
          <p:nvPr>
            <p:ph type="sldNum" sz="quarter" idx="12"/>
          </p:nvPr>
        </p:nvSpPr>
        <p:spPr/>
        <p:txBody>
          <a:bodyPr/>
          <a:lstStyle/>
          <a:p>
            <a:pPr>
              <a:defRPr/>
            </a:pPr>
            <a:fld id="{2A5EE1B5-A6C4-4280-B2F4-AB5DF0258454}" type="slidenum">
              <a:rPr lang="en-US" smtClean="0"/>
              <a:pPr>
                <a:defRPr/>
              </a:pPr>
              <a:t>15</a:t>
            </a:fld>
            <a:endParaRPr lang="en-US"/>
          </a:p>
        </p:txBody>
      </p:sp>
      <p:sp>
        <p:nvSpPr>
          <p:cNvPr id="8" name="Rectangle 2">
            <a:extLst>
              <a:ext uri="{FF2B5EF4-FFF2-40B4-BE49-F238E27FC236}">
                <a16:creationId xmlns:a16="http://schemas.microsoft.com/office/drawing/2014/main" xmlns="" id="{251AB1A3-B646-4DD6-9D52-3F335B398F23}"/>
              </a:ext>
            </a:extLst>
          </p:cNvPr>
          <p:cNvSpPr>
            <a:spLocks noGrp="1" noChangeArrowheads="1"/>
          </p:cNvSpPr>
          <p:nvPr>
            <p:ph type="title"/>
          </p:nvPr>
        </p:nvSpPr>
        <p:spPr>
          <a:xfrm>
            <a:off x="1774172" y="27737"/>
            <a:ext cx="8495388" cy="647700"/>
          </a:xfrm>
        </p:spPr>
        <p:txBody>
          <a:bodyPr>
            <a:normAutofit fontScale="90000"/>
          </a:bodyPr>
          <a:lstStyle/>
          <a:p>
            <a:pPr algn="ctr"/>
            <a:r>
              <a:rPr lang="en-US" dirty="0">
                <a:solidFill>
                  <a:srgbClr val="7030A0"/>
                </a:solidFill>
              </a:rPr>
              <a:t>Probabilistic Representation of Reserves</a:t>
            </a:r>
          </a:p>
        </p:txBody>
      </p:sp>
    </p:spTree>
    <p:extLst>
      <p:ext uri="{BB962C8B-B14F-4D97-AF65-F5344CB8AC3E}">
        <p14:creationId xmlns:p14="http://schemas.microsoft.com/office/powerpoint/2010/main" val="3069874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00FBC58-C76E-4FB6-A0EF-38B999943F01}"/>
              </a:ext>
            </a:extLst>
          </p:cNvPr>
          <p:cNvSpPr txBox="1"/>
          <p:nvPr/>
        </p:nvSpPr>
        <p:spPr>
          <a:xfrm>
            <a:off x="522919" y="687070"/>
            <a:ext cx="791852" cy="369332"/>
          </a:xfrm>
          <a:prstGeom prst="rect">
            <a:avLst/>
          </a:prstGeom>
          <a:noFill/>
        </p:spPr>
        <p:txBody>
          <a:bodyPr wrap="square" rtlCol="0">
            <a:spAutoFit/>
          </a:bodyPr>
          <a:lstStyle/>
          <a:p>
            <a:r>
              <a:rPr lang="en-US" b="1" dirty="0">
                <a:solidFill>
                  <a:srgbClr val="FF0000"/>
                </a:solidFill>
              </a:rPr>
              <a:t>Ex.1</a:t>
            </a:r>
          </a:p>
        </p:txBody>
      </p:sp>
      <p:sp>
        <p:nvSpPr>
          <p:cNvPr id="5" name="TextBox 4">
            <a:extLst>
              <a:ext uri="{FF2B5EF4-FFF2-40B4-BE49-F238E27FC236}">
                <a16:creationId xmlns:a16="http://schemas.microsoft.com/office/drawing/2014/main" xmlns="" id="{3E4426D9-DCD9-47CD-A2A4-B927403B1714}"/>
              </a:ext>
            </a:extLst>
          </p:cNvPr>
          <p:cNvSpPr txBox="1"/>
          <p:nvPr/>
        </p:nvSpPr>
        <p:spPr>
          <a:xfrm>
            <a:off x="522919" y="3244334"/>
            <a:ext cx="1524785" cy="369332"/>
          </a:xfrm>
          <a:prstGeom prst="rect">
            <a:avLst/>
          </a:prstGeom>
          <a:noFill/>
        </p:spPr>
        <p:txBody>
          <a:bodyPr wrap="square" rtlCol="0">
            <a:spAutoFit/>
          </a:bodyPr>
          <a:lstStyle/>
          <a:p>
            <a:r>
              <a:rPr lang="en-US" b="1" dirty="0">
                <a:solidFill>
                  <a:srgbClr val="FF0000"/>
                </a:solidFill>
              </a:rPr>
              <a:t>Solution</a:t>
            </a:r>
          </a:p>
        </p:txBody>
      </p:sp>
      <p:sp>
        <p:nvSpPr>
          <p:cNvPr id="7" name="TextBox 6">
            <a:extLst>
              <a:ext uri="{FF2B5EF4-FFF2-40B4-BE49-F238E27FC236}">
                <a16:creationId xmlns:a16="http://schemas.microsoft.com/office/drawing/2014/main" xmlns="" id="{9D028BFC-24D0-4BE2-A6FA-4F651BD05137}"/>
              </a:ext>
            </a:extLst>
          </p:cNvPr>
          <p:cNvSpPr txBox="1"/>
          <p:nvPr/>
        </p:nvSpPr>
        <p:spPr>
          <a:xfrm>
            <a:off x="498049" y="1108604"/>
            <a:ext cx="9226864" cy="1754326"/>
          </a:xfrm>
          <a:prstGeom prst="rect">
            <a:avLst/>
          </a:prstGeom>
          <a:noFill/>
        </p:spPr>
        <p:txBody>
          <a:bodyPr wrap="square">
            <a:spAutoFit/>
          </a:bodyPr>
          <a:lstStyle/>
          <a:p>
            <a:r>
              <a:rPr lang="en-US" dirty="0"/>
              <a:t>Calculate the volume of oil in a reservoir having the  following parameters:</a:t>
            </a:r>
          </a:p>
          <a:p>
            <a:r>
              <a:rPr lang="en-US" dirty="0"/>
              <a:t>Reservoir area = 40.0 acres</a:t>
            </a:r>
          </a:p>
          <a:p>
            <a:r>
              <a:rPr lang="en-US" dirty="0"/>
              <a:t>Average reservoir thickness = 25 feet</a:t>
            </a:r>
          </a:p>
          <a:p>
            <a:r>
              <a:rPr lang="en-US" dirty="0"/>
              <a:t>Average reservoir porosity = 22%</a:t>
            </a:r>
          </a:p>
          <a:p>
            <a:r>
              <a:rPr lang="en-US" dirty="0"/>
              <a:t>Average water saturation = 30%</a:t>
            </a:r>
          </a:p>
          <a:p>
            <a:r>
              <a:rPr lang="en-US" dirty="0"/>
              <a:t>Oil formation volume factor = 1.32 RB/STB</a:t>
            </a:r>
          </a:p>
        </p:txBody>
      </p:sp>
      <p:sp>
        <p:nvSpPr>
          <p:cNvPr id="21" name="TextBox 20">
            <a:extLst>
              <a:ext uri="{FF2B5EF4-FFF2-40B4-BE49-F238E27FC236}">
                <a16:creationId xmlns:a16="http://schemas.microsoft.com/office/drawing/2014/main" xmlns="" id="{BD4D059F-309D-4E94-AECE-EA13C6F200C6}"/>
              </a:ext>
            </a:extLst>
          </p:cNvPr>
          <p:cNvSpPr txBox="1"/>
          <p:nvPr/>
        </p:nvSpPr>
        <p:spPr>
          <a:xfrm>
            <a:off x="522919" y="3775666"/>
            <a:ext cx="6094428" cy="1295868"/>
          </a:xfrm>
          <a:prstGeom prst="rect">
            <a:avLst/>
          </a:prstGeom>
          <a:noFill/>
        </p:spPr>
        <p:txBody>
          <a:bodyPr wrap="square">
            <a:spAutoFit/>
          </a:bodyPr>
          <a:lstStyle/>
          <a:p>
            <a:pPr>
              <a:lnSpc>
                <a:spcPct val="150000"/>
              </a:lnSpc>
            </a:pPr>
            <a:r>
              <a:rPr lang="en-US" dirty="0"/>
              <a:t>OIIP = 7758 𝐴 ℎ 𝛷 (1−𝑆𝑤) / 𝐵𝑜</a:t>
            </a:r>
          </a:p>
          <a:p>
            <a:pPr>
              <a:lnSpc>
                <a:spcPct val="150000"/>
              </a:lnSpc>
            </a:pPr>
            <a:r>
              <a:rPr lang="en-US" dirty="0"/>
              <a:t>OIIP = 7758 𝑥 40 𝑥 25 𝑥 0.22 (1−0.3) / 1.32</a:t>
            </a:r>
          </a:p>
          <a:p>
            <a:pPr>
              <a:lnSpc>
                <a:spcPct val="150000"/>
              </a:lnSpc>
            </a:pPr>
            <a:r>
              <a:rPr lang="en-US" dirty="0"/>
              <a:t>OIIP= 905100 STB</a:t>
            </a:r>
          </a:p>
        </p:txBody>
      </p:sp>
      <p:sp>
        <p:nvSpPr>
          <p:cNvPr id="14" name="Rectangle 2">
            <a:extLst>
              <a:ext uri="{FF2B5EF4-FFF2-40B4-BE49-F238E27FC236}">
                <a16:creationId xmlns:a16="http://schemas.microsoft.com/office/drawing/2014/main" xmlns="" id="{C7CF3BBD-FFA4-4ABF-9E75-F25643212E21}"/>
              </a:ext>
            </a:extLst>
          </p:cNvPr>
          <p:cNvSpPr>
            <a:spLocks noGrp="1" noChangeArrowheads="1"/>
          </p:cNvSpPr>
          <p:nvPr>
            <p:ph type="title"/>
          </p:nvPr>
        </p:nvSpPr>
        <p:spPr>
          <a:xfrm>
            <a:off x="1774172" y="27737"/>
            <a:ext cx="8495388" cy="647700"/>
          </a:xfrm>
        </p:spPr>
        <p:txBody>
          <a:bodyPr vert="horz" lIns="91440" tIns="45720" rIns="91440" bIns="45720" rtlCol="0" anchor="ctr">
            <a:normAutofit fontScale="90000"/>
          </a:bodyPr>
          <a:lstStyle/>
          <a:p>
            <a:pPr algn="ctr"/>
            <a:r>
              <a:rPr lang="en-US" b="1" dirty="0">
                <a:solidFill>
                  <a:srgbClr val="C00000"/>
                </a:solidFill>
              </a:rPr>
              <a:t>Exercises</a:t>
            </a:r>
          </a:p>
        </p:txBody>
      </p:sp>
    </p:spTree>
    <p:extLst>
      <p:ext uri="{BB962C8B-B14F-4D97-AF65-F5344CB8AC3E}">
        <p14:creationId xmlns:p14="http://schemas.microsoft.com/office/powerpoint/2010/main" val="207969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E308C387-5D4C-4F3E-9EC5-0577BC9380D5}"/>
              </a:ext>
            </a:extLst>
          </p:cNvPr>
          <p:cNvSpPr txBox="1"/>
          <p:nvPr/>
        </p:nvSpPr>
        <p:spPr>
          <a:xfrm>
            <a:off x="516367" y="1100290"/>
            <a:ext cx="10725374" cy="1754326"/>
          </a:xfrm>
          <a:prstGeom prst="rect">
            <a:avLst/>
          </a:prstGeom>
          <a:noFill/>
        </p:spPr>
        <p:txBody>
          <a:bodyPr wrap="square">
            <a:spAutoFit/>
          </a:bodyPr>
          <a:lstStyle/>
          <a:p>
            <a:pPr algn="justLow"/>
            <a:r>
              <a:rPr lang="en-US" dirty="0"/>
              <a:t>A core sample of 2 cm in radius, 4 cm long and 10 cm3 pore volume was taken from a reservoir. Assuming the reservoir is homogenous, calculate the oil initially in place in </a:t>
            </a:r>
            <a:r>
              <a:rPr lang="en-US" dirty="0" err="1"/>
              <a:t>bbls</a:t>
            </a:r>
            <a:r>
              <a:rPr lang="en-US" dirty="0"/>
              <a:t> in the reservoir. The following data of the reservoir are  available:</a:t>
            </a:r>
          </a:p>
          <a:p>
            <a:pPr algn="justLow"/>
            <a:r>
              <a:rPr lang="en-US" dirty="0"/>
              <a:t>Reservoir area= 27788400 ft2</a:t>
            </a:r>
          </a:p>
          <a:p>
            <a:pPr algn="justLow"/>
            <a:r>
              <a:rPr lang="en-US" dirty="0"/>
              <a:t>Average thickness= 10 ft </a:t>
            </a:r>
          </a:p>
          <a:p>
            <a:pPr algn="justLow"/>
            <a:r>
              <a:rPr lang="en-US" dirty="0"/>
              <a:t>Average connate water saturation=0.25</a:t>
            </a:r>
          </a:p>
        </p:txBody>
      </p:sp>
      <p:sp>
        <p:nvSpPr>
          <p:cNvPr id="12" name="TextBox 11">
            <a:extLst>
              <a:ext uri="{FF2B5EF4-FFF2-40B4-BE49-F238E27FC236}">
                <a16:creationId xmlns:a16="http://schemas.microsoft.com/office/drawing/2014/main" xmlns="" id="{B3E5C15D-0D40-4629-9804-C72E98F785D5}"/>
              </a:ext>
            </a:extLst>
          </p:cNvPr>
          <p:cNvSpPr txBox="1"/>
          <p:nvPr/>
        </p:nvSpPr>
        <p:spPr>
          <a:xfrm>
            <a:off x="516367" y="663383"/>
            <a:ext cx="791852" cy="369332"/>
          </a:xfrm>
          <a:prstGeom prst="rect">
            <a:avLst/>
          </a:prstGeom>
          <a:noFill/>
        </p:spPr>
        <p:txBody>
          <a:bodyPr wrap="square" rtlCol="0">
            <a:spAutoFit/>
          </a:bodyPr>
          <a:lstStyle/>
          <a:p>
            <a:r>
              <a:rPr lang="en-US" b="1" dirty="0">
                <a:solidFill>
                  <a:srgbClr val="FF0000"/>
                </a:solidFill>
              </a:rPr>
              <a:t>Ex.2</a:t>
            </a:r>
          </a:p>
        </p:txBody>
      </p:sp>
      <p:sp>
        <p:nvSpPr>
          <p:cNvPr id="13" name="TextBox 12">
            <a:extLst>
              <a:ext uri="{FF2B5EF4-FFF2-40B4-BE49-F238E27FC236}">
                <a16:creationId xmlns:a16="http://schemas.microsoft.com/office/drawing/2014/main" xmlns="" id="{3F638D11-FB82-4006-879A-DB0347AA8C57}"/>
              </a:ext>
            </a:extLst>
          </p:cNvPr>
          <p:cNvSpPr txBox="1"/>
          <p:nvPr/>
        </p:nvSpPr>
        <p:spPr>
          <a:xfrm>
            <a:off x="516367" y="3089654"/>
            <a:ext cx="1524785" cy="369332"/>
          </a:xfrm>
          <a:prstGeom prst="rect">
            <a:avLst/>
          </a:prstGeom>
          <a:noFill/>
        </p:spPr>
        <p:txBody>
          <a:bodyPr wrap="square" rtlCol="0">
            <a:spAutoFit/>
          </a:bodyPr>
          <a:lstStyle/>
          <a:p>
            <a:r>
              <a:rPr lang="en-US" b="1" dirty="0">
                <a:solidFill>
                  <a:srgbClr val="FF0000"/>
                </a:solidFill>
              </a:rPr>
              <a:t>Solution</a:t>
            </a:r>
          </a:p>
        </p:txBody>
      </p:sp>
      <p:sp>
        <p:nvSpPr>
          <p:cNvPr id="15" name="TextBox 14">
            <a:extLst>
              <a:ext uri="{FF2B5EF4-FFF2-40B4-BE49-F238E27FC236}">
                <a16:creationId xmlns:a16="http://schemas.microsoft.com/office/drawing/2014/main" xmlns="" id="{16C4B4EB-BD78-4B90-8284-F52410AC3527}"/>
              </a:ext>
            </a:extLst>
          </p:cNvPr>
          <p:cNvSpPr txBox="1"/>
          <p:nvPr/>
        </p:nvSpPr>
        <p:spPr>
          <a:xfrm>
            <a:off x="516367" y="3630886"/>
            <a:ext cx="5077264" cy="1200329"/>
          </a:xfrm>
          <a:prstGeom prst="rect">
            <a:avLst/>
          </a:prstGeom>
          <a:noFill/>
        </p:spPr>
        <p:txBody>
          <a:bodyPr wrap="square">
            <a:spAutoFit/>
          </a:bodyPr>
          <a:lstStyle/>
          <a:p>
            <a:pPr algn="justLow"/>
            <a:r>
              <a:rPr lang="en-US" dirty="0"/>
              <a:t>First, convert area from ft2 to acres in order to use the equation with 7758 conversion factor</a:t>
            </a:r>
          </a:p>
          <a:p>
            <a:pPr algn="justLow"/>
            <a:r>
              <a:rPr lang="en-US" dirty="0"/>
              <a:t>1 acre = 43 560 ft2</a:t>
            </a:r>
          </a:p>
          <a:p>
            <a:pPr algn="justLow"/>
            <a:r>
              <a:rPr lang="en-US" dirty="0"/>
              <a:t>Area = 27788400/43560= 640 acre</a:t>
            </a:r>
          </a:p>
        </p:txBody>
      </p:sp>
      <p:sp>
        <p:nvSpPr>
          <p:cNvPr id="17" name="TextBox 16">
            <a:extLst>
              <a:ext uri="{FF2B5EF4-FFF2-40B4-BE49-F238E27FC236}">
                <a16:creationId xmlns:a16="http://schemas.microsoft.com/office/drawing/2014/main" xmlns="" id="{83F1380F-B509-495D-8245-C326E8317BEA}"/>
              </a:ext>
            </a:extLst>
          </p:cNvPr>
          <p:cNvSpPr txBox="1"/>
          <p:nvPr/>
        </p:nvSpPr>
        <p:spPr>
          <a:xfrm>
            <a:off x="516367" y="4831215"/>
            <a:ext cx="6094428" cy="1754326"/>
          </a:xfrm>
          <a:prstGeom prst="rect">
            <a:avLst/>
          </a:prstGeom>
          <a:noFill/>
        </p:spPr>
        <p:txBody>
          <a:bodyPr wrap="square">
            <a:spAutoFit/>
          </a:bodyPr>
          <a:lstStyle/>
          <a:p>
            <a:r>
              <a:rPr lang="en-US" dirty="0"/>
              <a:t>𝑉𝑏 = 𝜋 𝑟²𝐿 </a:t>
            </a:r>
          </a:p>
          <a:p>
            <a:r>
              <a:rPr lang="en-US" dirty="0"/>
              <a:t>𝑉𝑏 = 𝜋 𝑥 2 ²𝑥4 = 50 cm3</a:t>
            </a:r>
          </a:p>
          <a:p>
            <a:r>
              <a:rPr lang="en-US" dirty="0"/>
              <a:t>∅ = 𝑉𝑝 / 𝑉𝑏 = 10 / 50 = 0.2 = 20 %</a:t>
            </a:r>
          </a:p>
          <a:p>
            <a:r>
              <a:rPr lang="en-US" dirty="0"/>
              <a:t>OIIP = 7758 𝐴 ℎ 𝛷 (1 − 𝑆𝑤)</a:t>
            </a:r>
          </a:p>
          <a:p>
            <a:r>
              <a:rPr lang="en-US" dirty="0"/>
              <a:t>OIIP = 7758 𝑋 640 𝑥 10 𝑥 0.2 (1 − 0.25)</a:t>
            </a:r>
          </a:p>
          <a:p>
            <a:r>
              <a:rPr lang="en-US" dirty="0"/>
              <a:t>OIIP =7.5 </a:t>
            </a:r>
            <a:r>
              <a:rPr lang="en-US" dirty="0" err="1"/>
              <a:t>MMbbls</a:t>
            </a:r>
            <a:endParaRPr lang="en-US" dirty="0"/>
          </a:p>
        </p:txBody>
      </p:sp>
      <p:sp>
        <p:nvSpPr>
          <p:cNvPr id="26" name="Rectangle 2">
            <a:extLst>
              <a:ext uri="{FF2B5EF4-FFF2-40B4-BE49-F238E27FC236}">
                <a16:creationId xmlns:a16="http://schemas.microsoft.com/office/drawing/2014/main" xmlns="" id="{D6C6054B-3D87-4C84-A71D-37FA7AC6CAE8}"/>
              </a:ext>
            </a:extLst>
          </p:cNvPr>
          <p:cNvSpPr>
            <a:spLocks noGrp="1" noChangeArrowheads="1"/>
          </p:cNvSpPr>
          <p:nvPr>
            <p:ph type="title"/>
          </p:nvPr>
        </p:nvSpPr>
        <p:spPr>
          <a:xfrm>
            <a:off x="1526746" y="32886"/>
            <a:ext cx="8495388" cy="647700"/>
          </a:xfrm>
        </p:spPr>
        <p:txBody>
          <a:bodyPr vert="horz" lIns="91440" tIns="45720" rIns="91440" bIns="45720" rtlCol="0" anchor="ctr">
            <a:normAutofit fontScale="90000"/>
          </a:bodyPr>
          <a:lstStyle/>
          <a:p>
            <a:pPr algn="ctr"/>
            <a:r>
              <a:rPr lang="en-US" b="1" dirty="0">
                <a:solidFill>
                  <a:srgbClr val="C00000"/>
                </a:solidFill>
              </a:rPr>
              <a:t>Exercises</a:t>
            </a:r>
          </a:p>
        </p:txBody>
      </p:sp>
    </p:spTree>
    <p:extLst>
      <p:ext uri="{BB962C8B-B14F-4D97-AF65-F5344CB8AC3E}">
        <p14:creationId xmlns:p14="http://schemas.microsoft.com/office/powerpoint/2010/main" val="339462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774" y="312739"/>
            <a:ext cx="10962453" cy="6043612"/>
          </a:xfrm>
        </p:spPr>
        <p:txBody>
          <a:bodyPr>
            <a:normAutofit/>
          </a:bodyPr>
          <a:lstStyle/>
          <a:p>
            <a:pPr algn="l"/>
            <a:r>
              <a:rPr lang="en-GB" sz="2800" b="1" u="sng" dirty="0">
                <a:latin typeface="Times New Roman" panose="02020603050405020304" pitchFamily="18" charset="0"/>
                <a:cs typeface="Times New Roman" panose="02020603050405020304" pitchFamily="18" charset="0"/>
              </a:rPr>
              <a:t>Outline</a:t>
            </a:r>
            <a:endParaRPr lang="en-US" dirty="0">
              <a:solidFill>
                <a:schemeClr val="accent1"/>
              </a:solidFill>
              <a:latin typeface="Times New Roman" panose="02020603050405020304" pitchFamily="18" charset="0"/>
              <a:cs typeface="Times New Roman" panose="02020603050405020304" pitchFamily="18" charset="0"/>
            </a:endParaRPr>
          </a:p>
          <a:p>
            <a:pPr algn="l"/>
            <a:r>
              <a:rPr lang="en-US" dirty="0">
                <a:solidFill>
                  <a:schemeClr val="accent1"/>
                </a:solidFill>
                <a:latin typeface="Times New Roman" panose="02020603050405020304" pitchFamily="18" charset="0"/>
                <a:cs typeface="Times New Roman" panose="02020603050405020304" pitchFamily="18" charset="0"/>
              </a:rPr>
              <a:t>Volumetric Method</a:t>
            </a:r>
          </a:p>
          <a:p>
            <a:pPr algn="l"/>
            <a:r>
              <a:rPr lang="en-US" dirty="0">
                <a:solidFill>
                  <a:schemeClr val="accent1"/>
                </a:solidFill>
                <a:latin typeface="Times New Roman" panose="02020603050405020304" pitchFamily="18" charset="0"/>
                <a:cs typeface="Times New Roman" panose="02020603050405020304" pitchFamily="18" charset="0"/>
              </a:rPr>
              <a:t>Reserves</a:t>
            </a:r>
          </a:p>
          <a:p>
            <a:pPr algn="l"/>
            <a:r>
              <a:rPr lang="en-US" dirty="0">
                <a:solidFill>
                  <a:schemeClr val="accent1"/>
                </a:solidFill>
                <a:latin typeface="Times New Roman" panose="02020603050405020304" pitchFamily="18" charset="0"/>
                <a:cs typeface="Times New Roman" panose="02020603050405020304" pitchFamily="18" charset="0"/>
              </a:rPr>
              <a:t>Recovery Factor</a:t>
            </a:r>
          </a:p>
          <a:p>
            <a:pPr algn="l"/>
            <a:r>
              <a:rPr lang="en-US" dirty="0">
                <a:solidFill>
                  <a:schemeClr val="accent1"/>
                </a:solidFill>
                <a:latin typeface="Times New Roman" panose="02020603050405020304" pitchFamily="18" charset="0"/>
                <a:cs typeface="Times New Roman" panose="02020603050405020304" pitchFamily="18" charset="0"/>
              </a:rPr>
              <a:t>Oil and Gas Resources and Reserves</a:t>
            </a:r>
          </a:p>
          <a:p>
            <a:pPr algn="l"/>
            <a:r>
              <a:rPr lang="en-US" dirty="0">
                <a:solidFill>
                  <a:schemeClr val="accent1"/>
                </a:solidFill>
                <a:latin typeface="Times New Roman" panose="02020603050405020304" pitchFamily="18" charset="0"/>
                <a:cs typeface="Times New Roman" panose="02020603050405020304" pitchFamily="18" charset="0"/>
              </a:rPr>
              <a:t>Deterministic and Probabilistic Representation of Reserves</a:t>
            </a:r>
          </a:p>
          <a:p>
            <a:pPr marL="342900" indent="-342900" algn="l">
              <a:buFont typeface="Arial" panose="020B0604020202020204" pitchFamily="34" charset="0"/>
              <a:buChar char="•"/>
            </a:pPr>
            <a:r>
              <a:rPr lang="en-US" dirty="0">
                <a:solidFill>
                  <a:schemeClr val="accent1"/>
                </a:solidFill>
                <a:latin typeface="Times New Roman" panose="02020603050405020304" pitchFamily="18" charset="0"/>
                <a:cs typeface="Times New Roman" panose="02020603050405020304" pitchFamily="18" charset="0"/>
              </a:rPr>
              <a:t>Volume in-Place Calculations</a:t>
            </a:r>
          </a:p>
          <a:p>
            <a:pPr marL="342900" indent="-342900" algn="l">
              <a:buFont typeface="Arial" panose="020B0604020202020204" pitchFamily="34" charset="0"/>
              <a:buChar char="•"/>
            </a:pPr>
            <a:r>
              <a:rPr lang="en-US" dirty="0">
                <a:solidFill>
                  <a:schemeClr val="accent1"/>
                </a:solidFill>
                <a:latin typeface="Times New Roman" panose="02020603050405020304" pitchFamily="18" charset="0"/>
                <a:cs typeface="Times New Roman" panose="02020603050405020304" pitchFamily="18" charset="0"/>
              </a:rPr>
              <a:t>Volumetric Method (Deterministic method) </a:t>
            </a:r>
          </a:p>
          <a:p>
            <a:pPr marL="342900" indent="-342900" algn="l">
              <a:buFont typeface="Arial" panose="020B0604020202020204" pitchFamily="34" charset="0"/>
              <a:buChar char="•"/>
            </a:pPr>
            <a:r>
              <a:rPr lang="en-US" dirty="0">
                <a:solidFill>
                  <a:schemeClr val="accent1"/>
                </a:solidFill>
                <a:latin typeface="Times New Roman" panose="02020603050405020304" pitchFamily="18" charset="0"/>
                <a:cs typeface="Times New Roman" panose="02020603050405020304" pitchFamily="18" charset="0"/>
              </a:rPr>
              <a:t>Probabilistic Representation of Reserves</a:t>
            </a:r>
          </a:p>
          <a:p>
            <a:pPr marL="457200" indent="-457200" algn="l">
              <a:lnSpc>
                <a:spcPct val="100000"/>
              </a:lnSpc>
              <a:buFontTx/>
              <a:buChar char="-"/>
            </a:pPr>
            <a:endParaRPr lang="en-GB" sz="28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l">
              <a:lnSpc>
                <a:spcPct val="100000"/>
              </a:lnSpc>
              <a:buFontTx/>
              <a:buChar char="-"/>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2800" b="1" dirty="0">
              <a:solidFill>
                <a:srgbClr val="0070C0"/>
              </a:solidFill>
            </a:endParaRPr>
          </a:p>
          <a:p>
            <a:pPr algn="l"/>
            <a:endParaRPr lang="en-GB" sz="2800" b="1" u="sng" dirty="0"/>
          </a:p>
          <a:p>
            <a:pPr algn="l"/>
            <a:endParaRPr lang="en-GB" sz="2800" b="1" dirty="0"/>
          </a:p>
          <a:p>
            <a:pPr algn="l"/>
            <a:endParaRPr lang="en-GB" sz="2800" b="1" dirty="0"/>
          </a:p>
          <a:p>
            <a:pPr algn="l"/>
            <a:endParaRPr lang="en-GB" sz="2800" u="sng" dirty="0"/>
          </a:p>
          <a:p>
            <a:pPr algn="l"/>
            <a:endParaRPr lang="en-GB" sz="2800" u="sng" dirty="0"/>
          </a:p>
        </p:txBody>
      </p:sp>
      <p:sp>
        <p:nvSpPr>
          <p:cNvPr id="5" name="AutoShape 2" descr="Compare the property of ideal gases and real gas molecu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qph.fs.quoracdn.net/main-qimg-aabf73c8d09595011e3bd28c41c14e23.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lide Number Placeholder 3">
            <a:extLst>
              <a:ext uri="{FF2B5EF4-FFF2-40B4-BE49-F238E27FC236}">
                <a16:creationId xmlns:a16="http://schemas.microsoft.com/office/drawing/2014/main" xmlns="" id="{792989B9-1ABA-459A-ADA5-3A4D3524B211}"/>
              </a:ext>
            </a:extLst>
          </p:cNvPr>
          <p:cNvSpPr>
            <a:spLocks noGrp="1"/>
          </p:cNvSpPr>
          <p:nvPr>
            <p:ph type="sldNum" sz="quarter" idx="12"/>
          </p:nvPr>
        </p:nvSpPr>
        <p:spPr/>
        <p:txBody>
          <a:bodyPr/>
          <a:lstStyle/>
          <a:p>
            <a:fld id="{FF24955D-8619-4099-8A53-AC1898540FFA}" type="slidenum">
              <a:rPr lang="en-GB" smtClean="0"/>
              <a:t>2</a:t>
            </a:fld>
            <a:endParaRPr lang="en-GB"/>
          </a:p>
        </p:txBody>
      </p:sp>
    </p:spTree>
    <p:extLst>
      <p:ext uri="{BB962C8B-B14F-4D97-AF65-F5344CB8AC3E}">
        <p14:creationId xmlns:p14="http://schemas.microsoft.com/office/powerpoint/2010/main" val="192530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37" y="1790418"/>
            <a:ext cx="7772400" cy="1638582"/>
          </a:xfrm>
        </p:spPr>
        <p:txBody>
          <a:bodyPr>
            <a:normAutofit/>
          </a:bodyPr>
          <a:lstStyle/>
          <a:p>
            <a:pPr algn="just" eaLnBrk="1" hangingPunct="1">
              <a:buNone/>
              <a:defRPr/>
            </a:pPr>
            <a:r>
              <a:rPr lang="en-US" sz="1800" dirty="0">
                <a:latin typeface="Times New Roman" panose="02020603050405020304" pitchFamily="18" charset="0"/>
                <a:cs typeface="Times New Roman" panose="02020603050405020304" pitchFamily="18" charset="0"/>
              </a:rPr>
              <a:t>The assessment of Volume of oil and/gas in-place, V, is difficult due to :</a:t>
            </a:r>
          </a:p>
          <a:p>
            <a:pPr marL="457200" indent="-457200" algn="just" eaLnBrk="1" hangingPunct="1">
              <a:buClrTx/>
              <a:buSzPct val="90000"/>
              <a:buFont typeface="+mj-lt"/>
              <a:buAutoNum type="arabicPeriod"/>
              <a:defRPr/>
            </a:pPr>
            <a:r>
              <a:rPr lang="en-US" sz="1800" dirty="0">
                <a:latin typeface="Times New Roman" panose="02020603050405020304" pitchFamily="18" charset="0"/>
                <a:cs typeface="Times New Roman" panose="02020603050405020304" pitchFamily="18" charset="0"/>
              </a:rPr>
              <a:t>The  complexity of  the porous medium.</a:t>
            </a:r>
          </a:p>
          <a:p>
            <a:pPr marL="457200" indent="-457200" algn="just" eaLnBrk="1" hangingPunct="1">
              <a:buClrTx/>
              <a:buSzPct val="90000"/>
              <a:buFont typeface="+mj-lt"/>
              <a:buAutoNum type="arabicPeriod"/>
              <a:defRPr/>
            </a:pPr>
            <a:r>
              <a:rPr lang="en-US" sz="1800" dirty="0">
                <a:latin typeface="Times New Roman" panose="02020603050405020304" pitchFamily="18" charset="0"/>
                <a:cs typeface="Times New Roman" panose="02020603050405020304" pitchFamily="18" charset="0"/>
              </a:rPr>
              <a:t>Uncertainty as to the exact shape of the reservoir.</a:t>
            </a:r>
          </a:p>
          <a:p>
            <a:pPr marL="457200" indent="-457200" algn="just" eaLnBrk="1" hangingPunct="1">
              <a:buClrTx/>
              <a:buSzPct val="90000"/>
              <a:buFont typeface="+mj-lt"/>
              <a:buAutoNum type="arabicPeriod"/>
              <a:defRPr/>
            </a:pPr>
            <a:r>
              <a:rPr lang="en-US" sz="1800" dirty="0">
                <a:latin typeface="Times New Roman" panose="02020603050405020304" pitchFamily="18" charset="0"/>
                <a:cs typeface="Times New Roman" panose="02020603050405020304" pitchFamily="18" charset="0"/>
              </a:rPr>
              <a:t>Little sampling for </a:t>
            </a:r>
            <a:r>
              <a:rPr lang="en-US" sz="1800" dirty="0" err="1">
                <a:latin typeface="Times New Roman" panose="02020603050405020304" pitchFamily="18" charset="0"/>
                <a:cs typeface="Times New Roman" panose="02020603050405020304" pitchFamily="18" charset="0"/>
              </a:rPr>
              <a:t>petro</a:t>
            </a:r>
            <a:r>
              <a:rPr lang="en-US" sz="1800" dirty="0">
                <a:latin typeface="Times New Roman" panose="02020603050405020304" pitchFamily="18" charset="0"/>
                <a:cs typeface="Times New Roman" panose="02020603050405020304" pitchFamily="18" charset="0"/>
              </a:rPr>
              <a:t>-physical data (porosity/saturation).</a:t>
            </a:r>
          </a:p>
        </p:txBody>
      </p:sp>
      <p:sp>
        <p:nvSpPr>
          <p:cNvPr id="6" name="Rectangle 2"/>
          <p:cNvSpPr>
            <a:spLocks noGrp="1" noChangeArrowheads="1"/>
          </p:cNvSpPr>
          <p:nvPr>
            <p:ph type="title"/>
          </p:nvPr>
        </p:nvSpPr>
        <p:spPr>
          <a:xfrm>
            <a:off x="1714500" y="165100"/>
            <a:ext cx="8953500" cy="647700"/>
          </a:xfrm>
        </p:spPr>
        <p:txBody>
          <a:bodyPr>
            <a:normAutofit fontScale="90000"/>
          </a:bodyPr>
          <a:lstStyle/>
          <a:p>
            <a:pPr algn="ctr" eaLnBrk="1" hangingPunct="1">
              <a:defRPr/>
            </a:pPr>
            <a:r>
              <a:rPr lang="en-US" dirty="0">
                <a:solidFill>
                  <a:srgbClr val="C00000"/>
                </a:solidFill>
              </a:rPr>
              <a:t>Volumetric Methods</a:t>
            </a:r>
          </a:p>
        </p:txBody>
      </p:sp>
      <p:sp>
        <p:nvSpPr>
          <p:cNvPr id="4" name="Slide Number Placeholder 3">
            <a:extLst>
              <a:ext uri="{FF2B5EF4-FFF2-40B4-BE49-F238E27FC236}">
                <a16:creationId xmlns:a16="http://schemas.microsoft.com/office/drawing/2014/main" xmlns="" id="{9E6FAC1B-2B81-48CB-8BB3-9F923D1946F7}"/>
              </a:ext>
            </a:extLst>
          </p:cNvPr>
          <p:cNvSpPr>
            <a:spLocks noGrp="1"/>
          </p:cNvSpPr>
          <p:nvPr>
            <p:ph type="sldNum" sz="quarter" idx="12"/>
          </p:nvPr>
        </p:nvSpPr>
        <p:spPr/>
        <p:txBody>
          <a:bodyPr/>
          <a:lstStyle/>
          <a:p>
            <a:pPr>
              <a:defRPr/>
            </a:pPr>
            <a:fld id="{2A5EE1B5-A6C4-4280-B2F4-AB5DF0258454}" type="slidenum">
              <a:rPr lang="en-US" smtClean="0"/>
              <a:pPr>
                <a:defRPr/>
              </a:pPr>
              <a:t>3</a:t>
            </a:fld>
            <a:endParaRPr lang="en-US"/>
          </a:p>
        </p:txBody>
      </p:sp>
      <p:sp>
        <p:nvSpPr>
          <p:cNvPr id="12" name="TextBox 11">
            <a:extLst>
              <a:ext uri="{FF2B5EF4-FFF2-40B4-BE49-F238E27FC236}">
                <a16:creationId xmlns:a16="http://schemas.microsoft.com/office/drawing/2014/main" xmlns="" id="{3914C2C2-7D58-42AB-9118-B3A75B4235B1}"/>
              </a:ext>
            </a:extLst>
          </p:cNvPr>
          <p:cNvSpPr txBox="1"/>
          <p:nvPr/>
        </p:nvSpPr>
        <p:spPr>
          <a:xfrm>
            <a:off x="521837" y="901268"/>
            <a:ext cx="10739535" cy="646331"/>
          </a:xfrm>
          <a:prstGeom prst="rect">
            <a:avLst/>
          </a:prstGeom>
          <a:solidFill>
            <a:schemeClr val="bg1"/>
          </a:solidFill>
          <a:ln>
            <a:noFill/>
          </a:ln>
        </p:spPr>
        <p:txBody>
          <a:bodyPr wrap="square" rtlCol="0">
            <a:spAutoFit/>
          </a:bodyPr>
          <a:lstStyle/>
          <a:p>
            <a:pPr algn="just"/>
            <a:r>
              <a:rPr lang="en-US" b="1" i="1" dirty="0">
                <a:effectLst/>
                <a:latin typeface="Times New Roman" panose="02020603050405020304" pitchFamily="18" charset="0"/>
                <a:cs typeface="Times New Roman" panose="02020603050405020304" pitchFamily="18" charset="0"/>
              </a:rPr>
              <a:t>Stock-tank Oil Initially in Place (</a:t>
            </a:r>
            <a:r>
              <a:rPr lang="en-US" i="1" dirty="0">
                <a:effectLst/>
                <a:latin typeface="Times New Roman" panose="02020603050405020304" pitchFamily="18" charset="0"/>
                <a:cs typeface="Times New Roman" panose="02020603050405020304" pitchFamily="18" charset="0"/>
              </a:rPr>
              <a:t>STOIIP</a:t>
            </a:r>
            <a:r>
              <a:rPr lang="en-US" b="1" i="1" dirty="0">
                <a:effectLst/>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b="0" i="0" dirty="0">
                <a:effectLst/>
                <a:latin typeface="Times New Roman" panose="02020603050405020304" pitchFamily="18" charset="0"/>
                <a:cs typeface="Times New Roman" panose="02020603050405020304" pitchFamily="18" charset="0"/>
              </a:rPr>
              <a:t>he total amount of crude oil present in a hydrocarbon reservoir before the commencement of any production. It is also known as Stock Tank Original Oil in Place (STOOIP).</a:t>
            </a:r>
          </a:p>
        </p:txBody>
      </p:sp>
      <p:pic>
        <p:nvPicPr>
          <p:cNvPr id="9" name="Picture 8">
            <a:extLst>
              <a:ext uri="{FF2B5EF4-FFF2-40B4-BE49-F238E27FC236}">
                <a16:creationId xmlns:a16="http://schemas.microsoft.com/office/drawing/2014/main" xmlns="" id="{4B5A0507-46B1-45D6-AD4F-8160AB8C692D}"/>
              </a:ext>
            </a:extLst>
          </p:cNvPr>
          <p:cNvPicPr>
            <a:picLocks noChangeAspect="1"/>
          </p:cNvPicPr>
          <p:nvPr/>
        </p:nvPicPr>
        <p:blipFill>
          <a:blip r:embed="rId2"/>
          <a:stretch>
            <a:fillRect/>
          </a:stretch>
        </p:blipFill>
        <p:spPr>
          <a:xfrm>
            <a:off x="655840" y="3816761"/>
            <a:ext cx="8658225" cy="923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687" y="700023"/>
            <a:ext cx="5640897" cy="5646731"/>
          </a:xfrm>
          <a:prstGeom prst="rect">
            <a:avLst/>
          </a:prstGeom>
        </p:spPr>
      </p:pic>
      <p:sp>
        <p:nvSpPr>
          <p:cNvPr id="2" name="Slide Number Placeholder 1">
            <a:extLst>
              <a:ext uri="{FF2B5EF4-FFF2-40B4-BE49-F238E27FC236}">
                <a16:creationId xmlns:a16="http://schemas.microsoft.com/office/drawing/2014/main" xmlns="" id="{0B9040C5-93AE-43D5-A3AA-F2E86A44D0C9}"/>
              </a:ext>
            </a:extLst>
          </p:cNvPr>
          <p:cNvSpPr>
            <a:spLocks noGrp="1"/>
          </p:cNvSpPr>
          <p:nvPr>
            <p:ph type="sldNum" sz="quarter" idx="12"/>
          </p:nvPr>
        </p:nvSpPr>
        <p:spPr/>
        <p:txBody>
          <a:bodyPr/>
          <a:lstStyle/>
          <a:p>
            <a:pPr>
              <a:defRPr/>
            </a:pPr>
            <a:fld id="{2A5EE1B5-A6C4-4280-B2F4-AB5DF0258454}" type="slidenum">
              <a:rPr lang="en-US" smtClean="0"/>
              <a:pPr>
                <a:defRPr/>
              </a:pPr>
              <a:t>4</a:t>
            </a:fld>
            <a:endParaRPr lang="en-US"/>
          </a:p>
        </p:txBody>
      </p:sp>
      <p:sp>
        <p:nvSpPr>
          <p:cNvPr id="5" name="TextBox 4">
            <a:extLst>
              <a:ext uri="{FF2B5EF4-FFF2-40B4-BE49-F238E27FC236}">
                <a16:creationId xmlns:a16="http://schemas.microsoft.com/office/drawing/2014/main" xmlns="" id="{65051983-6D57-443C-B4B4-5EA1B77F0AF7}"/>
              </a:ext>
            </a:extLst>
          </p:cNvPr>
          <p:cNvSpPr txBox="1"/>
          <p:nvPr/>
        </p:nvSpPr>
        <p:spPr>
          <a:xfrm>
            <a:off x="842610" y="1768787"/>
            <a:ext cx="3043286" cy="1077218"/>
          </a:xfrm>
          <a:prstGeom prst="rect">
            <a:avLst/>
          </a:prstGeom>
          <a:solidFill>
            <a:schemeClr val="bg1"/>
          </a:solidFill>
          <a:ln>
            <a:solidFill>
              <a:srgbClr val="C00000"/>
            </a:solidFill>
          </a:ln>
        </p:spPr>
        <p:txBody>
          <a:bodyPr wrap="square" rtlCol="0">
            <a:spAutoFit/>
          </a:bodyPr>
          <a:lstStyle/>
          <a:p>
            <a:r>
              <a:rPr lang="en-US" sz="1600" dirty="0">
                <a:latin typeface="Times New Roman" panose="02020603050405020304" pitchFamily="18" charset="0"/>
                <a:cs typeface="Times New Roman" panose="02020603050405020304" pitchFamily="18" charset="0"/>
              </a:rPr>
              <a:t>Different using to NTG:</a:t>
            </a:r>
          </a:p>
          <a:p>
            <a:r>
              <a:rPr lang="en-US" sz="1600" dirty="0">
                <a:latin typeface="Times New Roman" panose="02020603050405020304" pitchFamily="18" charset="0"/>
                <a:cs typeface="Times New Roman" panose="02020603050405020304" pitchFamily="18" charset="0"/>
              </a:rPr>
              <a:t>Net pay to Gross pay = 2/4</a:t>
            </a:r>
          </a:p>
          <a:p>
            <a:r>
              <a:rPr lang="en-US" sz="1600" dirty="0">
                <a:latin typeface="Times New Roman" panose="02020603050405020304" pitchFamily="18" charset="0"/>
                <a:cs typeface="Times New Roman" panose="02020603050405020304" pitchFamily="18" charset="0"/>
              </a:rPr>
              <a:t>Net pay to Gross reservoir = 2/5</a:t>
            </a:r>
          </a:p>
          <a:p>
            <a:r>
              <a:rPr lang="en-US" sz="1600" dirty="0">
                <a:latin typeface="Times New Roman" panose="02020603050405020304" pitchFamily="18" charset="0"/>
                <a:cs typeface="Times New Roman" panose="02020603050405020304" pitchFamily="18" charset="0"/>
              </a:rPr>
              <a:t>Net Res. to Gross Res. = 3/5</a:t>
            </a:r>
          </a:p>
        </p:txBody>
      </p:sp>
      <p:sp>
        <p:nvSpPr>
          <p:cNvPr id="9" name="TextBox 8">
            <a:extLst>
              <a:ext uri="{FF2B5EF4-FFF2-40B4-BE49-F238E27FC236}">
                <a16:creationId xmlns:a16="http://schemas.microsoft.com/office/drawing/2014/main" xmlns="" id="{E960BD7F-510B-44A8-8B48-BB838EF7A470}"/>
              </a:ext>
            </a:extLst>
          </p:cNvPr>
          <p:cNvSpPr txBox="1"/>
          <p:nvPr/>
        </p:nvSpPr>
        <p:spPr>
          <a:xfrm>
            <a:off x="3715871" y="0"/>
            <a:ext cx="6094206" cy="523220"/>
          </a:xfrm>
          <a:prstGeom prst="rect">
            <a:avLst/>
          </a:prstGeom>
          <a:noFill/>
        </p:spPr>
        <p:txBody>
          <a:bodyPr wrap="square">
            <a:spAutoFit/>
          </a:bodyPr>
          <a:lstStyle/>
          <a:p>
            <a:r>
              <a:rPr lang="en-US" sz="2800" dirty="0"/>
              <a:t>Gross and Net Pay </a:t>
            </a:r>
          </a:p>
        </p:txBody>
      </p:sp>
      <p:sp>
        <p:nvSpPr>
          <p:cNvPr id="11" name="TextBox 10">
            <a:extLst>
              <a:ext uri="{FF2B5EF4-FFF2-40B4-BE49-F238E27FC236}">
                <a16:creationId xmlns:a16="http://schemas.microsoft.com/office/drawing/2014/main" xmlns="" id="{1B5FDE8D-B26C-4334-9759-0A51717D6EBA}"/>
              </a:ext>
            </a:extLst>
          </p:cNvPr>
          <p:cNvSpPr txBox="1"/>
          <p:nvPr/>
        </p:nvSpPr>
        <p:spPr>
          <a:xfrm>
            <a:off x="4751744" y="6411961"/>
            <a:ext cx="6094206" cy="307777"/>
          </a:xfrm>
          <a:prstGeom prst="rect">
            <a:avLst/>
          </a:prstGeom>
          <a:noFill/>
        </p:spPr>
        <p:txBody>
          <a:bodyPr wrap="square">
            <a:spAutoFit/>
          </a:bodyPr>
          <a:lstStyle/>
          <a:p>
            <a:r>
              <a:rPr lang="en-GB" sz="1400" i="1" dirty="0">
                <a:solidFill>
                  <a:srgbClr val="010307"/>
                </a:solidFill>
                <a:latin typeface="Arial" charset="0"/>
              </a:rPr>
              <a:t>Reservoir engineering for Geologists-part 4</a:t>
            </a:r>
            <a:r>
              <a:rPr lang="en-GB" sz="1400" dirty="0">
                <a:solidFill>
                  <a:srgbClr val="010307"/>
                </a:solidFill>
                <a:latin typeface="Arial" charset="0"/>
              </a:rPr>
              <a:t>, </a:t>
            </a:r>
            <a:r>
              <a:rPr lang="en-GB" sz="1400" dirty="0" err="1">
                <a:solidFill>
                  <a:srgbClr val="010307"/>
                </a:solidFill>
                <a:latin typeface="Arial" charset="0"/>
              </a:rPr>
              <a:t>Etris</a:t>
            </a:r>
            <a:r>
              <a:rPr lang="en-GB" sz="1400" dirty="0">
                <a:solidFill>
                  <a:srgbClr val="010307"/>
                </a:solidFill>
                <a:latin typeface="Arial" charset="0"/>
              </a:rPr>
              <a:t> and Stewart, 2003</a:t>
            </a:r>
            <a:endParaRPr lang="en-US" sz="1400" dirty="0"/>
          </a:p>
        </p:txBody>
      </p:sp>
      <p:sp>
        <p:nvSpPr>
          <p:cNvPr id="12" name="TextBox 11">
            <a:extLst>
              <a:ext uri="{FF2B5EF4-FFF2-40B4-BE49-F238E27FC236}">
                <a16:creationId xmlns:a16="http://schemas.microsoft.com/office/drawing/2014/main" xmlns="" id="{B48A8BDE-8C47-401A-9574-80942045A21F}"/>
              </a:ext>
            </a:extLst>
          </p:cNvPr>
          <p:cNvSpPr txBox="1"/>
          <p:nvPr/>
        </p:nvSpPr>
        <p:spPr>
          <a:xfrm>
            <a:off x="957431" y="3429000"/>
            <a:ext cx="2758440" cy="646331"/>
          </a:xfrm>
          <a:prstGeom prst="rect">
            <a:avLst/>
          </a:prstGeom>
          <a:noFill/>
        </p:spPr>
        <p:txBody>
          <a:bodyPr wrap="square" rtlCol="0">
            <a:spAutoFit/>
          </a:bodyPr>
          <a:lstStyle/>
          <a:p>
            <a:r>
              <a:rPr lang="en-US" dirty="0"/>
              <a:t>So h</a:t>
            </a:r>
            <a:r>
              <a:rPr lang="en-US" dirty="0">
                <a:latin typeface="Times New Roman" panose="02020603050405020304" pitchFamily="18" charset="0"/>
                <a:cs typeface="Times New Roman" panose="02020603050405020304" pitchFamily="18" charset="0"/>
              </a:rPr>
              <a:t>ₙ using in the equation =  NTG x Gross pay</a:t>
            </a:r>
            <a:endParaRPr lang="en-US" dirty="0"/>
          </a:p>
        </p:txBody>
      </p:sp>
    </p:spTree>
    <p:extLst>
      <p:ext uri="{BB962C8B-B14F-4D97-AF65-F5344CB8AC3E}">
        <p14:creationId xmlns:p14="http://schemas.microsoft.com/office/powerpoint/2010/main" val="254807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861" y="673092"/>
            <a:ext cx="10892971" cy="2458086"/>
          </a:xfrm>
        </p:spPr>
        <p:txBody>
          <a:bodyPr>
            <a:normAutofit lnSpcReduction="10000"/>
          </a:bodyPr>
          <a:lstStyle/>
          <a:p>
            <a:pPr algn="just">
              <a:lnSpc>
                <a:spcPct val="150000"/>
              </a:lnSpc>
              <a:buNone/>
            </a:pPr>
            <a:r>
              <a:rPr lang="en-US" sz="2000" b="1" dirty="0">
                <a:latin typeface="Times New Roman" panose="02020603050405020304" pitchFamily="18" charset="0"/>
                <a:cs typeface="Times New Roman" panose="02020603050405020304" pitchFamily="18" charset="0"/>
              </a:rPr>
              <a:t>	Reserves </a:t>
            </a:r>
            <a:r>
              <a:rPr lang="en-US" sz="2000" dirty="0">
                <a:effectLst/>
                <a:latin typeface="Times New Roman" panose="02020603050405020304" pitchFamily="18" charset="0"/>
                <a:cs typeface="Times New Roman" panose="02020603050405020304" pitchFamily="18" charset="0"/>
              </a:rPr>
              <a:t>are estimated volumes of crude oil, condensate, natural gas, natural gas liquids, and associated substances anticipated to be commercially recoverable from known accumulations from a given date forward, under existing economic conditions, by established operating practices, and under current government regulations.</a:t>
            </a:r>
          </a:p>
          <a:p>
            <a:pPr algn="just">
              <a:lnSpc>
                <a:spcPct val="150000"/>
              </a:lnSpc>
            </a:pPr>
            <a:r>
              <a:rPr lang="en-US" sz="2000" dirty="0">
                <a:effectLst/>
                <a:latin typeface="Times New Roman" panose="02020603050405020304" pitchFamily="18" charset="0"/>
                <a:cs typeface="Times New Roman" panose="02020603050405020304" pitchFamily="18" charset="0"/>
              </a:rPr>
              <a:t>Reserve estimates are based on geologic and/or engineering data available at the time of estimate.</a:t>
            </a:r>
          </a:p>
        </p:txBody>
      </p:sp>
      <p:pic>
        <p:nvPicPr>
          <p:cNvPr id="7" name="Picture 6">
            <a:extLst>
              <a:ext uri="{FF2B5EF4-FFF2-40B4-BE49-F238E27FC236}">
                <a16:creationId xmlns:a16="http://schemas.microsoft.com/office/drawing/2014/main" xmlns="" id="{75E5D942-7E2C-426D-8BB9-9D206ED7EEA7}"/>
              </a:ext>
            </a:extLst>
          </p:cNvPr>
          <p:cNvPicPr>
            <a:picLocks noChangeAspect="1"/>
          </p:cNvPicPr>
          <p:nvPr/>
        </p:nvPicPr>
        <p:blipFill>
          <a:blip r:embed="rId2"/>
          <a:stretch>
            <a:fillRect/>
          </a:stretch>
        </p:blipFill>
        <p:spPr>
          <a:xfrm>
            <a:off x="1220980" y="3350593"/>
            <a:ext cx="5222850" cy="758434"/>
          </a:xfrm>
          <a:prstGeom prst="rect">
            <a:avLst/>
          </a:prstGeom>
          <a:solidFill>
            <a:schemeClr val="bg1"/>
          </a:solidFill>
          <a:ln>
            <a:noFill/>
          </a:ln>
        </p:spPr>
      </p:pic>
      <p:sp>
        <p:nvSpPr>
          <p:cNvPr id="6" name="Slide Number Placeholder 5">
            <a:extLst>
              <a:ext uri="{FF2B5EF4-FFF2-40B4-BE49-F238E27FC236}">
                <a16:creationId xmlns:a16="http://schemas.microsoft.com/office/drawing/2014/main" xmlns="" id="{3F6F4D84-8439-4E45-901A-3780DF1E132C}"/>
              </a:ext>
            </a:extLst>
          </p:cNvPr>
          <p:cNvSpPr>
            <a:spLocks noGrp="1"/>
          </p:cNvSpPr>
          <p:nvPr>
            <p:ph type="sldNum" sz="quarter" idx="12"/>
          </p:nvPr>
        </p:nvSpPr>
        <p:spPr/>
        <p:txBody>
          <a:bodyPr/>
          <a:lstStyle/>
          <a:p>
            <a:pPr>
              <a:defRPr/>
            </a:pPr>
            <a:fld id="{2A5EE1B5-A6C4-4280-B2F4-AB5DF0258454}" type="slidenum">
              <a:rPr lang="en-US" smtClean="0"/>
              <a:pPr>
                <a:defRPr/>
              </a:pPr>
              <a:t>5</a:t>
            </a:fld>
            <a:endParaRPr lang="en-US"/>
          </a:p>
        </p:txBody>
      </p:sp>
      <p:sp>
        <p:nvSpPr>
          <p:cNvPr id="12" name="Text Box 5" descr="Granite">
            <a:extLst>
              <a:ext uri="{FF2B5EF4-FFF2-40B4-BE49-F238E27FC236}">
                <a16:creationId xmlns:a16="http://schemas.microsoft.com/office/drawing/2014/main" xmlns="" id="{FE6B97FC-DAC7-429E-AAB5-8600C19EB2B8}"/>
              </a:ext>
            </a:extLst>
          </p:cNvPr>
          <p:cNvSpPr txBox="1">
            <a:spLocks noChangeArrowheads="1"/>
          </p:cNvSpPr>
          <p:nvPr/>
        </p:nvSpPr>
        <p:spPr bwMode="auto">
          <a:xfrm>
            <a:off x="1477152" y="4579661"/>
            <a:ext cx="4410182" cy="461665"/>
          </a:xfrm>
          <a:prstGeom prst="rect">
            <a:avLst/>
          </a:prstGeom>
          <a:noFill/>
          <a:ln w="25400">
            <a:noFill/>
            <a:miter lim="800000"/>
            <a:headEnd/>
            <a:tailEnd/>
          </a:ln>
        </p:spPr>
        <p:txBody>
          <a:bodyPr wrap="square">
            <a:spAutoFit/>
          </a:bodyPr>
          <a:lstStyle/>
          <a:p>
            <a:pPr algn="ctr" fontAlgn="base">
              <a:spcBef>
                <a:spcPct val="0"/>
              </a:spcBef>
              <a:spcAft>
                <a:spcPct val="0"/>
              </a:spcAft>
            </a:pPr>
            <a:r>
              <a:rPr lang="en-US" sz="2400" dirty="0">
                <a:solidFill>
                  <a:srgbClr val="010307"/>
                </a:solidFill>
                <a:latin typeface="Georgia"/>
              </a:rPr>
              <a:t>Where </a:t>
            </a:r>
            <a:r>
              <a:rPr lang="en-US" sz="2400" dirty="0" err="1">
                <a:solidFill>
                  <a:srgbClr val="010307"/>
                </a:solidFill>
                <a:latin typeface="Georgia"/>
              </a:rPr>
              <a:t>R</a:t>
            </a:r>
            <a:r>
              <a:rPr lang="en-US" sz="2400" baseline="-25000" dirty="0" err="1">
                <a:solidFill>
                  <a:srgbClr val="010307"/>
                </a:solidFill>
                <a:latin typeface="Georgia"/>
              </a:rPr>
              <a:t>F</a:t>
            </a:r>
            <a:r>
              <a:rPr lang="en-US" sz="2400" dirty="0">
                <a:solidFill>
                  <a:srgbClr val="010307"/>
                </a:solidFill>
                <a:latin typeface="Georgia"/>
              </a:rPr>
              <a:t> is the recovery factor</a:t>
            </a:r>
          </a:p>
        </p:txBody>
      </p:sp>
      <p:pic>
        <p:nvPicPr>
          <p:cNvPr id="15" name="Picture 14">
            <a:extLst>
              <a:ext uri="{FF2B5EF4-FFF2-40B4-BE49-F238E27FC236}">
                <a16:creationId xmlns:a16="http://schemas.microsoft.com/office/drawing/2014/main" xmlns="" id="{BB819AD3-C6B9-454D-9259-4E9DA1420FD0}"/>
              </a:ext>
            </a:extLst>
          </p:cNvPr>
          <p:cNvPicPr>
            <a:picLocks noChangeAspect="1"/>
          </p:cNvPicPr>
          <p:nvPr/>
        </p:nvPicPr>
        <p:blipFill>
          <a:blip r:embed="rId3"/>
          <a:stretch>
            <a:fillRect/>
          </a:stretch>
        </p:blipFill>
        <p:spPr>
          <a:xfrm>
            <a:off x="1220980" y="5341182"/>
            <a:ext cx="4591050" cy="723900"/>
          </a:xfrm>
          <a:prstGeom prst="rect">
            <a:avLst/>
          </a:prstGeom>
        </p:spPr>
      </p:pic>
      <p:sp>
        <p:nvSpPr>
          <p:cNvPr id="16" name="Rectangle 2">
            <a:extLst>
              <a:ext uri="{FF2B5EF4-FFF2-40B4-BE49-F238E27FC236}">
                <a16:creationId xmlns:a16="http://schemas.microsoft.com/office/drawing/2014/main" xmlns="" id="{5BC2B2C2-2C2B-4433-8FDE-CB43B3022D30}"/>
              </a:ext>
            </a:extLst>
          </p:cNvPr>
          <p:cNvSpPr>
            <a:spLocks noGrp="1" noChangeArrowheads="1"/>
          </p:cNvSpPr>
          <p:nvPr>
            <p:ph type="title"/>
          </p:nvPr>
        </p:nvSpPr>
        <p:spPr>
          <a:xfrm>
            <a:off x="649514" y="90157"/>
            <a:ext cx="10371667" cy="647700"/>
          </a:xfrm>
        </p:spPr>
        <p:txBody>
          <a:bodyPr>
            <a:normAutofit fontScale="90000"/>
          </a:bodyPr>
          <a:lstStyle/>
          <a:p>
            <a:pPr algn="ctr" eaLnBrk="1" hangingPunct="1">
              <a:defRPr/>
            </a:pPr>
            <a:r>
              <a:rPr lang="en-US" b="1" dirty="0">
                <a:solidFill>
                  <a:srgbClr val="C00000"/>
                </a:solidFill>
              </a:rPr>
              <a:t>Reserves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1569720" y="124815"/>
            <a:ext cx="7772400" cy="753670"/>
          </a:xfrm>
        </p:spPr>
        <p:txBody>
          <a:bodyPr/>
          <a:lstStyle/>
          <a:p>
            <a:pPr algn="ctr" eaLnBrk="1" hangingPunct="1">
              <a:defRPr/>
            </a:pPr>
            <a:r>
              <a:rPr lang="en-US" dirty="0">
                <a:solidFill>
                  <a:srgbClr val="C00000"/>
                </a:solidFill>
              </a:rPr>
              <a:t>Recovery Factor</a:t>
            </a:r>
          </a:p>
        </p:txBody>
      </p:sp>
      <p:sp>
        <p:nvSpPr>
          <p:cNvPr id="509955" name="Rectangle 3"/>
          <p:cNvSpPr>
            <a:spLocks noGrp="1" noChangeArrowheads="1"/>
          </p:cNvSpPr>
          <p:nvPr>
            <p:ph type="body" idx="1"/>
          </p:nvPr>
        </p:nvSpPr>
        <p:spPr>
          <a:xfrm>
            <a:off x="655320" y="878485"/>
            <a:ext cx="8112162" cy="4114800"/>
          </a:xfrm>
        </p:spPr>
        <p:txBody>
          <a:bodyPr>
            <a:normAutofit/>
          </a:bodyPr>
          <a:lstStyle/>
          <a:p>
            <a:pPr algn="just" eaLnBrk="1" hangingPunct="1">
              <a:lnSpc>
                <a:spcPct val="150000"/>
              </a:lnSpc>
              <a:buClrTx/>
              <a:buFont typeface="Wingdings" pitchFamily="2" charset="2"/>
              <a:buChar char="Ø"/>
              <a:defRPr/>
            </a:pPr>
            <a:r>
              <a:rPr lang="en-US" sz="2000" dirty="0">
                <a:latin typeface="Times New Roman" panose="02020603050405020304" pitchFamily="18" charset="0"/>
                <a:cs typeface="Times New Roman" panose="02020603050405020304" pitchFamily="18" charset="0"/>
              </a:rPr>
              <a:t>Proportion of hydrocarbons recovered called </a:t>
            </a:r>
            <a:r>
              <a:rPr lang="en-US" sz="2000" b="1" dirty="0">
                <a:effectLst/>
                <a:latin typeface="Times New Roman" panose="02020603050405020304" pitchFamily="18" charset="0"/>
                <a:cs typeface="Times New Roman" panose="02020603050405020304" pitchFamily="18" charset="0"/>
              </a:rPr>
              <a:t>recovery factor</a:t>
            </a:r>
            <a:r>
              <a:rPr lang="en-US" sz="2000" b="1" i="1"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It is influenced </a:t>
            </a:r>
            <a:r>
              <a:rPr lang="en-US" sz="2000" dirty="0">
                <a:latin typeface="Times New Roman" panose="02020603050405020304" pitchFamily="18" charset="0"/>
                <a:cs typeface="Times New Roman" panose="02020603050405020304" pitchFamily="18" charset="0"/>
              </a:rPr>
              <a:t>by a range of properties:</a:t>
            </a:r>
          </a:p>
          <a:p>
            <a:pPr algn="just" eaLnBrk="1" hangingPunct="1">
              <a:lnSpc>
                <a:spcPct val="150000"/>
              </a:lnSpc>
              <a:buClrTx/>
              <a:buFont typeface="Wingdings" pitchFamily="2" charset="2"/>
              <a:buChar char="Ø"/>
              <a:defRPr/>
            </a:pPr>
            <a:r>
              <a:rPr lang="en-US" sz="2000" dirty="0">
                <a:latin typeface="Times New Roman" panose="02020603050405020304" pitchFamily="18" charset="0"/>
                <a:cs typeface="Times New Roman" panose="02020603050405020304" pitchFamily="18" charset="0"/>
              </a:rPr>
              <a:t>Rock and fluid properties.</a:t>
            </a:r>
          </a:p>
          <a:p>
            <a:pPr algn="just" eaLnBrk="1" hangingPunct="1">
              <a:lnSpc>
                <a:spcPct val="150000"/>
              </a:lnSpc>
              <a:buClrTx/>
              <a:buFont typeface="Wingdings" pitchFamily="2" charset="2"/>
              <a:buChar char="Ø"/>
              <a:defRPr/>
            </a:pPr>
            <a:r>
              <a:rPr lang="en-US" sz="2000" dirty="0">
                <a:latin typeface="Times New Roman" panose="02020603050405020304" pitchFamily="18" charset="0"/>
                <a:cs typeface="Times New Roman" panose="02020603050405020304" pitchFamily="18" charset="0"/>
              </a:rPr>
              <a:t>Drive mechanisms.</a:t>
            </a:r>
          </a:p>
          <a:p>
            <a:pPr algn="just" eaLnBrk="1" hangingPunct="1">
              <a:lnSpc>
                <a:spcPct val="150000"/>
              </a:lnSpc>
              <a:buClrTx/>
              <a:buFont typeface="Wingdings" pitchFamily="2" charset="2"/>
              <a:buChar char="Ø"/>
              <a:defRPr/>
            </a:pPr>
            <a:r>
              <a:rPr lang="en-US" sz="2000" dirty="0">
                <a:latin typeface="Times New Roman" panose="02020603050405020304" pitchFamily="18" charset="0"/>
                <a:cs typeface="Times New Roman" panose="02020603050405020304" pitchFamily="18" charset="0"/>
              </a:rPr>
              <a:t>Formation characteristics &amp; heterogeneity</a:t>
            </a:r>
          </a:p>
          <a:p>
            <a:pPr algn="just" eaLnBrk="1" hangingPunct="1">
              <a:lnSpc>
                <a:spcPct val="150000"/>
              </a:lnSpc>
              <a:buClrTx/>
              <a:buFont typeface="Wingdings" pitchFamily="2" charset="2"/>
              <a:buChar char="Ø"/>
              <a:defRPr/>
            </a:pPr>
            <a:r>
              <a:rPr lang="en-US" sz="2000" dirty="0">
                <a:latin typeface="Times New Roman" panose="02020603050405020304" pitchFamily="18" charset="0"/>
                <a:cs typeface="Times New Roman" panose="02020603050405020304" pitchFamily="18" charset="0"/>
              </a:rPr>
              <a:t>Development process</a:t>
            </a:r>
          </a:p>
          <a:p>
            <a:pPr algn="just" eaLnBrk="1" hangingPunct="1">
              <a:lnSpc>
                <a:spcPct val="150000"/>
              </a:lnSpc>
              <a:buClrTx/>
              <a:buFont typeface="Wingdings" pitchFamily="2" charset="2"/>
              <a:buChar char="Ø"/>
              <a:defRPr/>
            </a:pPr>
            <a:r>
              <a:rPr lang="en-US" sz="2000" dirty="0">
                <a:latin typeface="Times New Roman" panose="02020603050405020304" pitchFamily="18" charset="0"/>
                <a:cs typeface="Times New Roman" panose="02020603050405020304" pitchFamily="18" charset="0"/>
              </a:rPr>
              <a:t>Geometry and location of wells</a:t>
            </a:r>
          </a:p>
        </p:txBody>
      </p:sp>
      <p:sp>
        <p:nvSpPr>
          <p:cNvPr id="2" name="Slide Number Placeholder 1">
            <a:extLst>
              <a:ext uri="{FF2B5EF4-FFF2-40B4-BE49-F238E27FC236}">
                <a16:creationId xmlns:a16="http://schemas.microsoft.com/office/drawing/2014/main" xmlns="" id="{657F01E6-6804-4BC3-802F-008531B685C8}"/>
              </a:ext>
            </a:extLst>
          </p:cNvPr>
          <p:cNvSpPr>
            <a:spLocks noGrp="1"/>
          </p:cNvSpPr>
          <p:nvPr>
            <p:ph type="sldNum" sz="quarter" idx="12"/>
          </p:nvPr>
        </p:nvSpPr>
        <p:spPr/>
        <p:txBody>
          <a:bodyPr/>
          <a:lstStyle/>
          <a:p>
            <a:pPr>
              <a:defRPr/>
            </a:pPr>
            <a:fld id="{2A5EE1B5-A6C4-4280-B2F4-AB5DF0258454}"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7947" y="1145488"/>
            <a:ext cx="335805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p:spPr>
        <p:txBody>
          <a:bodyPr wrap="square" rtlCol="0">
            <a:spAutoFit/>
          </a:bodyPr>
          <a:lstStyle/>
          <a:p>
            <a:pPr algn="ctr" fontAlgn="base">
              <a:spcBef>
                <a:spcPct val="0"/>
              </a:spcBef>
              <a:spcAft>
                <a:spcPct val="0"/>
              </a:spcAft>
            </a:pPr>
            <a:r>
              <a:rPr lang="en-US" dirty="0">
                <a:solidFill>
                  <a:srgbClr val="081D58"/>
                </a:solidFill>
                <a:effectLst>
                  <a:outerShdw blurRad="38100" dist="38100" dir="2700000" algn="tl">
                    <a:srgbClr val="000000">
                      <a:alpha val="43137"/>
                    </a:srgbClr>
                  </a:outerShdw>
                </a:effectLst>
                <a:latin typeface="Arial" charset="0"/>
              </a:rPr>
              <a:t>Total Oil and Gas Resources </a:t>
            </a:r>
          </a:p>
        </p:txBody>
      </p:sp>
      <p:sp>
        <p:nvSpPr>
          <p:cNvPr id="7" name="TextBox 6"/>
          <p:cNvSpPr txBox="1"/>
          <p:nvPr/>
        </p:nvSpPr>
        <p:spPr>
          <a:xfrm>
            <a:off x="2870733" y="2257710"/>
            <a:ext cx="1707931" cy="369332"/>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25400">
            <a:solidFill>
              <a:schemeClr val="accent1"/>
            </a:solidFill>
          </a:ln>
        </p:spPr>
        <p:txBody>
          <a:bodyPr wrap="square" rtlCol="0">
            <a:spAutoFit/>
          </a:bodyPr>
          <a:lstStyle/>
          <a:p>
            <a:pPr algn="ctr" fontAlgn="base">
              <a:spcBef>
                <a:spcPct val="0"/>
              </a:spcBef>
              <a:spcAft>
                <a:spcPct val="0"/>
              </a:spcAft>
            </a:pPr>
            <a:r>
              <a:rPr lang="en-US" dirty="0">
                <a:solidFill>
                  <a:srgbClr val="081D58"/>
                </a:solidFill>
                <a:effectLst>
                  <a:outerShdw blurRad="38100" dist="38100" dir="2700000" algn="tl">
                    <a:srgbClr val="000000">
                      <a:alpha val="43137"/>
                    </a:srgbClr>
                  </a:outerShdw>
                </a:effectLst>
                <a:latin typeface="Arial" charset="0"/>
              </a:rPr>
              <a:t>Discovered</a:t>
            </a:r>
          </a:p>
        </p:txBody>
      </p:sp>
      <p:sp>
        <p:nvSpPr>
          <p:cNvPr id="8" name="TextBox 7"/>
          <p:cNvSpPr txBox="1"/>
          <p:nvPr/>
        </p:nvSpPr>
        <p:spPr>
          <a:xfrm>
            <a:off x="7363913" y="2252892"/>
            <a:ext cx="1707931" cy="369332"/>
          </a:xfrm>
          <a:prstGeom prst="rect">
            <a:avLst/>
          </a:prstGeom>
          <a:noFill/>
          <a:ln w="25400">
            <a:solidFill>
              <a:schemeClr val="accent1"/>
            </a:solidFill>
          </a:ln>
          <a:scene3d>
            <a:camera prst="orthographicFront"/>
            <a:lightRig rig="threePt" dir="t"/>
          </a:scene3d>
          <a:sp3d contourW="12700">
            <a:bevelB w="139700" h="139700" prst="divot"/>
            <a:contourClr>
              <a:schemeClr val="tx1">
                <a:lumMod val="50000"/>
              </a:schemeClr>
            </a:contourClr>
          </a:sp3d>
        </p:spPr>
        <p:txBody>
          <a:bodyPr wrap="square" rtlCol="0">
            <a:spAutoFit/>
          </a:bodyPr>
          <a:lstStyle/>
          <a:p>
            <a:pPr algn="ctr" fontAlgn="base">
              <a:spcBef>
                <a:spcPct val="0"/>
              </a:spcBef>
              <a:spcAft>
                <a:spcPct val="0"/>
              </a:spcAft>
            </a:pPr>
            <a:r>
              <a:rPr lang="en-US" dirty="0">
                <a:solidFill>
                  <a:srgbClr val="081D58"/>
                </a:solidFill>
                <a:latin typeface="Arial" charset="0"/>
              </a:rPr>
              <a:t>Undiscovered</a:t>
            </a:r>
          </a:p>
        </p:txBody>
      </p:sp>
      <p:sp>
        <p:nvSpPr>
          <p:cNvPr id="9" name="TextBox 8"/>
          <p:cNvSpPr txBox="1"/>
          <p:nvPr/>
        </p:nvSpPr>
        <p:spPr>
          <a:xfrm>
            <a:off x="2119243" y="3004009"/>
            <a:ext cx="1707931" cy="584775"/>
          </a:xfrm>
          <a:prstGeom prst="rect">
            <a:avLst/>
          </a:prstGeom>
          <a:noFill/>
          <a:ln w="25400">
            <a:solidFill>
              <a:schemeClr val="accent1"/>
            </a:solidFill>
          </a:ln>
        </p:spPr>
        <p:txBody>
          <a:bodyPr wrap="square" rtlCol="0">
            <a:spAutoFit/>
          </a:bodyPr>
          <a:lstStyle/>
          <a:p>
            <a:pPr algn="ctr" fontAlgn="base">
              <a:spcBef>
                <a:spcPct val="0"/>
              </a:spcBef>
              <a:spcAft>
                <a:spcPct val="0"/>
              </a:spcAft>
            </a:pPr>
            <a:r>
              <a:rPr lang="en-US" sz="1600" dirty="0" err="1">
                <a:solidFill>
                  <a:srgbClr val="081D58"/>
                </a:solidFill>
                <a:latin typeface="Arial" charset="0"/>
              </a:rPr>
              <a:t>Nonrecoverable</a:t>
            </a:r>
            <a:r>
              <a:rPr lang="en-US" sz="1600" dirty="0">
                <a:solidFill>
                  <a:srgbClr val="081D58"/>
                </a:solidFill>
                <a:latin typeface="Arial" charset="0"/>
              </a:rPr>
              <a:t> Resources</a:t>
            </a:r>
          </a:p>
        </p:txBody>
      </p:sp>
      <p:sp>
        <p:nvSpPr>
          <p:cNvPr id="10" name="TextBox 9"/>
          <p:cNvSpPr txBox="1"/>
          <p:nvPr/>
        </p:nvSpPr>
        <p:spPr>
          <a:xfrm>
            <a:off x="4983823" y="3003924"/>
            <a:ext cx="1707931" cy="58477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effectLst>
                  <a:outerShdw blurRad="38100" dist="38100" dir="2700000" algn="tl">
                    <a:srgbClr val="000000">
                      <a:alpha val="43137"/>
                    </a:srgbClr>
                  </a:outerShdw>
                </a:effectLst>
                <a:latin typeface="Arial" charset="0"/>
              </a:rPr>
              <a:t>Recoverable Resources</a:t>
            </a:r>
          </a:p>
        </p:txBody>
      </p:sp>
      <p:sp>
        <p:nvSpPr>
          <p:cNvPr id="11" name="TextBox 10"/>
          <p:cNvSpPr txBox="1"/>
          <p:nvPr/>
        </p:nvSpPr>
        <p:spPr>
          <a:xfrm>
            <a:off x="6826900" y="3964586"/>
            <a:ext cx="1707931" cy="584775"/>
          </a:xfrm>
          <a:prstGeom prst="rect">
            <a:avLst/>
          </a:prstGeom>
          <a:no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latin typeface="Arial" charset="0"/>
              </a:rPr>
              <a:t>Cumulative Production</a:t>
            </a:r>
          </a:p>
        </p:txBody>
      </p:sp>
      <p:sp>
        <p:nvSpPr>
          <p:cNvPr id="12" name="TextBox 11"/>
          <p:cNvSpPr txBox="1"/>
          <p:nvPr/>
        </p:nvSpPr>
        <p:spPr>
          <a:xfrm>
            <a:off x="2946909" y="3971232"/>
            <a:ext cx="1707931" cy="338554"/>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effectLst>
                  <a:outerShdw blurRad="38100" dist="38100" dir="2700000" algn="tl">
                    <a:srgbClr val="000000">
                      <a:alpha val="43137"/>
                    </a:srgbClr>
                  </a:outerShdw>
                </a:effectLst>
                <a:latin typeface="Arial" charset="0"/>
              </a:rPr>
              <a:t>Reserves </a:t>
            </a:r>
          </a:p>
        </p:txBody>
      </p:sp>
      <p:sp>
        <p:nvSpPr>
          <p:cNvPr id="13" name="TextBox 12"/>
          <p:cNvSpPr txBox="1"/>
          <p:nvPr/>
        </p:nvSpPr>
        <p:spPr>
          <a:xfrm>
            <a:off x="2119243" y="4696056"/>
            <a:ext cx="1707931" cy="584775"/>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effectLst>
                  <a:outerShdw blurRad="38100" dist="38100" dir="2700000" algn="tl">
                    <a:srgbClr val="000000">
                      <a:alpha val="43137"/>
                    </a:srgbClr>
                  </a:outerShdw>
                </a:effectLst>
                <a:latin typeface="Arial" charset="0"/>
              </a:rPr>
              <a:t>Proved Reserves </a:t>
            </a:r>
          </a:p>
        </p:txBody>
      </p:sp>
      <p:sp>
        <p:nvSpPr>
          <p:cNvPr id="14" name="TextBox 13"/>
          <p:cNvSpPr txBox="1"/>
          <p:nvPr/>
        </p:nvSpPr>
        <p:spPr>
          <a:xfrm>
            <a:off x="5313924" y="4713481"/>
            <a:ext cx="1707931" cy="584775"/>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effectLst>
                  <a:outerShdw blurRad="38100" dist="38100" dir="2700000" algn="tl">
                    <a:srgbClr val="000000">
                      <a:alpha val="43137"/>
                    </a:srgbClr>
                  </a:outerShdw>
                </a:effectLst>
                <a:latin typeface="Arial" charset="0"/>
              </a:rPr>
              <a:t>Unproved Reserves </a:t>
            </a:r>
          </a:p>
        </p:txBody>
      </p:sp>
      <p:sp>
        <p:nvSpPr>
          <p:cNvPr id="15" name="TextBox 14"/>
          <p:cNvSpPr txBox="1"/>
          <p:nvPr/>
        </p:nvSpPr>
        <p:spPr>
          <a:xfrm>
            <a:off x="3745043" y="5653905"/>
            <a:ext cx="1707931" cy="584775"/>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effectLst>
                  <a:outerShdw blurRad="38100" dist="38100" dir="2700000" algn="tl">
                    <a:srgbClr val="000000">
                      <a:alpha val="43137"/>
                    </a:srgbClr>
                  </a:outerShdw>
                </a:effectLst>
                <a:latin typeface="Arial" charset="0"/>
              </a:rPr>
              <a:t>Probable Reserves </a:t>
            </a:r>
          </a:p>
        </p:txBody>
      </p:sp>
      <p:sp>
        <p:nvSpPr>
          <p:cNvPr id="16" name="TextBox 15"/>
          <p:cNvSpPr txBox="1"/>
          <p:nvPr/>
        </p:nvSpPr>
        <p:spPr>
          <a:xfrm>
            <a:off x="7179694" y="5654672"/>
            <a:ext cx="1707931" cy="584775"/>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ln w="25400">
            <a:solidFill>
              <a:schemeClr val="accent1"/>
            </a:solidFill>
          </a:ln>
        </p:spPr>
        <p:txBody>
          <a:bodyPr wrap="square" rtlCol="0">
            <a:spAutoFit/>
          </a:bodyPr>
          <a:lstStyle/>
          <a:p>
            <a:pPr algn="ctr" fontAlgn="base">
              <a:spcBef>
                <a:spcPct val="0"/>
              </a:spcBef>
              <a:spcAft>
                <a:spcPct val="0"/>
              </a:spcAft>
            </a:pPr>
            <a:r>
              <a:rPr lang="en-US" sz="1600" dirty="0">
                <a:solidFill>
                  <a:srgbClr val="081D58"/>
                </a:solidFill>
                <a:effectLst>
                  <a:outerShdw blurRad="38100" dist="38100" dir="2700000" algn="tl">
                    <a:srgbClr val="000000">
                      <a:alpha val="43137"/>
                    </a:srgbClr>
                  </a:outerShdw>
                </a:effectLst>
                <a:latin typeface="Arial" charset="0"/>
              </a:rPr>
              <a:t>Possible  Reserves </a:t>
            </a:r>
          </a:p>
        </p:txBody>
      </p:sp>
      <p:cxnSp>
        <p:nvCxnSpPr>
          <p:cNvPr id="20" name="Straight Connector 19"/>
          <p:cNvCxnSpPr>
            <a:stCxn id="5" idx="2"/>
          </p:cNvCxnSpPr>
          <p:nvPr/>
        </p:nvCxnSpPr>
        <p:spPr bwMode="auto">
          <a:xfrm flipH="1">
            <a:off x="6029094" y="1514820"/>
            <a:ext cx="7881" cy="324002"/>
          </a:xfrm>
          <a:prstGeom prst="line">
            <a:avLst/>
          </a:prstGeom>
          <a:noFill/>
          <a:ln w="25400" cap="flat" cmpd="sng" algn="ctr">
            <a:solidFill>
              <a:schemeClr val="bg2"/>
            </a:solidFill>
            <a:prstDash val="solid"/>
            <a:round/>
            <a:headEnd type="none" w="med" len="med"/>
            <a:tailEnd type="none" w="med" len="med"/>
          </a:ln>
          <a:effectLst/>
        </p:spPr>
      </p:cxnSp>
      <p:cxnSp>
        <p:nvCxnSpPr>
          <p:cNvPr id="22" name="Straight Connector 21"/>
          <p:cNvCxnSpPr/>
          <p:nvPr/>
        </p:nvCxnSpPr>
        <p:spPr bwMode="auto">
          <a:xfrm rot="10800000" flipV="1">
            <a:off x="3727329" y="1844093"/>
            <a:ext cx="4496153" cy="9173"/>
          </a:xfrm>
          <a:prstGeom prst="line">
            <a:avLst/>
          </a:prstGeom>
          <a:noFill/>
          <a:ln w="25400" cap="flat" cmpd="sng" algn="ctr">
            <a:solidFill>
              <a:schemeClr val="bg2"/>
            </a:solidFill>
            <a:prstDash val="solid"/>
            <a:round/>
            <a:headEnd type="none" w="med" len="med"/>
            <a:tailEnd type="none" w="med" len="med"/>
          </a:ln>
          <a:effectLst/>
        </p:spPr>
      </p:cxnSp>
      <p:cxnSp>
        <p:nvCxnSpPr>
          <p:cNvPr id="33" name="Straight Connector 32"/>
          <p:cNvCxnSpPr/>
          <p:nvPr/>
        </p:nvCxnSpPr>
        <p:spPr bwMode="auto">
          <a:xfrm rot="5400000">
            <a:off x="3524012" y="2044780"/>
            <a:ext cx="402297" cy="922"/>
          </a:xfrm>
          <a:prstGeom prst="line">
            <a:avLst/>
          </a:prstGeom>
          <a:noFill/>
          <a:ln w="25400" cap="flat" cmpd="sng" algn="ctr">
            <a:solidFill>
              <a:schemeClr val="bg2"/>
            </a:solidFill>
            <a:prstDash val="solid"/>
            <a:round/>
            <a:headEnd type="none" w="med" len="med"/>
            <a:tailEnd type="none" w="med" len="med"/>
          </a:ln>
          <a:effectLst/>
        </p:spPr>
      </p:cxnSp>
      <p:cxnSp>
        <p:nvCxnSpPr>
          <p:cNvPr id="35" name="Straight Connector 34"/>
          <p:cNvCxnSpPr/>
          <p:nvPr/>
        </p:nvCxnSpPr>
        <p:spPr bwMode="auto">
          <a:xfrm rot="5400000">
            <a:off x="8018275" y="2041044"/>
            <a:ext cx="404444" cy="0"/>
          </a:xfrm>
          <a:prstGeom prst="line">
            <a:avLst/>
          </a:prstGeom>
          <a:noFill/>
          <a:ln w="25400" cap="flat" cmpd="sng" algn="ctr">
            <a:solidFill>
              <a:schemeClr val="bg2"/>
            </a:solidFill>
            <a:prstDash val="solid"/>
            <a:round/>
            <a:headEnd type="none" w="med" len="med"/>
            <a:tailEnd type="none" w="med" len="med"/>
          </a:ln>
          <a:effectLst/>
        </p:spPr>
      </p:cxnSp>
      <p:cxnSp>
        <p:nvCxnSpPr>
          <p:cNvPr id="39" name="Shape 38"/>
          <p:cNvCxnSpPr>
            <a:stCxn id="7" idx="2"/>
          </p:cNvCxnSpPr>
          <p:nvPr/>
        </p:nvCxnSpPr>
        <p:spPr bwMode="auto">
          <a:xfrm rot="16200000" flipH="1">
            <a:off x="4721411" y="1630329"/>
            <a:ext cx="121780" cy="2115206"/>
          </a:xfrm>
          <a:prstGeom prst="bentConnector2">
            <a:avLst/>
          </a:prstGeom>
          <a:noFill/>
          <a:ln w="25400" cap="flat" cmpd="sng" algn="ctr">
            <a:solidFill>
              <a:schemeClr val="bg2"/>
            </a:solidFill>
            <a:prstDash val="solid"/>
            <a:round/>
            <a:headEnd type="none" w="med" len="med"/>
            <a:tailEnd type="none" w="med" len="med"/>
          </a:ln>
          <a:effectLst/>
        </p:spPr>
      </p:cxnSp>
      <p:cxnSp>
        <p:nvCxnSpPr>
          <p:cNvPr id="41" name="Shape 40"/>
          <p:cNvCxnSpPr>
            <a:endCxn id="9" idx="0"/>
          </p:cNvCxnSpPr>
          <p:nvPr/>
        </p:nvCxnSpPr>
        <p:spPr bwMode="auto">
          <a:xfrm rot="10800000" flipV="1">
            <a:off x="2973208" y="2744137"/>
            <a:ext cx="752412" cy="259871"/>
          </a:xfrm>
          <a:prstGeom prst="bentConnector2">
            <a:avLst/>
          </a:prstGeom>
          <a:noFill/>
          <a:ln w="25400" cap="flat" cmpd="sng" algn="ctr">
            <a:solidFill>
              <a:schemeClr val="bg2"/>
            </a:solidFill>
            <a:prstDash val="solid"/>
            <a:round/>
            <a:headEnd type="none" w="med" len="med"/>
            <a:tailEnd type="none" w="med" len="med"/>
          </a:ln>
          <a:effectLst/>
        </p:spPr>
      </p:cxnSp>
      <p:cxnSp>
        <p:nvCxnSpPr>
          <p:cNvPr id="45" name="Straight Connector 44"/>
          <p:cNvCxnSpPr/>
          <p:nvPr/>
        </p:nvCxnSpPr>
        <p:spPr bwMode="auto">
          <a:xfrm rot="5400000">
            <a:off x="5711496" y="2858413"/>
            <a:ext cx="252075" cy="8092"/>
          </a:xfrm>
          <a:prstGeom prst="line">
            <a:avLst/>
          </a:prstGeom>
          <a:noFill/>
          <a:ln w="25400" cap="flat" cmpd="sng" algn="ctr">
            <a:solidFill>
              <a:schemeClr val="bg2"/>
            </a:solidFill>
            <a:prstDash val="solid"/>
            <a:round/>
            <a:headEnd type="none" w="med" len="med"/>
            <a:tailEnd type="none" w="med" len="med"/>
          </a:ln>
          <a:effectLst/>
        </p:spPr>
      </p:cxnSp>
      <p:cxnSp>
        <p:nvCxnSpPr>
          <p:cNvPr id="47" name="Shape 46"/>
          <p:cNvCxnSpPr/>
          <p:nvPr/>
        </p:nvCxnSpPr>
        <p:spPr bwMode="auto">
          <a:xfrm rot="16200000" flipH="1">
            <a:off x="6671680" y="2716610"/>
            <a:ext cx="160541" cy="1840682"/>
          </a:xfrm>
          <a:prstGeom prst="bentConnector2">
            <a:avLst/>
          </a:prstGeom>
          <a:noFill/>
          <a:ln w="25400" cap="flat" cmpd="sng" algn="ctr">
            <a:solidFill>
              <a:schemeClr val="bg2"/>
            </a:solidFill>
            <a:prstDash val="solid"/>
            <a:round/>
            <a:headEnd type="none" w="med" len="med"/>
            <a:tailEnd type="none" w="med" len="med"/>
          </a:ln>
          <a:effectLst/>
        </p:spPr>
      </p:cxnSp>
      <p:cxnSp>
        <p:nvCxnSpPr>
          <p:cNvPr id="49" name="Shape 48"/>
          <p:cNvCxnSpPr/>
          <p:nvPr/>
        </p:nvCxnSpPr>
        <p:spPr bwMode="auto">
          <a:xfrm rot="5400000">
            <a:off x="4733977" y="2615684"/>
            <a:ext cx="167955" cy="2027311"/>
          </a:xfrm>
          <a:prstGeom prst="bentConnector2">
            <a:avLst/>
          </a:prstGeom>
          <a:noFill/>
          <a:ln w="25400" cap="flat" cmpd="sng" algn="ctr">
            <a:solidFill>
              <a:schemeClr val="bg2"/>
            </a:solidFill>
            <a:prstDash val="solid"/>
            <a:round/>
            <a:headEnd type="none" w="med" len="med"/>
            <a:tailEnd type="none" w="med" len="med"/>
          </a:ln>
          <a:effectLst/>
        </p:spPr>
      </p:cxnSp>
      <p:cxnSp>
        <p:nvCxnSpPr>
          <p:cNvPr id="51" name="Straight Connector 50"/>
          <p:cNvCxnSpPr/>
          <p:nvPr/>
        </p:nvCxnSpPr>
        <p:spPr bwMode="auto">
          <a:xfrm rot="5400000" flipH="1" flipV="1">
            <a:off x="3670179" y="3823521"/>
            <a:ext cx="270993" cy="9603"/>
          </a:xfrm>
          <a:prstGeom prst="line">
            <a:avLst/>
          </a:prstGeom>
          <a:noFill/>
          <a:ln w="25400" cap="flat" cmpd="sng" algn="ctr">
            <a:solidFill>
              <a:schemeClr val="bg2"/>
            </a:solidFill>
            <a:prstDash val="solid"/>
            <a:round/>
            <a:headEnd type="none" w="med" len="med"/>
            <a:tailEnd type="none" w="med" len="med"/>
          </a:ln>
          <a:effectLst/>
        </p:spPr>
      </p:cxnSp>
      <p:cxnSp>
        <p:nvCxnSpPr>
          <p:cNvPr id="52" name="Straight Connector 51"/>
          <p:cNvCxnSpPr/>
          <p:nvPr/>
        </p:nvCxnSpPr>
        <p:spPr bwMode="auto">
          <a:xfrm rot="5400000" flipH="1" flipV="1">
            <a:off x="7544917" y="3829701"/>
            <a:ext cx="270993" cy="9603"/>
          </a:xfrm>
          <a:prstGeom prst="line">
            <a:avLst/>
          </a:prstGeom>
          <a:noFill/>
          <a:ln w="25400" cap="flat" cmpd="sng" algn="ctr">
            <a:solidFill>
              <a:schemeClr val="bg2"/>
            </a:solidFill>
            <a:prstDash val="solid"/>
            <a:round/>
            <a:headEnd type="none" w="med" len="med"/>
            <a:tailEnd type="none" w="med" len="med"/>
          </a:ln>
          <a:effectLst/>
        </p:spPr>
      </p:cxnSp>
      <p:cxnSp>
        <p:nvCxnSpPr>
          <p:cNvPr id="54" name="Shape 53"/>
          <p:cNvCxnSpPr>
            <a:stCxn id="12" idx="2"/>
          </p:cNvCxnSpPr>
          <p:nvPr/>
        </p:nvCxnSpPr>
        <p:spPr bwMode="auto">
          <a:xfrm rot="16200000" flipH="1">
            <a:off x="4884120" y="3226541"/>
            <a:ext cx="205989" cy="2372478"/>
          </a:xfrm>
          <a:prstGeom prst="bentConnector2">
            <a:avLst/>
          </a:prstGeom>
          <a:noFill/>
          <a:ln w="25400" cap="flat" cmpd="sng" algn="ctr">
            <a:solidFill>
              <a:schemeClr val="bg2"/>
            </a:solidFill>
            <a:prstDash val="solid"/>
            <a:round/>
            <a:headEnd type="none" w="med" len="med"/>
            <a:tailEnd type="none" w="med" len="med"/>
          </a:ln>
          <a:effectLst/>
        </p:spPr>
      </p:cxnSp>
      <p:cxnSp>
        <p:nvCxnSpPr>
          <p:cNvPr id="56" name="Shape 55"/>
          <p:cNvCxnSpPr>
            <a:stCxn id="12" idx="2"/>
          </p:cNvCxnSpPr>
          <p:nvPr/>
        </p:nvCxnSpPr>
        <p:spPr bwMode="auto">
          <a:xfrm rot="5400000">
            <a:off x="3293696" y="4001181"/>
            <a:ext cx="198575" cy="815784"/>
          </a:xfrm>
          <a:prstGeom prst="bentConnector2">
            <a:avLst/>
          </a:prstGeom>
          <a:noFill/>
          <a:ln w="25400" cap="flat" cmpd="sng" algn="ctr">
            <a:solidFill>
              <a:schemeClr val="bg2"/>
            </a:solidFill>
            <a:prstDash val="solid"/>
            <a:round/>
            <a:headEnd type="none" w="med" len="med"/>
            <a:tailEnd type="none" w="med" len="med"/>
          </a:ln>
          <a:effectLst/>
        </p:spPr>
      </p:cxnSp>
      <p:cxnSp>
        <p:nvCxnSpPr>
          <p:cNvPr id="58" name="Straight Connector 57"/>
          <p:cNvCxnSpPr/>
          <p:nvPr/>
        </p:nvCxnSpPr>
        <p:spPr bwMode="auto">
          <a:xfrm rot="5400000" flipH="1" flipV="1">
            <a:off x="2877549" y="4589192"/>
            <a:ext cx="195108" cy="3790"/>
          </a:xfrm>
          <a:prstGeom prst="line">
            <a:avLst/>
          </a:prstGeom>
          <a:noFill/>
          <a:ln w="25400" cap="flat" cmpd="sng" algn="ctr">
            <a:solidFill>
              <a:schemeClr val="bg2"/>
            </a:solidFill>
            <a:prstDash val="solid"/>
            <a:round/>
            <a:headEnd type="none" w="med" len="med"/>
            <a:tailEnd type="none" w="med" len="med"/>
          </a:ln>
          <a:effectLst/>
        </p:spPr>
      </p:cxnSp>
      <p:cxnSp>
        <p:nvCxnSpPr>
          <p:cNvPr id="59" name="Straight Connector 58"/>
          <p:cNvCxnSpPr/>
          <p:nvPr/>
        </p:nvCxnSpPr>
        <p:spPr bwMode="auto">
          <a:xfrm rot="5400000" flipH="1" flipV="1">
            <a:off x="6072555" y="4602784"/>
            <a:ext cx="195108" cy="3790"/>
          </a:xfrm>
          <a:prstGeom prst="line">
            <a:avLst/>
          </a:prstGeom>
          <a:noFill/>
          <a:ln w="25400" cap="flat" cmpd="sng" algn="ctr">
            <a:solidFill>
              <a:schemeClr val="bg2"/>
            </a:solidFill>
            <a:prstDash val="solid"/>
            <a:round/>
            <a:headEnd type="none" w="med" len="med"/>
            <a:tailEnd type="none" w="med" len="med"/>
          </a:ln>
          <a:effectLst/>
        </p:spPr>
      </p:cxnSp>
      <p:cxnSp>
        <p:nvCxnSpPr>
          <p:cNvPr id="62" name="Shape 61"/>
          <p:cNvCxnSpPr>
            <a:stCxn id="14" idx="2"/>
          </p:cNvCxnSpPr>
          <p:nvPr/>
        </p:nvCxnSpPr>
        <p:spPr bwMode="auto">
          <a:xfrm rot="5400000">
            <a:off x="5324683" y="4577070"/>
            <a:ext cx="122023" cy="1564392"/>
          </a:xfrm>
          <a:prstGeom prst="bentConnector2">
            <a:avLst/>
          </a:prstGeom>
          <a:noFill/>
          <a:ln w="25400" cap="flat" cmpd="sng" algn="ctr">
            <a:solidFill>
              <a:schemeClr val="bg2"/>
            </a:solidFill>
            <a:prstDash val="solid"/>
            <a:round/>
            <a:headEnd type="none" w="med" len="med"/>
            <a:tailEnd type="none" w="med" len="med"/>
          </a:ln>
          <a:effectLst/>
        </p:spPr>
      </p:cxnSp>
      <p:cxnSp>
        <p:nvCxnSpPr>
          <p:cNvPr id="64" name="Shape 63"/>
          <p:cNvCxnSpPr>
            <a:stCxn id="14" idx="2"/>
          </p:cNvCxnSpPr>
          <p:nvPr/>
        </p:nvCxnSpPr>
        <p:spPr bwMode="auto">
          <a:xfrm rot="16200000" flipH="1">
            <a:off x="7044580" y="4421565"/>
            <a:ext cx="129439" cy="1882819"/>
          </a:xfrm>
          <a:prstGeom prst="bentConnector2">
            <a:avLst/>
          </a:prstGeom>
          <a:noFill/>
          <a:ln w="25400" cap="flat" cmpd="sng" algn="ctr">
            <a:solidFill>
              <a:schemeClr val="bg2"/>
            </a:solidFill>
            <a:prstDash val="solid"/>
            <a:round/>
            <a:headEnd type="none" w="med" len="med"/>
            <a:tailEnd type="none" w="med" len="med"/>
          </a:ln>
          <a:effectLst/>
        </p:spPr>
      </p:cxnSp>
      <p:cxnSp>
        <p:nvCxnSpPr>
          <p:cNvPr id="70" name="Straight Connector 69"/>
          <p:cNvCxnSpPr/>
          <p:nvPr/>
        </p:nvCxnSpPr>
        <p:spPr bwMode="auto">
          <a:xfrm rot="5400000" flipH="1" flipV="1">
            <a:off x="4494326" y="5532895"/>
            <a:ext cx="226212" cy="4489"/>
          </a:xfrm>
          <a:prstGeom prst="line">
            <a:avLst/>
          </a:prstGeom>
          <a:noFill/>
          <a:ln w="25400" cap="flat" cmpd="sng" algn="ctr">
            <a:solidFill>
              <a:schemeClr val="bg2"/>
            </a:solidFill>
            <a:prstDash val="solid"/>
            <a:round/>
            <a:headEnd type="none" w="med" len="med"/>
            <a:tailEnd type="none" w="med" len="med"/>
          </a:ln>
          <a:effectLst/>
        </p:spPr>
      </p:cxnSp>
      <p:cxnSp>
        <p:nvCxnSpPr>
          <p:cNvPr id="71" name="Straight Connector 70"/>
          <p:cNvCxnSpPr/>
          <p:nvPr/>
        </p:nvCxnSpPr>
        <p:spPr bwMode="auto">
          <a:xfrm rot="5400000" flipH="1" flipV="1">
            <a:off x="7925913" y="5529907"/>
            <a:ext cx="226212" cy="4489"/>
          </a:xfrm>
          <a:prstGeom prst="line">
            <a:avLst/>
          </a:prstGeom>
          <a:noFill/>
          <a:ln w="25400" cap="flat" cmpd="sng" algn="ctr">
            <a:solidFill>
              <a:schemeClr val="bg2"/>
            </a:solidFill>
            <a:prstDash val="solid"/>
            <a:round/>
            <a:headEnd type="none" w="med" len="med"/>
            <a:tailEnd type="none" w="med" len="med"/>
          </a:ln>
          <a:effectLst/>
        </p:spPr>
      </p:cxnSp>
      <p:sp>
        <p:nvSpPr>
          <p:cNvPr id="78" name="Rectangle 77"/>
          <p:cNvSpPr/>
          <p:nvPr/>
        </p:nvSpPr>
        <p:spPr>
          <a:xfrm>
            <a:off x="3137497" y="388305"/>
            <a:ext cx="5917005" cy="523220"/>
          </a:xfrm>
          <a:prstGeom prst="rect">
            <a:avLst/>
          </a:prstGeom>
        </p:spPr>
        <p:txBody>
          <a:bodyPr wrap="none">
            <a:spAutoFit/>
          </a:bodyPr>
          <a:lstStyle/>
          <a:p>
            <a:pPr algn="ctr" fontAlgn="base">
              <a:spcBef>
                <a:spcPct val="0"/>
              </a:spcBef>
              <a:spcAft>
                <a:spcPct val="0"/>
              </a:spcAft>
            </a:pPr>
            <a:r>
              <a:rPr lang="en-US" sz="2800" dirty="0">
                <a:solidFill>
                  <a:srgbClr val="C00000"/>
                </a:solidFill>
                <a:effectLst>
                  <a:outerShdw blurRad="38100" dist="38100" dir="2700000" algn="tl">
                    <a:srgbClr val="000000">
                      <a:alpha val="43137"/>
                    </a:srgbClr>
                  </a:outerShdw>
                </a:effectLst>
                <a:latin typeface="Georgia"/>
              </a:rPr>
              <a:t>Oil and Gas Resources and Reserves</a:t>
            </a:r>
          </a:p>
        </p:txBody>
      </p:sp>
      <p:sp>
        <p:nvSpPr>
          <p:cNvPr id="4" name="Slide Number Placeholder 3">
            <a:extLst>
              <a:ext uri="{FF2B5EF4-FFF2-40B4-BE49-F238E27FC236}">
                <a16:creationId xmlns:a16="http://schemas.microsoft.com/office/drawing/2014/main" xmlns="" id="{6110609C-809E-4AEC-80E4-8EEE8A70746B}"/>
              </a:ext>
            </a:extLst>
          </p:cNvPr>
          <p:cNvSpPr>
            <a:spLocks noGrp="1"/>
          </p:cNvSpPr>
          <p:nvPr>
            <p:ph type="sldNum" sz="quarter" idx="12"/>
          </p:nvPr>
        </p:nvSpPr>
        <p:spPr/>
        <p:txBody>
          <a:bodyPr/>
          <a:lstStyle/>
          <a:p>
            <a:pPr>
              <a:defRPr/>
            </a:pPr>
            <a:fld id="{2A5EE1B5-A6C4-4280-B2F4-AB5DF0258454}"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FA339FD-AB8A-481E-A71A-9D2B62F12FB6}"/>
              </a:ext>
            </a:extLst>
          </p:cNvPr>
          <p:cNvPicPr>
            <a:picLocks noChangeAspect="1"/>
          </p:cNvPicPr>
          <p:nvPr/>
        </p:nvPicPr>
        <p:blipFill>
          <a:blip r:embed="rId2"/>
          <a:stretch>
            <a:fillRect/>
          </a:stretch>
        </p:blipFill>
        <p:spPr>
          <a:xfrm>
            <a:off x="1909082" y="400050"/>
            <a:ext cx="7705845" cy="5848350"/>
          </a:xfrm>
          <a:prstGeom prst="rect">
            <a:avLst/>
          </a:prstGeom>
        </p:spPr>
      </p:pic>
      <p:sp>
        <p:nvSpPr>
          <p:cNvPr id="4" name="Slide Number Placeholder 3">
            <a:extLst>
              <a:ext uri="{FF2B5EF4-FFF2-40B4-BE49-F238E27FC236}">
                <a16:creationId xmlns:a16="http://schemas.microsoft.com/office/drawing/2014/main" xmlns="" id="{24A1A51D-9A1E-4309-B9D1-3F90BB983C8E}"/>
              </a:ext>
            </a:extLst>
          </p:cNvPr>
          <p:cNvSpPr>
            <a:spLocks noGrp="1"/>
          </p:cNvSpPr>
          <p:nvPr>
            <p:ph type="sldNum" sz="quarter" idx="12"/>
          </p:nvPr>
        </p:nvSpPr>
        <p:spPr/>
        <p:txBody>
          <a:bodyPr/>
          <a:lstStyle/>
          <a:p>
            <a:pPr>
              <a:defRPr/>
            </a:pPr>
            <a:fld id="{2A5EE1B5-A6C4-4280-B2F4-AB5DF0258454}"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930" y="1130658"/>
            <a:ext cx="9278471" cy="1938992"/>
          </a:xfrm>
          <a:prstGeom prst="rect">
            <a:avLst/>
          </a:prstGeom>
          <a:noFill/>
        </p:spPr>
        <p:txBody>
          <a:bodyPr wrap="square" rtlCol="0">
            <a:spAutoFit/>
          </a:bodyPr>
          <a:lstStyle/>
          <a:p>
            <a:pPr algn="just" fontAlgn="base">
              <a:spcBef>
                <a:spcPct val="0"/>
              </a:spcBef>
              <a:spcAft>
                <a:spcPct val="0"/>
              </a:spcAft>
            </a:pPr>
            <a:r>
              <a:rPr lang="en-US" sz="2000" dirty="0">
                <a:solidFill>
                  <a:srgbClr val="081D58"/>
                </a:solidFill>
                <a:latin typeface="Georgia"/>
              </a:rPr>
              <a:t>The net bulk volume V</a:t>
            </a:r>
            <a:r>
              <a:rPr lang="en-US" sz="2000" baseline="-25000" dirty="0">
                <a:solidFill>
                  <a:srgbClr val="081D58"/>
                </a:solidFill>
                <a:latin typeface="Georgia"/>
              </a:rPr>
              <a:t>B</a:t>
            </a:r>
            <a:r>
              <a:rPr lang="en-US" sz="2000" dirty="0">
                <a:solidFill>
                  <a:srgbClr val="081D58"/>
                </a:solidFill>
                <a:latin typeface="Georgia"/>
              </a:rPr>
              <a:t> is generally obtained from the geological and fluid  pressure analysis. </a:t>
            </a:r>
          </a:p>
          <a:p>
            <a:pPr algn="just" fontAlgn="base">
              <a:spcBef>
                <a:spcPct val="0"/>
              </a:spcBef>
              <a:spcAft>
                <a:spcPct val="0"/>
              </a:spcAft>
            </a:pPr>
            <a:r>
              <a:rPr lang="en-US" sz="2000" dirty="0">
                <a:solidFill>
                  <a:srgbClr val="081D58"/>
                </a:solidFill>
                <a:latin typeface="Georgia"/>
              </a:rPr>
              <a:t>The geologist provides contour map of the top and base of the reservoir as shown below. Such maps have contour lines drawn for a constant contour intervals.</a:t>
            </a:r>
          </a:p>
          <a:p>
            <a:pPr algn="just" fontAlgn="base">
              <a:spcBef>
                <a:spcPct val="0"/>
              </a:spcBef>
              <a:spcAft>
                <a:spcPct val="0"/>
              </a:spcAft>
            </a:pPr>
            <a:r>
              <a:rPr lang="en-US" sz="2000" dirty="0">
                <a:solidFill>
                  <a:srgbClr val="081D58"/>
                </a:solidFill>
                <a:latin typeface="Georgia"/>
              </a:rPr>
              <a:t>Measurements of the enclosed reservoir rock volume above the level at which the OWC is to be located will then give the net bulk volume V</a:t>
            </a:r>
            <a:r>
              <a:rPr lang="en-US" sz="2000" baseline="-25000" dirty="0">
                <a:solidFill>
                  <a:srgbClr val="081D58"/>
                </a:solidFill>
                <a:latin typeface="Georgia"/>
              </a:rPr>
              <a:t>B</a:t>
            </a:r>
            <a:r>
              <a:rPr lang="en-US" sz="2000" dirty="0">
                <a:solidFill>
                  <a:srgbClr val="081D58"/>
                </a:solidFill>
                <a:latin typeface="Georgia"/>
              </a:rPr>
              <a:t>.</a:t>
            </a:r>
          </a:p>
        </p:txBody>
      </p:sp>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060" y="4164207"/>
            <a:ext cx="7666037" cy="241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73903" y="3788350"/>
            <a:ext cx="1683474" cy="400110"/>
          </a:xfrm>
          <a:prstGeom prst="rect">
            <a:avLst/>
          </a:prstGeom>
        </p:spPr>
        <p:txBody>
          <a:bodyPr wrap="none">
            <a:spAutoFit/>
          </a:bodyPr>
          <a:lstStyle/>
          <a:p>
            <a:pPr algn="ctr" fontAlgn="base">
              <a:spcBef>
                <a:spcPct val="0"/>
              </a:spcBef>
              <a:spcAft>
                <a:spcPct val="0"/>
              </a:spcAft>
              <a:buSzPct val="100000"/>
              <a:defRPr/>
            </a:pPr>
            <a:r>
              <a:rPr lang="en-US" sz="2000" dirty="0">
                <a:solidFill>
                  <a:srgbClr val="010307"/>
                </a:solidFill>
                <a:latin typeface="Georgia"/>
              </a:rPr>
              <a:t>Contour map</a:t>
            </a:r>
          </a:p>
        </p:txBody>
      </p:sp>
      <p:sp>
        <p:nvSpPr>
          <p:cNvPr id="6" name="Rectangle 5"/>
          <p:cNvSpPr/>
          <p:nvPr/>
        </p:nvSpPr>
        <p:spPr>
          <a:xfrm>
            <a:off x="6325564" y="3679735"/>
            <a:ext cx="2985113" cy="400110"/>
          </a:xfrm>
          <a:prstGeom prst="rect">
            <a:avLst/>
          </a:prstGeom>
        </p:spPr>
        <p:txBody>
          <a:bodyPr wrap="none">
            <a:spAutoFit/>
          </a:bodyPr>
          <a:lstStyle/>
          <a:p>
            <a:pPr algn="ctr" fontAlgn="base">
              <a:spcBef>
                <a:spcPct val="0"/>
              </a:spcBef>
              <a:spcAft>
                <a:spcPct val="0"/>
              </a:spcAft>
              <a:buSzPct val="100000"/>
              <a:defRPr/>
            </a:pPr>
            <a:r>
              <a:rPr lang="en-US" sz="2000" dirty="0">
                <a:solidFill>
                  <a:srgbClr val="010307"/>
                </a:solidFill>
                <a:latin typeface="Georgia"/>
              </a:rPr>
              <a:t>Water oil contact (WOC)</a:t>
            </a:r>
          </a:p>
        </p:txBody>
      </p:sp>
      <p:sp>
        <p:nvSpPr>
          <p:cNvPr id="8" name="Rectangle 7"/>
          <p:cNvSpPr/>
          <p:nvPr/>
        </p:nvSpPr>
        <p:spPr>
          <a:xfrm>
            <a:off x="2287793" y="419510"/>
            <a:ext cx="4922636" cy="523220"/>
          </a:xfrm>
          <a:prstGeom prst="rect">
            <a:avLst/>
          </a:prstGeom>
        </p:spPr>
        <p:txBody>
          <a:bodyPr wrap="square">
            <a:spAutoFit/>
          </a:bodyPr>
          <a:lstStyle/>
          <a:p>
            <a:pPr algn="ctr" fontAlgn="base">
              <a:spcBef>
                <a:spcPct val="0"/>
              </a:spcBef>
              <a:spcAft>
                <a:spcPct val="0"/>
              </a:spcAft>
            </a:pPr>
            <a:r>
              <a:rPr lang="en-US" sz="2800" dirty="0">
                <a:solidFill>
                  <a:srgbClr val="7030A0"/>
                </a:solidFill>
                <a:effectLst>
                  <a:outerShdw blurRad="38100" dist="38100" dir="2700000" algn="tl">
                    <a:srgbClr val="C0C0C0"/>
                  </a:outerShdw>
                </a:effectLst>
                <a:latin typeface="Georgia"/>
              </a:rPr>
              <a:t>Volume in-Place Calculations </a:t>
            </a:r>
          </a:p>
        </p:txBody>
      </p:sp>
      <p:sp>
        <p:nvSpPr>
          <p:cNvPr id="2" name="Slide Number Placeholder 1">
            <a:extLst>
              <a:ext uri="{FF2B5EF4-FFF2-40B4-BE49-F238E27FC236}">
                <a16:creationId xmlns:a16="http://schemas.microsoft.com/office/drawing/2014/main" xmlns="" id="{B40AB4EF-16B6-47D1-A674-1A260D0C86BC}"/>
              </a:ext>
            </a:extLst>
          </p:cNvPr>
          <p:cNvSpPr>
            <a:spLocks noGrp="1"/>
          </p:cNvSpPr>
          <p:nvPr>
            <p:ph type="sldNum" sz="quarter" idx="12"/>
          </p:nvPr>
        </p:nvSpPr>
        <p:spPr/>
        <p:txBody>
          <a:bodyPr/>
          <a:lstStyle/>
          <a:p>
            <a:pPr>
              <a:defRPr/>
            </a:pPr>
            <a:fld id="{2A5EE1B5-A6C4-4280-B2F4-AB5DF0258454}" type="slidenum">
              <a:rPr lang="en-US" smtClean="0"/>
              <a:pPr>
                <a:defRPr/>
              </a:pPr>
              <a:t>9</a:t>
            </a:fld>
            <a:endParaRPr lang="en-US"/>
          </a:p>
        </p:txBody>
      </p:sp>
    </p:spTree>
    <p:extLst>
      <p:ext uri="{BB962C8B-B14F-4D97-AF65-F5344CB8AC3E}">
        <p14:creationId xmlns:p14="http://schemas.microsoft.com/office/powerpoint/2010/main" val="238905514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A339537F-235A-4CA3-B5B9-D0465057AABF}" vid="{DF1A4090-5E67-4768-9F22-00BAE507B1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5409</TotalTime>
  <Words>942</Words>
  <Application>Microsoft Office PowerPoint</Application>
  <PresentationFormat>Custom</PresentationFormat>
  <Paragraphs>150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vt:lpstr>
      <vt:lpstr>AL-AYEN UNIVRSITY COLLEGE OF ENGINEERING</vt:lpstr>
      <vt:lpstr>PowerPoint Presentation</vt:lpstr>
      <vt:lpstr>Volumetric Methods</vt:lpstr>
      <vt:lpstr>PowerPoint Presentation</vt:lpstr>
      <vt:lpstr>Reserves</vt:lpstr>
      <vt:lpstr>Recovery Factor</vt:lpstr>
      <vt:lpstr>PowerPoint Presentation</vt:lpstr>
      <vt:lpstr>PowerPoint Presentation</vt:lpstr>
      <vt:lpstr>PowerPoint Presentation</vt:lpstr>
      <vt:lpstr> Volumetric Method (Deterministic method)</vt:lpstr>
      <vt:lpstr>PowerPoint Presentation</vt:lpstr>
      <vt:lpstr>PowerPoint Presentation</vt:lpstr>
      <vt:lpstr>Probabilistic Representation of Reserves</vt:lpstr>
      <vt:lpstr>Probabilistic Representation of Reserves</vt:lpstr>
      <vt:lpstr>Probabilistic Representation of Reserves</vt:lpstr>
      <vt:lpstr>Exercises</vt:lpstr>
      <vt:lpstr>Exercises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rock properties</dc:title>
  <dc:creator>User</dc:creator>
  <cp:lastModifiedBy>Maher</cp:lastModifiedBy>
  <cp:revision>1082</cp:revision>
  <dcterms:created xsi:type="dcterms:W3CDTF">2017-09-28T15:37:37Z</dcterms:created>
  <dcterms:modified xsi:type="dcterms:W3CDTF">2023-03-20T21:26:16Z</dcterms:modified>
</cp:coreProperties>
</file>