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12192000" cy="6858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85316"/>
            <a:ext cx="12192000" cy="4069079"/>
          </a:xfrm>
          <a:custGeom>
            <a:avLst/>
            <a:gdLst/>
            <a:ahLst/>
            <a:cxnLst/>
            <a:rect l="l" t="t" r="r" b="b"/>
            <a:pathLst>
              <a:path w="12192000" h="4069079">
                <a:moveTo>
                  <a:pt x="12192000" y="0"/>
                </a:moveTo>
                <a:lnTo>
                  <a:pt x="0" y="0"/>
                </a:lnTo>
                <a:lnTo>
                  <a:pt x="0" y="4069079"/>
                </a:lnTo>
                <a:lnTo>
                  <a:pt x="12192000" y="40690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9676" y="1685671"/>
            <a:ext cx="669417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1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6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1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4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1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7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6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7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307" y="528904"/>
            <a:ext cx="212153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prstClr val="black"/>
                </a:solidFill>
                <a:latin typeface="Britannic Bold" panose="020B0903060703020204" pitchFamily="34" charset="0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2895601" y="2820712"/>
            <a:ext cx="7458075" cy="348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ar-IQ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الفرع: امراض الفم </a:t>
            </a: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sz="28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Oral pathology</a:t>
            </a:r>
            <a:r>
              <a:rPr lang="ar-SA" sz="28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lang="en-US" sz="1100" kern="100" dirty="0">
              <a:solidFill>
                <a:prstClr val="black"/>
              </a:solidFill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en-US" sz="28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Giant Cell Lesions of the Craniofacial Skeleton</a:t>
            </a:r>
            <a:r>
              <a:rPr lang="ar-IQ" sz="28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lang="ar-IQ" sz="28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6 </a:t>
            </a:r>
            <a:r>
              <a:rPr lang="ar-IQ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ar-SA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د. </a:t>
            </a:r>
            <a:r>
              <a:rPr lang="ar-IQ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محمد طالب </a:t>
            </a:r>
            <a:r>
              <a:rPr lang="ar-SA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lang="en-US" sz="11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4395" y="220979"/>
            <a:ext cx="939546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228" y="5413654"/>
            <a:ext cx="10345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7405" marR="5080" indent="-2085339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Central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giant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granuloma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- Mononuclear cells with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benign nuclei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and 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osteoclast-like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giant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cells with</a:t>
            </a:r>
            <a:r>
              <a:rPr sz="2800" spc="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hemorrhage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2739"/>
            <a:ext cx="12192000" cy="1015365"/>
          </a:xfrm>
          <a:custGeom>
            <a:avLst/>
            <a:gdLst/>
            <a:ahLst/>
            <a:cxnLst/>
            <a:rect l="l" t="t" r="r" b="b"/>
            <a:pathLst>
              <a:path w="12192000" h="1015364">
                <a:moveTo>
                  <a:pt x="12192000" y="0"/>
                </a:moveTo>
                <a:lnTo>
                  <a:pt x="0" y="0"/>
                </a:lnTo>
                <a:lnTo>
                  <a:pt x="0" y="1014984"/>
                </a:lnTo>
                <a:lnTo>
                  <a:pt x="12192000" y="10149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2890" y="2891993"/>
            <a:ext cx="40487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290" dirty="0">
                <a:solidFill>
                  <a:srgbClr val="FFFFFF"/>
                </a:solidFill>
                <a:latin typeface="Arial"/>
                <a:cs typeface="Arial"/>
              </a:rPr>
              <a:t>Cherubism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613663"/>
            <a:ext cx="1122870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600" b="0" spc="-10" dirty="0">
                <a:solidFill>
                  <a:srgbClr val="001F5F"/>
                </a:solidFill>
                <a:latin typeface="Carlito"/>
                <a:cs typeface="Carlito"/>
              </a:rPr>
              <a:t>name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cherubism </a:t>
            </a:r>
            <a:r>
              <a:rPr sz="2600" b="0" spc="-10" dirty="0">
                <a:solidFill>
                  <a:srgbClr val="001F5F"/>
                </a:solidFill>
                <a:latin typeface="Carlito"/>
                <a:cs typeface="Carlito"/>
              </a:rPr>
              <a:t>was applied </a:t>
            </a:r>
            <a:r>
              <a:rPr sz="2600" b="0" spc="-15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this condition because the </a:t>
            </a:r>
            <a:r>
              <a:rPr sz="2600" b="0" spc="-10" dirty="0">
                <a:solidFill>
                  <a:srgbClr val="001F5F"/>
                </a:solidFill>
                <a:latin typeface="Carlito"/>
                <a:cs typeface="Carlito"/>
              </a:rPr>
              <a:t>facial appearance is 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similar </a:t>
            </a:r>
            <a:r>
              <a:rPr sz="2600" b="0" spc="-10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that of </a:t>
            </a:r>
            <a:r>
              <a:rPr sz="2600" b="0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plump </a:t>
            </a:r>
            <a:r>
              <a:rPr sz="2600" b="0" spc="-10" dirty="0">
                <a:solidFill>
                  <a:srgbClr val="001F5F"/>
                </a:solidFill>
                <a:latin typeface="Carlito"/>
                <a:cs typeface="Carlito"/>
              </a:rPr>
              <a:t>cheeked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little angels</a:t>
            </a:r>
            <a:r>
              <a:rPr sz="2600" b="0" spc="-9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600" b="0" spc="-5" dirty="0">
                <a:solidFill>
                  <a:srgbClr val="001F5F"/>
                </a:solidFill>
                <a:latin typeface="Carlito"/>
                <a:cs typeface="Carlito"/>
              </a:rPr>
              <a:t>(cherubs).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" y="2199154"/>
            <a:ext cx="12077700" cy="4547870"/>
            <a:chOff x="114300" y="2199154"/>
            <a:chExt cx="12077700" cy="4547870"/>
          </a:xfrm>
        </p:grpSpPr>
        <p:sp>
          <p:nvSpPr>
            <p:cNvPr id="4" name="object 4"/>
            <p:cNvSpPr/>
            <p:nvPr/>
          </p:nvSpPr>
          <p:spPr>
            <a:xfrm>
              <a:off x="5888595" y="2235535"/>
              <a:ext cx="6303403" cy="44748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7232" y="2394204"/>
              <a:ext cx="5884164" cy="3977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300" y="2199154"/>
              <a:ext cx="6071616" cy="4547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371" y="2394204"/>
              <a:ext cx="5501640" cy="39776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51919" y="6217920"/>
              <a:ext cx="487679" cy="487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24" y="825965"/>
            <a:ext cx="11747006" cy="190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6392" y="569087"/>
          <a:ext cx="11440795" cy="5214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838"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Cherubism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Cherubism is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hereditary disease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transmitted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as an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autosomal dominant trait. Could be</a:t>
                      </a:r>
                      <a:r>
                        <a:rPr sz="2000" spc="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sporadic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(spontaneous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mutation).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Variable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degrees of penetrance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(50%–70%) in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females,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but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with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100%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penetrance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males.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Clinical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434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Between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2-5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years.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Mild cases diagnosed 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10-12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65" dirty="0">
                          <a:latin typeface="Carlito"/>
                          <a:cs typeface="Carlito"/>
                        </a:rPr>
                        <a:t>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Progress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till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puberty,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stabilize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slowly</a:t>
                      </a:r>
                      <a:r>
                        <a:rPr sz="20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regress.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Painless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bilateral involvement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posterior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mandible (angles &amp; ascending</a:t>
                      </a:r>
                      <a:r>
                        <a:rPr sz="20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rami).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25" dirty="0">
                          <a:latin typeface="Carlito"/>
                          <a:cs typeface="Carlito"/>
                        </a:rPr>
                        <a:t>“eyes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upturned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heaven”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orbital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rim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floor</a:t>
                      </a:r>
                      <a:r>
                        <a:rPr sz="2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involvement.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Widening of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alveolar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ridges.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40" dirty="0">
                          <a:latin typeface="Carlito"/>
                          <a:cs typeface="Carlito"/>
                        </a:rPr>
                        <a:t>Teeth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displaced or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fail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0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erupt.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Mastication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impairment.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Speech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difficulties.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Psychological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effects.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509016"/>
            <a:ext cx="3968496" cy="585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9515" y="4994528"/>
            <a:ext cx="68237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This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young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girl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shows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typical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cherubic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faces 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resulting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from bilateral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expansile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mandibular 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maxillary</a:t>
            </a:r>
            <a:r>
              <a:rPr sz="2800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lesions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249" y="2767583"/>
            <a:ext cx="9764522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Radiog</a:t>
            </a:r>
            <a:r>
              <a:rPr spc="-50" dirty="0"/>
              <a:t>r</a:t>
            </a:r>
            <a:r>
              <a:rPr dirty="0"/>
              <a:t>ap</a:t>
            </a:r>
            <a:r>
              <a:rPr spc="-15" dirty="0"/>
              <a:t>h</a:t>
            </a:r>
            <a:r>
              <a:rPr dirty="0"/>
              <a:t>i</a:t>
            </a:r>
            <a:r>
              <a:rPr spc="-15" dirty="0"/>
              <a:t>c</a:t>
            </a:r>
            <a:r>
              <a:rPr dirty="0"/>
              <a:t>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307" y="898397"/>
            <a:ext cx="1064514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105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spc="-15" dirty="0">
                <a:latin typeface="Carlito"/>
                <a:cs typeface="Carlito"/>
              </a:rPr>
              <a:t>Multilocular, </a:t>
            </a:r>
            <a:r>
              <a:rPr sz="2000" spc="-10" dirty="0">
                <a:latin typeface="Carlito"/>
                <a:cs typeface="Carlito"/>
              </a:rPr>
              <a:t>expansile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radiolucencies</a:t>
            </a:r>
            <a:endParaRPr sz="2000" dirty="0">
              <a:latin typeface="Carlito"/>
              <a:cs typeface="Carlito"/>
            </a:endParaRPr>
          </a:p>
          <a:p>
            <a:pPr marL="355600" indent="-342900" algn="l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15" dirty="0">
                <a:latin typeface="Carlito"/>
                <a:cs typeface="Carlito"/>
              </a:rPr>
              <a:t>Bilateral</a:t>
            </a:r>
            <a:endParaRPr sz="2000" dirty="0">
              <a:latin typeface="Carlito"/>
              <a:cs typeface="Carlito"/>
            </a:endParaRPr>
          </a:p>
          <a:p>
            <a:pPr marL="355600" marR="5080" indent="-342900" algn="l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spc="-10" dirty="0">
                <a:latin typeface="Carlito"/>
                <a:cs typeface="Carlito"/>
              </a:rPr>
              <a:t>Many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developing teeth </a:t>
            </a:r>
            <a:r>
              <a:rPr sz="2000" spc="-15" dirty="0">
                <a:latin typeface="Carlito"/>
                <a:cs typeface="Carlito"/>
              </a:rPr>
              <a:t>may </a:t>
            </a:r>
            <a:r>
              <a:rPr sz="2000" spc="-5" dirty="0">
                <a:latin typeface="Carlito"/>
                <a:cs typeface="Carlito"/>
              </a:rPr>
              <a:t>be </a:t>
            </a:r>
            <a:r>
              <a:rPr sz="2000" spc="-15" dirty="0">
                <a:latin typeface="Carlito"/>
                <a:cs typeface="Carlito"/>
              </a:rPr>
              <a:t>affected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growing </a:t>
            </a:r>
            <a:r>
              <a:rPr sz="2000" spc="-5" dirty="0">
                <a:latin typeface="Carlito"/>
                <a:cs typeface="Carlito"/>
              </a:rPr>
              <a:t>lesions, </a:t>
            </a:r>
            <a:r>
              <a:rPr sz="2000" dirty="0">
                <a:latin typeface="Carlito"/>
                <a:cs typeface="Carlito"/>
              </a:rPr>
              <a:t>including </a:t>
            </a:r>
            <a:r>
              <a:rPr sz="2000" spc="-5" dirty="0">
                <a:latin typeface="Carlito"/>
                <a:cs typeface="Carlito"/>
              </a:rPr>
              <a:t>misplacement, loss,  non-eruption,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root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resorption.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61" y="622401"/>
            <a:ext cx="11212105" cy="104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8566" y="335534"/>
          <a:ext cx="10915650" cy="2134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964">
                <a:tc>
                  <a:txBody>
                    <a:bodyPr/>
                    <a:lstStyle/>
                    <a:p>
                      <a:pPr marL="90805">
                        <a:lnSpc>
                          <a:spcPts val="2280"/>
                        </a:lnSpc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Pathologic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Features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777">
                <a:tc>
                  <a:txBody>
                    <a:bodyPr/>
                    <a:lstStyle/>
                    <a:p>
                      <a:pPr marL="434340" indent="-34417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Same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any isolated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giant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cell</a:t>
                      </a:r>
                      <a:r>
                        <a:rPr sz="2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granuloma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4170">
                        <a:lnSpc>
                          <a:spcPct val="100000"/>
                        </a:lnSpc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Small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focally aggregated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giant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cells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4170">
                        <a:lnSpc>
                          <a:spcPct val="100000"/>
                        </a:lnSpc>
                        <a:buChar char="-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Older resolving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cases:-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417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i="1" spc="-5" dirty="0">
                          <a:latin typeface="Carlito"/>
                          <a:cs typeface="Carlito"/>
                        </a:rPr>
                        <a:t>Fibrous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10" dirty="0">
                          <a:latin typeface="Carlito"/>
                          <a:cs typeface="Carlito"/>
                        </a:rPr>
                        <a:t>tissue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434340" indent="-34417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i="1" spc="-5" dirty="0">
                          <a:latin typeface="Carlito"/>
                          <a:cs typeface="Carlito"/>
                        </a:rPr>
                        <a:t>New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5" dirty="0">
                          <a:latin typeface="Carlito"/>
                          <a:cs typeface="Carlito"/>
                        </a:rPr>
                        <a:t>bone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434340" indent="-344170">
                        <a:lnSpc>
                          <a:spcPts val="215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i="1" spc="-5" dirty="0">
                          <a:latin typeface="Carlito"/>
                          <a:cs typeface="Carlito"/>
                        </a:rPr>
                        <a:t>Decreased </a:t>
                      </a:r>
                      <a:r>
                        <a:rPr sz="1800" i="1" spc="-10" dirty="0">
                          <a:latin typeface="Carlito"/>
                          <a:cs typeface="Carlito"/>
                        </a:rPr>
                        <a:t>giant</a:t>
                      </a:r>
                      <a:r>
                        <a:rPr sz="1800" i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10" dirty="0">
                          <a:latin typeface="Carlito"/>
                          <a:cs typeface="Carlito"/>
                        </a:rPr>
                        <a:t>cells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81144" y="1725167"/>
            <a:ext cx="7251192" cy="455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1168" y="4706111"/>
          <a:ext cx="4373880" cy="1569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02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Clusters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of giant cells</a:t>
                      </a:r>
                      <a:r>
                        <a:rPr sz="24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24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diffuse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32">
                <a:tc>
                  <a:txBody>
                    <a:bodyPr/>
                    <a:lstStyle/>
                    <a:p>
                      <a:pPr marL="91440">
                        <a:lnSpc>
                          <a:spcPts val="2520"/>
                        </a:lnSpc>
                      </a:pPr>
                      <a:r>
                        <a:rPr sz="24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background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ts val="2520"/>
                        </a:lnSpc>
                      </a:pPr>
                      <a:r>
                        <a:rPr sz="24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2520"/>
                        </a:lnSpc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spindled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52">
                <a:tc>
                  <a:txBody>
                    <a:bodyPr/>
                    <a:lstStyle/>
                    <a:p>
                      <a:pPr marL="91440">
                        <a:lnSpc>
                          <a:spcPts val="2520"/>
                        </a:lnSpc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mononuclear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2520"/>
                        </a:lnSpc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sz="24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lls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520"/>
                        </a:lnSpc>
                        <a:tabLst>
                          <a:tab pos="769620" algn="l"/>
                        </a:tabLst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and	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</a:t>
                      </a:r>
                      <a:r>
                        <a:rPr sz="2400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esh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11">
                <a:tc>
                  <a:txBody>
                    <a:bodyPr/>
                    <a:lstStyle/>
                    <a:p>
                      <a:pPr marL="91440">
                        <a:lnSpc>
                          <a:spcPts val="2520"/>
                        </a:lnSpc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hemorrhage.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551919" y="6217920"/>
            <a:ext cx="487679" cy="48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8444" y="300227"/>
            <a:ext cx="8532876" cy="497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0636" y="5580989"/>
            <a:ext cx="7037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Clusters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of giant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cells and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diffuse background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sz="2400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spindled</a:t>
            </a:r>
            <a:endParaRPr sz="24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mononuclear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cells and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fresh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hemorrhage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17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53703" y="533400"/>
            <a:ext cx="10694670" cy="438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26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Treatment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and</a:t>
            </a:r>
            <a:r>
              <a:rPr sz="2600" b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Prognosis</a:t>
            </a:r>
            <a:endParaRPr sz="2600" dirty="0">
              <a:latin typeface="Carlito"/>
              <a:cs typeface="Carlito"/>
            </a:endParaRPr>
          </a:p>
          <a:p>
            <a:pPr marL="299085" marR="6985" indent="-287020" algn="l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Because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pathologic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process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in cherubism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self-limiting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can </a:t>
            </a:r>
            <a:r>
              <a:rPr sz="2600" spc="-20" dirty="0">
                <a:solidFill>
                  <a:srgbClr val="001F5F"/>
                </a:solidFill>
                <a:latin typeface="Carlito"/>
                <a:cs typeface="Carlito"/>
              </a:rPr>
              <a:t>even </a:t>
            </a:r>
            <a:r>
              <a:rPr sz="2600" spc="-15" dirty="0">
                <a:solidFill>
                  <a:srgbClr val="001F5F"/>
                </a:solidFill>
                <a:latin typeface="Carlito"/>
                <a:cs typeface="Carlito"/>
              </a:rPr>
              <a:t>be </a:t>
            </a:r>
            <a:r>
              <a:rPr sz="2600" spc="5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Carlito"/>
                <a:cs typeface="Carlito"/>
              </a:rPr>
              <a:t>reversed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by age, treatment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applied </a:t>
            </a:r>
            <a:r>
              <a:rPr sz="2600" spc="-25" dirty="0">
                <a:solidFill>
                  <a:srgbClr val="001F5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cosmetic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functional</a:t>
            </a:r>
            <a:r>
              <a:rPr sz="2600" spc="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needs.</a:t>
            </a:r>
            <a:endParaRPr sz="2600" dirty="0">
              <a:latin typeface="Carlito"/>
              <a:cs typeface="Carlito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Carlito"/>
              <a:buChar char="-"/>
            </a:pPr>
            <a:endParaRPr sz="2550" dirty="0">
              <a:latin typeface="Carlito"/>
              <a:cs typeface="Carlito"/>
            </a:endParaRPr>
          </a:p>
          <a:p>
            <a:pPr marL="299085" indent="-287020" algn="l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600" spc="-20" dirty="0">
                <a:solidFill>
                  <a:srgbClr val="001F5F"/>
                </a:solidFill>
                <a:latin typeface="Carlito"/>
                <a:cs typeface="Carlito"/>
              </a:rPr>
              <a:t>Curettage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contouring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of bone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are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treatments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sz="26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choice</a:t>
            </a:r>
            <a:endParaRPr sz="2600" dirty="0">
              <a:latin typeface="Carlito"/>
              <a:cs typeface="Carlito"/>
            </a:endParaRPr>
          </a:p>
          <a:p>
            <a:pPr algn="l"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Carlito"/>
              <a:buChar char="-"/>
            </a:pPr>
            <a:endParaRPr sz="2550" dirty="0">
              <a:latin typeface="Carlito"/>
              <a:cs typeface="Carlito"/>
            </a:endParaRPr>
          </a:p>
          <a:p>
            <a:pPr marL="299085" marR="5080" indent="-287020" algn="l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Some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cases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of cherubism show active disease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persisting into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adult </a:t>
            </a:r>
            <a:r>
              <a:rPr sz="2600" spc="-15" dirty="0">
                <a:solidFill>
                  <a:srgbClr val="001F5F"/>
                </a:solidFill>
                <a:latin typeface="Carlito"/>
                <a:cs typeface="Carlito"/>
              </a:rPr>
              <a:t>life, and </a:t>
            </a:r>
            <a:r>
              <a:rPr sz="2600" spc="5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cases that showed rapid </a:t>
            </a:r>
            <a:r>
              <a:rPr sz="2600" spc="-15" dirty="0">
                <a:solidFill>
                  <a:srgbClr val="001F5F"/>
                </a:solidFill>
                <a:latin typeface="Carlito"/>
                <a:cs typeface="Carlito"/>
              </a:rPr>
              <a:t>regrowth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after surgical intervention </a:t>
            </a:r>
            <a:r>
              <a:rPr sz="2600" spc="-20" dirty="0">
                <a:solidFill>
                  <a:srgbClr val="001F5F"/>
                </a:solidFill>
                <a:latin typeface="Carlito"/>
                <a:cs typeface="Carlito"/>
              </a:rPr>
              <a:t>have </a:t>
            </a: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been  </a:t>
            </a:r>
            <a:r>
              <a:rPr sz="2600" spc="-10" dirty="0">
                <a:solidFill>
                  <a:srgbClr val="001F5F"/>
                </a:solidFill>
                <a:latin typeface="Carlito"/>
                <a:cs typeface="Carlito"/>
              </a:rPr>
              <a:t>reported</a:t>
            </a:r>
            <a:endParaRPr sz="2600" dirty="0">
              <a:latin typeface="Carlito"/>
              <a:cs typeface="Carlito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Carlito"/>
              <a:buChar char="-"/>
            </a:pPr>
            <a:endParaRPr sz="2550" dirty="0">
              <a:latin typeface="Carlito"/>
              <a:cs typeface="Carlito"/>
            </a:endParaRPr>
          </a:p>
          <a:p>
            <a:pPr marL="299085" indent="-287020" algn="l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600" spc="-5" dirty="0">
                <a:solidFill>
                  <a:srgbClr val="001F5F"/>
                </a:solidFill>
                <a:latin typeface="Carlito"/>
                <a:cs typeface="Carlito"/>
              </a:rPr>
              <a:t>Radiotherapy </a:t>
            </a:r>
            <a:r>
              <a:rPr sz="2600" dirty="0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sz="26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Carlito"/>
                <a:cs typeface="Carlito"/>
              </a:rPr>
              <a:t>CONTRAINDICATED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18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2739"/>
            <a:ext cx="12192000" cy="1015365"/>
          </a:xfrm>
          <a:custGeom>
            <a:avLst/>
            <a:gdLst/>
            <a:ahLst/>
            <a:cxnLst/>
            <a:rect l="l" t="t" r="r" b="b"/>
            <a:pathLst>
              <a:path w="12192000" h="1015364">
                <a:moveTo>
                  <a:pt x="12192000" y="0"/>
                </a:moveTo>
                <a:lnTo>
                  <a:pt x="0" y="0"/>
                </a:lnTo>
                <a:lnTo>
                  <a:pt x="0" y="1014984"/>
                </a:lnTo>
                <a:lnTo>
                  <a:pt x="12192000" y="10149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380" y="2891993"/>
            <a:ext cx="83788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295" dirty="0">
                <a:solidFill>
                  <a:srgbClr val="FFFFFF"/>
                </a:solidFill>
                <a:latin typeface="Arial"/>
                <a:cs typeface="Arial"/>
              </a:rPr>
              <a:t>Aneurysmal </a:t>
            </a:r>
            <a:r>
              <a:rPr sz="6000" b="0" spc="275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6000" b="0" spc="-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0" spc="240" dirty="0">
                <a:solidFill>
                  <a:srgbClr val="FFFFFF"/>
                </a:solidFill>
                <a:latin typeface="Arial"/>
                <a:cs typeface="Arial"/>
              </a:rPr>
              <a:t>Cyst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19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40130" y="169073"/>
            <a:ext cx="11116945" cy="415562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234950" algn="l">
              <a:spcBef>
                <a:spcPts val="1265"/>
              </a:spcBef>
            </a:pP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Giant </a:t>
            </a: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cell lesions of the </a:t>
            </a:r>
            <a:r>
              <a:rPr sz="280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craniofacial</a:t>
            </a:r>
            <a:r>
              <a:rPr sz="2800" u="heavy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skeleton</a:t>
            </a:r>
            <a:endParaRPr sz="2800" dirty="0">
              <a:latin typeface="Carlito"/>
              <a:cs typeface="Carlito"/>
            </a:endParaRPr>
          </a:p>
          <a:p>
            <a:pPr marL="234950" algn="l">
              <a:spcBef>
                <a:spcPts val="1165"/>
              </a:spcBef>
            </a:pP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2800" spc="2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group</a:t>
            </a:r>
            <a:r>
              <a:rPr sz="2800" spc="2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sz="2800" spc="2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heterogeneous</a:t>
            </a:r>
            <a:r>
              <a:rPr sz="2800" spc="2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clinical</a:t>
            </a:r>
            <a:r>
              <a:rPr sz="2800" spc="2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entities</a:t>
            </a:r>
            <a:r>
              <a:rPr sz="2800" spc="2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affecting</a:t>
            </a:r>
            <a:r>
              <a:rPr sz="2800" spc="1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the</a:t>
            </a:r>
            <a:r>
              <a:rPr sz="2800" spc="2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skull</a:t>
            </a:r>
            <a:r>
              <a:rPr sz="2800" spc="2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bones,</a:t>
            </a:r>
            <a:r>
              <a:rPr sz="2800" spc="2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which</a:t>
            </a:r>
            <a:endParaRPr sz="2800" dirty="0">
              <a:latin typeface="Carlito"/>
              <a:cs typeface="Carlito"/>
            </a:endParaRPr>
          </a:p>
          <a:p>
            <a:pPr marL="234950" marR="5080" algn="l">
              <a:lnSpc>
                <a:spcPct val="150000"/>
              </a:lnSpc>
            </a:pP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share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common microscopic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features, </a:t>
            </a:r>
            <a:r>
              <a:rPr sz="2800" spc="-25" dirty="0">
                <a:solidFill>
                  <a:srgbClr val="001F5F"/>
                </a:solidFill>
                <a:latin typeface="Carlito"/>
                <a:cs typeface="Carlito"/>
              </a:rPr>
              <a:t>Histologically,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they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composed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of 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multinucleated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osteoclastic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giant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cells and </a:t>
            </a:r>
            <a:r>
              <a:rPr sz="2800" spc="-25" dirty="0">
                <a:solidFill>
                  <a:srgbClr val="001F5F"/>
                </a:solidFill>
                <a:latin typeface="Carlito"/>
                <a:cs typeface="Carlito"/>
              </a:rPr>
              <a:t>mononuclear,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spindle-shaped  and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polygonal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cells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vascular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stroma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with </a:t>
            </a:r>
            <a:r>
              <a:rPr sz="2800" spc="-35" dirty="0">
                <a:solidFill>
                  <a:srgbClr val="001F5F"/>
                </a:solidFill>
                <a:latin typeface="Carlito"/>
                <a:cs typeface="Carlito"/>
              </a:rPr>
              <a:t>few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or no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collagen</a:t>
            </a:r>
            <a:r>
              <a:rPr sz="2800" spc="2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fibers.</a:t>
            </a:r>
            <a:endParaRPr sz="2800" dirty="0">
              <a:latin typeface="Carlito"/>
              <a:cs typeface="Carlito"/>
            </a:endParaRPr>
          </a:p>
          <a:p>
            <a:pPr algn="l">
              <a:spcBef>
                <a:spcPts val="5"/>
              </a:spcBef>
            </a:pPr>
            <a:endParaRPr sz="3950" dirty="0">
              <a:latin typeface="Carlito"/>
              <a:cs typeface="Carlito"/>
            </a:endParaRPr>
          </a:p>
          <a:p>
            <a:pPr marL="12700" algn="l">
              <a:lnSpc>
                <a:spcPct val="100000"/>
              </a:lnSpc>
            </a:pPr>
            <a:r>
              <a:rPr sz="2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These entities</a:t>
            </a:r>
            <a:r>
              <a:rPr sz="2800" b="1" u="heavy" spc="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include</a:t>
            </a:r>
            <a:endParaRPr sz="2800" dirty="0">
              <a:latin typeface="Carlito"/>
              <a:cs typeface="Carlito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0260" y="4596129"/>
          <a:ext cx="11346815" cy="1577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Giant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cell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granuloma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Brown </a:t>
                      </a:r>
                      <a:r>
                        <a:rPr sz="2800" spc="-40" dirty="0">
                          <a:latin typeface="Carlito"/>
                          <a:cs typeface="Carlito"/>
                        </a:rPr>
                        <a:t>Tumor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8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Hyperparathyroidism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Aneurysmal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8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5" dirty="0">
                          <a:latin typeface="Carlito"/>
                          <a:cs typeface="Carlito"/>
                        </a:rPr>
                        <a:t>Cyst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*</a:t>
                      </a:r>
                      <a:r>
                        <a:rPr sz="2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Cherubism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1551919" y="6217920"/>
            <a:ext cx="487679" cy="4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613" y="906757"/>
            <a:ext cx="11469653" cy="246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110" y="646811"/>
          <a:ext cx="11167110" cy="484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964"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Clinical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Features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39">
                <a:tc>
                  <a:txBody>
                    <a:bodyPr/>
                    <a:lstStyle/>
                    <a:p>
                      <a:pPr marL="377825" marR="73977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intraosseous accumulation of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variable-sized,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blood-filled spaces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surrounded by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cellular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fibrous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connective tissue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reactive</a:t>
                      </a:r>
                      <a:r>
                        <a:rPr sz="20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bone.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Because 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lesion lacks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epithelial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lining,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represents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pseudocyst rather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than a true</a:t>
                      </a:r>
                      <a:r>
                        <a:rPr sz="2000" spc="1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cyst.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Aneurysmal bone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cysts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may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be classified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primary (i.e.,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arising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novo)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 secondary (i.e., arising</a:t>
                      </a:r>
                      <a:r>
                        <a:rPr sz="2000" spc="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association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with another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lesion).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Most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common in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shaft 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long bones and </a:t>
                      </a:r>
                      <a:r>
                        <a:rPr sz="2000" spc="-75" dirty="0">
                          <a:latin typeface="Carlito"/>
                          <a:cs typeface="Carlito"/>
                        </a:rPr>
                        <a:t>Ver.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Column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patients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&lt; 30 </a:t>
                      </a:r>
                      <a:r>
                        <a:rPr sz="2000" spc="-120" dirty="0">
                          <a:latin typeface="Carlito"/>
                          <a:cs typeface="Carlito"/>
                        </a:rPr>
                        <a:t>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Rare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jaws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(2%)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983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jaws: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Primary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secondary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other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lesion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Children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young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adults (mean=20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y.)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Mand. &gt;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Max.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Posterior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Rapid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swelling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 pain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Sometimes, paresthesia, crepitus,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migration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mobility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teeth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33" y="915904"/>
            <a:ext cx="11330976" cy="277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0943" y="646811"/>
          <a:ext cx="11032490" cy="3933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964"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Radiographically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Unilocular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 multilocular radiolucency with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marked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cortical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expansion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thinning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Ballooning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distension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Histopathology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4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Numerous unclotted blood filled spaces with no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endothelium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Surrounded by cellular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fibrous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connective tissue with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GIANT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CELLS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20%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cases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associated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with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another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lesion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Treatment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sz="2400" b="1" spc="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prognosis: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707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Curettage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enucleation, sometimes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with</a:t>
                      </a:r>
                      <a:r>
                        <a:rPr sz="20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cryosurgery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defect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usually heals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within 6-12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 months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Variable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recurrence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(8-60%)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mainly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due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inadequate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removal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21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008" y="611123"/>
            <a:ext cx="8583168" cy="470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5410" y="5539841"/>
            <a:ext cx="10372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Aneurysmal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Bone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Cyst.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Unilocular or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multilocular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radiolucency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with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marked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cortical expansion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and</a:t>
            </a:r>
            <a:r>
              <a:rPr sz="2400" spc="-8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thinning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7323" y="524255"/>
            <a:ext cx="11352530" cy="6196965"/>
            <a:chOff x="687323" y="524255"/>
            <a:chExt cx="11352530" cy="6196965"/>
          </a:xfrm>
        </p:grpSpPr>
        <p:sp>
          <p:nvSpPr>
            <p:cNvPr id="3" name="object 3"/>
            <p:cNvSpPr/>
            <p:nvPr/>
          </p:nvSpPr>
          <p:spPr>
            <a:xfrm>
              <a:off x="687323" y="524255"/>
              <a:ext cx="11015472" cy="6196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51919" y="6217920"/>
              <a:ext cx="487679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23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532" y="515112"/>
            <a:ext cx="9773412" cy="584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76500"/>
            <a:ext cx="12192000" cy="1938655"/>
          </a:xfrm>
          <a:custGeom>
            <a:avLst/>
            <a:gdLst/>
            <a:ahLst/>
            <a:cxnLst/>
            <a:rect l="l" t="t" r="r" b="b"/>
            <a:pathLst>
              <a:path w="12192000" h="1938654">
                <a:moveTo>
                  <a:pt x="12192000" y="0"/>
                </a:moveTo>
                <a:lnTo>
                  <a:pt x="0" y="0"/>
                </a:lnTo>
                <a:lnTo>
                  <a:pt x="0" y="1938527"/>
                </a:lnTo>
                <a:lnTo>
                  <a:pt x="12192000" y="19385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9701" y="2495499"/>
            <a:ext cx="78352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2180">
              <a:lnSpc>
                <a:spcPct val="100000"/>
              </a:lnSpc>
              <a:spcBef>
                <a:spcPts val="100"/>
              </a:spcBef>
            </a:pPr>
            <a:r>
              <a:rPr sz="6000" b="0" spc="365" dirty="0">
                <a:solidFill>
                  <a:srgbClr val="FFFFFF"/>
                </a:solidFill>
                <a:latin typeface="Arial"/>
                <a:cs typeface="Arial"/>
              </a:rPr>
              <a:t>Brown </a:t>
            </a:r>
            <a:r>
              <a:rPr sz="6000" b="0" spc="260" dirty="0">
                <a:solidFill>
                  <a:srgbClr val="FFFFFF"/>
                </a:solidFill>
                <a:latin typeface="Arial"/>
                <a:cs typeface="Arial"/>
              </a:rPr>
              <a:t>Tumor </a:t>
            </a:r>
            <a:r>
              <a:rPr sz="6000" b="0" spc="3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6000" b="0" spc="380" dirty="0">
                <a:solidFill>
                  <a:srgbClr val="FFFFFF"/>
                </a:solidFill>
                <a:latin typeface="Arial"/>
                <a:cs typeface="Arial"/>
              </a:rPr>
              <a:t>Hype</a:t>
            </a:r>
            <a:r>
              <a:rPr sz="6000" b="0" spc="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0" b="0" spc="32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6000" b="0" spc="48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0" b="0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0" b="0" spc="330" dirty="0">
                <a:solidFill>
                  <a:srgbClr val="FFFFFF"/>
                </a:solidFill>
                <a:latin typeface="Arial"/>
                <a:cs typeface="Arial"/>
              </a:rPr>
              <a:t>thy</a:t>
            </a:r>
            <a:r>
              <a:rPr sz="6000" b="0" spc="3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0" b="0" spc="305" dirty="0">
                <a:solidFill>
                  <a:srgbClr val="FFFFFF"/>
                </a:solidFill>
                <a:latin typeface="Arial"/>
                <a:cs typeface="Arial"/>
              </a:rPr>
              <a:t>oidism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25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53" y="874764"/>
            <a:ext cx="11433077" cy="464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9881" y="617855"/>
          <a:ext cx="11132185" cy="5153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3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11"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Brown 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Tumor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Hyperparathyroidism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4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Hyperparathyroidism=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Increased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level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0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PTH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PTH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normally produced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parathyroid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gland in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response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decreased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level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serum</a:t>
                      </a:r>
                      <a:r>
                        <a:rPr sz="20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calcium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could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be: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Primary: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excessive parathyroid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hormone (PTH)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secretion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autonomous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gland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resulting</a:t>
                      </a:r>
                      <a:r>
                        <a:rPr sz="2000" spc="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ts val="2395"/>
                        </a:lnSpc>
                        <a:spcBef>
                          <a:spcPts val="15"/>
                        </a:spcBef>
                        <a:tabLst>
                          <a:tab pos="206819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hypercalcemia	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ts val="2395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Secondary: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hypocalcaemia or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vitamin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deficiency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acting as a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stimulus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PTH</a:t>
                      </a:r>
                      <a:r>
                        <a:rPr sz="20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production.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b="1" spc="-10" dirty="0">
                          <a:latin typeface="Carlito"/>
                          <a:cs typeface="Carlito"/>
                        </a:rPr>
                        <a:t>Hereditary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Clinically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&amp;</a:t>
                      </a:r>
                      <a:r>
                        <a:rPr sz="2400" b="1" spc="-3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radiographically: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Unilocular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 multilocular</a:t>
                      </a:r>
                      <a:r>
                        <a:rPr sz="20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radiolucencies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Commonly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involve: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mandible,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clavicles, ribs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2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pelvis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Solitary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often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is multiple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Cortical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expansion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 long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standing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lesions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Histopathology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Identical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central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giant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cell</a:t>
                      </a:r>
                      <a:r>
                        <a:rPr sz="20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granuloma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0032" y="234695"/>
            <a:ext cx="7804404" cy="648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27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5811" y="397763"/>
            <a:ext cx="7718384" cy="621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28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753" y="877812"/>
            <a:ext cx="11433175" cy="4798060"/>
            <a:chOff x="429753" y="877812"/>
            <a:chExt cx="11433175" cy="4798060"/>
          </a:xfrm>
        </p:grpSpPr>
        <p:sp>
          <p:nvSpPr>
            <p:cNvPr id="3" name="object 3"/>
            <p:cNvSpPr/>
            <p:nvPr/>
          </p:nvSpPr>
          <p:spPr>
            <a:xfrm>
              <a:off x="429753" y="877812"/>
              <a:ext cx="11433077" cy="4797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882" y="5575045"/>
              <a:ext cx="11132185" cy="0"/>
            </a:xfrm>
            <a:custGeom>
              <a:avLst/>
              <a:gdLst/>
              <a:ahLst/>
              <a:cxnLst/>
              <a:rect l="l" t="t" r="r" b="b"/>
              <a:pathLst>
                <a:path w="11132185">
                  <a:moveTo>
                    <a:pt x="0" y="0"/>
                  </a:moveTo>
                  <a:lnTo>
                    <a:pt x="111321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9881" y="617855"/>
          <a:ext cx="11132185" cy="4604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3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11"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Diagnosis: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3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4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20" dirty="0">
                          <a:latin typeface="Carlito"/>
                          <a:cs typeface="Carlito"/>
                        </a:rPr>
                        <a:t>Clinically,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radiologically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histopathologically similar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000" spc="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CGCG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Elevated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serum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levels</a:t>
                      </a:r>
                      <a:r>
                        <a:rPr sz="20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of: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PTH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Calcium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ALP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Decreased serum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levels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phosphorus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Treatment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3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If </a:t>
                      </a:r>
                      <a:r>
                        <a:rPr sz="2000" b="1" spc="-5" dirty="0">
                          <a:latin typeface="Carlito"/>
                          <a:cs typeface="Carlito"/>
                        </a:rPr>
                        <a:t>caused by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primary</a:t>
                      </a:r>
                      <a:r>
                        <a:rPr sz="2000" b="1" spc="-10" dirty="0">
                          <a:latin typeface="Carlito"/>
                          <a:cs typeface="Carlito"/>
                        </a:rPr>
                        <a:t> hyperparathyroidism: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removal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causative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tumor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hyperplasia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If secondary</a:t>
                      </a:r>
                      <a:r>
                        <a:rPr sz="2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: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25" dirty="0">
                          <a:latin typeface="Carlito"/>
                          <a:cs typeface="Carlito"/>
                        </a:rPr>
                        <a:t>Treatment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by active Vit.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</a:t>
                      </a:r>
                      <a:r>
                        <a:rPr sz="20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metabolites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20" dirty="0">
                          <a:latin typeface="Carlito"/>
                          <a:cs typeface="Carlito"/>
                        </a:rPr>
                        <a:t>Parathyroidectomy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if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not respond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medical</a:t>
                      </a:r>
                      <a:r>
                        <a:rPr sz="20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treatment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Renal transplantation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restore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Vit.</a:t>
                      </a:r>
                      <a:r>
                        <a:rPr sz="2000" spc="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metabolism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8811" y="6465214"/>
            <a:ext cx="348615" cy="3149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75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29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2739"/>
            <a:ext cx="12192000" cy="1015365"/>
          </a:xfrm>
          <a:custGeom>
            <a:avLst/>
            <a:gdLst/>
            <a:ahLst/>
            <a:cxnLst/>
            <a:rect l="l" t="t" r="r" b="b"/>
            <a:pathLst>
              <a:path w="12192000" h="1015364">
                <a:moveTo>
                  <a:pt x="12192000" y="0"/>
                </a:moveTo>
                <a:lnTo>
                  <a:pt x="0" y="0"/>
                </a:lnTo>
                <a:lnTo>
                  <a:pt x="0" y="1014984"/>
                </a:lnTo>
                <a:lnTo>
                  <a:pt x="12192000" y="10149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9617" y="2891993"/>
            <a:ext cx="76561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270" dirty="0">
                <a:solidFill>
                  <a:srgbClr val="FFFFFF"/>
                </a:solidFill>
                <a:latin typeface="Arial"/>
                <a:cs typeface="Arial"/>
              </a:rPr>
              <a:t>Giant </a:t>
            </a:r>
            <a:r>
              <a:rPr sz="6000" b="0" spc="335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6000" b="0" spc="-6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0" spc="295" dirty="0">
                <a:solidFill>
                  <a:srgbClr val="FFFFFF"/>
                </a:solidFill>
                <a:latin typeface="Arial"/>
                <a:cs typeface="Arial"/>
              </a:rPr>
              <a:t>granuloma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6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17719" y="152401"/>
            <a:ext cx="11393805" cy="501713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70"/>
              </a:spcBef>
            </a:pP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Giant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Cell</a:t>
            </a:r>
            <a:r>
              <a:rPr sz="2800" b="1" u="heavy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Granuloma</a:t>
            </a:r>
            <a:endParaRPr sz="2800" dirty="0">
              <a:latin typeface="Carlito"/>
              <a:cs typeface="Carlito"/>
            </a:endParaRPr>
          </a:p>
          <a:p>
            <a:pPr marL="469900" indent="-457834" algn="l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Jaw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lesions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were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not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true</a:t>
            </a:r>
            <a:r>
              <a:rPr sz="2800" spc="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neoplasms.</a:t>
            </a:r>
            <a:endParaRPr sz="2800" dirty="0">
              <a:latin typeface="Carlito"/>
              <a:cs typeface="Carlito"/>
            </a:endParaRPr>
          </a:p>
          <a:p>
            <a:pPr marL="469900" indent="-457834" algn="l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It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affects </a:t>
            </a:r>
            <a:r>
              <a:rPr sz="2800" spc="-25" dirty="0">
                <a:solidFill>
                  <a:srgbClr val="001F5F"/>
                </a:solidFill>
                <a:latin typeface="Carlito"/>
                <a:cs typeface="Carlito"/>
              </a:rPr>
              <a:t>predominantly,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but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not </a:t>
            </a:r>
            <a:r>
              <a:rPr sz="2800" spc="-35" dirty="0">
                <a:solidFill>
                  <a:srgbClr val="001F5F"/>
                </a:solidFill>
                <a:latin typeface="Carlito"/>
                <a:cs typeface="Carlito"/>
              </a:rPr>
              <a:t>exclusively,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the</a:t>
            </a:r>
            <a:r>
              <a:rPr sz="2800" spc="1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jaws.</a:t>
            </a:r>
            <a:endParaRPr sz="2800" dirty="0">
              <a:latin typeface="Carlito"/>
              <a:cs typeface="Carlito"/>
            </a:endParaRPr>
          </a:p>
          <a:p>
            <a:pPr marL="469900" marR="5080" indent="-457834" algn="l">
              <a:lnSpc>
                <a:spcPct val="15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known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previously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as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giant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cell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reparative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granuloma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here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is little evidence  that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these lesions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represent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reparative</a:t>
            </a:r>
            <a:r>
              <a:rPr sz="2800" spc="8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process.</a:t>
            </a:r>
            <a:endParaRPr sz="2800" dirty="0">
              <a:latin typeface="Carlito"/>
              <a:cs typeface="Carlito"/>
            </a:endParaRPr>
          </a:p>
          <a:p>
            <a:pPr marL="469900" indent="-457834" algn="l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Some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lesions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show aggressive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behavior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similar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that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of a true</a:t>
            </a:r>
            <a:r>
              <a:rPr sz="2800" spc="2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neoplasm.</a:t>
            </a:r>
            <a:endParaRPr sz="2800" dirty="0">
              <a:latin typeface="Carlito"/>
              <a:cs typeface="Carlito"/>
            </a:endParaRPr>
          </a:p>
          <a:p>
            <a:pPr marL="469900" marR="5080" indent="-457834" algn="l">
              <a:lnSpc>
                <a:spcPts val="5040"/>
              </a:lnSpc>
              <a:spcBef>
                <a:spcPts val="44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The term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reparative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has been dropped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by the majority of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pathologists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and 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designated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as </a:t>
            </a:r>
            <a:r>
              <a:rPr sz="28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giant </a:t>
            </a:r>
            <a:r>
              <a:rPr sz="28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cell </a:t>
            </a:r>
            <a:r>
              <a:rPr sz="28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granuloma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by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8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giant </a:t>
            </a:r>
            <a:r>
              <a:rPr sz="28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cell</a:t>
            </a:r>
            <a:r>
              <a:rPr sz="2800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lesion.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76821" y="2309622"/>
            <a:ext cx="1289685" cy="17145"/>
          </a:xfrm>
          <a:custGeom>
            <a:avLst/>
            <a:gdLst/>
            <a:ahLst/>
            <a:cxnLst/>
            <a:rect l="l" t="t" r="r" b="b"/>
            <a:pathLst>
              <a:path w="1289684" h="17144">
                <a:moveTo>
                  <a:pt x="1289303" y="0"/>
                </a:moveTo>
                <a:lnTo>
                  <a:pt x="0" y="0"/>
                </a:lnTo>
                <a:lnTo>
                  <a:pt x="0" y="16763"/>
                </a:lnTo>
                <a:lnTo>
                  <a:pt x="1289303" y="16763"/>
                </a:lnTo>
                <a:lnTo>
                  <a:pt x="1289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52522"/>
              </p:ext>
            </p:extLst>
          </p:nvPr>
        </p:nvGraphicFramePr>
        <p:xfrm>
          <a:off x="301121" y="214986"/>
          <a:ext cx="11216640" cy="5882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Clinical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Features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Radiographic</a:t>
                      </a:r>
                      <a:r>
                        <a:rPr sz="2400" b="1" spc="-3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features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77825" marR="8318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Any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age, the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majority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present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before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age of 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30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years.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378460" marR="8318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37846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Appear as a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well-defined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radiolucency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that may 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be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either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975" marR="83185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975" algn="l"/>
                          <a:tab pos="435609" algn="l"/>
                          <a:tab pos="1689100" algn="l"/>
                          <a:tab pos="2573020" algn="l"/>
                          <a:tab pos="3773170" algn="l"/>
                          <a:tab pos="4653915" algn="l"/>
                          <a:tab pos="5259070" algn="l"/>
                        </a:tabLst>
                      </a:pP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Un</a:t>
                      </a:r>
                      <a:r>
                        <a:rPr sz="20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lo</a:t>
                      </a:r>
                      <a:r>
                        <a:rPr sz="20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c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ular</a:t>
                      </a:r>
                      <a:r>
                        <a:rPr sz="2000" b="1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(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(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mall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u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oc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u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lar	l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s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ions	m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y	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be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confused with periapical granulomas or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cysts))</a:t>
                      </a:r>
                      <a:r>
                        <a:rPr sz="20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975" algn="l"/>
                          <a:tab pos="435609" algn="l"/>
                          <a:tab pos="2393315" algn="l"/>
                          <a:tab pos="3943350" algn="l"/>
                          <a:tab pos="5301615" algn="l"/>
                        </a:tabLst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Multilocular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((appear	similar	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to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ameloblastomas))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Female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more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than</a:t>
                      </a:r>
                      <a:r>
                        <a:rPr sz="20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male.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Mandible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more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than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maxilla.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434340" algn="l"/>
                          <a:tab pos="956944" algn="l"/>
                          <a:tab pos="1927860" algn="l"/>
                          <a:tab pos="2496185" algn="l"/>
                          <a:tab pos="2846705" algn="l"/>
                          <a:tab pos="3329940" algn="l"/>
                          <a:tab pos="4438015" algn="l"/>
                          <a:tab pos="4733925" algn="l"/>
                          <a:tab pos="4996180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The	anterior	part	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of	the	mandible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is	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	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most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common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site.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majority 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GCGs of </a:t>
                      </a: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jaw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Grow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slowly.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marR="8255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  <a:tab pos="1324610" algn="l"/>
                          <a:tab pos="1703705" algn="l"/>
                          <a:tab pos="1984375" algn="l"/>
                          <a:tab pos="2973070" algn="l"/>
                          <a:tab pos="4177665" algn="l"/>
                          <a:tab pos="4546600" algn="l"/>
                          <a:tab pos="529463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es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	as	a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painle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s	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xpansio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n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f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ne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,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detected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routine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radiographic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 examination.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7782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	</a:t>
                      </a:r>
                      <a:r>
                        <a:rPr sz="20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The minority of cases (aggressive</a:t>
                      </a:r>
                      <a:r>
                        <a:rPr sz="2000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form)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Rapid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growth.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5" dirty="0">
                          <a:latin typeface="Carlito"/>
                          <a:cs typeface="Carlito"/>
                        </a:rPr>
                        <a:t>Pain.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  <a:tab pos="1450975" algn="l"/>
                          <a:tab pos="2914015" algn="l"/>
                          <a:tab pos="3578860" algn="l"/>
                          <a:tab pos="494855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Cortical	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perforation,	root	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resorption,	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tooth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displacement, and/or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paresthesia.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Aggressive lesions tend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larger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at</a:t>
                      </a:r>
                      <a:r>
                        <a:rPr sz="20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diagnosis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077456" y="3081515"/>
            <a:ext cx="4962525" cy="3624579"/>
            <a:chOff x="7077456" y="3081515"/>
            <a:chExt cx="4962525" cy="3624579"/>
          </a:xfrm>
        </p:grpSpPr>
        <p:sp>
          <p:nvSpPr>
            <p:cNvPr id="6" name="object 6"/>
            <p:cNvSpPr/>
            <p:nvPr/>
          </p:nvSpPr>
          <p:spPr>
            <a:xfrm>
              <a:off x="7077456" y="3081515"/>
              <a:ext cx="4276344" cy="3235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51920" y="6217920"/>
              <a:ext cx="487679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39" y="495300"/>
            <a:ext cx="6257544" cy="459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5526" y="5213350"/>
            <a:ext cx="6132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Giant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granuloma.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Mass in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right</a:t>
            </a:r>
            <a:r>
              <a:rPr sz="2800" spc="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maxilla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45834"/>
            <a:ext cx="3249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uFill>
                  <a:solidFill>
                    <a:srgbClr val="C00000"/>
                  </a:solidFill>
                </a:uFill>
              </a:rPr>
              <a:t>Radiographic</a:t>
            </a:r>
            <a:r>
              <a:rPr sz="2800" u="heavy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800" u="heavy" spc="-20" dirty="0">
                <a:uFill>
                  <a:solidFill>
                    <a:srgbClr val="C00000"/>
                  </a:solidFill>
                </a:uFill>
              </a:rPr>
              <a:t>features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313625" y="682398"/>
            <a:ext cx="11686540" cy="130785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99085" marR="5080" indent="-287020" algn="l">
              <a:lnSpc>
                <a:spcPct val="101800"/>
              </a:lnSpc>
              <a:spcBef>
                <a:spcPts val="35"/>
              </a:spcBef>
              <a:buFont typeface="Arial"/>
              <a:buChar char="•"/>
              <a:tabLst>
                <a:tab pos="299720" algn="l"/>
              </a:tabLst>
            </a:pP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Appear as a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well-defined radiolucency that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may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be either unilocular </a:t>
            </a:r>
            <a:r>
              <a:rPr sz="2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((</a:t>
            </a:r>
            <a:r>
              <a:rPr sz="2400" i="1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Small  unilocular lesions may </a:t>
            </a:r>
            <a:r>
              <a:rPr sz="2400" i="1" dirty="0">
                <a:solidFill>
                  <a:srgbClr val="001F5F"/>
                </a:solidFill>
                <a:latin typeface="Liberation Sans Narrow"/>
                <a:cs typeface="Liberation Sans Narrow"/>
              </a:rPr>
              <a:t>be </a:t>
            </a:r>
            <a:r>
              <a:rPr sz="2400" i="1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confused </a:t>
            </a:r>
            <a:r>
              <a:rPr sz="2400" i="1" dirty="0">
                <a:solidFill>
                  <a:srgbClr val="001F5F"/>
                </a:solidFill>
                <a:latin typeface="Liberation Sans Narrow"/>
                <a:cs typeface="Liberation Sans Narrow"/>
              </a:rPr>
              <a:t>with </a:t>
            </a:r>
            <a:r>
              <a:rPr sz="2400" i="1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periapical granulomas or cysts</a:t>
            </a:r>
            <a:r>
              <a:rPr sz="2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))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or multilocular </a:t>
            </a:r>
            <a:r>
              <a:rPr sz="2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((appear  similar </a:t>
            </a:r>
            <a:r>
              <a:rPr sz="240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to</a:t>
            </a:r>
            <a:r>
              <a:rPr sz="2400" spc="20" dirty="0">
                <a:solidFill>
                  <a:srgbClr val="001F5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Liberation Sans Narrow"/>
                <a:cs typeface="Liberation Sans Narrow"/>
              </a:rPr>
              <a:t>ameloblastomas))</a:t>
            </a:r>
            <a:endParaRPr sz="2400" dirty="0">
              <a:latin typeface="Liberation Sans Narrow"/>
              <a:cs typeface="Liberation Sans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1895" y="2013168"/>
            <a:ext cx="3717290" cy="4845050"/>
            <a:chOff x="691895" y="2013168"/>
            <a:chExt cx="3717290" cy="4845050"/>
          </a:xfrm>
        </p:grpSpPr>
        <p:sp>
          <p:nvSpPr>
            <p:cNvPr id="7" name="object 7"/>
            <p:cNvSpPr/>
            <p:nvPr/>
          </p:nvSpPr>
          <p:spPr>
            <a:xfrm>
              <a:off x="691895" y="2013168"/>
              <a:ext cx="3717036" cy="4844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3919" y="2205240"/>
              <a:ext cx="3346692" cy="45384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56895" y="2040540"/>
            <a:ext cx="5145405" cy="4817745"/>
            <a:chOff x="6156895" y="2040540"/>
            <a:chExt cx="5145405" cy="4817745"/>
          </a:xfrm>
        </p:grpSpPr>
        <p:sp>
          <p:nvSpPr>
            <p:cNvPr id="10" name="object 10"/>
            <p:cNvSpPr/>
            <p:nvPr/>
          </p:nvSpPr>
          <p:spPr>
            <a:xfrm>
              <a:off x="6156895" y="2040540"/>
              <a:ext cx="5145152" cy="48174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1552" y="2205265"/>
              <a:ext cx="4800886" cy="45382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05" y="740640"/>
            <a:ext cx="11853700" cy="3461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1815" y="491362"/>
          <a:ext cx="11544935" cy="5885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11">
                <a:tc>
                  <a:txBody>
                    <a:bodyPr/>
                    <a:lstStyle/>
                    <a:p>
                      <a:pPr marL="90805">
                        <a:lnSpc>
                          <a:spcPts val="2280"/>
                        </a:lnSpc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Pathologic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Features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pPr marL="377825" marR="81915" indent="-287020">
                        <a:lnSpc>
                          <a:spcPts val="3600"/>
                        </a:lnSpc>
                        <a:spcBef>
                          <a:spcPts val="18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histologic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features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GCG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jaws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are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very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similar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may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identical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those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seen 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cherubism,  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brown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tumors of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hyperparathyroidism.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marR="81915" indent="-287020">
                        <a:lnSpc>
                          <a:spcPts val="36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Composed of multinucleated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osteoclast-like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giant cells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((focally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aggregated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evenly dispersed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lesions)) in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richly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vascular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stroma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with little collagen</a:t>
                      </a:r>
                      <a:r>
                        <a:rPr sz="2000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deposition.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88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Background of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ovoid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spindle-shaped mesenchymal cells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round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monocyte-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macrophages.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Erythrocyte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extravasation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focal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areas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ossification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may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be</a:t>
                      </a:r>
                      <a:r>
                        <a:rPr sz="20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present.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Treatment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2400" b="1" spc="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Prognosis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340"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106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Usually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treated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by</a:t>
                      </a:r>
                      <a:r>
                        <a:rPr sz="20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curettage.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Recurrence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rates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that varied between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11% and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35%.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120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The long-term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prognosis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good,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metastases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do not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develop.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116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900" spc="-10" dirty="0">
                          <a:latin typeface="Carlito"/>
                          <a:cs typeface="Carlito"/>
                        </a:rPr>
                        <a:t>Nonsurgical approaches </a:t>
                      </a:r>
                      <a:r>
                        <a:rPr sz="1900" spc="-20" dirty="0">
                          <a:latin typeface="Carlito"/>
                          <a:cs typeface="Carlito"/>
                        </a:rPr>
                        <a:t>have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been </a:t>
                      </a:r>
                      <a:r>
                        <a:rPr sz="1900" spc="-15" dirty="0">
                          <a:latin typeface="Carlito"/>
                          <a:cs typeface="Carlito"/>
                        </a:rPr>
                        <a:t>advocated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900" spc="-10" dirty="0">
                          <a:latin typeface="Carlito"/>
                          <a:cs typeface="Carlito"/>
                        </a:rPr>
                        <a:t>recent </a:t>
                      </a:r>
                      <a:r>
                        <a:rPr sz="1900" spc="-15" dirty="0">
                          <a:latin typeface="Carlito"/>
                          <a:cs typeface="Carlito"/>
                        </a:rPr>
                        <a:t>years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with </a:t>
                      </a:r>
                      <a:r>
                        <a:rPr sz="1900" spc="-15" dirty="0">
                          <a:latin typeface="Carlito"/>
                          <a:cs typeface="Carlito"/>
                        </a:rPr>
                        <a:t>good </a:t>
                      </a:r>
                      <a:r>
                        <a:rPr sz="1900" spc="-10" dirty="0">
                          <a:latin typeface="Carlito"/>
                          <a:cs typeface="Carlito"/>
                        </a:rPr>
                        <a:t>results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900" spc="-10" dirty="0">
                          <a:latin typeface="Carlito"/>
                          <a:cs typeface="Carlito"/>
                        </a:rPr>
                        <a:t>some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cases. These </a:t>
                      </a:r>
                      <a:r>
                        <a:rPr sz="1900" spc="-10" dirty="0">
                          <a:latin typeface="Carlito"/>
                          <a:cs typeface="Carlito"/>
                        </a:rPr>
                        <a:t>include</a:t>
                      </a:r>
                      <a:r>
                        <a:rPr sz="1900" spc="3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00" spc="-10" dirty="0">
                          <a:latin typeface="Carlito"/>
                          <a:cs typeface="Carlito"/>
                        </a:rPr>
                        <a:t>(1)</a:t>
                      </a:r>
                      <a:endParaRPr sz="1900">
                        <a:latin typeface="Carlito"/>
                        <a:cs typeface="Carlito"/>
                      </a:endParaRPr>
                    </a:p>
                    <a:p>
                      <a:pPr marL="377825">
                        <a:lnSpc>
                          <a:spcPts val="2275"/>
                        </a:lnSpc>
                        <a:spcBef>
                          <a:spcPts val="1140"/>
                        </a:spcBef>
                      </a:pPr>
                      <a:r>
                        <a:rPr sz="1900" spc="-15" dirty="0">
                          <a:latin typeface="Carlito"/>
                          <a:cs typeface="Carlito"/>
                        </a:rPr>
                        <a:t>corticosteroid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(2) </a:t>
                      </a:r>
                      <a:r>
                        <a:rPr sz="1900" spc="-10" dirty="0">
                          <a:latin typeface="Carlito"/>
                          <a:cs typeface="Carlito"/>
                        </a:rPr>
                        <a:t>calcitonin </a:t>
                      </a:r>
                      <a:r>
                        <a:rPr sz="1900" spc="-5" dirty="0">
                          <a:latin typeface="Carlito"/>
                          <a:cs typeface="Carlito"/>
                        </a:rPr>
                        <a:t>(3) antiangiogenic </a:t>
                      </a:r>
                      <a:r>
                        <a:rPr sz="1900" spc="-20" dirty="0">
                          <a:latin typeface="Carlito"/>
                          <a:cs typeface="Carlito"/>
                        </a:rPr>
                        <a:t>interferon</a:t>
                      </a:r>
                      <a:r>
                        <a:rPr sz="1900" spc="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00" spc="-15" dirty="0">
                          <a:latin typeface="Carlito"/>
                          <a:cs typeface="Carlito"/>
                        </a:rPr>
                        <a:t>alfa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13525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80415"/>
            <a:ext cx="8042148" cy="526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4858" y="5596229"/>
            <a:ext cx="101320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Central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giant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granuloma,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Mononuclear cells, </a:t>
            </a:r>
            <a:r>
              <a:rPr sz="2800" spc="-20" dirty="0">
                <a:solidFill>
                  <a:srgbClr val="001F5F"/>
                </a:solidFill>
                <a:latin typeface="Carlito"/>
                <a:cs typeface="Carlito"/>
              </a:rPr>
              <a:t>clusters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giant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cells, 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hemorrhage,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reactive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bone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formation </a:t>
            </a: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with </a:t>
            </a:r>
            <a:r>
              <a:rPr sz="2800" spc="-15" dirty="0">
                <a:solidFill>
                  <a:srgbClr val="001F5F"/>
                </a:solidFill>
                <a:latin typeface="Carlito"/>
                <a:cs typeface="Carlito"/>
              </a:rPr>
              <a:t>osteoblastic</a:t>
            </a:r>
            <a:r>
              <a:rPr sz="2800" spc="1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rlito"/>
                <a:cs typeface="Carlito"/>
              </a:rPr>
              <a:t>rimming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9" y="6231722"/>
            <a:ext cx="487679" cy="4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1290</Words>
  <Application>Microsoft Office PowerPoint</Application>
  <PresentationFormat>Widescreen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Arabic Typesetting</vt:lpstr>
      <vt:lpstr>Arial</vt:lpstr>
      <vt:lpstr>Britannic Bold</vt:lpstr>
      <vt:lpstr>Calibri</vt:lpstr>
      <vt:lpstr>Calibri Light</vt:lpstr>
      <vt:lpstr>Carlito</vt:lpstr>
      <vt:lpstr>Liberation Sans Narrow</vt:lpstr>
      <vt:lpstr>Times New Roman</vt:lpstr>
      <vt:lpstr>Office Theme</vt:lpstr>
      <vt:lpstr>1_Office Theme</vt:lpstr>
      <vt:lpstr>PowerPoint Presentation</vt:lpstr>
      <vt:lpstr>PowerPoint Presentation</vt:lpstr>
      <vt:lpstr>Giant cell granuloma</vt:lpstr>
      <vt:lpstr>PowerPoint Presentation</vt:lpstr>
      <vt:lpstr>PowerPoint Presentation</vt:lpstr>
      <vt:lpstr>PowerPoint Presentation</vt:lpstr>
      <vt:lpstr>Radiographic features</vt:lpstr>
      <vt:lpstr>PowerPoint Presentation</vt:lpstr>
      <vt:lpstr>PowerPoint Presentation</vt:lpstr>
      <vt:lpstr>PowerPoint Presentation</vt:lpstr>
      <vt:lpstr>Cherubism</vt:lpstr>
      <vt:lpstr>The name cherubism was applied to this condition because the facial appearance is  similar to that of the plump cheeked little angels (cherubs).</vt:lpstr>
      <vt:lpstr>PowerPoint Presentation</vt:lpstr>
      <vt:lpstr>PowerPoint Presentation</vt:lpstr>
      <vt:lpstr>Radiographically</vt:lpstr>
      <vt:lpstr>PowerPoint Presentation</vt:lpstr>
      <vt:lpstr>PowerPoint Presentation</vt:lpstr>
      <vt:lpstr>PowerPoint Presentation</vt:lpstr>
      <vt:lpstr>Aneurysmal Bone Cyst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Brown Tumor of  Hyperparathyroidism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2</cp:revision>
  <dcterms:created xsi:type="dcterms:W3CDTF">2023-12-09T14:28:50Z</dcterms:created>
  <dcterms:modified xsi:type="dcterms:W3CDTF">2024-02-25T15:16:10Z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2023-12-09T00:00:00Z</vt:filetime>
  </property>
</Properties>
</file>