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0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7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6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4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2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5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1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6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E2F6-AAE6-4429-A12C-8786613F18D6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289A-75F0-4D97-AA6E-418B0F612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knygos.lsmuni.lt/springer/233/Part%205/9%20%20Item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ratrum_viride" TargetMode="External"/><Relationship Id="rId2" Type="http://schemas.openxmlformats.org/officeDocument/2006/relationships/hyperlink" Target="https://ci.nii.ac.jp/naid/10030555464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semanticscholar.org/paper/Central-integrating-mechanism-of-the-Bezold-Jarisch-Lee-Kuo/a7f13d2b29290fd69f154e2ee3a3a2f995f30f88?p2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link.springer.com/content/pdf/10.1007/BF03015643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erangedphysiology.com/main/cicm-primary-exam/required-reading/cardiovascular-system/Chapter%20472/autoregulation-within-peripheral-circulation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rger.com/Article/Abstract/127928" TargetMode="External"/><Relationship Id="rId2" Type="http://schemas.openxmlformats.org/officeDocument/2006/relationships/hyperlink" Target="https://www.ncbi.nlm.nih.gov/pmc/articles/PMC1357386/pdf/jphysiol01166-0056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706" y="1496650"/>
            <a:ext cx="6701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 9- cardiac </a:t>
            </a:r>
            <a:r>
              <a:rPr lang="en-US" altLang="en-US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reflexes 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53145" y="3937820"/>
            <a:ext cx="4712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Abbass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HAYDAR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17" y="5058697"/>
            <a:ext cx="2134780" cy="17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7923"/>
            <a:ext cx="72739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Chemoreflex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-mediated tachycardia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would normally be the effect of sympathetic stimulation,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8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dampened 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vagal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effect of </a:t>
            </a: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chemoreflex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activation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755" y="4060326"/>
            <a:ext cx="95673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"The</a:t>
            </a:r>
            <a:r>
              <a:rPr lang="en-US" sz="2400" b="1" dirty="0" smtClean="0">
                <a:solidFill>
                  <a:srgbClr val="FF0000"/>
                </a:solidFill>
              </a:rPr>
              <a:t> chemoreceptor </a:t>
            </a:r>
            <a:r>
              <a:rPr lang="en-US" sz="2400" dirty="0" smtClean="0"/>
              <a:t>reflex is also </a:t>
            </a:r>
            <a:r>
              <a:rPr lang="en-US" sz="2400" b="1" dirty="0" smtClean="0">
                <a:solidFill>
                  <a:srgbClr val="FF0000"/>
                </a:solidFill>
              </a:rPr>
              <a:t>affected by negative </a:t>
            </a:r>
            <a:r>
              <a:rPr lang="en-US" sz="2400" dirty="0" smtClean="0"/>
              <a:t>feedback loops via the </a:t>
            </a:r>
            <a:r>
              <a:rPr lang="en-US" sz="2400" b="1" dirty="0" smtClean="0">
                <a:solidFill>
                  <a:srgbClr val="FF0000"/>
                </a:solidFill>
              </a:rPr>
              <a:t>Bainbridge</a:t>
            </a:r>
            <a:r>
              <a:rPr lang="en-US" sz="2400" dirty="0" smtClean="0"/>
              <a:t> and </a:t>
            </a:r>
            <a:r>
              <a:rPr lang="en-US" sz="2400" b="1" dirty="0" err="1" smtClean="0">
                <a:solidFill>
                  <a:srgbClr val="FF0000"/>
                </a:solidFill>
              </a:rPr>
              <a:t>Hering</a:t>
            </a:r>
            <a:r>
              <a:rPr lang="en-US" sz="2400" b="1" dirty="0" smtClean="0">
                <a:solidFill>
                  <a:srgbClr val="FF0000"/>
                </a:solidFill>
              </a:rPr>
              <a:t>-Breuer reflexes</a:t>
            </a:r>
            <a:r>
              <a:rPr lang="en-US" sz="2400" dirty="0" smtClean="0"/>
              <a:t>, which </a:t>
            </a:r>
            <a:r>
              <a:rPr lang="en-US" sz="2400" b="1" dirty="0" smtClean="0">
                <a:solidFill>
                  <a:srgbClr val="FF0000"/>
                </a:solidFill>
              </a:rPr>
              <a:t>counteract</a:t>
            </a:r>
            <a:r>
              <a:rPr lang="en-US" sz="2400" dirty="0" smtClean="0"/>
              <a:t> the primary </a:t>
            </a:r>
            <a:r>
              <a:rPr lang="en-US" sz="2400" b="1" dirty="0" smtClean="0">
                <a:solidFill>
                  <a:srgbClr val="FF0000"/>
                </a:solidFill>
              </a:rPr>
              <a:t>vagal effects </a:t>
            </a:r>
            <a:r>
              <a:rPr lang="en-US" sz="2400" dirty="0" smtClean="0"/>
              <a:t>to maintain a </a:t>
            </a:r>
            <a:r>
              <a:rPr lang="en-US" sz="2400" b="1" dirty="0" smtClean="0">
                <a:solidFill>
                  <a:srgbClr val="FF0000"/>
                </a:solidFill>
              </a:rPr>
              <a:t>stable heart rate"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0574"/>
            <a:ext cx="3391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Chemoreceptor reflex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10073148" y="191730"/>
            <a:ext cx="1592826" cy="132735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127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Cushing reflex: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"intracranial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955" y="3325762"/>
            <a:ext cx="5479045" cy="34732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54839"/>
            <a:ext cx="54569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powerful sympathetic response which occurs in response to increased intracranial pressure, and consists of the following triad: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Bradycardia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 respiration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96" y="3419448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example, </a:t>
            </a:r>
            <a:r>
              <a:rPr lang="en-US" sz="2000" b="0" i="0" u="none" strike="noStrike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Schmidt et al (2005)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were able to demonstrate an "early" intracranial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funnelled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normal saline into the ventricles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 patients with hydrocephalus,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raising their intracranial pressur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and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lowering t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Cerebral perfusion pressure (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CPP)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b="1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resulted in a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reproducible increase 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arterial blood pressure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which was exactly enough to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compensate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 the increase in ICP, with the CPP maintained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912" y="230832"/>
            <a:ext cx="4235772" cy="25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1051"/>
            <a:ext cx="72340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Stimulus:  Intracranial pressure or cerebral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ischaemia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Sensors: god knows what;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mechanosensors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rostral medulla?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medullary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mechanosensory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areas, to sympathetic ganglia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cerebral hemispheres, which exert descending inhibitory control on the medullary vasomotor sensor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Processor: Rostral ventrolateral medulla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heart and peripheral smooth muscle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Effector:  SA node, AV node, peripheral vascular smooth muscle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effects: hypertension and tachycardia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effects: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-mediated bradycardia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127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Cushing reflex: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"intracranial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baroreflex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812" r="2614"/>
          <a:stretch/>
        </p:blipFill>
        <p:spPr>
          <a:xfrm>
            <a:off x="7868265" y="1725561"/>
            <a:ext cx="4323735" cy="321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5013" y="2489623"/>
            <a:ext cx="9239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 that happens remains a mystery, and it may not even be a </a:t>
            </a:r>
            <a:r>
              <a:rPr lang="en-US" sz="2400" b="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baro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receptor response in the conventional sense, as it is seen in cerebral </a:t>
            </a:r>
            <a:r>
              <a:rPr lang="en-US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ischaemia</a:t>
            </a:r>
            <a:r>
              <a:rPr lang="en-US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even in the absence of an ICP elevation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30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Bezold-Jarisch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899679"/>
            <a:ext cx="8207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short, this reflex produces bradycardia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and </a:t>
            </a:r>
            <a:r>
              <a:rPr lang="en-US" sz="2000" b="1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apnoea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183128"/>
            <a:ext cx="544215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discovered when von </a:t>
            </a:r>
            <a:r>
              <a:rPr lang="en-US" b="0" i="0" u="none" strike="noStrike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Bezold</a:t>
            </a:r>
            <a:r>
              <a:rPr lang="en-US" b="0" i="0" u="none" strike="noStrike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&amp; </a:t>
            </a:r>
            <a:r>
              <a:rPr lang="en-US" b="0" i="0" u="none" strike="noStrike" dirty="0" err="1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Hirt</a:t>
            </a:r>
            <a:r>
              <a:rPr lang="en-US" b="0" i="0" u="none" strike="noStrike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(1867)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injected </a:t>
            </a:r>
            <a:r>
              <a:rPr lang="en-US" b="0" i="0" u="none" strike="noStrike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some kind of toxic plant alkaloid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into the bloodstream of a cat. Toxins, it turns out, as well as various mechanical stressors, are sensed by </a:t>
            </a:r>
            <a:r>
              <a:rPr lang="en-US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walls of the cardiac 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chambers in the same way as pain is sensed by the skin, though unmyelinated C-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afferents travel up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nerve to synapse somewhere in the medulla, presumably in the nucleus of the solitary tract, exerting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cardiodepressant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effect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Lee et al, 1972)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Efferent vagal and sympathetic responses both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vasodilate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peripheral circulation and slow the heart rate,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producing hypotension and decreased cardiac output.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562" y="2183128"/>
            <a:ext cx="5010535" cy="3827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45794" y="1364226"/>
            <a:ext cx="20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Night 14 12 2022 </a:t>
            </a:r>
            <a:r>
              <a:rPr lang="en-US" dirty="0" err="1" smtClean="0"/>
              <a:t>ttt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454767"/>
            <a:ext cx="67916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Stimulus: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and heterogeneous stimuli, including: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pressure and stretch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veratrum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alkaloids, ATP, capsaicin, snake venom, and various other venoms from the animal kingdom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sensors distributed in all cardiac chambers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Unmyelinated C-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Nucleus of the solitary tract, likely involving serotonergic transmission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heart and peripheral smooth muscle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via the cardiac ganglion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SA node, AV node, peripheral vascular smooth muscle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(vasodilation) and bradycardia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30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Bezold-Jarisch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941" y="2175755"/>
            <a:ext cx="4604395" cy="35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620" y="534272"/>
            <a:ext cx="8649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At this stage, one might bring up one other interesting point.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Observe: this reflex reacts to chamber stretch by slowing the heart rate.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An astute observer might point out that this </a:t>
            </a:r>
            <a:r>
              <a:rPr lang="en-US" sz="2000" b="1" dirty="0" smtClean="0">
                <a:solidFill>
                  <a:srgbClr val="FF0000"/>
                </a:solidFill>
              </a:rPr>
              <a:t>is the exact opposite of what the Bainbridge reflex does.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How do we reconcile the contradictory efferent outputs of reflexes which react to the same stimulus?  Well, it appears we don't have to.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They don't completely cancel each other out</a:t>
            </a:r>
            <a:r>
              <a:rPr lang="en-US" sz="2000" dirty="0" smtClean="0"/>
              <a:t>, but one acts as the physiological restraint of the other. Specifically, </a:t>
            </a:r>
            <a:r>
              <a:rPr lang="en-US" sz="2000" b="1" dirty="0" smtClean="0">
                <a:solidFill>
                  <a:srgbClr val="FF0000"/>
                </a:solidFill>
              </a:rPr>
              <a:t>it appears the Bainbridge reflex dominates</a:t>
            </a:r>
            <a:r>
              <a:rPr lang="en-US" sz="2000" dirty="0" smtClean="0"/>
              <a:t>, and the </a:t>
            </a:r>
            <a:r>
              <a:rPr lang="en-US" sz="2000" b="1" dirty="0" err="1" smtClean="0">
                <a:solidFill>
                  <a:srgbClr val="FF0000"/>
                </a:solidFill>
              </a:rPr>
              <a:t>Bezold-Jarisch</a:t>
            </a:r>
            <a:r>
              <a:rPr lang="en-US" sz="2000" b="1" dirty="0" smtClean="0">
                <a:solidFill>
                  <a:srgbClr val="FF0000"/>
                </a:solidFill>
              </a:rPr>
              <a:t> reflex acts as the moderator of the increased heart rate</a:t>
            </a:r>
            <a:r>
              <a:rPr lang="en-US" sz="2000" dirty="0" smtClean="0"/>
              <a:t>. 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Hajdu</a:t>
            </a:r>
            <a:r>
              <a:rPr lang="en-US" sz="2000" dirty="0" smtClean="0"/>
              <a:t> et al (1991) created a dog model where the </a:t>
            </a:r>
            <a:r>
              <a:rPr lang="en-US" sz="2000" b="1" dirty="0" smtClean="0">
                <a:solidFill>
                  <a:srgbClr val="FF0000"/>
                </a:solidFill>
              </a:rPr>
              <a:t>Bainbridge reflex </a:t>
            </a:r>
            <a:r>
              <a:rPr lang="en-US" sz="2000" dirty="0" smtClean="0"/>
              <a:t>could be stimulated </a:t>
            </a:r>
            <a:r>
              <a:rPr lang="en-US" sz="2000" b="1" dirty="0" smtClean="0">
                <a:solidFill>
                  <a:srgbClr val="FF0000"/>
                </a:solidFill>
              </a:rPr>
              <a:t>by inflating a balloon in the atrium</a:t>
            </a:r>
            <a:r>
              <a:rPr lang="en-US" sz="2000" dirty="0" smtClean="0"/>
              <a:t>, at the same time as the </a:t>
            </a:r>
            <a:r>
              <a:rPr lang="en-US" sz="2000" b="1" dirty="0" err="1" smtClean="0">
                <a:solidFill>
                  <a:srgbClr val="FF0000"/>
                </a:solidFill>
              </a:rPr>
              <a:t>Bezold-Jarisch</a:t>
            </a:r>
            <a:r>
              <a:rPr lang="en-US" sz="2000" b="1" dirty="0" smtClean="0">
                <a:solidFill>
                  <a:srgbClr val="FF0000"/>
                </a:solidFill>
              </a:rPr>
              <a:t> reflex </a:t>
            </a:r>
            <a:r>
              <a:rPr lang="en-US" sz="2000" dirty="0" smtClean="0"/>
              <a:t>was stimulated by </a:t>
            </a:r>
            <a:r>
              <a:rPr lang="en-US" sz="2000" b="1" dirty="0" smtClean="0">
                <a:solidFill>
                  <a:srgbClr val="FF0000"/>
                </a:solidFill>
              </a:rPr>
              <a:t>infusion of </a:t>
            </a:r>
            <a:r>
              <a:rPr lang="en-US" sz="2000" b="1" dirty="0" err="1" smtClean="0">
                <a:solidFill>
                  <a:srgbClr val="FF0000"/>
                </a:solidFill>
              </a:rPr>
              <a:t>veratrum</a:t>
            </a:r>
            <a:r>
              <a:rPr lang="en-US" sz="2000" b="1" dirty="0" smtClean="0">
                <a:solidFill>
                  <a:srgbClr val="FF0000"/>
                </a:solidFill>
              </a:rPr>
              <a:t> alkaloids</a:t>
            </a:r>
            <a:r>
              <a:rPr lang="en-US" sz="2000" dirty="0" smtClean="0"/>
              <a:t>. When both reflexes were simultaneously stimulated, a </a:t>
            </a:r>
            <a:r>
              <a:rPr lang="en-US" sz="2000" b="1" dirty="0" smtClean="0">
                <a:solidFill>
                  <a:srgbClr val="FF0000"/>
                </a:solidFill>
              </a:rPr>
              <a:t>tachycardia was produced</a:t>
            </a:r>
            <a:r>
              <a:rPr lang="en-US" sz="2000" dirty="0" smtClean="0"/>
              <a:t>, but the </a:t>
            </a:r>
            <a:r>
              <a:rPr lang="en-US" sz="2000" b="1" dirty="0" smtClean="0">
                <a:solidFill>
                  <a:srgbClr val="00B050"/>
                </a:solidFill>
              </a:rPr>
              <a:t>rate was considerably lower than</a:t>
            </a:r>
            <a:r>
              <a:rPr lang="en-US" sz="2000" dirty="0" smtClean="0"/>
              <a:t> what is seen with a </a:t>
            </a:r>
            <a:r>
              <a:rPr lang="en-US" sz="2000" b="1" dirty="0" smtClean="0">
                <a:solidFill>
                  <a:srgbClr val="00B050"/>
                </a:solidFill>
              </a:rPr>
              <a:t>Bainbridge </a:t>
            </a:r>
            <a:r>
              <a:rPr lang="en-US" sz="2000" dirty="0" smtClean="0"/>
              <a:t>reflex on its own.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849" y="4866967"/>
            <a:ext cx="2816686" cy="1485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300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Bezold-Jarisch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680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Oculocardiac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reflex</a:t>
            </a:r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6807"/>
            <a:ext cx="6526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is the inconvenient reflex which occasionally produces </a:t>
            </a:r>
            <a:r>
              <a:rPr lang="en-US" b="0" i="0" u="none" strike="noStrike" dirty="0" smtClean="0">
                <a:solidFill>
                  <a:srgbClr val="CC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fatal cardiac arrest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during routine eye surgery.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9770"/>
            <a:ext cx="652616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Stimulus: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pressure to the globe of the eye, or traction on the eye muscles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Sensors: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mechanosensitive stretch receptors in the facial muscles, especially periorbital muscles, and in the globe of the eye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nerves: </a:t>
            </a: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 and short ciliary nerves, to the trigeminal nerve, via the </a:t>
            </a: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Gasserian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ganglion, to the </a:t>
            </a:r>
            <a:r>
              <a:rPr lang="en-US" dirty="0"/>
              <a:t> nucleus of the solitary tract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Processor: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Nucleus of the solitary tract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nerves: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nerve, via the cardiac ganglion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Effector: 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SA node, AV node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Effects:</a:t>
            </a: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agal: bradycardia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Sympathetic: systemic vasoconstriction, cerebral vasodilation</a:t>
            </a: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9412" y="2420638"/>
            <a:ext cx="4942588" cy="367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0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307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reflex appears to be intended to sense immersion in water.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hypothesise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 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oculocardiac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reflex must be grouped with the diving reflex as an "oxygen-conserving reflex", implying that they confer some sort of survival benefit in the setting of asphyxia.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stimulation of trigeminal sensory nerve afferents, produce a cardiovascular reaction which conserves oxygen and delivers it to the brain.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time,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apnoea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 you gulping water, and cerebral vessels dilate to promoting flow of residual oxygenated blood to the brain.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680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Oculocardiac</a:t>
            </a:r>
            <a:r>
              <a:rPr lang="en-US" sz="20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reflex</a:t>
            </a:r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142" y="3254473"/>
            <a:ext cx="4798858" cy="3022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046" y="200055"/>
            <a:ext cx="3488255" cy="23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4547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Respiratory sinus arrhythmia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1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07410"/>
            <a:ext cx="896702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cardiac reflexes is a </a:t>
            </a:r>
            <a:r>
              <a:rPr kumimoji="0" lang="en-US" alt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fast-acting reflex loops between the heart and central nervous system that contribute to regulation of cardiac function and maintenance of physiologic homeostasis."</a:t>
            </a:r>
          </a:p>
        </p:txBody>
      </p:sp>
      <p:sp>
        <p:nvSpPr>
          <p:cNvPr id="3" name="Rectangle 2"/>
          <p:cNvSpPr/>
          <p:nvPr/>
        </p:nvSpPr>
        <p:spPr>
          <a:xfrm>
            <a:off x="658762" y="248385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Sensor and stimulus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Processor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Effector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213852"/>
            <a:ext cx="2396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0302"/>
            <a:ext cx="3592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baroreceptor reflex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8618"/>
            <a:ext cx="6128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baroreceptor reflex takes priority over all the others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197838"/>
            <a:ext cx="60394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Stimulus:  Pressure (stretch)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Sensors: Stretch-sensitive mechanoreceptors in the carotid sinus and aortic arch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carries afferent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aortic arch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Glossopharyngeal nerve carries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carotid sinus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Processor: Nucleus of the solitary tract and the caudal ventral medulla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nerves: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heart and peripheral resistance vessels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cardiac ganglion (heart rate)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Effector:  Myocardium, SA and AV nodes, vascular smooth muscle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586" y="648618"/>
            <a:ext cx="4957413" cy="40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056"/>
            <a:ext cx="282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Bainbridge reflex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096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it is called "atrial stretch reflex“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1494554"/>
            <a:ext cx="71898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short, giving volume 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increases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heart rate.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 you increase the rate of flow into the ventricles, the rate of flow </a:t>
            </a:r>
            <a:r>
              <a:rPr lang="en-US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of the ventricles should also increase, and there's really only two ways this can happen (increase the stroke volume or increase the heart rate).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the opposite of what we see in the setting of (for example) </a:t>
            </a:r>
            <a:r>
              <a:rPr lang="en-US" i="1" dirty="0" err="1" smtClean="0">
                <a:solidFill>
                  <a:srgbClr val="FF0000"/>
                </a:solidFill>
              </a:rPr>
              <a:t>hypovolaemic</a:t>
            </a:r>
            <a:r>
              <a:rPr lang="en-US" i="1" dirty="0" smtClean="0">
                <a:solidFill>
                  <a:srgbClr val="FF0000"/>
                </a:solidFill>
              </a:rPr>
              <a:t> shock. These patients are </a:t>
            </a:r>
            <a:r>
              <a:rPr lang="en-US" i="1" dirty="0" err="1" smtClean="0">
                <a:solidFill>
                  <a:srgbClr val="FF0000"/>
                </a:solidFill>
              </a:rPr>
              <a:t>tachycardic</a:t>
            </a:r>
            <a:r>
              <a:rPr lang="en-US" i="1" dirty="0" smtClean="0">
                <a:solidFill>
                  <a:srgbClr val="FF0000"/>
                </a:solidFill>
              </a:rPr>
              <a:t>, you give them fluid, and their tachycardia improves, i.e. giving volume is conventionally expected to decrease the heart rate. This is of course correct.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FF0000"/>
                </a:solidFill>
              </a:rPr>
              <a:t>The tachycardia in this case is mediated by the baroreceptor reflex, which seems to completely override the Bainbridge reflex.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901" y="1494554"/>
            <a:ext cx="4936099" cy="3705943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0" y="3659237"/>
            <a:ext cx="432218" cy="4719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94891"/>
            <a:ext cx="52209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under most circumstances: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 </a:t>
            </a:r>
            <a:r>
              <a:rPr lang="en-US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hyper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volemia the Bainbridge reflex is dominant,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whereas in </a:t>
            </a:r>
            <a:r>
              <a:rPr lang="en-US" sz="20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hypo</a:t>
            </a:r>
            <a:r>
              <a:rPr lang="en-US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volemia the baroreceptor reflex takes precedence.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787" y="1371270"/>
            <a:ext cx="5212213" cy="45059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6056"/>
            <a:ext cx="282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Bainbridge reflex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0136"/>
            <a:ext cx="66588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Stimulus:  Pressure (stretch)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Sensors: Stretch-sensitive mechanoreceptors in the atria and pulmonary arteries (Type B receptors)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carries afferent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Processor: Nucleus of the solitary tract and the caudal ventral medulla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nerves: 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heart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cardiac ganglion (heart rate)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Effector:  SA node and (maybe) AV node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RA pressure produces an increased heart rate;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unless the patient is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hypovolaemic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tachycardic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which case baroreceptor responses take precedence).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6056"/>
            <a:ext cx="2822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Bainbridge reflex</a:t>
            </a:r>
            <a:endParaRPr lang="en-US" sz="2400" b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901" y="2313090"/>
            <a:ext cx="4936099" cy="37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0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9799"/>
            <a:ext cx="3391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Chemoreceptor reflex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56505"/>
            <a:ext cx="60542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Though regional hypoxia is thought to be one of the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Autoregulation within peripheral circulations"/>
              </a:rPr>
              <a:t>metabolic regulatory stimuli for local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Autoregulation within peripheral circulations"/>
              </a:rPr>
              <a:t>vasodilation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But systemic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hypoxia causes systemic peripheral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vasoconstriction and lead to an increased blood pressure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chemoreceptor reflex causes an excess of sympathetic activity which is something you would conventionally expect to increase the heart rate.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what is observed in practice is a profound bradycardia and AV block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95" y="2339155"/>
            <a:ext cx="4851850" cy="17535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7009807" flipV="1">
            <a:off x="6857387" y="5821605"/>
            <a:ext cx="3629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 D     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14 12 2022 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tttt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6655" y="1156505"/>
            <a:ext cx="24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969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95644"/>
            <a:ext cx="5715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Korner (1965)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 a PaO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of 26 mmHg, found that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rate and the cardiac output both decrease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phenomenon which disappeared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vagotomy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Berk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&amp; Levy (1977)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performed on a quadriplegic patient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"3 days after his cervical spinal cord was transected by a bullet",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functionally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 level of C3-4. When this guy was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disconnected from the ventilator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"for required suctioning of his trachea, but which was not performed",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became moderately 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hypoxic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(PaO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around 45 mmHg) and his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 rate dropped from 65 to 25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they gave him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atropine to block the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demonstrated that hypoxia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longer produced b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radycardia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1529" y="3995569"/>
            <a:ext cx="4894668" cy="19480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9799"/>
            <a:ext cx="3391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Chemoreceptor reflex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155" y="827830"/>
            <a:ext cx="3069506" cy="1986151"/>
          </a:xfrm>
          <a:prstGeom prst="rect">
            <a:avLst/>
          </a:prstGeom>
        </p:spPr>
      </p:pic>
      <p:sp>
        <p:nvSpPr>
          <p:cNvPr id="6" name="Lightning Bolt 5"/>
          <p:cNvSpPr/>
          <p:nvPr/>
        </p:nvSpPr>
        <p:spPr>
          <a:xfrm>
            <a:off x="8834284" y="520840"/>
            <a:ext cx="533682" cy="613979"/>
          </a:xfrm>
          <a:prstGeom prst="lightningBol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96487"/>
            <a:ext cx="699811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Stimulus: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PaO2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and/or high PaCO2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carotid body glomus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aortic body glomus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Afferent nerves: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Glossopharyngea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 nerve carries afferent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carotid sinus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(aortic nerve) carries afferent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aortic glomus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Processor: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Nucleus of the solitary tract and nucleus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ambiguus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 nerves: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heart and peripheral smooth muscle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efferents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cardiac ganglion (heart rate)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Effector: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 node, AV node, peripheral vascular smooth muscle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effects: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Vagal effects: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bradycardia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effects: hypertension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effects: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preload due to increased ventilation, and thus activation of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Bainbridge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reflex,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increases heart rate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pulmonary stretch receptors, and thus activation of the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-Breuer reflex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heart rate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70574"/>
            <a:ext cx="3391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Chemoreceptor reflex</a:t>
            </a:r>
            <a:endParaRPr lang="en-US" sz="24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8" y="2377439"/>
            <a:ext cx="5311131" cy="27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23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937</Words>
  <Application>Microsoft Office PowerPoint</Application>
  <PresentationFormat>Widescreen</PresentationFormat>
  <Paragraphs>193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happy</cp:lastModifiedBy>
  <cp:revision>46</cp:revision>
  <dcterms:created xsi:type="dcterms:W3CDTF">2022-12-10T18:12:53Z</dcterms:created>
  <dcterms:modified xsi:type="dcterms:W3CDTF">2022-12-14T15:08:47Z</dcterms:modified>
</cp:coreProperties>
</file>