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7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47"/>
  </p:notesMasterIdLst>
  <p:sldIdLst>
    <p:sldId id="30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302" r:id="rId4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5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690880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17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5BC70B9-A338-4288-A0E2-290EEA02654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690880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17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52947B63-CB93-4D6F-B9D6-DCC34599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1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63139"/>
            <a:ext cx="12192000" cy="2307590"/>
          </a:xfrm>
          <a:custGeom>
            <a:avLst/>
            <a:gdLst/>
            <a:ahLst/>
            <a:cxnLst/>
            <a:rect l="l" t="t" r="r" b="b"/>
            <a:pathLst>
              <a:path w="12192000" h="2307590">
                <a:moveTo>
                  <a:pt x="12192000" y="0"/>
                </a:moveTo>
                <a:lnTo>
                  <a:pt x="0" y="0"/>
                </a:lnTo>
                <a:lnTo>
                  <a:pt x="0" y="2307336"/>
                </a:lnTo>
                <a:lnTo>
                  <a:pt x="12192000" y="230733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33041" y="2284603"/>
            <a:ext cx="7725409" cy="1650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Palladio Uralic"/>
                <a:cs typeface="Palladio Ur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F728-580E-956B-1132-2CE06EA9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AB45F-2B3F-4412-FD69-9A14249A3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DA250-BE67-E12D-A5AB-4A05FFDCE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F4912-7452-14C6-23E3-CBED639F3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787AB-12DE-AC9E-76F6-D6F93D8AA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EDB77-7995-7A18-FA72-CE5CDEAA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4916F-C0EA-0857-5A8C-188F2406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A4CDE0-66B8-E58C-94CB-1724535E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6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4258-C77B-D168-ECF2-6A10B778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D2B1E-3198-0D64-D67F-4ABFF351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C54FF-F613-5CF9-9BBC-963993E1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D1B95-1980-4BF2-9DF5-2AEE4AE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93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EC8A3E-161A-A8D3-DA23-6A23B1F1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C535F-8807-B860-19F8-854EC6C0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2379-FE92-107E-94A9-B8DF9010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8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1FB0-4333-C53C-90BF-AC358A37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F2C5D-3D4D-AA55-39F0-BA17500A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6CDD3-56A9-A64A-CEE5-4C3600360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AF883-0F79-24CD-8BEA-9DC07322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86005-E354-773D-E3F8-ED13FCEC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6EAE4-E544-1BA9-4CF7-D2618AF7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65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7DB7-EF50-FEE5-D874-8F09136E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6B9A4-1B6F-2F69-DD38-6100DE93D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69CD2-DCCB-092A-7DA6-B4ED1D235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6CD7F-1120-400E-886E-664ACDCD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2101F-EB56-6F8B-0952-692088E8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A8BD3-5B08-5F0B-051D-CA1FEC52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1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D1D0-A2EA-BBA4-7EB0-CF79A7C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B56D6-A8B8-E540-D333-CFE2228C9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EE808-3243-E393-7579-34C24BF5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9AF9D-C715-94D0-00AD-B63E57E0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08834-AB24-8D32-7480-015C6E27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55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F4BAFD-1634-7BD1-C616-391884510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054B2-F9ED-F635-E3E3-6254B0D98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1F0C-90BF-792F-5195-FCD225491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8E538-678A-E405-55B3-A15CC6EB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20D1F-74FE-A0C0-F2A1-C51148D7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4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Palladio Uralic"/>
                <a:cs typeface="Palladio Ur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4D-8855-99DA-48FF-70CE2649C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54ADF-EA34-E8F8-6051-F4431DA38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B1544-295F-AE26-8910-0C082870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3C2DA-FE22-4F7D-A99A-7E3AE0A5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FA053-B61A-7107-A7C3-346C515B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4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1C63-FC54-CAE7-B953-798CB85D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003B-1C5A-5191-6AB4-173F55EA6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44611-0860-A909-A282-E5057FE7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09951-905C-BCAD-6E70-5310210C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7394-C16B-31CA-B50E-167B745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6742-6649-C12A-D016-88A898C7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52706-29EC-C0AB-EF47-9107E4BC4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4CD21-FFA1-3147-2E52-E1169397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1EA3A-C876-4641-58D4-7C22603E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3F3B-07EC-795D-BC8D-B18EF6E5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0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5AAC-7F93-A44A-9420-BA30CC80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5FD5-AE58-31A3-2937-9B1B495E3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A384A-F4E1-FD25-9E5E-3C60BBD21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E202E-93AA-6DFC-38F4-3E50C13A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7C2D7-44DF-81D8-E6F9-1A030A6F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89D78-77DE-0CA4-BD4F-FD3542D6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2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3588" y="1700225"/>
            <a:ext cx="9624822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7697" y="2952369"/>
            <a:ext cx="10864850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Palladio Uralic"/>
                <a:cs typeface="Palladio Ur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44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103C0-6C61-91EA-763C-32FE14C5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3BD6D-5D73-9056-7228-B458F0089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2EDDF-324D-60DC-3978-8D360C1A6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D243E-8FB1-F70E-23FD-43DFFAE08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59315-C539-590F-E2F2-6DC6FADF3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jp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EBD80D-8017-3F42-1D99-70C7C716A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7200" y="252802"/>
            <a:ext cx="1755800" cy="2109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BC2E9-55E6-509E-9832-7872C528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792" y="243276"/>
            <a:ext cx="2109399" cy="3072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75AF9-9000-C35A-BFE2-361AA0C70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14537"/>
            <a:ext cx="2651990" cy="1426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07EDA1-8532-E87D-F6A9-55101B6995F7}"/>
              </a:ext>
            </a:extLst>
          </p:cNvPr>
          <p:cNvSpPr txBox="1"/>
          <p:nvPr/>
        </p:nvSpPr>
        <p:spPr>
          <a:xfrm>
            <a:off x="3581400" y="2362201"/>
            <a:ext cx="48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COLLAGE OF DENTISTRY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C1E758-3B6D-7D7D-7E49-635319BC5AB1}"/>
              </a:ext>
            </a:extLst>
          </p:cNvPr>
          <p:cNvSpPr txBox="1"/>
          <p:nvPr/>
        </p:nvSpPr>
        <p:spPr>
          <a:xfrm>
            <a:off x="457200" y="2820712"/>
            <a:ext cx="10820399" cy="3481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الفرع: امراض الفم </a:t>
            </a: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Oral pathology</a:t>
            </a:r>
            <a:r>
              <a:rPr kumimoji="0" lang="ar-SA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المادة: 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Bone Neoplasms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المحاضرة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9 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رقم المحاضرة: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اسم تدريسي المادة: د. 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محمد طالب 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kumimoji="0" lang="ar-SA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9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84635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88888"/>
                </a:solidFill>
                <a:latin typeface="Carlito"/>
                <a:cs typeface="Carlito"/>
              </a:rPr>
              <a:t>9</a:t>
            </a:r>
            <a:endParaRPr sz="120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3571" y="278891"/>
            <a:ext cx="5338718" cy="533871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64236" y="5766815"/>
            <a:ext cx="11508105" cy="954405"/>
          </a:xfrm>
          <a:custGeom>
            <a:avLst/>
            <a:gdLst/>
            <a:ahLst/>
            <a:cxnLst/>
            <a:rect l="l" t="t" r="r" b="b"/>
            <a:pathLst>
              <a:path w="11508105" h="954404">
                <a:moveTo>
                  <a:pt x="11507724" y="0"/>
                </a:moveTo>
                <a:lnTo>
                  <a:pt x="0" y="0"/>
                </a:lnTo>
                <a:lnTo>
                  <a:pt x="0" y="954024"/>
                </a:lnTo>
                <a:lnTo>
                  <a:pt x="11507724" y="954024"/>
                </a:lnTo>
                <a:lnTo>
                  <a:pt x="11507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4236" y="5766815"/>
            <a:ext cx="11508105" cy="95440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2068195" marR="137795" indent="-1922145">
              <a:lnSpc>
                <a:spcPct val="100000"/>
              </a:lnSpc>
              <a:spcBef>
                <a:spcPts val="190"/>
              </a:spcBef>
            </a:pP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Radiograph</a:t>
            </a:r>
            <a:r>
              <a:rPr sz="2800" b="1" spc="-5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of</a:t>
            </a:r>
            <a:r>
              <a:rPr sz="2800" b="1" spc="-7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the</a:t>
            </a:r>
            <a:r>
              <a:rPr sz="2800" b="1" spc="-7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skull</a:t>
            </a:r>
            <a:r>
              <a:rPr sz="2800" b="1" spc="-6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shows</a:t>
            </a:r>
            <a:r>
              <a:rPr sz="2800" b="1" spc="-3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a</a:t>
            </a:r>
            <a:r>
              <a:rPr sz="2800" b="1" spc="-7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well</a:t>
            </a:r>
            <a:r>
              <a:rPr sz="2800" b="1" spc="-7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Palladio Uralic"/>
                <a:cs typeface="Palladio Uralic"/>
              </a:rPr>
              <a:t>circumscribed,</a:t>
            </a:r>
            <a:r>
              <a:rPr sz="2800" b="1" spc="-5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diffusely</a:t>
            </a:r>
            <a:r>
              <a:rPr sz="2800" b="1" spc="-5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Palladio Uralic"/>
                <a:cs typeface="Palladio Uralic"/>
              </a:rPr>
              <a:t>dense,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ovoid</a:t>
            </a:r>
            <a:r>
              <a:rPr sz="2800" b="1" spc="-5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ivory</a:t>
            </a:r>
            <a:r>
              <a:rPr sz="2800" b="1" spc="-4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osteoma</a:t>
            </a:r>
            <a:r>
              <a:rPr sz="2800" b="1" spc="-7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in</a:t>
            </a:r>
            <a:r>
              <a:rPr sz="2800" b="1" spc="-7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the</a:t>
            </a:r>
            <a:r>
              <a:rPr sz="2800" b="1" spc="-5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right</a:t>
            </a:r>
            <a:r>
              <a:rPr sz="2800" b="1" spc="-7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frontal</a:t>
            </a:r>
            <a:r>
              <a:rPr sz="2800" b="1" spc="-5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Palladio Uralic"/>
                <a:cs typeface="Palladio Uralic"/>
              </a:rPr>
              <a:t>sinus</a:t>
            </a:r>
            <a:endParaRPr sz="2800">
              <a:latin typeface="Palladio Uralic"/>
              <a:cs typeface="Palladio Uralic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7D4B3B7-E71F-48C2-99F9-DB47DAEBC31D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6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888888"/>
                </a:solidFill>
                <a:latin typeface="Carlito"/>
                <a:cs typeface="Carlito"/>
              </a:rPr>
              <a:t>10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1809" y="129530"/>
            <a:ext cx="11205210" cy="6598284"/>
            <a:chOff x="511809" y="129530"/>
            <a:chExt cx="11205210" cy="659828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27829" y="129530"/>
              <a:ext cx="5045969" cy="56388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2695" y="175176"/>
              <a:ext cx="4878726" cy="54880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63645" y="156209"/>
              <a:ext cx="4924425" cy="5526405"/>
            </a:xfrm>
            <a:custGeom>
              <a:avLst/>
              <a:gdLst/>
              <a:ahLst/>
              <a:cxnLst/>
              <a:rect l="l" t="t" r="r" b="b"/>
              <a:pathLst>
                <a:path w="4924425" h="5526405">
                  <a:moveTo>
                    <a:pt x="0" y="5526024"/>
                  </a:moveTo>
                  <a:lnTo>
                    <a:pt x="4924044" y="5526024"/>
                  </a:lnTo>
                  <a:lnTo>
                    <a:pt x="4924044" y="0"/>
                  </a:lnTo>
                  <a:lnTo>
                    <a:pt x="0" y="0"/>
                  </a:lnTo>
                  <a:lnTo>
                    <a:pt x="0" y="552602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8159" y="5766815"/>
              <a:ext cx="11192510" cy="954405"/>
            </a:xfrm>
            <a:custGeom>
              <a:avLst/>
              <a:gdLst/>
              <a:ahLst/>
              <a:cxnLst/>
              <a:rect l="l" t="t" r="r" b="b"/>
              <a:pathLst>
                <a:path w="11192510" h="954404">
                  <a:moveTo>
                    <a:pt x="11192256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11192256" y="954024"/>
                  </a:lnTo>
                  <a:lnTo>
                    <a:pt x="111922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8159" y="5766815"/>
              <a:ext cx="11192510" cy="954405"/>
            </a:xfrm>
            <a:custGeom>
              <a:avLst/>
              <a:gdLst/>
              <a:ahLst/>
              <a:cxnLst/>
              <a:rect l="l" t="t" r="r" b="b"/>
              <a:pathLst>
                <a:path w="11192510" h="954404">
                  <a:moveTo>
                    <a:pt x="0" y="954024"/>
                  </a:moveTo>
                  <a:lnTo>
                    <a:pt x="11192256" y="954024"/>
                  </a:lnTo>
                  <a:lnTo>
                    <a:pt x="11192256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50747" y="5778804"/>
            <a:ext cx="101263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2350" marR="5080" indent="-355028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Osteoma</a:t>
            </a:r>
            <a:r>
              <a:rPr sz="2800" b="1" spc="-5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arising</a:t>
            </a:r>
            <a:r>
              <a:rPr sz="2800" b="1" spc="-6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on</a:t>
            </a:r>
            <a:r>
              <a:rPr sz="2800" b="1" spc="-6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the</a:t>
            </a:r>
            <a:r>
              <a:rPr sz="2800" b="1" spc="-6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surface</a:t>
            </a:r>
            <a:r>
              <a:rPr sz="2800" b="1" spc="-5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sz="2800" b="1" spc="-5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filling</a:t>
            </a:r>
            <a:r>
              <a:rPr sz="2800" b="1" spc="-5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the</a:t>
            </a:r>
            <a:r>
              <a:rPr sz="2800" b="1" spc="-6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frontal</a:t>
            </a:r>
            <a:r>
              <a:rPr sz="2800" b="1" spc="-7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sinus</a:t>
            </a:r>
            <a:r>
              <a:rPr sz="2800" b="1" spc="-6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Palladio Uralic"/>
                <a:cs typeface="Palladio Uralic"/>
              </a:rPr>
              <a:t>on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lateral</a:t>
            </a:r>
            <a:r>
              <a:rPr sz="2800" b="1" spc="-10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Palladio Uralic"/>
                <a:cs typeface="Palladio Uralic"/>
              </a:rPr>
              <a:t>radiograph.</a:t>
            </a:r>
            <a:endParaRPr sz="2800">
              <a:latin typeface="Palladio Uralic"/>
              <a:cs typeface="Palladio Uralic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5C89E83-89E4-4DCE-B5B9-AE73E0A665BE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rlito"/>
                <a:cs typeface="Carlito"/>
              </a:rPr>
              <a:t>11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6115" y="1299972"/>
            <a:ext cx="11831320" cy="2567940"/>
            <a:chOff x="166115" y="1299972"/>
            <a:chExt cx="11831320" cy="2567940"/>
          </a:xfrm>
        </p:grpSpPr>
        <p:sp>
          <p:nvSpPr>
            <p:cNvPr id="4" name="object 4"/>
            <p:cNvSpPr/>
            <p:nvPr/>
          </p:nvSpPr>
          <p:spPr>
            <a:xfrm>
              <a:off x="172211" y="1306068"/>
              <a:ext cx="11818620" cy="2555875"/>
            </a:xfrm>
            <a:custGeom>
              <a:avLst/>
              <a:gdLst/>
              <a:ahLst/>
              <a:cxnLst/>
              <a:rect l="l" t="t" r="r" b="b"/>
              <a:pathLst>
                <a:path w="11818620" h="2555875">
                  <a:moveTo>
                    <a:pt x="11818620" y="0"/>
                  </a:moveTo>
                  <a:lnTo>
                    <a:pt x="0" y="0"/>
                  </a:lnTo>
                  <a:lnTo>
                    <a:pt x="0" y="2555747"/>
                  </a:lnTo>
                  <a:lnTo>
                    <a:pt x="11818620" y="2555747"/>
                  </a:lnTo>
                  <a:lnTo>
                    <a:pt x="11818620" y="0"/>
                  </a:lnTo>
                  <a:close/>
                </a:path>
              </a:pathLst>
            </a:custGeom>
            <a:solidFill>
              <a:srgbClr val="D5DCE4">
                <a:alpha val="4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2211" y="1306068"/>
              <a:ext cx="11818620" cy="2555875"/>
            </a:xfrm>
            <a:custGeom>
              <a:avLst/>
              <a:gdLst/>
              <a:ahLst/>
              <a:cxnLst/>
              <a:rect l="l" t="t" r="r" b="b"/>
              <a:pathLst>
                <a:path w="11818620" h="2555875">
                  <a:moveTo>
                    <a:pt x="0" y="2555747"/>
                  </a:moveTo>
                  <a:lnTo>
                    <a:pt x="11818620" y="2555747"/>
                  </a:lnTo>
                  <a:lnTo>
                    <a:pt x="11818620" y="0"/>
                  </a:lnTo>
                  <a:lnTo>
                    <a:pt x="0" y="0"/>
                  </a:lnTo>
                  <a:lnTo>
                    <a:pt x="0" y="2555747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0952" y="1163802"/>
            <a:ext cx="11662410" cy="2464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300"/>
              </a:spcBef>
              <a:buChar char="-"/>
              <a:tabLst>
                <a:tab pos="299085" algn="l"/>
              </a:tabLst>
            </a:pPr>
            <a:r>
              <a:rPr sz="2600" dirty="0">
                <a:latin typeface="Palladio Uralic"/>
                <a:cs typeface="Palladio Uralic"/>
              </a:rPr>
              <a:t>Osteoma</a:t>
            </a:r>
            <a:r>
              <a:rPr sz="2600" spc="-45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classified</a:t>
            </a:r>
            <a:r>
              <a:rPr sz="2600" spc="-45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histolocially</a:t>
            </a:r>
            <a:r>
              <a:rPr sz="2600" spc="-5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as</a:t>
            </a:r>
            <a:r>
              <a:rPr sz="2600" spc="-50" dirty="0">
                <a:latin typeface="Palladio Uralic"/>
                <a:cs typeface="Palladio Uralic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compact</a:t>
            </a:r>
            <a:r>
              <a:rPr sz="2600" b="1" u="sng" spc="-7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osteoma</a:t>
            </a:r>
            <a:r>
              <a:rPr sz="2600" b="1" u="sng" spc="-6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or</a:t>
            </a:r>
            <a:r>
              <a:rPr sz="2600" u="none" spc="-40" dirty="0">
                <a:latin typeface="Palladio Uralic"/>
                <a:cs typeface="Palladio Uralic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cancellous</a:t>
            </a:r>
            <a:r>
              <a:rPr sz="2600" b="1" u="sng" spc="-7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osteoma</a:t>
            </a:r>
            <a:endParaRPr sz="2600">
              <a:latin typeface="Palladio Uralic"/>
              <a:cs typeface="Palladio Uralic"/>
            </a:endParaRPr>
          </a:p>
          <a:p>
            <a:pPr marL="299085" marR="6350" indent="-287020">
              <a:lnSpc>
                <a:spcPct val="100000"/>
              </a:lnSpc>
              <a:spcBef>
                <a:spcPts val="1200"/>
              </a:spcBef>
              <a:buFont typeface="Palladio Uralic"/>
              <a:buChar char="-"/>
              <a:tabLst>
                <a:tab pos="299085" algn="l"/>
                <a:tab pos="1769745" algn="l"/>
                <a:tab pos="3296920" algn="l"/>
                <a:tab pos="4439920" algn="l"/>
                <a:tab pos="5025390" algn="l"/>
                <a:tab pos="6657975" algn="l"/>
                <a:tab pos="7080250" algn="l"/>
                <a:tab pos="9951720" algn="l"/>
                <a:tab pos="10934700" algn="l"/>
              </a:tabLst>
            </a:pPr>
            <a:r>
              <a:rPr sz="26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Palladio Uralic"/>
                <a:cs typeface="Palladio Uralic"/>
              </a:rPr>
              <a:t>Compact</a:t>
            </a:r>
            <a:r>
              <a:rPr sz="26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Palladio Uralic"/>
                <a:cs typeface="Palladio Uralic"/>
              </a:rPr>
              <a:t>	</a:t>
            </a:r>
            <a:r>
              <a:rPr sz="26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Palladio Uralic"/>
                <a:cs typeface="Palladio Uralic"/>
              </a:rPr>
              <a:t>osteomas</a:t>
            </a:r>
            <a:r>
              <a:rPr sz="26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Palladio Uralic"/>
                <a:cs typeface="Palladio Uralic"/>
              </a:rPr>
              <a:t>	</a:t>
            </a:r>
            <a:r>
              <a:rPr sz="26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Palladio Uralic"/>
                <a:cs typeface="Palladio Uralic"/>
              </a:rPr>
              <a:t>(ivory)</a:t>
            </a:r>
            <a:r>
              <a:rPr sz="2600" b="1" u="none" dirty="0">
                <a:solidFill>
                  <a:srgbClr val="C00000"/>
                </a:solidFill>
                <a:latin typeface="Palladio Uralic"/>
                <a:cs typeface="Palladio Uralic"/>
              </a:rPr>
              <a:t>	</a:t>
            </a:r>
            <a:r>
              <a:rPr sz="2600" u="none" spc="-25" dirty="0">
                <a:latin typeface="Palladio Uralic"/>
                <a:cs typeface="Palladio Uralic"/>
              </a:rPr>
              <a:t>are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10" dirty="0">
                <a:latin typeface="Palladio Uralic"/>
                <a:cs typeface="Palladio Uralic"/>
              </a:rPr>
              <a:t>composed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25" dirty="0">
                <a:latin typeface="Palladio Uralic"/>
                <a:cs typeface="Palladio Uralic"/>
              </a:rPr>
              <a:t>of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10" dirty="0">
                <a:latin typeface="Palladio Uralic"/>
                <a:cs typeface="Palladio Uralic"/>
              </a:rPr>
              <a:t>normal-appearing,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10" dirty="0">
                <a:latin typeface="Palladio Uralic"/>
                <a:cs typeface="Palladio Uralic"/>
              </a:rPr>
              <a:t>dense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20" dirty="0">
                <a:latin typeface="Palladio Uralic"/>
                <a:cs typeface="Palladio Uralic"/>
              </a:rPr>
              <a:t>bone </a:t>
            </a:r>
            <a:r>
              <a:rPr sz="2600" u="none" dirty="0">
                <a:latin typeface="Palladio Uralic"/>
                <a:cs typeface="Palladio Uralic"/>
              </a:rPr>
              <a:t>with</a:t>
            </a:r>
            <a:r>
              <a:rPr sz="2600" u="none" spc="-75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minimal</a:t>
            </a:r>
            <a:r>
              <a:rPr sz="2600" u="none" spc="-60" dirty="0">
                <a:latin typeface="Palladio Uralic"/>
                <a:cs typeface="Palladio Uralic"/>
              </a:rPr>
              <a:t> </a:t>
            </a:r>
            <a:r>
              <a:rPr sz="2600" u="none" spc="-10" dirty="0">
                <a:latin typeface="Palladio Uralic"/>
                <a:cs typeface="Palladio Uralic"/>
              </a:rPr>
              <a:t>marrow.</a:t>
            </a:r>
            <a:endParaRPr sz="2600">
              <a:latin typeface="Palladio Uralic"/>
              <a:cs typeface="Palladio Uralic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Font typeface="Palladio Uralic"/>
              <a:buChar char="-"/>
              <a:tabLst>
                <a:tab pos="299085" algn="l"/>
                <a:tab pos="2185670" algn="l"/>
                <a:tab pos="3797935" algn="l"/>
                <a:tab pos="4472305" algn="l"/>
                <a:tab pos="6188075" algn="l"/>
                <a:tab pos="6697345" algn="l"/>
                <a:tab pos="7657465" algn="l"/>
                <a:tab pos="9387840" algn="l"/>
                <a:tab pos="10166350" algn="l"/>
              </a:tabLst>
            </a:pPr>
            <a:r>
              <a:rPr sz="26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Palladio Uralic"/>
                <a:cs typeface="Palladio Uralic"/>
              </a:rPr>
              <a:t>Cancellous</a:t>
            </a:r>
            <a:r>
              <a:rPr sz="26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Palladio Uralic"/>
                <a:cs typeface="Palladio Uralic"/>
              </a:rPr>
              <a:t>	</a:t>
            </a:r>
            <a:r>
              <a:rPr sz="26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Palladio Uralic"/>
                <a:cs typeface="Palladio Uralic"/>
              </a:rPr>
              <a:t>osteomas</a:t>
            </a:r>
            <a:r>
              <a:rPr sz="2600" b="1" u="none" dirty="0">
                <a:solidFill>
                  <a:srgbClr val="C00000"/>
                </a:solidFill>
                <a:latin typeface="Palladio Uralic"/>
                <a:cs typeface="Palladio Uralic"/>
              </a:rPr>
              <a:t>	</a:t>
            </a:r>
            <a:r>
              <a:rPr sz="2600" u="none" spc="-25" dirty="0">
                <a:latin typeface="Palladio Uralic"/>
                <a:cs typeface="Palladio Uralic"/>
              </a:rPr>
              <a:t>are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10" dirty="0">
                <a:latin typeface="Palladio Uralic"/>
                <a:cs typeface="Palladio Uralic"/>
              </a:rPr>
              <a:t>composed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25" dirty="0">
                <a:latin typeface="Palladio Uralic"/>
                <a:cs typeface="Palladio Uralic"/>
              </a:rPr>
              <a:t>of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20" dirty="0">
                <a:latin typeface="Palladio Uralic"/>
                <a:cs typeface="Palladio Uralic"/>
              </a:rPr>
              <a:t>bony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10" dirty="0">
                <a:latin typeface="Palladio Uralic"/>
                <a:cs typeface="Palladio Uralic"/>
              </a:rPr>
              <a:t>trabeculae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25" dirty="0">
                <a:latin typeface="Palladio Uralic"/>
                <a:cs typeface="Palladio Uralic"/>
              </a:rPr>
              <a:t>and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10" dirty="0">
                <a:latin typeface="Palladio Uralic"/>
                <a:cs typeface="Palladio Uralic"/>
              </a:rPr>
              <a:t>fibro-fatty marrow.</a:t>
            </a:r>
            <a:endParaRPr sz="26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2212" y="504444"/>
            <a:ext cx="4409440" cy="46228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2065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95"/>
              </a:spcBef>
            </a:pPr>
            <a:r>
              <a:rPr sz="2400" b="0" i="1" spc="185" dirty="0">
                <a:solidFill>
                  <a:srgbClr val="FFFFFF"/>
                </a:solidFill>
                <a:latin typeface="Georgia"/>
                <a:cs typeface="Georgia"/>
              </a:rPr>
              <a:t>Histopathologic</a:t>
            </a:r>
            <a:r>
              <a:rPr sz="2400" b="0" i="1" spc="2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b="0" i="1" spc="195" dirty="0">
                <a:solidFill>
                  <a:srgbClr val="FFFFFF"/>
                </a:solidFill>
                <a:latin typeface="Georgia"/>
                <a:cs typeface="Georgia"/>
              </a:rPr>
              <a:t>Features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CDC42A-CC7B-4487-AD25-32E1A4214108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6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888888"/>
                </a:solidFill>
                <a:latin typeface="Carlito"/>
                <a:cs typeface="Carlito"/>
              </a:rPr>
              <a:t>12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233151"/>
            <a:ext cx="12204700" cy="6527800"/>
            <a:chOff x="-6350" y="233151"/>
            <a:chExt cx="12204700" cy="6527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7378" y="233151"/>
              <a:ext cx="8447534" cy="55717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2244" y="278821"/>
              <a:ext cx="8287413" cy="54209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33194" y="259841"/>
              <a:ext cx="8326120" cy="5459095"/>
            </a:xfrm>
            <a:custGeom>
              <a:avLst/>
              <a:gdLst/>
              <a:ahLst/>
              <a:cxnLst/>
              <a:rect l="l" t="t" r="r" b="b"/>
              <a:pathLst>
                <a:path w="8326120" h="5459095">
                  <a:moveTo>
                    <a:pt x="0" y="5458968"/>
                  </a:moveTo>
                  <a:lnTo>
                    <a:pt x="8325611" y="5458968"/>
                  </a:lnTo>
                  <a:lnTo>
                    <a:pt x="8325611" y="0"/>
                  </a:lnTo>
                  <a:lnTo>
                    <a:pt x="0" y="0"/>
                  </a:lnTo>
                  <a:lnTo>
                    <a:pt x="0" y="5458968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800344"/>
              <a:ext cx="12192000" cy="954405"/>
            </a:xfrm>
            <a:custGeom>
              <a:avLst/>
              <a:gdLst/>
              <a:ahLst/>
              <a:cxnLst/>
              <a:rect l="l" t="t" r="r" b="b"/>
              <a:pathLst>
                <a:path w="12192000" h="954404">
                  <a:moveTo>
                    <a:pt x="12192000" y="0"/>
                  </a:moveTo>
                  <a:lnTo>
                    <a:pt x="0" y="0"/>
                  </a:lnTo>
                  <a:lnTo>
                    <a:pt x="0" y="954023"/>
                  </a:lnTo>
                  <a:lnTo>
                    <a:pt x="12192000" y="95402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800344"/>
              <a:ext cx="12192000" cy="954405"/>
            </a:xfrm>
            <a:custGeom>
              <a:avLst/>
              <a:gdLst/>
              <a:ahLst/>
              <a:cxnLst/>
              <a:rect l="l" t="t" r="r" b="b"/>
              <a:pathLst>
                <a:path w="12192000" h="954404">
                  <a:moveTo>
                    <a:pt x="0" y="954023"/>
                  </a:moveTo>
                  <a:lnTo>
                    <a:pt x="12192000" y="954023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5402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45109" y="5812027"/>
            <a:ext cx="112979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2435" marR="5080" indent="-423037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This</a:t>
            </a:r>
            <a:r>
              <a:rPr sz="2800" b="1" spc="-7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compact</a:t>
            </a:r>
            <a:r>
              <a:rPr sz="2800" b="1" spc="-5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osteoma</a:t>
            </a:r>
            <a:r>
              <a:rPr sz="2800" b="1" spc="-6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is</a:t>
            </a:r>
            <a:r>
              <a:rPr sz="2800" b="1" spc="-8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composed</a:t>
            </a:r>
            <a:r>
              <a:rPr sz="2800" b="1" spc="-5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of</a:t>
            </a:r>
            <a:r>
              <a:rPr sz="2800" b="1" spc="-7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dense</a:t>
            </a:r>
            <a:r>
              <a:rPr sz="2800" b="1" spc="-7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bone,</a:t>
            </a:r>
            <a:r>
              <a:rPr sz="2800" b="1" spc="-6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with</a:t>
            </a:r>
            <a:r>
              <a:rPr sz="2800" b="1" spc="-6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only</a:t>
            </a:r>
            <a:r>
              <a:rPr sz="2800" b="1" spc="-5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Palladio Uralic"/>
                <a:cs typeface="Palladio Uralic"/>
              </a:rPr>
              <a:t>minimal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marrow</a:t>
            </a:r>
            <a:r>
              <a:rPr sz="2800" b="1" spc="-11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Palladio Uralic"/>
                <a:cs typeface="Palladio Uralic"/>
              </a:rPr>
              <a:t>elements</a:t>
            </a:r>
            <a:endParaRPr sz="2800">
              <a:latin typeface="Palladio Uralic"/>
              <a:cs typeface="Palladio Uralic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265B255-8740-4633-B3B2-C1C74C5015DD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7697" y="208772"/>
            <a:ext cx="11619865" cy="6337300"/>
            <a:chOff x="377697" y="208772"/>
            <a:chExt cx="11619865" cy="6337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0858" y="208772"/>
              <a:ext cx="8097022" cy="5481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5727" y="254508"/>
              <a:ext cx="7936992" cy="53309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76677" y="235458"/>
              <a:ext cx="7975600" cy="5369560"/>
            </a:xfrm>
            <a:custGeom>
              <a:avLst/>
              <a:gdLst/>
              <a:ahLst/>
              <a:cxnLst/>
              <a:rect l="l" t="t" r="r" b="b"/>
              <a:pathLst>
                <a:path w="7975600" h="5369560">
                  <a:moveTo>
                    <a:pt x="0" y="5369052"/>
                  </a:moveTo>
                  <a:lnTo>
                    <a:pt x="7975092" y="5369052"/>
                  </a:lnTo>
                  <a:lnTo>
                    <a:pt x="7975092" y="0"/>
                  </a:lnTo>
                  <a:lnTo>
                    <a:pt x="0" y="0"/>
                  </a:lnTo>
                  <a:lnTo>
                    <a:pt x="0" y="5369052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047" y="5585460"/>
              <a:ext cx="11607165" cy="954405"/>
            </a:xfrm>
            <a:custGeom>
              <a:avLst/>
              <a:gdLst/>
              <a:ahLst/>
              <a:cxnLst/>
              <a:rect l="l" t="t" r="r" b="b"/>
              <a:pathLst>
                <a:path w="11607165" h="954404">
                  <a:moveTo>
                    <a:pt x="11606784" y="0"/>
                  </a:moveTo>
                  <a:lnTo>
                    <a:pt x="0" y="0"/>
                  </a:lnTo>
                  <a:lnTo>
                    <a:pt x="0" y="954023"/>
                  </a:lnTo>
                  <a:lnTo>
                    <a:pt x="11606784" y="954023"/>
                  </a:lnTo>
                  <a:lnTo>
                    <a:pt x="116067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4047" y="5585460"/>
              <a:ext cx="11607165" cy="954405"/>
            </a:xfrm>
            <a:custGeom>
              <a:avLst/>
              <a:gdLst/>
              <a:ahLst/>
              <a:cxnLst/>
              <a:rect l="l" t="t" r="r" b="b"/>
              <a:pathLst>
                <a:path w="11607165" h="954404">
                  <a:moveTo>
                    <a:pt x="0" y="954023"/>
                  </a:moveTo>
                  <a:lnTo>
                    <a:pt x="11606784" y="954023"/>
                  </a:lnTo>
                  <a:lnTo>
                    <a:pt x="11606784" y="0"/>
                  </a:lnTo>
                  <a:lnTo>
                    <a:pt x="0" y="0"/>
                  </a:lnTo>
                  <a:lnTo>
                    <a:pt x="0" y="95402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58723" y="5596229"/>
            <a:ext cx="106527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8950" marR="5080" indent="-174688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Osteoma</a:t>
            </a:r>
            <a:r>
              <a:rPr sz="2800" b="1" spc="-6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of</a:t>
            </a:r>
            <a:r>
              <a:rPr sz="2800" b="1" spc="-7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frontal</a:t>
            </a:r>
            <a:r>
              <a:rPr sz="2800" b="1" spc="-6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sinus.</a:t>
            </a:r>
            <a:r>
              <a:rPr sz="2800" b="1" spc="-7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Compact</a:t>
            </a:r>
            <a:r>
              <a:rPr sz="2800" b="1" spc="-6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sz="2800" b="1" spc="-6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trabecular</a:t>
            </a:r>
            <a:r>
              <a:rPr sz="2800" b="1" spc="-8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bone</a:t>
            </a:r>
            <a:r>
              <a:rPr sz="2800" b="1" spc="-6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is</a:t>
            </a:r>
            <a:r>
              <a:rPr sz="2800" b="1" spc="-8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Palladio Uralic"/>
                <a:cs typeface="Palladio Uralic"/>
              </a:rPr>
              <a:t>present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beneath</a:t>
            </a:r>
            <a:r>
              <a:rPr sz="2800" b="1" spc="-4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intact</a:t>
            </a:r>
            <a:r>
              <a:rPr sz="2800" b="1" spc="-5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mucosa</a:t>
            </a:r>
            <a:r>
              <a:rPr sz="2800" b="1" spc="-5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at</a:t>
            </a:r>
            <a:r>
              <a:rPr sz="2800" b="1" spc="-5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the</a:t>
            </a:r>
            <a:r>
              <a:rPr sz="2800" b="1" spc="-5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left</a:t>
            </a:r>
            <a:r>
              <a:rPr sz="2800" b="1" spc="-5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of</a:t>
            </a:r>
            <a:r>
              <a:rPr sz="2800" b="1" spc="-6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the</a:t>
            </a:r>
            <a:r>
              <a:rPr sz="2800" b="1" spc="-6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Palladio Uralic"/>
                <a:cs typeface="Palladio Uralic"/>
              </a:rPr>
              <a:t>field</a:t>
            </a:r>
            <a:endParaRPr sz="28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40AD2A9-1306-4B1C-AABA-8AF9F7598E6B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8166" y="252978"/>
            <a:ext cx="8070215" cy="5530850"/>
            <a:chOff x="2138166" y="252978"/>
            <a:chExt cx="8070215" cy="5530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8166" y="252978"/>
              <a:ext cx="8069590" cy="5530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3035" y="298703"/>
              <a:ext cx="7909559" cy="53797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73985" y="279653"/>
              <a:ext cx="7947659" cy="5417820"/>
            </a:xfrm>
            <a:custGeom>
              <a:avLst/>
              <a:gdLst/>
              <a:ahLst/>
              <a:cxnLst/>
              <a:rect l="l" t="t" r="r" b="b"/>
              <a:pathLst>
                <a:path w="7947659" h="5417820">
                  <a:moveTo>
                    <a:pt x="0" y="5417820"/>
                  </a:moveTo>
                  <a:lnTo>
                    <a:pt x="7947659" y="5417820"/>
                  </a:lnTo>
                  <a:lnTo>
                    <a:pt x="7947659" y="0"/>
                  </a:lnTo>
                  <a:lnTo>
                    <a:pt x="0" y="0"/>
                  </a:lnTo>
                  <a:lnTo>
                    <a:pt x="0" y="541782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8348" y="5833871"/>
            <a:ext cx="10855960" cy="523240"/>
          </a:xfrm>
          <a:prstGeom prst="rect">
            <a:avLst/>
          </a:prstGeom>
          <a:solidFill>
            <a:srgbClr val="000000"/>
          </a:solidFill>
          <a:ln w="12192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Compact</a:t>
            </a:r>
            <a:r>
              <a:rPr sz="2800" b="1" spc="-3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Palladio Uralic"/>
                <a:cs typeface="Palladio Uralic"/>
              </a:rPr>
              <a:t>cortical-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type</a:t>
            </a:r>
            <a:r>
              <a:rPr sz="2800" b="1" spc="-2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bone</a:t>
            </a:r>
            <a:r>
              <a:rPr sz="2800" b="1" spc="-4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of</a:t>
            </a:r>
            <a:r>
              <a:rPr sz="2800" b="1" spc="-3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the</a:t>
            </a:r>
            <a:r>
              <a:rPr sz="2800" b="1" spc="-3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Palladio Uralic"/>
                <a:cs typeface="Palladio Uralic"/>
              </a:rPr>
              <a:t>osteoma</a:t>
            </a:r>
            <a:endParaRPr sz="28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9B63D7E-5FCD-428A-8CA0-B3DBBAB811A6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/>
          <p:nvPr/>
        </p:nvSpPr>
        <p:spPr>
          <a:xfrm>
            <a:off x="250952" y="1348486"/>
            <a:ext cx="1157033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Palladio Uralic"/>
              <a:buChar char="-"/>
              <a:tabLst>
                <a:tab pos="299085" algn="l"/>
                <a:tab pos="1411605" algn="l"/>
                <a:tab pos="3668395" algn="l"/>
                <a:tab pos="5214620" algn="l"/>
                <a:tab pos="6005195" algn="l"/>
                <a:tab pos="6635115" algn="l"/>
                <a:tab pos="7843520" algn="l"/>
                <a:tab pos="9415145" algn="l"/>
                <a:tab pos="10055225" algn="l"/>
                <a:tab pos="11214735" algn="l"/>
              </a:tabLst>
            </a:pP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Small,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	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asymptomatic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	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osteomas</a:t>
            </a:r>
            <a:r>
              <a:rPr sz="2600" b="1" u="none" dirty="0">
                <a:latin typeface="Palladio Uralic"/>
                <a:cs typeface="Palladio Uralic"/>
              </a:rPr>
              <a:t>	</a:t>
            </a:r>
            <a:r>
              <a:rPr sz="2600" u="none" spc="-25" dirty="0">
                <a:latin typeface="Palladio Uralic"/>
                <a:cs typeface="Palladio Uralic"/>
              </a:rPr>
              <a:t>may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25" dirty="0">
                <a:latin typeface="Palladio Uralic"/>
                <a:cs typeface="Palladio Uralic"/>
              </a:rPr>
              <a:t>not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10" dirty="0">
                <a:latin typeface="Palladio Uralic"/>
                <a:cs typeface="Palladio Uralic"/>
              </a:rPr>
              <a:t>require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10" dirty="0">
                <a:latin typeface="Palladio Uralic"/>
                <a:cs typeface="Palladio Uralic"/>
              </a:rPr>
              <a:t>treatment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25" dirty="0">
                <a:latin typeface="Palladio Uralic"/>
                <a:cs typeface="Palladio Uralic"/>
              </a:rPr>
              <a:t>but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10" dirty="0">
                <a:latin typeface="Palladio Uralic"/>
                <a:cs typeface="Palladio Uralic"/>
              </a:rPr>
              <a:t>should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25" dirty="0">
                <a:latin typeface="Palladio Uralic"/>
                <a:cs typeface="Palladio Uralic"/>
              </a:rPr>
              <a:t>be </a:t>
            </a:r>
            <a:r>
              <a:rPr sz="2600" u="none" dirty="0">
                <a:latin typeface="Palladio Uralic"/>
                <a:cs typeface="Palladio Uralic"/>
              </a:rPr>
              <a:t>observed</a:t>
            </a:r>
            <a:r>
              <a:rPr sz="2600" u="none" spc="-40" dirty="0">
                <a:latin typeface="Palladio Uralic"/>
                <a:cs typeface="Palladio Uralic"/>
              </a:rPr>
              <a:t> </a:t>
            </a:r>
            <a:r>
              <a:rPr sz="2600" u="none" spc="-10" dirty="0">
                <a:latin typeface="Palladio Uralic"/>
                <a:cs typeface="Palladio Uralic"/>
              </a:rPr>
              <a:t>periodically.</a:t>
            </a:r>
            <a:endParaRPr sz="2600" dirty="0">
              <a:latin typeface="Palladio Uralic"/>
              <a:cs typeface="Palladio Uralic"/>
            </a:endParaRPr>
          </a:p>
          <a:p>
            <a:pPr marL="299085" marR="5715" indent="-287020">
              <a:lnSpc>
                <a:spcPct val="100000"/>
              </a:lnSpc>
              <a:spcBef>
                <a:spcPts val="1440"/>
              </a:spcBef>
              <a:buFont typeface="Palladio Uralic"/>
              <a:buChar char="-"/>
              <a:tabLst>
                <a:tab pos="299085" algn="l"/>
                <a:tab pos="1286510" algn="l"/>
                <a:tab pos="1739264" algn="l"/>
                <a:tab pos="3823970" algn="l"/>
                <a:tab pos="5359400" algn="l"/>
                <a:tab pos="5813425" algn="l"/>
                <a:tab pos="6431915" algn="l"/>
                <a:tab pos="8350884" algn="l"/>
                <a:tab pos="9264015" algn="l"/>
                <a:tab pos="11137265" algn="l"/>
              </a:tabLst>
            </a:pP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Large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	</a:t>
            </a:r>
            <a:r>
              <a:rPr sz="2600" b="1" u="sng" spc="-2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or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	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symptomatic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	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osteomas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	</a:t>
            </a:r>
            <a:r>
              <a:rPr sz="2600" b="1" u="sng" spc="-2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of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	</a:t>
            </a:r>
            <a:r>
              <a:rPr sz="2600" b="1" u="sng" spc="-2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the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	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mandibular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	</a:t>
            </a:r>
            <a:r>
              <a:rPr sz="2600" b="1" u="sng" spc="-2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body</a:t>
            </a:r>
            <a:r>
              <a:rPr sz="2600" b="1" u="none" dirty="0">
                <a:latin typeface="Palladio Uralic"/>
                <a:cs typeface="Palladio Uralic"/>
              </a:rPr>
              <a:t>	</a:t>
            </a:r>
            <a:r>
              <a:rPr sz="2600" u="none" spc="-10" dirty="0">
                <a:latin typeface="Palladio Uralic"/>
                <a:cs typeface="Palladio Uralic"/>
              </a:rPr>
              <a:t>appropriate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25" dirty="0">
                <a:latin typeface="Palladio Uralic"/>
                <a:cs typeface="Palladio Uralic"/>
              </a:rPr>
              <a:t>for </a:t>
            </a:r>
            <a:r>
              <a:rPr sz="2600" u="none" dirty="0">
                <a:latin typeface="Palladio Uralic"/>
                <a:cs typeface="Palladio Uralic"/>
              </a:rPr>
              <a:t>conservative</a:t>
            </a:r>
            <a:r>
              <a:rPr sz="2600" u="none" spc="-50" dirty="0">
                <a:latin typeface="Palladio Uralic"/>
                <a:cs typeface="Palladio Uralic"/>
              </a:rPr>
              <a:t> </a:t>
            </a:r>
            <a:r>
              <a:rPr sz="2600" u="none" spc="-10" dirty="0">
                <a:latin typeface="Palladio Uralic"/>
                <a:cs typeface="Palladio Uralic"/>
              </a:rPr>
              <a:t>excision.</a:t>
            </a:r>
            <a:endParaRPr sz="2600" dirty="0">
              <a:latin typeface="Palladio Uralic"/>
              <a:cs typeface="Palladio Uralic"/>
            </a:endParaRPr>
          </a:p>
          <a:p>
            <a:pPr marL="299085" marR="5715" indent="-287020">
              <a:lnSpc>
                <a:spcPct val="100000"/>
              </a:lnSpc>
              <a:spcBef>
                <a:spcPts val="1440"/>
              </a:spcBef>
              <a:buFont typeface="Palladio Uralic"/>
              <a:buChar char="-"/>
              <a:tabLst>
                <a:tab pos="299085" algn="l"/>
                <a:tab pos="1845945" algn="l"/>
                <a:tab pos="3456940" algn="l"/>
                <a:tab pos="4742180" algn="l"/>
                <a:tab pos="5517515" algn="l"/>
                <a:tab pos="6107430" algn="l"/>
                <a:tab pos="7760970" algn="l"/>
                <a:tab pos="9887585" algn="l"/>
                <a:tab pos="11102340" algn="l"/>
              </a:tabLst>
            </a:pP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Condylar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	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osteomas</a:t>
            </a:r>
            <a:r>
              <a:rPr sz="2600" u="none" spc="-10" dirty="0">
                <a:latin typeface="Palladio Uralic"/>
                <a:cs typeface="Palladio Uralic"/>
              </a:rPr>
              <a:t>,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10" dirty="0">
                <a:latin typeface="Palladio Uralic"/>
                <a:cs typeface="Palladio Uralic"/>
              </a:rPr>
              <a:t>because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20" dirty="0">
                <a:latin typeface="Palladio Uralic"/>
                <a:cs typeface="Palladio Uralic"/>
              </a:rPr>
              <a:t>they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25" dirty="0">
                <a:latin typeface="Palladio Uralic"/>
                <a:cs typeface="Palladio Uralic"/>
              </a:rPr>
              <a:t>are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10" dirty="0">
                <a:latin typeface="Palladio Uralic"/>
                <a:cs typeface="Palladio Uralic"/>
              </a:rPr>
              <a:t>frequently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10" dirty="0">
                <a:latin typeface="Palladio Uralic"/>
                <a:cs typeface="Palladio Uralic"/>
              </a:rPr>
              <a:t>symptomatic,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10" dirty="0">
                <a:latin typeface="Palladio Uralic"/>
                <a:cs typeface="Palladio Uralic"/>
              </a:rPr>
              <a:t>usually</a:t>
            </a:r>
            <a:r>
              <a:rPr sz="2600" u="none" dirty="0">
                <a:latin typeface="Palladio Uralic"/>
                <a:cs typeface="Palladio Uralic"/>
              </a:rPr>
              <a:t>	</a:t>
            </a:r>
            <a:r>
              <a:rPr sz="2600" u="none" spc="-25" dirty="0">
                <a:latin typeface="Palladio Uralic"/>
                <a:cs typeface="Palladio Uralic"/>
              </a:rPr>
              <a:t>are </a:t>
            </a:r>
            <a:r>
              <a:rPr sz="2600" u="none" dirty="0">
                <a:latin typeface="Palladio Uralic"/>
                <a:cs typeface="Palladio Uralic"/>
              </a:rPr>
              <a:t>removed</a:t>
            </a:r>
            <a:r>
              <a:rPr sz="2600" u="none" spc="-45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by</a:t>
            </a:r>
            <a:r>
              <a:rPr sz="2600" u="none" spc="-60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local</a:t>
            </a:r>
            <a:r>
              <a:rPr sz="2600" u="none" spc="-25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resection</a:t>
            </a:r>
            <a:r>
              <a:rPr sz="2600" u="none" spc="-55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or</a:t>
            </a:r>
            <a:r>
              <a:rPr sz="2600" u="none" spc="-50" dirty="0">
                <a:latin typeface="Palladio Uralic"/>
                <a:cs typeface="Palladio Uralic"/>
              </a:rPr>
              <a:t> </a:t>
            </a:r>
            <a:r>
              <a:rPr sz="2600" u="none" spc="-10" dirty="0">
                <a:latin typeface="Palladio Uralic"/>
                <a:cs typeface="Palladio Uralic"/>
              </a:rPr>
              <a:t>condylectomy.</a:t>
            </a:r>
            <a:endParaRPr sz="2600" dirty="0">
              <a:latin typeface="Palladio Uralic"/>
              <a:cs typeface="Palladio Uralic"/>
            </a:endParaRPr>
          </a:p>
          <a:p>
            <a:pPr marL="299085" marR="6350" indent="-287020">
              <a:lnSpc>
                <a:spcPct val="100000"/>
              </a:lnSpc>
              <a:spcBef>
                <a:spcPts val="1440"/>
              </a:spcBef>
              <a:buFont typeface="Palladio Uralic"/>
              <a:buChar char="-"/>
              <a:tabLst>
                <a:tab pos="299085" algn="l"/>
              </a:tabLst>
            </a:pP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Symptomatic</a:t>
            </a:r>
            <a:r>
              <a:rPr sz="2600" b="1" u="sng" spc="11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paranasal</a:t>
            </a:r>
            <a:r>
              <a:rPr sz="2600" b="1" u="sng" spc="13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sinus</a:t>
            </a:r>
            <a:r>
              <a:rPr sz="2600" b="1" u="sng" spc="11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osteomas</a:t>
            </a:r>
            <a:r>
              <a:rPr sz="2600" b="1" u="none" spc="105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may</a:t>
            </a:r>
            <a:r>
              <a:rPr sz="2600" u="none" spc="125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be</a:t>
            </a:r>
            <a:r>
              <a:rPr sz="2600" u="none" spc="125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removed</a:t>
            </a:r>
            <a:r>
              <a:rPr sz="2600" u="none" spc="130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endoscopically</a:t>
            </a:r>
            <a:r>
              <a:rPr sz="2600" u="none" spc="130" dirty="0">
                <a:latin typeface="Palladio Uralic"/>
                <a:cs typeface="Palladio Uralic"/>
              </a:rPr>
              <a:t> </a:t>
            </a:r>
            <a:r>
              <a:rPr sz="2600" u="none" spc="-25" dirty="0">
                <a:latin typeface="Palladio Uralic"/>
                <a:cs typeface="Palladio Uralic"/>
              </a:rPr>
              <a:t>or </a:t>
            </a:r>
            <a:r>
              <a:rPr sz="2600" u="none" dirty="0">
                <a:latin typeface="Palladio Uralic"/>
                <a:cs typeface="Palladio Uralic"/>
              </a:rPr>
              <a:t>via</a:t>
            </a:r>
            <a:r>
              <a:rPr sz="2600" u="none" spc="-20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an</a:t>
            </a:r>
            <a:r>
              <a:rPr sz="2600" u="none" spc="-40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open surgical</a:t>
            </a:r>
            <a:r>
              <a:rPr sz="2600" u="none" spc="-45" dirty="0">
                <a:latin typeface="Palladio Uralic"/>
                <a:cs typeface="Palladio Uralic"/>
              </a:rPr>
              <a:t> </a:t>
            </a:r>
            <a:r>
              <a:rPr sz="2600" u="none" spc="-10" dirty="0">
                <a:latin typeface="Palladio Uralic"/>
                <a:cs typeface="Palladio Uralic"/>
              </a:rPr>
              <a:t>approach.</a:t>
            </a:r>
            <a:endParaRPr sz="2600" dirty="0">
              <a:latin typeface="Palladio Uralic"/>
              <a:cs typeface="Palladio Uralic"/>
            </a:endParaRPr>
          </a:p>
          <a:p>
            <a:pPr marL="299085" indent="-286385">
              <a:lnSpc>
                <a:spcPct val="100000"/>
              </a:lnSpc>
              <a:spcBef>
                <a:spcPts val="1445"/>
              </a:spcBef>
              <a:buChar char="-"/>
              <a:tabLst>
                <a:tab pos="299085" algn="l"/>
              </a:tabLst>
            </a:pPr>
            <a:r>
              <a:rPr sz="2600" dirty="0">
                <a:solidFill>
                  <a:srgbClr val="C00000"/>
                </a:solidFill>
                <a:latin typeface="Palladio Uralic"/>
                <a:cs typeface="Palladio Uralic"/>
              </a:rPr>
              <a:t>Recurrence</a:t>
            </a:r>
            <a:r>
              <a:rPr sz="2600" spc="-55" dirty="0">
                <a:solidFill>
                  <a:srgbClr val="C00000"/>
                </a:solidFill>
                <a:latin typeface="Palladio Uralic"/>
                <a:cs typeface="Palladio Uralic"/>
              </a:rPr>
              <a:t> </a:t>
            </a:r>
            <a:r>
              <a:rPr sz="2600" dirty="0">
                <a:solidFill>
                  <a:srgbClr val="C00000"/>
                </a:solidFill>
                <a:latin typeface="Palladio Uralic"/>
                <a:cs typeface="Palladio Uralic"/>
              </a:rPr>
              <a:t>after</a:t>
            </a:r>
            <a:r>
              <a:rPr sz="2600" spc="-35" dirty="0">
                <a:solidFill>
                  <a:srgbClr val="C00000"/>
                </a:solidFill>
                <a:latin typeface="Palladio Uralic"/>
                <a:cs typeface="Palladio Uralic"/>
              </a:rPr>
              <a:t> </a:t>
            </a:r>
            <a:r>
              <a:rPr sz="2600" dirty="0">
                <a:solidFill>
                  <a:srgbClr val="C00000"/>
                </a:solidFill>
                <a:latin typeface="Palladio Uralic"/>
                <a:cs typeface="Palladio Uralic"/>
              </a:rPr>
              <a:t>excision</a:t>
            </a:r>
            <a:r>
              <a:rPr sz="2600" spc="-30" dirty="0">
                <a:solidFill>
                  <a:srgbClr val="C00000"/>
                </a:solidFill>
                <a:latin typeface="Palladio Uralic"/>
                <a:cs typeface="Palladio Uralic"/>
              </a:rPr>
              <a:t> </a:t>
            </a:r>
            <a:r>
              <a:rPr sz="2600" dirty="0">
                <a:solidFill>
                  <a:srgbClr val="C00000"/>
                </a:solidFill>
                <a:latin typeface="Palladio Uralic"/>
                <a:cs typeface="Palladio Uralic"/>
              </a:rPr>
              <a:t>is</a:t>
            </a:r>
            <a:r>
              <a:rPr sz="2600" spc="-15" dirty="0">
                <a:solidFill>
                  <a:srgbClr val="C00000"/>
                </a:solidFill>
                <a:latin typeface="Palladio Uralic"/>
                <a:cs typeface="Palladio Uralic"/>
              </a:rPr>
              <a:t> </a:t>
            </a:r>
            <a:r>
              <a:rPr sz="2600" dirty="0">
                <a:solidFill>
                  <a:srgbClr val="C00000"/>
                </a:solidFill>
                <a:latin typeface="Palladio Uralic"/>
                <a:cs typeface="Palladio Uralic"/>
              </a:rPr>
              <a:t>extremely</a:t>
            </a:r>
            <a:r>
              <a:rPr sz="2600" spc="-35" dirty="0">
                <a:solidFill>
                  <a:srgbClr val="C00000"/>
                </a:solidFill>
                <a:latin typeface="Palladio Uralic"/>
                <a:cs typeface="Palladio Uralic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Palladio Uralic"/>
                <a:cs typeface="Palladio Uralic"/>
              </a:rPr>
              <a:t>rare</a:t>
            </a:r>
            <a:r>
              <a:rPr sz="2600" spc="-10" dirty="0">
                <a:latin typeface="Palladio Uralic"/>
                <a:cs typeface="Palladio Uralic"/>
              </a:rPr>
              <a:t>.</a:t>
            </a:r>
            <a:endParaRPr sz="2600" dirty="0">
              <a:latin typeface="Palladio Uralic"/>
              <a:cs typeface="Palladio Uralic"/>
            </a:endParaRPr>
          </a:p>
          <a:p>
            <a:pPr marL="299085" indent="-286385">
              <a:lnSpc>
                <a:spcPct val="100000"/>
              </a:lnSpc>
              <a:spcBef>
                <a:spcPts val="1440"/>
              </a:spcBef>
              <a:buChar char="-"/>
              <a:tabLst>
                <a:tab pos="299085" algn="l"/>
              </a:tabLst>
            </a:pPr>
            <a:r>
              <a:rPr sz="2600" dirty="0">
                <a:solidFill>
                  <a:srgbClr val="C00000"/>
                </a:solidFill>
                <a:latin typeface="Palladio Uralic"/>
                <a:cs typeface="Palladio Uralic"/>
              </a:rPr>
              <a:t>No</a:t>
            </a:r>
            <a:r>
              <a:rPr sz="2600" spc="-40" dirty="0">
                <a:solidFill>
                  <a:srgbClr val="C00000"/>
                </a:solidFill>
                <a:latin typeface="Palladio Uralic"/>
                <a:cs typeface="Palladio Uralic"/>
              </a:rPr>
              <a:t> </a:t>
            </a:r>
            <a:r>
              <a:rPr sz="2600" dirty="0">
                <a:solidFill>
                  <a:srgbClr val="C00000"/>
                </a:solidFill>
                <a:latin typeface="Palladio Uralic"/>
                <a:cs typeface="Palladio Uralic"/>
              </a:rPr>
              <a:t>reports</a:t>
            </a:r>
            <a:r>
              <a:rPr sz="2600" spc="-50" dirty="0">
                <a:solidFill>
                  <a:srgbClr val="C00000"/>
                </a:solidFill>
                <a:latin typeface="Palladio Uralic"/>
                <a:cs typeface="Palladio Uralic"/>
              </a:rPr>
              <a:t> </a:t>
            </a:r>
            <a:r>
              <a:rPr sz="2600" dirty="0">
                <a:solidFill>
                  <a:srgbClr val="C00000"/>
                </a:solidFill>
                <a:latin typeface="Palladio Uralic"/>
                <a:cs typeface="Palladio Uralic"/>
              </a:rPr>
              <a:t>of</a:t>
            </a:r>
            <a:r>
              <a:rPr sz="2600" spc="-40" dirty="0">
                <a:solidFill>
                  <a:srgbClr val="C00000"/>
                </a:solidFill>
                <a:latin typeface="Palladio Uralic"/>
                <a:cs typeface="Palladio Uralic"/>
              </a:rPr>
              <a:t> </a:t>
            </a:r>
            <a:r>
              <a:rPr sz="2600" dirty="0">
                <a:solidFill>
                  <a:srgbClr val="C00000"/>
                </a:solidFill>
                <a:latin typeface="Palladio Uralic"/>
                <a:cs typeface="Palladio Uralic"/>
              </a:rPr>
              <a:t>malignant</a:t>
            </a:r>
            <a:r>
              <a:rPr sz="2600" spc="-50" dirty="0">
                <a:solidFill>
                  <a:srgbClr val="C00000"/>
                </a:solidFill>
                <a:latin typeface="Palladio Uralic"/>
                <a:cs typeface="Palladio Uralic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Palladio Uralic"/>
                <a:cs typeface="Palladio Uralic"/>
              </a:rPr>
              <a:t>transformation</a:t>
            </a:r>
            <a:r>
              <a:rPr sz="2600" spc="-10" dirty="0">
                <a:latin typeface="Palladio Uralic"/>
                <a:cs typeface="Palladio Uralic"/>
              </a:rPr>
              <a:t>.</a:t>
            </a:r>
            <a:endParaRPr sz="2600" dirty="0">
              <a:latin typeface="Palladio Uralic"/>
              <a:cs typeface="Palladio Uralic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72212" y="743712"/>
            <a:ext cx="4409440" cy="46228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206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95"/>
              </a:spcBef>
            </a:pPr>
            <a:r>
              <a:rPr sz="2400" b="0" i="1" spc="225" dirty="0">
                <a:solidFill>
                  <a:srgbClr val="FFFFFF"/>
                </a:solidFill>
                <a:latin typeface="Georgia"/>
                <a:cs typeface="Georgia"/>
              </a:rPr>
              <a:t>Treatment </a:t>
            </a:r>
            <a:r>
              <a:rPr sz="2400" b="0" i="1" spc="245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2400" b="0" i="1" spc="2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b="0" i="1" spc="145" dirty="0">
                <a:solidFill>
                  <a:srgbClr val="FFFFFF"/>
                </a:solidFill>
                <a:latin typeface="Georgia"/>
                <a:cs typeface="Georgia"/>
              </a:rPr>
              <a:t>Prognosis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1A465C6-4646-4808-A574-13D1964D0B32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587" y="135602"/>
            <a:ext cx="4291965" cy="3331845"/>
            <a:chOff x="990587" y="135602"/>
            <a:chExt cx="4291965" cy="3331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587" y="135602"/>
              <a:ext cx="4291609" cy="33315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464" y="181355"/>
              <a:ext cx="4131564" cy="31805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26414" y="162305"/>
              <a:ext cx="4170045" cy="3218815"/>
            </a:xfrm>
            <a:custGeom>
              <a:avLst/>
              <a:gdLst/>
              <a:ahLst/>
              <a:cxnLst/>
              <a:rect l="l" t="t" r="r" b="b"/>
              <a:pathLst>
                <a:path w="4170045" h="3218815">
                  <a:moveTo>
                    <a:pt x="0" y="3218688"/>
                  </a:moveTo>
                  <a:lnTo>
                    <a:pt x="4169664" y="3218688"/>
                  </a:lnTo>
                  <a:lnTo>
                    <a:pt x="4169664" y="0"/>
                  </a:lnTo>
                  <a:lnTo>
                    <a:pt x="0" y="0"/>
                  </a:lnTo>
                  <a:lnTo>
                    <a:pt x="0" y="321868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08547" y="300336"/>
            <a:ext cx="4502167" cy="306150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5463" y="3540312"/>
            <a:ext cx="4102883" cy="31800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08547" y="3540252"/>
            <a:ext cx="4518659" cy="318058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898988-9B92-4BD1-8D43-2E102AAAF68F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969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170" dirty="0">
                <a:solidFill>
                  <a:srgbClr val="1F4E79"/>
                </a:solidFill>
              </a:rPr>
              <a:t>GARDNER</a:t>
            </a:r>
            <a:r>
              <a:rPr sz="6600" spc="-204" dirty="0">
                <a:solidFill>
                  <a:srgbClr val="1F4E79"/>
                </a:solidFill>
              </a:rPr>
              <a:t> </a:t>
            </a:r>
            <a:r>
              <a:rPr sz="6600" spc="95" dirty="0">
                <a:solidFill>
                  <a:srgbClr val="1F4E79"/>
                </a:solidFill>
              </a:rPr>
              <a:t>SYNDROME</a:t>
            </a:r>
            <a:endParaRPr sz="66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63B060A-97F2-435F-9024-5302D47B2B98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51231" y="422605"/>
            <a:ext cx="11459845" cy="5572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0"/>
              </a:spcBef>
            </a:pPr>
            <a:r>
              <a:rPr sz="2800" b="1" dirty="0">
                <a:latin typeface="Palladio Uralic"/>
                <a:cs typeface="Palladio Uralic"/>
              </a:rPr>
              <a:t>Gardner</a:t>
            </a:r>
            <a:r>
              <a:rPr sz="2800" b="1" spc="375" dirty="0">
                <a:latin typeface="Palladio Uralic"/>
                <a:cs typeface="Palladio Uralic"/>
              </a:rPr>
              <a:t> </a:t>
            </a:r>
            <a:r>
              <a:rPr sz="2800" b="1" dirty="0">
                <a:latin typeface="Palladio Uralic"/>
                <a:cs typeface="Palladio Uralic"/>
              </a:rPr>
              <a:t>syndrome</a:t>
            </a:r>
            <a:r>
              <a:rPr sz="2800" dirty="0">
                <a:latin typeface="Palladio Uralic"/>
                <a:cs typeface="Palladio Uralic"/>
              </a:rPr>
              <a:t>,</a:t>
            </a:r>
            <a:r>
              <a:rPr sz="2800" spc="360" dirty="0"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a</a:t>
            </a:r>
            <a:r>
              <a:rPr sz="2800" spc="365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rare</a:t>
            </a:r>
            <a:r>
              <a:rPr sz="2800" spc="355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autosomal</a:t>
            </a:r>
            <a:r>
              <a:rPr sz="2800" spc="370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dominant</a:t>
            </a:r>
            <a:r>
              <a:rPr sz="2800" spc="365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disorder,</a:t>
            </a:r>
            <a:r>
              <a:rPr sz="2800" spc="360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represents</a:t>
            </a:r>
            <a:r>
              <a:rPr sz="2800" spc="365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spc="-50" dirty="0">
                <a:solidFill>
                  <a:srgbClr val="001F5F"/>
                </a:solidFill>
                <a:latin typeface="Palladio Uralic"/>
                <a:cs typeface="Palladio Uralic"/>
              </a:rPr>
              <a:t>a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variant</a:t>
            </a:r>
            <a:r>
              <a:rPr sz="2800" spc="434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of</a:t>
            </a:r>
            <a:r>
              <a:rPr sz="2800" spc="434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familial</a:t>
            </a:r>
            <a:r>
              <a:rPr sz="2800" spc="434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adenomatous</a:t>
            </a:r>
            <a:r>
              <a:rPr sz="2800" spc="440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polyposis</a:t>
            </a:r>
            <a:r>
              <a:rPr sz="2800" spc="434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,characterized</a:t>
            </a:r>
            <a:r>
              <a:rPr sz="2800" spc="440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by</a:t>
            </a:r>
            <a:r>
              <a:rPr sz="2800" spc="440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Palladio Uralic"/>
                <a:cs typeface="Palladio Uralic"/>
              </a:rPr>
              <a:t>intestinal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polyps</a:t>
            </a:r>
            <a:r>
              <a:rPr sz="2800" spc="215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as</a:t>
            </a:r>
            <a:r>
              <a:rPr sz="2800" spc="210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well</a:t>
            </a:r>
            <a:r>
              <a:rPr sz="2800" spc="210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as</a:t>
            </a:r>
            <a:r>
              <a:rPr sz="2800" spc="215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various</a:t>
            </a:r>
            <a:r>
              <a:rPr sz="2800" spc="210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abnormalities</a:t>
            </a:r>
            <a:r>
              <a:rPr sz="2800" spc="215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of</a:t>
            </a:r>
            <a:r>
              <a:rPr sz="2800" spc="204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bone,</a:t>
            </a:r>
            <a:r>
              <a:rPr sz="2800" spc="204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teeth,</a:t>
            </a:r>
            <a:r>
              <a:rPr sz="2800" spc="200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skin,</a:t>
            </a:r>
            <a:r>
              <a:rPr sz="2800" spc="204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soft</a:t>
            </a:r>
            <a:r>
              <a:rPr sz="2800" spc="200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Palladio Uralic"/>
                <a:cs typeface="Palladio Uralic"/>
              </a:rPr>
              <a:t>tissue,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and</a:t>
            </a:r>
            <a:r>
              <a:rPr sz="2800" spc="-30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dirty="0">
                <a:solidFill>
                  <a:srgbClr val="001F5F"/>
                </a:solidFill>
                <a:latin typeface="Palladio Uralic"/>
                <a:cs typeface="Palladio Uralic"/>
              </a:rPr>
              <a:t>other</a:t>
            </a:r>
            <a:r>
              <a:rPr sz="2800" spc="-35" dirty="0">
                <a:solidFill>
                  <a:srgbClr val="001F5F"/>
                </a:solidFill>
                <a:latin typeface="Palladio Uralic"/>
                <a:cs typeface="Palladio Uralic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Palladio Uralic"/>
                <a:cs typeface="Palladio Uralic"/>
              </a:rPr>
              <a:t>sites.</a:t>
            </a:r>
            <a:endParaRPr sz="28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>
              <a:latin typeface="Palladio Uralic"/>
              <a:cs typeface="Palladio Uralic"/>
            </a:endParaRPr>
          </a:p>
          <a:p>
            <a:pPr marL="469900" marR="7620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latin typeface="Palladio Uralic"/>
                <a:cs typeface="Palladio Uralic"/>
              </a:rPr>
              <a:t>Caused</a:t>
            </a:r>
            <a:r>
              <a:rPr sz="2800" spc="-55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by</a:t>
            </a:r>
            <a:r>
              <a:rPr sz="2800" spc="-40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mutations</a:t>
            </a:r>
            <a:r>
              <a:rPr sz="2800" spc="-35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in</a:t>
            </a:r>
            <a:r>
              <a:rPr sz="2800" spc="-40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the</a:t>
            </a:r>
            <a:r>
              <a:rPr sz="2800" spc="-50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adenomatous</a:t>
            </a:r>
            <a:r>
              <a:rPr sz="2800" spc="-40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polyposis</a:t>
            </a:r>
            <a:r>
              <a:rPr sz="2800" spc="-40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coli</a:t>
            </a:r>
            <a:r>
              <a:rPr sz="2800" spc="-35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(APC)</a:t>
            </a:r>
            <a:r>
              <a:rPr sz="2800" spc="-40" dirty="0">
                <a:latin typeface="Palladio Uralic"/>
                <a:cs typeface="Palladio Uralic"/>
              </a:rPr>
              <a:t> </a:t>
            </a:r>
            <a:r>
              <a:rPr sz="2800" spc="-10" dirty="0">
                <a:latin typeface="Palladio Uralic"/>
                <a:cs typeface="Palladio Uralic"/>
              </a:rPr>
              <a:t>tumor </a:t>
            </a:r>
            <a:r>
              <a:rPr sz="2800" dirty="0">
                <a:latin typeface="Palladio Uralic"/>
                <a:cs typeface="Palladio Uralic"/>
              </a:rPr>
              <a:t>suppressor</a:t>
            </a:r>
            <a:r>
              <a:rPr sz="2800" spc="-60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gene</a:t>
            </a:r>
            <a:r>
              <a:rPr sz="2800" spc="-50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on</a:t>
            </a:r>
            <a:r>
              <a:rPr sz="2800" spc="-45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chromosome</a:t>
            </a:r>
            <a:r>
              <a:rPr sz="2800" spc="-45" dirty="0">
                <a:latin typeface="Palladio Uralic"/>
                <a:cs typeface="Palladio Uralic"/>
              </a:rPr>
              <a:t> </a:t>
            </a:r>
            <a:r>
              <a:rPr sz="2800" spc="-20" dirty="0">
                <a:latin typeface="Palladio Uralic"/>
                <a:cs typeface="Palladio Uralic"/>
              </a:rPr>
              <a:t>5q21</a:t>
            </a:r>
            <a:endParaRPr sz="28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800">
              <a:latin typeface="Palladio Uralic"/>
              <a:cs typeface="Palladio Uralic"/>
            </a:endParaRPr>
          </a:p>
          <a:p>
            <a:pPr marL="469900" marR="762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1651000" algn="l"/>
                <a:tab pos="2923540" algn="l"/>
                <a:tab pos="3400425" algn="l"/>
                <a:tab pos="4058920" algn="l"/>
                <a:tab pos="5362575" algn="l"/>
                <a:tab pos="7141209" algn="l"/>
                <a:tab pos="8028305" algn="l"/>
                <a:tab pos="8966835" algn="l"/>
                <a:tab pos="10027920" algn="l"/>
              </a:tabLst>
            </a:pPr>
            <a:r>
              <a:rPr sz="2800" spc="-10" dirty="0">
                <a:latin typeface="Palladio Uralic"/>
                <a:cs typeface="Palladio Uralic"/>
              </a:rPr>
              <a:t>family</a:t>
            </a:r>
            <a:r>
              <a:rPr sz="2800" dirty="0">
                <a:latin typeface="Palladio Uralic"/>
                <a:cs typeface="Palladio Uralic"/>
              </a:rPr>
              <a:t>	</a:t>
            </a:r>
            <a:r>
              <a:rPr sz="2800" spc="-10" dirty="0">
                <a:latin typeface="Palladio Uralic"/>
                <a:cs typeface="Palladio Uralic"/>
              </a:rPr>
              <a:t>history</a:t>
            </a:r>
            <a:r>
              <a:rPr sz="2800" dirty="0">
                <a:latin typeface="Palladio Uralic"/>
                <a:cs typeface="Palladio Uralic"/>
              </a:rPr>
              <a:t>	</a:t>
            </a:r>
            <a:r>
              <a:rPr sz="2800" spc="-25" dirty="0">
                <a:latin typeface="Palladio Uralic"/>
                <a:cs typeface="Palladio Uralic"/>
              </a:rPr>
              <a:t>of</a:t>
            </a:r>
            <a:r>
              <a:rPr sz="2800" dirty="0">
                <a:latin typeface="Palladio Uralic"/>
                <a:cs typeface="Palladio Uralic"/>
              </a:rPr>
              <a:t>	</a:t>
            </a:r>
            <a:r>
              <a:rPr sz="2800" spc="-25" dirty="0">
                <a:latin typeface="Palladio Uralic"/>
                <a:cs typeface="Palladio Uralic"/>
              </a:rPr>
              <a:t>the</a:t>
            </a:r>
            <a:r>
              <a:rPr sz="2800" dirty="0">
                <a:latin typeface="Palladio Uralic"/>
                <a:cs typeface="Palladio Uralic"/>
              </a:rPr>
              <a:t>	</a:t>
            </a:r>
            <a:r>
              <a:rPr sz="2800" spc="-10" dirty="0">
                <a:latin typeface="Palladio Uralic"/>
                <a:cs typeface="Palladio Uralic"/>
              </a:rPr>
              <a:t>disease</a:t>
            </a:r>
            <a:r>
              <a:rPr sz="2800" dirty="0">
                <a:latin typeface="Palladio Uralic"/>
                <a:cs typeface="Palladio Uralic"/>
              </a:rPr>
              <a:t>	</a:t>
            </a:r>
            <a:r>
              <a:rPr sz="2800" spc="-10" dirty="0">
                <a:latin typeface="Palladio Uralic"/>
                <a:cs typeface="Palladio Uralic"/>
              </a:rPr>
              <a:t>associated</a:t>
            </a:r>
            <a:r>
              <a:rPr sz="2800" dirty="0">
                <a:latin typeface="Palladio Uralic"/>
                <a:cs typeface="Palladio Uralic"/>
              </a:rPr>
              <a:t>	</a:t>
            </a:r>
            <a:r>
              <a:rPr sz="2800" spc="-20" dirty="0">
                <a:latin typeface="Palladio Uralic"/>
                <a:cs typeface="Palladio Uralic"/>
              </a:rPr>
              <a:t>with</a:t>
            </a:r>
            <a:r>
              <a:rPr sz="2800" dirty="0">
                <a:latin typeface="Palladio Uralic"/>
                <a:cs typeface="Palladio Uralic"/>
              </a:rPr>
              <a:t>	</a:t>
            </a:r>
            <a:r>
              <a:rPr sz="2800" spc="-20" dirty="0">
                <a:latin typeface="Palladio Uralic"/>
                <a:cs typeface="Palladio Uralic"/>
              </a:rPr>
              <a:t>most</a:t>
            </a:r>
            <a:r>
              <a:rPr sz="2800" dirty="0">
                <a:latin typeface="Palladio Uralic"/>
                <a:cs typeface="Palladio Uralic"/>
              </a:rPr>
              <a:t>	</a:t>
            </a:r>
            <a:r>
              <a:rPr sz="2800" spc="-10" dirty="0">
                <a:latin typeface="Palladio Uralic"/>
                <a:cs typeface="Palladio Uralic"/>
              </a:rPr>
              <a:t>cases,</a:t>
            </a:r>
            <a:r>
              <a:rPr sz="2800" dirty="0">
                <a:latin typeface="Palladio Uralic"/>
                <a:cs typeface="Palladio Uralic"/>
              </a:rPr>
              <a:t>	</a:t>
            </a:r>
            <a:r>
              <a:rPr sz="2800" spc="-10" dirty="0">
                <a:latin typeface="Palladio Uralic"/>
                <a:cs typeface="Palladio Uralic"/>
              </a:rPr>
              <a:t>although </a:t>
            </a:r>
            <a:r>
              <a:rPr sz="2800" dirty="0">
                <a:latin typeface="Palladio Uralic"/>
                <a:cs typeface="Palladio Uralic"/>
              </a:rPr>
              <a:t>approximately</a:t>
            </a:r>
            <a:r>
              <a:rPr sz="2800" spc="-55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30%</a:t>
            </a:r>
            <a:r>
              <a:rPr sz="2800" spc="-65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of</a:t>
            </a:r>
            <a:r>
              <a:rPr sz="2800" spc="-35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cases</a:t>
            </a:r>
            <a:r>
              <a:rPr sz="2800" spc="-60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appear</a:t>
            </a:r>
            <a:r>
              <a:rPr sz="2800" spc="-50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to</a:t>
            </a:r>
            <a:r>
              <a:rPr sz="2800" spc="-45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represent</a:t>
            </a:r>
            <a:r>
              <a:rPr sz="2800" spc="-80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new</a:t>
            </a:r>
            <a:r>
              <a:rPr sz="2800" spc="-60" dirty="0">
                <a:latin typeface="Palladio Uralic"/>
                <a:cs typeface="Palladio Uralic"/>
              </a:rPr>
              <a:t> </a:t>
            </a:r>
            <a:r>
              <a:rPr sz="2800" spc="-10" dirty="0">
                <a:latin typeface="Palladio Uralic"/>
                <a:cs typeface="Palladio Uralic"/>
              </a:rPr>
              <a:t>mutations</a:t>
            </a:r>
            <a:endParaRPr sz="28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800">
              <a:latin typeface="Palladio Uralic"/>
              <a:cs typeface="Palladio Uralic"/>
            </a:endParaRP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latin typeface="Palladio Uralic"/>
                <a:cs typeface="Palladio Uralic"/>
              </a:rPr>
              <a:t>The</a:t>
            </a:r>
            <a:r>
              <a:rPr sz="2800" spc="80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estimated</a:t>
            </a:r>
            <a:r>
              <a:rPr sz="2800" spc="80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frequency</a:t>
            </a:r>
            <a:r>
              <a:rPr sz="2800" spc="85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of</a:t>
            </a:r>
            <a:r>
              <a:rPr sz="2800" spc="100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Gardner</a:t>
            </a:r>
            <a:r>
              <a:rPr sz="2800" spc="85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syndrome</a:t>
            </a:r>
            <a:r>
              <a:rPr sz="2800" spc="90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ranges</a:t>
            </a:r>
            <a:r>
              <a:rPr sz="2800" spc="85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from</a:t>
            </a:r>
            <a:r>
              <a:rPr sz="2800" spc="90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about</a:t>
            </a:r>
            <a:r>
              <a:rPr sz="2800" spc="85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1</a:t>
            </a:r>
            <a:r>
              <a:rPr sz="2800" spc="90" dirty="0">
                <a:latin typeface="Palladio Uralic"/>
                <a:cs typeface="Palladio Uralic"/>
              </a:rPr>
              <a:t> </a:t>
            </a:r>
            <a:r>
              <a:rPr sz="2800" spc="-50" dirty="0">
                <a:latin typeface="Palladio Uralic"/>
                <a:cs typeface="Palladio Uralic"/>
              </a:rPr>
              <a:t>: </a:t>
            </a:r>
            <a:r>
              <a:rPr sz="2800" dirty="0">
                <a:latin typeface="Palladio Uralic"/>
                <a:cs typeface="Palladio Uralic"/>
              </a:rPr>
              <a:t>8,300</a:t>
            </a:r>
            <a:r>
              <a:rPr sz="2800" spc="-45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to</a:t>
            </a:r>
            <a:r>
              <a:rPr sz="2800" spc="-25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1</a:t>
            </a:r>
            <a:r>
              <a:rPr sz="2800" spc="-35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:</a:t>
            </a:r>
            <a:r>
              <a:rPr sz="2800" spc="-35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16,000</a:t>
            </a:r>
            <a:r>
              <a:rPr sz="2800" spc="-45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live</a:t>
            </a:r>
            <a:r>
              <a:rPr sz="2800" spc="-25" dirty="0">
                <a:latin typeface="Palladio Uralic"/>
                <a:cs typeface="Palladio Uralic"/>
              </a:rPr>
              <a:t> </a:t>
            </a:r>
            <a:r>
              <a:rPr sz="2800" spc="-10" dirty="0">
                <a:latin typeface="Palladio Uralic"/>
                <a:cs typeface="Palladio Uralic"/>
              </a:rPr>
              <a:t>births.</a:t>
            </a:r>
            <a:endParaRPr sz="28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3041" y="2284603"/>
            <a:ext cx="7725409" cy="1650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235"/>
              </a:lnSpc>
              <a:spcBef>
                <a:spcPts val="100"/>
              </a:spcBef>
            </a:pPr>
            <a:r>
              <a:rPr sz="3600" b="1" spc="185" dirty="0">
                <a:solidFill>
                  <a:srgbClr val="FFFFFF"/>
                </a:solidFill>
                <a:latin typeface="Arial"/>
                <a:cs typeface="Arial"/>
              </a:rPr>
              <a:t>Oral</a:t>
            </a:r>
            <a:r>
              <a:rPr sz="36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120" dirty="0">
                <a:solidFill>
                  <a:srgbClr val="FFFFFF"/>
                </a:solidFill>
                <a:latin typeface="Arial"/>
                <a:cs typeface="Arial"/>
              </a:rPr>
              <a:t>Pathology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8555"/>
              </a:lnSpc>
            </a:pPr>
            <a:r>
              <a:rPr sz="7200" b="1" spc="195" dirty="0">
                <a:solidFill>
                  <a:srgbClr val="FFFFFF"/>
                </a:solidFill>
                <a:latin typeface="Arial"/>
                <a:cs typeface="Arial"/>
              </a:rPr>
              <a:t>Bone</a:t>
            </a:r>
            <a:r>
              <a:rPr sz="72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200" b="1" spc="130" dirty="0">
                <a:solidFill>
                  <a:srgbClr val="FFFFFF"/>
                </a:solidFill>
                <a:latin typeface="Arial"/>
                <a:cs typeface="Arial"/>
              </a:rPr>
              <a:t>Neoplasms</a:t>
            </a:r>
            <a:endParaRPr sz="7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1238" y="3930777"/>
            <a:ext cx="30486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 err="1">
                <a:solidFill>
                  <a:srgbClr val="FFFFFF"/>
                </a:solidFill>
                <a:latin typeface="Arial"/>
                <a:cs typeface="Arial"/>
              </a:rPr>
              <a:t>Lec</a:t>
            </a:r>
            <a:r>
              <a:rPr sz="3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AE" sz="3600" b="1" spc="34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36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15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75" dirty="0">
                <a:solidFill>
                  <a:srgbClr val="FFFFFF"/>
                </a:solidFill>
                <a:latin typeface="Arial"/>
                <a:cs typeface="Arial"/>
              </a:rPr>
              <a:t>Lab</a:t>
            </a:r>
            <a:r>
              <a:rPr sz="36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AE" sz="3600" b="1" spc="29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lang="en-AE" sz="3600" b="1" spc="290" dirty="0">
                <a:solidFill>
                  <a:srgbClr val="FFFFFF"/>
                </a:solidFill>
                <a:latin typeface="Arial"/>
                <a:cs typeface="Arial"/>
              </a:rPr>
              <a:t>`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AE96745-55E3-4E66-B019-4D267C8F0543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6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888888"/>
                </a:solidFill>
                <a:latin typeface="Carlito"/>
                <a:cs typeface="Carlito"/>
              </a:rPr>
              <a:t>19</a:t>
            </a:r>
            <a:endParaRPr sz="1200">
              <a:latin typeface="Carlito"/>
              <a:cs typeface="Carlito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328884"/>
              </p:ext>
            </p:extLst>
          </p:nvPr>
        </p:nvGraphicFramePr>
        <p:xfrm>
          <a:off x="172212" y="698763"/>
          <a:ext cx="11768455" cy="6057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53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1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2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39"/>
                        </a:spcBef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 marL="589915" marR="366395" indent="-216535">
                        <a:lnSpc>
                          <a:spcPct val="100000"/>
                        </a:lnSpc>
                      </a:pPr>
                      <a:r>
                        <a:rPr sz="2200" b="1" spc="-10" dirty="0">
                          <a:latin typeface="Palladio Uralic"/>
                          <a:cs typeface="Palladio Uralic"/>
                        </a:rPr>
                        <a:t>Colorectal polyps</a:t>
                      </a:r>
                      <a:endParaRPr sz="22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2463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7825" indent="-286385">
                        <a:lnSpc>
                          <a:spcPts val="1839"/>
                        </a:lnSpc>
                        <a:buChar char="-"/>
                        <a:tabLst>
                          <a:tab pos="377825" algn="l"/>
                        </a:tabLst>
                      </a:pPr>
                      <a:r>
                        <a:rPr lang="en-US" sz="2200" spc="-10">
                          <a:latin typeface="Carlito"/>
                          <a:cs typeface="Carlito"/>
                        </a:rPr>
                        <a:t>Typically</a:t>
                      </a:r>
                      <a:r>
                        <a:rPr lang="en-US" sz="2200" spc="-5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develop</a:t>
                      </a:r>
                      <a:r>
                        <a:rPr lang="en-US" sz="22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by</a:t>
                      </a:r>
                      <a:r>
                        <a:rPr lang="en-US" sz="22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the</a:t>
                      </a:r>
                      <a:r>
                        <a:rPr lang="en-US" sz="22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second</a:t>
                      </a:r>
                      <a:r>
                        <a:rPr lang="en-US" sz="22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decade</a:t>
                      </a:r>
                      <a:r>
                        <a:rPr lang="en-US" sz="22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of</a:t>
                      </a:r>
                      <a:r>
                        <a:rPr lang="en-US" sz="22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10">
                          <a:latin typeface="Carlito"/>
                          <a:cs typeface="Carlito"/>
                        </a:rPr>
                        <a:t>life.</a:t>
                      </a:r>
                      <a:endParaRPr lang="en-US" sz="2200">
                        <a:latin typeface="Carlito"/>
                        <a:cs typeface="Carlito"/>
                      </a:endParaRPr>
                    </a:p>
                    <a:p>
                      <a:pPr marL="377825" marR="81280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</a:tabLst>
                      </a:pPr>
                      <a:r>
                        <a:rPr lang="en-US" sz="2200" spc="-10">
                          <a:latin typeface="Carlito"/>
                          <a:cs typeface="Carlito"/>
                        </a:rPr>
                        <a:t>Asymptomatic</a:t>
                      </a:r>
                      <a:r>
                        <a:rPr lang="en-US" sz="22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but</a:t>
                      </a:r>
                      <a:r>
                        <a:rPr lang="en-US" sz="22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may</a:t>
                      </a:r>
                      <a:r>
                        <a:rPr lang="en-US" sz="22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cause</a:t>
                      </a:r>
                      <a:r>
                        <a:rPr lang="en-US" sz="22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diarrhea,</a:t>
                      </a:r>
                      <a:r>
                        <a:rPr lang="en-US" sz="2200" spc="-5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constipation,</a:t>
                      </a:r>
                      <a:r>
                        <a:rPr lang="en-US" sz="22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rectal</a:t>
                      </a:r>
                      <a:r>
                        <a:rPr lang="en-US" sz="22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bleeding,</a:t>
                      </a:r>
                      <a:r>
                        <a:rPr lang="en-US" sz="22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anemia,</a:t>
                      </a:r>
                      <a:r>
                        <a:rPr lang="en-US" sz="22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25">
                          <a:latin typeface="Carlito"/>
                          <a:cs typeface="Carlito"/>
                        </a:rPr>
                        <a:t>and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abdominal</a:t>
                      </a:r>
                      <a:r>
                        <a:rPr lang="en-US" sz="22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10">
                          <a:latin typeface="Carlito"/>
                          <a:cs typeface="Carlito"/>
                        </a:rPr>
                        <a:t>pain.</a:t>
                      </a:r>
                      <a:endParaRPr lang="en-US" sz="2200">
                        <a:latin typeface="Carlito"/>
                        <a:cs typeface="Carlito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</a:tabLst>
                      </a:pPr>
                      <a:r>
                        <a:rPr lang="en-US" sz="2200" spc="-30">
                          <a:latin typeface="Carlito"/>
                          <a:cs typeface="Carlito"/>
                        </a:rPr>
                        <a:t>Transform</a:t>
                      </a:r>
                      <a:r>
                        <a:rPr lang="en-US" sz="22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into</a:t>
                      </a:r>
                      <a:r>
                        <a:rPr lang="en-US" sz="22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10">
                          <a:latin typeface="Carlito"/>
                          <a:cs typeface="Carlito"/>
                        </a:rPr>
                        <a:t>adenocarcinoma</a:t>
                      </a:r>
                      <a:r>
                        <a:rPr lang="en-US" sz="22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if</a:t>
                      </a:r>
                      <a:r>
                        <a:rPr lang="en-US" sz="22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not</a:t>
                      </a:r>
                      <a:r>
                        <a:rPr lang="en-US" sz="22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10">
                          <a:latin typeface="Carlito"/>
                          <a:cs typeface="Carlito"/>
                        </a:rPr>
                        <a:t>treated</a:t>
                      </a:r>
                      <a:endParaRPr lang="en-US" sz="2200">
                        <a:latin typeface="Carlito"/>
                        <a:cs typeface="Carlito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1184275" algn="l"/>
                          <a:tab pos="2365375" algn="l"/>
                          <a:tab pos="2804160" algn="l"/>
                          <a:tab pos="3967479" algn="l"/>
                          <a:tab pos="4901565" algn="l"/>
                          <a:tab pos="5704840" algn="l"/>
                          <a:tab pos="6444615" algn="l"/>
                          <a:tab pos="7140575" algn="l"/>
                          <a:tab pos="7930515" algn="l"/>
                          <a:tab pos="9396730" algn="l"/>
                        </a:tabLst>
                      </a:pPr>
                      <a:r>
                        <a:rPr lang="en-US" sz="2200" spc="-10">
                          <a:latin typeface="Carlito"/>
                          <a:cs typeface="Carlito"/>
                        </a:rPr>
                        <a:t>Small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	</a:t>
                      </a:r>
                      <a:r>
                        <a:rPr lang="en-US" sz="2200" spc="-10">
                          <a:latin typeface="Carlito"/>
                          <a:cs typeface="Carlito"/>
                        </a:rPr>
                        <a:t>intestine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	</a:t>
                      </a:r>
                      <a:r>
                        <a:rPr lang="en-US" sz="2200" spc="-25">
                          <a:latin typeface="Carlito"/>
                          <a:cs typeface="Carlito"/>
                        </a:rPr>
                        <a:t>or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	</a:t>
                      </a:r>
                      <a:r>
                        <a:rPr lang="en-US" sz="2200" spc="-10">
                          <a:latin typeface="Carlito"/>
                          <a:cs typeface="Carlito"/>
                        </a:rPr>
                        <a:t>stomach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	</a:t>
                      </a:r>
                      <a:r>
                        <a:rPr lang="en-US" sz="2200" spc="-10">
                          <a:latin typeface="Carlito"/>
                          <a:cs typeface="Carlito"/>
                        </a:rPr>
                        <a:t>polyps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	</a:t>
                      </a:r>
                      <a:r>
                        <a:rPr lang="en-US" sz="2200" spc="-10">
                          <a:latin typeface="Carlito"/>
                          <a:cs typeface="Carlito"/>
                        </a:rPr>
                        <a:t>often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	</a:t>
                      </a:r>
                      <a:r>
                        <a:rPr lang="en-US" sz="2200" spc="-10">
                          <a:latin typeface="Carlito"/>
                          <a:cs typeface="Carlito"/>
                        </a:rPr>
                        <a:t>arise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	</a:t>
                      </a:r>
                      <a:r>
                        <a:rPr lang="en-US" sz="2200" spc="-20">
                          <a:latin typeface="Carlito"/>
                          <a:cs typeface="Carlito"/>
                        </a:rPr>
                        <a:t>with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	</a:t>
                      </a:r>
                      <a:r>
                        <a:rPr lang="en-US" sz="2200" spc="-10">
                          <a:latin typeface="Carlito"/>
                          <a:cs typeface="Carlito"/>
                        </a:rPr>
                        <a:t>small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	</a:t>
                      </a:r>
                      <a:r>
                        <a:rPr lang="en-US" sz="2200" spc="-10">
                          <a:latin typeface="Carlito"/>
                          <a:cs typeface="Carlito"/>
                        </a:rPr>
                        <a:t>percentage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	</a:t>
                      </a:r>
                      <a:r>
                        <a:rPr lang="en-US" sz="2200" spc="-25">
                          <a:latin typeface="Carlito"/>
                          <a:cs typeface="Carlito"/>
                        </a:rPr>
                        <a:t>of</a:t>
                      </a:r>
                      <a:endParaRPr lang="en-US" sz="2200">
                        <a:latin typeface="Carlito"/>
                        <a:cs typeface="Carlito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lang="en-US" sz="2200" spc="-10">
                          <a:latin typeface="Carlito"/>
                          <a:cs typeface="Carlito"/>
                        </a:rPr>
                        <a:t>carcinomatous</a:t>
                      </a:r>
                      <a:r>
                        <a:rPr lang="en-US" sz="2200" spc="-10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10">
                          <a:latin typeface="Carlito"/>
                          <a:cs typeface="Carlito"/>
                        </a:rPr>
                        <a:t>transformation</a:t>
                      </a:r>
                      <a:endParaRPr lang="en-US" sz="2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1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574675" marR="497205" indent="-70485">
                        <a:lnSpc>
                          <a:spcPct val="100000"/>
                        </a:lnSpc>
                      </a:pPr>
                      <a:r>
                        <a:rPr sz="2200" b="1" spc="-10" dirty="0">
                          <a:latin typeface="Palladio Uralic"/>
                          <a:cs typeface="Palladio Uralic"/>
                        </a:rPr>
                        <a:t>Skeletal defects</a:t>
                      </a:r>
                      <a:endParaRPr sz="2200">
                        <a:latin typeface="Palladio Uralic"/>
                        <a:cs typeface="Palladio Uralic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-"/>
                        <a:tabLst>
                          <a:tab pos="377825" algn="l"/>
                        </a:tabLst>
                      </a:pPr>
                      <a:r>
                        <a:rPr lang="en-US" sz="2200">
                          <a:latin typeface="Carlito"/>
                          <a:cs typeface="Carlito"/>
                        </a:rPr>
                        <a:t>Osteomas</a:t>
                      </a:r>
                      <a:r>
                        <a:rPr lang="en-US" sz="22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are</a:t>
                      </a:r>
                      <a:r>
                        <a:rPr lang="en-US" sz="2200" spc="-8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the</a:t>
                      </a:r>
                      <a:r>
                        <a:rPr lang="en-US" sz="2200" spc="-8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most</a:t>
                      </a:r>
                      <a:r>
                        <a:rPr lang="en-US" sz="2200" spc="-6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10">
                          <a:latin typeface="Carlito"/>
                          <a:cs typeface="Carlito"/>
                        </a:rPr>
                        <a:t>skeletal</a:t>
                      </a:r>
                      <a:r>
                        <a:rPr lang="en-US" sz="2200" spc="-7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abnormalities,</a:t>
                      </a:r>
                      <a:r>
                        <a:rPr lang="en-US" sz="2200" spc="-7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noted</a:t>
                      </a:r>
                      <a:r>
                        <a:rPr lang="en-US" sz="2200" spc="-8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around</a:t>
                      </a:r>
                      <a:r>
                        <a:rPr lang="en-US" sz="2200" spc="-9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10">
                          <a:latin typeface="Carlito"/>
                          <a:cs typeface="Carlito"/>
                        </a:rPr>
                        <a:t>puberty.</a:t>
                      </a:r>
                      <a:endParaRPr lang="en-US" sz="2200">
                        <a:latin typeface="Carlito"/>
                        <a:cs typeface="Carlito"/>
                      </a:endParaRPr>
                    </a:p>
                    <a:p>
                      <a:pPr marL="377825" marR="81470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77825" algn="l"/>
                        </a:tabLst>
                      </a:pPr>
                      <a:r>
                        <a:rPr lang="en-US" sz="2200">
                          <a:latin typeface="Carlito"/>
                          <a:cs typeface="Carlito"/>
                        </a:rPr>
                        <a:t>Often</a:t>
                      </a:r>
                      <a:r>
                        <a:rPr lang="en-US" sz="22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become</a:t>
                      </a:r>
                      <a:r>
                        <a:rPr lang="en-US" sz="22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evident</a:t>
                      </a:r>
                      <a:r>
                        <a:rPr lang="en-US" sz="2200" spc="-6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10">
                          <a:latin typeface="Carlito"/>
                          <a:cs typeface="Carlito"/>
                        </a:rPr>
                        <a:t>before</a:t>
                      </a:r>
                      <a:r>
                        <a:rPr lang="en-US" sz="22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the</a:t>
                      </a:r>
                      <a:r>
                        <a:rPr lang="en-US" sz="22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10">
                          <a:latin typeface="Carlito"/>
                          <a:cs typeface="Carlito"/>
                        </a:rPr>
                        <a:t>intestinal</a:t>
                      </a:r>
                      <a:r>
                        <a:rPr lang="en-US" sz="2200" spc="-7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polyps;</a:t>
                      </a:r>
                      <a:r>
                        <a:rPr lang="en-US" sz="2200" spc="-6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indeed,</a:t>
                      </a:r>
                      <a:r>
                        <a:rPr lang="en-US" sz="2200" spc="-6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the</a:t>
                      </a:r>
                      <a:r>
                        <a:rPr lang="en-US" sz="22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presence</a:t>
                      </a:r>
                      <a:r>
                        <a:rPr lang="en-US" sz="2200" spc="-6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25">
                          <a:latin typeface="Carlito"/>
                          <a:cs typeface="Carlito"/>
                        </a:rPr>
                        <a:t>of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multiple</a:t>
                      </a:r>
                      <a:r>
                        <a:rPr lang="en-US" sz="22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osteomas</a:t>
                      </a:r>
                      <a:r>
                        <a:rPr lang="en-US" sz="2200" spc="-1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may</a:t>
                      </a:r>
                      <a:r>
                        <a:rPr lang="en-US" sz="22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lead</a:t>
                      </a:r>
                      <a:r>
                        <a:rPr lang="en-US" sz="2200" spc="-5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to</a:t>
                      </a:r>
                      <a:r>
                        <a:rPr lang="en-US" sz="22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an</a:t>
                      </a:r>
                      <a:r>
                        <a:rPr lang="en-US" sz="22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early</a:t>
                      </a:r>
                      <a:r>
                        <a:rPr lang="en-US" sz="22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diagnosis</a:t>
                      </a:r>
                      <a:r>
                        <a:rPr lang="en-US" sz="2200" spc="-6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of</a:t>
                      </a:r>
                      <a:r>
                        <a:rPr lang="en-US" sz="22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Gardner</a:t>
                      </a:r>
                      <a:r>
                        <a:rPr lang="en-US" sz="22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10">
                          <a:latin typeface="Carlito"/>
                          <a:cs typeface="Carlito"/>
                        </a:rPr>
                        <a:t>syndrome.</a:t>
                      </a:r>
                      <a:endParaRPr lang="en-US" sz="2200">
                        <a:latin typeface="Carlito"/>
                        <a:cs typeface="Carlito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</a:tabLst>
                      </a:pPr>
                      <a:r>
                        <a:rPr lang="en-US" sz="2200">
                          <a:latin typeface="Carlito"/>
                          <a:cs typeface="Carlito"/>
                        </a:rPr>
                        <a:t>skull,</a:t>
                      </a:r>
                      <a:r>
                        <a:rPr lang="en-US" sz="2200" spc="-5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paranasal</a:t>
                      </a:r>
                      <a:r>
                        <a:rPr lang="en-US" sz="2200" spc="-8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sinuses,</a:t>
                      </a:r>
                      <a:r>
                        <a:rPr lang="en-US" sz="22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and</a:t>
                      </a:r>
                      <a:r>
                        <a:rPr lang="en-US" sz="2200" spc="-5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mandible</a:t>
                      </a:r>
                      <a:r>
                        <a:rPr lang="en-US" sz="22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are</a:t>
                      </a:r>
                      <a:r>
                        <a:rPr lang="en-US" sz="2200" spc="-5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most</a:t>
                      </a:r>
                      <a:r>
                        <a:rPr lang="en-US" sz="22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10">
                          <a:latin typeface="Carlito"/>
                          <a:cs typeface="Carlito"/>
                        </a:rPr>
                        <a:t>involvement</a:t>
                      </a:r>
                      <a:r>
                        <a:rPr lang="en-US" sz="22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with</a:t>
                      </a:r>
                      <a:r>
                        <a:rPr lang="en-US" sz="22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10">
                          <a:latin typeface="Carlito"/>
                          <a:cs typeface="Carlito"/>
                        </a:rPr>
                        <a:t>osteoma.</a:t>
                      </a:r>
                      <a:endParaRPr lang="en-US" sz="2200">
                        <a:latin typeface="Carlito"/>
                        <a:cs typeface="Carlito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200" b="1" dirty="0">
                          <a:latin typeface="Palladio Uralic"/>
                          <a:cs typeface="Palladio Uralic"/>
                        </a:rPr>
                        <a:t>Skin</a:t>
                      </a:r>
                      <a:r>
                        <a:rPr sz="2200" b="1" spc="-25" dirty="0"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sz="2200" b="1" spc="-10" dirty="0">
                          <a:latin typeface="Palladio Uralic"/>
                          <a:cs typeface="Palladio Uralic"/>
                        </a:rPr>
                        <a:t>lesion</a:t>
                      </a:r>
                      <a:endParaRPr sz="2200">
                        <a:latin typeface="Palladio Uralic"/>
                        <a:cs typeface="Palladio Uralic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229"/>
                        </a:spcBef>
                        <a:buChar char="-"/>
                        <a:tabLst>
                          <a:tab pos="434340" algn="l"/>
                        </a:tabLst>
                      </a:pPr>
                      <a:r>
                        <a:rPr lang="en-US" sz="2200">
                          <a:latin typeface="Carlito"/>
                          <a:cs typeface="Carlito"/>
                        </a:rPr>
                        <a:t>Most</a:t>
                      </a:r>
                      <a:r>
                        <a:rPr lang="en-US" sz="2200" spc="-7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patients</a:t>
                      </a:r>
                      <a:r>
                        <a:rPr lang="en-US" sz="22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show</a:t>
                      </a:r>
                      <a:r>
                        <a:rPr lang="en-US" sz="2200" spc="-7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one</a:t>
                      </a:r>
                      <a:r>
                        <a:rPr lang="en-US" sz="2200" spc="-6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or</a:t>
                      </a:r>
                      <a:r>
                        <a:rPr lang="en-US" sz="2200" spc="-6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several</a:t>
                      </a:r>
                      <a:r>
                        <a:rPr lang="en-US" sz="2200" spc="-6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epidermoid</a:t>
                      </a:r>
                      <a:r>
                        <a:rPr lang="en-US" sz="2200" spc="-6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cysts</a:t>
                      </a:r>
                      <a:r>
                        <a:rPr lang="en-US" sz="22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of</a:t>
                      </a:r>
                      <a:r>
                        <a:rPr lang="en-US" sz="2200" spc="-7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the</a:t>
                      </a:r>
                      <a:r>
                        <a:rPr lang="en-US" sz="2200" spc="-6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20">
                          <a:latin typeface="Carlito"/>
                          <a:cs typeface="Carlito"/>
                        </a:rPr>
                        <a:t>skin</a:t>
                      </a:r>
                      <a:endParaRPr lang="en-US" sz="2200">
                        <a:latin typeface="Carlito"/>
                        <a:cs typeface="Carlito"/>
                      </a:endParaRPr>
                    </a:p>
                    <a:p>
                      <a:pPr marL="434340" marR="83185" indent="-342900">
                        <a:lnSpc>
                          <a:spcPct val="100000"/>
                        </a:lnSpc>
                        <a:buChar char="-"/>
                        <a:tabLst>
                          <a:tab pos="434340" algn="l"/>
                        </a:tabLst>
                      </a:pPr>
                      <a:r>
                        <a:rPr lang="en-US" sz="2200">
                          <a:latin typeface="Carlito"/>
                          <a:cs typeface="Carlito"/>
                        </a:rPr>
                        <a:t>Other</a:t>
                      </a:r>
                      <a:r>
                        <a:rPr lang="en-US" sz="2200" spc="36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cutaneous</a:t>
                      </a:r>
                      <a:r>
                        <a:rPr lang="en-US" sz="2200" spc="37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findings</a:t>
                      </a:r>
                      <a:r>
                        <a:rPr lang="en-US" sz="2200" spc="38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may</a:t>
                      </a:r>
                      <a:r>
                        <a:rPr lang="en-US" sz="2200" spc="37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include</a:t>
                      </a:r>
                      <a:r>
                        <a:rPr lang="en-US" sz="2200" spc="38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lipomas,</a:t>
                      </a:r>
                      <a:r>
                        <a:rPr lang="en-US" sz="2200" spc="37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fibromas,</a:t>
                      </a:r>
                      <a:r>
                        <a:rPr lang="en-US" sz="2200" spc="37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>
                          <a:latin typeface="Carlito"/>
                          <a:cs typeface="Carlito"/>
                        </a:rPr>
                        <a:t>neurofibromas,</a:t>
                      </a:r>
                      <a:r>
                        <a:rPr lang="en-US" sz="2200" spc="375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25">
                          <a:latin typeface="Carlito"/>
                          <a:cs typeface="Carlito"/>
                        </a:rPr>
                        <a:t>and </a:t>
                      </a:r>
                      <a:r>
                        <a:rPr lang="en-US" sz="2200" spc="-10">
                          <a:latin typeface="Carlito"/>
                          <a:cs typeface="Carlito"/>
                        </a:rPr>
                        <a:t>leiomyomas.</a:t>
                      </a:r>
                      <a:endParaRPr lang="en-US" sz="22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6210">
                <a:tc>
                  <a:txBody>
                    <a:bodyPr/>
                    <a:lstStyle/>
                    <a:p>
                      <a:pPr marL="341630" marR="335280" indent="1270"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200" b="1" spc="-10" dirty="0">
                          <a:latin typeface="Palladio Uralic"/>
                          <a:cs typeface="Palladio Uralic"/>
                        </a:rPr>
                        <a:t>Extra- intestinal neoplasms</a:t>
                      </a:r>
                      <a:endParaRPr sz="2200">
                        <a:latin typeface="Palladio Uralic"/>
                        <a:cs typeface="Palladio Uralic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7825" marR="427990" indent="-287020">
                        <a:lnSpc>
                          <a:spcPct val="100000"/>
                        </a:lnSpc>
                        <a:spcBef>
                          <a:spcPts val="229"/>
                        </a:spcBef>
                        <a:tabLst>
                          <a:tab pos="377825" algn="l"/>
                        </a:tabLst>
                      </a:pPr>
                      <a:r>
                        <a:rPr lang="en-US" sz="2200" spc="-50" dirty="0">
                          <a:latin typeface="Carlito"/>
                          <a:cs typeface="Carlito"/>
                        </a:rPr>
                        <a:t>-</a:t>
                      </a:r>
                      <a:r>
                        <a:rPr lang="en-US" sz="2200" dirty="0">
                          <a:latin typeface="Carlito"/>
                          <a:cs typeface="Carlito"/>
                        </a:rPr>
                        <a:t>	</a:t>
                      </a:r>
                      <a:r>
                        <a:rPr lang="en-US" sz="2200" spc="-25" dirty="0">
                          <a:latin typeface="Carlito"/>
                          <a:cs typeface="Carlito"/>
                        </a:rPr>
                        <a:t>Extra-</a:t>
                      </a:r>
                      <a:r>
                        <a:rPr lang="en-US" sz="2200" dirty="0">
                          <a:latin typeface="Carlito"/>
                          <a:cs typeface="Carlito"/>
                        </a:rPr>
                        <a:t>intestinal</a:t>
                      </a:r>
                      <a:r>
                        <a:rPr lang="en-US"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dirty="0">
                          <a:latin typeface="Carlito"/>
                          <a:cs typeface="Carlito"/>
                        </a:rPr>
                        <a:t>neoplasms</a:t>
                      </a:r>
                      <a:r>
                        <a:rPr lang="en-US"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dirty="0">
                          <a:latin typeface="Carlito"/>
                          <a:cs typeface="Carlito"/>
                        </a:rPr>
                        <a:t>have</a:t>
                      </a:r>
                      <a:r>
                        <a:rPr lang="en-US"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dirty="0">
                          <a:latin typeface="Carlito"/>
                          <a:cs typeface="Carlito"/>
                        </a:rPr>
                        <a:t>been</a:t>
                      </a:r>
                      <a:r>
                        <a:rPr lang="en-US"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10" dirty="0">
                          <a:latin typeface="Carlito"/>
                          <a:cs typeface="Carlito"/>
                        </a:rPr>
                        <a:t>reported</a:t>
                      </a:r>
                      <a:r>
                        <a:rPr lang="en-US"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lang="en-US"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dirty="0">
                          <a:latin typeface="Carlito"/>
                          <a:cs typeface="Carlito"/>
                        </a:rPr>
                        <a:t>Gardner</a:t>
                      </a:r>
                      <a:r>
                        <a:rPr lang="en-US"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10" dirty="0">
                          <a:latin typeface="Carlito"/>
                          <a:cs typeface="Carlito"/>
                        </a:rPr>
                        <a:t>syndrome,</a:t>
                      </a:r>
                      <a:r>
                        <a:rPr lang="en-US"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10" dirty="0">
                          <a:latin typeface="Carlito"/>
                          <a:cs typeface="Carlito"/>
                        </a:rPr>
                        <a:t>including </a:t>
                      </a:r>
                      <a:r>
                        <a:rPr lang="en-US" sz="2200" dirty="0">
                          <a:latin typeface="Carlito"/>
                          <a:cs typeface="Carlito"/>
                        </a:rPr>
                        <a:t>thyroid</a:t>
                      </a:r>
                      <a:r>
                        <a:rPr lang="en-US" sz="22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10" dirty="0">
                          <a:latin typeface="Carlito"/>
                          <a:cs typeface="Carlito"/>
                        </a:rPr>
                        <a:t>carcinoma,</a:t>
                      </a:r>
                      <a:r>
                        <a:rPr lang="en-US" sz="2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dirty="0">
                          <a:latin typeface="Carlito"/>
                          <a:cs typeface="Carlito"/>
                        </a:rPr>
                        <a:t>adrenal</a:t>
                      </a:r>
                      <a:r>
                        <a:rPr lang="en-US" sz="2200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dirty="0">
                          <a:latin typeface="Carlito"/>
                          <a:cs typeface="Carlito"/>
                        </a:rPr>
                        <a:t>adenoma</a:t>
                      </a:r>
                      <a:r>
                        <a:rPr lang="en-US" sz="2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dirty="0">
                          <a:latin typeface="Carlito"/>
                          <a:cs typeface="Carlito"/>
                        </a:rPr>
                        <a:t>or</a:t>
                      </a:r>
                      <a:r>
                        <a:rPr lang="en-US" sz="22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dirty="0">
                          <a:latin typeface="Carlito"/>
                          <a:cs typeface="Carlito"/>
                        </a:rPr>
                        <a:t>adenocarcinoma,</a:t>
                      </a:r>
                      <a:r>
                        <a:rPr lang="en-US"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10" dirty="0">
                          <a:latin typeface="Carlito"/>
                          <a:cs typeface="Carlito"/>
                        </a:rPr>
                        <a:t>hepatoblastoma, </a:t>
                      </a:r>
                      <a:r>
                        <a:rPr lang="en-US" sz="2200" dirty="0">
                          <a:latin typeface="Carlito"/>
                          <a:cs typeface="Carlito"/>
                        </a:rPr>
                        <a:t>pancreatic</a:t>
                      </a:r>
                      <a:r>
                        <a:rPr lang="en-US"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10" dirty="0">
                          <a:latin typeface="Carlito"/>
                          <a:cs typeface="Carlito"/>
                        </a:rPr>
                        <a:t>adenocarcinoma,</a:t>
                      </a:r>
                      <a:r>
                        <a:rPr lang="en-US"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dirty="0">
                          <a:latin typeface="Carlito"/>
                          <a:cs typeface="Carlito"/>
                        </a:rPr>
                        <a:t>nasopharyngeal</a:t>
                      </a:r>
                      <a:r>
                        <a:rPr lang="en-US"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10" dirty="0">
                          <a:latin typeface="Carlito"/>
                          <a:cs typeface="Carlito"/>
                        </a:rPr>
                        <a:t>angiofibroma,</a:t>
                      </a:r>
                      <a:r>
                        <a:rPr lang="en-US"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lang="en-US"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dirty="0">
                          <a:latin typeface="Carlito"/>
                          <a:cs typeface="Carlito"/>
                        </a:rPr>
                        <a:t>brain</a:t>
                      </a:r>
                      <a:r>
                        <a:rPr lang="en-US" sz="22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200" spc="-10" dirty="0">
                          <a:latin typeface="Carlito"/>
                          <a:cs typeface="Carlito"/>
                        </a:rPr>
                        <a:t>tumors.</a:t>
                      </a:r>
                      <a:endParaRPr lang="en-US" sz="2200" dirty="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172212" y="228600"/>
            <a:ext cx="2212975" cy="462280"/>
          </a:xfrm>
          <a:custGeom>
            <a:avLst/>
            <a:gdLst/>
            <a:ahLst/>
            <a:cxnLst/>
            <a:rect l="l" t="t" r="r" b="b"/>
            <a:pathLst>
              <a:path w="2212975" h="462280">
                <a:moveTo>
                  <a:pt x="2212848" y="0"/>
                </a:moveTo>
                <a:lnTo>
                  <a:pt x="0" y="0"/>
                </a:lnTo>
                <a:lnTo>
                  <a:pt x="0" y="461772"/>
                </a:lnTo>
                <a:lnTo>
                  <a:pt x="2212848" y="461772"/>
                </a:lnTo>
                <a:lnTo>
                  <a:pt x="221284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49325" y="227838"/>
            <a:ext cx="1256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1" spc="165" dirty="0">
                <a:solidFill>
                  <a:srgbClr val="FFFFFF"/>
                </a:solidFill>
                <a:latin typeface="Georgia"/>
                <a:cs typeface="Georgia"/>
              </a:rPr>
              <a:t>Clinical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DC078F5-5FDC-4B5B-86EB-396451B00966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4171" y="347466"/>
            <a:ext cx="6193790" cy="5283835"/>
            <a:chOff x="2964171" y="347466"/>
            <a:chExt cx="6193790" cy="5283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4171" y="347466"/>
              <a:ext cx="6193553" cy="52837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9043" y="393126"/>
              <a:ext cx="6033436" cy="51328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99993" y="374141"/>
              <a:ext cx="6071870" cy="5171440"/>
            </a:xfrm>
            <a:custGeom>
              <a:avLst/>
              <a:gdLst/>
              <a:ahLst/>
              <a:cxnLst/>
              <a:rect l="l" t="t" r="r" b="b"/>
              <a:pathLst>
                <a:path w="6071870" h="5171440">
                  <a:moveTo>
                    <a:pt x="0" y="5170932"/>
                  </a:moveTo>
                  <a:lnTo>
                    <a:pt x="6071615" y="5170932"/>
                  </a:lnTo>
                  <a:lnTo>
                    <a:pt x="6071615" y="0"/>
                  </a:lnTo>
                  <a:lnTo>
                    <a:pt x="0" y="0"/>
                  </a:lnTo>
                  <a:lnTo>
                    <a:pt x="0" y="5170932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7804" y="5710428"/>
            <a:ext cx="10636250" cy="462280"/>
          </a:xfrm>
          <a:prstGeom prst="rect">
            <a:avLst/>
          </a:prstGeom>
          <a:solidFill>
            <a:srgbClr val="000000"/>
          </a:solidFill>
          <a:ln w="12192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360045">
              <a:lnSpc>
                <a:spcPct val="100000"/>
              </a:lnSpc>
              <a:spcBef>
                <a:spcPts val="210"/>
              </a:spcBef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Gardner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Syndrome.</a:t>
            </a:r>
            <a:r>
              <a:rPr sz="24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segment</a:t>
            </a:r>
            <a:r>
              <a:rPr sz="24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4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resected</a:t>
            </a:r>
            <a:r>
              <a:rPr sz="24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large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bowel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showing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polyp</a:t>
            </a:r>
            <a:r>
              <a:rPr sz="24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formation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CA0EBBD-A027-485A-83CE-14C1BFBD7D02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71689" y="307829"/>
            <a:ext cx="7800340" cy="5946775"/>
            <a:chOff x="2171689" y="307829"/>
            <a:chExt cx="7800340" cy="5946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1689" y="307829"/>
              <a:ext cx="7799853" cy="59466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6564" y="353748"/>
              <a:ext cx="7639643" cy="579518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07514" y="334518"/>
              <a:ext cx="7678420" cy="5834380"/>
            </a:xfrm>
            <a:custGeom>
              <a:avLst/>
              <a:gdLst/>
              <a:ahLst/>
              <a:cxnLst/>
              <a:rect l="l" t="t" r="r" b="b"/>
              <a:pathLst>
                <a:path w="7678420" h="5834380">
                  <a:moveTo>
                    <a:pt x="0" y="5833871"/>
                  </a:moveTo>
                  <a:lnTo>
                    <a:pt x="7677911" y="5833871"/>
                  </a:lnTo>
                  <a:lnTo>
                    <a:pt x="7677911" y="0"/>
                  </a:lnTo>
                  <a:lnTo>
                    <a:pt x="0" y="0"/>
                  </a:lnTo>
                  <a:lnTo>
                    <a:pt x="0" y="583387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EE75A6E-CFB3-4E59-A8C6-7514ECAD001D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1264" y="179802"/>
            <a:ext cx="4849495" cy="5560060"/>
            <a:chOff x="3351264" y="179802"/>
            <a:chExt cx="4849495" cy="55600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1264" y="179802"/>
              <a:ext cx="4849390" cy="55595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6139" y="225601"/>
              <a:ext cx="4669818" cy="54084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87089" y="206501"/>
              <a:ext cx="4727575" cy="5447030"/>
            </a:xfrm>
            <a:custGeom>
              <a:avLst/>
              <a:gdLst/>
              <a:ahLst/>
              <a:cxnLst/>
              <a:rect l="l" t="t" r="r" b="b"/>
              <a:pathLst>
                <a:path w="4727575" h="5447030">
                  <a:moveTo>
                    <a:pt x="0" y="5446776"/>
                  </a:moveTo>
                  <a:lnTo>
                    <a:pt x="4727448" y="5446776"/>
                  </a:lnTo>
                  <a:lnTo>
                    <a:pt x="4727448" y="0"/>
                  </a:lnTo>
                  <a:lnTo>
                    <a:pt x="0" y="0"/>
                  </a:lnTo>
                  <a:lnTo>
                    <a:pt x="0" y="54467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648200" y="5795771"/>
            <a:ext cx="1687195" cy="368935"/>
          </a:xfrm>
          <a:prstGeom prst="rect">
            <a:avLst/>
          </a:prstGeom>
          <a:solidFill>
            <a:srgbClr val="000000"/>
          </a:solidFill>
          <a:ln w="12192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Epidermoid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cyst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F77F4AA-D8CA-4AB1-AAC7-D6A1CCDD1F7F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" y="385572"/>
            <a:ext cx="5203050" cy="57982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81115" y="4256532"/>
            <a:ext cx="6096000" cy="1940560"/>
          </a:xfrm>
          <a:prstGeom prst="rect">
            <a:avLst/>
          </a:prstGeom>
          <a:solidFill>
            <a:srgbClr val="000000"/>
          </a:solidFill>
          <a:ln w="12192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7155" marR="90170" indent="635" algn="ctr">
              <a:lnSpc>
                <a:spcPct val="100000"/>
              </a:lnSpc>
              <a:spcBef>
                <a:spcPts val="215"/>
              </a:spcBef>
            </a:pPr>
            <a:r>
              <a:rPr sz="2400" b="1" spc="-20" dirty="0">
                <a:solidFill>
                  <a:srgbClr val="FFFFFF"/>
                </a:solidFill>
                <a:latin typeface="Carlito"/>
                <a:cs typeface="Carlito"/>
              </a:rPr>
              <a:t>Three-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dimensional</a:t>
            </a:r>
            <a:r>
              <a:rPr sz="24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reconstruction</a:t>
            </a:r>
            <a:r>
              <a:rPr sz="24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CT</a:t>
            </a:r>
            <a:r>
              <a:rPr sz="24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rlito"/>
                <a:cs typeface="Carlito"/>
              </a:rPr>
              <a:t>scan 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demonstrating</a:t>
            </a:r>
            <a:r>
              <a:rPr sz="24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4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osteomas</a:t>
            </a:r>
            <a:r>
              <a:rPr sz="24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4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4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skull</a:t>
            </a:r>
            <a:r>
              <a:rPr sz="24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24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areas</a:t>
            </a:r>
            <a:r>
              <a:rPr sz="24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4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4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frontal</a:t>
            </a:r>
            <a:r>
              <a:rPr sz="24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bone,</a:t>
            </a:r>
            <a:r>
              <a:rPr sz="24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mandible,</a:t>
            </a:r>
            <a:r>
              <a:rPr sz="24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maxillae,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4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24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some</a:t>
            </a:r>
            <a:r>
              <a:rPr sz="24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degree</a:t>
            </a:r>
            <a:r>
              <a:rPr sz="24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4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orbit.</a:t>
            </a:r>
            <a:r>
              <a:rPr sz="24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Note</a:t>
            </a:r>
            <a:r>
              <a:rPr sz="24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4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large osteoma</a:t>
            </a:r>
            <a:r>
              <a:rPr sz="24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on</a:t>
            </a:r>
            <a:r>
              <a:rPr sz="24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4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right</a:t>
            </a:r>
            <a:r>
              <a:rPr sz="24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angle</a:t>
            </a:r>
            <a:r>
              <a:rPr sz="24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4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4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mandible.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70C040E-DC9F-4242-AD83-DBD1302F724B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7594" y="423646"/>
            <a:ext cx="10770235" cy="4502150"/>
            <a:chOff x="577594" y="423646"/>
            <a:chExt cx="10770235" cy="4502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4" y="423646"/>
              <a:ext cx="10770110" cy="45019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59" y="469379"/>
              <a:ext cx="10576741" cy="43510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13409" y="450342"/>
              <a:ext cx="10648315" cy="4389120"/>
            </a:xfrm>
            <a:custGeom>
              <a:avLst/>
              <a:gdLst/>
              <a:ahLst/>
              <a:cxnLst/>
              <a:rect l="l" t="t" r="r" b="b"/>
              <a:pathLst>
                <a:path w="10648315" h="4389120">
                  <a:moveTo>
                    <a:pt x="0" y="4389120"/>
                  </a:moveTo>
                  <a:lnTo>
                    <a:pt x="10648188" y="4389120"/>
                  </a:lnTo>
                  <a:lnTo>
                    <a:pt x="10648188" y="0"/>
                  </a:lnTo>
                  <a:lnTo>
                    <a:pt x="0" y="0"/>
                  </a:lnTo>
                  <a:lnTo>
                    <a:pt x="0" y="438912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14244" y="5117591"/>
            <a:ext cx="6446520" cy="646430"/>
          </a:xfrm>
          <a:prstGeom prst="rect">
            <a:avLst/>
          </a:prstGeom>
          <a:solidFill>
            <a:srgbClr val="000000"/>
          </a:solidFill>
          <a:ln w="12192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40"/>
              </a:spcBef>
            </a:pPr>
            <a:r>
              <a:rPr sz="3600" spc="-10" dirty="0">
                <a:solidFill>
                  <a:srgbClr val="FFFFFF"/>
                </a:solidFill>
                <a:latin typeface="Carlito"/>
                <a:cs typeface="Carlito"/>
              </a:rPr>
              <a:t>Osteomas</a:t>
            </a:r>
            <a:r>
              <a:rPr sz="36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3600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dirty="0">
                <a:solidFill>
                  <a:srgbClr val="FFFFFF"/>
                </a:solidFill>
                <a:latin typeface="Carlito"/>
                <a:cs typeface="Carlito"/>
              </a:rPr>
              <a:t>Gardner’s</a:t>
            </a:r>
            <a:r>
              <a:rPr sz="3600" spc="-1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rlito"/>
                <a:cs typeface="Carlito"/>
              </a:rPr>
              <a:t>syndrome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775282"/>
            <a:ext cx="10908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Palladio Uralic"/>
                <a:cs typeface="Palladio Uralic"/>
              </a:rPr>
              <a:t>The</a:t>
            </a:r>
            <a:r>
              <a:rPr sz="2800" b="0" spc="-55" dirty="0">
                <a:latin typeface="Palladio Uralic"/>
                <a:cs typeface="Palladio Uralic"/>
              </a:rPr>
              <a:t> </a:t>
            </a:r>
            <a:r>
              <a:rPr sz="2800" b="0" dirty="0">
                <a:latin typeface="Palladio Uralic"/>
                <a:cs typeface="Palladio Uralic"/>
              </a:rPr>
              <a:t>osteomas</a:t>
            </a:r>
            <a:r>
              <a:rPr sz="2800" b="0" spc="-50" dirty="0">
                <a:latin typeface="Palladio Uralic"/>
                <a:cs typeface="Palladio Uralic"/>
              </a:rPr>
              <a:t> </a:t>
            </a:r>
            <a:r>
              <a:rPr sz="2800" b="0" dirty="0">
                <a:latin typeface="Palladio Uralic"/>
                <a:cs typeface="Palladio Uralic"/>
              </a:rPr>
              <a:t>are</a:t>
            </a:r>
            <a:r>
              <a:rPr sz="2800" b="0" spc="-55" dirty="0">
                <a:latin typeface="Palladio Uralic"/>
                <a:cs typeface="Palladio Uralic"/>
              </a:rPr>
              <a:t> </a:t>
            </a:r>
            <a:r>
              <a:rPr sz="2800" b="0" dirty="0">
                <a:latin typeface="Palladio Uralic"/>
                <a:cs typeface="Palladio Uralic"/>
              </a:rPr>
              <a:t>generally</a:t>
            </a:r>
            <a:r>
              <a:rPr sz="2800" b="0" spc="-65" dirty="0">
                <a:latin typeface="Palladio Uralic"/>
                <a:cs typeface="Palladio Uralic"/>
              </a:rPr>
              <a:t> </a:t>
            </a:r>
            <a:r>
              <a:rPr sz="2800" b="0" dirty="0">
                <a:latin typeface="Palladio Uralic"/>
                <a:cs typeface="Palladio Uralic"/>
              </a:rPr>
              <a:t>of</a:t>
            </a:r>
            <a:r>
              <a:rPr sz="2800" b="0" spc="-40" dirty="0">
                <a:latin typeface="Palladio Uralic"/>
                <a:cs typeface="Palladio Uralic"/>
              </a:rPr>
              <a:t> </a:t>
            </a:r>
            <a:r>
              <a:rPr sz="2800" b="0" dirty="0">
                <a:latin typeface="Palladio Uralic"/>
                <a:cs typeface="Palladio Uralic"/>
              </a:rPr>
              <a:t>the</a:t>
            </a:r>
            <a:r>
              <a:rPr sz="2800" b="0" spc="-45" dirty="0">
                <a:latin typeface="Palladio Uralic"/>
                <a:cs typeface="Palladio Uralic"/>
              </a:rPr>
              <a:t> </a:t>
            </a:r>
            <a:r>
              <a:rPr sz="2800" b="0" dirty="0">
                <a:latin typeface="Palladio Uralic"/>
                <a:cs typeface="Palladio Uralic"/>
              </a:rPr>
              <a:t>compact</a:t>
            </a:r>
            <a:r>
              <a:rPr sz="2800" b="0" spc="-40" dirty="0">
                <a:latin typeface="Palladio Uralic"/>
                <a:cs typeface="Palladio Uralic"/>
              </a:rPr>
              <a:t> </a:t>
            </a:r>
            <a:r>
              <a:rPr sz="2800" b="0" dirty="0">
                <a:latin typeface="Palladio Uralic"/>
                <a:cs typeface="Palladio Uralic"/>
              </a:rPr>
              <a:t>type.</a:t>
            </a:r>
            <a:r>
              <a:rPr sz="2800" b="0" spc="-45" dirty="0">
                <a:latin typeface="Palladio Uralic"/>
                <a:cs typeface="Palladio Uralic"/>
              </a:rPr>
              <a:t> </a:t>
            </a:r>
            <a:r>
              <a:rPr sz="2800" b="0" dirty="0">
                <a:latin typeface="Palladio Uralic"/>
                <a:cs typeface="Palladio Uralic"/>
              </a:rPr>
              <a:t>An</a:t>
            </a:r>
            <a:r>
              <a:rPr sz="2800" b="0" spc="-40" dirty="0">
                <a:latin typeface="Palladio Uralic"/>
                <a:cs typeface="Palladio Uralic"/>
              </a:rPr>
              <a:t> </a:t>
            </a:r>
            <a:r>
              <a:rPr sz="2800" b="0" dirty="0">
                <a:latin typeface="Palladio Uralic"/>
                <a:cs typeface="Palladio Uralic"/>
              </a:rPr>
              <a:t>individual</a:t>
            </a:r>
            <a:r>
              <a:rPr sz="2800" b="0" spc="-55" dirty="0">
                <a:latin typeface="Palladio Uralic"/>
                <a:cs typeface="Palladio Uralic"/>
              </a:rPr>
              <a:t> </a:t>
            </a:r>
            <a:r>
              <a:rPr sz="2800" b="0" spc="-10" dirty="0">
                <a:latin typeface="Palladio Uralic"/>
                <a:cs typeface="Palladio Uralic"/>
              </a:rPr>
              <a:t>lesion</a:t>
            </a:r>
            <a:endParaRPr sz="28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2629280"/>
            <a:ext cx="10218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Palladio Uralic"/>
                <a:cs typeface="Palladio Uralic"/>
              </a:rPr>
              <a:t>cannot</a:t>
            </a:r>
            <a:r>
              <a:rPr sz="2800" spc="-80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be</a:t>
            </a:r>
            <a:r>
              <a:rPr sz="2800" spc="-65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differentiated</a:t>
            </a:r>
            <a:r>
              <a:rPr sz="2800" spc="-75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microscopically</a:t>
            </a:r>
            <a:r>
              <a:rPr sz="2800" spc="-50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from</a:t>
            </a:r>
            <a:r>
              <a:rPr sz="2800" spc="-60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a</a:t>
            </a:r>
            <a:r>
              <a:rPr sz="2800" spc="-65" dirty="0">
                <a:latin typeface="Palladio Uralic"/>
                <a:cs typeface="Palladio Uralic"/>
              </a:rPr>
              <a:t> </a:t>
            </a:r>
            <a:r>
              <a:rPr sz="2800" dirty="0">
                <a:latin typeface="Palladio Uralic"/>
                <a:cs typeface="Palladio Uralic"/>
              </a:rPr>
              <a:t>solitary</a:t>
            </a:r>
            <a:r>
              <a:rPr sz="2800" spc="-35" dirty="0">
                <a:latin typeface="Palladio Uralic"/>
                <a:cs typeface="Palladio Uralic"/>
              </a:rPr>
              <a:t> </a:t>
            </a:r>
            <a:r>
              <a:rPr sz="2800" spc="-10" dirty="0">
                <a:latin typeface="Palladio Uralic"/>
                <a:cs typeface="Palladio Uralic"/>
              </a:rPr>
              <a:t>osteoma.</a:t>
            </a:r>
            <a:endParaRPr sz="28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971" y="995172"/>
            <a:ext cx="4410710" cy="46228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2700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sz="2400" i="1" spc="185" dirty="0">
                <a:solidFill>
                  <a:srgbClr val="FFFFFF"/>
                </a:solidFill>
                <a:latin typeface="Georgia"/>
                <a:cs typeface="Georgia"/>
              </a:rPr>
              <a:t>Histopathologic</a:t>
            </a:r>
            <a:r>
              <a:rPr sz="2400" i="1" spc="2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i="1" spc="195" dirty="0">
                <a:solidFill>
                  <a:srgbClr val="FFFFFF"/>
                </a:solidFill>
                <a:latin typeface="Georgia"/>
                <a:cs typeface="Georgia"/>
              </a:rPr>
              <a:t>Features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746F22A-2E64-4128-8C67-4C5D3DF5BA1A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97" y="958257"/>
            <a:ext cx="108928" cy="5023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9715" y="764494"/>
            <a:ext cx="115868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Palladio Uralic"/>
                <a:cs typeface="Palladio Uralic"/>
              </a:rPr>
              <a:t>-</a:t>
            </a:r>
            <a:r>
              <a:rPr sz="2400" spc="2025" dirty="0">
                <a:solidFill>
                  <a:srgbClr val="C00000"/>
                </a:solidFill>
                <a:latin typeface="Palladio Uralic"/>
                <a:cs typeface="Palladio Uralic"/>
              </a:rPr>
              <a:t> </a:t>
            </a:r>
            <a:r>
              <a:rPr sz="2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Palladio Uralic"/>
                <a:cs typeface="Palladio Uralic"/>
              </a:rPr>
              <a:t>Prophylactic</a:t>
            </a:r>
            <a:r>
              <a:rPr sz="2400" b="1" u="sng" spc="2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Palladio Uralic"/>
                <a:cs typeface="Palladio Uralic"/>
              </a:rPr>
              <a:t>colectomy</a:t>
            </a:r>
            <a:r>
              <a:rPr sz="2400" b="1" u="sng" spc="2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because</a:t>
            </a:r>
            <a:r>
              <a:rPr sz="2400" u="none" spc="220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of</a:t>
            </a:r>
            <a:r>
              <a:rPr sz="2400" u="none" spc="21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the</a:t>
            </a:r>
            <a:r>
              <a:rPr sz="2400" u="none" spc="229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high</a:t>
            </a:r>
            <a:r>
              <a:rPr sz="2400" u="none" spc="210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risk</a:t>
            </a:r>
            <a:r>
              <a:rPr sz="2400" u="none" spc="210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for</a:t>
            </a:r>
            <a:r>
              <a:rPr sz="2400" u="none" spc="22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transformation</a:t>
            </a:r>
            <a:r>
              <a:rPr sz="2400" u="none" spc="21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of</a:t>
            </a:r>
            <a:r>
              <a:rPr sz="2400" u="none" spc="215" dirty="0">
                <a:latin typeface="Palladio Uralic"/>
                <a:cs typeface="Palladio Uralic"/>
              </a:rPr>
              <a:t> </a:t>
            </a:r>
            <a:r>
              <a:rPr sz="2400" u="none" spc="-10" dirty="0">
                <a:latin typeface="Palladio Uralic"/>
                <a:cs typeface="Palladio Uralic"/>
              </a:rPr>
              <a:t>colorectal </a:t>
            </a:r>
            <a:r>
              <a:rPr sz="2400" u="none" dirty="0">
                <a:latin typeface="Palladio Uralic"/>
                <a:cs typeface="Palladio Uralic"/>
              </a:rPr>
              <a:t>polyps</a:t>
            </a:r>
            <a:r>
              <a:rPr sz="2400" u="none" spc="59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into  adenocarcinoma.</a:t>
            </a:r>
            <a:r>
              <a:rPr sz="2400" u="none" spc="5" dirty="0">
                <a:latin typeface="Palladio Uralic"/>
                <a:cs typeface="Palladio Uralic"/>
              </a:rPr>
              <a:t>  </a:t>
            </a:r>
            <a:r>
              <a:rPr sz="2400" u="none" dirty="0">
                <a:latin typeface="Palladio Uralic"/>
                <a:cs typeface="Palladio Uralic"/>
              </a:rPr>
              <a:t>Since  ,without</a:t>
            </a:r>
            <a:r>
              <a:rPr sz="2400" u="none" spc="5" dirty="0">
                <a:latin typeface="Palladio Uralic"/>
                <a:cs typeface="Palladio Uralic"/>
              </a:rPr>
              <a:t>  </a:t>
            </a:r>
            <a:r>
              <a:rPr sz="2400" u="none" dirty="0">
                <a:latin typeface="Palladio Uralic"/>
                <a:cs typeface="Palladio Uralic"/>
              </a:rPr>
              <a:t>treatment,  approximately</a:t>
            </a:r>
            <a:r>
              <a:rPr sz="2400" u="none" spc="59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50%  </a:t>
            </a:r>
            <a:r>
              <a:rPr sz="2400" u="none" spc="-25" dirty="0">
                <a:latin typeface="Palladio Uralic"/>
                <a:cs typeface="Palladio Uralic"/>
              </a:rPr>
              <a:t>of </a:t>
            </a:r>
            <a:r>
              <a:rPr sz="2400" u="none" dirty="0">
                <a:latin typeface="Palladio Uralic"/>
                <a:cs typeface="Palladio Uralic"/>
              </a:rPr>
              <a:t>patients</a:t>
            </a:r>
            <a:r>
              <a:rPr sz="2400" u="none" spc="-2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by</a:t>
            </a:r>
            <a:r>
              <a:rPr sz="2400" u="none" spc="-3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30</a:t>
            </a:r>
            <a:r>
              <a:rPr sz="2400" u="none" spc="-30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years</a:t>
            </a:r>
            <a:r>
              <a:rPr sz="2400" u="none" spc="-3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of</a:t>
            </a:r>
            <a:r>
              <a:rPr sz="2400" u="none" spc="-30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age,</a:t>
            </a:r>
            <a:r>
              <a:rPr sz="2400" u="none" spc="-30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and</a:t>
            </a:r>
            <a:r>
              <a:rPr sz="2400" u="none" spc="-30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100%</a:t>
            </a:r>
            <a:r>
              <a:rPr sz="2400" u="none" spc="-3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by</a:t>
            </a:r>
            <a:r>
              <a:rPr sz="2400" u="none" spc="-4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the</a:t>
            </a:r>
            <a:r>
              <a:rPr sz="2400" u="none" spc="-10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fifth</a:t>
            </a:r>
            <a:r>
              <a:rPr sz="2400" u="none" spc="-2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decade</a:t>
            </a:r>
            <a:r>
              <a:rPr sz="2400" u="none" spc="-50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develop</a:t>
            </a:r>
            <a:r>
              <a:rPr sz="2400" u="none" spc="-3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colorectal</a:t>
            </a:r>
            <a:r>
              <a:rPr sz="2400" u="none" spc="-20" dirty="0">
                <a:latin typeface="Palladio Uralic"/>
                <a:cs typeface="Palladio Uralic"/>
              </a:rPr>
              <a:t> </a:t>
            </a:r>
            <a:r>
              <a:rPr sz="2400" u="none" spc="-10" dirty="0">
                <a:latin typeface="Palladio Uralic"/>
                <a:cs typeface="Palladio Uralic"/>
              </a:rPr>
              <a:t>cancer</a:t>
            </a:r>
            <a:endParaRPr sz="2400" dirty="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0699" y="2910458"/>
            <a:ext cx="11102975" cy="18415"/>
          </a:xfrm>
          <a:custGeom>
            <a:avLst/>
            <a:gdLst/>
            <a:ahLst/>
            <a:cxnLst/>
            <a:rect l="l" t="t" r="r" b="b"/>
            <a:pathLst>
              <a:path w="11102975" h="18414">
                <a:moveTo>
                  <a:pt x="11102365" y="0"/>
                </a:moveTo>
                <a:lnTo>
                  <a:pt x="0" y="0"/>
                </a:lnTo>
                <a:lnTo>
                  <a:pt x="0" y="18287"/>
                </a:lnTo>
                <a:lnTo>
                  <a:pt x="11102365" y="18287"/>
                </a:lnTo>
                <a:lnTo>
                  <a:pt x="111023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0952" y="2553970"/>
            <a:ext cx="2467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894205" algn="l"/>
              </a:tabLst>
            </a:pPr>
            <a:r>
              <a:rPr sz="2400" spc="-50" dirty="0">
                <a:latin typeface="Palladio Uralic"/>
                <a:cs typeface="Palladio Uralic"/>
              </a:rPr>
              <a:t>-</a:t>
            </a:r>
            <a:r>
              <a:rPr sz="2400" dirty="0">
                <a:latin typeface="Palladio Uralic"/>
                <a:cs typeface="Palladio Uralic"/>
              </a:rPr>
              <a:t>	</a:t>
            </a:r>
            <a:r>
              <a:rPr sz="2400" b="1" spc="-10" dirty="0">
                <a:latin typeface="Palladio Uralic"/>
                <a:cs typeface="Palladio Uralic"/>
              </a:rPr>
              <a:t>Patients</a:t>
            </a:r>
            <a:r>
              <a:rPr sz="2400" b="1" dirty="0">
                <a:latin typeface="Palladio Uralic"/>
                <a:cs typeface="Palladio Uralic"/>
              </a:rPr>
              <a:t>	</a:t>
            </a:r>
            <a:r>
              <a:rPr sz="2400" b="1" spc="-20" dirty="0">
                <a:latin typeface="Palladio Uralic"/>
                <a:cs typeface="Palladio Uralic"/>
              </a:rPr>
              <a:t>also</a:t>
            </a:r>
            <a:endParaRPr sz="24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00501" y="2553970"/>
            <a:ext cx="8837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4605" algn="l"/>
                <a:tab pos="1931670" algn="l"/>
                <a:tab pos="3696335" algn="l"/>
                <a:tab pos="4411345" algn="l"/>
                <a:tab pos="6550025" algn="l"/>
                <a:tab pos="7146925" algn="l"/>
              </a:tabLst>
            </a:pPr>
            <a:r>
              <a:rPr sz="2400" b="1" spc="-10" dirty="0">
                <a:latin typeface="Palladio Uralic"/>
                <a:cs typeface="Palladio Uralic"/>
              </a:rPr>
              <a:t>should</a:t>
            </a:r>
            <a:r>
              <a:rPr sz="2400" b="1" dirty="0">
                <a:latin typeface="Palladio Uralic"/>
                <a:cs typeface="Palladio Uralic"/>
              </a:rPr>
              <a:t>	</a:t>
            </a:r>
            <a:r>
              <a:rPr sz="2400" b="1" spc="-25" dirty="0">
                <a:latin typeface="Palladio Uralic"/>
                <a:cs typeface="Palladio Uralic"/>
              </a:rPr>
              <a:t>be</a:t>
            </a:r>
            <a:r>
              <a:rPr sz="2400" b="1" dirty="0">
                <a:latin typeface="Palladio Uralic"/>
                <a:cs typeface="Palladio Uralic"/>
              </a:rPr>
              <a:t>	</a:t>
            </a:r>
            <a:r>
              <a:rPr sz="2400" b="1" spc="-10" dirty="0">
                <a:latin typeface="Palladio Uralic"/>
                <a:cs typeface="Palladio Uralic"/>
              </a:rPr>
              <a:t>monitored</a:t>
            </a:r>
            <a:r>
              <a:rPr sz="2400" b="1" dirty="0">
                <a:latin typeface="Palladio Uralic"/>
                <a:cs typeface="Palladio Uralic"/>
              </a:rPr>
              <a:t>	</a:t>
            </a:r>
            <a:r>
              <a:rPr sz="2400" b="1" spc="-25" dirty="0">
                <a:latin typeface="Palladio Uralic"/>
                <a:cs typeface="Palladio Uralic"/>
              </a:rPr>
              <a:t>for</a:t>
            </a:r>
            <a:r>
              <a:rPr sz="2400" b="1" dirty="0">
                <a:latin typeface="Palladio Uralic"/>
                <a:cs typeface="Palladio Uralic"/>
              </a:rPr>
              <a:t>	</a:t>
            </a:r>
            <a:r>
              <a:rPr sz="2400" b="1" spc="-10" dirty="0">
                <a:latin typeface="Palladio Uralic"/>
                <a:cs typeface="Palladio Uralic"/>
              </a:rPr>
              <a:t>development</a:t>
            </a:r>
            <a:r>
              <a:rPr sz="2400" b="1" dirty="0">
                <a:latin typeface="Palladio Uralic"/>
                <a:cs typeface="Palladio Uralic"/>
              </a:rPr>
              <a:t>	</a:t>
            </a:r>
            <a:r>
              <a:rPr sz="2400" b="1" spc="-25" dirty="0">
                <a:latin typeface="Palladio Uralic"/>
                <a:cs typeface="Palladio Uralic"/>
              </a:rPr>
              <a:t>of</a:t>
            </a:r>
            <a:r>
              <a:rPr sz="2400" b="1" dirty="0">
                <a:latin typeface="Palladio Uralic"/>
                <a:cs typeface="Palladio Uralic"/>
              </a:rPr>
              <a:t>	</a:t>
            </a:r>
            <a:r>
              <a:rPr sz="2400" b="1" spc="-10" dirty="0">
                <a:latin typeface="Palladio Uralic"/>
                <a:cs typeface="Palladio Uralic"/>
              </a:rPr>
              <a:t>extracolonic</a:t>
            </a:r>
            <a:endParaRPr sz="2400">
              <a:latin typeface="Palladio Uralic"/>
              <a:cs typeface="Palladio Ur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952" y="2919729"/>
            <a:ext cx="1158684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malignancies</a:t>
            </a:r>
            <a:r>
              <a:rPr sz="2400" b="1" u="sng" spc="-4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or</a:t>
            </a:r>
            <a:r>
              <a:rPr sz="2400" b="1" u="sng" spc="-1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desmoid</a:t>
            </a:r>
            <a:r>
              <a:rPr sz="2400" b="1" u="sng" spc="-2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tumors.</a:t>
            </a:r>
            <a:endParaRPr sz="24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Palladio Uralic"/>
              <a:cs typeface="Palladio Uralic"/>
            </a:endParaRPr>
          </a:p>
          <a:p>
            <a:pPr marL="467359" marR="6350" indent="-454659" algn="just">
              <a:lnSpc>
                <a:spcPct val="100000"/>
              </a:lnSpc>
              <a:buFont typeface="Palladio Uralic"/>
              <a:buChar char="-"/>
              <a:tabLst>
                <a:tab pos="469900" algn="l"/>
              </a:tabLst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Osteomas</a:t>
            </a:r>
            <a:r>
              <a:rPr sz="2400" b="1" u="sng" spc="459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and</a:t>
            </a:r>
            <a:r>
              <a:rPr sz="2400" b="1" u="sng" spc="46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epidermoid</a:t>
            </a:r>
            <a:r>
              <a:rPr sz="2400" b="1" u="sng" spc="46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cysts</a:t>
            </a:r>
            <a:r>
              <a:rPr sz="2400" b="1" u="sng" spc="47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may</a:t>
            </a:r>
            <a:r>
              <a:rPr sz="2400" b="1" u="sng" spc="46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be</a:t>
            </a:r>
            <a:r>
              <a:rPr sz="2400" b="1" u="sng" spc="47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removed</a:t>
            </a:r>
            <a:r>
              <a:rPr sz="2400" b="1" u="sng" spc="459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if</a:t>
            </a:r>
            <a:r>
              <a:rPr sz="2400" u="none" spc="47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they</a:t>
            </a:r>
            <a:r>
              <a:rPr sz="2400" u="none" spc="46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cause</a:t>
            </a:r>
            <a:r>
              <a:rPr sz="2400" u="none" spc="47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functional</a:t>
            </a:r>
            <a:r>
              <a:rPr sz="2400" u="none" spc="470" dirty="0">
                <a:latin typeface="Palladio Uralic"/>
                <a:cs typeface="Palladio Uralic"/>
              </a:rPr>
              <a:t> </a:t>
            </a:r>
            <a:r>
              <a:rPr sz="2400" u="none" spc="-25" dirty="0">
                <a:latin typeface="Palladio Uralic"/>
                <a:cs typeface="Palladio Uralic"/>
              </a:rPr>
              <a:t>or 	</a:t>
            </a:r>
            <a:r>
              <a:rPr sz="2400" u="none" dirty="0">
                <a:latin typeface="Palladio Uralic"/>
                <a:cs typeface="Palladio Uralic"/>
              </a:rPr>
              <a:t>cosmetic</a:t>
            </a:r>
            <a:r>
              <a:rPr sz="2400" u="none" spc="-95" dirty="0">
                <a:latin typeface="Palladio Uralic"/>
                <a:cs typeface="Palladio Uralic"/>
              </a:rPr>
              <a:t> </a:t>
            </a:r>
            <a:r>
              <a:rPr sz="2400" u="none" spc="-10" dirty="0">
                <a:latin typeface="Palladio Uralic"/>
                <a:cs typeface="Palladio Uralic"/>
              </a:rPr>
              <a:t>problems.</a:t>
            </a:r>
            <a:endParaRPr sz="24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Palladio Uralic"/>
              <a:buChar char="-"/>
            </a:pPr>
            <a:endParaRPr sz="2400">
              <a:latin typeface="Palladio Uralic"/>
              <a:cs typeface="Palladio Uralic"/>
            </a:endParaRPr>
          </a:p>
          <a:p>
            <a:pPr marL="467995" marR="5080" indent="-455295" algn="just">
              <a:lnSpc>
                <a:spcPct val="100000"/>
              </a:lnSpc>
              <a:buFont typeface="Palladio Uralic"/>
              <a:buChar char="-"/>
              <a:tabLst>
                <a:tab pos="469900" algn="l"/>
              </a:tabLst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Dental</a:t>
            </a:r>
            <a:r>
              <a:rPr sz="2400" b="1" u="sng" spc="4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management</a:t>
            </a:r>
            <a:r>
              <a:rPr sz="2400" b="1" u="sng" spc="4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 </a:t>
            </a:r>
            <a:r>
              <a:rPr sz="2400" u="none" dirty="0">
                <a:latin typeface="Palladio Uralic"/>
                <a:cs typeface="Palladio Uralic"/>
              </a:rPr>
              <a:t>typically</a:t>
            </a:r>
            <a:r>
              <a:rPr sz="2400" u="none" spc="45" dirty="0">
                <a:latin typeface="Palladio Uralic"/>
                <a:cs typeface="Palladio Uralic"/>
              </a:rPr>
              <a:t>  </a:t>
            </a:r>
            <a:r>
              <a:rPr sz="2400" u="none" dirty="0">
                <a:latin typeface="Palladio Uralic"/>
                <a:cs typeface="Palladio Uralic"/>
              </a:rPr>
              <a:t>involves</a:t>
            </a:r>
            <a:r>
              <a:rPr sz="2400" u="none" spc="45" dirty="0">
                <a:latin typeface="Palladio Uralic"/>
                <a:cs typeface="Palladio Uralic"/>
              </a:rPr>
              <a:t>  </a:t>
            </a:r>
            <a:r>
              <a:rPr sz="2400" u="none" dirty="0">
                <a:latin typeface="Palladio Uralic"/>
                <a:cs typeface="Palladio Uralic"/>
              </a:rPr>
              <a:t>surgical</a:t>
            </a:r>
            <a:r>
              <a:rPr sz="2400" u="none" spc="45" dirty="0">
                <a:latin typeface="Palladio Uralic"/>
                <a:cs typeface="Palladio Uralic"/>
              </a:rPr>
              <a:t>  </a:t>
            </a:r>
            <a:r>
              <a:rPr sz="2400" u="none" dirty="0">
                <a:latin typeface="Palladio Uralic"/>
                <a:cs typeface="Palladio Uralic"/>
              </a:rPr>
              <a:t>extraction</a:t>
            </a:r>
            <a:r>
              <a:rPr sz="2400" u="none" spc="45" dirty="0">
                <a:latin typeface="Palladio Uralic"/>
                <a:cs typeface="Palladio Uralic"/>
              </a:rPr>
              <a:t>  </a:t>
            </a:r>
            <a:r>
              <a:rPr sz="2400" u="none" dirty="0">
                <a:latin typeface="Palladio Uralic"/>
                <a:cs typeface="Palladio Uralic"/>
              </a:rPr>
              <a:t>of</a:t>
            </a:r>
            <a:r>
              <a:rPr sz="2400" u="none" spc="45" dirty="0">
                <a:latin typeface="Palladio Uralic"/>
                <a:cs typeface="Palladio Uralic"/>
              </a:rPr>
              <a:t>  </a:t>
            </a:r>
            <a:r>
              <a:rPr sz="2400" u="none" dirty="0">
                <a:latin typeface="Palladio Uralic"/>
                <a:cs typeface="Palladio Uralic"/>
              </a:rPr>
              <a:t>impacted</a:t>
            </a:r>
            <a:r>
              <a:rPr sz="2400" u="none" spc="45" dirty="0">
                <a:latin typeface="Palladio Uralic"/>
                <a:cs typeface="Palladio Uralic"/>
              </a:rPr>
              <a:t>  </a:t>
            </a:r>
            <a:r>
              <a:rPr sz="2400" u="none" spc="-10" dirty="0">
                <a:latin typeface="Palladio Uralic"/>
                <a:cs typeface="Palladio Uralic"/>
              </a:rPr>
              <a:t>teeth, 	</a:t>
            </a:r>
            <a:r>
              <a:rPr sz="2400" u="none" dirty="0">
                <a:latin typeface="Palladio Uralic"/>
                <a:cs typeface="Palladio Uralic"/>
              </a:rPr>
              <a:t>removal</a:t>
            </a:r>
            <a:r>
              <a:rPr sz="2400" u="none" spc="455" dirty="0">
                <a:latin typeface="Palladio Uralic"/>
                <a:cs typeface="Palladio Uralic"/>
              </a:rPr>
              <a:t>  </a:t>
            </a:r>
            <a:r>
              <a:rPr sz="2400" u="none" dirty="0">
                <a:latin typeface="Palladio Uralic"/>
                <a:cs typeface="Palladio Uralic"/>
              </a:rPr>
              <a:t>of</a:t>
            </a:r>
            <a:r>
              <a:rPr sz="2400" u="none" spc="455" dirty="0">
                <a:latin typeface="Palladio Uralic"/>
                <a:cs typeface="Palladio Uralic"/>
              </a:rPr>
              <a:t>  </a:t>
            </a:r>
            <a:r>
              <a:rPr sz="2400" u="none" dirty="0">
                <a:latin typeface="Palladio Uralic"/>
                <a:cs typeface="Palladio Uralic"/>
              </a:rPr>
              <a:t>odontomas,</a:t>
            </a:r>
            <a:r>
              <a:rPr sz="2400" u="none" spc="455" dirty="0">
                <a:latin typeface="Palladio Uralic"/>
                <a:cs typeface="Palladio Uralic"/>
              </a:rPr>
              <a:t>  </a:t>
            </a:r>
            <a:r>
              <a:rPr sz="2400" u="none" dirty="0">
                <a:latin typeface="Palladio Uralic"/>
                <a:cs typeface="Palladio Uralic"/>
              </a:rPr>
              <a:t>and</a:t>
            </a:r>
            <a:r>
              <a:rPr sz="2400" u="none" spc="445" dirty="0">
                <a:latin typeface="Palladio Uralic"/>
                <a:cs typeface="Palladio Uralic"/>
              </a:rPr>
              <a:t>  </a:t>
            </a:r>
            <a:r>
              <a:rPr sz="2400" u="none" dirty="0">
                <a:latin typeface="Palladio Uralic"/>
                <a:cs typeface="Palladio Uralic"/>
              </a:rPr>
              <a:t>prosthodontic</a:t>
            </a:r>
            <a:r>
              <a:rPr sz="2400" u="none" spc="455" dirty="0">
                <a:latin typeface="Palladio Uralic"/>
                <a:cs typeface="Palladio Uralic"/>
              </a:rPr>
              <a:t>  </a:t>
            </a:r>
            <a:r>
              <a:rPr sz="2400" u="none" dirty="0">
                <a:latin typeface="Palladio Uralic"/>
                <a:cs typeface="Palladio Uralic"/>
              </a:rPr>
              <a:t>treatment.</a:t>
            </a:r>
            <a:r>
              <a:rPr sz="2400" u="none" spc="450" dirty="0">
                <a:latin typeface="Palladio Uralic"/>
                <a:cs typeface="Palladio Uralic"/>
              </a:rPr>
              <a:t>  </a:t>
            </a:r>
            <a:r>
              <a:rPr sz="2400" u="none" dirty="0">
                <a:latin typeface="Palladio Uralic"/>
                <a:cs typeface="Palladio Uralic"/>
              </a:rPr>
              <a:t>Orthodontic</a:t>
            </a:r>
            <a:r>
              <a:rPr sz="2400" u="none" spc="459" dirty="0">
                <a:latin typeface="Palladio Uralic"/>
                <a:cs typeface="Palladio Uralic"/>
              </a:rPr>
              <a:t>  </a:t>
            </a:r>
            <a:r>
              <a:rPr sz="2400" u="none" spc="-10" dirty="0">
                <a:latin typeface="Palladio Uralic"/>
                <a:cs typeface="Palladio Uralic"/>
              </a:rPr>
              <a:t>tooth 	</a:t>
            </a:r>
            <a:r>
              <a:rPr sz="2400" u="none" dirty="0">
                <a:latin typeface="Palladio Uralic"/>
                <a:cs typeface="Palladio Uralic"/>
              </a:rPr>
              <a:t>movement</a:t>
            </a:r>
            <a:r>
              <a:rPr sz="2400" u="none" spc="-5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may</a:t>
            </a:r>
            <a:r>
              <a:rPr sz="2400" u="none" spc="-4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be</a:t>
            </a:r>
            <a:r>
              <a:rPr sz="2400" u="none" spc="-70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difficult</a:t>
            </a:r>
            <a:r>
              <a:rPr sz="2400" u="none" spc="-60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due</a:t>
            </a:r>
            <a:r>
              <a:rPr sz="2400" u="none" spc="-5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to</a:t>
            </a:r>
            <a:r>
              <a:rPr sz="2400" u="none" spc="-5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increased</a:t>
            </a:r>
            <a:r>
              <a:rPr sz="2400" u="none" spc="-6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bone</a:t>
            </a:r>
            <a:r>
              <a:rPr sz="2400" u="none" spc="-6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density</a:t>
            </a:r>
            <a:r>
              <a:rPr sz="2400" u="none" spc="-3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from</a:t>
            </a:r>
            <a:r>
              <a:rPr sz="2400" u="none" spc="-50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the</a:t>
            </a:r>
            <a:r>
              <a:rPr sz="2400" u="none" spc="-50" dirty="0">
                <a:latin typeface="Palladio Uralic"/>
                <a:cs typeface="Palladio Uralic"/>
              </a:rPr>
              <a:t> </a:t>
            </a:r>
            <a:r>
              <a:rPr sz="2400" u="none" spc="-10" dirty="0">
                <a:latin typeface="Palladio Uralic"/>
                <a:cs typeface="Palladio Uralic"/>
              </a:rPr>
              <a:t>osteomas.</a:t>
            </a:r>
            <a:endParaRPr sz="2400">
              <a:latin typeface="Palladio Uralic"/>
              <a:cs typeface="Palladio Ur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2212" y="266700"/>
            <a:ext cx="4409440" cy="46037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143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90"/>
              </a:spcBef>
            </a:pPr>
            <a:r>
              <a:rPr sz="2400" i="1" spc="225" dirty="0">
                <a:solidFill>
                  <a:srgbClr val="FFFFFF"/>
                </a:solidFill>
                <a:latin typeface="Georgia"/>
                <a:cs typeface="Georgia"/>
              </a:rPr>
              <a:t>Treatment </a:t>
            </a:r>
            <a:r>
              <a:rPr sz="2400" i="1" spc="245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2400" i="1" spc="2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i="1" spc="145" dirty="0">
                <a:solidFill>
                  <a:srgbClr val="FFFFFF"/>
                </a:solidFill>
                <a:latin typeface="Georgia"/>
                <a:cs typeface="Georgia"/>
              </a:rPr>
              <a:t>Prognosis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410A917-40F4-44E4-8CE8-9AE34B86798C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1235963"/>
            <a:ext cx="12204700" cy="4559935"/>
            <a:chOff x="-6095" y="1235963"/>
            <a:chExt cx="12204700" cy="4559935"/>
          </a:xfrm>
        </p:grpSpPr>
        <p:sp>
          <p:nvSpPr>
            <p:cNvPr id="3" name="object 3"/>
            <p:cNvSpPr/>
            <p:nvPr/>
          </p:nvSpPr>
          <p:spPr>
            <a:xfrm>
              <a:off x="0" y="1690115"/>
              <a:ext cx="12192000" cy="3416935"/>
            </a:xfrm>
            <a:custGeom>
              <a:avLst/>
              <a:gdLst/>
              <a:ahLst/>
              <a:cxnLst/>
              <a:rect l="l" t="t" r="r" b="b"/>
              <a:pathLst>
                <a:path w="12192000" h="3416935">
                  <a:moveTo>
                    <a:pt x="12192000" y="0"/>
                  </a:moveTo>
                  <a:lnTo>
                    <a:pt x="0" y="0"/>
                  </a:lnTo>
                  <a:lnTo>
                    <a:pt x="0" y="3416808"/>
                  </a:lnTo>
                  <a:lnTo>
                    <a:pt x="12192000" y="34168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690115"/>
              <a:ext cx="12192000" cy="3416935"/>
            </a:xfrm>
            <a:custGeom>
              <a:avLst/>
              <a:gdLst/>
              <a:ahLst/>
              <a:cxnLst/>
              <a:rect l="l" t="t" r="r" b="b"/>
              <a:pathLst>
                <a:path w="12192000" h="3416935">
                  <a:moveTo>
                    <a:pt x="0" y="3416808"/>
                  </a:moveTo>
                  <a:lnTo>
                    <a:pt x="12192000" y="34168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4168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2724" y="1235963"/>
              <a:ext cx="8467344" cy="23652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2248" y="2333244"/>
              <a:ext cx="2116836" cy="23652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9843" y="3430536"/>
              <a:ext cx="8833104" cy="23652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63748" y="1700225"/>
            <a:ext cx="732028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100"/>
              </a:spcBef>
            </a:pPr>
            <a:r>
              <a:rPr sz="7200" b="0" spc="-950" dirty="0">
                <a:solidFill>
                  <a:srgbClr val="FFFFFF"/>
                </a:solidFill>
                <a:latin typeface="Arial"/>
                <a:cs typeface="Arial"/>
              </a:rPr>
              <a:t>OSTEOBLASTOMA</a:t>
            </a:r>
            <a:endParaRPr sz="7200">
              <a:latin typeface="Arial"/>
              <a:cs typeface="Arial"/>
            </a:endParaRPr>
          </a:p>
          <a:p>
            <a:pPr marL="12700" marR="5080" indent="3232785">
              <a:lnSpc>
                <a:spcPct val="100000"/>
              </a:lnSpc>
              <a:spcBef>
                <a:spcPts val="5"/>
              </a:spcBef>
            </a:pPr>
            <a:r>
              <a:rPr sz="7200" b="0" spc="-34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7200" b="0" spc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200" b="0" spc="-930" dirty="0">
                <a:solidFill>
                  <a:srgbClr val="FFFFFF"/>
                </a:solidFill>
                <a:latin typeface="Arial"/>
                <a:cs typeface="Arial"/>
              </a:rPr>
              <a:t>OSTEOID</a:t>
            </a:r>
            <a:r>
              <a:rPr sz="7200" b="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200" b="0" spc="-980" dirty="0">
                <a:solidFill>
                  <a:srgbClr val="FFFFFF"/>
                </a:solidFill>
                <a:latin typeface="Arial"/>
                <a:cs typeface="Arial"/>
              </a:rPr>
              <a:t>OSTEOMA</a:t>
            </a:r>
            <a:endParaRPr sz="7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4EC2336-1BCB-4957-A89E-47A7808C53B3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377825" y="685800"/>
            <a:ext cx="1143635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00"/>
              </a:spcBef>
            </a:pP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Osteoblastoma</a:t>
            </a:r>
            <a:r>
              <a:rPr sz="2400"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and</a:t>
            </a:r>
            <a:r>
              <a:rPr sz="2400" b="1" u="sng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osteoid</a:t>
            </a:r>
            <a:r>
              <a:rPr sz="240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osteoma</a:t>
            </a:r>
            <a:endParaRPr sz="2400" dirty="0">
              <a:latin typeface="Carlito"/>
              <a:cs typeface="Carlito"/>
            </a:endParaRPr>
          </a:p>
          <a:p>
            <a:pPr marL="354965" indent="-342265">
              <a:lnSpc>
                <a:spcPts val="2875"/>
              </a:lnSpc>
              <a:buChar char="-"/>
              <a:tabLst>
                <a:tab pos="354965" algn="l"/>
              </a:tabLst>
            </a:pPr>
            <a:r>
              <a:rPr sz="2400" dirty="0">
                <a:latin typeface="Palladio Uralic"/>
                <a:cs typeface="Palladio Uralic"/>
              </a:rPr>
              <a:t>Closely</a:t>
            </a:r>
            <a:r>
              <a:rPr sz="2400" spc="-5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related</a:t>
            </a:r>
            <a:r>
              <a:rPr sz="2400" spc="-5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benign</a:t>
            </a:r>
            <a:r>
              <a:rPr sz="2400" spc="-5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bone</a:t>
            </a:r>
            <a:r>
              <a:rPr sz="2400" spc="-5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tumors</a:t>
            </a:r>
            <a:r>
              <a:rPr sz="2400" spc="-6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that</a:t>
            </a:r>
            <a:r>
              <a:rPr sz="2400" spc="-4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arise</a:t>
            </a:r>
            <a:r>
              <a:rPr sz="2400" spc="-5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from</a:t>
            </a:r>
            <a:r>
              <a:rPr sz="2400" spc="-55" dirty="0">
                <a:latin typeface="Palladio Uralic"/>
                <a:cs typeface="Palladio Uralic"/>
              </a:rPr>
              <a:t> </a:t>
            </a:r>
            <a:r>
              <a:rPr sz="2400" spc="-10" dirty="0">
                <a:latin typeface="Palladio Uralic"/>
                <a:cs typeface="Palladio Uralic"/>
              </a:rPr>
              <a:t>osteoblasts.</a:t>
            </a:r>
            <a:endParaRPr sz="2400" dirty="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Palladio Uralic"/>
              <a:buChar char="-"/>
            </a:pPr>
            <a:endParaRPr sz="2400" dirty="0">
              <a:latin typeface="Palladio Uralic"/>
              <a:cs typeface="Palladio Uralic"/>
            </a:endParaRPr>
          </a:p>
          <a:p>
            <a:pPr marL="353695" marR="8255" indent="-340995" algn="just">
              <a:lnSpc>
                <a:spcPct val="100000"/>
              </a:lnSpc>
              <a:buChar char="-"/>
              <a:tabLst>
                <a:tab pos="355600" algn="l"/>
              </a:tabLst>
            </a:pPr>
            <a:r>
              <a:rPr sz="2400" dirty="0">
                <a:latin typeface="Palladio Uralic"/>
                <a:cs typeface="Palladio Uralic"/>
              </a:rPr>
              <a:t>Most</a:t>
            </a:r>
            <a:r>
              <a:rPr sz="2400" spc="135" dirty="0">
                <a:latin typeface="Palladio Uralic"/>
                <a:cs typeface="Palladio Uralic"/>
              </a:rPr>
              <a:t>  </a:t>
            </a:r>
            <a:r>
              <a:rPr sz="2400" dirty="0">
                <a:latin typeface="Palladio Uralic"/>
                <a:cs typeface="Palladio Uralic"/>
              </a:rPr>
              <a:t>authorities</a:t>
            </a:r>
            <a:r>
              <a:rPr sz="2400" spc="140" dirty="0">
                <a:latin typeface="Palladio Uralic"/>
                <a:cs typeface="Palladio Uralic"/>
              </a:rPr>
              <a:t>  </a:t>
            </a:r>
            <a:r>
              <a:rPr sz="2400" dirty="0">
                <a:latin typeface="Palladio Uralic"/>
                <a:cs typeface="Palladio Uralic"/>
              </a:rPr>
              <a:t>currently</a:t>
            </a:r>
            <a:r>
              <a:rPr sz="2400" spc="135" dirty="0">
                <a:latin typeface="Palladio Uralic"/>
                <a:cs typeface="Palladio Uralic"/>
              </a:rPr>
              <a:t>  </a:t>
            </a:r>
            <a:r>
              <a:rPr sz="2400" dirty="0">
                <a:latin typeface="Palladio Uralic"/>
                <a:cs typeface="Palladio Uralic"/>
              </a:rPr>
              <a:t>recognize</a:t>
            </a:r>
            <a:r>
              <a:rPr sz="2400" spc="140" dirty="0">
                <a:latin typeface="Palladio Uralic"/>
                <a:cs typeface="Palladio Uralic"/>
              </a:rPr>
              <a:t>  </a:t>
            </a:r>
            <a:r>
              <a:rPr sz="2400" dirty="0">
                <a:latin typeface="Palladio Uralic"/>
                <a:cs typeface="Palladio Uralic"/>
              </a:rPr>
              <a:t>them</a:t>
            </a:r>
            <a:r>
              <a:rPr sz="2400" spc="135" dirty="0">
                <a:latin typeface="Palladio Uralic"/>
                <a:cs typeface="Palladio Uralic"/>
              </a:rPr>
              <a:t>  </a:t>
            </a:r>
            <a:r>
              <a:rPr sz="2400" dirty="0">
                <a:latin typeface="Palladio Uralic"/>
                <a:cs typeface="Palladio Uralic"/>
              </a:rPr>
              <a:t>as</a:t>
            </a:r>
            <a:r>
              <a:rPr sz="2400" spc="135" dirty="0">
                <a:latin typeface="Palladio Uralic"/>
                <a:cs typeface="Palladio Uralic"/>
              </a:rPr>
              <a:t>  </a:t>
            </a:r>
            <a:r>
              <a:rPr sz="2400" dirty="0">
                <a:latin typeface="Palladio Uralic"/>
                <a:cs typeface="Palladio Uralic"/>
              </a:rPr>
              <a:t>two</a:t>
            </a:r>
            <a:r>
              <a:rPr sz="2400" spc="135" dirty="0">
                <a:latin typeface="Palladio Uralic"/>
                <a:cs typeface="Palladio Uralic"/>
              </a:rPr>
              <a:t>  </a:t>
            </a:r>
            <a:r>
              <a:rPr sz="2400" dirty="0">
                <a:latin typeface="Palladio Uralic"/>
                <a:cs typeface="Palladio Uralic"/>
              </a:rPr>
              <a:t>distinct</a:t>
            </a:r>
            <a:r>
              <a:rPr sz="2400" spc="135" dirty="0">
                <a:latin typeface="Palladio Uralic"/>
                <a:cs typeface="Palladio Uralic"/>
              </a:rPr>
              <a:t>  </a:t>
            </a:r>
            <a:r>
              <a:rPr sz="2400" spc="-10" dirty="0">
                <a:latin typeface="Palladio Uralic"/>
                <a:cs typeface="Palladio Uralic"/>
              </a:rPr>
              <a:t>clinicopathologic 	</a:t>
            </a:r>
            <a:r>
              <a:rPr sz="2400" dirty="0">
                <a:latin typeface="Palladio Uralic"/>
                <a:cs typeface="Palladio Uralic"/>
              </a:rPr>
              <a:t>entities,</a:t>
            </a:r>
            <a:r>
              <a:rPr sz="2400" spc="4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although</a:t>
            </a:r>
            <a:r>
              <a:rPr sz="2400" spc="4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some</a:t>
            </a:r>
            <a:r>
              <a:rPr sz="2400" spc="5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authors</a:t>
            </a:r>
            <a:r>
              <a:rPr sz="2400" spc="4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regard</a:t>
            </a:r>
            <a:r>
              <a:rPr sz="2400" spc="3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them</a:t>
            </a:r>
            <a:r>
              <a:rPr sz="2400" spc="6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as</a:t>
            </a:r>
            <a:r>
              <a:rPr sz="2400" spc="3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variants</a:t>
            </a:r>
            <a:r>
              <a:rPr sz="2400" spc="4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of</a:t>
            </a:r>
            <a:r>
              <a:rPr sz="2400" spc="5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the</a:t>
            </a:r>
            <a:r>
              <a:rPr sz="2400" spc="4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same</a:t>
            </a:r>
            <a:r>
              <a:rPr sz="2400" spc="5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lesion</a:t>
            </a:r>
            <a:r>
              <a:rPr sz="2400" spc="4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due</a:t>
            </a:r>
            <a:r>
              <a:rPr sz="2400" spc="45" dirty="0">
                <a:latin typeface="Palladio Uralic"/>
                <a:cs typeface="Palladio Uralic"/>
              </a:rPr>
              <a:t> </a:t>
            </a:r>
            <a:r>
              <a:rPr sz="2400" spc="-25" dirty="0">
                <a:latin typeface="Palladio Uralic"/>
                <a:cs typeface="Palladio Uralic"/>
              </a:rPr>
              <a:t>to 	</a:t>
            </a:r>
            <a:r>
              <a:rPr sz="2400" dirty="0">
                <a:latin typeface="Palladio Uralic"/>
                <a:cs typeface="Palladio Uralic"/>
              </a:rPr>
              <a:t>very</a:t>
            </a:r>
            <a:r>
              <a:rPr sz="2400" spc="-6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similar</a:t>
            </a:r>
            <a:r>
              <a:rPr sz="2400" spc="-40" dirty="0">
                <a:latin typeface="Palladio Uralic"/>
                <a:cs typeface="Palladio Uralic"/>
              </a:rPr>
              <a:t> </a:t>
            </a:r>
            <a:r>
              <a:rPr sz="2400" spc="-10" dirty="0">
                <a:latin typeface="Palladio Uralic"/>
                <a:cs typeface="Palladio Uralic"/>
              </a:rPr>
              <a:t>histopathologic</a:t>
            </a:r>
            <a:r>
              <a:rPr sz="2400" spc="-15" dirty="0">
                <a:latin typeface="Palladio Uralic"/>
                <a:cs typeface="Palladio Uralic"/>
              </a:rPr>
              <a:t> </a:t>
            </a:r>
            <a:r>
              <a:rPr sz="2400" spc="-10" dirty="0">
                <a:latin typeface="Palladio Uralic"/>
                <a:cs typeface="Palladio Uralic"/>
              </a:rPr>
              <a:t>features.</a:t>
            </a:r>
            <a:endParaRPr sz="2400" dirty="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Palladio Uralic"/>
              <a:buChar char="-"/>
            </a:pPr>
            <a:endParaRPr sz="2400" dirty="0">
              <a:latin typeface="Palladio Uralic"/>
              <a:cs typeface="Palladio Uralic"/>
            </a:endParaRPr>
          </a:p>
          <a:p>
            <a:pPr marL="353695" marR="5080" indent="-340995" algn="just">
              <a:lnSpc>
                <a:spcPct val="100000"/>
              </a:lnSpc>
              <a:buChar char="-"/>
              <a:tabLst>
                <a:tab pos="355600" algn="l"/>
              </a:tabLst>
            </a:pPr>
            <a:r>
              <a:rPr sz="2400" dirty="0">
                <a:latin typeface="Palladio Uralic"/>
                <a:cs typeface="Palladio Uralic"/>
              </a:rPr>
              <a:t>Although</a:t>
            </a:r>
            <a:r>
              <a:rPr sz="2400" spc="95" dirty="0">
                <a:latin typeface="Palladio Uralic"/>
                <a:cs typeface="Palladio Uralic"/>
              </a:rPr>
              <a:t>  </a:t>
            </a:r>
            <a:r>
              <a:rPr sz="2400" dirty="0">
                <a:latin typeface="Palladio Uralic"/>
                <a:cs typeface="Palladio Uralic"/>
              </a:rPr>
              <a:t>some</a:t>
            </a:r>
            <a:r>
              <a:rPr sz="2400" spc="95" dirty="0">
                <a:latin typeface="Palladio Uralic"/>
                <a:cs typeface="Palladio Uralic"/>
              </a:rPr>
              <a:t>  </a:t>
            </a:r>
            <a:r>
              <a:rPr sz="2400" dirty="0">
                <a:latin typeface="Palladio Uralic"/>
                <a:cs typeface="Palladio Uralic"/>
              </a:rPr>
              <a:t>have</a:t>
            </a:r>
            <a:r>
              <a:rPr sz="2400" spc="90" dirty="0">
                <a:latin typeface="Palladio Uralic"/>
                <a:cs typeface="Palladio Uralic"/>
              </a:rPr>
              <a:t>  </a:t>
            </a:r>
            <a:r>
              <a:rPr sz="2400" dirty="0">
                <a:latin typeface="Palladio Uralic"/>
                <a:cs typeface="Palladio Uralic"/>
              </a:rPr>
              <a:t>proposed</a:t>
            </a:r>
            <a:r>
              <a:rPr sz="2400" spc="90" dirty="0">
                <a:latin typeface="Palladio Uralic"/>
                <a:cs typeface="Palladio Uralic"/>
              </a:rPr>
              <a:t>  </a:t>
            </a:r>
            <a:r>
              <a:rPr sz="2400" dirty="0">
                <a:latin typeface="Palladio Uralic"/>
                <a:cs typeface="Palladio Uralic"/>
              </a:rPr>
              <a:t>that</a:t>
            </a:r>
            <a:r>
              <a:rPr sz="2400" spc="95" dirty="0">
                <a:latin typeface="Palladio Uralic"/>
                <a:cs typeface="Palladio Uralic"/>
              </a:rPr>
              <a:t>  </a:t>
            </a:r>
            <a:r>
              <a:rPr sz="2400" dirty="0">
                <a:latin typeface="Palladio Uralic"/>
                <a:cs typeface="Palladio Uralic"/>
              </a:rPr>
              <a:t>the</a:t>
            </a:r>
            <a:r>
              <a:rPr sz="2400" spc="100" dirty="0">
                <a:latin typeface="Palladio Uralic"/>
                <a:cs typeface="Palladio Uralic"/>
              </a:rPr>
              <a:t>  </a:t>
            </a:r>
            <a:r>
              <a:rPr sz="2400" dirty="0">
                <a:latin typeface="Palladio Uralic"/>
                <a:cs typeface="Palladio Uralic"/>
              </a:rPr>
              <a:t>limited</a:t>
            </a:r>
            <a:r>
              <a:rPr sz="2400" spc="90" dirty="0">
                <a:latin typeface="Palladio Uralic"/>
                <a:cs typeface="Palladio Uralic"/>
              </a:rPr>
              <a:t>  </a:t>
            </a:r>
            <a:r>
              <a:rPr sz="2400" dirty="0">
                <a:latin typeface="Palladio Uralic"/>
                <a:cs typeface="Palladio Uralic"/>
              </a:rPr>
              <a:t>growth</a:t>
            </a:r>
            <a:r>
              <a:rPr sz="2400" spc="95" dirty="0">
                <a:latin typeface="Palladio Uralic"/>
                <a:cs typeface="Palladio Uralic"/>
              </a:rPr>
              <a:t>  </a:t>
            </a:r>
            <a:r>
              <a:rPr sz="2400" dirty="0">
                <a:latin typeface="Palladio Uralic"/>
                <a:cs typeface="Palladio Uralic"/>
              </a:rPr>
              <a:t>of</a:t>
            </a:r>
            <a:r>
              <a:rPr sz="2400" spc="95" dirty="0">
                <a:latin typeface="Palladio Uralic"/>
                <a:cs typeface="Palladio Uralic"/>
              </a:rPr>
              <a:t>  </a:t>
            </a:r>
            <a:r>
              <a:rPr sz="2400" dirty="0">
                <a:latin typeface="Palladio Uralic"/>
                <a:cs typeface="Palladio Uralic"/>
              </a:rPr>
              <a:t>osteoid</a:t>
            </a:r>
            <a:r>
              <a:rPr sz="2400" spc="90" dirty="0">
                <a:latin typeface="Palladio Uralic"/>
                <a:cs typeface="Palladio Uralic"/>
              </a:rPr>
              <a:t>  </a:t>
            </a:r>
            <a:r>
              <a:rPr sz="2400" spc="-10" dirty="0">
                <a:latin typeface="Palladio Uralic"/>
                <a:cs typeface="Palladio Uralic"/>
              </a:rPr>
              <a:t>osteoma 	</a:t>
            </a:r>
            <a:r>
              <a:rPr sz="2400" dirty="0">
                <a:latin typeface="Palladio Uralic"/>
                <a:cs typeface="Palladio Uralic"/>
              </a:rPr>
              <a:t>suggests</a:t>
            </a:r>
            <a:r>
              <a:rPr sz="2400" spc="49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an</a:t>
            </a:r>
            <a:r>
              <a:rPr sz="2400" spc="49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inflammatory</a:t>
            </a:r>
            <a:r>
              <a:rPr sz="2400" spc="50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or</a:t>
            </a:r>
            <a:r>
              <a:rPr sz="2400" spc="50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unusual</a:t>
            </a:r>
            <a:r>
              <a:rPr sz="2400" spc="50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healing</a:t>
            </a:r>
            <a:r>
              <a:rPr sz="2400" spc="49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process,</a:t>
            </a:r>
            <a:r>
              <a:rPr sz="2400" spc="509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the</a:t>
            </a:r>
            <a:r>
              <a:rPr sz="2400" spc="50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cytogenetic</a:t>
            </a:r>
            <a:r>
              <a:rPr sz="2400" spc="500" dirty="0">
                <a:latin typeface="Palladio Uralic"/>
                <a:cs typeface="Palladio Uralic"/>
              </a:rPr>
              <a:t> </a:t>
            </a:r>
            <a:r>
              <a:rPr sz="2400" spc="-10" dirty="0">
                <a:latin typeface="Palladio Uralic"/>
                <a:cs typeface="Palladio Uralic"/>
              </a:rPr>
              <a:t>studies 	</a:t>
            </a:r>
            <a:r>
              <a:rPr sz="2400" dirty="0">
                <a:latin typeface="Palladio Uralic"/>
                <a:cs typeface="Palladio Uralic"/>
              </a:rPr>
              <a:t>support</a:t>
            </a:r>
            <a:r>
              <a:rPr sz="2400" spc="5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the</a:t>
            </a:r>
            <a:r>
              <a:rPr sz="2400" spc="55" dirty="0">
                <a:latin typeface="Palladio Uralic"/>
                <a:cs typeface="Palladio Uralic"/>
              </a:rPr>
              <a:t>  </a:t>
            </a:r>
            <a:r>
              <a:rPr sz="2400" dirty="0">
                <a:latin typeface="Palladio Uralic"/>
                <a:cs typeface="Palladio Uralic"/>
              </a:rPr>
              <a:t>neoplastic</a:t>
            </a:r>
            <a:r>
              <a:rPr sz="2400" spc="6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nature</a:t>
            </a:r>
            <a:r>
              <a:rPr sz="2400" spc="5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because</a:t>
            </a:r>
            <a:r>
              <a:rPr sz="2400" spc="6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the</a:t>
            </a:r>
            <a:r>
              <a:rPr sz="2400" spc="5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iditicfication</a:t>
            </a:r>
            <a:r>
              <a:rPr sz="2400" spc="5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of</a:t>
            </a:r>
            <a:r>
              <a:rPr sz="2400" spc="6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alterations</a:t>
            </a:r>
            <a:r>
              <a:rPr sz="2400" spc="6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on</a:t>
            </a:r>
            <a:r>
              <a:rPr sz="2400" spc="5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the</a:t>
            </a:r>
            <a:r>
              <a:rPr sz="2400" spc="70" dirty="0">
                <a:latin typeface="Palladio Uralic"/>
                <a:cs typeface="Palladio Uralic"/>
              </a:rPr>
              <a:t> </a:t>
            </a:r>
            <a:r>
              <a:rPr sz="2400" spc="-20" dirty="0">
                <a:latin typeface="Palladio Uralic"/>
                <a:cs typeface="Palladio Uralic"/>
              </a:rPr>
              <a:t>long 	</a:t>
            </a:r>
            <a:r>
              <a:rPr sz="2400" dirty="0">
                <a:latin typeface="Palladio Uralic"/>
                <a:cs typeface="Palladio Uralic"/>
              </a:rPr>
              <a:t>arm</a:t>
            </a:r>
            <a:r>
              <a:rPr sz="2400" spc="-4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of</a:t>
            </a:r>
            <a:r>
              <a:rPr sz="2400" spc="-4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chromosome</a:t>
            </a:r>
            <a:r>
              <a:rPr sz="2400" spc="-3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22</a:t>
            </a:r>
            <a:r>
              <a:rPr sz="2400" spc="-4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in</a:t>
            </a:r>
            <a:r>
              <a:rPr sz="2400" spc="-4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some</a:t>
            </a:r>
            <a:r>
              <a:rPr sz="2400" spc="-4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osteoid</a:t>
            </a:r>
            <a:r>
              <a:rPr sz="2400" spc="-4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osteomas</a:t>
            </a:r>
            <a:r>
              <a:rPr sz="2400" spc="-5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and</a:t>
            </a:r>
            <a:r>
              <a:rPr sz="2400" spc="-5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aggressive</a:t>
            </a:r>
            <a:r>
              <a:rPr sz="2400" spc="-45" dirty="0">
                <a:latin typeface="Palladio Uralic"/>
                <a:cs typeface="Palladio Uralic"/>
              </a:rPr>
              <a:t> </a:t>
            </a:r>
            <a:r>
              <a:rPr sz="2400" spc="-10" dirty="0">
                <a:latin typeface="Palladio Uralic"/>
                <a:cs typeface="Palladio Uralic"/>
              </a:rPr>
              <a:t>osteoblastomas</a:t>
            </a:r>
            <a:endParaRPr sz="2400" dirty="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6B2B5BF-CF94-422F-838D-2674CC91BEC6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10027"/>
            <a:ext cx="12192000" cy="1828164"/>
            <a:chOff x="0" y="2510027"/>
            <a:chExt cx="12192000" cy="1828164"/>
          </a:xfrm>
        </p:grpSpPr>
        <p:sp>
          <p:nvSpPr>
            <p:cNvPr id="3" name="object 3"/>
            <p:cNvSpPr/>
            <p:nvPr/>
          </p:nvSpPr>
          <p:spPr>
            <a:xfrm>
              <a:off x="0" y="2727959"/>
              <a:ext cx="12192000" cy="1108075"/>
            </a:xfrm>
            <a:custGeom>
              <a:avLst/>
              <a:gdLst/>
              <a:ahLst/>
              <a:cxnLst/>
              <a:rect l="l" t="t" r="r" b="b"/>
              <a:pathLst>
                <a:path w="12192000" h="1108075">
                  <a:moveTo>
                    <a:pt x="12192000" y="0"/>
                  </a:moveTo>
                  <a:lnTo>
                    <a:pt x="0" y="0"/>
                  </a:lnTo>
                  <a:lnTo>
                    <a:pt x="0" y="1107947"/>
                  </a:lnTo>
                  <a:lnTo>
                    <a:pt x="12192000" y="110794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9603" y="2510027"/>
              <a:ext cx="4857750" cy="182803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1075" rIns="0" bIns="0" rtlCol="0">
            <a:spAutoFit/>
          </a:bodyPr>
          <a:lstStyle/>
          <a:p>
            <a:pPr marL="2920365">
              <a:lnSpc>
                <a:spcPct val="100000"/>
              </a:lnSpc>
              <a:spcBef>
                <a:spcPts val="100"/>
              </a:spcBef>
            </a:pPr>
            <a:r>
              <a:rPr sz="6600" i="1" spc="-95" dirty="0">
                <a:solidFill>
                  <a:srgbClr val="FF3300"/>
                </a:solidFill>
                <a:latin typeface="Georgia"/>
                <a:cs typeface="Georgia"/>
              </a:rPr>
              <a:t>Osteoma</a:t>
            </a:r>
            <a:endParaRPr sz="66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9E0E98C-3E34-4A0A-83D8-EA3593851F0B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98520" y="2802635"/>
            <a:ext cx="5732780" cy="1339215"/>
            <a:chOff x="3398520" y="2802635"/>
            <a:chExt cx="5732780" cy="13392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226" y="3183922"/>
              <a:ext cx="5135084" cy="7018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20" y="2802635"/>
              <a:ext cx="3146298" cy="13388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4624" y="2802635"/>
              <a:ext cx="3376422" cy="133883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5544" rIns="0" bIns="0" rtlCol="0">
            <a:spAutoFit/>
          </a:bodyPr>
          <a:lstStyle/>
          <a:p>
            <a:pPr marL="2490470">
              <a:lnSpc>
                <a:spcPct val="100000"/>
              </a:lnSpc>
              <a:spcBef>
                <a:spcPts val="100"/>
              </a:spcBef>
            </a:pPr>
            <a:r>
              <a:rPr dirty="0"/>
              <a:t>Clinical</a:t>
            </a:r>
            <a:r>
              <a:rPr spc="-25" dirty="0"/>
              <a:t> </a:t>
            </a:r>
            <a:r>
              <a:rPr spc="-10" dirty="0"/>
              <a:t>Features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9630927-2FFC-4561-9563-E34B58577847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6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888888"/>
                </a:solidFill>
                <a:latin typeface="Carlito"/>
                <a:cs typeface="Carlito"/>
              </a:rPr>
              <a:t>30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8788" y="359663"/>
            <a:ext cx="11799570" cy="6304280"/>
            <a:chOff x="208788" y="359663"/>
            <a:chExt cx="11799570" cy="6304280"/>
          </a:xfrm>
        </p:grpSpPr>
        <p:sp>
          <p:nvSpPr>
            <p:cNvPr id="4" name="object 4"/>
            <p:cNvSpPr/>
            <p:nvPr/>
          </p:nvSpPr>
          <p:spPr>
            <a:xfrm>
              <a:off x="216979" y="433958"/>
              <a:ext cx="11779250" cy="326390"/>
            </a:xfrm>
            <a:custGeom>
              <a:avLst/>
              <a:gdLst/>
              <a:ahLst/>
              <a:cxnLst/>
              <a:rect l="l" t="t" r="r" b="b"/>
              <a:pathLst>
                <a:path w="11779250" h="326390">
                  <a:moveTo>
                    <a:pt x="5966828" y="0"/>
                  </a:moveTo>
                  <a:lnTo>
                    <a:pt x="0" y="0"/>
                  </a:lnTo>
                  <a:lnTo>
                    <a:pt x="0" y="326136"/>
                  </a:lnTo>
                  <a:lnTo>
                    <a:pt x="5966828" y="326136"/>
                  </a:lnTo>
                  <a:lnTo>
                    <a:pt x="5966828" y="0"/>
                  </a:lnTo>
                  <a:close/>
                </a:path>
                <a:path w="11779250" h="326390">
                  <a:moveTo>
                    <a:pt x="11778806" y="0"/>
                  </a:moveTo>
                  <a:lnTo>
                    <a:pt x="5966904" y="0"/>
                  </a:lnTo>
                  <a:lnTo>
                    <a:pt x="5966904" y="326136"/>
                  </a:lnTo>
                  <a:lnTo>
                    <a:pt x="11778806" y="326136"/>
                  </a:lnTo>
                  <a:lnTo>
                    <a:pt x="11778806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6979" y="760095"/>
              <a:ext cx="5967095" cy="348615"/>
            </a:xfrm>
            <a:custGeom>
              <a:avLst/>
              <a:gdLst/>
              <a:ahLst/>
              <a:cxnLst/>
              <a:rect l="l" t="t" r="r" b="b"/>
              <a:pathLst>
                <a:path w="5967095" h="348615">
                  <a:moveTo>
                    <a:pt x="5966841" y="0"/>
                  </a:moveTo>
                  <a:lnTo>
                    <a:pt x="0" y="0"/>
                  </a:lnTo>
                  <a:lnTo>
                    <a:pt x="0" y="348107"/>
                  </a:lnTo>
                  <a:lnTo>
                    <a:pt x="5966841" y="348107"/>
                  </a:lnTo>
                  <a:lnTo>
                    <a:pt x="596684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83884" y="760095"/>
              <a:ext cx="5812155" cy="348615"/>
            </a:xfrm>
            <a:custGeom>
              <a:avLst/>
              <a:gdLst/>
              <a:ahLst/>
              <a:cxnLst/>
              <a:rect l="l" t="t" r="r" b="b"/>
              <a:pathLst>
                <a:path w="5812155" h="348615">
                  <a:moveTo>
                    <a:pt x="5811900" y="0"/>
                  </a:moveTo>
                  <a:lnTo>
                    <a:pt x="0" y="0"/>
                  </a:lnTo>
                  <a:lnTo>
                    <a:pt x="0" y="348107"/>
                  </a:lnTo>
                  <a:lnTo>
                    <a:pt x="5811900" y="348107"/>
                  </a:lnTo>
                  <a:lnTo>
                    <a:pt x="581190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979" y="1108201"/>
              <a:ext cx="5967095" cy="978535"/>
            </a:xfrm>
            <a:custGeom>
              <a:avLst/>
              <a:gdLst/>
              <a:ahLst/>
              <a:cxnLst/>
              <a:rect l="l" t="t" r="r" b="b"/>
              <a:pathLst>
                <a:path w="5967095" h="978535">
                  <a:moveTo>
                    <a:pt x="5966841" y="0"/>
                  </a:moveTo>
                  <a:lnTo>
                    <a:pt x="0" y="0"/>
                  </a:lnTo>
                  <a:lnTo>
                    <a:pt x="0" y="978408"/>
                  </a:lnTo>
                  <a:lnTo>
                    <a:pt x="5966841" y="978408"/>
                  </a:lnTo>
                  <a:lnTo>
                    <a:pt x="596684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83884" y="1108201"/>
              <a:ext cx="5812155" cy="978535"/>
            </a:xfrm>
            <a:custGeom>
              <a:avLst/>
              <a:gdLst/>
              <a:ahLst/>
              <a:cxnLst/>
              <a:rect l="l" t="t" r="r" b="b"/>
              <a:pathLst>
                <a:path w="5812155" h="978535">
                  <a:moveTo>
                    <a:pt x="5811900" y="0"/>
                  </a:moveTo>
                  <a:lnTo>
                    <a:pt x="0" y="0"/>
                  </a:lnTo>
                  <a:lnTo>
                    <a:pt x="0" y="978408"/>
                  </a:lnTo>
                  <a:lnTo>
                    <a:pt x="5811900" y="978408"/>
                  </a:lnTo>
                  <a:lnTo>
                    <a:pt x="581190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6979" y="2086609"/>
              <a:ext cx="5967095" cy="978535"/>
            </a:xfrm>
            <a:custGeom>
              <a:avLst/>
              <a:gdLst/>
              <a:ahLst/>
              <a:cxnLst/>
              <a:rect l="l" t="t" r="r" b="b"/>
              <a:pathLst>
                <a:path w="5967095" h="978535">
                  <a:moveTo>
                    <a:pt x="5966841" y="0"/>
                  </a:moveTo>
                  <a:lnTo>
                    <a:pt x="0" y="0"/>
                  </a:lnTo>
                  <a:lnTo>
                    <a:pt x="0" y="978408"/>
                  </a:lnTo>
                  <a:lnTo>
                    <a:pt x="5966841" y="978408"/>
                  </a:lnTo>
                  <a:lnTo>
                    <a:pt x="596684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83884" y="2086609"/>
              <a:ext cx="5812155" cy="978535"/>
            </a:xfrm>
            <a:custGeom>
              <a:avLst/>
              <a:gdLst/>
              <a:ahLst/>
              <a:cxnLst/>
              <a:rect l="l" t="t" r="r" b="b"/>
              <a:pathLst>
                <a:path w="5812155" h="978535">
                  <a:moveTo>
                    <a:pt x="5811900" y="0"/>
                  </a:moveTo>
                  <a:lnTo>
                    <a:pt x="0" y="0"/>
                  </a:lnTo>
                  <a:lnTo>
                    <a:pt x="0" y="978408"/>
                  </a:lnTo>
                  <a:lnTo>
                    <a:pt x="5811900" y="978408"/>
                  </a:lnTo>
                  <a:lnTo>
                    <a:pt x="581190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6979" y="3065018"/>
              <a:ext cx="5967095" cy="652780"/>
            </a:xfrm>
            <a:custGeom>
              <a:avLst/>
              <a:gdLst/>
              <a:ahLst/>
              <a:cxnLst/>
              <a:rect l="l" t="t" r="r" b="b"/>
              <a:pathLst>
                <a:path w="5967095" h="652779">
                  <a:moveTo>
                    <a:pt x="5966841" y="0"/>
                  </a:moveTo>
                  <a:lnTo>
                    <a:pt x="0" y="0"/>
                  </a:lnTo>
                  <a:lnTo>
                    <a:pt x="0" y="652272"/>
                  </a:lnTo>
                  <a:lnTo>
                    <a:pt x="5966841" y="652272"/>
                  </a:lnTo>
                  <a:lnTo>
                    <a:pt x="596684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83884" y="3065018"/>
              <a:ext cx="5812155" cy="652780"/>
            </a:xfrm>
            <a:custGeom>
              <a:avLst/>
              <a:gdLst/>
              <a:ahLst/>
              <a:cxnLst/>
              <a:rect l="l" t="t" r="r" b="b"/>
              <a:pathLst>
                <a:path w="5812155" h="652779">
                  <a:moveTo>
                    <a:pt x="5811900" y="0"/>
                  </a:moveTo>
                  <a:lnTo>
                    <a:pt x="0" y="0"/>
                  </a:lnTo>
                  <a:lnTo>
                    <a:pt x="0" y="652272"/>
                  </a:lnTo>
                  <a:lnTo>
                    <a:pt x="5811900" y="652272"/>
                  </a:lnTo>
                  <a:lnTo>
                    <a:pt x="581190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6979" y="3717277"/>
              <a:ext cx="5967095" cy="2283460"/>
            </a:xfrm>
            <a:custGeom>
              <a:avLst/>
              <a:gdLst/>
              <a:ahLst/>
              <a:cxnLst/>
              <a:rect l="l" t="t" r="r" b="b"/>
              <a:pathLst>
                <a:path w="5967095" h="2283460">
                  <a:moveTo>
                    <a:pt x="5966841" y="0"/>
                  </a:moveTo>
                  <a:lnTo>
                    <a:pt x="0" y="0"/>
                  </a:lnTo>
                  <a:lnTo>
                    <a:pt x="0" y="2282952"/>
                  </a:lnTo>
                  <a:lnTo>
                    <a:pt x="5966841" y="2282952"/>
                  </a:lnTo>
                  <a:lnTo>
                    <a:pt x="596684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83884" y="3717277"/>
              <a:ext cx="5812155" cy="2283460"/>
            </a:xfrm>
            <a:custGeom>
              <a:avLst/>
              <a:gdLst/>
              <a:ahLst/>
              <a:cxnLst/>
              <a:rect l="l" t="t" r="r" b="b"/>
              <a:pathLst>
                <a:path w="5812155" h="2283460">
                  <a:moveTo>
                    <a:pt x="5811900" y="0"/>
                  </a:moveTo>
                  <a:lnTo>
                    <a:pt x="0" y="0"/>
                  </a:lnTo>
                  <a:lnTo>
                    <a:pt x="0" y="2282952"/>
                  </a:lnTo>
                  <a:lnTo>
                    <a:pt x="5811900" y="2282952"/>
                  </a:lnTo>
                  <a:lnTo>
                    <a:pt x="581190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6979" y="6000229"/>
              <a:ext cx="5967095" cy="652780"/>
            </a:xfrm>
            <a:custGeom>
              <a:avLst/>
              <a:gdLst/>
              <a:ahLst/>
              <a:cxnLst/>
              <a:rect l="l" t="t" r="r" b="b"/>
              <a:pathLst>
                <a:path w="5967095" h="652779">
                  <a:moveTo>
                    <a:pt x="5966841" y="0"/>
                  </a:moveTo>
                  <a:lnTo>
                    <a:pt x="0" y="0"/>
                  </a:lnTo>
                  <a:lnTo>
                    <a:pt x="0" y="652272"/>
                  </a:lnTo>
                  <a:lnTo>
                    <a:pt x="5966841" y="652272"/>
                  </a:lnTo>
                  <a:lnTo>
                    <a:pt x="596684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83884" y="6000229"/>
              <a:ext cx="5812155" cy="652780"/>
            </a:xfrm>
            <a:custGeom>
              <a:avLst/>
              <a:gdLst/>
              <a:ahLst/>
              <a:cxnLst/>
              <a:rect l="l" t="t" r="r" b="b"/>
              <a:pathLst>
                <a:path w="5812155" h="652779">
                  <a:moveTo>
                    <a:pt x="5811900" y="0"/>
                  </a:moveTo>
                  <a:lnTo>
                    <a:pt x="0" y="0"/>
                  </a:lnTo>
                  <a:lnTo>
                    <a:pt x="0" y="652272"/>
                  </a:lnTo>
                  <a:lnTo>
                    <a:pt x="5811900" y="652272"/>
                  </a:lnTo>
                  <a:lnTo>
                    <a:pt x="581190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788" y="426719"/>
              <a:ext cx="11799570" cy="62369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1408" y="359663"/>
              <a:ext cx="2234946" cy="56464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266569" y="412241"/>
            <a:ext cx="19253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rlito"/>
                <a:cs typeface="Carlito"/>
              </a:rPr>
              <a:t>OSTEOBLASTOMA</a:t>
            </a:r>
            <a:endParaRPr sz="2000">
              <a:latin typeface="Carlito"/>
              <a:cs typeface="Carlito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2795" y="359663"/>
            <a:ext cx="2411729" cy="56464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040116" y="412241"/>
            <a:ext cx="21037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rlito"/>
                <a:cs typeface="Carlito"/>
              </a:rPr>
              <a:t>OSTEOID</a:t>
            </a:r>
            <a:r>
              <a:rPr sz="2000" b="1" spc="-6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OSTEOMA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0763" y="695131"/>
            <a:ext cx="6071235" cy="72263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45"/>
              </a:spcBef>
              <a:buFont typeface="Carlito"/>
              <a:buChar char="-"/>
              <a:tabLst>
                <a:tab pos="354965" algn="l"/>
                <a:tab pos="5979795" algn="l"/>
              </a:tabLst>
            </a:pPr>
            <a:r>
              <a:rPr sz="2000" b="1" dirty="0">
                <a:solidFill>
                  <a:srgbClr val="FF3300"/>
                </a:solidFill>
                <a:latin typeface="Carlito"/>
                <a:cs typeface="Carlito"/>
              </a:rPr>
              <a:t>1%</a:t>
            </a:r>
            <a:r>
              <a:rPr sz="2000" b="1" spc="-15" dirty="0">
                <a:solidFill>
                  <a:srgbClr val="FF3300"/>
                </a:solidFill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of</a:t>
            </a:r>
            <a:r>
              <a:rPr sz="2000" b="1" spc="-1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all</a:t>
            </a:r>
            <a:r>
              <a:rPr sz="2000" b="1" spc="-1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primary</a:t>
            </a:r>
            <a:r>
              <a:rPr sz="2000" b="1" spc="-2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bone</a:t>
            </a:r>
            <a:r>
              <a:rPr sz="2000" b="1" spc="-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tumors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spc="-60" dirty="0">
                <a:solidFill>
                  <a:srgbClr val="FF3300"/>
                </a:solidFill>
                <a:latin typeface="Carlito"/>
                <a:cs typeface="Carlito"/>
              </a:rPr>
              <a:t>-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340"/>
              </a:spcBef>
              <a:buFont typeface="Carlito"/>
              <a:buChar char="-"/>
              <a:tabLst>
                <a:tab pos="354965" algn="l"/>
                <a:tab pos="5979795" algn="l"/>
              </a:tabLst>
            </a:pPr>
            <a:r>
              <a:rPr sz="2000" b="1" dirty="0">
                <a:latin typeface="Carlito"/>
                <a:cs typeface="Carlito"/>
              </a:rPr>
              <a:t>The</a:t>
            </a:r>
            <a:r>
              <a:rPr sz="2000" b="1" spc="27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lesion</a:t>
            </a:r>
            <a:r>
              <a:rPr sz="2000" b="1" spc="28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occurs</a:t>
            </a:r>
            <a:r>
              <a:rPr sz="2000" b="1" spc="28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most</a:t>
            </a:r>
            <a:r>
              <a:rPr sz="2000" b="1" spc="27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often</a:t>
            </a:r>
            <a:r>
              <a:rPr sz="2000" b="1" spc="29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in</a:t>
            </a:r>
            <a:r>
              <a:rPr sz="2000" b="1" spc="29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vertebral</a:t>
            </a:r>
            <a:r>
              <a:rPr sz="2000" b="1" spc="28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column,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spc="-50" dirty="0">
                <a:latin typeface="Carlito"/>
                <a:cs typeface="Carlito"/>
              </a:rPr>
              <a:t>-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81393" y="695131"/>
            <a:ext cx="5363210" cy="104902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000" b="1" dirty="0">
                <a:solidFill>
                  <a:srgbClr val="FF3300"/>
                </a:solidFill>
                <a:latin typeface="Carlito"/>
                <a:cs typeface="Carlito"/>
              </a:rPr>
              <a:t>3%</a:t>
            </a:r>
            <a:r>
              <a:rPr sz="2000" b="1" spc="-15" dirty="0">
                <a:solidFill>
                  <a:srgbClr val="FF3300"/>
                </a:solidFill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of</a:t>
            </a:r>
            <a:r>
              <a:rPr sz="2000" b="1" spc="-1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all</a:t>
            </a:r>
            <a:r>
              <a:rPr sz="2000" b="1" spc="-1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primary</a:t>
            </a:r>
            <a:r>
              <a:rPr sz="2000" b="1" spc="-2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bone</a:t>
            </a:r>
            <a:r>
              <a:rPr sz="2000" b="1" spc="-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tumors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ct val="107000"/>
              </a:lnSpc>
              <a:spcBef>
                <a:spcPts val="175"/>
              </a:spcBef>
            </a:pPr>
            <a:r>
              <a:rPr sz="2000" b="1" dirty="0">
                <a:latin typeface="Carlito"/>
                <a:cs typeface="Carlito"/>
              </a:rPr>
              <a:t>The</a:t>
            </a:r>
            <a:r>
              <a:rPr sz="2000" b="1" spc="459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lesion</a:t>
            </a:r>
            <a:r>
              <a:rPr sz="2000" b="1" spc="46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occurs</a:t>
            </a:r>
            <a:r>
              <a:rPr sz="2000" b="1" spc="45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most</a:t>
            </a:r>
            <a:r>
              <a:rPr sz="2000" b="1" spc="45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often</a:t>
            </a:r>
            <a:r>
              <a:rPr sz="2000" b="1" spc="459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in</a:t>
            </a:r>
            <a:r>
              <a:rPr sz="2000" b="1" spc="45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the</a:t>
            </a:r>
            <a:r>
              <a:rPr sz="2000" b="1" spc="46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femur</a:t>
            </a:r>
            <a:r>
              <a:rPr sz="2000" b="1" spc="450" dirty="0">
                <a:latin typeface="Carlito"/>
                <a:cs typeface="Carlito"/>
              </a:rPr>
              <a:t> </a:t>
            </a:r>
            <a:r>
              <a:rPr sz="2000" b="1" spc="-25" dirty="0">
                <a:latin typeface="Carlito"/>
                <a:cs typeface="Carlito"/>
              </a:rPr>
              <a:t>and </a:t>
            </a:r>
            <a:r>
              <a:rPr sz="2000" b="1" dirty="0">
                <a:latin typeface="Carlito"/>
                <a:cs typeface="Carlito"/>
              </a:rPr>
              <a:t>tibia</a:t>
            </a:r>
            <a:r>
              <a:rPr sz="2000" b="1" spc="-5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but</a:t>
            </a:r>
            <a:r>
              <a:rPr sz="2000" b="1" spc="-4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is</a:t>
            </a:r>
            <a:r>
              <a:rPr sz="2000" b="1" spc="-3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very</a:t>
            </a:r>
            <a:r>
              <a:rPr sz="2000" b="1" spc="-2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rare in</a:t>
            </a:r>
            <a:r>
              <a:rPr sz="2000" b="1" spc="-3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the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-20" dirty="0">
                <a:latin typeface="Carlito"/>
                <a:cs typeface="Carlito"/>
              </a:rPr>
              <a:t>jaws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0763" y="1392148"/>
            <a:ext cx="6071235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17170">
              <a:lnSpc>
                <a:spcPct val="107000"/>
              </a:lnSpc>
              <a:spcBef>
                <a:spcPts val="100"/>
              </a:spcBef>
            </a:pPr>
            <a:r>
              <a:rPr sz="2000" b="1" dirty="0">
                <a:latin typeface="Carlito"/>
                <a:cs typeface="Carlito"/>
              </a:rPr>
              <a:t>long</a:t>
            </a:r>
            <a:r>
              <a:rPr sz="2000" b="1" spc="47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bones,</a:t>
            </a:r>
            <a:r>
              <a:rPr sz="2000" b="1" spc="47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pelvis,</a:t>
            </a:r>
            <a:r>
              <a:rPr sz="2000" b="1" spc="47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talus,</a:t>
            </a:r>
            <a:r>
              <a:rPr sz="2000" b="1" spc="484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facial</a:t>
            </a:r>
            <a:r>
              <a:rPr sz="2000" b="1" spc="484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bones,</a:t>
            </a:r>
            <a:r>
              <a:rPr sz="2000" b="1" spc="47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and</a:t>
            </a:r>
            <a:r>
              <a:rPr sz="2000" b="1" spc="484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small </a:t>
            </a:r>
            <a:r>
              <a:rPr sz="2000" b="1" dirty="0">
                <a:latin typeface="Carlito"/>
                <a:cs typeface="Carlito"/>
              </a:rPr>
              <a:t>bones</a:t>
            </a:r>
            <a:r>
              <a:rPr sz="2000" b="1" spc="-2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of</a:t>
            </a:r>
            <a:r>
              <a:rPr sz="2000" b="1" spc="-1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the</a:t>
            </a:r>
            <a:r>
              <a:rPr sz="2000" b="1" spc="-1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hands</a:t>
            </a:r>
            <a:r>
              <a:rPr sz="2000" b="1" spc="-2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and</a:t>
            </a:r>
            <a:r>
              <a:rPr sz="2000" b="1" spc="-15" dirty="0">
                <a:latin typeface="Carlito"/>
                <a:cs typeface="Carlito"/>
              </a:rPr>
              <a:t> </a:t>
            </a:r>
            <a:r>
              <a:rPr sz="2000" b="1" spc="-20" dirty="0">
                <a:latin typeface="Carlito"/>
                <a:cs typeface="Carlito"/>
              </a:rPr>
              <a:t>feet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354965" algn="l"/>
                <a:tab pos="1815464" algn="l"/>
                <a:tab pos="3378200" algn="l"/>
                <a:tab pos="4316730" algn="l"/>
                <a:tab pos="5493385" algn="l"/>
                <a:tab pos="5979795" algn="l"/>
              </a:tabLst>
            </a:pPr>
            <a:r>
              <a:rPr sz="2000" spc="-50" dirty="0">
                <a:latin typeface="Carlito"/>
                <a:cs typeface="Carlito"/>
              </a:rPr>
              <a:t>-</a:t>
            </a:r>
            <a:r>
              <a:rPr sz="2000" dirty="0">
                <a:latin typeface="Carlito"/>
                <a:cs typeface="Carlito"/>
              </a:rPr>
              <a:t>	</a:t>
            </a:r>
            <a:r>
              <a:rPr sz="2000" b="1" spc="-10" dirty="0">
                <a:latin typeface="Carlito"/>
                <a:cs typeface="Carlito"/>
              </a:rPr>
              <a:t>Mandibular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b="1" spc="-10" dirty="0">
                <a:latin typeface="Carlito"/>
                <a:cs typeface="Carlito"/>
              </a:rPr>
              <a:t>predilection,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b="1" spc="-10" dirty="0">
                <a:latin typeface="Carlito"/>
                <a:cs typeface="Carlito"/>
              </a:rPr>
              <a:t>mostly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b="1" spc="-10" dirty="0">
                <a:latin typeface="Carlito"/>
                <a:cs typeface="Carlito"/>
              </a:rPr>
              <a:t>involving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b="1" spc="-25" dirty="0">
                <a:latin typeface="Carlito"/>
                <a:cs typeface="Carlito"/>
              </a:rPr>
              <a:t>the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spc="-50" dirty="0">
                <a:latin typeface="Carlito"/>
                <a:cs typeface="Carlito"/>
              </a:rPr>
              <a:t>-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0763" y="2370810"/>
            <a:ext cx="5456555" cy="10039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265"/>
              </a:spcBef>
            </a:pPr>
            <a:r>
              <a:rPr sz="2000" b="1" dirty="0">
                <a:latin typeface="Carlito"/>
                <a:cs typeface="Carlito"/>
              </a:rPr>
              <a:t>posterior</a:t>
            </a:r>
            <a:r>
              <a:rPr sz="2000" b="1" spc="-7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regions.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70"/>
              </a:spcBef>
              <a:buFont typeface="Carlito"/>
              <a:buChar char="-"/>
              <a:tabLst>
                <a:tab pos="354965" algn="l"/>
              </a:tabLst>
            </a:pPr>
            <a:r>
              <a:rPr sz="2000" b="1" dirty="0">
                <a:latin typeface="Carlito"/>
                <a:cs typeface="Carlito"/>
              </a:rPr>
              <a:t>85%</a:t>
            </a:r>
            <a:r>
              <a:rPr sz="2000" b="1" spc="-5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of</a:t>
            </a:r>
            <a:r>
              <a:rPr sz="2000" b="1" spc="-3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gnathic</a:t>
            </a:r>
            <a:r>
              <a:rPr sz="2000" b="1" spc="-2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osteoblastomas</a:t>
            </a:r>
            <a:r>
              <a:rPr sz="2000" b="1" spc="-5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occur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before</a:t>
            </a:r>
            <a:r>
              <a:rPr sz="2000" b="1" spc="-10" dirty="0">
                <a:latin typeface="Carlito"/>
                <a:cs typeface="Carlito"/>
              </a:rPr>
              <a:t> </a:t>
            </a:r>
            <a:r>
              <a:rPr sz="2000" b="1" spc="-25" dirty="0">
                <a:latin typeface="Carlito"/>
                <a:cs typeface="Carlito"/>
              </a:rPr>
              <a:t>30y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65"/>
              </a:spcBef>
              <a:buFont typeface="Carlito"/>
              <a:buChar char="-"/>
              <a:tabLst>
                <a:tab pos="354965" algn="l"/>
              </a:tabLst>
            </a:pPr>
            <a:r>
              <a:rPr sz="2000" b="1" dirty="0">
                <a:latin typeface="Carlito"/>
                <a:cs typeface="Carlito"/>
              </a:rPr>
              <a:t>Jaw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lesions</a:t>
            </a:r>
            <a:r>
              <a:rPr sz="2000" b="1" spc="-6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have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slight</a:t>
            </a:r>
            <a:r>
              <a:rPr sz="2000" b="1" spc="-55" dirty="0"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3300"/>
                </a:solidFill>
                <a:latin typeface="Carlito"/>
                <a:cs typeface="Carlito"/>
              </a:rPr>
              <a:t>female</a:t>
            </a:r>
            <a:r>
              <a:rPr sz="2000" b="1" spc="-35" dirty="0">
                <a:solidFill>
                  <a:srgbClr val="FF33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rlito"/>
                <a:cs typeface="Carlito"/>
              </a:rPr>
              <a:t>predominance</a:t>
            </a:r>
            <a:r>
              <a:rPr sz="2000" b="1" spc="-10" dirty="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38494" y="2043897"/>
            <a:ext cx="4686935" cy="133096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270"/>
              </a:spcBef>
            </a:pPr>
            <a:r>
              <a:rPr sz="2000" b="1" dirty="0">
                <a:latin typeface="Carlito"/>
                <a:cs typeface="Carlito"/>
              </a:rPr>
              <a:t>A</a:t>
            </a:r>
            <a:r>
              <a:rPr sz="2000" b="1" spc="-1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slight</a:t>
            </a:r>
            <a:r>
              <a:rPr sz="2000" b="1" spc="-5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mandibular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predominance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70"/>
              </a:spcBef>
              <a:buFont typeface="Carlito"/>
              <a:buChar char="-"/>
              <a:tabLst>
                <a:tab pos="354965" algn="l"/>
              </a:tabLst>
            </a:pPr>
            <a:r>
              <a:rPr sz="2000" b="1" dirty="0">
                <a:latin typeface="Carlito"/>
                <a:cs typeface="Carlito"/>
              </a:rPr>
              <a:t>Mostly</a:t>
            </a:r>
            <a:r>
              <a:rPr sz="2000" b="1" spc="-3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with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(mean</a:t>
            </a:r>
            <a:r>
              <a:rPr sz="2000" b="1" spc="-3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age 25</a:t>
            </a:r>
            <a:r>
              <a:rPr sz="2000" b="1" spc="-3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years).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95"/>
              </a:spcBef>
              <a:buFont typeface="Carlito"/>
              <a:buChar char="-"/>
            </a:pP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Carlito"/>
              <a:buChar char="-"/>
              <a:tabLst>
                <a:tab pos="354965" algn="l"/>
                <a:tab pos="1031875" algn="l"/>
                <a:tab pos="2039620" algn="l"/>
                <a:tab pos="3043555" algn="l"/>
                <a:tab pos="3597275" algn="l"/>
              </a:tabLst>
            </a:pPr>
            <a:r>
              <a:rPr sz="2000" b="1" spc="-25" dirty="0">
                <a:latin typeface="Carlito"/>
                <a:cs typeface="Carlito"/>
              </a:rPr>
              <a:t>Jaw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b="1" spc="-10" dirty="0">
                <a:latin typeface="Carlito"/>
                <a:cs typeface="Carlito"/>
              </a:rPr>
              <a:t>lesions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b="1" spc="-10" dirty="0">
                <a:latin typeface="Carlito"/>
                <a:cs typeface="Carlito"/>
              </a:rPr>
              <a:t>exhibit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b="1" spc="-25" dirty="0">
                <a:solidFill>
                  <a:srgbClr val="FF3300"/>
                </a:solidFill>
                <a:latin typeface="Carlito"/>
                <a:cs typeface="Carlito"/>
              </a:rPr>
              <a:t>no</a:t>
            </a:r>
            <a:r>
              <a:rPr sz="2000" b="1" dirty="0">
                <a:solidFill>
                  <a:srgbClr val="FF3300"/>
                </a:solidFill>
                <a:latin typeface="Carlito"/>
                <a:cs typeface="Carlito"/>
              </a:rPr>
              <a:t>	</a:t>
            </a:r>
            <a:r>
              <a:rPr sz="2000" b="1" spc="-10" dirty="0">
                <a:solidFill>
                  <a:srgbClr val="FF3300"/>
                </a:solidFill>
                <a:latin typeface="Carlito"/>
                <a:cs typeface="Carlito"/>
              </a:rPr>
              <a:t>significant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79809" y="3043808"/>
            <a:ext cx="7639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3300"/>
                </a:solidFill>
                <a:latin typeface="Carlito"/>
                <a:cs typeface="Carlito"/>
              </a:rPr>
              <a:t>gender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81393" y="3369945"/>
            <a:ext cx="12992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3300"/>
                </a:solidFill>
                <a:latin typeface="Carlito"/>
                <a:cs typeface="Carlito"/>
              </a:rPr>
              <a:t>predilection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3663" y="4001871"/>
            <a:ext cx="5516880" cy="67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2000" b="1" dirty="0">
                <a:latin typeface="Carlito"/>
                <a:cs typeface="Carlito"/>
              </a:rPr>
              <a:t>presenting</a:t>
            </a:r>
            <a:r>
              <a:rPr sz="2000" b="1" spc="-3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features.</a:t>
            </a:r>
            <a:r>
              <a:rPr sz="2000" b="1" spc="-3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Unlike</a:t>
            </a:r>
            <a:r>
              <a:rPr sz="2000" b="1" spc="-3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the</a:t>
            </a:r>
            <a:r>
              <a:rPr sz="2000" b="1" spc="-2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pain</a:t>
            </a:r>
            <a:r>
              <a:rPr sz="2000" b="1" spc="-3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associated</a:t>
            </a:r>
            <a:r>
              <a:rPr sz="2000" b="1" spc="-25" dirty="0">
                <a:latin typeface="Carlito"/>
                <a:cs typeface="Carlito"/>
              </a:rPr>
              <a:t> </a:t>
            </a:r>
            <a:r>
              <a:rPr sz="2000" b="1" spc="-20" dirty="0">
                <a:latin typeface="Carlito"/>
                <a:cs typeface="Carlito"/>
              </a:rPr>
              <a:t>with </a:t>
            </a:r>
            <a:r>
              <a:rPr sz="2000" b="1" dirty="0">
                <a:latin typeface="Carlito"/>
                <a:cs typeface="Carlito"/>
              </a:rPr>
              <a:t>osteoid</a:t>
            </a:r>
            <a:r>
              <a:rPr sz="2000" b="1" spc="-6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osteoma,</a:t>
            </a:r>
            <a:r>
              <a:rPr sz="2000" b="1" spc="-6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the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pain</a:t>
            </a:r>
            <a:r>
              <a:rPr sz="2000" b="1" spc="-5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not</a:t>
            </a:r>
            <a:r>
              <a:rPr sz="2000" b="1" spc="-5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relieved</a:t>
            </a:r>
            <a:r>
              <a:rPr sz="2000" b="1" spc="-1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by</a:t>
            </a:r>
            <a:r>
              <a:rPr sz="2000" b="1" spc="-4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NSAIDs.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0763" y="4654472"/>
            <a:ext cx="5860415" cy="13303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65"/>
              </a:spcBef>
              <a:buFont typeface="Carlito"/>
              <a:buChar char="-"/>
              <a:tabLst>
                <a:tab pos="354965" algn="l"/>
                <a:tab pos="1278890" algn="l"/>
                <a:tab pos="1845945" algn="l"/>
                <a:tab pos="2765425" algn="l"/>
                <a:tab pos="3402329" algn="l"/>
                <a:tab pos="3858260" algn="l"/>
                <a:tab pos="5618480" algn="l"/>
              </a:tabLst>
            </a:pPr>
            <a:r>
              <a:rPr sz="2000" b="1" spc="-10" dirty="0">
                <a:latin typeface="Carlito"/>
                <a:cs typeface="Carlito"/>
              </a:rPr>
              <a:t>Painful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b="1" spc="-25" dirty="0">
                <a:latin typeface="Carlito"/>
                <a:cs typeface="Carlito"/>
              </a:rPr>
              <a:t>jaw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b="1" spc="-10" dirty="0">
                <a:latin typeface="Carlito"/>
                <a:cs typeface="Carlito"/>
              </a:rPr>
              <a:t>lesions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b="1" spc="-25" dirty="0">
                <a:latin typeface="Carlito"/>
                <a:cs typeface="Carlito"/>
              </a:rPr>
              <a:t>may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b="1" spc="-25" dirty="0">
                <a:latin typeface="Carlito"/>
                <a:cs typeface="Carlito"/>
              </a:rPr>
              <a:t>be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b="1" spc="-10" dirty="0">
                <a:latin typeface="Carlito"/>
                <a:cs typeface="Carlito"/>
              </a:rPr>
              <a:t>misinterpreted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b="1" spc="-25" dirty="0">
                <a:latin typeface="Carlito"/>
                <a:cs typeface="Carlito"/>
              </a:rPr>
              <a:t>as</a:t>
            </a:r>
            <a:endParaRPr sz="20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165"/>
              </a:spcBef>
            </a:pPr>
            <a:r>
              <a:rPr sz="2000" b="1" spc="-10" dirty="0">
                <a:latin typeface="Carlito"/>
                <a:cs typeface="Carlito"/>
              </a:rPr>
              <a:t>odontogenic infections</a:t>
            </a:r>
            <a:endParaRPr sz="2000">
              <a:latin typeface="Carlito"/>
              <a:cs typeface="Carlito"/>
            </a:endParaRPr>
          </a:p>
          <a:p>
            <a:pPr marL="355600" marR="5080" indent="-342900">
              <a:lnSpc>
                <a:spcPct val="107000"/>
              </a:lnSpc>
              <a:spcBef>
                <a:spcPts val="5"/>
              </a:spcBef>
              <a:buFont typeface="Carlito"/>
              <a:buChar char="-"/>
              <a:tabLst>
                <a:tab pos="355600" algn="l"/>
              </a:tabLst>
            </a:pPr>
            <a:r>
              <a:rPr sz="2000" b="1" dirty="0">
                <a:latin typeface="Carlito"/>
                <a:cs typeface="Carlito"/>
              </a:rPr>
              <a:t>Gnathic</a:t>
            </a:r>
            <a:r>
              <a:rPr sz="2000" b="1" spc="4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tumors</a:t>
            </a:r>
            <a:r>
              <a:rPr sz="2000" b="1" spc="5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also</a:t>
            </a:r>
            <a:r>
              <a:rPr sz="2000" b="1" spc="4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may</a:t>
            </a:r>
            <a:r>
              <a:rPr sz="2000" b="1" spc="5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cause</a:t>
            </a:r>
            <a:r>
              <a:rPr sz="2000" b="1" spc="5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tooth</a:t>
            </a:r>
            <a:r>
              <a:rPr sz="2000" b="1" spc="4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mobility,</a:t>
            </a:r>
            <a:r>
              <a:rPr sz="2000" b="1" spc="35" dirty="0">
                <a:latin typeface="Carlito"/>
                <a:cs typeface="Carlito"/>
              </a:rPr>
              <a:t> </a:t>
            </a:r>
            <a:r>
              <a:rPr sz="2000" b="1" spc="-20" dirty="0">
                <a:latin typeface="Carlito"/>
                <a:cs typeface="Carlito"/>
              </a:rPr>
              <a:t>root </a:t>
            </a:r>
            <a:r>
              <a:rPr sz="2000" b="1" dirty="0">
                <a:latin typeface="Carlito"/>
                <a:cs typeface="Carlito"/>
              </a:rPr>
              <a:t>resorption,</a:t>
            </a:r>
            <a:r>
              <a:rPr sz="2000" b="1" spc="-5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or</a:t>
            </a:r>
            <a:r>
              <a:rPr sz="2000" b="1" spc="-5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tooth</a:t>
            </a:r>
            <a:r>
              <a:rPr sz="2000" b="1" spc="-5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displacement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0763" y="3696461"/>
            <a:ext cx="60712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907415" algn="l"/>
                <a:tab pos="1560830" algn="l"/>
                <a:tab pos="2929890" algn="l"/>
                <a:tab pos="3456940" algn="l"/>
                <a:tab pos="4447540" algn="l"/>
                <a:tab pos="4917440" algn="l"/>
                <a:tab pos="5979795" algn="l"/>
              </a:tabLst>
            </a:pPr>
            <a:r>
              <a:rPr sz="2000" spc="-50" dirty="0">
                <a:latin typeface="Carlito"/>
                <a:cs typeface="Carlito"/>
              </a:rPr>
              <a:t>-</a:t>
            </a:r>
            <a:r>
              <a:rPr sz="2000" dirty="0">
                <a:latin typeface="Carlito"/>
                <a:cs typeface="Carlito"/>
              </a:rPr>
              <a:t>	</a:t>
            </a:r>
            <a:r>
              <a:rPr sz="2000" b="1" spc="-20" dirty="0">
                <a:latin typeface="Carlito"/>
                <a:cs typeface="Carlito"/>
              </a:rPr>
              <a:t>Dull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b="1" spc="-10" dirty="0">
                <a:latin typeface="Carlito"/>
                <a:cs typeface="Carlito"/>
              </a:rPr>
              <a:t>pain,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b="1" spc="-10" dirty="0">
                <a:latin typeface="Carlito"/>
                <a:cs typeface="Carlito"/>
              </a:rPr>
              <a:t>tenderness,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b="1" spc="-25" dirty="0">
                <a:latin typeface="Carlito"/>
                <a:cs typeface="Carlito"/>
              </a:rPr>
              <a:t>and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b="1" spc="-10" dirty="0">
                <a:latin typeface="Carlito"/>
                <a:cs typeface="Carlito"/>
              </a:rPr>
              <a:t>swelling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b="1" spc="-25" dirty="0">
                <a:latin typeface="Carlito"/>
                <a:cs typeface="Carlito"/>
              </a:rPr>
              <a:t>are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b="1" spc="-10" dirty="0">
                <a:latin typeface="Carlito"/>
                <a:cs typeface="Carlito"/>
              </a:rPr>
              <a:t>common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spc="-50" dirty="0">
                <a:latin typeface="Carlito"/>
                <a:cs typeface="Carlito"/>
              </a:rPr>
              <a:t>-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81393" y="3675735"/>
            <a:ext cx="5364480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0"/>
              </a:spcBef>
            </a:pPr>
            <a:r>
              <a:rPr sz="2000" b="1" dirty="0">
                <a:latin typeface="Carlito"/>
                <a:cs typeface="Carlito"/>
              </a:rPr>
              <a:t>Often</a:t>
            </a:r>
            <a:r>
              <a:rPr sz="2000" b="1" spc="385" dirty="0">
                <a:latin typeface="Carlito"/>
                <a:cs typeface="Carlito"/>
              </a:rPr>
              <a:t>  </a:t>
            </a:r>
            <a:r>
              <a:rPr sz="2000" b="1" dirty="0">
                <a:latin typeface="Carlito"/>
                <a:cs typeface="Carlito"/>
              </a:rPr>
              <a:t>among</a:t>
            </a:r>
            <a:r>
              <a:rPr sz="2000" b="1" spc="385" dirty="0">
                <a:latin typeface="Carlito"/>
                <a:cs typeface="Carlito"/>
              </a:rPr>
              <a:t>  </a:t>
            </a:r>
            <a:r>
              <a:rPr sz="2000" b="1" dirty="0">
                <a:latin typeface="Carlito"/>
                <a:cs typeface="Carlito"/>
              </a:rPr>
              <a:t>extragnathic</a:t>
            </a:r>
            <a:r>
              <a:rPr sz="2000" b="1" spc="390" dirty="0">
                <a:latin typeface="Carlito"/>
                <a:cs typeface="Carlito"/>
              </a:rPr>
              <a:t>  </a:t>
            </a:r>
            <a:r>
              <a:rPr sz="2000" b="1" dirty="0">
                <a:latin typeface="Carlito"/>
                <a:cs typeface="Carlito"/>
              </a:rPr>
              <a:t>lesions</a:t>
            </a:r>
            <a:r>
              <a:rPr sz="2000" b="1" spc="375" dirty="0">
                <a:latin typeface="Carlito"/>
                <a:cs typeface="Carlito"/>
              </a:rPr>
              <a:t>  </a:t>
            </a:r>
            <a:r>
              <a:rPr sz="2000" b="1" dirty="0">
                <a:latin typeface="Carlito"/>
                <a:cs typeface="Carlito"/>
              </a:rPr>
              <a:t>than</a:t>
            </a:r>
            <a:r>
              <a:rPr sz="2000" b="1" spc="395" dirty="0">
                <a:latin typeface="Carlito"/>
                <a:cs typeface="Carlito"/>
              </a:rPr>
              <a:t>  </a:t>
            </a:r>
            <a:r>
              <a:rPr sz="2000" b="1" spc="-25" dirty="0">
                <a:latin typeface="Carlito"/>
                <a:cs typeface="Carlito"/>
              </a:rPr>
              <a:t>jaw </a:t>
            </a:r>
            <a:r>
              <a:rPr sz="2000" b="1" dirty="0">
                <a:latin typeface="Carlito"/>
                <a:cs typeface="Carlito"/>
              </a:rPr>
              <a:t>lesions,</a:t>
            </a:r>
            <a:r>
              <a:rPr sz="2000" b="1" spc="17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the</a:t>
            </a:r>
            <a:r>
              <a:rPr sz="2000" b="1" spc="19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pain</a:t>
            </a:r>
            <a:r>
              <a:rPr sz="2000" b="1" spc="17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that</a:t>
            </a:r>
            <a:r>
              <a:rPr sz="2000" b="1" spc="17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is</a:t>
            </a:r>
            <a:r>
              <a:rPr sz="2000" b="1" spc="16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most</a:t>
            </a:r>
            <a:r>
              <a:rPr sz="2000" b="1" spc="17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severe</a:t>
            </a:r>
            <a:r>
              <a:rPr sz="2000" b="1" spc="19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at</a:t>
            </a:r>
            <a:r>
              <a:rPr sz="2000" b="1" spc="18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night</a:t>
            </a:r>
            <a:r>
              <a:rPr sz="2000" b="1" spc="185" dirty="0">
                <a:latin typeface="Carlito"/>
                <a:cs typeface="Carlito"/>
              </a:rPr>
              <a:t> </a:t>
            </a:r>
            <a:r>
              <a:rPr sz="2000" b="1" spc="-25" dirty="0">
                <a:latin typeface="Carlito"/>
                <a:cs typeface="Carlito"/>
              </a:rPr>
              <a:t>and </a:t>
            </a:r>
            <a:r>
              <a:rPr sz="2000" b="1" dirty="0">
                <a:latin typeface="Carlito"/>
                <a:cs typeface="Carlito"/>
              </a:rPr>
              <a:t>alleviated</a:t>
            </a:r>
            <a:r>
              <a:rPr sz="2000" b="1" spc="-7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by</a:t>
            </a:r>
            <a:r>
              <a:rPr sz="2000" b="1" spc="-6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NSAIDs.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3663" y="6305499"/>
            <a:ext cx="31565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rlito"/>
                <a:cs typeface="Carlito"/>
              </a:rPr>
              <a:t>they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may</a:t>
            </a:r>
            <a:r>
              <a:rPr sz="2000" b="1" spc="-3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be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as</a:t>
            </a:r>
            <a:r>
              <a:rPr sz="2000" b="1" spc="-2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large</a:t>
            </a:r>
            <a:r>
              <a:rPr sz="2000" b="1" spc="-3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as</a:t>
            </a:r>
            <a:r>
              <a:rPr sz="2000" b="1" spc="-2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10</a:t>
            </a:r>
            <a:r>
              <a:rPr sz="2000" b="1" spc="-50" dirty="0">
                <a:latin typeface="Carlito"/>
                <a:cs typeface="Carlito"/>
              </a:rPr>
              <a:t> </a:t>
            </a:r>
            <a:r>
              <a:rPr sz="2000" b="1" spc="-25" dirty="0">
                <a:latin typeface="Carlito"/>
                <a:cs typeface="Carlito"/>
              </a:rPr>
              <a:t>cm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0763" y="5959270"/>
            <a:ext cx="11671300" cy="6775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354965" algn="l"/>
                <a:tab pos="5979795" algn="l"/>
                <a:tab pos="6322695" algn="l"/>
              </a:tabLst>
            </a:pPr>
            <a:r>
              <a:rPr sz="2000" spc="-50" dirty="0">
                <a:latin typeface="Carlito"/>
                <a:cs typeface="Carlito"/>
              </a:rPr>
              <a:t>-</a:t>
            </a:r>
            <a:r>
              <a:rPr sz="2000" dirty="0">
                <a:latin typeface="Carlito"/>
                <a:cs typeface="Carlito"/>
              </a:rPr>
              <a:t>	</a:t>
            </a:r>
            <a:r>
              <a:rPr sz="2000" b="1" dirty="0">
                <a:latin typeface="Carlito"/>
                <a:cs typeface="Carlito"/>
              </a:rPr>
              <a:t>Most</a:t>
            </a:r>
            <a:r>
              <a:rPr sz="2000" b="1" spc="11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osteoblastomas</a:t>
            </a:r>
            <a:r>
              <a:rPr sz="2000" b="1" spc="114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are</a:t>
            </a:r>
            <a:r>
              <a:rPr sz="2000" b="1" spc="114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between</a:t>
            </a:r>
            <a:r>
              <a:rPr sz="2000" b="1" spc="11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2</a:t>
            </a:r>
            <a:r>
              <a:rPr sz="2000" b="1" spc="114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and</a:t>
            </a:r>
            <a:r>
              <a:rPr sz="2000" b="1" spc="10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4</a:t>
            </a:r>
            <a:r>
              <a:rPr sz="2000" b="1" spc="10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cm,</a:t>
            </a:r>
            <a:r>
              <a:rPr sz="2000" b="1" spc="105" dirty="0">
                <a:latin typeface="Carlito"/>
                <a:cs typeface="Carlito"/>
              </a:rPr>
              <a:t> </a:t>
            </a:r>
            <a:r>
              <a:rPr sz="2000" b="1" spc="-25" dirty="0">
                <a:latin typeface="Carlito"/>
                <a:cs typeface="Carlito"/>
              </a:rPr>
              <a:t>but</a:t>
            </a:r>
            <a:r>
              <a:rPr sz="2000" b="1" dirty="0">
                <a:latin typeface="Carlito"/>
                <a:cs typeface="Carlito"/>
              </a:rPr>
              <a:t>	</a:t>
            </a:r>
            <a:r>
              <a:rPr sz="2000" spc="-50" dirty="0">
                <a:latin typeface="Carlito"/>
                <a:cs typeface="Carlito"/>
              </a:rPr>
              <a:t>-</a:t>
            </a:r>
            <a:r>
              <a:rPr sz="2000" dirty="0">
                <a:latin typeface="Carlito"/>
                <a:cs typeface="Carlito"/>
              </a:rPr>
              <a:t>	</a:t>
            </a:r>
            <a:r>
              <a:rPr sz="2000" b="1" dirty="0">
                <a:latin typeface="Carlito"/>
                <a:cs typeface="Carlito"/>
              </a:rPr>
              <a:t>Osteoid</a:t>
            </a:r>
            <a:r>
              <a:rPr sz="2000" b="1" spc="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osteomas</a:t>
            </a:r>
            <a:r>
              <a:rPr sz="2000" b="1" spc="1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measuring</a:t>
            </a:r>
            <a:r>
              <a:rPr sz="2000" b="1" spc="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less</a:t>
            </a:r>
            <a:r>
              <a:rPr sz="2000" b="1" spc="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than</a:t>
            </a:r>
            <a:r>
              <a:rPr sz="2000" b="1" spc="1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a</a:t>
            </a:r>
            <a:r>
              <a:rPr sz="2000" b="1" spc="-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threshold</a:t>
            </a:r>
            <a:endParaRPr sz="2000">
              <a:latin typeface="Carlito"/>
              <a:cs typeface="Carlito"/>
            </a:endParaRPr>
          </a:p>
          <a:p>
            <a:pPr marL="6323330">
              <a:lnSpc>
                <a:spcPct val="100000"/>
              </a:lnSpc>
              <a:spcBef>
                <a:spcPts val="165"/>
              </a:spcBef>
            </a:pPr>
            <a:r>
              <a:rPr sz="2000" b="1" dirty="0">
                <a:latin typeface="Carlito"/>
                <a:cs typeface="Carlito"/>
              </a:rPr>
              <a:t>of</a:t>
            </a:r>
            <a:r>
              <a:rPr sz="2000" b="1" spc="-1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1.5</a:t>
            </a:r>
            <a:r>
              <a:rPr sz="2000" b="1" spc="-2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cm</a:t>
            </a:r>
            <a:r>
              <a:rPr sz="2000" b="1" spc="-1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or</a:t>
            </a:r>
            <a:r>
              <a:rPr sz="2000" b="1" spc="-1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2</a:t>
            </a:r>
            <a:r>
              <a:rPr sz="2000" b="1" spc="-1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cm</a:t>
            </a:r>
            <a:r>
              <a:rPr sz="2000" b="1" spc="-1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in</a:t>
            </a:r>
            <a:r>
              <a:rPr sz="2000" b="1" spc="-10" dirty="0">
                <a:latin typeface="Carlito"/>
                <a:cs typeface="Carlito"/>
              </a:rPr>
              <a:t> diameter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8616" y="416034"/>
            <a:ext cx="11024235" cy="6353810"/>
            <a:chOff x="1118616" y="416034"/>
            <a:chExt cx="11024235" cy="6353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616" y="416034"/>
              <a:ext cx="3524504" cy="635342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72583" y="4648199"/>
              <a:ext cx="7318375" cy="1385570"/>
            </a:xfrm>
            <a:custGeom>
              <a:avLst/>
              <a:gdLst/>
              <a:ahLst/>
              <a:cxnLst/>
              <a:rect l="l" t="t" r="r" b="b"/>
              <a:pathLst>
                <a:path w="7318375" h="1385570">
                  <a:moveTo>
                    <a:pt x="7318248" y="0"/>
                  </a:moveTo>
                  <a:lnTo>
                    <a:pt x="0" y="0"/>
                  </a:lnTo>
                  <a:lnTo>
                    <a:pt x="0" y="1385316"/>
                  </a:lnTo>
                  <a:lnTo>
                    <a:pt x="7318248" y="1385316"/>
                  </a:lnTo>
                  <a:lnTo>
                    <a:pt x="73182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1519" y="4579619"/>
              <a:ext cx="1288541" cy="7871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2412" y="4579619"/>
              <a:ext cx="1363217" cy="7871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6456" y="4579619"/>
              <a:ext cx="770381" cy="7871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7663" y="4579619"/>
              <a:ext cx="1562862" cy="7871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1351" y="4579619"/>
              <a:ext cx="1750313" cy="7871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14559" y="4579619"/>
              <a:ext cx="561581" cy="7871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28504" y="4579619"/>
              <a:ext cx="1012698" cy="7871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92027" y="4579619"/>
              <a:ext cx="1250442" cy="7871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1519" y="5006340"/>
              <a:ext cx="1288541" cy="7871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39739" y="5006340"/>
              <a:ext cx="959358" cy="7871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31992" y="5006340"/>
              <a:ext cx="643889" cy="78714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08775" y="5006340"/>
              <a:ext cx="953262" cy="78714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71716" y="5006340"/>
              <a:ext cx="1387602" cy="7871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67472" y="5006340"/>
              <a:ext cx="695705" cy="7871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71332" y="5006340"/>
              <a:ext cx="2180081" cy="78714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59568" y="5006340"/>
              <a:ext cx="825246" cy="78714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792968" y="5006340"/>
              <a:ext cx="1349502" cy="78714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41519" y="5433060"/>
              <a:ext cx="1645157" cy="78714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06439" y="5433060"/>
              <a:ext cx="1216914" cy="78714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6248" y="5433060"/>
              <a:ext cx="561581" cy="78714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672584" y="4648200"/>
            <a:ext cx="7318375" cy="138557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90805" marR="85090" algn="just">
              <a:lnSpc>
                <a:spcPct val="100000"/>
              </a:lnSpc>
              <a:spcBef>
                <a:spcPts val="185"/>
              </a:spcBef>
            </a:pP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Gross</a:t>
            </a:r>
            <a:r>
              <a:rPr sz="2800" b="1" spc="185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image</a:t>
            </a:r>
            <a:r>
              <a:rPr sz="2800" b="1" spc="190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800" b="1" spc="185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osteoid</a:t>
            </a:r>
            <a:r>
              <a:rPr sz="2800" b="1" spc="190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osteoma.</a:t>
            </a:r>
            <a:r>
              <a:rPr sz="2800" b="1" spc="185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800" b="1" spc="185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small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ovoid</a:t>
            </a:r>
            <a:r>
              <a:rPr sz="2800" b="1" spc="6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red–tan</a:t>
            </a:r>
            <a:r>
              <a:rPr sz="2800" b="1" spc="6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tumor</a:t>
            </a:r>
            <a:r>
              <a:rPr sz="2800" b="1" spc="6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is</a:t>
            </a:r>
            <a:r>
              <a:rPr sz="2800" b="1" spc="6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surrounded</a:t>
            </a:r>
            <a:r>
              <a:rPr sz="2800" b="1" spc="6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by</a:t>
            </a:r>
            <a:r>
              <a:rPr sz="2800" b="1" spc="6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dense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reactive</a:t>
            </a:r>
            <a:r>
              <a:rPr sz="2800" b="1" spc="-1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bone.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BB600CE-4094-48EC-8863-BB94DE74A14F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1679" y="946403"/>
            <a:ext cx="7489825" cy="1339215"/>
            <a:chOff x="2011679" y="946403"/>
            <a:chExt cx="7489825" cy="13392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0394" y="1331081"/>
              <a:ext cx="6863864" cy="8210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1679" y="946403"/>
              <a:ext cx="7489698" cy="133883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75661" y="1115644"/>
            <a:ext cx="672528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Radiographic</a:t>
            </a:r>
            <a:r>
              <a:rPr spc="105" dirty="0"/>
              <a:t> </a:t>
            </a:r>
            <a:r>
              <a:rPr spc="-10" dirty="0"/>
              <a:t>Features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well-</a:t>
            </a:r>
            <a:r>
              <a:rPr dirty="0"/>
              <a:t>circumscribed</a:t>
            </a:r>
            <a:r>
              <a:rPr spc="-75" dirty="0"/>
              <a:t> </a:t>
            </a:r>
            <a:r>
              <a:rPr spc="-10" dirty="0"/>
              <a:t>radiolucent</a:t>
            </a:r>
            <a:r>
              <a:rPr spc="-45" dirty="0"/>
              <a:t> </a:t>
            </a:r>
            <a:r>
              <a:rPr dirty="0"/>
              <a:t>defect,</a:t>
            </a:r>
            <a:r>
              <a:rPr spc="-50" dirty="0"/>
              <a:t> </a:t>
            </a:r>
            <a:r>
              <a:rPr dirty="0"/>
              <a:t>usually</a:t>
            </a:r>
            <a:r>
              <a:rPr spc="-50" dirty="0"/>
              <a:t> </a:t>
            </a:r>
            <a:r>
              <a:rPr dirty="0"/>
              <a:t>less</a:t>
            </a:r>
            <a:r>
              <a:rPr spc="-65" dirty="0"/>
              <a:t> </a:t>
            </a:r>
            <a:r>
              <a:rPr dirty="0"/>
              <a:t>than</a:t>
            </a:r>
            <a:r>
              <a:rPr spc="-35" dirty="0"/>
              <a:t> </a:t>
            </a:r>
            <a:r>
              <a:rPr dirty="0"/>
              <a:t>1</a:t>
            </a:r>
            <a:r>
              <a:rPr spc="-50" dirty="0"/>
              <a:t> </a:t>
            </a:r>
            <a:r>
              <a:rPr dirty="0"/>
              <a:t>cm</a:t>
            </a:r>
            <a:r>
              <a:rPr spc="-55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diameter,</a:t>
            </a:r>
            <a:r>
              <a:rPr spc="-55" dirty="0"/>
              <a:t> </a:t>
            </a:r>
            <a:r>
              <a:rPr dirty="0"/>
              <a:t>with</a:t>
            </a:r>
            <a:r>
              <a:rPr spc="-35" dirty="0"/>
              <a:t> </a:t>
            </a:r>
            <a:r>
              <a:rPr spc="-50" dirty="0"/>
              <a:t>a </a:t>
            </a:r>
            <a:r>
              <a:rPr dirty="0"/>
              <a:t>surrounding</a:t>
            </a:r>
            <a:r>
              <a:rPr spc="-45" dirty="0"/>
              <a:t> </a:t>
            </a:r>
            <a:r>
              <a:rPr dirty="0"/>
              <a:t>zone</a:t>
            </a:r>
            <a:r>
              <a:rPr spc="-5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reactive</a:t>
            </a:r>
            <a:r>
              <a:rPr spc="-60" dirty="0"/>
              <a:t> </a:t>
            </a:r>
            <a:r>
              <a:rPr dirty="0"/>
              <a:t>sclerosis</a:t>
            </a:r>
            <a:r>
              <a:rPr spc="-8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varying</a:t>
            </a:r>
            <a:r>
              <a:rPr spc="-55" dirty="0"/>
              <a:t> </a:t>
            </a:r>
            <a:r>
              <a:rPr spc="-10" dirty="0"/>
              <a:t>thickness.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dirty="0"/>
              <a:t>A</a:t>
            </a:r>
            <a:r>
              <a:rPr spc="-55" dirty="0"/>
              <a:t> </a:t>
            </a:r>
            <a:r>
              <a:rPr dirty="0"/>
              <a:t>small</a:t>
            </a:r>
            <a:r>
              <a:rPr spc="-45" dirty="0"/>
              <a:t> </a:t>
            </a:r>
            <a:r>
              <a:rPr dirty="0"/>
              <a:t>radiopaque</a:t>
            </a:r>
            <a:r>
              <a:rPr spc="-40" dirty="0"/>
              <a:t> </a:t>
            </a:r>
            <a:r>
              <a:rPr dirty="0"/>
              <a:t>nidus</a:t>
            </a:r>
            <a:r>
              <a:rPr spc="-50" dirty="0"/>
              <a:t> </a:t>
            </a:r>
            <a:r>
              <a:rPr dirty="0"/>
              <a:t>may</a:t>
            </a:r>
            <a:r>
              <a:rPr spc="-40" dirty="0"/>
              <a:t> </a:t>
            </a:r>
            <a:r>
              <a:rPr dirty="0"/>
              <a:t>be</a:t>
            </a:r>
            <a:r>
              <a:rPr spc="-40" dirty="0"/>
              <a:t> </a:t>
            </a:r>
            <a:r>
              <a:rPr spc="-10" dirty="0"/>
              <a:t>present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15F74F7-70F5-4E99-9C20-3447A9084115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355" y="377952"/>
            <a:ext cx="10000488" cy="59786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6476" y="326214"/>
            <a:ext cx="6434305" cy="541316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90701" y="5900673"/>
            <a:ext cx="11176000" cy="659130"/>
            <a:chOff x="790701" y="5900673"/>
            <a:chExt cx="11176000" cy="659130"/>
          </a:xfrm>
        </p:grpSpPr>
        <p:sp>
          <p:nvSpPr>
            <p:cNvPr id="4" name="object 4"/>
            <p:cNvSpPr/>
            <p:nvPr/>
          </p:nvSpPr>
          <p:spPr>
            <a:xfrm>
              <a:off x="797051" y="5907023"/>
              <a:ext cx="11163300" cy="646430"/>
            </a:xfrm>
            <a:custGeom>
              <a:avLst/>
              <a:gdLst/>
              <a:ahLst/>
              <a:cxnLst/>
              <a:rect l="l" t="t" r="r" b="b"/>
              <a:pathLst>
                <a:path w="11163300" h="646429">
                  <a:moveTo>
                    <a:pt x="1116330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163300" y="646176"/>
                  </a:lnTo>
                  <a:lnTo>
                    <a:pt x="11163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7051" y="5907023"/>
              <a:ext cx="11163300" cy="646430"/>
            </a:xfrm>
            <a:custGeom>
              <a:avLst/>
              <a:gdLst/>
              <a:ahLst/>
              <a:cxnLst/>
              <a:rect l="l" t="t" r="r" b="b"/>
              <a:pathLst>
                <a:path w="11163300" h="646429">
                  <a:moveTo>
                    <a:pt x="0" y="646176"/>
                  </a:moveTo>
                  <a:lnTo>
                    <a:pt x="11163300" y="646176"/>
                  </a:lnTo>
                  <a:lnTo>
                    <a:pt x="11163300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21511" y="5926328"/>
            <a:ext cx="10910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Osteoblastoma.</a:t>
            </a:r>
            <a:r>
              <a:rPr sz="18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Computed</a:t>
            </a:r>
            <a:r>
              <a:rPr sz="18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tomography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(CT)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image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showing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</a:t>
            </a:r>
            <a:r>
              <a:rPr sz="18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expansile,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mixed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radiolucent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radiopaque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lesion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endParaRPr sz="1800">
              <a:latin typeface="Carlito"/>
              <a:cs typeface="Carlito"/>
            </a:endParaRPr>
          </a:p>
          <a:p>
            <a:pPr marL="508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maxilla.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0727AC3-D609-4216-9B0A-9B0578E3F44D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1518" y="161529"/>
            <a:ext cx="11162665" cy="6384925"/>
            <a:chOff x="461518" y="161529"/>
            <a:chExt cx="11162665" cy="6384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7351" y="161529"/>
              <a:ext cx="8660908" cy="57104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2223" y="207160"/>
              <a:ext cx="8500832" cy="55596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73173" y="188214"/>
              <a:ext cx="8539480" cy="5598160"/>
            </a:xfrm>
            <a:custGeom>
              <a:avLst/>
              <a:gdLst/>
              <a:ahLst/>
              <a:cxnLst/>
              <a:rect l="l" t="t" r="r" b="b"/>
              <a:pathLst>
                <a:path w="8539480" h="5598160">
                  <a:moveTo>
                    <a:pt x="0" y="5597651"/>
                  </a:moveTo>
                  <a:lnTo>
                    <a:pt x="8538972" y="5597651"/>
                  </a:lnTo>
                  <a:lnTo>
                    <a:pt x="8538972" y="0"/>
                  </a:lnTo>
                  <a:lnTo>
                    <a:pt x="0" y="0"/>
                  </a:lnTo>
                  <a:lnTo>
                    <a:pt x="0" y="559765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7868" y="5893307"/>
              <a:ext cx="11149965" cy="646430"/>
            </a:xfrm>
            <a:custGeom>
              <a:avLst/>
              <a:gdLst/>
              <a:ahLst/>
              <a:cxnLst/>
              <a:rect l="l" t="t" r="r" b="b"/>
              <a:pathLst>
                <a:path w="11149965" h="646429">
                  <a:moveTo>
                    <a:pt x="1114958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149584" y="646176"/>
                  </a:lnTo>
                  <a:lnTo>
                    <a:pt x="111495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7868" y="5893307"/>
              <a:ext cx="11149965" cy="646430"/>
            </a:xfrm>
            <a:custGeom>
              <a:avLst/>
              <a:gdLst/>
              <a:ahLst/>
              <a:cxnLst/>
              <a:rect l="l" t="t" r="r" b="b"/>
              <a:pathLst>
                <a:path w="11149965" h="646429">
                  <a:moveTo>
                    <a:pt x="0" y="646176"/>
                  </a:moveTo>
                  <a:lnTo>
                    <a:pt x="11149584" y="646176"/>
                  </a:lnTo>
                  <a:lnTo>
                    <a:pt x="1114958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20267" y="5911697"/>
            <a:ext cx="10043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8535" marR="5080" indent="-966469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Osteoid</a:t>
            </a:r>
            <a:r>
              <a:rPr sz="18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Osteoma.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circumscribed,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mixed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radiolucent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18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radiopaque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lesion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near</a:t>
            </a:r>
            <a:r>
              <a:rPr sz="18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apex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mesial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root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mandibular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first</a:t>
            </a:r>
            <a:r>
              <a:rPr sz="18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molar.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patient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had</a:t>
            </a:r>
            <a:r>
              <a:rPr sz="18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dull,</a:t>
            </a:r>
            <a:r>
              <a:rPr sz="18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nocturnal</a:t>
            </a:r>
            <a:r>
              <a:rPr sz="18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pain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that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was</a:t>
            </a:r>
            <a:r>
              <a:rPr sz="18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relieved</a:t>
            </a:r>
            <a:r>
              <a:rPr sz="18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by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aspirin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4366643-F296-4C89-A291-FAC01A96258D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68651" y="2802635"/>
            <a:ext cx="8194040" cy="1339215"/>
            <a:chOff x="2168651" y="2802635"/>
            <a:chExt cx="8194040" cy="13392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3121" y="3188479"/>
              <a:ext cx="7574705" cy="8203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8651" y="2802635"/>
              <a:ext cx="8193785" cy="133883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5544" rIns="0" bIns="0" rtlCol="0">
            <a:spAutoFit/>
          </a:bodyPr>
          <a:lstStyle/>
          <a:p>
            <a:pPr marL="1260475">
              <a:lnSpc>
                <a:spcPct val="100000"/>
              </a:lnSpc>
              <a:spcBef>
                <a:spcPts val="100"/>
              </a:spcBef>
            </a:pPr>
            <a:r>
              <a:rPr dirty="0"/>
              <a:t>Histopathologic</a:t>
            </a:r>
            <a:r>
              <a:rPr spc="-35" dirty="0"/>
              <a:t> </a:t>
            </a:r>
            <a:r>
              <a:rPr spc="-10" dirty="0"/>
              <a:t>Features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D624247-289B-4A77-B7AB-3714987EEA80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8620" y="818388"/>
            <a:ext cx="11436350" cy="4174490"/>
            <a:chOff x="388620" y="818388"/>
            <a:chExt cx="11436350" cy="4174490"/>
          </a:xfrm>
        </p:grpSpPr>
        <p:sp>
          <p:nvSpPr>
            <p:cNvPr id="3" name="object 3"/>
            <p:cNvSpPr/>
            <p:nvPr/>
          </p:nvSpPr>
          <p:spPr>
            <a:xfrm>
              <a:off x="398526" y="828294"/>
              <a:ext cx="11416665" cy="4154804"/>
            </a:xfrm>
            <a:custGeom>
              <a:avLst/>
              <a:gdLst/>
              <a:ahLst/>
              <a:cxnLst/>
              <a:rect l="l" t="t" r="r" b="b"/>
              <a:pathLst>
                <a:path w="11416665" h="4154804">
                  <a:moveTo>
                    <a:pt x="11416284" y="0"/>
                  </a:moveTo>
                  <a:lnTo>
                    <a:pt x="0" y="0"/>
                  </a:lnTo>
                  <a:lnTo>
                    <a:pt x="0" y="4154424"/>
                  </a:lnTo>
                  <a:lnTo>
                    <a:pt x="11416284" y="4154424"/>
                  </a:lnTo>
                  <a:lnTo>
                    <a:pt x="11416284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8526" y="828294"/>
              <a:ext cx="11416665" cy="4154804"/>
            </a:xfrm>
            <a:custGeom>
              <a:avLst/>
              <a:gdLst/>
              <a:ahLst/>
              <a:cxnLst/>
              <a:rect l="l" t="t" r="r" b="b"/>
              <a:pathLst>
                <a:path w="11416665" h="4154804">
                  <a:moveTo>
                    <a:pt x="0" y="4154424"/>
                  </a:moveTo>
                  <a:lnTo>
                    <a:pt x="11416284" y="4154424"/>
                  </a:lnTo>
                  <a:lnTo>
                    <a:pt x="11416284" y="0"/>
                  </a:lnTo>
                  <a:lnTo>
                    <a:pt x="0" y="0"/>
                  </a:lnTo>
                  <a:lnTo>
                    <a:pt x="0" y="4154424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7113" y="844041"/>
            <a:ext cx="1125982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marR="5080" indent="-339090" algn="just">
              <a:lnSpc>
                <a:spcPct val="100000"/>
              </a:lnSpc>
              <a:spcBef>
                <a:spcPts val="100"/>
              </a:spcBef>
              <a:buChar char="-"/>
              <a:tabLst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Microscopically,</a:t>
            </a:r>
            <a:r>
              <a:rPr sz="2400" spc="3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both</a:t>
            </a:r>
            <a:r>
              <a:rPr sz="2400" spc="3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osteoid</a:t>
            </a:r>
            <a:r>
              <a:rPr sz="2400" spc="3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osteoma</a:t>
            </a:r>
            <a:r>
              <a:rPr sz="2400" spc="3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3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osteoblastoma</a:t>
            </a:r>
            <a:r>
              <a:rPr sz="2400" spc="3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centrally</a:t>
            </a:r>
            <a:r>
              <a:rPr sz="2400" spc="355" dirty="0"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exhibit</a:t>
            </a:r>
            <a:r>
              <a:rPr sz="2400" b="1" u="sng" spc="35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irregular</a:t>
            </a:r>
            <a:r>
              <a:rPr sz="2400" b="1" u="none" spc="-10" dirty="0">
                <a:latin typeface="Carlito"/>
                <a:cs typeface="Carlito"/>
              </a:rPr>
              <a:t> 	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trabeculae</a:t>
            </a:r>
            <a:r>
              <a:rPr sz="2400" b="1" u="sng" spc="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 osteoid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or</a:t>
            </a:r>
            <a:r>
              <a:rPr sz="2400" b="1" u="sng" spc="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woven</a:t>
            </a:r>
            <a:r>
              <a:rPr sz="2400" b="1" u="sng" spc="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bone,</a:t>
            </a:r>
            <a:r>
              <a:rPr sz="2400" b="1" u="sng" spc="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which are</a:t>
            </a:r>
            <a:r>
              <a:rPr sz="2400" b="1" u="sng" spc="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surrounded</a:t>
            </a:r>
            <a:r>
              <a:rPr sz="2400" b="1" u="sng" spc="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by</a:t>
            </a:r>
            <a:r>
              <a:rPr sz="2400" b="1" u="sng" spc="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numerous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osteoblasts</a:t>
            </a:r>
            <a:r>
              <a:rPr sz="2400" b="1" u="none" spc="-10" dirty="0">
                <a:latin typeface="Carlito"/>
                <a:cs typeface="Carlito"/>
              </a:rPr>
              <a:t> 	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and</a:t>
            </a:r>
            <a:r>
              <a:rPr sz="2400" b="1" u="sng" spc="-9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scattered</a:t>
            </a:r>
            <a:r>
              <a:rPr sz="2400" b="1" u="sng" spc="-7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osteoclasts.</a:t>
            </a:r>
            <a:endParaRPr sz="24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2880"/>
              </a:spcBef>
              <a:buFont typeface="Carlito"/>
              <a:buChar char="-"/>
              <a:tabLst>
                <a:tab pos="354965" algn="l"/>
              </a:tabLst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The</a:t>
            </a:r>
            <a:r>
              <a:rPr sz="2400" b="1" u="sng" spc="-6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vascularity</a:t>
            </a:r>
            <a:r>
              <a:rPr sz="2400" b="1" u="sng" spc="-5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tends</a:t>
            </a:r>
            <a:r>
              <a:rPr sz="2400" u="none" spc="-55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to</a:t>
            </a:r>
            <a:r>
              <a:rPr sz="2400" u="none" spc="-70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be</a:t>
            </a:r>
            <a:r>
              <a:rPr sz="2400" u="none" spc="-55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more</a:t>
            </a:r>
            <a:r>
              <a:rPr sz="2400" u="none" spc="-50" dirty="0">
                <a:latin typeface="Carlito"/>
                <a:cs typeface="Carlito"/>
              </a:rPr>
              <a:t> </a:t>
            </a:r>
            <a:r>
              <a:rPr sz="2400" u="none" spc="-10" dirty="0">
                <a:latin typeface="Carlito"/>
                <a:cs typeface="Carlito"/>
              </a:rPr>
              <a:t>prominent</a:t>
            </a:r>
            <a:r>
              <a:rPr sz="2400" u="none" spc="-65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in</a:t>
            </a:r>
            <a:r>
              <a:rPr sz="2400" u="none" spc="-55" dirty="0">
                <a:latin typeface="Carlito"/>
                <a:cs typeface="Carlito"/>
              </a:rPr>
              <a:t> </a:t>
            </a:r>
            <a:r>
              <a:rPr sz="2400" u="none" spc="-10" dirty="0">
                <a:latin typeface="Carlito"/>
                <a:cs typeface="Carlito"/>
              </a:rPr>
              <a:t>osteoblastoma</a:t>
            </a:r>
            <a:r>
              <a:rPr sz="2400" u="none" spc="-90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than</a:t>
            </a:r>
            <a:r>
              <a:rPr sz="2400" u="none" spc="-50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osteoid</a:t>
            </a:r>
            <a:r>
              <a:rPr sz="2400" u="none" spc="-55" dirty="0">
                <a:latin typeface="Carlito"/>
                <a:cs typeface="Carlito"/>
              </a:rPr>
              <a:t> </a:t>
            </a:r>
            <a:r>
              <a:rPr sz="2400" u="none" spc="-10" dirty="0">
                <a:latin typeface="Carlito"/>
                <a:cs typeface="Carlito"/>
              </a:rPr>
              <a:t>osteoma.</a:t>
            </a:r>
            <a:endParaRPr sz="2400">
              <a:latin typeface="Carlito"/>
              <a:cs typeface="Carlito"/>
            </a:endParaRPr>
          </a:p>
          <a:p>
            <a:pPr marL="351790" marR="74295" indent="-339090" algn="just">
              <a:lnSpc>
                <a:spcPct val="100000"/>
              </a:lnSpc>
              <a:spcBef>
                <a:spcPts val="2885"/>
              </a:spcBef>
              <a:buFont typeface="Carlito"/>
              <a:buChar char="-"/>
              <a:tabLst>
                <a:tab pos="355600" algn="l"/>
              </a:tabLst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At</a:t>
            </a:r>
            <a:r>
              <a:rPr sz="2400" b="1" u="sng" spc="10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the</a:t>
            </a:r>
            <a:r>
              <a:rPr sz="2400" b="1" u="sng" spc="1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periphery</a:t>
            </a:r>
            <a:r>
              <a:rPr sz="2400" u="none" dirty="0">
                <a:latin typeface="Carlito"/>
                <a:cs typeface="Carlito"/>
              </a:rPr>
              <a:t>,</a:t>
            </a:r>
            <a:r>
              <a:rPr sz="2400" u="none" spc="105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there</a:t>
            </a:r>
            <a:r>
              <a:rPr sz="2400" u="none" spc="110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is</a:t>
            </a:r>
            <a:r>
              <a:rPr sz="2400" u="none" spc="100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typically</a:t>
            </a:r>
            <a:r>
              <a:rPr sz="2400" u="none" spc="105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a</a:t>
            </a:r>
            <a:r>
              <a:rPr sz="2400" u="none" spc="110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more</a:t>
            </a:r>
            <a:r>
              <a:rPr sz="2400" u="none" spc="105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prominent</a:t>
            </a:r>
            <a:r>
              <a:rPr sz="2400" u="none" spc="110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zone</a:t>
            </a:r>
            <a:r>
              <a:rPr sz="2400" u="none" spc="105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of</a:t>
            </a:r>
            <a:r>
              <a:rPr sz="2400" u="none" spc="100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dense,</a:t>
            </a:r>
            <a:r>
              <a:rPr sz="2400" u="none" spc="110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sclerotic</a:t>
            </a:r>
            <a:r>
              <a:rPr sz="2400" u="none" spc="105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bone</a:t>
            </a:r>
            <a:r>
              <a:rPr sz="2400" u="none" spc="105" dirty="0">
                <a:latin typeface="Carlito"/>
                <a:cs typeface="Carlito"/>
              </a:rPr>
              <a:t> </a:t>
            </a:r>
            <a:r>
              <a:rPr sz="2400" u="none" spc="-25" dirty="0">
                <a:latin typeface="Carlito"/>
                <a:cs typeface="Carlito"/>
              </a:rPr>
              <a:t>in 	</a:t>
            </a:r>
            <a:r>
              <a:rPr sz="2400" u="none" dirty="0">
                <a:latin typeface="Carlito"/>
                <a:cs typeface="Carlito"/>
              </a:rPr>
              <a:t>osteoid</a:t>
            </a:r>
            <a:r>
              <a:rPr sz="2400" u="none" spc="-70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osteoma</a:t>
            </a:r>
            <a:r>
              <a:rPr sz="2400" u="none" spc="-85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than</a:t>
            </a:r>
            <a:r>
              <a:rPr sz="2400" u="none" spc="-70" dirty="0">
                <a:latin typeface="Carlito"/>
                <a:cs typeface="Carlito"/>
              </a:rPr>
              <a:t> </a:t>
            </a:r>
            <a:r>
              <a:rPr sz="2400" u="none" spc="-10" dirty="0">
                <a:latin typeface="Carlito"/>
                <a:cs typeface="Carlito"/>
              </a:rPr>
              <a:t>osteoblastoma.</a:t>
            </a:r>
            <a:endParaRPr sz="24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2855"/>
              </a:spcBef>
              <a:buFont typeface="Carlito"/>
              <a:buChar char="-"/>
              <a:tabLst>
                <a:tab pos="354965" algn="l"/>
                <a:tab pos="993775" algn="l"/>
                <a:tab pos="2538095" algn="l"/>
                <a:tab pos="3681095" algn="l"/>
                <a:tab pos="4824095" algn="l"/>
                <a:tab pos="5249545" algn="l"/>
                <a:tab pos="6083300" algn="l"/>
                <a:tab pos="7118350" algn="l"/>
                <a:tab pos="8636000" algn="l"/>
                <a:tab pos="9530715" algn="l"/>
                <a:tab pos="10208895" algn="l"/>
              </a:tabLst>
            </a:pPr>
            <a:r>
              <a:rPr sz="2400" b="1" u="sng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The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supporting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stroma,</a:t>
            </a:r>
            <a:r>
              <a:rPr sz="2400" b="1" u="none" dirty="0">
                <a:latin typeface="Carlito"/>
                <a:cs typeface="Carlito"/>
              </a:rPr>
              <a:t>	</a:t>
            </a:r>
            <a:r>
              <a:rPr sz="2400" u="none" spc="-10" dirty="0">
                <a:latin typeface="Carlito"/>
                <a:cs typeface="Carlito"/>
              </a:rPr>
              <a:t>consists</a:t>
            </a:r>
            <a:r>
              <a:rPr sz="2400" u="none" dirty="0">
                <a:latin typeface="Carlito"/>
                <a:cs typeface="Carlito"/>
              </a:rPr>
              <a:t>	</a:t>
            </a:r>
            <a:r>
              <a:rPr sz="2400" u="none" spc="-25" dirty="0">
                <a:latin typeface="Carlito"/>
                <a:cs typeface="Carlito"/>
              </a:rPr>
              <a:t>of</a:t>
            </a:r>
            <a:r>
              <a:rPr sz="2400" u="none" dirty="0">
                <a:latin typeface="Carlito"/>
                <a:cs typeface="Carlito"/>
              </a:rPr>
              <a:t>	</a:t>
            </a:r>
            <a:r>
              <a:rPr sz="2400" u="none" spc="-10" dirty="0">
                <a:latin typeface="Carlito"/>
                <a:cs typeface="Carlito"/>
              </a:rPr>
              <a:t>loose</a:t>
            </a:r>
            <a:r>
              <a:rPr sz="2400" u="none" dirty="0">
                <a:latin typeface="Carlito"/>
                <a:cs typeface="Carlito"/>
              </a:rPr>
              <a:t>	</a:t>
            </a:r>
            <a:r>
              <a:rPr sz="2400" u="none" spc="-10" dirty="0">
                <a:latin typeface="Carlito"/>
                <a:cs typeface="Carlito"/>
              </a:rPr>
              <a:t>fibrous</a:t>
            </a:r>
            <a:r>
              <a:rPr sz="2400" u="none" dirty="0">
                <a:latin typeface="Carlito"/>
                <a:cs typeface="Carlito"/>
              </a:rPr>
              <a:t>	</a:t>
            </a:r>
            <a:r>
              <a:rPr sz="2400" u="none" spc="-10" dirty="0">
                <a:latin typeface="Carlito"/>
                <a:cs typeface="Carlito"/>
              </a:rPr>
              <a:t>connective</a:t>
            </a:r>
            <a:r>
              <a:rPr sz="2400" u="none" dirty="0">
                <a:latin typeface="Carlito"/>
                <a:cs typeface="Carlito"/>
              </a:rPr>
              <a:t>	</a:t>
            </a:r>
            <a:r>
              <a:rPr sz="2400" u="none" spc="-10" dirty="0">
                <a:latin typeface="Carlito"/>
                <a:cs typeface="Carlito"/>
              </a:rPr>
              <a:t>tissue</a:t>
            </a:r>
            <a:r>
              <a:rPr sz="2400" u="none" dirty="0">
                <a:latin typeface="Carlito"/>
                <a:cs typeface="Carlito"/>
              </a:rPr>
              <a:t>	</a:t>
            </a:r>
            <a:r>
              <a:rPr sz="2400" u="none" spc="-20" dirty="0">
                <a:latin typeface="Carlito"/>
                <a:cs typeface="Carlito"/>
              </a:rPr>
              <a:t>that</a:t>
            </a:r>
            <a:r>
              <a:rPr sz="2400" u="none" dirty="0">
                <a:latin typeface="Carlito"/>
                <a:cs typeface="Carlito"/>
              </a:rPr>
              <a:t>	</a:t>
            </a:r>
            <a:r>
              <a:rPr sz="2400" u="none" spc="-10" dirty="0">
                <a:latin typeface="Carlito"/>
                <a:cs typeface="Carlito"/>
              </a:rPr>
              <a:t>contains</a:t>
            </a:r>
            <a:endParaRPr sz="24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sz="2400" spc="-20" dirty="0">
                <a:latin typeface="Carlito"/>
                <a:cs typeface="Carlito"/>
              </a:rPr>
              <a:t>scattered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dilated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vascular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channels.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38D9646-667C-42D2-8D8D-0ECEF1EE84B8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92030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rlito"/>
                <a:cs typeface="Carlito"/>
              </a:rPr>
              <a:t>38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1413" y="275743"/>
            <a:ext cx="11384915" cy="6034405"/>
            <a:chOff x="391413" y="275743"/>
            <a:chExt cx="11384915" cy="60344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531" y="275743"/>
              <a:ext cx="8226515" cy="53813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7763" y="5657088"/>
              <a:ext cx="11372215" cy="646430"/>
            </a:xfrm>
            <a:custGeom>
              <a:avLst/>
              <a:gdLst/>
              <a:ahLst/>
              <a:cxnLst/>
              <a:rect l="l" t="t" r="r" b="b"/>
              <a:pathLst>
                <a:path w="11372215" h="646429">
                  <a:moveTo>
                    <a:pt x="113720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372088" y="646176"/>
                  </a:lnTo>
                  <a:lnTo>
                    <a:pt x="113720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7763" y="5657088"/>
              <a:ext cx="11372215" cy="646430"/>
            </a:xfrm>
            <a:custGeom>
              <a:avLst/>
              <a:gdLst/>
              <a:ahLst/>
              <a:cxnLst/>
              <a:rect l="l" t="t" r="r" b="b"/>
              <a:pathLst>
                <a:path w="11372215" h="646429">
                  <a:moveTo>
                    <a:pt x="0" y="646176"/>
                  </a:moveTo>
                  <a:lnTo>
                    <a:pt x="11372088" y="646176"/>
                  </a:lnTo>
                  <a:lnTo>
                    <a:pt x="113720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6783" y="5676696"/>
            <a:ext cx="11014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3135" marR="5080" indent="-475107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Osteoblastoma.</a:t>
            </a:r>
            <a:r>
              <a:rPr sz="18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High-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power</a:t>
            </a:r>
            <a:r>
              <a:rPr sz="18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photomicrograph</a:t>
            </a:r>
            <a:r>
              <a:rPr sz="18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showing</a:t>
            </a:r>
            <a:r>
              <a:rPr sz="18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irregular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bony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trabeculae</a:t>
            </a:r>
            <a:r>
              <a:rPr sz="18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with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prominent</a:t>
            </a:r>
            <a:r>
              <a:rPr sz="18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osteoblastic</a:t>
            </a:r>
            <a:r>
              <a:rPr sz="18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rimming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osteoclasts.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DC17FE4-BDF4-45D5-BE29-96F68782E4CC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/>
          <p:nvPr/>
        </p:nvSpPr>
        <p:spPr>
          <a:xfrm>
            <a:off x="255828" y="351096"/>
            <a:ext cx="11729085" cy="587692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190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1" spc="-40" dirty="0">
                <a:latin typeface="Times New Roman"/>
                <a:cs typeface="Times New Roman"/>
              </a:rPr>
              <a:t>Benign</a:t>
            </a:r>
            <a:r>
              <a:rPr sz="2800" b="1" spc="-13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tumors</a:t>
            </a:r>
            <a:r>
              <a:rPr sz="2800" b="1" spc="-1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composed</a:t>
            </a:r>
            <a:r>
              <a:rPr sz="2800" b="1" spc="-1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of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latin typeface="Times New Roman"/>
                <a:cs typeface="Times New Roman"/>
              </a:rPr>
              <a:t>mature</a:t>
            </a:r>
            <a:r>
              <a:rPr sz="2800" b="1" spc="-14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compact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or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cancellous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bone</a:t>
            </a:r>
            <a:r>
              <a:rPr sz="2800" spc="-10" dirty="0">
                <a:latin typeface="Caladea"/>
                <a:cs typeface="Caladea"/>
              </a:rPr>
              <a:t>.</a:t>
            </a:r>
            <a:endParaRPr sz="2800" dirty="0">
              <a:latin typeface="Caladea"/>
              <a:cs typeface="Caladea"/>
            </a:endParaRPr>
          </a:p>
          <a:p>
            <a:pPr marL="469900" marR="5080" indent="-457200">
              <a:lnSpc>
                <a:spcPct val="100000"/>
              </a:lnSpc>
              <a:spcBef>
                <a:spcPts val="1090"/>
              </a:spcBef>
              <a:buFont typeface="Arial"/>
              <a:buChar char="•"/>
              <a:tabLst>
                <a:tab pos="4699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The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Times New Roman"/>
                <a:cs typeface="Times New Roman"/>
              </a:rPr>
              <a:t>frequency,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demographic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distribution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and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incidence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spc="50" dirty="0">
                <a:latin typeface="Times New Roman"/>
                <a:cs typeface="Times New Roman"/>
              </a:rPr>
              <a:t>is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unknown</a:t>
            </a:r>
            <a:r>
              <a:rPr sz="2800" dirty="0">
                <a:latin typeface="Caladea"/>
                <a:cs typeface="Caladea"/>
              </a:rPr>
              <a:t>.</a:t>
            </a:r>
            <a:r>
              <a:rPr sz="2800" spc="5" dirty="0">
                <a:latin typeface="Caladea"/>
                <a:cs typeface="Caladea"/>
              </a:rPr>
              <a:t> </a:t>
            </a:r>
            <a:r>
              <a:rPr sz="2800" spc="-10" dirty="0">
                <a:latin typeface="Caladea"/>
                <a:cs typeface="Caladea"/>
              </a:rPr>
              <a:t>(</a:t>
            </a:r>
            <a:r>
              <a:rPr sz="2800" i="1" spc="-10" dirty="0">
                <a:latin typeface="Palladio Uralic"/>
                <a:cs typeface="Palladio Uralic"/>
              </a:rPr>
              <a:t>many </a:t>
            </a:r>
            <a:r>
              <a:rPr sz="2800" i="1" dirty="0">
                <a:latin typeface="Palladio Uralic"/>
                <a:cs typeface="Palladio Uralic"/>
              </a:rPr>
              <a:t>osteomas</a:t>
            </a:r>
            <a:r>
              <a:rPr sz="2800" i="1" spc="-30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are</a:t>
            </a:r>
            <a:r>
              <a:rPr sz="2800" i="1" spc="-25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small</a:t>
            </a:r>
            <a:r>
              <a:rPr sz="2800" i="1" spc="-40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and</a:t>
            </a:r>
            <a:r>
              <a:rPr sz="2800" i="1" spc="-15" dirty="0">
                <a:latin typeface="Palladio Uralic"/>
                <a:cs typeface="Palladio Uralic"/>
              </a:rPr>
              <a:t> </a:t>
            </a:r>
            <a:r>
              <a:rPr sz="2800" i="1" spc="-10" dirty="0">
                <a:latin typeface="Palladio Uralic"/>
                <a:cs typeface="Palladio Uralic"/>
              </a:rPr>
              <a:t>asymptomatic</a:t>
            </a:r>
            <a:r>
              <a:rPr sz="2800" spc="-10" dirty="0">
                <a:latin typeface="Caladea"/>
                <a:cs typeface="Caladea"/>
              </a:rPr>
              <a:t>).</a:t>
            </a:r>
            <a:endParaRPr sz="2800" dirty="0">
              <a:latin typeface="Caladea"/>
              <a:cs typeface="Caladea"/>
            </a:endParaRPr>
          </a:p>
          <a:p>
            <a:pPr marL="469265" indent="-456565">
              <a:lnSpc>
                <a:spcPct val="100000"/>
              </a:lnSpc>
              <a:spcBef>
                <a:spcPts val="1310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1" spc="-50" dirty="0">
                <a:latin typeface="Times New Roman"/>
                <a:cs typeface="Times New Roman"/>
              </a:rPr>
              <a:t>Involve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Times New Roman"/>
                <a:cs typeface="Times New Roman"/>
              </a:rPr>
              <a:t>craniofacial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skeleton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spc="-35" dirty="0">
                <a:latin typeface="Times New Roman"/>
                <a:cs typeface="Times New Roman"/>
              </a:rPr>
              <a:t>and</a:t>
            </a:r>
            <a:r>
              <a:rPr sz="2800" b="1" spc="-130" dirty="0">
                <a:latin typeface="Times New Roman"/>
                <a:cs typeface="Times New Roman"/>
              </a:rPr>
              <a:t> </a:t>
            </a:r>
            <a:r>
              <a:rPr sz="2800" b="1" spc="-105" dirty="0">
                <a:latin typeface="Times New Roman"/>
                <a:cs typeface="Times New Roman"/>
              </a:rPr>
              <a:t>rarely,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in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other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bones.</a:t>
            </a:r>
            <a:endParaRPr sz="2800" dirty="0">
              <a:latin typeface="Times New Roman"/>
              <a:cs typeface="Times New Roman"/>
            </a:endParaRPr>
          </a:p>
          <a:p>
            <a:pPr marL="469265" indent="-456565">
              <a:lnSpc>
                <a:spcPts val="3290"/>
              </a:lnSpc>
              <a:spcBef>
                <a:spcPts val="1200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1" spc="-60" dirty="0">
                <a:latin typeface="Times New Roman"/>
                <a:cs typeface="Times New Roman"/>
              </a:rPr>
              <a:t>The</a:t>
            </a:r>
            <a:r>
              <a:rPr sz="2800" b="1" spc="-14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arising</a:t>
            </a:r>
            <a:r>
              <a:rPr sz="2800" b="1" spc="-13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forms,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ts val="3290"/>
              </a:lnSpc>
              <a:tabLst>
                <a:tab pos="469265" algn="l"/>
              </a:tabLst>
            </a:pPr>
            <a:r>
              <a:rPr sz="2800" spc="-50" dirty="0">
                <a:latin typeface="Palladio Uralic"/>
                <a:cs typeface="Palladio Uralic"/>
              </a:rPr>
              <a:t>-</a:t>
            </a:r>
            <a:r>
              <a:rPr sz="2800" dirty="0">
                <a:latin typeface="Palladio Uralic"/>
                <a:cs typeface="Palladio Uralic"/>
              </a:rPr>
              <a:t>	</a:t>
            </a:r>
            <a:r>
              <a:rPr sz="2800" i="1" dirty="0">
                <a:latin typeface="Palladio Uralic"/>
                <a:cs typeface="Palladio Uralic"/>
              </a:rPr>
              <a:t>Periosteal,</a:t>
            </a:r>
            <a:r>
              <a:rPr sz="2800" i="1" spc="-75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peripheral,</a:t>
            </a:r>
            <a:r>
              <a:rPr sz="2800" i="1" spc="-80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or</a:t>
            </a:r>
            <a:r>
              <a:rPr sz="2800" i="1" spc="-60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exophytic</a:t>
            </a:r>
            <a:r>
              <a:rPr sz="2800" i="1" spc="-75" dirty="0">
                <a:latin typeface="Palladio Uralic"/>
                <a:cs typeface="Palladio Uralic"/>
              </a:rPr>
              <a:t> </a:t>
            </a:r>
            <a:r>
              <a:rPr sz="2800" i="1" spc="-10" dirty="0">
                <a:latin typeface="Palladio Uralic"/>
                <a:cs typeface="Palladio Uralic"/>
              </a:rPr>
              <a:t>osteomas</a:t>
            </a:r>
            <a:endParaRPr sz="2800" dirty="0">
              <a:latin typeface="Palladio Uralic"/>
              <a:cs typeface="Palladio Uralic"/>
            </a:endParaRPr>
          </a:p>
          <a:p>
            <a:pPr marL="469265" indent="-456565">
              <a:lnSpc>
                <a:spcPct val="100000"/>
              </a:lnSpc>
              <a:buFont typeface="Palladio Uralic"/>
              <a:buChar char="-"/>
              <a:tabLst>
                <a:tab pos="469265" algn="l"/>
              </a:tabLst>
            </a:pPr>
            <a:r>
              <a:rPr sz="2800" i="1" dirty="0">
                <a:latin typeface="Palladio Uralic"/>
                <a:cs typeface="Palladio Uralic"/>
              </a:rPr>
              <a:t>Endosteal</a:t>
            </a:r>
            <a:r>
              <a:rPr sz="2800" i="1" spc="-55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or</a:t>
            </a:r>
            <a:r>
              <a:rPr sz="2800" i="1" spc="-55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central</a:t>
            </a:r>
            <a:r>
              <a:rPr sz="2800" i="1" spc="-55" dirty="0">
                <a:latin typeface="Palladio Uralic"/>
                <a:cs typeface="Palladio Uralic"/>
              </a:rPr>
              <a:t> </a:t>
            </a:r>
            <a:r>
              <a:rPr sz="2800" i="1" spc="-10" dirty="0">
                <a:latin typeface="Palladio Uralic"/>
                <a:cs typeface="Palladio Uralic"/>
              </a:rPr>
              <a:t>osteomas</a:t>
            </a:r>
            <a:endParaRPr sz="2800" dirty="0">
              <a:latin typeface="Palladio Uralic"/>
              <a:cs typeface="Palladio Uralic"/>
            </a:endParaRPr>
          </a:p>
          <a:p>
            <a:pPr marL="469265" indent="-456565">
              <a:lnSpc>
                <a:spcPct val="100000"/>
              </a:lnSpc>
              <a:buFont typeface="Palladio Uralic"/>
              <a:buChar char="-"/>
              <a:tabLst>
                <a:tab pos="469265" algn="l"/>
              </a:tabLst>
            </a:pPr>
            <a:r>
              <a:rPr sz="2800" i="1" dirty="0">
                <a:latin typeface="Palladio Uralic"/>
                <a:cs typeface="Palladio Uralic"/>
              </a:rPr>
              <a:t>Osteoma</a:t>
            </a:r>
            <a:r>
              <a:rPr sz="2800" i="1" spc="-50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cutis</a:t>
            </a:r>
            <a:r>
              <a:rPr sz="2800" i="1" spc="-30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(Rarely…in</a:t>
            </a:r>
            <a:r>
              <a:rPr sz="2800" i="1" spc="-35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muscle</a:t>
            </a:r>
            <a:r>
              <a:rPr sz="2800" i="1" spc="-40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or</a:t>
            </a:r>
            <a:r>
              <a:rPr sz="2800" i="1" spc="-35" dirty="0">
                <a:latin typeface="Palladio Uralic"/>
                <a:cs typeface="Palladio Uralic"/>
              </a:rPr>
              <a:t> </a:t>
            </a:r>
            <a:r>
              <a:rPr sz="2800" i="1" spc="-10" dirty="0">
                <a:latin typeface="Palladio Uralic"/>
                <a:cs typeface="Palladio Uralic"/>
              </a:rPr>
              <a:t>skin)</a:t>
            </a:r>
            <a:endParaRPr sz="2800" dirty="0">
              <a:latin typeface="Palladio Uralic"/>
              <a:cs typeface="Palladio Uralic"/>
            </a:endParaRPr>
          </a:p>
          <a:p>
            <a:pPr marL="469265" indent="-456565">
              <a:lnSpc>
                <a:spcPts val="3290"/>
              </a:lnSpc>
              <a:spcBef>
                <a:spcPts val="1350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1" spc="-60" dirty="0">
                <a:latin typeface="Times New Roman"/>
                <a:cs typeface="Times New Roman"/>
              </a:rPr>
              <a:t>The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pathogenesis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spc="55" dirty="0">
                <a:latin typeface="Times New Roman"/>
                <a:cs typeface="Times New Roman"/>
              </a:rPr>
              <a:t>is</a:t>
            </a:r>
            <a:r>
              <a:rPr sz="2800" b="1" spc="-85" dirty="0">
                <a:latin typeface="Times New Roman"/>
                <a:cs typeface="Times New Roman"/>
              </a:rPr>
              <a:t> unclear,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several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suggestions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ts val="3290"/>
              </a:lnSpc>
              <a:tabLst>
                <a:tab pos="469265" algn="l"/>
              </a:tabLst>
            </a:pPr>
            <a:r>
              <a:rPr sz="2800" spc="-50" dirty="0">
                <a:latin typeface="Palladio Uralic"/>
                <a:cs typeface="Palladio Uralic"/>
              </a:rPr>
              <a:t>-</a:t>
            </a:r>
            <a:r>
              <a:rPr sz="2800" dirty="0">
                <a:latin typeface="Palladio Uralic"/>
                <a:cs typeface="Palladio Uralic"/>
              </a:rPr>
              <a:t>	</a:t>
            </a:r>
            <a:r>
              <a:rPr sz="2800" i="1" dirty="0">
                <a:latin typeface="Palladio Uralic"/>
                <a:cs typeface="Palladio Uralic"/>
              </a:rPr>
              <a:t>It</a:t>
            </a:r>
            <a:r>
              <a:rPr sz="2800" i="1" spc="-10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as</a:t>
            </a:r>
            <a:r>
              <a:rPr sz="2800" i="1" spc="-25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a</a:t>
            </a:r>
            <a:r>
              <a:rPr sz="2800" i="1" spc="-35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true</a:t>
            </a:r>
            <a:r>
              <a:rPr sz="2800" i="1" spc="-20" dirty="0">
                <a:latin typeface="Palladio Uralic"/>
                <a:cs typeface="Palladio Uralic"/>
              </a:rPr>
              <a:t> </a:t>
            </a:r>
            <a:r>
              <a:rPr sz="2800" i="1" spc="-10" dirty="0">
                <a:latin typeface="Palladio Uralic"/>
                <a:cs typeface="Palladio Uralic"/>
              </a:rPr>
              <a:t>neoplasm,</a:t>
            </a:r>
            <a:endParaRPr sz="2800" dirty="0">
              <a:latin typeface="Palladio Uralic"/>
              <a:cs typeface="Palladio Uralic"/>
            </a:endParaRPr>
          </a:p>
          <a:p>
            <a:pPr marL="469265" indent="-456565">
              <a:lnSpc>
                <a:spcPct val="100000"/>
              </a:lnSpc>
              <a:buFont typeface="Palladio Uralic"/>
              <a:buChar char="-"/>
              <a:tabLst>
                <a:tab pos="469265" algn="l"/>
              </a:tabLst>
            </a:pPr>
            <a:r>
              <a:rPr sz="2800" i="1" dirty="0">
                <a:latin typeface="Palladio Uralic"/>
                <a:cs typeface="Palladio Uralic"/>
              </a:rPr>
              <a:t>Developmental</a:t>
            </a:r>
            <a:r>
              <a:rPr sz="2800" i="1" spc="-15" dirty="0">
                <a:latin typeface="Palladio Uralic"/>
                <a:cs typeface="Palladio Uralic"/>
              </a:rPr>
              <a:t> </a:t>
            </a:r>
            <a:r>
              <a:rPr sz="2800" i="1" spc="-10" dirty="0">
                <a:latin typeface="Palladio Uralic"/>
                <a:cs typeface="Palladio Uralic"/>
              </a:rPr>
              <a:t>anomaly.</a:t>
            </a:r>
            <a:endParaRPr sz="2800" dirty="0">
              <a:latin typeface="Palladio Uralic"/>
              <a:cs typeface="Palladio Uralic"/>
            </a:endParaRPr>
          </a:p>
          <a:p>
            <a:pPr marL="469265" indent="-456565">
              <a:lnSpc>
                <a:spcPct val="100000"/>
              </a:lnSpc>
              <a:buFont typeface="Palladio Uralic"/>
              <a:buChar char="-"/>
              <a:tabLst>
                <a:tab pos="469265" algn="l"/>
              </a:tabLst>
            </a:pPr>
            <a:r>
              <a:rPr sz="2800" i="1" dirty="0">
                <a:latin typeface="Palladio Uralic"/>
                <a:cs typeface="Palladio Uralic"/>
              </a:rPr>
              <a:t>Caused</a:t>
            </a:r>
            <a:r>
              <a:rPr sz="2800" i="1" spc="-55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by</a:t>
            </a:r>
            <a:r>
              <a:rPr sz="2800" i="1" spc="-60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trauma</a:t>
            </a:r>
            <a:r>
              <a:rPr sz="2800" i="1" spc="-60" dirty="0">
                <a:latin typeface="Palladio Uralic"/>
                <a:cs typeface="Palladio Uralic"/>
              </a:rPr>
              <a:t> </a:t>
            </a:r>
            <a:r>
              <a:rPr sz="2800" i="1" spc="-50" dirty="0">
                <a:latin typeface="Palladio Uralic"/>
                <a:cs typeface="Palladio Uralic"/>
              </a:rPr>
              <a:t>.</a:t>
            </a:r>
            <a:endParaRPr sz="2800" dirty="0">
              <a:latin typeface="Palladio Uralic"/>
              <a:cs typeface="Palladio Uralic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8445BBA-184F-4B12-A303-F167C0FA9FA2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376427"/>
            <a:ext cx="11997779" cy="48112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2879" y="5187696"/>
            <a:ext cx="11828145" cy="646430"/>
          </a:xfrm>
          <a:prstGeom prst="rect">
            <a:avLst/>
          </a:prstGeom>
          <a:solidFill>
            <a:srgbClr val="000000"/>
          </a:solidFill>
          <a:ln w="12192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 marR="83820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Nidus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18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osteoid</a:t>
            </a:r>
            <a:r>
              <a:rPr sz="18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osteoma</a:t>
            </a:r>
            <a:r>
              <a:rPr sz="18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abuts</a:t>
            </a:r>
            <a:r>
              <a:rPr sz="18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thickened</a:t>
            </a:r>
            <a:r>
              <a:rPr sz="18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mature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bone.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B,</a:t>
            </a:r>
            <a:r>
              <a:rPr sz="18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Osteoid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trabeculae,</a:t>
            </a:r>
            <a:r>
              <a:rPr sz="18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some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partially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calcified,</a:t>
            </a:r>
            <a:r>
              <a:rPr sz="18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within</a:t>
            </a:r>
            <a:r>
              <a:rPr sz="18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nidus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an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osteoid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osteoma.</a:t>
            </a:r>
            <a:r>
              <a:rPr sz="18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trabeculae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are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rimmed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with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plump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osteoblasts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with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occasional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osteoclasts.</a:t>
            </a:r>
            <a:r>
              <a:rPr sz="18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stroma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is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hemorrhagic.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004" y="300230"/>
            <a:ext cx="6709401" cy="504596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47927" y="5346191"/>
            <a:ext cx="10221595" cy="1199515"/>
          </a:xfrm>
          <a:prstGeom prst="rect">
            <a:avLst/>
          </a:prstGeom>
          <a:solidFill>
            <a:srgbClr val="000000"/>
          </a:solidFill>
          <a:ln w="12192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07950" marR="100330" indent="635" algn="ctr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Osteoid</a:t>
            </a:r>
            <a:r>
              <a:rPr sz="24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osteoma</a:t>
            </a:r>
            <a:r>
              <a:rPr sz="24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composed</a:t>
            </a:r>
            <a:r>
              <a:rPr sz="24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4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haphazardly</a:t>
            </a:r>
            <a:r>
              <a:rPr sz="24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interconnecting</a:t>
            </a:r>
            <a:r>
              <a:rPr sz="24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trabeculae</a:t>
            </a:r>
            <a:r>
              <a:rPr sz="24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4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woven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bone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that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are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lined</a:t>
            </a:r>
            <a:r>
              <a:rPr sz="24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prominently</a:t>
            </a:r>
            <a:r>
              <a:rPr sz="24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by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osteoblasts.</a:t>
            </a:r>
            <a:r>
              <a:rPr sz="24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intervening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loose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connective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tissue</a:t>
            </a:r>
            <a:r>
              <a:rPr sz="24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is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vascular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165E146-8992-40CE-A0F2-68DBAE4A82B7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68651" y="2802635"/>
            <a:ext cx="8192770" cy="1339215"/>
            <a:chOff x="2168651" y="2802635"/>
            <a:chExt cx="8192770" cy="13392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0278" y="3184420"/>
              <a:ext cx="7597548" cy="8213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8651" y="2802635"/>
              <a:ext cx="3963162" cy="13388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1619" y="2802635"/>
              <a:ext cx="5019294" cy="133883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5544" rIns="0" bIns="0" rtlCol="0">
            <a:spAutoFit/>
          </a:bodyPr>
          <a:lstStyle/>
          <a:p>
            <a:pPr marL="1260475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Treatment</a:t>
            </a:r>
            <a:r>
              <a:rPr spc="-155" dirty="0"/>
              <a:t> </a:t>
            </a:r>
            <a:r>
              <a:rPr spc="60" dirty="0"/>
              <a:t>and</a:t>
            </a:r>
            <a:r>
              <a:rPr spc="-165" dirty="0"/>
              <a:t> </a:t>
            </a:r>
            <a:r>
              <a:rPr spc="-10" dirty="0"/>
              <a:t>Prognosis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4969C48-5012-475C-AE75-30DD1D0F4C3F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258" y="499618"/>
            <a:ext cx="11685270" cy="5868035"/>
            <a:chOff x="286258" y="499618"/>
            <a:chExt cx="11685270" cy="5868035"/>
          </a:xfrm>
        </p:grpSpPr>
        <p:sp>
          <p:nvSpPr>
            <p:cNvPr id="3" name="object 3"/>
            <p:cNvSpPr/>
            <p:nvPr/>
          </p:nvSpPr>
          <p:spPr>
            <a:xfrm>
              <a:off x="296418" y="509778"/>
              <a:ext cx="11664950" cy="5847715"/>
            </a:xfrm>
            <a:custGeom>
              <a:avLst/>
              <a:gdLst/>
              <a:ahLst/>
              <a:cxnLst/>
              <a:rect l="l" t="t" r="r" b="b"/>
              <a:pathLst>
                <a:path w="11664950" h="5847715">
                  <a:moveTo>
                    <a:pt x="11664696" y="0"/>
                  </a:moveTo>
                  <a:lnTo>
                    <a:pt x="0" y="0"/>
                  </a:lnTo>
                  <a:lnTo>
                    <a:pt x="0" y="5847588"/>
                  </a:lnTo>
                  <a:lnTo>
                    <a:pt x="11664696" y="5847588"/>
                  </a:lnTo>
                  <a:lnTo>
                    <a:pt x="1166469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6418" y="509778"/>
              <a:ext cx="11664950" cy="5847715"/>
            </a:xfrm>
            <a:custGeom>
              <a:avLst/>
              <a:gdLst/>
              <a:ahLst/>
              <a:cxnLst/>
              <a:rect l="l" t="t" r="r" b="b"/>
              <a:pathLst>
                <a:path w="11664950" h="5847715">
                  <a:moveTo>
                    <a:pt x="0" y="5847588"/>
                  </a:moveTo>
                  <a:lnTo>
                    <a:pt x="11664696" y="5847588"/>
                  </a:lnTo>
                  <a:lnTo>
                    <a:pt x="11664696" y="0"/>
                  </a:lnTo>
                  <a:lnTo>
                    <a:pt x="0" y="0"/>
                  </a:lnTo>
                  <a:lnTo>
                    <a:pt x="0" y="5847588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3786" y="526542"/>
            <a:ext cx="11411585" cy="5724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Carlito"/>
              <a:buChar char="-"/>
              <a:tabLst>
                <a:tab pos="354965" algn="l"/>
                <a:tab pos="3206115" algn="l"/>
              </a:tabLst>
            </a:pPr>
            <a:r>
              <a:rPr sz="2200" b="1" dirty="0">
                <a:latin typeface="Carlito"/>
                <a:cs typeface="Carlito"/>
              </a:rPr>
              <a:t>Mostly</a:t>
            </a:r>
            <a:r>
              <a:rPr sz="2200" b="1" spc="-30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the</a:t>
            </a:r>
            <a:r>
              <a:rPr sz="2200" b="1" spc="-2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both</a:t>
            </a:r>
            <a:r>
              <a:rPr sz="2200" b="1" spc="-35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lesions</a:t>
            </a:r>
            <a:r>
              <a:rPr sz="2200" b="1" dirty="0">
                <a:latin typeface="Carlito"/>
                <a:cs typeface="Carlito"/>
              </a:rPr>
              <a:t>	of</a:t>
            </a:r>
            <a:r>
              <a:rPr sz="2200" b="1" spc="-3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the</a:t>
            </a:r>
            <a:r>
              <a:rPr sz="2200" b="1" spc="-3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jaws</a:t>
            </a:r>
            <a:r>
              <a:rPr sz="2200" b="1" spc="-4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are</a:t>
            </a:r>
            <a:r>
              <a:rPr sz="2200" b="1" spc="-55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treated</a:t>
            </a:r>
            <a:r>
              <a:rPr sz="2200" b="1" spc="-1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by</a:t>
            </a:r>
            <a:r>
              <a:rPr sz="2200" b="1" spc="-4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local</a:t>
            </a:r>
            <a:r>
              <a:rPr sz="2200" b="1" spc="-55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excision</a:t>
            </a:r>
            <a:r>
              <a:rPr sz="2200" b="1" spc="-3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or</a:t>
            </a:r>
            <a:r>
              <a:rPr sz="2200" b="1" spc="-30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curettage</a:t>
            </a:r>
            <a:r>
              <a:rPr sz="2200" spc="-10" dirty="0">
                <a:latin typeface="Carlito"/>
                <a:cs typeface="Carlito"/>
              </a:rPr>
              <a:t>.</a:t>
            </a:r>
            <a:endParaRPr sz="2200">
              <a:latin typeface="Carlito"/>
              <a:cs typeface="Carlito"/>
            </a:endParaRPr>
          </a:p>
          <a:p>
            <a:pPr marL="355600" marR="515620" indent="-342900">
              <a:lnSpc>
                <a:spcPct val="100000"/>
              </a:lnSpc>
              <a:spcBef>
                <a:spcPts val="2640"/>
              </a:spcBef>
              <a:buFont typeface="Carlito"/>
              <a:buChar char="-"/>
              <a:tabLst>
                <a:tab pos="355600" algn="l"/>
              </a:tabLst>
            </a:pPr>
            <a:r>
              <a:rPr sz="2200" b="1" dirty="0">
                <a:latin typeface="Carlito"/>
                <a:cs typeface="Carlito"/>
              </a:rPr>
              <a:t>Some</a:t>
            </a:r>
            <a:r>
              <a:rPr sz="2200" b="1" spc="-6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osteoid</a:t>
            </a:r>
            <a:r>
              <a:rPr sz="2200" b="1" spc="-60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osteomas</a:t>
            </a:r>
            <a:r>
              <a:rPr sz="2200" b="1" spc="-6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may</a:t>
            </a:r>
            <a:r>
              <a:rPr sz="2200" b="1" spc="-8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regress</a:t>
            </a:r>
            <a:r>
              <a:rPr sz="2200" b="1" spc="-55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spontaneously</a:t>
            </a:r>
            <a:r>
              <a:rPr sz="2200" spc="-10" dirty="0">
                <a:latin typeface="Carlito"/>
                <a:cs typeface="Carlito"/>
              </a:rPr>
              <a:t>;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spc="-30" dirty="0">
                <a:latin typeface="Carlito"/>
                <a:cs typeface="Carlito"/>
              </a:rPr>
              <a:t>however,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most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clinicians</a:t>
            </a:r>
            <a:r>
              <a:rPr sz="2200" spc="-10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prefer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surgical </a:t>
            </a:r>
            <a:r>
              <a:rPr sz="2200" dirty="0">
                <a:latin typeface="Carlito"/>
                <a:cs typeface="Carlito"/>
              </a:rPr>
              <a:t>removal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over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long-</a:t>
            </a:r>
            <a:r>
              <a:rPr sz="2200" dirty="0">
                <a:latin typeface="Carlito"/>
                <a:cs typeface="Carlito"/>
              </a:rPr>
              <a:t>term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observation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pain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management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with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NSAIDs.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2640"/>
              </a:spcBef>
              <a:buFont typeface="Carlito"/>
              <a:buChar char="-"/>
              <a:tabLst>
                <a:tab pos="354965" algn="l"/>
              </a:tabLst>
            </a:pPr>
            <a:r>
              <a:rPr sz="2200" b="1" dirty="0">
                <a:latin typeface="Carlito"/>
                <a:cs typeface="Carlito"/>
              </a:rPr>
              <a:t>For</a:t>
            </a:r>
            <a:r>
              <a:rPr sz="2200" b="1" spc="-50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extragnathic</a:t>
            </a:r>
            <a:r>
              <a:rPr sz="2200" b="1" spc="-1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lesions,</a:t>
            </a:r>
            <a:r>
              <a:rPr sz="2200" b="1" spc="-70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minimally</a:t>
            </a:r>
            <a:r>
              <a:rPr sz="2200" b="1" spc="-85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invasive</a:t>
            </a:r>
            <a:r>
              <a:rPr sz="2200" b="1" spc="-6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techniques</a:t>
            </a:r>
            <a:r>
              <a:rPr sz="2200" b="1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(e.g.,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computed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tomography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[CT]-guided</a:t>
            </a:r>
            <a:endParaRPr sz="22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arlito"/>
                <a:cs typeface="Carlito"/>
              </a:rPr>
              <a:t>excision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radiofrequency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ablation)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have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gained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popularity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recently.</a:t>
            </a:r>
            <a:endParaRPr sz="2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2640"/>
              </a:spcBef>
              <a:buFont typeface="Carlito"/>
              <a:buChar char="-"/>
              <a:tabLst>
                <a:tab pos="355600" algn="l"/>
              </a:tabLst>
            </a:pPr>
            <a:r>
              <a:rPr sz="2200" b="1" spc="-10" dirty="0">
                <a:latin typeface="Carlito"/>
                <a:cs typeface="Carlito"/>
              </a:rPr>
              <a:t>Recurrence</a:t>
            </a:r>
            <a:r>
              <a:rPr sz="2200" b="1" spc="-3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after</a:t>
            </a:r>
            <a:r>
              <a:rPr sz="2200" b="1" spc="-40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complete</a:t>
            </a:r>
            <a:r>
              <a:rPr sz="2200" b="1" spc="-50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removal</a:t>
            </a:r>
            <a:r>
              <a:rPr sz="2200" b="1" spc="-60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is</a:t>
            </a:r>
            <a:r>
              <a:rPr sz="2200" b="1" spc="-70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uncommon</a:t>
            </a:r>
            <a:r>
              <a:rPr sz="2200" dirty="0">
                <a:latin typeface="Carlito"/>
                <a:cs typeface="Carlito"/>
              </a:rPr>
              <a:t>;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many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reported</a:t>
            </a:r>
            <a:r>
              <a:rPr sz="2200" spc="-8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recurrences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may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be</a:t>
            </a:r>
            <a:r>
              <a:rPr sz="2200" spc="-8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attributed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incomplete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excision.</a:t>
            </a:r>
            <a:endParaRPr sz="2200">
              <a:latin typeface="Carlito"/>
              <a:cs typeface="Carlito"/>
            </a:endParaRPr>
          </a:p>
          <a:p>
            <a:pPr marL="355600" marR="272415" indent="-342900">
              <a:lnSpc>
                <a:spcPct val="100000"/>
              </a:lnSpc>
              <a:spcBef>
                <a:spcPts val="2640"/>
              </a:spcBef>
              <a:buFont typeface="Carlito"/>
              <a:buChar char="-"/>
              <a:tabLst>
                <a:tab pos="355600" algn="l"/>
              </a:tabLst>
            </a:pPr>
            <a:r>
              <a:rPr sz="2200" b="1" dirty="0">
                <a:latin typeface="Carlito"/>
                <a:cs typeface="Carlito"/>
              </a:rPr>
              <a:t>Osteoid</a:t>
            </a:r>
            <a:r>
              <a:rPr sz="2200" b="1" spc="-8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osteoma</a:t>
            </a:r>
            <a:r>
              <a:rPr sz="2200" b="1" spc="-5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exhibits</a:t>
            </a:r>
            <a:r>
              <a:rPr sz="2200" b="1" spc="-70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no</a:t>
            </a:r>
            <a:r>
              <a:rPr sz="2200" b="1" spc="-75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potential</a:t>
            </a:r>
            <a:r>
              <a:rPr sz="2200" b="1" spc="-60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for</a:t>
            </a:r>
            <a:r>
              <a:rPr sz="2200" b="1" spc="-5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malignant</a:t>
            </a:r>
            <a:r>
              <a:rPr sz="2200" b="1" spc="-105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transformation,</a:t>
            </a:r>
            <a:r>
              <a:rPr sz="2200" b="1" spc="-30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and</a:t>
            </a:r>
            <a:r>
              <a:rPr sz="2200" b="1" spc="-100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osteoblastoma</a:t>
            </a:r>
            <a:r>
              <a:rPr sz="2200" b="1" spc="-25" dirty="0">
                <a:latin typeface="Carlito"/>
                <a:cs typeface="Carlito"/>
              </a:rPr>
              <a:t> </a:t>
            </a:r>
            <a:r>
              <a:rPr sz="2200" b="1" spc="-20" dirty="0">
                <a:latin typeface="Carlito"/>
                <a:cs typeface="Carlito"/>
              </a:rPr>
              <a:t>only </a:t>
            </a:r>
            <a:r>
              <a:rPr sz="2200" b="1" dirty="0">
                <a:latin typeface="Carlito"/>
                <a:cs typeface="Carlito"/>
              </a:rPr>
              <a:t>rarely</a:t>
            </a:r>
            <a:r>
              <a:rPr sz="2200" b="1" spc="-95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transforms</a:t>
            </a:r>
            <a:r>
              <a:rPr sz="2200" b="1" spc="-8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into</a:t>
            </a:r>
            <a:r>
              <a:rPr sz="2200" b="1" spc="-95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osteosarcoma</a:t>
            </a:r>
            <a:r>
              <a:rPr sz="2200" spc="-10" dirty="0">
                <a:latin typeface="Carlito"/>
                <a:cs typeface="Carlito"/>
              </a:rPr>
              <a:t>.</a:t>
            </a:r>
            <a:endParaRPr sz="2200">
              <a:latin typeface="Carlito"/>
              <a:cs typeface="Carlito"/>
            </a:endParaRPr>
          </a:p>
          <a:p>
            <a:pPr marL="355600" marR="129539" indent="-342900">
              <a:lnSpc>
                <a:spcPct val="99800"/>
              </a:lnSpc>
              <a:spcBef>
                <a:spcPts val="2645"/>
              </a:spcBef>
              <a:buChar char="-"/>
              <a:tabLst>
                <a:tab pos="355600" algn="l"/>
              </a:tabLst>
            </a:pPr>
            <a:r>
              <a:rPr sz="2200" dirty="0">
                <a:latin typeface="Carlito"/>
                <a:cs typeface="Carlito"/>
              </a:rPr>
              <a:t>Whether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aggressive</a:t>
            </a:r>
            <a:r>
              <a:rPr sz="2200" b="1" spc="-65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osteoblastoma</a:t>
            </a:r>
            <a:r>
              <a:rPr sz="2200" b="1" spc="-50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exhibits</a:t>
            </a:r>
            <a:r>
              <a:rPr sz="2200" b="1" spc="-6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a</a:t>
            </a:r>
            <a:r>
              <a:rPr sz="2200" b="1" spc="-70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greater</a:t>
            </a:r>
            <a:r>
              <a:rPr sz="2200" b="1" spc="-40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recurrence</a:t>
            </a:r>
            <a:r>
              <a:rPr sz="2200" b="1" spc="-35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potential</a:t>
            </a:r>
            <a:r>
              <a:rPr sz="2200" b="1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than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conventional osteoblastoma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controversial,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although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metastasis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or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death</a:t>
            </a:r>
            <a:r>
              <a:rPr sz="2200" spc="-8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from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aggressive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osteoblastoma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has </a:t>
            </a:r>
            <a:r>
              <a:rPr sz="2200" dirty="0">
                <a:latin typeface="Carlito"/>
                <a:cs typeface="Carlito"/>
              </a:rPr>
              <a:t>not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been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reported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79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959" y="464819"/>
            <a:ext cx="2212975" cy="46228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2065" rIns="0" bIns="0" rtlCol="0">
            <a:spAutoFit/>
          </a:bodyPr>
          <a:lstStyle/>
          <a:p>
            <a:pPr marL="489584">
              <a:lnSpc>
                <a:spcPct val="100000"/>
              </a:lnSpc>
              <a:spcBef>
                <a:spcPts val="95"/>
              </a:spcBef>
            </a:pPr>
            <a:r>
              <a:rPr sz="2400" i="1" spc="165" dirty="0">
                <a:solidFill>
                  <a:srgbClr val="FFFFFF"/>
                </a:solidFill>
                <a:latin typeface="Georgia"/>
                <a:cs typeface="Georgia"/>
              </a:rPr>
              <a:t>Clinical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3786" y="1024387"/>
            <a:ext cx="11347450" cy="514667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775"/>
              </a:spcBef>
              <a:buFont typeface="Palladio Uralic"/>
              <a:buChar char="-"/>
              <a:tabLst>
                <a:tab pos="469265" algn="l"/>
              </a:tabLst>
            </a:pPr>
            <a:r>
              <a:rPr sz="2800" i="1" dirty="0">
                <a:latin typeface="Palladio Uralic"/>
                <a:cs typeface="Palladio Uralic"/>
              </a:rPr>
              <a:t>Adult,</a:t>
            </a:r>
            <a:r>
              <a:rPr sz="2800" i="1" spc="-35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Male</a:t>
            </a:r>
            <a:r>
              <a:rPr sz="2800" i="1" spc="-50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&gt;</a:t>
            </a:r>
            <a:r>
              <a:rPr sz="2800" i="1" spc="-35" dirty="0">
                <a:latin typeface="Palladio Uralic"/>
                <a:cs typeface="Palladio Uralic"/>
              </a:rPr>
              <a:t> </a:t>
            </a:r>
            <a:r>
              <a:rPr sz="2800" i="1" spc="-10" dirty="0">
                <a:latin typeface="Palladio Uralic"/>
                <a:cs typeface="Palladio Uralic"/>
              </a:rPr>
              <a:t>female</a:t>
            </a:r>
            <a:endParaRPr sz="2800">
              <a:latin typeface="Palladio Uralic"/>
              <a:cs typeface="Palladio Uralic"/>
            </a:endParaRPr>
          </a:p>
          <a:p>
            <a:pPr marL="469265" indent="-456565">
              <a:lnSpc>
                <a:spcPct val="100000"/>
              </a:lnSpc>
              <a:spcBef>
                <a:spcPts val="1680"/>
              </a:spcBef>
              <a:buFont typeface="Palladio Uralic"/>
              <a:buChar char="-"/>
              <a:tabLst>
                <a:tab pos="469265" algn="l"/>
              </a:tabLst>
            </a:pPr>
            <a:r>
              <a:rPr sz="2800" i="1" dirty="0">
                <a:latin typeface="Palladio Uralic"/>
                <a:cs typeface="Palladio Uralic"/>
              </a:rPr>
              <a:t>Solitary</a:t>
            </a:r>
            <a:r>
              <a:rPr sz="2800" i="1" spc="-90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((Excepting</a:t>
            </a:r>
            <a:r>
              <a:rPr sz="2800" i="1" spc="-65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Gardner</a:t>
            </a:r>
            <a:r>
              <a:rPr sz="2800" i="1" spc="-85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syndrome</a:t>
            </a:r>
            <a:r>
              <a:rPr sz="2800" i="1" spc="-90" dirty="0">
                <a:latin typeface="Palladio Uralic"/>
                <a:cs typeface="Palladio Uralic"/>
              </a:rPr>
              <a:t> </a:t>
            </a:r>
            <a:r>
              <a:rPr sz="2800" i="1" spc="-25" dirty="0">
                <a:latin typeface="Palladio Uralic"/>
                <a:cs typeface="Palladio Uralic"/>
              </a:rPr>
              <a:t>))</a:t>
            </a:r>
            <a:endParaRPr sz="2800">
              <a:latin typeface="Palladio Uralic"/>
              <a:cs typeface="Palladio Uralic"/>
            </a:endParaRPr>
          </a:p>
          <a:p>
            <a:pPr marL="469265" indent="-456565">
              <a:lnSpc>
                <a:spcPct val="100000"/>
              </a:lnSpc>
              <a:spcBef>
                <a:spcPts val="1685"/>
              </a:spcBef>
              <a:buFont typeface="Palladio Uralic"/>
              <a:buChar char="-"/>
              <a:tabLst>
                <a:tab pos="469265" algn="l"/>
              </a:tabLst>
            </a:pPr>
            <a:r>
              <a:rPr sz="2800" i="1" dirty="0">
                <a:latin typeface="Palladio Uralic"/>
                <a:cs typeface="Palladio Uralic"/>
              </a:rPr>
              <a:t>Periosteal</a:t>
            </a:r>
            <a:r>
              <a:rPr sz="2800" i="1" spc="-60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osteomas</a:t>
            </a:r>
            <a:r>
              <a:rPr sz="2800" i="1" spc="-45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appear</a:t>
            </a:r>
            <a:r>
              <a:rPr sz="2800" i="1" spc="-55" dirty="0">
                <a:latin typeface="Palladio Uralic"/>
                <a:cs typeface="Palladio Uralic"/>
              </a:rPr>
              <a:t> </a:t>
            </a:r>
            <a:r>
              <a:rPr sz="2800" i="1" spc="-25" dirty="0">
                <a:latin typeface="Palladio Uralic"/>
                <a:cs typeface="Palladio Uralic"/>
              </a:rPr>
              <a:t>as</a:t>
            </a:r>
            <a:endParaRPr sz="2800">
              <a:latin typeface="Palladio Uralic"/>
              <a:cs typeface="Palladio Uralic"/>
            </a:endParaRPr>
          </a:p>
          <a:p>
            <a:pPr marL="469265" indent="-4565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1" i="1" dirty="0">
                <a:latin typeface="P052"/>
                <a:cs typeface="P052"/>
              </a:rPr>
              <a:t>Polypoid</a:t>
            </a:r>
            <a:r>
              <a:rPr sz="2800" b="1" i="1" spc="-20" dirty="0">
                <a:latin typeface="P052"/>
                <a:cs typeface="P052"/>
              </a:rPr>
              <a:t> </a:t>
            </a:r>
            <a:r>
              <a:rPr sz="2800" b="1" i="1" dirty="0">
                <a:latin typeface="P052"/>
                <a:cs typeface="P052"/>
              </a:rPr>
              <a:t>or</a:t>
            </a:r>
            <a:r>
              <a:rPr sz="2800" b="1" i="1" spc="-50" dirty="0">
                <a:latin typeface="P052"/>
                <a:cs typeface="P052"/>
              </a:rPr>
              <a:t> </a:t>
            </a:r>
            <a:r>
              <a:rPr sz="2800" b="1" i="1" dirty="0">
                <a:latin typeface="P052"/>
                <a:cs typeface="P052"/>
              </a:rPr>
              <a:t>sessile</a:t>
            </a:r>
            <a:r>
              <a:rPr sz="2800" b="1" i="1" spc="-45" dirty="0">
                <a:latin typeface="P052"/>
                <a:cs typeface="P052"/>
              </a:rPr>
              <a:t> </a:t>
            </a:r>
            <a:r>
              <a:rPr sz="2800" b="1" i="1" dirty="0">
                <a:latin typeface="P052"/>
                <a:cs typeface="P052"/>
              </a:rPr>
              <a:t>masses</a:t>
            </a:r>
            <a:r>
              <a:rPr sz="2800" b="1" i="1" spc="-45" dirty="0">
                <a:latin typeface="P052"/>
                <a:cs typeface="P052"/>
              </a:rPr>
              <a:t> </a:t>
            </a:r>
            <a:r>
              <a:rPr sz="2800" b="1" i="1" dirty="0">
                <a:latin typeface="P052"/>
                <a:cs typeface="P052"/>
              </a:rPr>
              <a:t>on</a:t>
            </a:r>
            <a:r>
              <a:rPr sz="2800" b="1" i="1" spc="-45" dirty="0">
                <a:latin typeface="P052"/>
                <a:cs typeface="P052"/>
              </a:rPr>
              <a:t> </a:t>
            </a:r>
            <a:r>
              <a:rPr sz="2800" b="1" i="1" dirty="0">
                <a:latin typeface="P052"/>
                <a:cs typeface="P052"/>
              </a:rPr>
              <a:t>the</a:t>
            </a:r>
            <a:r>
              <a:rPr sz="2800" b="1" i="1" spc="-55" dirty="0">
                <a:latin typeface="P052"/>
                <a:cs typeface="P052"/>
              </a:rPr>
              <a:t> </a:t>
            </a:r>
            <a:r>
              <a:rPr sz="2800" b="1" i="1" dirty="0">
                <a:latin typeface="P052"/>
                <a:cs typeface="P052"/>
              </a:rPr>
              <a:t>bone</a:t>
            </a:r>
            <a:r>
              <a:rPr sz="2800" b="1" i="1" spc="-45" dirty="0">
                <a:latin typeface="P052"/>
                <a:cs typeface="P052"/>
              </a:rPr>
              <a:t> </a:t>
            </a:r>
            <a:r>
              <a:rPr sz="2800" b="1" i="1" spc="-10" dirty="0">
                <a:latin typeface="P052"/>
                <a:cs typeface="P052"/>
              </a:rPr>
              <a:t>surface</a:t>
            </a:r>
            <a:r>
              <a:rPr sz="2800" i="1" spc="-10" dirty="0">
                <a:latin typeface="Palladio Uralic"/>
                <a:cs typeface="Palladio Uralic"/>
              </a:rPr>
              <a:t>,</a:t>
            </a:r>
            <a:endParaRPr sz="2800">
              <a:latin typeface="Palladio Uralic"/>
              <a:cs typeface="Palladio Uralic"/>
            </a:endParaRPr>
          </a:p>
          <a:p>
            <a:pPr marL="469900" marR="5715" indent="-457200">
              <a:lnSpc>
                <a:spcPct val="150000"/>
              </a:lnSpc>
              <a:buFont typeface="Arial"/>
              <a:buChar char="•"/>
              <a:tabLst>
                <a:tab pos="469900" algn="l"/>
                <a:tab pos="2187575" algn="l"/>
                <a:tab pos="3825875" algn="l"/>
                <a:tab pos="4572635" algn="l"/>
                <a:tab pos="5184140" algn="l"/>
                <a:tab pos="5622925" algn="l"/>
                <a:tab pos="6807200" algn="l"/>
                <a:tab pos="8260080" algn="l"/>
                <a:tab pos="9304020" algn="l"/>
                <a:tab pos="10053955" algn="l"/>
                <a:tab pos="10624185" algn="l"/>
              </a:tabLst>
            </a:pPr>
            <a:r>
              <a:rPr sz="2800" b="1" i="1" spc="-10" dirty="0">
                <a:latin typeface="P052"/>
                <a:cs typeface="P052"/>
              </a:rPr>
              <a:t>Endosteal</a:t>
            </a:r>
            <a:r>
              <a:rPr sz="2800" b="1" i="1" dirty="0">
                <a:latin typeface="P052"/>
                <a:cs typeface="P052"/>
              </a:rPr>
              <a:t>	</a:t>
            </a:r>
            <a:r>
              <a:rPr sz="2800" b="1" i="1" spc="-10" dirty="0">
                <a:latin typeface="P052"/>
                <a:cs typeface="P052"/>
              </a:rPr>
              <a:t>osteomas</a:t>
            </a:r>
            <a:r>
              <a:rPr sz="2800" b="1" i="1" dirty="0">
                <a:latin typeface="P052"/>
                <a:cs typeface="P052"/>
              </a:rPr>
              <a:t>	</a:t>
            </a:r>
            <a:r>
              <a:rPr sz="2800" i="1" spc="-25" dirty="0">
                <a:latin typeface="Palladio Uralic"/>
                <a:cs typeface="Palladio Uralic"/>
              </a:rPr>
              <a:t>may</a:t>
            </a:r>
            <a:r>
              <a:rPr sz="2800" i="1" dirty="0">
                <a:latin typeface="Palladio Uralic"/>
                <a:cs typeface="Palladio Uralic"/>
              </a:rPr>
              <a:t>	</a:t>
            </a:r>
            <a:r>
              <a:rPr sz="2800" i="1" spc="-25" dirty="0">
                <a:latin typeface="Palladio Uralic"/>
                <a:cs typeface="Palladio Uralic"/>
              </a:rPr>
              <a:t>not</a:t>
            </a:r>
            <a:r>
              <a:rPr sz="2800" i="1" dirty="0">
                <a:latin typeface="Palladio Uralic"/>
                <a:cs typeface="Palladio Uralic"/>
              </a:rPr>
              <a:t>	</a:t>
            </a:r>
            <a:r>
              <a:rPr sz="2800" i="1" spc="-25" dirty="0">
                <a:latin typeface="Palladio Uralic"/>
                <a:cs typeface="Palladio Uralic"/>
              </a:rPr>
              <a:t>be</a:t>
            </a:r>
            <a:r>
              <a:rPr sz="2800" i="1" dirty="0">
                <a:latin typeface="Palladio Uralic"/>
                <a:cs typeface="Palladio Uralic"/>
              </a:rPr>
              <a:t>	</a:t>
            </a:r>
            <a:r>
              <a:rPr sz="2800" i="1" spc="-10" dirty="0">
                <a:latin typeface="Palladio Uralic"/>
                <a:cs typeface="Palladio Uralic"/>
              </a:rPr>
              <a:t>evident</a:t>
            </a:r>
            <a:r>
              <a:rPr sz="2800" i="1" dirty="0">
                <a:latin typeface="Palladio Uralic"/>
                <a:cs typeface="Palladio Uralic"/>
              </a:rPr>
              <a:t>	</a:t>
            </a:r>
            <a:r>
              <a:rPr sz="2800" i="1" spc="-10" dirty="0">
                <a:latin typeface="Palladio Uralic"/>
                <a:cs typeface="Palladio Uralic"/>
              </a:rPr>
              <a:t>clinically</a:t>
            </a:r>
            <a:r>
              <a:rPr sz="2800" i="1" dirty="0">
                <a:latin typeface="Palladio Uralic"/>
                <a:cs typeface="Palladio Uralic"/>
              </a:rPr>
              <a:t>	</a:t>
            </a:r>
            <a:r>
              <a:rPr sz="2800" i="1" spc="-10" dirty="0">
                <a:latin typeface="Palladio Uralic"/>
                <a:cs typeface="Palladio Uralic"/>
              </a:rPr>
              <a:t>unless</a:t>
            </a:r>
            <a:r>
              <a:rPr sz="2800" i="1" dirty="0">
                <a:latin typeface="Palladio Uralic"/>
                <a:cs typeface="Palladio Uralic"/>
              </a:rPr>
              <a:t>	</a:t>
            </a:r>
            <a:r>
              <a:rPr sz="2800" i="1" spc="-20" dirty="0">
                <a:latin typeface="Palladio Uralic"/>
                <a:cs typeface="Palladio Uralic"/>
              </a:rPr>
              <a:t>they</a:t>
            </a:r>
            <a:r>
              <a:rPr sz="2800" i="1" dirty="0">
                <a:latin typeface="Palladio Uralic"/>
                <a:cs typeface="Palladio Uralic"/>
              </a:rPr>
              <a:t>	</a:t>
            </a:r>
            <a:r>
              <a:rPr sz="2800" i="1" spc="-25" dirty="0">
                <a:latin typeface="Palladio Uralic"/>
                <a:cs typeface="Palladio Uralic"/>
              </a:rPr>
              <a:t>are</a:t>
            </a:r>
            <a:r>
              <a:rPr sz="2800" i="1" dirty="0">
                <a:latin typeface="Palladio Uralic"/>
                <a:cs typeface="Palladio Uralic"/>
              </a:rPr>
              <a:t>	</a:t>
            </a:r>
            <a:r>
              <a:rPr sz="2800" i="1" spc="-10" dirty="0">
                <a:latin typeface="Palladio Uralic"/>
                <a:cs typeface="Palladio Uralic"/>
              </a:rPr>
              <a:t>large </a:t>
            </a:r>
            <a:r>
              <a:rPr sz="2800" i="1" dirty="0">
                <a:latin typeface="Palladio Uralic"/>
                <a:cs typeface="Palladio Uralic"/>
              </a:rPr>
              <a:t>enough</a:t>
            </a:r>
            <a:r>
              <a:rPr sz="2800" i="1" spc="-50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to</a:t>
            </a:r>
            <a:r>
              <a:rPr sz="2800" i="1" spc="-75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cause</a:t>
            </a:r>
            <a:r>
              <a:rPr sz="2800" i="1" spc="-60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expansion</a:t>
            </a:r>
            <a:r>
              <a:rPr sz="2800" i="1" spc="-65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and</a:t>
            </a:r>
            <a:r>
              <a:rPr sz="2800" i="1" spc="-50" dirty="0">
                <a:latin typeface="Palladio Uralic"/>
                <a:cs typeface="Palladio Uralic"/>
              </a:rPr>
              <a:t> </a:t>
            </a:r>
            <a:r>
              <a:rPr sz="2800" i="1" dirty="0">
                <a:latin typeface="Palladio Uralic"/>
                <a:cs typeface="Palladio Uralic"/>
              </a:rPr>
              <a:t>facial</a:t>
            </a:r>
            <a:r>
              <a:rPr sz="2800" i="1" spc="-85" dirty="0">
                <a:latin typeface="Palladio Uralic"/>
                <a:cs typeface="Palladio Uralic"/>
              </a:rPr>
              <a:t> </a:t>
            </a:r>
            <a:r>
              <a:rPr sz="2800" i="1" spc="-10" dirty="0">
                <a:latin typeface="Palladio Uralic"/>
                <a:cs typeface="Palladio Uralic"/>
              </a:rPr>
              <a:t>deformity</a:t>
            </a:r>
            <a:endParaRPr sz="2800">
              <a:latin typeface="Palladio Uralic"/>
              <a:cs typeface="Palladio Uralic"/>
            </a:endParaRPr>
          </a:p>
          <a:p>
            <a:pPr marL="469900" marR="5080" indent="-457200">
              <a:lnSpc>
                <a:spcPct val="150000"/>
              </a:lnSpc>
              <a:tabLst>
                <a:tab pos="469265" algn="l"/>
                <a:tab pos="2105025" algn="l"/>
                <a:tab pos="3145790" algn="l"/>
                <a:tab pos="5003800" algn="l"/>
                <a:tab pos="5513070" algn="l"/>
                <a:tab pos="7310120" algn="l"/>
                <a:tab pos="8421370" algn="l"/>
                <a:tab pos="9802495" algn="l"/>
                <a:tab pos="10739755" algn="l"/>
              </a:tabLst>
            </a:pPr>
            <a:r>
              <a:rPr sz="2800" spc="-50" dirty="0">
                <a:solidFill>
                  <a:srgbClr val="C00000"/>
                </a:solidFill>
                <a:latin typeface="Palladio Uralic"/>
                <a:cs typeface="Palladio Uralic"/>
              </a:rPr>
              <a:t>-</a:t>
            </a:r>
            <a:r>
              <a:rPr sz="2800" dirty="0">
                <a:solidFill>
                  <a:srgbClr val="C00000"/>
                </a:solidFill>
                <a:latin typeface="Palladio Uralic"/>
                <a:cs typeface="Palladio Uralic"/>
              </a:rPr>
              <a:t>	</a:t>
            </a:r>
            <a:r>
              <a:rPr sz="2800" b="1" i="1" spc="-10" dirty="0">
                <a:solidFill>
                  <a:srgbClr val="C00000"/>
                </a:solidFill>
                <a:latin typeface="P052"/>
                <a:cs typeface="P052"/>
              </a:rPr>
              <a:t>Osteama</a:t>
            </a:r>
            <a:r>
              <a:rPr sz="2800" b="1" i="1" dirty="0">
                <a:solidFill>
                  <a:srgbClr val="C00000"/>
                </a:solidFill>
                <a:latin typeface="P052"/>
                <a:cs typeface="P052"/>
              </a:rPr>
              <a:t>	</a:t>
            </a:r>
            <a:r>
              <a:rPr sz="2800" b="1" i="1" spc="-10" dirty="0">
                <a:solidFill>
                  <a:srgbClr val="C00000"/>
                </a:solidFill>
                <a:latin typeface="P052"/>
                <a:cs typeface="P052"/>
              </a:rPr>
              <a:t>occur</a:t>
            </a:r>
            <a:r>
              <a:rPr sz="2800" b="1" i="1" dirty="0">
                <a:solidFill>
                  <a:srgbClr val="C00000"/>
                </a:solidFill>
                <a:latin typeface="P052"/>
                <a:cs typeface="P052"/>
              </a:rPr>
              <a:t>	</a:t>
            </a:r>
            <a:r>
              <a:rPr sz="2800" b="1" i="1" spc="-10" dirty="0">
                <a:solidFill>
                  <a:srgbClr val="C00000"/>
                </a:solidFill>
                <a:latin typeface="P052"/>
                <a:cs typeface="P052"/>
              </a:rPr>
              <a:t>commonly</a:t>
            </a:r>
            <a:r>
              <a:rPr sz="2800" b="1" i="1" dirty="0">
                <a:solidFill>
                  <a:srgbClr val="C00000"/>
                </a:solidFill>
                <a:latin typeface="P052"/>
                <a:cs typeface="P052"/>
              </a:rPr>
              <a:t>	</a:t>
            </a:r>
            <a:r>
              <a:rPr sz="2800" b="1" i="1" spc="-25" dirty="0">
                <a:solidFill>
                  <a:srgbClr val="C00000"/>
                </a:solidFill>
                <a:latin typeface="P052"/>
                <a:cs typeface="P052"/>
              </a:rPr>
              <a:t>in</a:t>
            </a:r>
            <a:r>
              <a:rPr sz="2800" b="1" i="1" dirty="0">
                <a:solidFill>
                  <a:srgbClr val="C00000"/>
                </a:solidFill>
                <a:latin typeface="P052"/>
                <a:cs typeface="P052"/>
              </a:rPr>
              <a:t>	</a:t>
            </a:r>
            <a:r>
              <a:rPr sz="2800" b="1" i="1" spc="-10" dirty="0">
                <a:solidFill>
                  <a:srgbClr val="C00000"/>
                </a:solidFill>
                <a:latin typeface="P052"/>
                <a:cs typeface="P052"/>
              </a:rPr>
              <a:t>paranasal</a:t>
            </a:r>
            <a:r>
              <a:rPr sz="2800" b="1" i="1" dirty="0">
                <a:solidFill>
                  <a:srgbClr val="C00000"/>
                </a:solidFill>
                <a:latin typeface="P052"/>
                <a:cs typeface="P052"/>
              </a:rPr>
              <a:t>	</a:t>
            </a:r>
            <a:r>
              <a:rPr sz="2800" b="1" i="1" spc="-10" dirty="0">
                <a:solidFill>
                  <a:srgbClr val="C00000"/>
                </a:solidFill>
                <a:latin typeface="P052"/>
                <a:cs typeface="P052"/>
              </a:rPr>
              <a:t>sinus,</a:t>
            </a:r>
            <a:r>
              <a:rPr sz="2800" b="1" i="1" dirty="0">
                <a:solidFill>
                  <a:srgbClr val="C00000"/>
                </a:solidFill>
                <a:latin typeface="P052"/>
                <a:cs typeface="P052"/>
              </a:rPr>
              <a:t>	</a:t>
            </a:r>
            <a:r>
              <a:rPr sz="2800" b="1" i="1" spc="-10" dirty="0">
                <a:solidFill>
                  <a:srgbClr val="C00000"/>
                </a:solidFill>
                <a:latin typeface="P052"/>
                <a:cs typeface="P052"/>
              </a:rPr>
              <a:t>gnathic</a:t>
            </a:r>
            <a:r>
              <a:rPr sz="2800" b="1" i="1" dirty="0">
                <a:solidFill>
                  <a:srgbClr val="C00000"/>
                </a:solidFill>
                <a:latin typeface="P052"/>
                <a:cs typeface="P052"/>
              </a:rPr>
              <a:t>	</a:t>
            </a:r>
            <a:r>
              <a:rPr sz="2800" b="1" i="1" spc="-20" dirty="0">
                <a:solidFill>
                  <a:srgbClr val="C00000"/>
                </a:solidFill>
                <a:latin typeface="P052"/>
                <a:cs typeface="P052"/>
              </a:rPr>
              <a:t>bone</a:t>
            </a:r>
            <a:r>
              <a:rPr sz="2800" b="1" i="1" dirty="0">
                <a:solidFill>
                  <a:srgbClr val="C00000"/>
                </a:solidFill>
                <a:latin typeface="P052"/>
                <a:cs typeface="P052"/>
              </a:rPr>
              <a:t>	</a:t>
            </a:r>
            <a:r>
              <a:rPr sz="2800" b="1" i="1" spc="-25" dirty="0">
                <a:solidFill>
                  <a:srgbClr val="C00000"/>
                </a:solidFill>
                <a:latin typeface="P052"/>
                <a:cs typeface="P052"/>
              </a:rPr>
              <a:t>and </a:t>
            </a:r>
            <a:r>
              <a:rPr sz="2800" b="1" i="1" dirty="0">
                <a:solidFill>
                  <a:srgbClr val="C00000"/>
                </a:solidFill>
                <a:latin typeface="P052"/>
                <a:cs typeface="P052"/>
              </a:rPr>
              <a:t>intracranial</a:t>
            </a:r>
            <a:r>
              <a:rPr sz="2800" b="1" i="1" spc="-105" dirty="0">
                <a:solidFill>
                  <a:srgbClr val="C00000"/>
                </a:solidFill>
                <a:latin typeface="P052"/>
                <a:cs typeface="P052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P052"/>
                <a:cs typeface="P052"/>
              </a:rPr>
              <a:t>site.</a:t>
            </a:r>
            <a:endParaRPr sz="2800">
              <a:latin typeface="P052"/>
              <a:cs typeface="P05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EEAD228-5640-4E53-AD04-FDE322188F5F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7106" y="1000506"/>
            <a:ext cx="476209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i="1" dirty="0">
                <a:solidFill>
                  <a:srgbClr val="C00000"/>
                </a:solidFill>
                <a:latin typeface="Palladio Uralic"/>
                <a:cs typeface="Palladio Uralic"/>
              </a:rPr>
              <a:t>Paranasal</a:t>
            </a:r>
            <a:r>
              <a:rPr sz="2800" b="0" i="1" spc="-60" dirty="0">
                <a:solidFill>
                  <a:srgbClr val="C00000"/>
                </a:solidFill>
                <a:latin typeface="Palladio Uralic"/>
                <a:cs typeface="Palladio Uralic"/>
              </a:rPr>
              <a:t> </a:t>
            </a:r>
            <a:r>
              <a:rPr sz="2800" b="0" i="1" dirty="0">
                <a:solidFill>
                  <a:srgbClr val="C00000"/>
                </a:solidFill>
                <a:latin typeface="Palladio Uralic"/>
                <a:cs typeface="Palladio Uralic"/>
              </a:rPr>
              <a:t>sinus</a:t>
            </a:r>
            <a:r>
              <a:rPr sz="2800" b="0" i="1" spc="-60" dirty="0">
                <a:solidFill>
                  <a:srgbClr val="C00000"/>
                </a:solidFill>
                <a:latin typeface="Palladio Uralic"/>
                <a:cs typeface="Palladio Uralic"/>
              </a:rPr>
              <a:t> </a:t>
            </a:r>
            <a:r>
              <a:rPr sz="2800" b="0" i="1" spc="-10" dirty="0">
                <a:solidFill>
                  <a:srgbClr val="C00000"/>
                </a:solidFill>
                <a:latin typeface="Palladio Uralic"/>
                <a:cs typeface="Palladio Uralic"/>
              </a:rPr>
              <a:t>osteoma</a:t>
            </a:r>
            <a:endParaRPr sz="2800" dirty="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106" y="1432687"/>
            <a:ext cx="11574145" cy="200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2600" spc="-50" dirty="0">
                <a:latin typeface="Palladio Uralic"/>
                <a:cs typeface="Palladio Uralic"/>
              </a:rPr>
              <a:t>-</a:t>
            </a:r>
            <a:r>
              <a:rPr sz="2600" dirty="0">
                <a:latin typeface="Palladio Uralic"/>
                <a:cs typeface="Palladio Uralic"/>
              </a:rPr>
              <a:t>	Paranasal</a:t>
            </a:r>
            <a:r>
              <a:rPr sz="2600" spc="-60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sinus</a:t>
            </a:r>
            <a:r>
              <a:rPr sz="2600" spc="-40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osteomas</a:t>
            </a:r>
            <a:r>
              <a:rPr sz="2600" spc="-30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are</a:t>
            </a:r>
            <a:r>
              <a:rPr sz="2600" spc="-45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even</a:t>
            </a:r>
            <a:r>
              <a:rPr sz="2600" spc="-35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more</a:t>
            </a:r>
            <a:r>
              <a:rPr sz="2600" spc="-35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common</a:t>
            </a:r>
            <a:r>
              <a:rPr sz="2600" spc="-35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than</a:t>
            </a:r>
            <a:r>
              <a:rPr sz="2600" spc="-35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gnathic</a:t>
            </a:r>
            <a:r>
              <a:rPr sz="2600" spc="-55" dirty="0">
                <a:latin typeface="Palladio Uralic"/>
                <a:cs typeface="Palladio Uralic"/>
              </a:rPr>
              <a:t> </a:t>
            </a:r>
            <a:r>
              <a:rPr sz="2600" spc="-10" dirty="0">
                <a:latin typeface="Palladio Uralic"/>
                <a:cs typeface="Palladio Uralic"/>
              </a:rPr>
              <a:t>lesions.</a:t>
            </a:r>
            <a:endParaRPr sz="2600" dirty="0">
              <a:latin typeface="Palladio Uralic"/>
              <a:cs typeface="Palladio Uralic"/>
            </a:endParaRPr>
          </a:p>
          <a:p>
            <a:pPr marL="469900" marR="5080" indent="-457200">
              <a:lnSpc>
                <a:spcPct val="100000"/>
              </a:lnSpc>
              <a:buChar char="-"/>
              <a:tabLst>
                <a:tab pos="469900" algn="l"/>
                <a:tab pos="1184275" algn="l"/>
                <a:tab pos="2329180" algn="l"/>
                <a:tab pos="3258820" algn="l"/>
                <a:tab pos="3656329" algn="l"/>
                <a:tab pos="4538980" algn="l"/>
                <a:tab pos="5450840" algn="l"/>
                <a:tab pos="6997700" algn="l"/>
                <a:tab pos="8460740" algn="l"/>
                <a:tab pos="8988425" algn="l"/>
                <a:tab pos="9606915" algn="l"/>
                <a:tab pos="11000105" algn="l"/>
              </a:tabLst>
            </a:pPr>
            <a:r>
              <a:rPr sz="2600" spc="-25" dirty="0">
                <a:latin typeface="Palladio Uralic"/>
                <a:cs typeface="Palladio Uralic"/>
              </a:rPr>
              <a:t>The</a:t>
            </a:r>
            <a:r>
              <a:rPr sz="2600" dirty="0">
                <a:latin typeface="Palladio Uralic"/>
                <a:cs typeface="Palladio Uralic"/>
              </a:rPr>
              <a:t>	</a:t>
            </a:r>
            <a:r>
              <a:rPr sz="2600" spc="-10" dirty="0">
                <a:latin typeface="Palladio Uralic"/>
                <a:cs typeface="Palladio Uralic"/>
              </a:rPr>
              <a:t>frontal</a:t>
            </a:r>
            <a:r>
              <a:rPr sz="2600" dirty="0">
                <a:latin typeface="Palladio Uralic"/>
                <a:cs typeface="Palladio Uralic"/>
              </a:rPr>
              <a:t>	</a:t>
            </a:r>
            <a:r>
              <a:rPr sz="2600" spc="-20" dirty="0">
                <a:latin typeface="Palladio Uralic"/>
                <a:cs typeface="Palladio Uralic"/>
              </a:rPr>
              <a:t>sinus</a:t>
            </a:r>
            <a:r>
              <a:rPr sz="2600" dirty="0">
                <a:latin typeface="Palladio Uralic"/>
                <a:cs typeface="Palladio Uralic"/>
              </a:rPr>
              <a:t>	</a:t>
            </a:r>
            <a:r>
              <a:rPr sz="2600" spc="-25" dirty="0">
                <a:latin typeface="Palladio Uralic"/>
                <a:cs typeface="Palladio Uralic"/>
              </a:rPr>
              <a:t>is</a:t>
            </a:r>
            <a:r>
              <a:rPr sz="2600" dirty="0">
                <a:latin typeface="Palladio Uralic"/>
                <a:cs typeface="Palladio Uralic"/>
              </a:rPr>
              <a:t>	</a:t>
            </a:r>
            <a:r>
              <a:rPr sz="2600" spc="-20" dirty="0">
                <a:latin typeface="Palladio Uralic"/>
                <a:cs typeface="Palladio Uralic"/>
              </a:rPr>
              <a:t>most</a:t>
            </a:r>
            <a:r>
              <a:rPr sz="2600" dirty="0">
                <a:latin typeface="Palladio Uralic"/>
                <a:cs typeface="Palladio Uralic"/>
              </a:rPr>
              <a:t>	</a:t>
            </a:r>
            <a:r>
              <a:rPr sz="2600" spc="-10" dirty="0">
                <a:latin typeface="Palladio Uralic"/>
                <a:cs typeface="Palladio Uralic"/>
              </a:rPr>
              <a:t>often</a:t>
            </a:r>
            <a:r>
              <a:rPr sz="2600" dirty="0">
                <a:latin typeface="Palladio Uralic"/>
                <a:cs typeface="Palladio Uralic"/>
              </a:rPr>
              <a:t>	</a:t>
            </a:r>
            <a:r>
              <a:rPr sz="2600" spc="-10" dirty="0">
                <a:latin typeface="Palladio Uralic"/>
                <a:cs typeface="Palladio Uralic"/>
              </a:rPr>
              <a:t>involved,</a:t>
            </a:r>
            <a:r>
              <a:rPr sz="2600" dirty="0">
                <a:latin typeface="Palladio Uralic"/>
                <a:cs typeface="Palladio Uralic"/>
              </a:rPr>
              <a:t>	</a:t>
            </a:r>
            <a:r>
              <a:rPr sz="2600" spc="-10" dirty="0">
                <a:latin typeface="Palladio Uralic"/>
                <a:cs typeface="Palladio Uralic"/>
              </a:rPr>
              <a:t>followed</a:t>
            </a:r>
            <a:r>
              <a:rPr sz="2600" dirty="0">
                <a:latin typeface="Palladio Uralic"/>
                <a:cs typeface="Palladio Uralic"/>
              </a:rPr>
              <a:t>	</a:t>
            </a:r>
            <a:r>
              <a:rPr sz="2600" spc="-25" dirty="0">
                <a:latin typeface="Palladio Uralic"/>
                <a:cs typeface="Palladio Uralic"/>
              </a:rPr>
              <a:t>by</a:t>
            </a:r>
            <a:r>
              <a:rPr sz="2600" dirty="0">
                <a:latin typeface="Palladio Uralic"/>
                <a:cs typeface="Palladio Uralic"/>
              </a:rPr>
              <a:t>	</a:t>
            </a:r>
            <a:r>
              <a:rPr sz="2600" spc="-25" dirty="0">
                <a:latin typeface="Palladio Uralic"/>
                <a:cs typeface="Palladio Uralic"/>
              </a:rPr>
              <a:t>the</a:t>
            </a:r>
            <a:r>
              <a:rPr sz="2600" dirty="0">
                <a:latin typeface="Palladio Uralic"/>
                <a:cs typeface="Palladio Uralic"/>
              </a:rPr>
              <a:t>	</a:t>
            </a:r>
            <a:r>
              <a:rPr sz="2600" spc="-10" dirty="0">
                <a:latin typeface="Palladio Uralic"/>
                <a:cs typeface="Palladio Uralic"/>
              </a:rPr>
              <a:t>ethmoid</a:t>
            </a:r>
            <a:r>
              <a:rPr sz="2600" dirty="0">
                <a:latin typeface="Palladio Uralic"/>
                <a:cs typeface="Palladio Uralic"/>
              </a:rPr>
              <a:t>	</a:t>
            </a:r>
            <a:r>
              <a:rPr sz="2600" spc="-25" dirty="0">
                <a:latin typeface="Palladio Uralic"/>
                <a:cs typeface="Palladio Uralic"/>
              </a:rPr>
              <a:t>and </a:t>
            </a:r>
            <a:r>
              <a:rPr sz="2600" dirty="0">
                <a:latin typeface="Palladio Uralic"/>
                <a:cs typeface="Palladio Uralic"/>
              </a:rPr>
              <a:t>maxillary</a:t>
            </a:r>
            <a:r>
              <a:rPr sz="2600" spc="-105" dirty="0">
                <a:latin typeface="Palladio Uralic"/>
                <a:cs typeface="Palladio Uralic"/>
              </a:rPr>
              <a:t> </a:t>
            </a:r>
            <a:r>
              <a:rPr sz="2600" spc="-10" dirty="0">
                <a:latin typeface="Palladio Uralic"/>
                <a:cs typeface="Palladio Uralic"/>
              </a:rPr>
              <a:t>sinuses.</a:t>
            </a:r>
            <a:endParaRPr sz="2600" dirty="0">
              <a:latin typeface="Palladio Uralic"/>
              <a:cs typeface="Palladio Uralic"/>
            </a:endParaRPr>
          </a:p>
          <a:p>
            <a:pPr marL="469900" marR="5715" indent="-457200">
              <a:lnSpc>
                <a:spcPct val="100000"/>
              </a:lnSpc>
              <a:buChar char="-"/>
              <a:tabLst>
                <a:tab pos="469900" algn="l"/>
              </a:tabLst>
            </a:pPr>
            <a:r>
              <a:rPr sz="2600" dirty="0">
                <a:latin typeface="Palladio Uralic"/>
                <a:cs typeface="Palladio Uralic"/>
              </a:rPr>
              <a:t>Asymptomatic,</a:t>
            </a:r>
            <a:r>
              <a:rPr sz="2600" spc="270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although</a:t>
            </a:r>
            <a:r>
              <a:rPr sz="2600" spc="290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pain,</a:t>
            </a:r>
            <a:r>
              <a:rPr sz="2600" spc="280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swelling,</a:t>
            </a:r>
            <a:r>
              <a:rPr sz="2600" spc="290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sinusitis,</a:t>
            </a:r>
            <a:r>
              <a:rPr sz="2600" spc="275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and</a:t>
            </a:r>
            <a:r>
              <a:rPr sz="2600" spc="295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nasal</a:t>
            </a:r>
            <a:r>
              <a:rPr sz="2600" spc="290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discharge</a:t>
            </a:r>
            <a:r>
              <a:rPr sz="2600" spc="285" dirty="0">
                <a:latin typeface="Palladio Uralic"/>
                <a:cs typeface="Palladio Uralic"/>
              </a:rPr>
              <a:t> </a:t>
            </a:r>
            <a:r>
              <a:rPr sz="2600" spc="-25" dirty="0">
                <a:latin typeface="Palladio Uralic"/>
                <a:cs typeface="Palladio Uralic"/>
              </a:rPr>
              <a:t>are </a:t>
            </a:r>
            <a:r>
              <a:rPr sz="2600" spc="-10" dirty="0">
                <a:latin typeface="Palladio Uralic"/>
                <a:cs typeface="Palladio Uralic"/>
              </a:rPr>
              <a:t>possible.</a:t>
            </a:r>
            <a:endParaRPr sz="2600" dirty="0">
              <a:latin typeface="Palladio Uralic"/>
              <a:cs typeface="Palladio Ura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9737" y="3609594"/>
            <a:ext cx="11727180" cy="923925"/>
          </a:xfrm>
          <a:prstGeom prst="rect">
            <a:avLst/>
          </a:prstGeom>
          <a:ln w="19811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40"/>
              </a:spcBef>
            </a:pPr>
            <a:r>
              <a:rPr sz="2800" i="1" dirty="0">
                <a:solidFill>
                  <a:srgbClr val="C00000"/>
                </a:solidFill>
                <a:latin typeface="Palladio Uralic"/>
                <a:cs typeface="Palladio Uralic"/>
              </a:rPr>
              <a:t>Intracranial</a:t>
            </a:r>
            <a:r>
              <a:rPr sz="2800" i="1" spc="-55" dirty="0">
                <a:solidFill>
                  <a:srgbClr val="C00000"/>
                </a:solidFill>
                <a:latin typeface="Palladio Uralic"/>
                <a:cs typeface="Palladio Uralic"/>
              </a:rPr>
              <a:t> </a:t>
            </a:r>
            <a:r>
              <a:rPr sz="2800" i="1" spc="-10" dirty="0">
                <a:solidFill>
                  <a:srgbClr val="C00000"/>
                </a:solidFill>
                <a:latin typeface="Palladio Uralic"/>
                <a:cs typeface="Palladio Uralic"/>
              </a:rPr>
              <a:t>osteoma</a:t>
            </a:r>
            <a:endParaRPr sz="2800">
              <a:latin typeface="Palladio Uralic"/>
              <a:cs typeface="Palladio Uralic"/>
            </a:endParaRPr>
          </a:p>
          <a:p>
            <a:pPr marL="89535">
              <a:lnSpc>
                <a:spcPct val="100000"/>
              </a:lnSpc>
              <a:spcBef>
                <a:spcPts val="30"/>
              </a:spcBef>
              <a:tabLst>
                <a:tab pos="546735" algn="l"/>
              </a:tabLst>
            </a:pPr>
            <a:r>
              <a:rPr sz="2600" spc="-50" dirty="0">
                <a:latin typeface="Palladio Uralic"/>
                <a:cs typeface="Palladio Uralic"/>
              </a:rPr>
              <a:t>-</a:t>
            </a:r>
            <a:r>
              <a:rPr sz="2600" dirty="0">
                <a:latin typeface="Palladio Uralic"/>
                <a:cs typeface="Palladio Uralic"/>
              </a:rPr>
              <a:t>	</a:t>
            </a:r>
            <a:r>
              <a:rPr sz="2600" spc="-10" dirty="0">
                <a:latin typeface="Palladio Uralic"/>
                <a:cs typeface="Palladio Uralic"/>
              </a:rPr>
              <a:t>Infrequently</a:t>
            </a:r>
            <a:endParaRPr sz="2600">
              <a:latin typeface="Palladio Uralic"/>
              <a:cs typeface="Palladio Ural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5656" y="455676"/>
            <a:ext cx="2211705" cy="46228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2700" rIns="0" bIns="0" rtlCol="0">
            <a:spAutoFit/>
          </a:bodyPr>
          <a:lstStyle/>
          <a:p>
            <a:pPr marL="488315">
              <a:lnSpc>
                <a:spcPct val="100000"/>
              </a:lnSpc>
              <a:spcBef>
                <a:spcPts val="100"/>
              </a:spcBef>
            </a:pPr>
            <a:r>
              <a:rPr sz="2400" i="1" spc="165" dirty="0">
                <a:solidFill>
                  <a:srgbClr val="FFFFFF"/>
                </a:solidFill>
                <a:latin typeface="Georgia"/>
                <a:cs typeface="Georgia"/>
              </a:rPr>
              <a:t>Clinical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E054AC-6B90-449B-908B-704AAA381454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0458" y="743153"/>
            <a:ext cx="338714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i="1" dirty="0">
                <a:solidFill>
                  <a:srgbClr val="C00000"/>
                </a:solidFill>
                <a:latin typeface="Palladio Uralic"/>
                <a:cs typeface="Palladio Uralic"/>
              </a:rPr>
              <a:t>Gnathic</a:t>
            </a:r>
            <a:r>
              <a:rPr sz="2800" b="0" i="1" spc="-110" dirty="0">
                <a:solidFill>
                  <a:srgbClr val="C00000"/>
                </a:solidFill>
                <a:latin typeface="Palladio Uralic"/>
                <a:cs typeface="Palladio Uralic"/>
              </a:rPr>
              <a:t> </a:t>
            </a:r>
            <a:r>
              <a:rPr sz="2800" b="0" i="1" spc="-10" dirty="0">
                <a:solidFill>
                  <a:srgbClr val="C00000"/>
                </a:solidFill>
                <a:latin typeface="Palladio Uralic"/>
                <a:cs typeface="Palladio Uralic"/>
              </a:rPr>
              <a:t>osteoma</a:t>
            </a:r>
            <a:endParaRPr sz="2800" dirty="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0459" y="1121791"/>
            <a:ext cx="11569700" cy="496443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  <a:tabLst>
                <a:tab pos="299085" algn="l"/>
              </a:tabLst>
            </a:pPr>
            <a:r>
              <a:rPr sz="2400" spc="-50" dirty="0">
                <a:latin typeface="Palladio Uralic"/>
                <a:cs typeface="Palladio Uralic"/>
              </a:rPr>
              <a:t>-</a:t>
            </a:r>
            <a:r>
              <a:rPr sz="2400" dirty="0">
                <a:latin typeface="Palladio Uralic"/>
                <a:cs typeface="Palladio Uralic"/>
              </a:rPr>
              <a:t>	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Mandibular</a:t>
            </a:r>
            <a:r>
              <a:rPr sz="2400" b="1" u="sng" spc="-5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body</a:t>
            </a:r>
            <a:r>
              <a:rPr sz="2400" b="1" u="sng" spc="-3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u="none" spc="-10" dirty="0">
                <a:latin typeface="Palladio Uralic"/>
                <a:cs typeface="Palladio Uralic"/>
              </a:rPr>
              <a:t>frequently</a:t>
            </a:r>
            <a:endParaRPr sz="2400">
              <a:latin typeface="Palladio Uralic"/>
              <a:cs typeface="Palladio Uralic"/>
            </a:endParaRPr>
          </a:p>
          <a:p>
            <a:pPr marL="299085" marR="6350" indent="-287020">
              <a:lnSpc>
                <a:spcPct val="150000"/>
              </a:lnSpc>
              <a:buChar char="-"/>
              <a:tabLst>
                <a:tab pos="299085" algn="l"/>
              </a:tabLst>
            </a:pPr>
            <a:r>
              <a:rPr sz="2400" dirty="0">
                <a:latin typeface="Palladio Uralic"/>
                <a:cs typeface="Palladio Uralic"/>
              </a:rPr>
              <a:t>Found</a:t>
            </a:r>
            <a:r>
              <a:rPr sz="2400" spc="8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on</a:t>
            </a:r>
            <a:r>
              <a:rPr sz="2400" spc="8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the</a:t>
            </a:r>
            <a:r>
              <a:rPr sz="2400" spc="75" dirty="0">
                <a:latin typeface="Palladio Uralic"/>
                <a:cs typeface="Palladio Uralic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lingual</a:t>
            </a:r>
            <a:r>
              <a:rPr sz="2400" u="sng" spc="10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surface</a:t>
            </a:r>
            <a:r>
              <a:rPr sz="2400" u="sng" spc="8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of</a:t>
            </a:r>
            <a:r>
              <a:rPr sz="2400" u="sng" spc="8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the</a:t>
            </a:r>
            <a:r>
              <a:rPr sz="2400" u="sng" spc="8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premolars</a:t>
            </a:r>
            <a:r>
              <a:rPr sz="2400" u="sng" spc="7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or</a:t>
            </a:r>
            <a:r>
              <a:rPr sz="2400" u="sng" spc="7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molars</a:t>
            </a:r>
            <a:r>
              <a:rPr sz="2400" u="sng" spc="8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zones</a:t>
            </a:r>
            <a:r>
              <a:rPr sz="2400" u="none" dirty="0">
                <a:latin typeface="Palladio Uralic"/>
                <a:cs typeface="Palladio Uralic"/>
              </a:rPr>
              <a:t>,</a:t>
            </a:r>
            <a:r>
              <a:rPr sz="2400" u="none" spc="75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the</a:t>
            </a:r>
            <a:r>
              <a:rPr sz="2400" u="none" spc="80" dirty="0">
                <a:latin typeface="Palladio Uralic"/>
                <a:cs typeface="Palladio Uralic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inferior</a:t>
            </a:r>
            <a:r>
              <a:rPr sz="2400" u="sng" spc="9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border</a:t>
            </a:r>
            <a:r>
              <a:rPr sz="2400" u="none" spc="-10" dirty="0">
                <a:latin typeface="Palladio Uralic"/>
                <a:cs typeface="Palladio Uralic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of</a:t>
            </a:r>
            <a:r>
              <a:rPr sz="2400" u="sng" spc="-4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angle</a:t>
            </a:r>
            <a:r>
              <a:rPr sz="2400" u="none" dirty="0">
                <a:latin typeface="Palladio Uralic"/>
                <a:cs typeface="Palladio Uralic"/>
              </a:rPr>
              <a:t>,</a:t>
            </a:r>
            <a:r>
              <a:rPr sz="2400" u="none" spc="-35" dirty="0">
                <a:latin typeface="Palladio Uralic"/>
                <a:cs typeface="Palladio Uralic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coronoid</a:t>
            </a:r>
            <a:r>
              <a:rPr sz="2400" u="sng" spc="-3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&amp;</a:t>
            </a:r>
            <a:r>
              <a:rPr sz="2400" u="sng" spc="-5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condyle</a:t>
            </a:r>
            <a:r>
              <a:rPr sz="2400" u="sng" spc="-3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processes</a:t>
            </a:r>
            <a:r>
              <a:rPr sz="2400" u="none" dirty="0">
                <a:latin typeface="Palladio Uralic"/>
                <a:cs typeface="Palladio Uralic"/>
              </a:rPr>
              <a:t>,</a:t>
            </a:r>
            <a:r>
              <a:rPr sz="2400" u="none" spc="-70" dirty="0">
                <a:latin typeface="Palladio Uralic"/>
                <a:cs typeface="Palladio Uralic"/>
              </a:rPr>
              <a:t> </a:t>
            </a:r>
            <a:r>
              <a:rPr sz="2400" u="none" dirty="0">
                <a:latin typeface="Palladio Uralic"/>
                <a:cs typeface="Palladio Uralic"/>
              </a:rPr>
              <a:t>and</a:t>
            </a:r>
            <a:r>
              <a:rPr sz="2400" u="none" spc="-35" dirty="0">
                <a:latin typeface="Palladio Uralic"/>
                <a:cs typeface="Palladio Uralic"/>
              </a:rPr>
              <a:t> 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ramus</a:t>
            </a:r>
            <a:endParaRPr sz="2400">
              <a:latin typeface="Palladio Uralic"/>
              <a:cs typeface="Palladio Uralic"/>
            </a:endParaRPr>
          </a:p>
          <a:p>
            <a:pPr marL="299085" marR="5715" indent="-287020">
              <a:lnSpc>
                <a:spcPct val="150000"/>
              </a:lnSpc>
              <a:buChar char="-"/>
              <a:tabLst>
                <a:tab pos="299085" algn="l"/>
              </a:tabLst>
            </a:pPr>
            <a:r>
              <a:rPr sz="2400" dirty="0">
                <a:latin typeface="Palladio Uralic"/>
                <a:cs typeface="Palladio Uralic"/>
              </a:rPr>
              <a:t>Mostly</a:t>
            </a:r>
            <a:r>
              <a:rPr sz="2400" spc="-1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are</a:t>
            </a:r>
            <a:r>
              <a:rPr sz="2400" spc="-1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solitary</a:t>
            </a:r>
            <a:r>
              <a:rPr sz="2400" spc="-2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and</a:t>
            </a:r>
            <a:r>
              <a:rPr sz="2400" spc="-2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asymptomatic</a:t>
            </a:r>
            <a:r>
              <a:rPr sz="2400" spc="-1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with</a:t>
            </a:r>
            <a:r>
              <a:rPr sz="2400" spc="-1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very</a:t>
            </a:r>
            <a:r>
              <a:rPr sz="2400" spc="-2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slow</a:t>
            </a:r>
            <a:r>
              <a:rPr sz="2400" spc="-2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growth,</a:t>
            </a:r>
            <a:r>
              <a:rPr sz="2400" spc="-3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although</a:t>
            </a:r>
            <a:r>
              <a:rPr sz="2400" spc="-1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Pain,</a:t>
            </a:r>
            <a:r>
              <a:rPr sz="2400" spc="-25" dirty="0">
                <a:latin typeface="Palladio Uralic"/>
                <a:cs typeface="Palladio Uralic"/>
              </a:rPr>
              <a:t> </a:t>
            </a:r>
            <a:r>
              <a:rPr sz="2400" spc="-10" dirty="0">
                <a:latin typeface="Palladio Uralic"/>
                <a:cs typeface="Palladio Uralic"/>
              </a:rPr>
              <a:t>tooth </a:t>
            </a:r>
            <a:r>
              <a:rPr sz="2400" dirty="0">
                <a:latin typeface="Palladio Uralic"/>
                <a:cs typeface="Palladio Uralic"/>
              </a:rPr>
              <a:t>displacement,</a:t>
            </a:r>
            <a:r>
              <a:rPr sz="2400" spc="-6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and</a:t>
            </a:r>
            <a:r>
              <a:rPr sz="2400" spc="-6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tooth</a:t>
            </a:r>
            <a:r>
              <a:rPr sz="2400" spc="-3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impaction</a:t>
            </a:r>
            <a:r>
              <a:rPr sz="2400" spc="-6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have</a:t>
            </a:r>
            <a:r>
              <a:rPr sz="2400" spc="-6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been</a:t>
            </a:r>
            <a:r>
              <a:rPr sz="2400" spc="-60" dirty="0">
                <a:latin typeface="Palladio Uralic"/>
                <a:cs typeface="Palladio Uralic"/>
              </a:rPr>
              <a:t> </a:t>
            </a:r>
            <a:r>
              <a:rPr sz="2400" spc="-10" dirty="0">
                <a:latin typeface="Palladio Uralic"/>
                <a:cs typeface="Palladio Uralic"/>
              </a:rPr>
              <a:t>reported.</a:t>
            </a:r>
            <a:endParaRPr sz="2400">
              <a:latin typeface="Palladio Uralic"/>
              <a:cs typeface="Palladio Uralic"/>
            </a:endParaRPr>
          </a:p>
          <a:p>
            <a:pPr marL="299085" marR="5080" indent="-287020">
              <a:lnSpc>
                <a:spcPct val="150000"/>
              </a:lnSpc>
              <a:spcBef>
                <a:spcPts val="5"/>
              </a:spcBef>
              <a:buChar char="-"/>
              <a:tabLst>
                <a:tab pos="299085" algn="l"/>
                <a:tab pos="975994" algn="l"/>
                <a:tab pos="2441575" algn="l"/>
                <a:tab pos="2875915" algn="l"/>
                <a:tab pos="3467735" algn="l"/>
                <a:tab pos="5221605" algn="l"/>
                <a:tab pos="6457950" algn="l"/>
                <a:tab pos="7215505" algn="l"/>
                <a:tab pos="8017509" algn="l"/>
                <a:tab pos="9079865" algn="l"/>
                <a:tab pos="10355580" algn="l"/>
                <a:tab pos="10809605" algn="l"/>
              </a:tabLst>
            </a:pPr>
            <a:r>
              <a:rPr sz="2400" spc="-25" dirty="0">
                <a:solidFill>
                  <a:srgbClr val="C00000"/>
                </a:solidFill>
                <a:latin typeface="Palladio Uralic"/>
                <a:cs typeface="Palladio Uralic"/>
              </a:rPr>
              <a:t>The</a:t>
            </a:r>
            <a:r>
              <a:rPr sz="2400" dirty="0">
                <a:solidFill>
                  <a:srgbClr val="C00000"/>
                </a:solidFill>
                <a:latin typeface="Palladio Uralic"/>
                <a:cs typeface="Palladio Uralic"/>
              </a:rPr>
              <a:t>	</a:t>
            </a:r>
            <a:r>
              <a:rPr sz="2400" spc="-10" dirty="0">
                <a:solidFill>
                  <a:srgbClr val="C00000"/>
                </a:solidFill>
                <a:latin typeface="Palladio Uralic"/>
                <a:cs typeface="Palladio Uralic"/>
              </a:rPr>
              <a:t>involving</a:t>
            </a:r>
            <a:r>
              <a:rPr sz="2400" dirty="0">
                <a:solidFill>
                  <a:srgbClr val="C00000"/>
                </a:solidFill>
                <a:latin typeface="Palladio Uralic"/>
                <a:cs typeface="Palladio Uralic"/>
              </a:rPr>
              <a:t>	</a:t>
            </a:r>
            <a:r>
              <a:rPr sz="2400" spc="-25" dirty="0">
                <a:solidFill>
                  <a:srgbClr val="C00000"/>
                </a:solidFill>
                <a:latin typeface="Palladio Uralic"/>
                <a:cs typeface="Palladio Uralic"/>
              </a:rPr>
              <a:t>of</a:t>
            </a:r>
            <a:r>
              <a:rPr sz="2400" dirty="0">
                <a:solidFill>
                  <a:srgbClr val="C00000"/>
                </a:solidFill>
                <a:latin typeface="Palladio Uralic"/>
                <a:cs typeface="Palladio Uralic"/>
              </a:rPr>
              <a:t>	</a:t>
            </a:r>
            <a:r>
              <a:rPr sz="2400" spc="-25" dirty="0">
                <a:solidFill>
                  <a:srgbClr val="C00000"/>
                </a:solidFill>
                <a:latin typeface="Palladio Uralic"/>
                <a:cs typeface="Palladio Uralic"/>
              </a:rPr>
              <a:t>the</a:t>
            </a:r>
            <a:r>
              <a:rPr sz="2400" dirty="0">
                <a:solidFill>
                  <a:srgbClr val="C00000"/>
                </a:solidFill>
                <a:latin typeface="Palladio Uralic"/>
                <a:cs typeface="Palladio Uralic"/>
              </a:rPr>
              <a:t>	</a:t>
            </a:r>
            <a:r>
              <a:rPr sz="2400" spc="-10" dirty="0">
                <a:solidFill>
                  <a:srgbClr val="C00000"/>
                </a:solidFill>
                <a:latin typeface="Palladio Uralic"/>
                <a:cs typeface="Palladio Uralic"/>
              </a:rPr>
              <a:t>mandibular</a:t>
            </a:r>
            <a:r>
              <a:rPr sz="2400" dirty="0">
                <a:solidFill>
                  <a:srgbClr val="C00000"/>
                </a:solidFill>
                <a:latin typeface="Palladio Uralic"/>
                <a:cs typeface="Palladio Uralic"/>
              </a:rPr>
              <a:t>	</a:t>
            </a:r>
            <a:r>
              <a:rPr sz="2400" spc="-10" dirty="0">
                <a:solidFill>
                  <a:srgbClr val="C00000"/>
                </a:solidFill>
                <a:latin typeface="Palladio Uralic"/>
                <a:cs typeface="Palladio Uralic"/>
              </a:rPr>
              <a:t>condyle</a:t>
            </a:r>
            <a:r>
              <a:rPr sz="2400" dirty="0">
                <a:solidFill>
                  <a:srgbClr val="C00000"/>
                </a:solidFill>
                <a:latin typeface="Palladio Uralic"/>
                <a:cs typeface="Palladio Uralic"/>
              </a:rPr>
              <a:t>	</a:t>
            </a:r>
            <a:r>
              <a:rPr sz="2400" spc="-25" dirty="0">
                <a:solidFill>
                  <a:srgbClr val="C00000"/>
                </a:solidFill>
                <a:latin typeface="Palladio Uralic"/>
                <a:cs typeface="Palladio Uralic"/>
              </a:rPr>
              <a:t>may</a:t>
            </a:r>
            <a:r>
              <a:rPr sz="2400" dirty="0">
                <a:solidFill>
                  <a:srgbClr val="C00000"/>
                </a:solidFill>
                <a:latin typeface="Palladio Uralic"/>
                <a:cs typeface="Palladio Uralic"/>
              </a:rPr>
              <a:t>	</a:t>
            </a:r>
            <a:r>
              <a:rPr sz="2400" spc="-10" dirty="0">
                <a:solidFill>
                  <a:srgbClr val="C00000"/>
                </a:solidFill>
                <a:latin typeface="Palladio Uralic"/>
                <a:cs typeface="Palladio Uralic"/>
              </a:rPr>
              <a:t>limit</a:t>
            </a:r>
            <a:r>
              <a:rPr sz="2400" dirty="0">
                <a:solidFill>
                  <a:srgbClr val="C00000"/>
                </a:solidFill>
                <a:latin typeface="Palladio Uralic"/>
                <a:cs typeface="Palladio Uralic"/>
              </a:rPr>
              <a:t>	</a:t>
            </a:r>
            <a:r>
              <a:rPr sz="2400" spc="-10" dirty="0">
                <a:solidFill>
                  <a:srgbClr val="C00000"/>
                </a:solidFill>
                <a:latin typeface="Palladio Uralic"/>
                <a:cs typeface="Palladio Uralic"/>
              </a:rPr>
              <a:t>mouth</a:t>
            </a:r>
            <a:r>
              <a:rPr sz="2400" dirty="0">
                <a:solidFill>
                  <a:srgbClr val="C00000"/>
                </a:solidFill>
                <a:latin typeface="Palladio Uralic"/>
                <a:cs typeface="Palladio Uralic"/>
              </a:rPr>
              <a:t>	</a:t>
            </a:r>
            <a:r>
              <a:rPr sz="2400" spc="-10" dirty="0">
                <a:solidFill>
                  <a:srgbClr val="C00000"/>
                </a:solidFill>
                <a:latin typeface="Palladio Uralic"/>
                <a:cs typeface="Palladio Uralic"/>
              </a:rPr>
              <a:t>opening</a:t>
            </a:r>
            <a:r>
              <a:rPr sz="2400" dirty="0">
                <a:solidFill>
                  <a:srgbClr val="C00000"/>
                </a:solidFill>
                <a:latin typeface="Palladio Uralic"/>
                <a:cs typeface="Palladio Uralic"/>
              </a:rPr>
              <a:t>	</a:t>
            </a:r>
            <a:r>
              <a:rPr sz="2400" spc="-25" dirty="0">
                <a:solidFill>
                  <a:srgbClr val="C00000"/>
                </a:solidFill>
                <a:latin typeface="Palladio Uralic"/>
                <a:cs typeface="Palladio Uralic"/>
              </a:rPr>
              <a:t>or</a:t>
            </a:r>
            <a:r>
              <a:rPr sz="2400" dirty="0">
                <a:solidFill>
                  <a:srgbClr val="C00000"/>
                </a:solidFill>
                <a:latin typeface="Palladio Uralic"/>
                <a:cs typeface="Palladio Uralic"/>
              </a:rPr>
              <a:t>	</a:t>
            </a:r>
            <a:r>
              <a:rPr sz="2400" spc="-10" dirty="0">
                <a:solidFill>
                  <a:srgbClr val="C00000"/>
                </a:solidFill>
                <a:latin typeface="Palladio Uralic"/>
                <a:cs typeface="Palladio Uralic"/>
              </a:rPr>
              <a:t>cause </a:t>
            </a:r>
            <a:r>
              <a:rPr sz="2400" dirty="0">
                <a:solidFill>
                  <a:srgbClr val="C00000"/>
                </a:solidFill>
                <a:latin typeface="Palladio Uralic"/>
                <a:cs typeface="Palladio Uralic"/>
              </a:rPr>
              <a:t>malocclusion,</a:t>
            </a:r>
            <a:r>
              <a:rPr sz="2400" spc="-75" dirty="0">
                <a:solidFill>
                  <a:srgbClr val="C00000"/>
                </a:solidFill>
                <a:latin typeface="Palladio Uralic"/>
                <a:cs typeface="Palladio Uralic"/>
              </a:rPr>
              <a:t> </a:t>
            </a:r>
            <a:r>
              <a:rPr sz="2400" dirty="0">
                <a:solidFill>
                  <a:srgbClr val="C00000"/>
                </a:solidFill>
                <a:latin typeface="Palladio Uralic"/>
                <a:cs typeface="Palladio Uralic"/>
              </a:rPr>
              <a:t>with</a:t>
            </a:r>
            <a:r>
              <a:rPr sz="2400" spc="-75" dirty="0">
                <a:solidFill>
                  <a:srgbClr val="C00000"/>
                </a:solidFill>
                <a:latin typeface="Palladio Uralic"/>
                <a:cs typeface="Palladio Uralic"/>
              </a:rPr>
              <a:t> </a:t>
            </a:r>
            <a:r>
              <a:rPr sz="2400" dirty="0">
                <a:solidFill>
                  <a:srgbClr val="C00000"/>
                </a:solidFill>
                <a:latin typeface="Palladio Uralic"/>
                <a:cs typeface="Palladio Uralic"/>
              </a:rPr>
              <a:t>deviation</a:t>
            </a:r>
            <a:r>
              <a:rPr sz="2400" spc="-80" dirty="0">
                <a:solidFill>
                  <a:srgbClr val="C00000"/>
                </a:solidFill>
                <a:latin typeface="Palladio Uralic"/>
                <a:cs typeface="Palladio Uralic"/>
              </a:rPr>
              <a:t> </a:t>
            </a:r>
            <a:r>
              <a:rPr sz="2400" dirty="0">
                <a:solidFill>
                  <a:srgbClr val="C00000"/>
                </a:solidFill>
                <a:latin typeface="Palladio Uralic"/>
                <a:cs typeface="Palladio Uralic"/>
              </a:rPr>
              <a:t>toward</a:t>
            </a:r>
            <a:r>
              <a:rPr sz="2400" spc="-90" dirty="0">
                <a:solidFill>
                  <a:srgbClr val="C00000"/>
                </a:solidFill>
                <a:latin typeface="Palladio Uralic"/>
                <a:cs typeface="Palladio Uralic"/>
              </a:rPr>
              <a:t> </a:t>
            </a:r>
            <a:r>
              <a:rPr sz="2400" dirty="0">
                <a:solidFill>
                  <a:srgbClr val="C00000"/>
                </a:solidFill>
                <a:latin typeface="Palladio Uralic"/>
                <a:cs typeface="Palladio Uralic"/>
              </a:rPr>
              <a:t>the</a:t>
            </a:r>
            <a:r>
              <a:rPr sz="2400" spc="-70" dirty="0">
                <a:solidFill>
                  <a:srgbClr val="C00000"/>
                </a:solidFill>
                <a:latin typeface="Palladio Uralic"/>
                <a:cs typeface="Palladio Uralic"/>
              </a:rPr>
              <a:t> </a:t>
            </a:r>
            <a:r>
              <a:rPr sz="2400" dirty="0">
                <a:solidFill>
                  <a:srgbClr val="C00000"/>
                </a:solidFill>
                <a:latin typeface="Palladio Uralic"/>
                <a:cs typeface="Palladio Uralic"/>
              </a:rPr>
              <a:t>unaffected</a:t>
            </a:r>
            <a:r>
              <a:rPr sz="2400" spc="-80" dirty="0">
                <a:solidFill>
                  <a:srgbClr val="C00000"/>
                </a:solidFill>
                <a:latin typeface="Palladio Uralic"/>
                <a:cs typeface="Palladio Uralic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Palladio Uralic"/>
                <a:cs typeface="Palladio Uralic"/>
              </a:rPr>
              <a:t>side.</a:t>
            </a:r>
            <a:endParaRPr sz="2400">
              <a:latin typeface="Palladio Uralic"/>
              <a:cs typeface="Palladio Uralic"/>
            </a:endParaRPr>
          </a:p>
          <a:p>
            <a:pPr marL="299085" indent="-286385">
              <a:lnSpc>
                <a:spcPct val="100000"/>
              </a:lnSpc>
              <a:spcBef>
                <a:spcPts val="1440"/>
              </a:spcBef>
              <a:buChar char="-"/>
              <a:tabLst>
                <a:tab pos="299085" algn="l"/>
                <a:tab pos="1719580" algn="l"/>
                <a:tab pos="3120390" algn="l"/>
                <a:tab pos="3853179" algn="l"/>
                <a:tab pos="5288915" algn="l"/>
                <a:tab pos="5713095" algn="l"/>
                <a:tab pos="7618095" algn="l"/>
                <a:tab pos="8046720" algn="l"/>
                <a:tab pos="9780905" algn="l"/>
              </a:tabLst>
            </a:pPr>
            <a:r>
              <a:rPr sz="2400" spc="-10" dirty="0">
                <a:solidFill>
                  <a:srgbClr val="333E50"/>
                </a:solidFill>
                <a:latin typeface="Palladio Uralic"/>
                <a:cs typeface="Palladio Uralic"/>
              </a:rPr>
              <a:t>Condylar</a:t>
            </a:r>
            <a:r>
              <a:rPr sz="2400" dirty="0">
                <a:solidFill>
                  <a:srgbClr val="333E50"/>
                </a:solidFill>
                <a:latin typeface="Palladio Uralic"/>
                <a:cs typeface="Palladio Uralic"/>
              </a:rPr>
              <a:t>	</a:t>
            </a:r>
            <a:r>
              <a:rPr sz="2400" spc="-10" dirty="0">
                <a:solidFill>
                  <a:srgbClr val="333E50"/>
                </a:solidFill>
                <a:latin typeface="Palladio Uralic"/>
                <a:cs typeface="Palladio Uralic"/>
              </a:rPr>
              <a:t>osteomas</a:t>
            </a:r>
            <a:r>
              <a:rPr sz="2400" dirty="0">
                <a:solidFill>
                  <a:srgbClr val="333E50"/>
                </a:solidFill>
                <a:latin typeface="Palladio Uralic"/>
                <a:cs typeface="Palladio Uralic"/>
              </a:rPr>
              <a:t>	</a:t>
            </a:r>
            <a:r>
              <a:rPr sz="2400" spc="-25" dirty="0">
                <a:solidFill>
                  <a:srgbClr val="333E50"/>
                </a:solidFill>
                <a:latin typeface="Palladio Uralic"/>
                <a:cs typeface="Palladio Uralic"/>
              </a:rPr>
              <a:t>may</a:t>
            </a:r>
            <a:r>
              <a:rPr sz="2400" dirty="0">
                <a:solidFill>
                  <a:srgbClr val="333E50"/>
                </a:solidFill>
                <a:latin typeface="Palladio Uralic"/>
                <a:cs typeface="Palladio Uralic"/>
              </a:rPr>
              <a:t>	</a:t>
            </a:r>
            <a:r>
              <a:rPr sz="2400" spc="-10" dirty="0">
                <a:solidFill>
                  <a:srgbClr val="333E50"/>
                </a:solidFill>
                <a:latin typeface="Palladio Uralic"/>
                <a:cs typeface="Palladio Uralic"/>
              </a:rPr>
              <a:t>designate</a:t>
            </a:r>
            <a:r>
              <a:rPr sz="2400" dirty="0">
                <a:solidFill>
                  <a:srgbClr val="333E50"/>
                </a:solidFill>
                <a:latin typeface="Palladio Uralic"/>
                <a:cs typeface="Palladio Uralic"/>
              </a:rPr>
              <a:t>	</a:t>
            </a:r>
            <a:r>
              <a:rPr sz="2400" spc="-25" dirty="0">
                <a:solidFill>
                  <a:srgbClr val="333E50"/>
                </a:solidFill>
                <a:latin typeface="Palladio Uralic"/>
                <a:cs typeface="Palladio Uralic"/>
              </a:rPr>
              <a:t>as</a:t>
            </a:r>
            <a:r>
              <a:rPr sz="2400" dirty="0">
                <a:solidFill>
                  <a:srgbClr val="333E50"/>
                </a:solidFill>
                <a:latin typeface="Palladio Uralic"/>
                <a:cs typeface="Palladio Uralic"/>
              </a:rPr>
              <a:t>	</a:t>
            </a:r>
            <a:r>
              <a:rPr sz="2400" spc="-10" dirty="0">
                <a:solidFill>
                  <a:srgbClr val="333E50"/>
                </a:solidFill>
                <a:latin typeface="Palladio Uralic"/>
                <a:cs typeface="Palladio Uralic"/>
              </a:rPr>
              <a:t>hyperostoses</a:t>
            </a:r>
            <a:r>
              <a:rPr sz="2400" dirty="0">
                <a:solidFill>
                  <a:srgbClr val="333E50"/>
                </a:solidFill>
                <a:latin typeface="Palladio Uralic"/>
                <a:cs typeface="Palladio Uralic"/>
              </a:rPr>
              <a:t>	</a:t>
            </a:r>
            <a:r>
              <a:rPr sz="2400" spc="-25" dirty="0">
                <a:solidFill>
                  <a:srgbClr val="333E50"/>
                </a:solidFill>
                <a:latin typeface="Palladio Uralic"/>
                <a:cs typeface="Palladio Uralic"/>
              </a:rPr>
              <a:t>or</a:t>
            </a:r>
            <a:r>
              <a:rPr sz="2400" dirty="0">
                <a:solidFill>
                  <a:srgbClr val="333E50"/>
                </a:solidFill>
                <a:latin typeface="Palladio Uralic"/>
                <a:cs typeface="Palladio Uralic"/>
              </a:rPr>
              <a:t>	</a:t>
            </a:r>
            <a:r>
              <a:rPr sz="2400" spc="-10" dirty="0">
                <a:solidFill>
                  <a:srgbClr val="333E50"/>
                </a:solidFill>
                <a:latin typeface="Palladio Uralic"/>
                <a:cs typeface="Palladio Uralic"/>
              </a:rPr>
              <a:t>hyperplasia</a:t>
            </a:r>
            <a:r>
              <a:rPr sz="2400" dirty="0">
                <a:solidFill>
                  <a:srgbClr val="333E50"/>
                </a:solidFill>
                <a:latin typeface="Palladio Uralic"/>
                <a:cs typeface="Palladio Uralic"/>
              </a:rPr>
              <a:t>	</a:t>
            </a:r>
            <a:r>
              <a:rPr sz="2400" spc="-10" dirty="0">
                <a:solidFill>
                  <a:srgbClr val="333E50"/>
                </a:solidFill>
                <a:latin typeface="Palladio Uralic"/>
                <a:cs typeface="Palladio Uralic"/>
              </a:rPr>
              <a:t>(hyperplastic</a:t>
            </a:r>
            <a:endParaRPr sz="2400">
              <a:latin typeface="Palladio Uralic"/>
              <a:cs typeface="Palladio Uralic"/>
            </a:endParaRPr>
          </a:p>
          <a:p>
            <a:pPr marL="299085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333E50"/>
                </a:solidFill>
                <a:latin typeface="Palladio Uralic"/>
                <a:cs typeface="Palladio Uralic"/>
              </a:rPr>
              <a:t>condyle</a:t>
            </a:r>
            <a:r>
              <a:rPr sz="2400" spc="-65" dirty="0">
                <a:solidFill>
                  <a:srgbClr val="333E50"/>
                </a:solidFill>
                <a:latin typeface="Palladio Uralic"/>
                <a:cs typeface="Palladio Uralic"/>
              </a:rPr>
              <a:t> </a:t>
            </a:r>
            <a:r>
              <a:rPr sz="2400" dirty="0">
                <a:solidFill>
                  <a:srgbClr val="333E50"/>
                </a:solidFill>
                <a:latin typeface="Palladio Uralic"/>
                <a:cs typeface="Palladio Uralic"/>
              </a:rPr>
              <a:t>usually</a:t>
            </a:r>
            <a:r>
              <a:rPr sz="2400" spc="-70" dirty="0">
                <a:solidFill>
                  <a:srgbClr val="333E50"/>
                </a:solidFill>
                <a:latin typeface="Palladio Uralic"/>
                <a:cs typeface="Palladio Uralic"/>
              </a:rPr>
              <a:t> </a:t>
            </a:r>
            <a:r>
              <a:rPr sz="2400" dirty="0">
                <a:solidFill>
                  <a:srgbClr val="333E50"/>
                </a:solidFill>
                <a:latin typeface="Palladio Uralic"/>
                <a:cs typeface="Palladio Uralic"/>
              </a:rPr>
              <a:t>retains</a:t>
            </a:r>
            <a:r>
              <a:rPr sz="2400" spc="-60" dirty="0">
                <a:solidFill>
                  <a:srgbClr val="333E50"/>
                </a:solidFill>
                <a:latin typeface="Palladio Uralic"/>
                <a:cs typeface="Palladio Uralic"/>
              </a:rPr>
              <a:t> </a:t>
            </a:r>
            <a:r>
              <a:rPr sz="2400" dirty="0">
                <a:solidFill>
                  <a:srgbClr val="333E50"/>
                </a:solidFill>
                <a:latin typeface="Palladio Uralic"/>
                <a:cs typeface="Palladio Uralic"/>
              </a:rPr>
              <a:t>its</a:t>
            </a:r>
            <a:r>
              <a:rPr sz="2400" spc="-55" dirty="0">
                <a:solidFill>
                  <a:srgbClr val="333E50"/>
                </a:solidFill>
                <a:latin typeface="Palladio Uralic"/>
                <a:cs typeface="Palladio Uralic"/>
              </a:rPr>
              <a:t> </a:t>
            </a:r>
            <a:r>
              <a:rPr sz="2400" dirty="0">
                <a:solidFill>
                  <a:srgbClr val="333E50"/>
                </a:solidFill>
                <a:latin typeface="Palladio Uralic"/>
                <a:cs typeface="Palladio Uralic"/>
              </a:rPr>
              <a:t>original</a:t>
            </a:r>
            <a:r>
              <a:rPr sz="2400" spc="-60" dirty="0">
                <a:solidFill>
                  <a:srgbClr val="333E50"/>
                </a:solidFill>
                <a:latin typeface="Palladio Uralic"/>
                <a:cs typeface="Palladio Uralic"/>
              </a:rPr>
              <a:t> </a:t>
            </a:r>
            <a:r>
              <a:rPr sz="2400" spc="-10" dirty="0">
                <a:solidFill>
                  <a:srgbClr val="333E50"/>
                </a:solidFill>
                <a:latin typeface="Palladio Uralic"/>
                <a:cs typeface="Palladio Uralic"/>
              </a:rPr>
              <a:t>shape)</a:t>
            </a:r>
            <a:endParaRPr sz="24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2023" y="216408"/>
            <a:ext cx="2211705" cy="46228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2700" rIns="0" bIns="0" rtlCol="0">
            <a:spAutoFit/>
          </a:bodyPr>
          <a:lstStyle/>
          <a:p>
            <a:pPr marL="488950">
              <a:lnSpc>
                <a:spcPct val="100000"/>
              </a:lnSpc>
              <a:spcBef>
                <a:spcPts val="100"/>
              </a:spcBef>
            </a:pPr>
            <a:r>
              <a:rPr sz="2400" i="1" spc="165" dirty="0">
                <a:solidFill>
                  <a:srgbClr val="FFFFFF"/>
                </a:solidFill>
                <a:latin typeface="Georgia"/>
                <a:cs typeface="Georgia"/>
              </a:rPr>
              <a:t>Clinical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4754DA5-2AAE-46EB-8617-E99263F77B9D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196697" y="970026"/>
            <a:ext cx="11730355" cy="5132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7995" indent="-455295" algn="just">
              <a:lnSpc>
                <a:spcPct val="100000"/>
              </a:lnSpc>
              <a:spcBef>
                <a:spcPts val="105"/>
              </a:spcBef>
              <a:buFont typeface="Palladio Uralic"/>
              <a:buChar char="-"/>
              <a:tabLst>
                <a:tab pos="467995" algn="l"/>
              </a:tabLst>
            </a:pP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Osteomas</a:t>
            </a:r>
            <a:r>
              <a:rPr sz="2600" b="1" u="sng" spc="-5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appear</a:t>
            </a:r>
            <a:r>
              <a:rPr sz="2600" u="none" spc="-20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as</a:t>
            </a:r>
            <a:r>
              <a:rPr sz="2600" u="none" spc="-25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circumscribed</a:t>
            </a:r>
            <a:r>
              <a:rPr sz="2600" u="none" spc="-40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sclerotic</a:t>
            </a:r>
            <a:r>
              <a:rPr sz="2600" u="none" spc="-25" dirty="0">
                <a:latin typeface="Palladio Uralic"/>
                <a:cs typeface="Palladio Uralic"/>
              </a:rPr>
              <a:t> </a:t>
            </a:r>
            <a:r>
              <a:rPr sz="2600" u="none" spc="-10" dirty="0">
                <a:latin typeface="Palladio Uralic"/>
                <a:cs typeface="Palladio Uralic"/>
              </a:rPr>
              <a:t>masses.</a:t>
            </a:r>
            <a:endParaRPr sz="2600" dirty="0">
              <a:latin typeface="Palladio Uralic"/>
              <a:cs typeface="Palladio Uralic"/>
            </a:endParaRPr>
          </a:p>
          <a:p>
            <a:pPr marL="467995" marR="5080" indent="-455295" algn="just">
              <a:lnSpc>
                <a:spcPct val="150100"/>
              </a:lnSpc>
              <a:spcBef>
                <a:spcPts val="1435"/>
              </a:spcBef>
              <a:buFont typeface="Palladio Uralic"/>
              <a:buChar char="-"/>
              <a:tabLst>
                <a:tab pos="469900" algn="l"/>
              </a:tabLst>
            </a:pP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Periosteal</a:t>
            </a:r>
            <a:r>
              <a:rPr sz="2600" b="1" u="sng" spc="229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osteomas</a:t>
            </a:r>
            <a:r>
              <a:rPr sz="2600" b="1" u="sng" spc="229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 </a:t>
            </a:r>
            <a:r>
              <a:rPr sz="2600" u="none" dirty="0">
                <a:latin typeface="Palladio Uralic"/>
                <a:cs typeface="Palladio Uralic"/>
              </a:rPr>
              <a:t>may</a:t>
            </a:r>
            <a:r>
              <a:rPr sz="2600" u="none" spc="240" dirty="0">
                <a:latin typeface="Palladio Uralic"/>
                <a:cs typeface="Palladio Uralic"/>
              </a:rPr>
              <a:t>  </a:t>
            </a:r>
            <a:r>
              <a:rPr sz="2600" u="none" dirty="0">
                <a:latin typeface="Palladio Uralic"/>
                <a:cs typeface="Palladio Uralic"/>
              </a:rPr>
              <a:t>show</a:t>
            </a:r>
            <a:r>
              <a:rPr sz="2600" u="none" spc="235" dirty="0">
                <a:latin typeface="Palladio Uralic"/>
                <a:cs typeface="Palladio Uralic"/>
              </a:rPr>
              <a:t>  </a:t>
            </a:r>
            <a:r>
              <a:rPr sz="2600" u="none" dirty="0">
                <a:latin typeface="Palladio Uralic"/>
                <a:cs typeface="Palladio Uralic"/>
              </a:rPr>
              <a:t>a</a:t>
            </a:r>
            <a:r>
              <a:rPr sz="2600" u="none" spc="235" dirty="0">
                <a:latin typeface="Palladio Uralic"/>
                <a:cs typeface="Palladio Uralic"/>
              </a:rPr>
              <a:t>  </a:t>
            </a:r>
            <a:r>
              <a:rPr sz="2600" u="none" dirty="0">
                <a:latin typeface="Palladio Uralic"/>
                <a:cs typeface="Palladio Uralic"/>
              </a:rPr>
              <a:t>uniformly</a:t>
            </a:r>
            <a:r>
              <a:rPr sz="2600" u="none" spc="240" dirty="0">
                <a:latin typeface="Palladio Uralic"/>
                <a:cs typeface="Palladio Uralic"/>
              </a:rPr>
              <a:t>  </a:t>
            </a:r>
            <a:r>
              <a:rPr sz="2600" u="none" dirty="0">
                <a:latin typeface="Palladio Uralic"/>
                <a:cs typeface="Palladio Uralic"/>
              </a:rPr>
              <a:t>sclerotic</a:t>
            </a:r>
            <a:r>
              <a:rPr sz="2600" u="none" spc="235" dirty="0">
                <a:latin typeface="Palladio Uralic"/>
                <a:cs typeface="Palladio Uralic"/>
              </a:rPr>
              <a:t>  </a:t>
            </a:r>
            <a:r>
              <a:rPr sz="2600" u="none" dirty="0">
                <a:latin typeface="Palladio Uralic"/>
                <a:cs typeface="Palladio Uralic"/>
              </a:rPr>
              <a:t>pattern</a:t>
            </a:r>
            <a:r>
              <a:rPr sz="2600" u="none" spc="235" dirty="0">
                <a:latin typeface="Palladio Uralic"/>
                <a:cs typeface="Palladio Uralic"/>
              </a:rPr>
              <a:t>  </a:t>
            </a:r>
            <a:r>
              <a:rPr sz="2600" u="none" dirty="0">
                <a:latin typeface="Palladio Uralic"/>
                <a:cs typeface="Palladio Uralic"/>
              </a:rPr>
              <a:t>or</a:t>
            </a:r>
            <a:r>
              <a:rPr sz="2600" u="none" spc="240" dirty="0">
                <a:latin typeface="Palladio Uralic"/>
                <a:cs typeface="Palladio Uralic"/>
              </a:rPr>
              <a:t>  </a:t>
            </a:r>
            <a:r>
              <a:rPr sz="2600" u="none" spc="-25" dirty="0">
                <a:latin typeface="Palladio Uralic"/>
                <a:cs typeface="Palladio Uralic"/>
              </a:rPr>
              <a:t>may 	</a:t>
            </a:r>
            <a:r>
              <a:rPr sz="2600" u="none" dirty="0">
                <a:latin typeface="Palladio Uralic"/>
                <a:cs typeface="Palladio Uralic"/>
              </a:rPr>
              <a:t>demonstrate</a:t>
            </a:r>
            <a:r>
              <a:rPr sz="2600" u="none" spc="-60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a</a:t>
            </a:r>
            <a:r>
              <a:rPr sz="2600" u="none" spc="-35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sclerotic</a:t>
            </a:r>
            <a:r>
              <a:rPr sz="2600" u="none" spc="-40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periphery</a:t>
            </a:r>
            <a:r>
              <a:rPr sz="2600" u="none" spc="-30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with</a:t>
            </a:r>
            <a:r>
              <a:rPr sz="2600" u="none" spc="-45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central</a:t>
            </a:r>
            <a:r>
              <a:rPr sz="2600" u="none" spc="-45" dirty="0">
                <a:latin typeface="Palladio Uralic"/>
                <a:cs typeface="Palladio Uralic"/>
              </a:rPr>
              <a:t> </a:t>
            </a:r>
            <a:r>
              <a:rPr sz="2600" u="none" spc="-10" dirty="0">
                <a:latin typeface="Palladio Uralic"/>
                <a:cs typeface="Palladio Uralic"/>
              </a:rPr>
              <a:t>trabeculation</a:t>
            </a:r>
            <a:endParaRPr sz="2600" dirty="0">
              <a:latin typeface="Palladio Uralic"/>
              <a:cs typeface="Palladio Uralic"/>
            </a:endParaRPr>
          </a:p>
          <a:p>
            <a:pPr marL="467995" marR="5080" indent="-455295" algn="just">
              <a:lnSpc>
                <a:spcPct val="150000"/>
              </a:lnSpc>
              <a:spcBef>
                <a:spcPts val="1440"/>
              </a:spcBef>
              <a:buFont typeface="Palladio Uralic"/>
              <a:buChar char="-"/>
              <a:tabLst>
                <a:tab pos="469900" algn="l"/>
              </a:tabLst>
            </a:pP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Smaller</a:t>
            </a:r>
            <a:r>
              <a:rPr sz="2600" b="1" u="sng" spc="27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endosteal</a:t>
            </a:r>
            <a:r>
              <a:rPr sz="2600" b="1" u="sng" spc="254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osteomas</a:t>
            </a:r>
            <a:r>
              <a:rPr sz="2600" b="1" u="sng" spc="25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are</a:t>
            </a:r>
            <a:r>
              <a:rPr sz="2600" u="none" spc="275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difficult,</a:t>
            </a:r>
            <a:r>
              <a:rPr sz="2600" u="none" spc="275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if</a:t>
            </a:r>
            <a:r>
              <a:rPr sz="2600" u="none" spc="270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not</a:t>
            </a:r>
            <a:r>
              <a:rPr sz="2600" u="none" spc="295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impossible,</a:t>
            </a:r>
            <a:r>
              <a:rPr sz="2600" u="none" spc="280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to</a:t>
            </a:r>
            <a:r>
              <a:rPr sz="2600" u="none" spc="270" dirty="0">
                <a:latin typeface="Palladio Uralic"/>
                <a:cs typeface="Palladio Uralic"/>
              </a:rPr>
              <a:t> </a:t>
            </a:r>
            <a:r>
              <a:rPr sz="2600" u="none" spc="-10" dirty="0">
                <a:latin typeface="Palladio Uralic"/>
                <a:cs typeface="Palladio Uralic"/>
              </a:rPr>
              <a:t>differentiate 	</a:t>
            </a:r>
            <a:r>
              <a:rPr sz="2600" u="none" dirty="0">
                <a:latin typeface="Palladio Uralic"/>
                <a:cs typeface="Palladio Uralic"/>
              </a:rPr>
              <a:t>radiographically</a:t>
            </a:r>
            <a:r>
              <a:rPr sz="2600" u="none" spc="365" dirty="0">
                <a:latin typeface="Palladio Uralic"/>
                <a:cs typeface="Palladio Uralic"/>
              </a:rPr>
              <a:t>   </a:t>
            </a:r>
            <a:r>
              <a:rPr sz="2600" u="none" dirty="0">
                <a:latin typeface="Palladio Uralic"/>
                <a:cs typeface="Palladio Uralic"/>
              </a:rPr>
              <a:t>from</a:t>
            </a:r>
            <a:r>
              <a:rPr sz="2600" u="none" spc="365" dirty="0">
                <a:latin typeface="Palladio Uralic"/>
                <a:cs typeface="Palladio Uralic"/>
              </a:rPr>
              <a:t>   </a:t>
            </a:r>
            <a:r>
              <a:rPr sz="2600" u="none" dirty="0">
                <a:latin typeface="Palladio Uralic"/>
                <a:cs typeface="Palladio Uralic"/>
              </a:rPr>
              <a:t>condensing</a:t>
            </a:r>
            <a:r>
              <a:rPr sz="2600" u="none" spc="365" dirty="0">
                <a:latin typeface="Palladio Uralic"/>
                <a:cs typeface="Palladio Uralic"/>
              </a:rPr>
              <a:t>   </a:t>
            </a:r>
            <a:r>
              <a:rPr sz="2600" u="none" dirty="0">
                <a:latin typeface="Palladio Uralic"/>
                <a:cs typeface="Palladio Uralic"/>
              </a:rPr>
              <a:t>osteitisfocal,</a:t>
            </a:r>
            <a:r>
              <a:rPr sz="2600" u="none" spc="365" dirty="0">
                <a:latin typeface="Palladio Uralic"/>
                <a:cs typeface="Palladio Uralic"/>
              </a:rPr>
              <a:t>   </a:t>
            </a:r>
            <a:r>
              <a:rPr sz="2600" u="none" dirty="0">
                <a:latin typeface="Palladio Uralic"/>
                <a:cs typeface="Palladio Uralic"/>
              </a:rPr>
              <a:t>chronic</a:t>
            </a:r>
            <a:r>
              <a:rPr sz="2600" u="none" spc="360" dirty="0">
                <a:latin typeface="Palladio Uralic"/>
                <a:cs typeface="Palladio Uralic"/>
              </a:rPr>
              <a:t>   </a:t>
            </a:r>
            <a:r>
              <a:rPr sz="2600" u="none" spc="-10" dirty="0">
                <a:latin typeface="Palladio Uralic"/>
                <a:cs typeface="Palladio Uralic"/>
              </a:rPr>
              <a:t>sclerosing, 	</a:t>
            </a:r>
            <a:r>
              <a:rPr sz="2600" u="none" dirty="0">
                <a:latin typeface="Palladio Uralic"/>
                <a:cs typeface="Palladio Uralic"/>
              </a:rPr>
              <a:t>osteomyelitis,</a:t>
            </a:r>
            <a:r>
              <a:rPr sz="2600" u="none" spc="-80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or</a:t>
            </a:r>
            <a:r>
              <a:rPr sz="2600" u="none" spc="-85" dirty="0">
                <a:latin typeface="Palladio Uralic"/>
                <a:cs typeface="Palladio Uralic"/>
              </a:rPr>
              <a:t> </a:t>
            </a:r>
            <a:r>
              <a:rPr sz="2600" u="none" dirty="0">
                <a:latin typeface="Palladio Uralic"/>
                <a:cs typeface="Palladio Uralic"/>
              </a:rPr>
              <a:t>idiopathic</a:t>
            </a:r>
            <a:r>
              <a:rPr sz="2600" u="none" spc="-95" dirty="0">
                <a:latin typeface="Palladio Uralic"/>
                <a:cs typeface="Palladio Uralic"/>
              </a:rPr>
              <a:t> </a:t>
            </a:r>
            <a:r>
              <a:rPr sz="2600" u="none" spc="-10" dirty="0">
                <a:latin typeface="Palladio Uralic"/>
                <a:cs typeface="Palladio Uralic"/>
              </a:rPr>
              <a:t>osteosclerosis</a:t>
            </a:r>
            <a:endParaRPr sz="2600" dirty="0">
              <a:latin typeface="Palladio Uralic"/>
              <a:cs typeface="Palladio Uralic"/>
            </a:endParaRPr>
          </a:p>
          <a:p>
            <a:pPr marL="469900" marR="6985" indent="-457200">
              <a:lnSpc>
                <a:spcPct val="150000"/>
              </a:lnSpc>
              <a:spcBef>
                <a:spcPts val="1440"/>
              </a:spcBef>
              <a:buFont typeface="Palladio Uralic"/>
              <a:buChar char="-"/>
              <a:tabLst>
                <a:tab pos="469900" algn="l"/>
              </a:tabLst>
            </a:pPr>
            <a:r>
              <a:rPr sz="2600" b="1" i="1" dirty="0">
                <a:latin typeface="P052"/>
                <a:cs typeface="P052"/>
              </a:rPr>
              <a:t>The</a:t>
            </a:r>
            <a:r>
              <a:rPr sz="2600" b="1" i="1" spc="160" dirty="0">
                <a:latin typeface="P052"/>
                <a:cs typeface="P052"/>
              </a:rPr>
              <a:t> </a:t>
            </a:r>
            <a:r>
              <a:rPr sz="2600" b="1" i="1" dirty="0">
                <a:latin typeface="P052"/>
                <a:cs typeface="P052"/>
              </a:rPr>
              <a:t>true</a:t>
            </a:r>
            <a:r>
              <a:rPr sz="2600" b="1" i="1" spc="170" dirty="0">
                <a:latin typeface="P052"/>
                <a:cs typeface="P052"/>
              </a:rPr>
              <a:t> </a:t>
            </a:r>
            <a:r>
              <a:rPr sz="2600" b="1" i="1" dirty="0">
                <a:latin typeface="P052"/>
                <a:cs typeface="P052"/>
              </a:rPr>
              <a:t>nature</a:t>
            </a:r>
            <a:r>
              <a:rPr sz="2600" b="1" i="1" spc="160" dirty="0">
                <a:latin typeface="P052"/>
                <a:cs typeface="P052"/>
              </a:rPr>
              <a:t> </a:t>
            </a:r>
            <a:r>
              <a:rPr sz="2600" b="1" i="1" dirty="0">
                <a:latin typeface="P052"/>
                <a:cs typeface="P052"/>
              </a:rPr>
              <a:t>of</a:t>
            </a:r>
            <a:r>
              <a:rPr sz="2600" b="1" i="1" spc="165" dirty="0">
                <a:latin typeface="P052"/>
                <a:cs typeface="P052"/>
              </a:rPr>
              <a:t> </a:t>
            </a:r>
            <a:r>
              <a:rPr sz="2600" b="1" i="1" dirty="0">
                <a:latin typeface="P052"/>
                <a:cs typeface="P052"/>
              </a:rPr>
              <a:t>these</a:t>
            </a:r>
            <a:r>
              <a:rPr sz="2600" b="1" i="1" spc="165" dirty="0">
                <a:latin typeface="P052"/>
                <a:cs typeface="P052"/>
              </a:rPr>
              <a:t> </a:t>
            </a:r>
            <a:r>
              <a:rPr sz="2600" b="1" i="1" dirty="0">
                <a:latin typeface="P052"/>
                <a:cs typeface="P052"/>
              </a:rPr>
              <a:t>osteomas</a:t>
            </a:r>
            <a:r>
              <a:rPr sz="2600" b="1" i="1" spc="165" dirty="0">
                <a:latin typeface="P052"/>
                <a:cs typeface="P052"/>
              </a:rPr>
              <a:t> </a:t>
            </a:r>
            <a:r>
              <a:rPr sz="2600" b="1" i="1" dirty="0">
                <a:latin typeface="P052"/>
                <a:cs typeface="P052"/>
              </a:rPr>
              <a:t>can</a:t>
            </a:r>
            <a:r>
              <a:rPr sz="2600" b="1" i="1" spc="170" dirty="0">
                <a:latin typeface="P052"/>
                <a:cs typeface="P052"/>
              </a:rPr>
              <a:t> </a:t>
            </a:r>
            <a:r>
              <a:rPr sz="2600" b="1" i="1" dirty="0">
                <a:latin typeface="P052"/>
                <a:cs typeface="P052"/>
              </a:rPr>
              <a:t>be</a:t>
            </a:r>
            <a:r>
              <a:rPr sz="2600" b="1" i="1" spc="165" dirty="0">
                <a:latin typeface="P052"/>
                <a:cs typeface="P052"/>
              </a:rPr>
              <a:t> </a:t>
            </a:r>
            <a:r>
              <a:rPr sz="2600" b="1" i="1" dirty="0">
                <a:latin typeface="P052"/>
                <a:cs typeface="P052"/>
              </a:rPr>
              <a:t>confirmed</a:t>
            </a:r>
            <a:r>
              <a:rPr sz="2600" b="1" i="1" spc="170" dirty="0">
                <a:latin typeface="P052"/>
                <a:cs typeface="P052"/>
              </a:rPr>
              <a:t> </a:t>
            </a:r>
            <a:r>
              <a:rPr sz="2600" b="1" i="1" dirty="0">
                <a:latin typeface="P052"/>
                <a:cs typeface="P052"/>
              </a:rPr>
              <a:t>only</a:t>
            </a:r>
            <a:r>
              <a:rPr sz="2600" b="1" i="1" spc="170" dirty="0">
                <a:latin typeface="P052"/>
                <a:cs typeface="P052"/>
              </a:rPr>
              <a:t> </a:t>
            </a:r>
            <a:r>
              <a:rPr sz="2600" b="1" i="1" dirty="0">
                <a:latin typeface="P052"/>
                <a:cs typeface="P052"/>
              </a:rPr>
              <a:t>by</a:t>
            </a:r>
            <a:r>
              <a:rPr sz="2600" b="1" i="1" spc="165" dirty="0">
                <a:latin typeface="P052"/>
                <a:cs typeface="P052"/>
              </a:rPr>
              <a:t> </a:t>
            </a:r>
            <a:r>
              <a:rPr sz="2600" b="1" i="1" spc="-10" dirty="0">
                <a:latin typeface="P052"/>
                <a:cs typeface="P052"/>
              </a:rPr>
              <a:t>documentation </a:t>
            </a:r>
            <a:r>
              <a:rPr sz="2600" b="1" i="1" dirty="0">
                <a:latin typeface="P052"/>
                <a:cs typeface="P052"/>
              </a:rPr>
              <a:t>of</a:t>
            </a:r>
            <a:r>
              <a:rPr sz="2600" b="1" i="1" spc="-30" dirty="0">
                <a:latin typeface="P052"/>
                <a:cs typeface="P052"/>
              </a:rPr>
              <a:t> </a:t>
            </a:r>
            <a:r>
              <a:rPr sz="2600" b="1" i="1" dirty="0">
                <a:latin typeface="P052"/>
                <a:cs typeface="P052"/>
              </a:rPr>
              <a:t>continued</a:t>
            </a:r>
            <a:r>
              <a:rPr sz="2600" b="1" i="1" spc="-25" dirty="0">
                <a:latin typeface="P052"/>
                <a:cs typeface="P052"/>
              </a:rPr>
              <a:t> </a:t>
            </a:r>
            <a:r>
              <a:rPr sz="2600" b="1" i="1" spc="-10" dirty="0">
                <a:latin typeface="P052"/>
                <a:cs typeface="P052"/>
              </a:rPr>
              <a:t>growth.</a:t>
            </a:r>
            <a:endParaRPr sz="2600" dirty="0">
              <a:latin typeface="P052"/>
              <a:cs typeface="P05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7347" y="359663"/>
            <a:ext cx="4070985" cy="462280"/>
          </a:xfrm>
          <a:custGeom>
            <a:avLst/>
            <a:gdLst/>
            <a:ahLst/>
            <a:cxnLst/>
            <a:rect l="l" t="t" r="r" b="b"/>
            <a:pathLst>
              <a:path w="4070985" h="462280">
                <a:moveTo>
                  <a:pt x="4070604" y="0"/>
                </a:moveTo>
                <a:lnTo>
                  <a:pt x="0" y="0"/>
                </a:lnTo>
                <a:lnTo>
                  <a:pt x="0" y="461772"/>
                </a:lnTo>
                <a:lnTo>
                  <a:pt x="4070604" y="461772"/>
                </a:lnTo>
                <a:lnTo>
                  <a:pt x="407060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720344" y="358902"/>
            <a:ext cx="2865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1" spc="195" dirty="0">
                <a:solidFill>
                  <a:srgbClr val="FFFFFF"/>
                </a:solidFill>
                <a:latin typeface="Georgia"/>
                <a:cs typeface="Georgia"/>
              </a:rPr>
              <a:t>Radiographically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20EA935-E014-493E-A38F-99D49ACCAF2A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84635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88888"/>
                </a:solidFill>
                <a:latin typeface="Carlito"/>
                <a:cs typeface="Carlito"/>
              </a:rPr>
              <a:t>8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7263" y="187436"/>
            <a:ext cx="11770360" cy="6401435"/>
            <a:chOff x="207263" y="187436"/>
            <a:chExt cx="11770360" cy="64014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5894" y="187436"/>
              <a:ext cx="8063487" cy="54361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0759" y="233164"/>
              <a:ext cx="7903368" cy="52849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51709" y="214121"/>
              <a:ext cx="7941945" cy="5323840"/>
            </a:xfrm>
            <a:custGeom>
              <a:avLst/>
              <a:gdLst/>
              <a:ahLst/>
              <a:cxnLst/>
              <a:rect l="l" t="t" r="r" b="b"/>
              <a:pathLst>
                <a:path w="7941945" h="5323840">
                  <a:moveTo>
                    <a:pt x="0" y="5323332"/>
                  </a:moveTo>
                  <a:lnTo>
                    <a:pt x="7941564" y="5323332"/>
                  </a:lnTo>
                  <a:lnTo>
                    <a:pt x="7941564" y="0"/>
                  </a:lnTo>
                  <a:lnTo>
                    <a:pt x="0" y="0"/>
                  </a:lnTo>
                  <a:lnTo>
                    <a:pt x="0" y="53233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7263" y="5634227"/>
              <a:ext cx="11770360" cy="954405"/>
            </a:xfrm>
            <a:custGeom>
              <a:avLst/>
              <a:gdLst/>
              <a:ahLst/>
              <a:cxnLst/>
              <a:rect l="l" t="t" r="r" b="b"/>
              <a:pathLst>
                <a:path w="11770360" h="954404">
                  <a:moveTo>
                    <a:pt x="11769852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11769852" y="954024"/>
                  </a:lnTo>
                  <a:lnTo>
                    <a:pt x="11769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7263" y="5634228"/>
            <a:ext cx="11770360" cy="95440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2887980" marR="106045" indent="-2775585">
              <a:lnSpc>
                <a:spcPct val="100000"/>
              </a:lnSpc>
              <a:spcBef>
                <a:spcPts val="190"/>
              </a:spcBef>
            </a:pP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Panoramic</a:t>
            </a:r>
            <a:r>
              <a:rPr sz="2800" b="1" spc="-10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radiograph</a:t>
            </a:r>
            <a:r>
              <a:rPr sz="2800" b="1" spc="-8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showing</a:t>
            </a:r>
            <a:r>
              <a:rPr sz="2800" b="1" spc="-5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a</a:t>
            </a:r>
            <a:r>
              <a:rPr sz="2800" b="1" spc="-9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uniformly</a:t>
            </a:r>
            <a:r>
              <a:rPr sz="2800" b="1" spc="-6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sclerotic</a:t>
            </a:r>
            <a:r>
              <a:rPr sz="2800" b="1" spc="-7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mass</a:t>
            </a:r>
            <a:r>
              <a:rPr sz="2800" b="1" spc="-10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arising</a:t>
            </a:r>
            <a:r>
              <a:rPr sz="2800" b="1" spc="-8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Palladio Uralic"/>
                <a:cs typeface="Palladio Uralic"/>
              </a:rPr>
              <a:t>from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the</a:t>
            </a:r>
            <a:r>
              <a:rPr sz="2800" b="1" spc="-5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surface</a:t>
            </a:r>
            <a:r>
              <a:rPr sz="2800" b="1" spc="-6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of</a:t>
            </a:r>
            <a:r>
              <a:rPr sz="2800" b="1" spc="-6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the</a:t>
            </a:r>
            <a:r>
              <a:rPr sz="2800" b="1" spc="-4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Palladio Uralic"/>
                <a:cs typeface="Palladio Uralic"/>
              </a:rPr>
              <a:t>posterior</a:t>
            </a:r>
            <a:r>
              <a:rPr sz="2800" b="1" spc="-6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Palladio Uralic"/>
                <a:cs typeface="Palladio Uralic"/>
              </a:rPr>
              <a:t>mandible</a:t>
            </a:r>
            <a:endParaRPr sz="2800">
              <a:latin typeface="Palladio Uralic"/>
              <a:cs typeface="Palladio Uralic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E7EDC87-3B91-47B5-B11B-C665BC31AE64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( 9 )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2186</Words>
  <Application>Microsoft Office PowerPoint</Application>
  <PresentationFormat>Widescreen</PresentationFormat>
  <Paragraphs>281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Arabic Typesetting</vt:lpstr>
      <vt:lpstr>Arial</vt:lpstr>
      <vt:lpstr>Britannic Bold</vt:lpstr>
      <vt:lpstr>Caladea</vt:lpstr>
      <vt:lpstr>Calibri</vt:lpstr>
      <vt:lpstr>Calibri Light</vt:lpstr>
      <vt:lpstr>Carlito</vt:lpstr>
      <vt:lpstr>Georgia</vt:lpstr>
      <vt:lpstr>P052</vt:lpstr>
      <vt:lpstr>Palladio Uralic</vt:lpstr>
      <vt:lpstr>Times New Roman</vt:lpstr>
      <vt:lpstr>Office Theme</vt:lpstr>
      <vt:lpstr>1_Office Theme</vt:lpstr>
      <vt:lpstr>PowerPoint Presentation</vt:lpstr>
      <vt:lpstr>PowerPoint Presentation</vt:lpstr>
      <vt:lpstr>Osteoma</vt:lpstr>
      <vt:lpstr>PowerPoint Presentation</vt:lpstr>
      <vt:lpstr>PowerPoint Presentation</vt:lpstr>
      <vt:lpstr>Paranasal sinus osteoma</vt:lpstr>
      <vt:lpstr>Gnathic osteoma</vt:lpstr>
      <vt:lpstr>Radiographically</vt:lpstr>
      <vt:lpstr>PowerPoint Presentation</vt:lpstr>
      <vt:lpstr>PowerPoint Presentation</vt:lpstr>
      <vt:lpstr>PowerPoint Presentation</vt:lpstr>
      <vt:lpstr>Histopathologic Features</vt:lpstr>
      <vt:lpstr>PowerPoint Presentation</vt:lpstr>
      <vt:lpstr>PowerPoint Presentation</vt:lpstr>
      <vt:lpstr>PowerPoint Presentation</vt:lpstr>
      <vt:lpstr>Treatment and Prognosis</vt:lpstr>
      <vt:lpstr>PowerPoint Presentation</vt:lpstr>
      <vt:lpstr>GARDNER SYNDROME</vt:lpstr>
      <vt:lpstr>PowerPoint Presentation</vt:lpstr>
      <vt:lpstr>Clinical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osteomas are generally of the compact type. An individual lesion</vt:lpstr>
      <vt:lpstr>PowerPoint Presentation</vt:lpstr>
      <vt:lpstr>OSTEOBLASTOMA &amp; OSTEOID OSTEOMA</vt:lpstr>
      <vt:lpstr>PowerPoint Presentation</vt:lpstr>
      <vt:lpstr>Clinical Features</vt:lpstr>
      <vt:lpstr>PowerPoint Presentation</vt:lpstr>
      <vt:lpstr>PowerPoint Presentation</vt:lpstr>
      <vt:lpstr>Radiographic Features</vt:lpstr>
      <vt:lpstr>PowerPoint Presentation</vt:lpstr>
      <vt:lpstr>PowerPoint Presentation</vt:lpstr>
      <vt:lpstr>PowerPoint Presentation</vt:lpstr>
      <vt:lpstr>Histopathologic Features</vt:lpstr>
      <vt:lpstr>PowerPoint Presentation</vt:lpstr>
      <vt:lpstr>PowerPoint Presentation</vt:lpstr>
      <vt:lpstr>PowerPoint Presentation</vt:lpstr>
      <vt:lpstr>PowerPoint Presentation</vt:lpstr>
      <vt:lpstr>Treatment and Prognosis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ALSHAMI ALSHAMI</dc:creator>
  <cp:lastModifiedBy>user</cp:lastModifiedBy>
  <cp:revision>9</cp:revision>
  <dcterms:created xsi:type="dcterms:W3CDTF">2024-01-28T20:44:53Z</dcterms:created>
  <dcterms:modified xsi:type="dcterms:W3CDTF">2024-02-25T15:28:13Z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2024-01-28T00:00:00Z</vt:filetime>
  </property>
  <property fmtid="{D5CDD505-2E9C-101B-9397-08002B2CF9AE}" pid="5" name="Producer">
    <vt:lpwstr>3-Heights(TM) PDF Security Shell 4.8.25.2 (http://www.pdf-tools.com)</vt:lpwstr>
  </property>
</Properties>
</file>