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6" r:id="rId3"/>
    <p:sldId id="256" r:id="rId4"/>
    <p:sldId id="257" r:id="rId5"/>
    <p:sldId id="258" r:id="rId6"/>
    <p:sldId id="259" r:id="rId7"/>
    <p:sldId id="260" r:id="rId8"/>
    <p:sldId id="261" r:id="rId9"/>
    <p:sldId id="262" r:id="rId10"/>
    <p:sldId id="263" r:id="rId11"/>
    <p:sldId id="264" r:id="rId12"/>
    <p:sldId id="265" r:id="rId13"/>
    <p:sldId id="269" r:id="rId14"/>
    <p:sldId id="268" r:id="rId15"/>
    <p:sldId id="272" r:id="rId16"/>
    <p:sldId id="273" r:id="rId17"/>
    <p:sldId id="274" r:id="rId18"/>
    <p:sldId id="275" r:id="rId19"/>
    <p:sldId id="276" r:id="rId20"/>
    <p:sldId id="277" r:id="rId21"/>
    <p:sldId id="278" r:id="rId22"/>
    <p:sldId id="271"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4" d="100"/>
          <a:sy n="74" d="100"/>
        </p:scale>
        <p:origin x="809"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20E6A-509C-4D6D-8FF6-621FF802DFCA}"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13077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20E6A-509C-4D6D-8FF6-621FF802DFCA}"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338277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20E6A-509C-4D6D-8FF6-621FF802DFCA}"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388221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20E6A-509C-4D6D-8FF6-621FF802DFCA}"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22698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820E6A-509C-4D6D-8FF6-621FF802DFCA}"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178712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20E6A-509C-4D6D-8FF6-621FF802DFCA}"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281352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20E6A-509C-4D6D-8FF6-621FF802DFCA}" type="datetimeFigureOut">
              <a:rPr lang="en-US" smtClean="0"/>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267446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20E6A-509C-4D6D-8FF6-621FF802DFCA}" type="datetimeFigureOut">
              <a:rPr lang="en-US" smtClean="0"/>
              <a:t>12/30/2022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250578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0E6A-509C-4D6D-8FF6-621FF802DFCA}" type="datetimeFigureOut">
              <a:rPr lang="en-US" smtClean="0"/>
              <a:t>12/30/2022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308499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820E6A-509C-4D6D-8FF6-621FF802DFCA}"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82468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820E6A-509C-4D6D-8FF6-621FF802DFCA}"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FCEBF-0293-401E-94D6-2599B9F49553}" type="slidenum">
              <a:rPr lang="en-US" smtClean="0"/>
              <a:t>‹#›</a:t>
            </a:fld>
            <a:endParaRPr lang="en-US"/>
          </a:p>
        </p:txBody>
      </p:sp>
    </p:spTree>
    <p:extLst>
      <p:ext uri="{BB962C8B-B14F-4D97-AF65-F5344CB8AC3E}">
        <p14:creationId xmlns:p14="http://schemas.microsoft.com/office/powerpoint/2010/main" val="312587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0E6A-509C-4D6D-8FF6-621FF802DFCA}" type="datetimeFigureOut">
              <a:rPr lang="en-US" smtClean="0"/>
              <a:t>12/30/2022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FCEBF-0293-401E-94D6-2599B9F49553}" type="slidenum">
              <a:rPr lang="en-US" smtClean="0"/>
              <a:t>‹#›</a:t>
            </a:fld>
            <a:endParaRPr lang="en-US"/>
          </a:p>
        </p:txBody>
      </p:sp>
    </p:spTree>
    <p:extLst>
      <p:ext uri="{BB962C8B-B14F-4D97-AF65-F5344CB8AC3E}">
        <p14:creationId xmlns:p14="http://schemas.microsoft.com/office/powerpoint/2010/main" val="379267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1954" y="1688379"/>
            <a:ext cx="8746946" cy="707886"/>
          </a:xfrm>
          <a:prstGeom prst="rect">
            <a:avLst/>
          </a:prstGeom>
        </p:spPr>
        <p:txBody>
          <a:bodyPr wrap="none">
            <a:spAutoFit/>
          </a:bodyPr>
          <a:lstStyle/>
          <a:p>
            <a:r>
              <a:rPr lang="en-US" sz="4000" b="1" dirty="0" smtClean="0">
                <a:latin typeface="Times New Roman" panose="02020603050405020304" pitchFamily="18" charset="0"/>
                <a:ea typeface="Times New Roman" panose="02020603050405020304" pitchFamily="18" charset="0"/>
              </a:rPr>
              <a:t>The </a:t>
            </a:r>
            <a:r>
              <a:rPr lang="en-US" sz="4000" b="1" dirty="0">
                <a:latin typeface="Times New Roman" panose="02020603050405020304" pitchFamily="18" charset="0"/>
                <a:ea typeface="Times New Roman" panose="02020603050405020304" pitchFamily="18" charset="0"/>
              </a:rPr>
              <a:t>left ventricle pressure-volume loop</a:t>
            </a:r>
            <a:endParaRPr lang="en-US" sz="4000" b="1" dirty="0"/>
          </a:p>
        </p:txBody>
      </p:sp>
      <p:sp>
        <p:nvSpPr>
          <p:cNvPr id="5" name="TextBox 4"/>
          <p:cNvSpPr txBox="1"/>
          <p:nvPr/>
        </p:nvSpPr>
        <p:spPr>
          <a:xfrm>
            <a:off x="5288237" y="641555"/>
            <a:ext cx="2234381"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Chapter: 7</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797853" y="3495368"/>
            <a:ext cx="3215148" cy="523220"/>
          </a:xfrm>
          <a:prstGeom prst="rect">
            <a:avLst/>
          </a:prstGeom>
          <a:noFill/>
        </p:spPr>
        <p:txBody>
          <a:bodyPr wrap="square" rtlCol="0">
            <a:spAutoFit/>
          </a:bodyPr>
          <a:lstStyle/>
          <a:p>
            <a:r>
              <a:rPr lang="en-US" sz="2800" b="1" dirty="0" smtClean="0"/>
              <a:t>Dr. </a:t>
            </a:r>
            <a:r>
              <a:rPr lang="en-US" sz="2800" b="1" dirty="0" err="1" smtClean="0"/>
              <a:t>Abbass</a:t>
            </a:r>
            <a:r>
              <a:rPr lang="en-US" sz="2800" b="1" dirty="0" smtClean="0"/>
              <a:t> HAYDAR</a:t>
            </a:r>
            <a:endParaRPr lang="en-US" sz="2800" b="1" dirty="0"/>
          </a:p>
        </p:txBody>
      </p:sp>
      <p:pic>
        <p:nvPicPr>
          <p:cNvPr id="7" name="Picture 6"/>
          <p:cNvPicPr>
            <a:picLocks noChangeAspect="1"/>
          </p:cNvPicPr>
          <p:nvPr/>
        </p:nvPicPr>
        <p:blipFill>
          <a:blip r:embed="rId2"/>
          <a:stretch>
            <a:fillRect/>
          </a:stretch>
        </p:blipFill>
        <p:spPr>
          <a:xfrm>
            <a:off x="9050599" y="3840604"/>
            <a:ext cx="3109733" cy="2920528"/>
          </a:xfrm>
          <a:prstGeom prst="rect">
            <a:avLst/>
          </a:prstGeom>
        </p:spPr>
      </p:pic>
      <p:pic>
        <p:nvPicPr>
          <p:cNvPr id="8" name="Picture 7"/>
          <p:cNvPicPr>
            <a:picLocks noChangeAspect="1"/>
          </p:cNvPicPr>
          <p:nvPr/>
        </p:nvPicPr>
        <p:blipFill>
          <a:blip r:embed="rId3"/>
          <a:stretch>
            <a:fillRect/>
          </a:stretch>
        </p:blipFill>
        <p:spPr>
          <a:xfrm>
            <a:off x="-30813" y="3596599"/>
            <a:ext cx="4125533" cy="3261401"/>
          </a:xfrm>
          <a:prstGeom prst="rect">
            <a:avLst/>
          </a:prstGeom>
        </p:spPr>
      </p:pic>
    </p:spTree>
    <p:extLst>
      <p:ext uri="{BB962C8B-B14F-4D97-AF65-F5344CB8AC3E}">
        <p14:creationId xmlns:p14="http://schemas.microsoft.com/office/powerpoint/2010/main" val="15744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301"/>
            <a:ext cx="7609006" cy="461665"/>
          </a:xfrm>
          <a:prstGeom prst="rect">
            <a:avLst/>
          </a:prstGeom>
        </p:spPr>
        <p:txBody>
          <a:bodyPr wrap="none">
            <a:spAutoFit/>
          </a:bodyPr>
          <a:lstStyle/>
          <a:p>
            <a:pPr marL="342900" indent="-342900">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Cardiac Output is a Measure of Cardiac Performance</a:t>
            </a:r>
          </a:p>
        </p:txBody>
      </p:sp>
      <p:sp>
        <p:nvSpPr>
          <p:cNvPr id="4" name="Rectangle 3"/>
          <p:cNvSpPr/>
          <p:nvPr/>
        </p:nvSpPr>
        <p:spPr>
          <a:xfrm>
            <a:off x="0" y="1225689"/>
            <a:ext cx="6953865" cy="5632311"/>
          </a:xfrm>
          <a:prstGeom prst="rect">
            <a:avLst/>
          </a:prstGeom>
        </p:spPr>
        <p:txBody>
          <a:bodyPr wrap="square">
            <a:spAutoFit/>
          </a:bodyPr>
          <a:lstStyle/>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How can we assess the effectiveness of the heart as a pump? </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One way is to measure </a:t>
            </a:r>
            <a:r>
              <a:rPr lang="en-US" sz="2400" b="1" dirty="0" smtClean="0">
                <a:solidFill>
                  <a:srgbClr val="FF0000"/>
                </a:solidFill>
                <a:latin typeface="Times New Roman" panose="02020603050405020304" pitchFamily="18" charset="0"/>
                <a:cs typeface="Times New Roman" panose="02020603050405020304" pitchFamily="18" charset="0"/>
              </a:rPr>
              <a:t>cardiac output </a:t>
            </a:r>
            <a:r>
              <a:rPr lang="en-US" sz="2400" dirty="0" smtClean="0">
                <a:latin typeface="Times New Roman" panose="02020603050405020304" pitchFamily="18" charset="0"/>
                <a:cs typeface="Times New Roman" panose="02020603050405020304" pitchFamily="18" charset="0"/>
              </a:rPr>
              <a:t>(CO), the volume of blood </a:t>
            </a:r>
            <a:r>
              <a:rPr lang="en-US" sz="2400" b="1" dirty="0" smtClean="0">
                <a:solidFill>
                  <a:srgbClr val="FF0000"/>
                </a:solidFill>
                <a:latin typeface="Times New Roman" panose="02020603050405020304" pitchFamily="18" charset="0"/>
                <a:cs typeface="Times New Roman" panose="02020603050405020304" pitchFamily="18" charset="0"/>
              </a:rPr>
              <a:t>pumped by one ventricle </a:t>
            </a:r>
            <a:r>
              <a:rPr lang="en-US" sz="2400" dirty="0" smtClean="0">
                <a:latin typeface="Times New Roman" panose="02020603050405020304" pitchFamily="18" charset="0"/>
                <a:cs typeface="Times New Roman" panose="02020603050405020304" pitchFamily="18" charset="0"/>
              </a:rPr>
              <a:t>in a given </a:t>
            </a:r>
            <a:r>
              <a:rPr lang="en-US" sz="2400" b="1" dirty="0" smtClean="0">
                <a:solidFill>
                  <a:srgbClr val="FF0000"/>
                </a:solidFill>
                <a:latin typeface="Times New Roman" panose="02020603050405020304" pitchFamily="18" charset="0"/>
                <a:cs typeface="Times New Roman" panose="02020603050405020304" pitchFamily="18" charset="0"/>
              </a:rPr>
              <a:t>period of time</a:t>
            </a:r>
            <a:r>
              <a:rPr lang="en-US" sz="2400"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all blood that leaves the heart flows through the tissues, </a:t>
            </a:r>
            <a:r>
              <a:rPr lang="en-US" sz="2400" b="1" dirty="0" smtClean="0">
                <a:solidFill>
                  <a:srgbClr val="FF0000"/>
                </a:solidFill>
                <a:latin typeface="Times New Roman" panose="02020603050405020304" pitchFamily="18" charset="0"/>
                <a:cs typeface="Times New Roman" panose="02020603050405020304" pitchFamily="18" charset="0"/>
              </a:rPr>
              <a:t>cardiac output is an </a:t>
            </a:r>
            <a:r>
              <a:rPr lang="en-US" sz="2400" b="1" dirty="0" smtClean="0">
                <a:solidFill>
                  <a:srgbClr val="00B050"/>
                </a:solidFill>
                <a:latin typeface="Times New Roman" panose="02020603050405020304" pitchFamily="18" charset="0"/>
                <a:cs typeface="Times New Roman" panose="02020603050405020304" pitchFamily="18" charset="0"/>
              </a:rPr>
              <a:t>indicator</a:t>
            </a:r>
            <a:r>
              <a:rPr lang="en-US" sz="2400" b="1" dirty="0" smtClean="0">
                <a:solidFill>
                  <a:srgbClr val="FF0000"/>
                </a:solidFill>
                <a:latin typeface="Times New Roman" panose="02020603050405020304" pitchFamily="18" charset="0"/>
                <a:cs typeface="Times New Roman" panose="02020603050405020304" pitchFamily="18" charset="0"/>
              </a:rPr>
              <a:t> of total blood flow </a:t>
            </a:r>
            <a:r>
              <a:rPr lang="en-US" sz="2400" b="1" dirty="0" smtClean="0">
                <a:solidFill>
                  <a:srgbClr val="00B050"/>
                </a:solidFill>
                <a:latin typeface="Times New Roman" panose="02020603050405020304" pitchFamily="18" charset="0"/>
                <a:cs typeface="Times New Roman" panose="02020603050405020304" pitchFamily="18" charset="0"/>
              </a:rPr>
              <a:t>through the body</a:t>
            </a:r>
            <a:r>
              <a:rPr lang="en-US" sz="2400" b="1" dirty="0" smtClean="0">
                <a:solidFill>
                  <a:srgbClr val="FF0000"/>
                </a:solidFill>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However, cardiac output does not tell us how blood is distributed to various tissues. That aspect of blood flow is regulated at the tissue level.</a:t>
            </a:r>
          </a:p>
          <a:p>
            <a:pPr marL="285750" indent="-28575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pic>
        <p:nvPicPr>
          <p:cNvPr id="7" name="Picture 6"/>
          <p:cNvPicPr>
            <a:picLocks noChangeAspect="1"/>
          </p:cNvPicPr>
          <p:nvPr/>
        </p:nvPicPr>
        <p:blipFill>
          <a:blip r:embed="rId2"/>
          <a:stretch>
            <a:fillRect/>
          </a:stretch>
        </p:blipFill>
        <p:spPr>
          <a:xfrm>
            <a:off x="7462341" y="2378178"/>
            <a:ext cx="4729659" cy="2024216"/>
          </a:xfrm>
          <a:prstGeom prst="rect">
            <a:avLst/>
          </a:prstGeom>
        </p:spPr>
      </p:pic>
    </p:spTree>
    <p:extLst>
      <p:ext uri="{BB962C8B-B14F-4D97-AF65-F5344CB8AC3E}">
        <p14:creationId xmlns:p14="http://schemas.microsoft.com/office/powerpoint/2010/main" val="94678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5032"/>
            <a:ext cx="7160343" cy="4893647"/>
          </a:xfrm>
          <a:prstGeom prst="rect">
            <a:avLst/>
          </a:prstGeom>
        </p:spPr>
        <p:txBody>
          <a:bodyPr wrap="square">
            <a:spAutoFit/>
          </a:bodyPr>
          <a:lstStyle/>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Cardiac output (CO) can be calculated by multiplying heart rate (</a:t>
            </a:r>
            <a:r>
              <a:rPr lang="en-US" sz="2400" b="1" dirty="0" smtClean="0">
                <a:solidFill>
                  <a:srgbClr val="00B050"/>
                </a:solidFill>
                <a:latin typeface="Times New Roman" panose="02020603050405020304" pitchFamily="18" charset="0"/>
                <a:cs typeface="Times New Roman" panose="02020603050405020304" pitchFamily="18" charset="0"/>
              </a:rPr>
              <a:t>beats per minute</a:t>
            </a:r>
            <a:r>
              <a:rPr lang="en-US" sz="2400" dirty="0" smtClean="0">
                <a:latin typeface="Times New Roman" panose="02020603050405020304" pitchFamily="18" charset="0"/>
                <a:cs typeface="Times New Roman" panose="02020603050405020304" pitchFamily="18" charset="0"/>
              </a:rPr>
              <a:t>) by stroke volume (</a:t>
            </a:r>
            <a:r>
              <a:rPr lang="en-US" sz="2400" b="1" dirty="0" smtClean="0">
                <a:solidFill>
                  <a:srgbClr val="00B050"/>
                </a:solidFill>
                <a:latin typeface="Times New Roman" panose="02020603050405020304" pitchFamily="18" charset="0"/>
                <a:cs typeface="Times New Roman" panose="02020603050405020304" pitchFamily="18" charset="0"/>
              </a:rPr>
              <a:t>ml. per beat, or per contraction):</a:t>
            </a:r>
          </a:p>
          <a:p>
            <a:pPr marL="285750" indent="-28575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smtClean="0">
                <a:solidFill>
                  <a:srgbClr val="00B050"/>
                </a:solidFill>
                <a:latin typeface="Times New Roman" panose="02020603050405020304" pitchFamily="18" charset="0"/>
                <a:cs typeface="Times New Roman" panose="02020603050405020304" pitchFamily="18" charset="0"/>
              </a:rPr>
              <a:t>Cardiac output =  </a:t>
            </a:r>
            <a:r>
              <a:rPr lang="en-US" sz="2400" b="1" dirty="0" smtClean="0">
                <a:solidFill>
                  <a:srgbClr val="FF0000"/>
                </a:solidFill>
                <a:latin typeface="Times New Roman" panose="02020603050405020304" pitchFamily="18" charset="0"/>
                <a:cs typeface="Times New Roman" panose="02020603050405020304" pitchFamily="18" charset="0"/>
              </a:rPr>
              <a:t>heart rate x stroke volume</a:t>
            </a:r>
          </a:p>
          <a:p>
            <a:pPr marL="285750" indent="-28575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an average resting heart rate of 72 beats per minute and a stroke volume of 70 ml. per beat, we have</a:t>
            </a:r>
          </a:p>
          <a:p>
            <a:pPr marL="285750" indent="-28575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CO = 72 beats/min x 70 ml/beat  = 5040 mL/min (or approx. 5/L min)</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0" y="256301"/>
            <a:ext cx="7609006" cy="461665"/>
          </a:xfrm>
          <a:prstGeom prst="rect">
            <a:avLst/>
          </a:prstGeom>
        </p:spPr>
        <p:txBody>
          <a:bodyPr wrap="none">
            <a:spAutoFit/>
          </a:bodyPr>
          <a:lstStyle/>
          <a:p>
            <a:pPr marL="342900" indent="-342900">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Cardiac Output is a Measure of Cardiac Performance</a:t>
            </a:r>
          </a:p>
        </p:txBody>
      </p:sp>
      <p:sp>
        <p:nvSpPr>
          <p:cNvPr id="4" name="TextBox 3"/>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Tree>
    <p:extLst>
      <p:ext uri="{BB962C8B-B14F-4D97-AF65-F5344CB8AC3E}">
        <p14:creationId xmlns:p14="http://schemas.microsoft.com/office/powerpoint/2010/main" val="163742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9258"/>
            <a:ext cx="7838768" cy="5632311"/>
          </a:xfrm>
          <a:prstGeom prst="rect">
            <a:avLst/>
          </a:prstGeom>
        </p:spPr>
        <p:txBody>
          <a:bodyPr wrap="square">
            <a:spAutoFit/>
          </a:bodyPr>
          <a:lstStyle/>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Average total blood </a:t>
            </a:r>
            <a:r>
              <a:rPr lang="en-US" sz="2400" b="1" dirty="0" smtClean="0">
                <a:solidFill>
                  <a:srgbClr val="FF0000"/>
                </a:solidFill>
                <a:latin typeface="Times New Roman" panose="02020603050405020304" pitchFamily="18" charset="0"/>
                <a:cs typeface="Times New Roman" panose="02020603050405020304" pitchFamily="18" charset="0"/>
              </a:rPr>
              <a:t>volume is about 5 liters</a:t>
            </a:r>
            <a:r>
              <a:rPr lang="en-US" sz="2400" dirty="0" smtClean="0">
                <a:latin typeface="Times New Roman" panose="02020603050405020304" pitchFamily="18" charset="0"/>
                <a:cs typeface="Times New Roman" panose="02020603050405020304" pitchFamily="18" charset="0"/>
              </a:rPr>
              <a:t>. This means that, </a:t>
            </a:r>
            <a:r>
              <a:rPr lang="en-US" sz="2400" b="1" dirty="0" smtClean="0">
                <a:solidFill>
                  <a:srgbClr val="00B050"/>
                </a:solidFill>
                <a:latin typeface="Times New Roman" panose="02020603050405020304" pitchFamily="18" charset="0"/>
                <a:cs typeface="Times New Roman" panose="02020603050405020304" pitchFamily="18" charset="0"/>
              </a:rPr>
              <a:t>at rest, one side of the heart </a:t>
            </a:r>
            <a:r>
              <a:rPr lang="en-US" sz="2400" b="1" dirty="0" smtClean="0">
                <a:solidFill>
                  <a:srgbClr val="FF0000"/>
                </a:solidFill>
                <a:latin typeface="Times New Roman" panose="02020603050405020304" pitchFamily="18" charset="0"/>
                <a:cs typeface="Times New Roman" panose="02020603050405020304" pitchFamily="18" charset="0"/>
              </a:rPr>
              <a:t>pumps all the blood </a:t>
            </a:r>
            <a:r>
              <a:rPr lang="en-US" sz="2400" dirty="0" smtClean="0">
                <a:latin typeface="Times New Roman" panose="02020603050405020304" pitchFamily="18" charset="0"/>
                <a:cs typeface="Times New Roman" panose="02020603050405020304" pitchFamily="18" charset="0"/>
              </a:rPr>
              <a:t>in the body through it in only </a:t>
            </a:r>
            <a:r>
              <a:rPr lang="en-US" sz="2400" b="1" dirty="0" smtClean="0">
                <a:solidFill>
                  <a:srgbClr val="FF0000"/>
                </a:solidFill>
                <a:latin typeface="Times New Roman" panose="02020603050405020304" pitchFamily="18" charset="0"/>
                <a:cs typeface="Times New Roman" panose="02020603050405020304" pitchFamily="18" charset="0"/>
              </a:rPr>
              <a:t>one minute</a:t>
            </a:r>
            <a:r>
              <a:rPr lang="en-US" sz="24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Normally, </a:t>
            </a:r>
            <a:r>
              <a:rPr lang="en-US" sz="2400" b="1" dirty="0" smtClean="0">
                <a:solidFill>
                  <a:srgbClr val="FF0000"/>
                </a:solidFill>
                <a:latin typeface="Times New Roman" panose="02020603050405020304" pitchFamily="18" charset="0"/>
                <a:cs typeface="Times New Roman" panose="02020603050405020304" pitchFamily="18" charset="0"/>
              </a:rPr>
              <a:t>cardiac output is the same for both ventricles</a:t>
            </a:r>
            <a:r>
              <a:rPr lang="en-US" sz="2400" dirty="0" smtClean="0">
                <a:latin typeface="Times New Roman" panose="02020603050405020304" pitchFamily="18" charset="0"/>
                <a:cs typeface="Times New Roman" panose="02020603050405020304" pitchFamily="18" charset="0"/>
              </a:rPr>
              <a:t>. However, </a:t>
            </a:r>
            <a:r>
              <a:rPr lang="en-US" sz="2400" b="1" dirty="0" smtClean="0">
                <a:solidFill>
                  <a:srgbClr val="FF0000"/>
                </a:solidFill>
                <a:latin typeface="Times New Roman" panose="02020603050405020304" pitchFamily="18" charset="0"/>
                <a:cs typeface="Times New Roman" panose="02020603050405020304" pitchFamily="18" charset="0"/>
              </a:rPr>
              <a:t>if one side </a:t>
            </a:r>
            <a:r>
              <a:rPr lang="en-US" sz="2400" dirty="0" smtClean="0">
                <a:latin typeface="Times New Roman" panose="02020603050405020304" pitchFamily="18" charset="0"/>
                <a:cs typeface="Times New Roman" panose="02020603050405020304" pitchFamily="18" charset="0"/>
              </a:rPr>
              <a:t>of the heart begins to </a:t>
            </a:r>
            <a:r>
              <a:rPr lang="en-US" sz="2400" b="1" dirty="0" smtClean="0">
                <a:solidFill>
                  <a:srgbClr val="FF0000"/>
                </a:solidFill>
                <a:latin typeface="Times New Roman" panose="02020603050405020304" pitchFamily="18" charset="0"/>
                <a:cs typeface="Times New Roman" panose="02020603050405020304" pitchFamily="18" charset="0"/>
              </a:rPr>
              <a:t>fail</a:t>
            </a:r>
            <a:r>
              <a:rPr lang="en-US" sz="2400" dirty="0" smtClean="0">
                <a:latin typeface="Times New Roman" panose="02020603050405020304" pitchFamily="18" charset="0"/>
                <a:cs typeface="Times New Roman" panose="02020603050405020304" pitchFamily="18" charset="0"/>
              </a:rPr>
              <a:t> for some reason and is unable to pump efficiently, cardiac </a:t>
            </a:r>
            <a:r>
              <a:rPr lang="en-US" sz="2400" b="1" dirty="0" smtClean="0">
                <a:solidFill>
                  <a:srgbClr val="FF0000"/>
                </a:solidFill>
                <a:latin typeface="Times New Roman" panose="02020603050405020304" pitchFamily="18" charset="0"/>
                <a:cs typeface="Times New Roman" panose="02020603050405020304" pitchFamily="18" charset="0"/>
              </a:rPr>
              <a:t>output</a:t>
            </a:r>
            <a:r>
              <a:rPr lang="en-US" sz="2400" dirty="0" smtClean="0">
                <a:latin typeface="Times New Roman" panose="02020603050405020304" pitchFamily="18" charset="0"/>
                <a:cs typeface="Times New Roman" panose="02020603050405020304" pitchFamily="18" charset="0"/>
              </a:rPr>
              <a:t> becomes </a:t>
            </a:r>
            <a:r>
              <a:rPr lang="en-US" sz="2400" b="1" dirty="0" smtClean="0">
                <a:solidFill>
                  <a:srgbClr val="FF0000"/>
                </a:solidFill>
                <a:latin typeface="Times New Roman" panose="02020603050405020304" pitchFamily="18" charset="0"/>
                <a:cs typeface="Times New Roman" panose="02020603050405020304" pitchFamily="18" charset="0"/>
              </a:rPr>
              <a:t>mismatched. </a:t>
            </a:r>
            <a:r>
              <a:rPr lang="en-US" sz="2400" dirty="0" smtClean="0">
                <a:latin typeface="Times New Roman" panose="02020603050405020304" pitchFamily="18" charset="0"/>
                <a:cs typeface="Times New Roman" panose="02020603050405020304" pitchFamily="18" charset="0"/>
              </a:rPr>
              <a:t>In that situation, blood </a:t>
            </a:r>
            <a:r>
              <a:rPr lang="en-US" sz="2400" b="1" dirty="0" smtClean="0">
                <a:solidFill>
                  <a:srgbClr val="FF0000"/>
                </a:solidFill>
                <a:latin typeface="Times New Roman" panose="02020603050405020304" pitchFamily="18" charset="0"/>
                <a:cs typeface="Times New Roman" panose="02020603050405020304" pitchFamily="18" charset="0"/>
              </a:rPr>
              <a:t>pools</a:t>
            </a:r>
            <a:r>
              <a:rPr lang="en-US" sz="2400" dirty="0" smtClean="0">
                <a:latin typeface="Times New Roman" panose="02020603050405020304" pitchFamily="18" charset="0"/>
                <a:cs typeface="Times New Roman" panose="02020603050405020304" pitchFamily="18" charset="0"/>
              </a:rPr>
              <a:t> in the circulation </a:t>
            </a:r>
            <a:r>
              <a:rPr lang="en-US" sz="2400" b="1" dirty="0" smtClean="0">
                <a:solidFill>
                  <a:srgbClr val="FF0000"/>
                </a:solidFill>
                <a:latin typeface="Times New Roman" panose="02020603050405020304" pitchFamily="18" charset="0"/>
                <a:cs typeface="Times New Roman" panose="02020603050405020304" pitchFamily="18" charset="0"/>
              </a:rPr>
              <a:t>behind</a:t>
            </a:r>
            <a:r>
              <a:rPr lang="en-US" sz="2400" dirty="0" smtClean="0">
                <a:latin typeface="Times New Roman" panose="02020603050405020304" pitchFamily="18" charset="0"/>
                <a:cs typeface="Times New Roman" panose="02020603050405020304" pitchFamily="18" charset="0"/>
              </a:rPr>
              <a:t> the </a:t>
            </a:r>
            <a:r>
              <a:rPr lang="en-US" sz="2400" b="1" dirty="0" smtClean="0">
                <a:solidFill>
                  <a:srgbClr val="FF0000"/>
                </a:solidFill>
                <a:latin typeface="Times New Roman" panose="02020603050405020304" pitchFamily="18" charset="0"/>
                <a:cs typeface="Times New Roman" panose="02020603050405020304" pitchFamily="18" charset="0"/>
              </a:rPr>
              <a:t>weaker side </a:t>
            </a:r>
            <a:r>
              <a:rPr lang="en-US" sz="2400" dirty="0" smtClean="0">
                <a:latin typeface="Times New Roman" panose="02020603050405020304" pitchFamily="18" charset="0"/>
                <a:cs typeface="Times New Roman" panose="02020603050405020304" pitchFamily="18" charset="0"/>
              </a:rPr>
              <a:t>of the heart.</a:t>
            </a:r>
          </a:p>
          <a:p>
            <a:pPr marL="285750" indent="-28575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During </a:t>
            </a:r>
            <a:r>
              <a:rPr lang="en-US" sz="2400" b="1" dirty="0" smtClean="0">
                <a:solidFill>
                  <a:srgbClr val="FF0000"/>
                </a:solidFill>
                <a:latin typeface="Times New Roman" panose="02020603050405020304" pitchFamily="18" charset="0"/>
                <a:cs typeface="Times New Roman" panose="02020603050405020304" pitchFamily="18" charset="0"/>
              </a:rPr>
              <a:t>exercise</a:t>
            </a:r>
            <a:r>
              <a:rPr lang="en-US" sz="2400" dirty="0" smtClean="0">
                <a:latin typeface="Times New Roman" panose="02020603050405020304" pitchFamily="18" charset="0"/>
                <a:cs typeface="Times New Roman" panose="02020603050405020304" pitchFamily="18" charset="0"/>
              </a:rPr>
              <a:t>, cardiac output may increase to </a:t>
            </a:r>
            <a:r>
              <a:rPr lang="en-US" sz="2400" b="1" dirty="0" smtClean="0">
                <a:solidFill>
                  <a:srgbClr val="FF0000"/>
                </a:solidFill>
                <a:latin typeface="Times New Roman" panose="02020603050405020304" pitchFamily="18" charset="0"/>
                <a:cs typeface="Times New Roman" panose="02020603050405020304" pitchFamily="18" charset="0"/>
              </a:rPr>
              <a:t>30-35 L/min</a:t>
            </a:r>
            <a:r>
              <a:rPr lang="en-US" sz="2400" dirty="0" smtClean="0">
                <a:latin typeface="Times New Roman" panose="02020603050405020304" pitchFamily="18" charset="0"/>
                <a:cs typeface="Times New Roman" panose="02020603050405020304" pitchFamily="18" charset="0"/>
              </a:rPr>
              <a:t>. Homeostatic changes in cardiac output are accomplished by </a:t>
            </a:r>
            <a:r>
              <a:rPr lang="en-US" sz="2400" b="1" dirty="0" smtClean="0">
                <a:solidFill>
                  <a:srgbClr val="FF0000"/>
                </a:solidFill>
                <a:latin typeface="Times New Roman" panose="02020603050405020304" pitchFamily="18" charset="0"/>
                <a:cs typeface="Times New Roman" panose="02020603050405020304" pitchFamily="18" charset="0"/>
              </a:rPr>
              <a:t>varying the heart rate</a:t>
            </a:r>
            <a:r>
              <a:rPr lang="en-US" sz="2400" dirty="0" smtClean="0">
                <a:latin typeface="Times New Roman" panose="02020603050405020304" pitchFamily="18" charset="0"/>
                <a:cs typeface="Times New Roman" panose="02020603050405020304" pitchFamily="18" charset="0"/>
              </a:rPr>
              <a:t>, the </a:t>
            </a:r>
            <a:r>
              <a:rPr lang="en-US" sz="2400" b="1" dirty="0" smtClean="0">
                <a:solidFill>
                  <a:srgbClr val="FF0000"/>
                </a:solidFill>
                <a:latin typeface="Times New Roman" panose="02020603050405020304" pitchFamily="18" charset="0"/>
                <a:cs typeface="Times New Roman" panose="02020603050405020304" pitchFamily="18" charset="0"/>
              </a:rPr>
              <a:t>stroke volume</a:t>
            </a:r>
            <a:r>
              <a:rPr lang="en-US" sz="2400" dirty="0" smtClean="0">
                <a:latin typeface="Times New Roman" panose="02020603050405020304" pitchFamily="18" charset="0"/>
                <a:cs typeface="Times New Roman" panose="02020603050405020304" pitchFamily="18" charset="0"/>
              </a:rPr>
              <a:t>, or </a:t>
            </a:r>
            <a:r>
              <a:rPr lang="en-US" sz="2400" b="1" dirty="0" smtClean="0">
                <a:solidFill>
                  <a:srgbClr val="FF0000"/>
                </a:solidFill>
                <a:latin typeface="Times New Roman" panose="02020603050405020304" pitchFamily="18" charset="0"/>
                <a:cs typeface="Times New Roman" panose="02020603050405020304" pitchFamily="18" charset="0"/>
              </a:rPr>
              <a:t>both</a:t>
            </a:r>
            <a:r>
              <a:rPr lang="en-US" sz="2400" dirty="0" smtClean="0">
                <a:latin typeface="Times New Roman" panose="02020603050405020304" pitchFamily="18" charset="0"/>
                <a:cs typeface="Times New Roman" panose="02020603050405020304" pitchFamily="18" charset="0"/>
              </a:rPr>
              <a:t>. Both local and reflex mechanisms can alter cardiac output.</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0" y="256301"/>
            <a:ext cx="7609006" cy="461665"/>
          </a:xfrm>
          <a:prstGeom prst="rect">
            <a:avLst/>
          </a:prstGeom>
        </p:spPr>
        <p:txBody>
          <a:bodyPr wrap="none">
            <a:spAutoFit/>
          </a:bodyPr>
          <a:lstStyle/>
          <a:p>
            <a:pPr marL="342900" indent="-342900">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Cardiac Output is a Measure of Cardiac Performance</a:t>
            </a:r>
          </a:p>
        </p:txBody>
      </p:sp>
      <p:sp>
        <p:nvSpPr>
          <p:cNvPr id="4" name="TextBox 3"/>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Tree>
    <p:extLst>
      <p:ext uri="{BB962C8B-B14F-4D97-AF65-F5344CB8AC3E}">
        <p14:creationId xmlns:p14="http://schemas.microsoft.com/office/powerpoint/2010/main" val="56784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1335" y="690186"/>
            <a:ext cx="6493275" cy="6086697"/>
          </a:xfrm>
          <a:prstGeom prst="rect">
            <a:avLst/>
          </a:prstGeom>
          <a:ln>
            <a:solidFill>
              <a:schemeClr val="bg2">
                <a:lumMod val="75000"/>
              </a:schemeClr>
            </a:solidFill>
          </a:ln>
        </p:spPr>
      </p:pic>
      <p:pic>
        <p:nvPicPr>
          <p:cNvPr id="7" name="Picture 6"/>
          <p:cNvPicPr>
            <a:picLocks noChangeAspect="1"/>
          </p:cNvPicPr>
          <p:nvPr/>
        </p:nvPicPr>
        <p:blipFill>
          <a:blip r:embed="rId3"/>
          <a:stretch>
            <a:fillRect/>
          </a:stretch>
        </p:blipFill>
        <p:spPr>
          <a:xfrm>
            <a:off x="7404919" y="1866593"/>
            <a:ext cx="4381500" cy="3257550"/>
          </a:xfrm>
          <a:prstGeom prst="rect">
            <a:avLst/>
          </a:prstGeom>
          <a:ln>
            <a:solidFill>
              <a:schemeClr val="bg2">
                <a:lumMod val="75000"/>
              </a:schemeClr>
            </a:solidFill>
          </a:ln>
        </p:spPr>
      </p:pic>
      <p:sp>
        <p:nvSpPr>
          <p:cNvPr id="4" name="TextBox 3"/>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Tree>
    <p:extLst>
      <p:ext uri="{BB962C8B-B14F-4D97-AF65-F5344CB8AC3E}">
        <p14:creationId xmlns:p14="http://schemas.microsoft.com/office/powerpoint/2010/main" val="228927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9437" y="2254813"/>
            <a:ext cx="7719841" cy="628497"/>
          </a:xfrm>
          <a:prstGeom prst="rect">
            <a:avLst/>
          </a:prstGeom>
        </p:spPr>
      </p:pic>
      <p:sp>
        <p:nvSpPr>
          <p:cNvPr id="3" name="TextBox 2"/>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Tree>
    <p:extLst>
      <p:ext uri="{BB962C8B-B14F-4D97-AF65-F5344CB8AC3E}">
        <p14:creationId xmlns:p14="http://schemas.microsoft.com/office/powerpoint/2010/main" val="284414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3458"/>
            <a:ext cx="9682316" cy="5632311"/>
          </a:xfrm>
          <a:prstGeom prst="rect">
            <a:avLst/>
          </a:prstGeom>
        </p:spPr>
        <p:txBody>
          <a:bodyPr wrap="square">
            <a:spAutoFit/>
          </a:bodyPr>
          <a:lstStyle/>
          <a:p>
            <a:pPr marL="285750" indent="-285750" algn="just">
              <a:buFont typeface="Arial" panose="020B0604020202020204" pitchFamily="34" charset="0"/>
              <a:buChar char="•"/>
            </a:pPr>
            <a:r>
              <a:rPr lang="en-US" sz="2400" dirty="0" smtClean="0"/>
              <a:t>A healthy heart will pump out the blood that entered its chambers during the previous diastole. In other words, if more blood returns to the heart during diastole, then more blood is ejected during the next systole.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At rest, the stroke volume is 50–60% of the end-diastolic volume because 40–50% of the blood remains in the ventricles after each contraction (end-systolic volume).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Three factors regulate stroke volume and ensure that the left and right ventricles pump equal volumes of blood: </a:t>
            </a:r>
          </a:p>
          <a:p>
            <a:pPr marL="742950" lvl="1" indent="-285750" algn="just">
              <a:buFont typeface="Wingdings" panose="05000000000000000000" pitchFamily="2" charset="2"/>
              <a:buChar char="ü"/>
            </a:pPr>
            <a:r>
              <a:rPr lang="en-US" sz="2400" dirty="0" smtClean="0"/>
              <a:t>(1) </a:t>
            </a:r>
            <a:r>
              <a:rPr lang="en-US" sz="2400" b="1" dirty="0" smtClean="0">
                <a:solidFill>
                  <a:srgbClr val="FF0000"/>
                </a:solidFill>
              </a:rPr>
              <a:t>preload, </a:t>
            </a:r>
            <a:r>
              <a:rPr lang="en-US" sz="2400" dirty="0" smtClean="0"/>
              <a:t>the degree of </a:t>
            </a:r>
            <a:r>
              <a:rPr lang="en-US" sz="2400" b="1" dirty="0" smtClean="0">
                <a:solidFill>
                  <a:srgbClr val="FF0000"/>
                </a:solidFill>
              </a:rPr>
              <a:t>stretch</a:t>
            </a:r>
            <a:r>
              <a:rPr lang="en-US" sz="2400" dirty="0" smtClean="0"/>
              <a:t> on the heart </a:t>
            </a:r>
            <a:r>
              <a:rPr lang="en-US" sz="2400" b="1" dirty="0" smtClean="0">
                <a:solidFill>
                  <a:srgbClr val="FF0000"/>
                </a:solidFill>
              </a:rPr>
              <a:t>before it contracts</a:t>
            </a:r>
            <a:r>
              <a:rPr lang="en-US" sz="2400" dirty="0" smtClean="0"/>
              <a:t>; </a:t>
            </a:r>
          </a:p>
          <a:p>
            <a:pPr marL="742950" lvl="1" indent="-285750" algn="just">
              <a:buFont typeface="Wingdings" panose="05000000000000000000" pitchFamily="2" charset="2"/>
              <a:buChar char="ü"/>
            </a:pPr>
            <a:r>
              <a:rPr lang="en-US" sz="2400" dirty="0" smtClean="0"/>
              <a:t>(2) </a:t>
            </a:r>
            <a:r>
              <a:rPr lang="en-US" sz="2400" b="1" dirty="0" smtClean="0">
                <a:solidFill>
                  <a:srgbClr val="FF0000"/>
                </a:solidFill>
              </a:rPr>
              <a:t>contractility,</a:t>
            </a:r>
            <a:r>
              <a:rPr lang="en-US" sz="2400" dirty="0" smtClean="0"/>
              <a:t> the </a:t>
            </a:r>
            <a:r>
              <a:rPr lang="en-US" sz="2400" b="1" dirty="0" smtClean="0">
                <a:solidFill>
                  <a:srgbClr val="FF0000"/>
                </a:solidFill>
              </a:rPr>
              <a:t>forcefulness of contraction </a:t>
            </a:r>
            <a:r>
              <a:rPr lang="en-US" sz="2400" dirty="0" smtClean="0"/>
              <a:t>of individual ventricular muscle fibers; and </a:t>
            </a:r>
          </a:p>
          <a:p>
            <a:pPr marL="742950" lvl="1" indent="-285750" algn="just">
              <a:buFont typeface="Wingdings" panose="05000000000000000000" pitchFamily="2" charset="2"/>
              <a:buChar char="ü"/>
            </a:pPr>
            <a:r>
              <a:rPr lang="en-US" sz="2400" dirty="0" smtClean="0"/>
              <a:t>(3) </a:t>
            </a:r>
            <a:r>
              <a:rPr lang="en-US" sz="2400" b="1" dirty="0" smtClean="0">
                <a:solidFill>
                  <a:srgbClr val="FF0000"/>
                </a:solidFill>
              </a:rPr>
              <a:t>afterload,</a:t>
            </a:r>
            <a:r>
              <a:rPr lang="en-US" sz="2400" dirty="0" smtClean="0"/>
              <a:t> the </a:t>
            </a:r>
            <a:r>
              <a:rPr lang="en-US" sz="2400" b="1" dirty="0" smtClean="0">
                <a:solidFill>
                  <a:srgbClr val="FF0000"/>
                </a:solidFill>
              </a:rPr>
              <a:t>pressure that must be exceeded </a:t>
            </a:r>
            <a:r>
              <a:rPr lang="en-US" sz="2400" dirty="0" smtClean="0"/>
              <a:t>before ejection of blood from the ventricles can occur.</a:t>
            </a:r>
            <a:endParaRPr lang="en-US" sz="2400" dirty="0"/>
          </a:p>
        </p:txBody>
      </p:sp>
      <p:sp>
        <p:nvSpPr>
          <p:cNvPr id="3" name="Rectangle 2"/>
          <p:cNvSpPr/>
          <p:nvPr/>
        </p:nvSpPr>
        <p:spPr>
          <a:xfrm>
            <a:off x="56492" y="116806"/>
            <a:ext cx="3197029" cy="369332"/>
          </a:xfrm>
          <a:prstGeom prst="rect">
            <a:avLst/>
          </a:prstGeom>
        </p:spPr>
        <p:txBody>
          <a:bodyPr wrap="none">
            <a:spAutoFit/>
          </a:bodyPr>
          <a:lstStyle/>
          <a:p>
            <a:pPr marL="285750" indent="-285750">
              <a:buFont typeface="Wingdings" panose="05000000000000000000" pitchFamily="2" charset="2"/>
              <a:buChar char="q"/>
            </a:pPr>
            <a:r>
              <a:rPr lang="en-US" b="1" dirty="0" smtClean="0"/>
              <a:t>Regulation of Stroke Volume</a:t>
            </a:r>
          </a:p>
        </p:txBody>
      </p:sp>
      <p:pic>
        <p:nvPicPr>
          <p:cNvPr id="4" name="Picture 3"/>
          <p:cNvPicPr>
            <a:picLocks noChangeAspect="1"/>
          </p:cNvPicPr>
          <p:nvPr/>
        </p:nvPicPr>
        <p:blipFill>
          <a:blip r:embed="rId2"/>
          <a:stretch>
            <a:fillRect/>
          </a:stretch>
        </p:blipFill>
        <p:spPr>
          <a:xfrm>
            <a:off x="9815052" y="2596949"/>
            <a:ext cx="2313037" cy="2254660"/>
          </a:xfrm>
          <a:prstGeom prst="rect">
            <a:avLst/>
          </a:prstGeom>
        </p:spPr>
      </p:pic>
    </p:spTree>
    <p:extLst>
      <p:ext uri="{BB962C8B-B14F-4D97-AF65-F5344CB8AC3E}">
        <p14:creationId xmlns:p14="http://schemas.microsoft.com/office/powerpoint/2010/main" val="206327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2946"/>
            <a:ext cx="6658897" cy="5632311"/>
          </a:xfrm>
          <a:prstGeom prst="rect">
            <a:avLst/>
          </a:prstGeom>
        </p:spPr>
        <p:txBody>
          <a:bodyPr wrap="square">
            <a:spAutoFit/>
          </a:bodyPr>
          <a:lstStyle/>
          <a:p>
            <a:pPr marL="285750" indent="-285750" algn="just">
              <a:buFont typeface="Arial" panose="020B0604020202020204" pitchFamily="34" charset="0"/>
              <a:buChar char="•"/>
            </a:pPr>
            <a:r>
              <a:rPr lang="en-US" sz="2400" dirty="0" smtClean="0"/>
              <a:t>A </a:t>
            </a:r>
            <a:r>
              <a:rPr lang="en-US" sz="2400" b="1" dirty="0" smtClean="0">
                <a:solidFill>
                  <a:srgbClr val="FF0000"/>
                </a:solidFill>
              </a:rPr>
              <a:t>greater preload </a:t>
            </a:r>
            <a:r>
              <a:rPr lang="en-US" sz="2400" dirty="0" smtClean="0"/>
              <a:t>(stretch) on cardiac muscle fibers prior to contraction </a:t>
            </a:r>
            <a:r>
              <a:rPr lang="en-US" sz="2400" b="1" dirty="0" smtClean="0">
                <a:solidFill>
                  <a:srgbClr val="FF0000"/>
                </a:solidFill>
              </a:rPr>
              <a:t>increases their force of contraction.</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 Preload can be compared to the stretching of a rubber band. The more the rubber band is stretched, the </a:t>
            </a:r>
            <a:r>
              <a:rPr lang="en-US" sz="2400" b="1" dirty="0" smtClean="0">
                <a:solidFill>
                  <a:srgbClr val="FF0000"/>
                </a:solidFill>
              </a:rPr>
              <a:t>more forcefully it will snap back</a:t>
            </a:r>
            <a:r>
              <a:rPr lang="en-US" sz="2400" dirty="0" smtClean="0"/>
              <a:t>. </a:t>
            </a:r>
          </a:p>
          <a:p>
            <a:pPr marL="285750" indent="-285750" algn="just">
              <a:buFont typeface="Arial" panose="020B0604020202020204" pitchFamily="34" charset="0"/>
              <a:buChar char="•"/>
            </a:pPr>
            <a:endParaRPr lang="en-US" sz="2400" dirty="0" smtClean="0"/>
          </a:p>
          <a:p>
            <a:pPr marL="285750" indent="-285750" algn="just">
              <a:buFont typeface="Arial" panose="020B0604020202020204" pitchFamily="34" charset="0"/>
              <a:buChar char="•"/>
            </a:pPr>
            <a:r>
              <a:rPr lang="en-US" sz="2400" dirty="0" smtClean="0"/>
              <a:t>Within limits, the more the heart fills with blood during diastole, the greater the force of contraction during systole.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This relationship is known as the </a:t>
            </a:r>
            <a:r>
              <a:rPr lang="en-US" sz="2400" b="1" dirty="0" smtClean="0">
                <a:solidFill>
                  <a:srgbClr val="FF0000"/>
                </a:solidFill>
              </a:rPr>
              <a:t>Frank–Starling law of the heart. </a:t>
            </a:r>
          </a:p>
          <a:p>
            <a:pPr marL="285750" indent="-285750" algn="just">
              <a:buFont typeface="Arial" panose="020B0604020202020204" pitchFamily="34" charset="0"/>
              <a:buChar char="•"/>
            </a:pPr>
            <a:endParaRPr lang="en-US" sz="2400" dirty="0"/>
          </a:p>
        </p:txBody>
      </p:sp>
      <p:sp>
        <p:nvSpPr>
          <p:cNvPr id="3" name="Rectangle 2"/>
          <p:cNvSpPr/>
          <p:nvPr/>
        </p:nvSpPr>
        <p:spPr>
          <a:xfrm>
            <a:off x="0" y="80702"/>
            <a:ext cx="4029180" cy="461665"/>
          </a:xfrm>
          <a:prstGeom prst="rect">
            <a:avLst/>
          </a:prstGeom>
        </p:spPr>
        <p:txBody>
          <a:bodyPr wrap="none">
            <a:spAutoFit/>
          </a:bodyPr>
          <a:lstStyle/>
          <a:p>
            <a:pPr marL="285750" indent="-285750">
              <a:buFont typeface="Wingdings" panose="05000000000000000000" pitchFamily="2" charset="2"/>
              <a:buChar char="v"/>
            </a:pPr>
            <a:r>
              <a:rPr lang="en-US" sz="2400" b="1" dirty="0" smtClean="0"/>
              <a:t>Preload: Effect of Stretching</a:t>
            </a:r>
          </a:p>
        </p:txBody>
      </p:sp>
      <p:pic>
        <p:nvPicPr>
          <p:cNvPr id="2050" name="Picture 2"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685" y="226460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6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02012"/>
            <a:ext cx="7956755" cy="5940088"/>
          </a:xfrm>
          <a:prstGeom prst="rect">
            <a:avLst/>
          </a:prstGeom>
        </p:spPr>
        <p:txBody>
          <a:bodyPr wrap="square">
            <a:spAutoFit/>
          </a:bodyPr>
          <a:lstStyle/>
          <a:p>
            <a:pPr marL="285750" indent="-285750" algn="just">
              <a:buFont typeface="Arial" panose="020B0604020202020204" pitchFamily="34" charset="0"/>
              <a:buChar char="•"/>
            </a:pPr>
            <a:r>
              <a:rPr lang="en-US" sz="2000" dirty="0" smtClean="0"/>
              <a:t>The</a:t>
            </a:r>
            <a:r>
              <a:rPr lang="en-US" sz="2000" b="1" dirty="0" smtClean="0">
                <a:solidFill>
                  <a:srgbClr val="FF0000"/>
                </a:solidFill>
              </a:rPr>
              <a:t> preload </a:t>
            </a:r>
            <a:r>
              <a:rPr lang="en-US" sz="2000" dirty="0" smtClean="0"/>
              <a:t>is </a:t>
            </a:r>
            <a:r>
              <a:rPr lang="en-US" sz="2000" b="1" dirty="0" smtClean="0">
                <a:solidFill>
                  <a:srgbClr val="FF0000"/>
                </a:solidFill>
              </a:rPr>
              <a:t>proportional to </a:t>
            </a:r>
            <a:r>
              <a:rPr lang="en-US" sz="2000" dirty="0" smtClean="0"/>
              <a:t>the end-diastolic volume (</a:t>
            </a:r>
            <a:r>
              <a:rPr lang="en-US" sz="2000" b="1" dirty="0" smtClean="0">
                <a:solidFill>
                  <a:srgbClr val="FF0000"/>
                </a:solidFill>
              </a:rPr>
              <a:t>EDV)</a:t>
            </a:r>
            <a:r>
              <a:rPr lang="en-US" sz="2000" dirty="0" smtClean="0"/>
              <a:t> (the volume of blood that fills the ventricles at the end of diastole). </a:t>
            </a:r>
          </a:p>
          <a:p>
            <a:pPr marL="285750" indent="-285750" algn="just">
              <a:buFont typeface="Arial" panose="020B0604020202020204" pitchFamily="34" charset="0"/>
              <a:buChar char="•"/>
            </a:pPr>
            <a:r>
              <a:rPr lang="en-US" sz="2000" dirty="0" smtClean="0"/>
              <a:t>Normally, the </a:t>
            </a:r>
            <a:r>
              <a:rPr lang="en-US" sz="2000" b="1" dirty="0" smtClean="0">
                <a:solidFill>
                  <a:srgbClr val="FF0000"/>
                </a:solidFill>
              </a:rPr>
              <a:t>greater the EDV</a:t>
            </a:r>
            <a:r>
              <a:rPr lang="en-US" sz="2000" dirty="0" smtClean="0"/>
              <a:t>, the more </a:t>
            </a:r>
            <a:r>
              <a:rPr lang="en-US" sz="2000" b="1" dirty="0" smtClean="0">
                <a:solidFill>
                  <a:srgbClr val="FF0000"/>
                </a:solidFill>
              </a:rPr>
              <a:t>forceful the next contraction</a:t>
            </a:r>
            <a:r>
              <a:rPr lang="en-US" sz="2000" dirty="0" smtClean="0"/>
              <a:t>.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Two key factors determine EDV: (1) the </a:t>
            </a:r>
            <a:r>
              <a:rPr lang="en-US" sz="2000" b="1" dirty="0" smtClean="0">
                <a:solidFill>
                  <a:srgbClr val="FF0000"/>
                </a:solidFill>
              </a:rPr>
              <a:t>duration of ventricular diastole </a:t>
            </a:r>
            <a:r>
              <a:rPr lang="en-US" sz="2000" dirty="0" smtClean="0"/>
              <a:t>and (2) </a:t>
            </a:r>
            <a:r>
              <a:rPr lang="en-US" sz="2000" b="1" dirty="0" smtClean="0">
                <a:solidFill>
                  <a:srgbClr val="FF0000"/>
                </a:solidFill>
              </a:rPr>
              <a:t>venous return</a:t>
            </a:r>
            <a:r>
              <a:rPr lang="en-US" sz="2000" dirty="0" smtClean="0"/>
              <a:t>, the volume of blood returning to the right ventricle.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When </a:t>
            </a:r>
            <a:r>
              <a:rPr lang="en-US" sz="2000" b="1" dirty="0" smtClean="0">
                <a:solidFill>
                  <a:srgbClr val="FF0000"/>
                </a:solidFill>
              </a:rPr>
              <a:t>heart rate increases</a:t>
            </a:r>
            <a:r>
              <a:rPr lang="en-US" sz="2000" dirty="0" smtClean="0"/>
              <a:t>, the </a:t>
            </a:r>
            <a:r>
              <a:rPr lang="en-US" sz="2000" b="1" dirty="0" smtClean="0">
                <a:solidFill>
                  <a:srgbClr val="FF0000"/>
                </a:solidFill>
              </a:rPr>
              <a:t>duration of diastole is shorter</a:t>
            </a:r>
            <a:r>
              <a:rPr lang="en-US" sz="2000" dirty="0" smtClean="0"/>
              <a:t>. </a:t>
            </a:r>
            <a:r>
              <a:rPr lang="en-US" sz="2000" b="1" dirty="0" smtClean="0">
                <a:solidFill>
                  <a:srgbClr val="FF0000"/>
                </a:solidFill>
              </a:rPr>
              <a:t>Less filling </a:t>
            </a:r>
            <a:r>
              <a:rPr lang="en-US" sz="2000" dirty="0" smtClean="0"/>
              <a:t>time means a </a:t>
            </a:r>
            <a:r>
              <a:rPr lang="en-US" sz="2000" b="1" dirty="0" smtClean="0">
                <a:solidFill>
                  <a:srgbClr val="FF0000"/>
                </a:solidFill>
              </a:rPr>
              <a:t>smaller EDV</a:t>
            </a:r>
            <a:r>
              <a:rPr lang="en-US" sz="2000" dirty="0" smtClean="0"/>
              <a:t>, and the ventricles may contract before they are adequately filled.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By contrast, when </a:t>
            </a:r>
            <a:r>
              <a:rPr lang="en-US" sz="2000" b="1" dirty="0" smtClean="0">
                <a:solidFill>
                  <a:srgbClr val="FF0000"/>
                </a:solidFill>
              </a:rPr>
              <a:t>venous return increases</a:t>
            </a:r>
            <a:r>
              <a:rPr lang="en-US" sz="2000" dirty="0" smtClean="0"/>
              <a:t>, a </a:t>
            </a:r>
            <a:r>
              <a:rPr lang="en-US" sz="2000" b="1" dirty="0" smtClean="0">
                <a:solidFill>
                  <a:srgbClr val="FF0000"/>
                </a:solidFill>
              </a:rPr>
              <a:t>greater volume </a:t>
            </a:r>
            <a:r>
              <a:rPr lang="en-US" sz="2000" dirty="0" smtClean="0"/>
              <a:t>of blood </a:t>
            </a:r>
            <a:r>
              <a:rPr lang="en-US" sz="2000" b="1" dirty="0" smtClean="0">
                <a:solidFill>
                  <a:srgbClr val="FF0000"/>
                </a:solidFill>
              </a:rPr>
              <a:t>flows</a:t>
            </a:r>
            <a:r>
              <a:rPr lang="en-US" sz="2000" dirty="0" smtClean="0"/>
              <a:t> into the ventricles, and the </a:t>
            </a:r>
            <a:r>
              <a:rPr lang="en-US" sz="2000" b="1" dirty="0" smtClean="0">
                <a:solidFill>
                  <a:srgbClr val="FF0000"/>
                </a:solidFill>
              </a:rPr>
              <a:t>EDV is increased</a:t>
            </a:r>
            <a:r>
              <a:rPr lang="en-US" sz="2000" dirty="0" smtClean="0"/>
              <a:t>.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When heart </a:t>
            </a:r>
            <a:r>
              <a:rPr lang="en-US" sz="2000" b="1" dirty="0" smtClean="0">
                <a:solidFill>
                  <a:srgbClr val="FF0000"/>
                </a:solidFill>
              </a:rPr>
              <a:t>rate exceeds about 160 </a:t>
            </a:r>
            <a:r>
              <a:rPr lang="en-US" sz="2000" dirty="0" smtClean="0"/>
              <a:t>beats/min, </a:t>
            </a:r>
            <a:r>
              <a:rPr lang="en-US" sz="2000" b="1" dirty="0" smtClean="0">
                <a:solidFill>
                  <a:srgbClr val="FF0000"/>
                </a:solidFill>
              </a:rPr>
              <a:t>stroke volume </a:t>
            </a:r>
            <a:r>
              <a:rPr lang="en-US" sz="2000" dirty="0" smtClean="0"/>
              <a:t>usually </a:t>
            </a:r>
            <a:r>
              <a:rPr lang="en-US" sz="2000" b="1" dirty="0" smtClean="0">
                <a:solidFill>
                  <a:srgbClr val="FF0000"/>
                </a:solidFill>
              </a:rPr>
              <a:t>declines</a:t>
            </a:r>
            <a:r>
              <a:rPr lang="en-US" sz="2000" dirty="0" smtClean="0"/>
              <a:t> due to the </a:t>
            </a:r>
            <a:r>
              <a:rPr lang="en-US" sz="2000" b="1" dirty="0" smtClean="0">
                <a:solidFill>
                  <a:srgbClr val="FF0000"/>
                </a:solidFill>
              </a:rPr>
              <a:t>short filling time</a:t>
            </a:r>
            <a:r>
              <a:rPr lang="en-US" sz="2000" dirty="0" smtClean="0"/>
              <a:t>.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At such rapid heart rates, EDV is less, and the </a:t>
            </a:r>
            <a:r>
              <a:rPr lang="en-US" sz="2000" b="1" dirty="0" smtClean="0">
                <a:solidFill>
                  <a:srgbClr val="FF0000"/>
                </a:solidFill>
              </a:rPr>
              <a:t>preload is lower</a:t>
            </a:r>
            <a:r>
              <a:rPr lang="en-US" sz="2000" dirty="0" smtClean="0"/>
              <a:t>. </a:t>
            </a:r>
          </a:p>
        </p:txBody>
      </p:sp>
      <p:sp>
        <p:nvSpPr>
          <p:cNvPr id="3" name="Rectangle 2"/>
          <p:cNvSpPr/>
          <p:nvPr/>
        </p:nvSpPr>
        <p:spPr>
          <a:xfrm>
            <a:off x="0" y="80702"/>
            <a:ext cx="4029180" cy="461665"/>
          </a:xfrm>
          <a:prstGeom prst="rect">
            <a:avLst/>
          </a:prstGeom>
        </p:spPr>
        <p:txBody>
          <a:bodyPr wrap="none">
            <a:spAutoFit/>
          </a:bodyPr>
          <a:lstStyle/>
          <a:p>
            <a:pPr marL="285750" indent="-285750">
              <a:buFont typeface="Wingdings" panose="05000000000000000000" pitchFamily="2" charset="2"/>
              <a:buChar char="v"/>
            </a:pPr>
            <a:r>
              <a:rPr lang="en-US" sz="2400" b="1" dirty="0" smtClean="0"/>
              <a:t>Preload: Effect of Stretching</a:t>
            </a:r>
          </a:p>
        </p:txBody>
      </p:sp>
      <p:pic>
        <p:nvPicPr>
          <p:cNvPr id="1026" name="Picture 2"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049" y="1908123"/>
            <a:ext cx="3286364" cy="246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8256639" cy="6186309"/>
          </a:xfrm>
          <a:prstGeom prst="rect">
            <a:avLst/>
          </a:prstGeom>
        </p:spPr>
        <p:txBody>
          <a:bodyPr wrap="square">
            <a:spAutoFit/>
          </a:bodyPr>
          <a:lstStyle/>
          <a:p>
            <a:pPr marL="285750" indent="-285750" algn="just">
              <a:buFont typeface="Arial" panose="020B0604020202020204" pitchFamily="34" charset="0"/>
              <a:buChar char="•"/>
            </a:pPr>
            <a:r>
              <a:rPr lang="en-US" dirty="0" smtClean="0"/>
              <a:t>The second factor that influences stroke volume is </a:t>
            </a:r>
            <a:r>
              <a:rPr lang="en-US" b="1" dirty="0" smtClean="0">
                <a:solidFill>
                  <a:srgbClr val="FF0000"/>
                </a:solidFill>
              </a:rPr>
              <a:t>myocardial contractility</a:t>
            </a:r>
            <a:r>
              <a:rPr lang="en-US" dirty="0" smtClean="0"/>
              <a:t>, the </a:t>
            </a:r>
            <a:r>
              <a:rPr lang="en-US" b="1" dirty="0" smtClean="0">
                <a:solidFill>
                  <a:srgbClr val="FF0000"/>
                </a:solidFill>
              </a:rPr>
              <a:t>strength of contraction </a:t>
            </a:r>
            <a:r>
              <a:rPr lang="en-US" dirty="0" smtClean="0"/>
              <a:t>at any given preload. </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Substances that </a:t>
            </a:r>
            <a:r>
              <a:rPr lang="en-US" b="1" dirty="0" smtClean="0">
                <a:solidFill>
                  <a:srgbClr val="FF0000"/>
                </a:solidFill>
              </a:rPr>
              <a:t>increase contractility </a:t>
            </a:r>
            <a:r>
              <a:rPr lang="en-US" dirty="0" smtClean="0"/>
              <a:t>are </a:t>
            </a:r>
            <a:r>
              <a:rPr lang="en-US" b="1" dirty="0" smtClean="0">
                <a:solidFill>
                  <a:srgbClr val="FF0000"/>
                </a:solidFill>
              </a:rPr>
              <a:t>positive inotropic agents  </a:t>
            </a:r>
            <a:r>
              <a:rPr lang="en-US" dirty="0" smtClean="0"/>
              <a:t>those that decrease contractility are negative inotropic agents.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Thus, for a constant preload, the stroke volume increases when a positive inotropic substance is present. </a:t>
            </a:r>
            <a:endParaRPr lang="en-US" dirty="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b="1" dirty="0" smtClean="0">
                <a:solidFill>
                  <a:srgbClr val="FF0000"/>
                </a:solidFill>
              </a:rPr>
              <a:t>Positive inotropic </a:t>
            </a:r>
            <a:r>
              <a:rPr lang="en-US" dirty="0" smtClean="0"/>
              <a:t>agents often </a:t>
            </a:r>
            <a:r>
              <a:rPr lang="en-US" b="1" dirty="0" smtClean="0">
                <a:solidFill>
                  <a:srgbClr val="FF0000"/>
                </a:solidFill>
              </a:rPr>
              <a:t>promote Ca2+ inflow </a:t>
            </a:r>
            <a:r>
              <a:rPr lang="en-US" dirty="0" smtClean="0"/>
              <a:t>during </a:t>
            </a:r>
            <a:r>
              <a:rPr lang="en-US" b="1" dirty="0" smtClean="0">
                <a:solidFill>
                  <a:srgbClr val="FF0000"/>
                </a:solidFill>
              </a:rPr>
              <a:t>cardiac action potentials</a:t>
            </a:r>
            <a:r>
              <a:rPr lang="en-US" dirty="0" smtClean="0"/>
              <a:t>, which strengthens the force of the next contraction.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smtClean="0">
                <a:solidFill>
                  <a:srgbClr val="FF0000"/>
                </a:solidFill>
              </a:rPr>
              <a:t>Stimulation of the sympathetic division </a:t>
            </a:r>
            <a:r>
              <a:rPr lang="en-US" dirty="0" smtClean="0"/>
              <a:t>of the autonomic nervous system (ANS), </a:t>
            </a:r>
            <a:r>
              <a:rPr lang="en-US" b="1" dirty="0" smtClean="0">
                <a:solidFill>
                  <a:srgbClr val="FF0000"/>
                </a:solidFill>
              </a:rPr>
              <a:t>hormones such as epinephrine </a:t>
            </a:r>
            <a:r>
              <a:rPr lang="en-US" dirty="0" smtClean="0"/>
              <a:t>and norepinephrine, </a:t>
            </a:r>
            <a:r>
              <a:rPr lang="en-US" b="1" dirty="0" smtClean="0">
                <a:solidFill>
                  <a:srgbClr val="FF0000"/>
                </a:solidFill>
              </a:rPr>
              <a:t>increased Ca2+ </a:t>
            </a:r>
            <a:r>
              <a:rPr lang="en-US" dirty="0" smtClean="0"/>
              <a:t>level in the </a:t>
            </a:r>
            <a:r>
              <a:rPr lang="en-US" b="1" dirty="0" smtClean="0">
                <a:solidFill>
                  <a:srgbClr val="FF0000"/>
                </a:solidFill>
              </a:rPr>
              <a:t>interstitial fluid</a:t>
            </a:r>
            <a:r>
              <a:rPr lang="en-US" dirty="0" smtClean="0"/>
              <a:t>, and the </a:t>
            </a:r>
            <a:r>
              <a:rPr lang="en-US" b="1" dirty="0" smtClean="0">
                <a:solidFill>
                  <a:srgbClr val="FF0000"/>
                </a:solidFill>
              </a:rPr>
              <a:t>drug digitalis </a:t>
            </a:r>
            <a:r>
              <a:rPr lang="en-US" dirty="0" smtClean="0"/>
              <a:t>all have </a:t>
            </a:r>
            <a:r>
              <a:rPr lang="en-US" b="1" dirty="0" smtClean="0">
                <a:solidFill>
                  <a:srgbClr val="FF0000"/>
                </a:solidFill>
              </a:rPr>
              <a:t>positive inotropic </a:t>
            </a:r>
            <a:r>
              <a:rPr lang="en-US" dirty="0" smtClean="0"/>
              <a:t>effects. </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In contrast, </a:t>
            </a:r>
            <a:r>
              <a:rPr lang="en-US" b="1" dirty="0" smtClean="0">
                <a:solidFill>
                  <a:srgbClr val="FF0000"/>
                </a:solidFill>
              </a:rPr>
              <a:t>inhibition of the sympathetic </a:t>
            </a:r>
            <a:r>
              <a:rPr lang="en-US" dirty="0" smtClean="0"/>
              <a:t>division of the ANS, </a:t>
            </a:r>
            <a:r>
              <a:rPr lang="en-US" b="1" dirty="0" smtClean="0">
                <a:solidFill>
                  <a:srgbClr val="FF0000"/>
                </a:solidFill>
              </a:rPr>
              <a:t>anoxia, acidosis</a:t>
            </a:r>
            <a:r>
              <a:rPr lang="en-US" dirty="0" smtClean="0"/>
              <a:t>, some </a:t>
            </a:r>
            <a:r>
              <a:rPr lang="en-US" b="1" dirty="0" smtClean="0">
                <a:solidFill>
                  <a:srgbClr val="FF0000"/>
                </a:solidFill>
              </a:rPr>
              <a:t>anesthetics</a:t>
            </a:r>
            <a:r>
              <a:rPr lang="en-US" dirty="0" smtClean="0"/>
              <a:t>, and </a:t>
            </a:r>
            <a:r>
              <a:rPr lang="en-US" b="1" dirty="0" smtClean="0">
                <a:solidFill>
                  <a:srgbClr val="FF0000"/>
                </a:solidFill>
              </a:rPr>
              <a:t>increased K+</a:t>
            </a:r>
            <a:r>
              <a:rPr lang="en-US" dirty="0" smtClean="0"/>
              <a:t> level in the interstitial fluid have </a:t>
            </a:r>
            <a:r>
              <a:rPr lang="en-US" b="1" dirty="0" smtClean="0">
                <a:solidFill>
                  <a:srgbClr val="FF0000"/>
                </a:solidFill>
              </a:rPr>
              <a:t>negative inotropic </a:t>
            </a:r>
            <a:r>
              <a:rPr lang="en-US" dirty="0" smtClean="0"/>
              <a:t>effects. </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solidFill>
                  <a:srgbClr val="FF0000"/>
                </a:solidFill>
              </a:rPr>
              <a:t>Calcium channel blockers </a:t>
            </a:r>
            <a:r>
              <a:rPr lang="en-US" dirty="0" smtClean="0"/>
              <a:t>are drugs that can have a </a:t>
            </a:r>
            <a:r>
              <a:rPr lang="en-US" dirty="0" smtClean="0">
                <a:solidFill>
                  <a:srgbClr val="FF0000"/>
                </a:solidFill>
              </a:rPr>
              <a:t>negative inotropic </a:t>
            </a:r>
            <a:r>
              <a:rPr lang="en-US" dirty="0" smtClean="0"/>
              <a:t>effect by </a:t>
            </a:r>
            <a:r>
              <a:rPr lang="en-US" dirty="0" smtClean="0">
                <a:solidFill>
                  <a:srgbClr val="FF0000"/>
                </a:solidFill>
              </a:rPr>
              <a:t>reducing Ca2+ inflow</a:t>
            </a:r>
            <a:r>
              <a:rPr lang="en-US" dirty="0" smtClean="0"/>
              <a:t>, thereby </a:t>
            </a:r>
            <a:r>
              <a:rPr lang="en-US" dirty="0" smtClean="0">
                <a:solidFill>
                  <a:srgbClr val="FF0000"/>
                </a:solidFill>
              </a:rPr>
              <a:t>decreasin</a:t>
            </a:r>
            <a:r>
              <a:rPr lang="en-US" dirty="0" smtClean="0"/>
              <a:t>g the </a:t>
            </a:r>
            <a:r>
              <a:rPr lang="en-US" dirty="0" smtClean="0">
                <a:solidFill>
                  <a:srgbClr val="FF0000"/>
                </a:solidFill>
              </a:rPr>
              <a:t>strength of the heartbeat</a:t>
            </a:r>
            <a:r>
              <a:rPr lang="en-US" dirty="0" smtClean="0"/>
              <a:t>.</a:t>
            </a:r>
            <a:endParaRPr lang="en-US" dirty="0"/>
          </a:p>
        </p:txBody>
      </p:sp>
      <p:sp>
        <p:nvSpPr>
          <p:cNvPr id="3" name="Rectangle 2"/>
          <p:cNvSpPr/>
          <p:nvPr/>
        </p:nvSpPr>
        <p:spPr>
          <a:xfrm>
            <a:off x="0" y="57146"/>
            <a:ext cx="2098651" cy="461665"/>
          </a:xfrm>
          <a:prstGeom prst="rect">
            <a:avLst/>
          </a:prstGeom>
        </p:spPr>
        <p:txBody>
          <a:bodyPr wrap="none">
            <a:spAutoFit/>
          </a:bodyPr>
          <a:lstStyle/>
          <a:p>
            <a:pPr marL="342900" indent="-342900">
              <a:buFont typeface="Wingdings" panose="05000000000000000000" pitchFamily="2" charset="2"/>
              <a:buChar char="v"/>
            </a:pPr>
            <a:r>
              <a:rPr lang="en-US" sz="2400" b="1" dirty="0"/>
              <a:t>Contractility</a:t>
            </a:r>
          </a:p>
        </p:txBody>
      </p:sp>
    </p:spTree>
    <p:extLst>
      <p:ext uri="{BB962C8B-B14F-4D97-AF65-F5344CB8AC3E}">
        <p14:creationId xmlns:p14="http://schemas.microsoft.com/office/powerpoint/2010/main" val="389197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0356"/>
            <a:ext cx="6096000" cy="5632311"/>
          </a:xfrm>
          <a:prstGeom prst="rect">
            <a:avLst/>
          </a:prstGeom>
        </p:spPr>
        <p:txBody>
          <a:bodyPr>
            <a:spAutoFit/>
          </a:bodyPr>
          <a:lstStyle/>
          <a:p>
            <a:pPr marL="285750" indent="-285750" algn="just">
              <a:buFont typeface="Arial" panose="020B0604020202020204" pitchFamily="34" charset="0"/>
              <a:buChar char="•"/>
            </a:pPr>
            <a:r>
              <a:rPr lang="en-US" sz="2000" dirty="0" smtClean="0"/>
              <a:t>Ejection of blood from the heart begins when pressure in the right ventricle exceeds the pressure in the pulmonary </a:t>
            </a:r>
            <a:r>
              <a:rPr lang="en-US" sz="2000" b="1" dirty="0" smtClean="0">
                <a:solidFill>
                  <a:srgbClr val="FF0000"/>
                </a:solidFill>
              </a:rPr>
              <a:t>trunk (about 20 mmHg</a:t>
            </a:r>
            <a:r>
              <a:rPr lang="en-US" sz="2000" dirty="0" smtClean="0"/>
              <a:t>), and when the pressure in the left ventricle exceeds the pressure in the </a:t>
            </a:r>
            <a:r>
              <a:rPr lang="en-US" sz="2000" b="1" dirty="0" smtClean="0">
                <a:solidFill>
                  <a:srgbClr val="FF0000"/>
                </a:solidFill>
              </a:rPr>
              <a:t>aorta (about 80 mmHg).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At that point, the higher pressure in the ventricles causes blood to </a:t>
            </a:r>
            <a:r>
              <a:rPr lang="en-US" sz="2000" b="1" dirty="0" smtClean="0">
                <a:solidFill>
                  <a:srgbClr val="FF0000"/>
                </a:solidFill>
              </a:rPr>
              <a:t>push the semilunar valves </a:t>
            </a:r>
            <a:r>
              <a:rPr lang="en-US" sz="2000" dirty="0" smtClean="0"/>
              <a:t>open.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b="1" dirty="0" smtClean="0">
                <a:solidFill>
                  <a:srgbClr val="FF0000"/>
                </a:solidFill>
              </a:rPr>
              <a:t>The pressure </a:t>
            </a:r>
            <a:r>
              <a:rPr lang="en-US" sz="2000" dirty="0" smtClean="0"/>
              <a:t>that must be overcome before a semilunar valve can open </a:t>
            </a:r>
            <a:r>
              <a:rPr lang="en-US" sz="2000" b="1" dirty="0" smtClean="0">
                <a:solidFill>
                  <a:srgbClr val="FF0000"/>
                </a:solidFill>
              </a:rPr>
              <a:t>is termed the afterload.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An </a:t>
            </a:r>
            <a:r>
              <a:rPr lang="en-US" sz="2000" b="1" dirty="0" smtClean="0">
                <a:solidFill>
                  <a:srgbClr val="FF0000"/>
                </a:solidFill>
              </a:rPr>
              <a:t>increase in afterload </a:t>
            </a:r>
            <a:r>
              <a:rPr lang="en-US" sz="2000" dirty="0" smtClean="0"/>
              <a:t>causes </a:t>
            </a:r>
            <a:r>
              <a:rPr lang="en-US" sz="2000" b="1" dirty="0" smtClean="0">
                <a:solidFill>
                  <a:srgbClr val="FF0000"/>
                </a:solidFill>
              </a:rPr>
              <a:t>stroke volume to decrease</a:t>
            </a:r>
            <a:r>
              <a:rPr lang="en-US" sz="2000" dirty="0" smtClean="0"/>
              <a:t>, so that more blood remains in the ventricles at the end of systole.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Conditions that can in</a:t>
            </a:r>
            <a:r>
              <a:rPr lang="en-US" sz="2000" b="1" dirty="0" smtClean="0">
                <a:solidFill>
                  <a:srgbClr val="FF0000"/>
                </a:solidFill>
              </a:rPr>
              <a:t>crease afterload </a:t>
            </a:r>
            <a:r>
              <a:rPr lang="en-US" sz="2000" dirty="0" smtClean="0"/>
              <a:t>include </a:t>
            </a:r>
            <a:r>
              <a:rPr lang="en-US" sz="2000" b="1" dirty="0" smtClean="0">
                <a:solidFill>
                  <a:srgbClr val="FF0000"/>
                </a:solidFill>
              </a:rPr>
              <a:t>hypertension</a:t>
            </a:r>
            <a:r>
              <a:rPr lang="en-US" sz="2000" dirty="0" smtClean="0"/>
              <a:t> (elevated blood pressure) a</a:t>
            </a:r>
            <a:r>
              <a:rPr lang="en-US" sz="2000" strike="sngStrike" dirty="0" smtClean="0"/>
              <a:t>nd </a:t>
            </a:r>
            <a:r>
              <a:rPr lang="en-US" sz="2000" strike="sngStrike" dirty="0" err="1" smtClean="0"/>
              <a:t>narrowin</a:t>
            </a:r>
            <a:endParaRPr lang="en-US" sz="2000" strike="sngStrike" dirty="0"/>
          </a:p>
        </p:txBody>
      </p:sp>
      <p:sp>
        <p:nvSpPr>
          <p:cNvPr id="3" name="Rectangle 2"/>
          <p:cNvSpPr/>
          <p:nvPr/>
        </p:nvSpPr>
        <p:spPr>
          <a:xfrm>
            <a:off x="130865" y="72509"/>
            <a:ext cx="1740605" cy="461665"/>
          </a:xfrm>
          <a:prstGeom prst="rect">
            <a:avLst/>
          </a:prstGeom>
        </p:spPr>
        <p:txBody>
          <a:bodyPr wrap="none">
            <a:spAutoFit/>
          </a:bodyPr>
          <a:lstStyle/>
          <a:p>
            <a:pPr marL="342900" indent="-342900">
              <a:buFont typeface="Wingdings" panose="05000000000000000000" pitchFamily="2" charset="2"/>
              <a:buChar char="v"/>
            </a:pPr>
            <a:r>
              <a:rPr lang="en-US" sz="2400" b="1" dirty="0"/>
              <a:t>Afterload</a:t>
            </a:r>
          </a:p>
        </p:txBody>
      </p:sp>
      <p:pic>
        <p:nvPicPr>
          <p:cNvPr id="4" name="Picture 3"/>
          <p:cNvPicPr>
            <a:picLocks noChangeAspect="1"/>
          </p:cNvPicPr>
          <p:nvPr/>
        </p:nvPicPr>
        <p:blipFill>
          <a:blip r:embed="rId2"/>
          <a:stretch>
            <a:fillRect/>
          </a:stretch>
        </p:blipFill>
        <p:spPr>
          <a:xfrm>
            <a:off x="7595889" y="1877347"/>
            <a:ext cx="4384871" cy="2436556"/>
          </a:xfrm>
          <a:prstGeom prst="rect">
            <a:avLst/>
          </a:prstGeom>
        </p:spPr>
      </p:pic>
    </p:spTree>
    <p:extLst>
      <p:ext uri="{BB962C8B-B14F-4D97-AF65-F5344CB8AC3E}">
        <p14:creationId xmlns:p14="http://schemas.microsoft.com/office/powerpoint/2010/main" val="42651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1335" y="690186"/>
            <a:ext cx="6493275" cy="6086697"/>
          </a:xfrm>
          <a:prstGeom prst="rect">
            <a:avLst/>
          </a:prstGeom>
          <a:ln>
            <a:solidFill>
              <a:schemeClr val="bg2">
                <a:lumMod val="75000"/>
              </a:schemeClr>
            </a:solidFill>
          </a:ln>
        </p:spPr>
      </p:pic>
      <p:pic>
        <p:nvPicPr>
          <p:cNvPr id="7" name="Picture 6"/>
          <p:cNvPicPr>
            <a:picLocks noChangeAspect="1"/>
          </p:cNvPicPr>
          <p:nvPr/>
        </p:nvPicPr>
        <p:blipFill>
          <a:blip r:embed="rId3"/>
          <a:stretch>
            <a:fillRect/>
          </a:stretch>
        </p:blipFill>
        <p:spPr>
          <a:xfrm>
            <a:off x="7404919" y="1866593"/>
            <a:ext cx="4381500" cy="3257550"/>
          </a:xfrm>
          <a:prstGeom prst="rect">
            <a:avLst/>
          </a:prstGeom>
          <a:ln>
            <a:solidFill>
              <a:schemeClr val="bg2">
                <a:lumMod val="75000"/>
              </a:schemeClr>
            </a:solidFill>
          </a:ln>
        </p:spPr>
      </p:pic>
      <p:sp>
        <p:nvSpPr>
          <p:cNvPr id="8" name="TextBox 7"/>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Tree>
    <p:extLst>
      <p:ext uri="{BB962C8B-B14F-4D97-AF65-F5344CB8AC3E}">
        <p14:creationId xmlns:p14="http://schemas.microsoft.com/office/powerpoint/2010/main" val="49483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4870" y="1829722"/>
            <a:ext cx="5307130" cy="4814426"/>
          </a:xfrm>
          <a:prstGeom prst="rect">
            <a:avLst/>
          </a:prstGeom>
        </p:spPr>
      </p:pic>
      <p:sp>
        <p:nvSpPr>
          <p:cNvPr id="3" name="Rectangle 2"/>
          <p:cNvSpPr/>
          <p:nvPr/>
        </p:nvSpPr>
        <p:spPr>
          <a:xfrm>
            <a:off x="0" y="762195"/>
            <a:ext cx="6209072" cy="3139321"/>
          </a:xfrm>
          <a:prstGeom prst="rect">
            <a:avLst/>
          </a:prstGeom>
        </p:spPr>
        <p:txBody>
          <a:bodyPr wrap="square">
            <a:spAutoFit/>
          </a:bodyPr>
          <a:lstStyle/>
          <a:p>
            <a:pPr marL="285750" indent="-285750">
              <a:buFont typeface="Arial" panose="020B0604020202020204" pitchFamily="34" charset="0"/>
              <a:buChar char="•"/>
            </a:pPr>
            <a:r>
              <a:rPr lang="en-US" dirty="0" smtClean="0"/>
              <a:t>Ejection fraction (EF) is defined as the fraction of end-diastolic volume that is ejected out of the ventricle during each contraction.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Healthy ventricles typically have ejection fractions greater than 0.55.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However, EF is also dependent on loading conditions and inferior to hemodynamic parameters defined by the PV plane.</a:t>
            </a:r>
            <a:endParaRPr lang="en-US" dirty="0"/>
          </a:p>
        </p:txBody>
      </p:sp>
      <p:sp>
        <p:nvSpPr>
          <p:cNvPr id="4" name="Rectangle 3"/>
          <p:cNvSpPr/>
          <p:nvPr/>
        </p:nvSpPr>
        <p:spPr>
          <a:xfrm>
            <a:off x="0" y="0"/>
            <a:ext cx="2035878" cy="369332"/>
          </a:xfrm>
          <a:prstGeom prst="rect">
            <a:avLst/>
          </a:prstGeom>
        </p:spPr>
        <p:txBody>
          <a:bodyPr wrap="none">
            <a:spAutoFit/>
          </a:bodyPr>
          <a:lstStyle/>
          <a:p>
            <a:pPr marL="285750" indent="-285750">
              <a:buFont typeface="Wingdings" panose="05000000000000000000" pitchFamily="2" charset="2"/>
              <a:buChar char="v"/>
            </a:pPr>
            <a:r>
              <a:rPr lang="en-US" b="1" dirty="0" smtClean="0"/>
              <a:t>Ejection fraction</a:t>
            </a:r>
          </a:p>
        </p:txBody>
      </p:sp>
      <p:pic>
        <p:nvPicPr>
          <p:cNvPr id="5" name="Picture 4"/>
          <p:cNvPicPr>
            <a:picLocks noChangeAspect="1"/>
          </p:cNvPicPr>
          <p:nvPr/>
        </p:nvPicPr>
        <p:blipFill>
          <a:blip r:embed="rId3"/>
          <a:stretch>
            <a:fillRect/>
          </a:stretch>
        </p:blipFill>
        <p:spPr>
          <a:xfrm>
            <a:off x="575033" y="4557098"/>
            <a:ext cx="4257675" cy="752475"/>
          </a:xfrm>
          <a:prstGeom prst="rect">
            <a:avLst/>
          </a:prstGeom>
        </p:spPr>
      </p:pic>
    </p:spTree>
    <p:extLst>
      <p:ext uri="{BB962C8B-B14F-4D97-AF65-F5344CB8AC3E}">
        <p14:creationId xmlns:p14="http://schemas.microsoft.com/office/powerpoint/2010/main" val="215144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29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5880"/>
          <a:stretch/>
        </p:blipFill>
        <p:spPr>
          <a:xfrm>
            <a:off x="76300" y="117987"/>
            <a:ext cx="7914252" cy="6740013"/>
          </a:xfrm>
          <a:prstGeom prst="rect">
            <a:avLst/>
          </a:prstGeom>
        </p:spPr>
      </p:pic>
      <p:pic>
        <p:nvPicPr>
          <p:cNvPr id="3" name="Picture 2"/>
          <p:cNvPicPr>
            <a:picLocks noChangeAspect="1"/>
          </p:cNvPicPr>
          <p:nvPr/>
        </p:nvPicPr>
        <p:blipFill rotWithShape="1">
          <a:blip r:embed="rId2"/>
          <a:srcRect l="16629" t="7301" r="20004" b="64798"/>
          <a:stretch/>
        </p:blipFill>
        <p:spPr>
          <a:xfrm>
            <a:off x="7866955" y="1091380"/>
            <a:ext cx="4325045" cy="2529349"/>
          </a:xfrm>
          <a:prstGeom prst="rect">
            <a:avLst/>
          </a:prstGeom>
        </p:spPr>
      </p:pic>
    </p:spTree>
    <p:extLst>
      <p:ext uri="{BB962C8B-B14F-4D97-AF65-F5344CB8AC3E}">
        <p14:creationId xmlns:p14="http://schemas.microsoft.com/office/powerpoint/2010/main" val="409791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361" y="1091381"/>
            <a:ext cx="3622595" cy="646331"/>
          </a:xfrm>
          <a:prstGeom prst="rect">
            <a:avLst/>
          </a:prstGeom>
          <a:noFill/>
        </p:spPr>
        <p:txBody>
          <a:bodyPr wrap="none" rtlCol="0">
            <a:spAutoFit/>
          </a:bodyPr>
          <a:lstStyle/>
          <a:p>
            <a:r>
              <a:rPr lang="en-US" dirty="0" smtClean="0"/>
              <a:t>RVF</a:t>
            </a:r>
          </a:p>
          <a:p>
            <a:r>
              <a:rPr lang="en-US" dirty="0" smtClean="0"/>
              <a:t>Negative ionotropic anesthesia  drug</a:t>
            </a:r>
          </a:p>
        </p:txBody>
      </p:sp>
    </p:spTree>
    <p:extLst>
      <p:ext uri="{BB962C8B-B14F-4D97-AF65-F5344CB8AC3E}">
        <p14:creationId xmlns:p14="http://schemas.microsoft.com/office/powerpoint/2010/main" val="191860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8642"/>
            <a:ext cx="7742904" cy="6370975"/>
          </a:xfrm>
          <a:prstGeom prst="rect">
            <a:avLst/>
          </a:prstGeom>
        </p:spPr>
        <p:txBody>
          <a:bodyPr wrap="square">
            <a:spAutoFit/>
          </a:bodyPr>
          <a:lstStyle/>
          <a:p>
            <a:pPr marL="285750" indent="-285750" algn="just">
              <a:buFont typeface="Arial" panose="020B0604020202020204" pitchFamily="34" charset="0"/>
              <a:buChar char="•"/>
            </a:pPr>
            <a:r>
              <a:rPr lang="en-US" sz="2400" dirty="0" smtClean="0">
                <a:latin typeface="Times New Roman" panose="02020603050405020304" pitchFamily="18" charset="0"/>
                <a:ea typeface="Times New Roman" panose="02020603050405020304" pitchFamily="18" charset="0"/>
                <a:cs typeface="Simplified Arabic"/>
              </a:rPr>
              <a:t>represents the </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pressure (y-axis)</a:t>
            </a:r>
            <a:r>
              <a:rPr lang="en-US" sz="2400" dirty="0" smtClean="0">
                <a:latin typeface="Times New Roman" panose="02020603050405020304" pitchFamily="18" charset="0"/>
                <a:ea typeface="Times New Roman" panose="02020603050405020304" pitchFamily="18" charset="0"/>
                <a:cs typeface="Simplified Arabic"/>
              </a:rPr>
              <a:t>  and </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volume (x-axis) </a:t>
            </a:r>
            <a:r>
              <a:rPr lang="en-US" sz="2400" dirty="0" smtClean="0">
                <a:latin typeface="Times New Roman" panose="02020603050405020304" pitchFamily="18" charset="0"/>
                <a:ea typeface="Times New Roman" panose="02020603050405020304" pitchFamily="18" charset="0"/>
                <a:cs typeface="Simplified Arabic"/>
              </a:rPr>
              <a:t>changes in the </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left ventricle</a:t>
            </a:r>
            <a:r>
              <a:rPr lang="en-US" sz="2400" dirty="0" smtClean="0">
                <a:latin typeface="Times New Roman" panose="02020603050405020304" pitchFamily="18" charset="0"/>
                <a:ea typeface="Times New Roman" panose="02020603050405020304" pitchFamily="18" charset="0"/>
                <a:cs typeface="Simplified Arabic"/>
              </a:rPr>
              <a:t>, that occur during </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one cardiac cycle</a:t>
            </a:r>
            <a:r>
              <a:rPr lang="en-US" sz="2400" dirty="0" smtClean="0">
                <a:latin typeface="Times New Roman" panose="02020603050405020304" pitchFamily="18" charset="0"/>
                <a:ea typeface="Times New Roman" panose="02020603050405020304" pitchFamily="18" charset="0"/>
                <a:cs typeface="Simplified Arabic"/>
              </a:rPr>
              <a:t>.</a:t>
            </a:r>
            <a:endParaRPr lang="en-US" sz="2400" dirty="0" smtClean="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cs typeface="Simplified Arabic"/>
            </a:endParaRPr>
          </a:p>
          <a:p>
            <a:pPr marL="285750" indent="-285750" algn="just">
              <a:spcAft>
                <a:spcPts val="0"/>
              </a:spcAft>
              <a:buFont typeface="Arial" panose="020B0604020202020204" pitchFamily="34" charset="0"/>
              <a:buChar char="•"/>
            </a:pPr>
            <a:r>
              <a:rPr lang="en-US" sz="2400" dirty="0" smtClean="0">
                <a:latin typeface="Times New Roman" panose="02020603050405020304" pitchFamily="18" charset="0"/>
                <a:ea typeface="Times New Roman" panose="02020603050405020304" pitchFamily="18" charset="0"/>
                <a:cs typeface="Simplified Arabic"/>
              </a:rPr>
              <a:t>The </a:t>
            </a:r>
            <a:r>
              <a:rPr lang="en-US" sz="2400" b="1" dirty="0">
                <a:solidFill>
                  <a:srgbClr val="FF0000"/>
                </a:solidFill>
                <a:latin typeface="Times New Roman" panose="02020603050405020304" pitchFamily="18" charset="0"/>
                <a:ea typeface="Times New Roman" panose="02020603050405020304" pitchFamily="18" charset="0"/>
                <a:cs typeface="Simplified Arabic"/>
              </a:rPr>
              <a:t>flow of blood </a:t>
            </a:r>
            <a:r>
              <a:rPr lang="en-US" sz="2400" dirty="0">
                <a:latin typeface="Times New Roman" panose="02020603050405020304" pitchFamily="18" charset="0"/>
                <a:ea typeface="Times New Roman" panose="02020603050405020304" pitchFamily="18" charset="0"/>
                <a:cs typeface="Simplified Arabic"/>
              </a:rPr>
              <a:t>through the heart is governed by </a:t>
            </a:r>
            <a:r>
              <a:rPr lang="en-US" sz="2400" dirty="0" smtClean="0">
                <a:latin typeface="Times New Roman" panose="02020603050405020304" pitchFamily="18" charset="0"/>
                <a:ea typeface="Times New Roman" panose="02020603050405020304" pitchFamily="18" charset="0"/>
                <a:cs typeface="Simplified Arabic"/>
              </a:rPr>
              <a:t>the same </a:t>
            </a:r>
            <a:r>
              <a:rPr lang="en-US" sz="2400" dirty="0">
                <a:latin typeface="Times New Roman" panose="02020603050405020304" pitchFamily="18" charset="0"/>
                <a:ea typeface="Times New Roman" panose="02020603050405020304" pitchFamily="18" charset="0"/>
                <a:cs typeface="Simplified Arabic"/>
              </a:rPr>
              <a:t>principle that governs the </a:t>
            </a:r>
            <a:r>
              <a:rPr lang="en-US" sz="2400" b="1" dirty="0">
                <a:solidFill>
                  <a:srgbClr val="FF0000"/>
                </a:solidFill>
                <a:latin typeface="Times New Roman" panose="02020603050405020304" pitchFamily="18" charset="0"/>
                <a:ea typeface="Times New Roman" panose="02020603050405020304" pitchFamily="18" charset="0"/>
                <a:cs typeface="Simplified Arabic"/>
              </a:rPr>
              <a:t>flow</a:t>
            </a:r>
            <a:r>
              <a:rPr lang="en-US" sz="2400" dirty="0">
                <a:latin typeface="Times New Roman" panose="02020603050405020304" pitchFamily="18" charset="0"/>
                <a:ea typeface="Times New Roman" panose="02020603050405020304" pitchFamily="18" charset="0"/>
                <a:cs typeface="Simplified Arabic"/>
              </a:rPr>
              <a:t> of </a:t>
            </a:r>
            <a:r>
              <a:rPr lang="en-US" sz="2400" b="1" dirty="0">
                <a:solidFill>
                  <a:srgbClr val="FF0000"/>
                </a:solidFill>
                <a:latin typeface="Times New Roman" panose="02020603050405020304" pitchFamily="18" charset="0"/>
                <a:ea typeface="Times New Roman" panose="02020603050405020304" pitchFamily="18" charset="0"/>
                <a:cs typeface="Simplified Arabic"/>
              </a:rPr>
              <a:t>all liquids and gases</a:t>
            </a:r>
            <a:r>
              <a:rPr lang="en-US" sz="2400" dirty="0" smtClean="0">
                <a:latin typeface="Times New Roman" panose="02020603050405020304" pitchFamily="18" charset="0"/>
                <a:ea typeface="Times New Roman" panose="02020603050405020304" pitchFamily="18" charset="0"/>
                <a:cs typeface="Simplified Arabic"/>
              </a:rPr>
              <a:t>:</a:t>
            </a:r>
            <a:endParaRPr lang="en-US" sz="2400" dirty="0">
              <a:latin typeface="Times New Roman" panose="02020603050405020304" pitchFamily="18" charset="0"/>
              <a:ea typeface="Times New Roman" panose="02020603050405020304" pitchFamily="18" charset="0"/>
            </a:endParaRPr>
          </a:p>
          <a:p>
            <a:pPr marL="800100" lvl="1" indent="-342900" algn="just">
              <a:buFont typeface="Wingdings" panose="05000000000000000000" pitchFamily="2" charset="2"/>
              <a:buChar char="ü"/>
            </a:pPr>
            <a:r>
              <a:rPr lang="en-US" sz="2400" dirty="0">
                <a:latin typeface="Times New Roman" panose="02020603050405020304" pitchFamily="18" charset="0"/>
                <a:ea typeface="Times New Roman" panose="02020603050405020304" pitchFamily="18" charset="0"/>
                <a:cs typeface="Simplified Arabic"/>
              </a:rPr>
              <a:t>flow proceeds from areas of </a:t>
            </a:r>
            <a:r>
              <a:rPr lang="en-US" sz="2400" b="1" dirty="0">
                <a:solidFill>
                  <a:srgbClr val="FF0000"/>
                </a:solidFill>
                <a:latin typeface="Times New Roman" panose="02020603050405020304" pitchFamily="18" charset="0"/>
                <a:ea typeface="Times New Roman" panose="02020603050405020304" pitchFamily="18" charset="0"/>
                <a:cs typeface="Simplified Arabic"/>
              </a:rPr>
              <a:t>higher pressure </a:t>
            </a:r>
            <a:r>
              <a:rPr lang="en-US" sz="2400" dirty="0">
                <a:latin typeface="Times New Roman" panose="02020603050405020304" pitchFamily="18" charset="0"/>
                <a:ea typeface="Times New Roman" panose="02020603050405020304" pitchFamily="18" charset="0"/>
                <a:cs typeface="Simplified Arabic"/>
              </a:rPr>
              <a:t>to areas of </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lower pressure</a:t>
            </a:r>
            <a:r>
              <a:rPr lang="en-US" sz="2400" dirty="0">
                <a:latin typeface="Times New Roman" panose="02020603050405020304" pitchFamily="18" charset="0"/>
                <a:ea typeface="Times New Roman" panose="02020603050405020304" pitchFamily="18" charset="0"/>
                <a:cs typeface="Simplified Arabic"/>
              </a:rPr>
              <a:t>. </a:t>
            </a:r>
            <a:endParaRPr lang="en-US" sz="2400" dirty="0" smtClean="0">
              <a:latin typeface="Times New Roman" panose="02020603050405020304" pitchFamily="18" charset="0"/>
              <a:ea typeface="Times New Roman" panose="02020603050405020304" pitchFamily="18" charset="0"/>
              <a:cs typeface="Simplified Arabic"/>
            </a:endParaRPr>
          </a:p>
          <a:p>
            <a:pPr marL="800100" lvl="1" indent="-342900" algn="just">
              <a:buFont typeface="Wingdings" panose="05000000000000000000" pitchFamily="2" charset="2"/>
              <a:buChar char="ü"/>
            </a:pPr>
            <a:endParaRPr lang="en-US" sz="2400" dirty="0" smtClean="0">
              <a:latin typeface="Times New Roman" panose="02020603050405020304" pitchFamily="18" charset="0"/>
              <a:ea typeface="Times New Roman" panose="02020603050405020304" pitchFamily="18" charset="0"/>
              <a:cs typeface="Simplified Arabic"/>
            </a:endParaRPr>
          </a:p>
          <a:p>
            <a:pPr marL="800100" lvl="1" indent="-342900" algn="just">
              <a:buFont typeface="Wingdings" panose="05000000000000000000" pitchFamily="2" charset="2"/>
              <a:buChar char="ü"/>
            </a:pPr>
            <a:r>
              <a:rPr lang="en-US" sz="2400" dirty="0" smtClean="0">
                <a:latin typeface="Times New Roman" panose="02020603050405020304" pitchFamily="18" charset="0"/>
                <a:ea typeface="Times New Roman" panose="02020603050405020304" pitchFamily="18" charset="0"/>
                <a:cs typeface="Simplified Arabic"/>
              </a:rPr>
              <a:t>When </a:t>
            </a:r>
            <a:r>
              <a:rPr lang="en-US" sz="2400" dirty="0">
                <a:latin typeface="Times New Roman" panose="02020603050405020304" pitchFamily="18" charset="0"/>
                <a:ea typeface="Times New Roman" panose="02020603050405020304" pitchFamily="18" charset="0"/>
                <a:cs typeface="Simplified Arabic"/>
              </a:rPr>
              <a:t>the</a:t>
            </a:r>
            <a:r>
              <a:rPr lang="en-US" sz="2400" b="1" dirty="0">
                <a:solidFill>
                  <a:srgbClr val="FF0000"/>
                </a:solidFill>
                <a:latin typeface="Times New Roman" panose="02020603050405020304" pitchFamily="18" charset="0"/>
                <a:ea typeface="Times New Roman" panose="02020603050405020304" pitchFamily="18" charset="0"/>
                <a:cs typeface="Simplified Arabic"/>
              </a:rPr>
              <a:t> heart contracts</a:t>
            </a:r>
            <a:r>
              <a:rPr lang="en-US" sz="2400" dirty="0">
                <a:latin typeface="Times New Roman" panose="02020603050405020304" pitchFamily="18" charset="0"/>
                <a:ea typeface="Times New Roman" panose="02020603050405020304" pitchFamily="18" charset="0"/>
                <a:cs typeface="Simplified Arabic"/>
              </a:rPr>
              <a:t>, the </a:t>
            </a:r>
            <a:r>
              <a:rPr lang="en-US" sz="2400" b="1" dirty="0">
                <a:solidFill>
                  <a:srgbClr val="FF0000"/>
                </a:solidFill>
                <a:latin typeface="Times New Roman" panose="02020603050405020304" pitchFamily="18" charset="0"/>
                <a:ea typeface="Times New Roman" panose="02020603050405020304" pitchFamily="18" charset="0"/>
                <a:cs typeface="Simplified Arabic"/>
              </a:rPr>
              <a:t>pressure increases </a:t>
            </a:r>
            <a:r>
              <a:rPr lang="en-US" sz="2400" dirty="0" smtClean="0">
                <a:latin typeface="Times New Roman" panose="02020603050405020304" pitchFamily="18" charset="0"/>
                <a:ea typeface="Times New Roman" panose="02020603050405020304" pitchFamily="18" charset="0"/>
                <a:cs typeface="Simplified Arabic"/>
              </a:rPr>
              <a:t>and blood </a:t>
            </a:r>
            <a:r>
              <a:rPr lang="en-US" sz="2400" dirty="0">
                <a:latin typeface="Times New Roman" panose="02020603050405020304" pitchFamily="18" charset="0"/>
                <a:ea typeface="Times New Roman" panose="02020603050405020304" pitchFamily="18" charset="0"/>
                <a:cs typeface="Simplified Arabic"/>
              </a:rPr>
              <a:t>flows out of the heart into areas of lower pressure. </a:t>
            </a:r>
            <a:endParaRPr lang="en-US" sz="2400" dirty="0" smtClean="0">
              <a:latin typeface="Times New Roman" panose="02020603050405020304" pitchFamily="18" charset="0"/>
              <a:ea typeface="Times New Roman" panose="02020603050405020304" pitchFamily="18" charset="0"/>
              <a:cs typeface="Simplified Arabic"/>
            </a:endParaRPr>
          </a:p>
          <a:p>
            <a:pPr marL="285750" indent="-285750" algn="just">
              <a:spcAft>
                <a:spcPts val="0"/>
              </a:spcAft>
              <a:buFont typeface="Arial" panose="020B0604020202020204" pitchFamily="34" charset="0"/>
              <a:buChar char="•"/>
            </a:pPr>
            <a:endParaRPr lang="en-US" sz="2400" dirty="0" smtClean="0">
              <a:latin typeface="Times New Roman" panose="02020603050405020304" pitchFamily="18" charset="0"/>
              <a:ea typeface="Times New Roman" panose="02020603050405020304" pitchFamily="18" charset="0"/>
              <a:cs typeface="Simplified Arabic"/>
            </a:endParaRPr>
          </a:p>
          <a:p>
            <a:pPr marL="285750" indent="-285750" algn="just">
              <a:spcAft>
                <a:spcPts val="0"/>
              </a:spcAft>
              <a:buFont typeface="Arial" panose="020B0604020202020204" pitchFamily="34" charset="0"/>
              <a:buChar char="•"/>
            </a:pPr>
            <a:r>
              <a:rPr lang="en-US" sz="2400" dirty="0" smtClean="0">
                <a:latin typeface="Times New Roman" panose="02020603050405020304" pitchFamily="18" charset="0"/>
                <a:ea typeface="Times New Roman" panose="02020603050405020304" pitchFamily="18" charset="0"/>
                <a:cs typeface="Simplified Arabic"/>
              </a:rPr>
              <a:t>The</a:t>
            </a:r>
            <a:r>
              <a:rPr lang="en-US" sz="2400" dirty="0" smtClean="0">
                <a:latin typeface="Times New Roman" panose="02020603050405020304" pitchFamily="18" charset="0"/>
                <a:ea typeface="Times New Roman" panose="02020603050405020304" pitchFamily="18" charset="0"/>
              </a:rPr>
              <a:t> </a:t>
            </a:r>
            <a:r>
              <a:rPr lang="en-US" sz="2400" b="1" dirty="0" smtClean="0">
                <a:solidFill>
                  <a:srgbClr val="FF0000"/>
                </a:solidFill>
                <a:latin typeface="Times New Roman" panose="02020603050405020304" pitchFamily="18" charset="0"/>
                <a:ea typeface="Times New Roman" panose="02020603050405020304" pitchFamily="18" charset="0"/>
              </a:rPr>
              <a:t>l</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eft </a:t>
            </a:r>
            <a:r>
              <a:rPr lang="en-US" sz="2400" b="1" dirty="0">
                <a:solidFill>
                  <a:srgbClr val="FF0000"/>
                </a:solidFill>
                <a:latin typeface="Times New Roman" panose="02020603050405020304" pitchFamily="18" charset="0"/>
                <a:ea typeface="Times New Roman" panose="02020603050405020304" pitchFamily="18" charset="0"/>
                <a:cs typeface="Simplified Arabic"/>
              </a:rPr>
              <a:t>side </a:t>
            </a:r>
            <a:r>
              <a:rPr lang="en-US" sz="2400" dirty="0">
                <a:latin typeface="Times New Roman" panose="02020603050405020304" pitchFamily="18" charset="0"/>
                <a:ea typeface="Times New Roman" panose="02020603050405020304" pitchFamily="18" charset="0"/>
                <a:cs typeface="Simplified Arabic"/>
              </a:rPr>
              <a:t>of the heart </a:t>
            </a:r>
            <a:r>
              <a:rPr lang="en-US" sz="2400" b="1" dirty="0" smtClean="0">
                <a:solidFill>
                  <a:srgbClr val="FF0000"/>
                </a:solidFill>
                <a:latin typeface="Times New Roman" panose="02020603050405020304" pitchFamily="18" charset="0"/>
                <a:ea typeface="Times New Roman" panose="02020603050405020304" pitchFamily="18" charset="0"/>
                <a:cs typeface="Simplified Arabic"/>
              </a:rPr>
              <a:t>creates higher pressures </a:t>
            </a:r>
            <a:r>
              <a:rPr lang="en-US" sz="2400" b="1" dirty="0" smtClean="0">
                <a:solidFill>
                  <a:srgbClr val="00B050"/>
                </a:solidFill>
                <a:latin typeface="Times New Roman" panose="02020603050405020304" pitchFamily="18" charset="0"/>
                <a:ea typeface="Times New Roman" panose="02020603050405020304" pitchFamily="18" charset="0"/>
                <a:cs typeface="Simplified Arabic"/>
              </a:rPr>
              <a:t>than </a:t>
            </a:r>
            <a:r>
              <a:rPr lang="en-US" sz="2400" b="1" dirty="0">
                <a:solidFill>
                  <a:srgbClr val="00B050"/>
                </a:solidFill>
                <a:latin typeface="Times New Roman" panose="02020603050405020304" pitchFamily="18" charset="0"/>
                <a:ea typeface="Times New Roman" panose="02020603050405020304" pitchFamily="18" charset="0"/>
                <a:cs typeface="Simplified Arabic"/>
              </a:rPr>
              <a:t>the </a:t>
            </a:r>
            <a:r>
              <a:rPr lang="en-US" sz="2400" b="1" dirty="0" smtClean="0">
                <a:solidFill>
                  <a:srgbClr val="00B050"/>
                </a:solidFill>
                <a:latin typeface="Times New Roman" panose="02020603050405020304" pitchFamily="18" charset="0"/>
                <a:ea typeface="Times New Roman" panose="02020603050405020304" pitchFamily="18" charset="0"/>
                <a:cs typeface="Simplified Arabic"/>
              </a:rPr>
              <a:t>right</a:t>
            </a:r>
            <a:r>
              <a:rPr lang="en-US" sz="2400" b="1" dirty="0" smtClean="0">
                <a:solidFill>
                  <a:srgbClr val="00B050"/>
                </a:solidFill>
                <a:latin typeface="Times New Roman" panose="02020603050405020304" pitchFamily="18" charset="0"/>
                <a:ea typeface="Times New Roman" panose="02020603050405020304" pitchFamily="18" charset="0"/>
              </a:rPr>
              <a:t> </a:t>
            </a:r>
            <a:r>
              <a:rPr lang="en-US" sz="2400" b="1" dirty="0" smtClean="0">
                <a:solidFill>
                  <a:srgbClr val="00B050"/>
                </a:solidFill>
                <a:latin typeface="Times New Roman" panose="02020603050405020304" pitchFamily="18" charset="0"/>
                <a:ea typeface="Times New Roman" panose="02020603050405020304" pitchFamily="18" charset="0"/>
                <a:cs typeface="Simplified Arabic"/>
              </a:rPr>
              <a:t>side</a:t>
            </a:r>
            <a:r>
              <a:rPr lang="en-US" sz="2400" dirty="0">
                <a:latin typeface="Times New Roman" panose="02020603050405020304" pitchFamily="18" charset="0"/>
                <a:ea typeface="Times New Roman" panose="02020603050405020304" pitchFamily="18" charset="0"/>
                <a:cs typeface="Simplified Arabic"/>
              </a:rPr>
              <a:t>, which sends blood through the shorter pulmonary circuit.</a:t>
            </a:r>
            <a:endParaRPr lang="en-US" sz="24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931161" y="4145126"/>
            <a:ext cx="2495367" cy="2343542"/>
          </a:xfrm>
          <a:prstGeom prst="rect">
            <a:avLst/>
          </a:prstGeom>
        </p:spPr>
      </p:pic>
      <p:sp>
        <p:nvSpPr>
          <p:cNvPr id="6" name="TextBox 5"/>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pic>
        <p:nvPicPr>
          <p:cNvPr id="2" name="Picture 1"/>
          <p:cNvPicPr>
            <a:picLocks noChangeAspect="1"/>
          </p:cNvPicPr>
          <p:nvPr/>
        </p:nvPicPr>
        <p:blipFill>
          <a:blip r:embed="rId3"/>
          <a:stretch>
            <a:fillRect/>
          </a:stretch>
        </p:blipFill>
        <p:spPr>
          <a:xfrm>
            <a:off x="7933731" y="1148366"/>
            <a:ext cx="4125533" cy="3261401"/>
          </a:xfrm>
          <a:prstGeom prst="rect">
            <a:avLst/>
          </a:prstGeom>
        </p:spPr>
      </p:pic>
    </p:spTree>
    <p:extLst>
      <p:ext uri="{BB962C8B-B14F-4D97-AF65-F5344CB8AC3E}">
        <p14:creationId xmlns:p14="http://schemas.microsoft.com/office/powerpoint/2010/main" val="48599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1756"/>
            <a:ext cx="6966155" cy="5632311"/>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cycle </a:t>
            </a:r>
            <a:r>
              <a:rPr lang="en-US" sz="2000" b="1" dirty="0" smtClean="0">
                <a:solidFill>
                  <a:srgbClr val="00B050"/>
                </a:solidFill>
                <a:latin typeface="Times New Roman" panose="02020603050405020304" pitchFamily="18" charset="0"/>
                <a:cs typeface="Times New Roman" panose="02020603050405020304" pitchFamily="18" charset="0"/>
              </a:rPr>
              <a:t>begins at point A</a:t>
            </a:r>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ventricle has completed a contraction and contains the </a:t>
            </a:r>
            <a:r>
              <a:rPr lang="en-US" sz="2000" b="1" dirty="0" smtClean="0">
                <a:solidFill>
                  <a:srgbClr val="FF0000"/>
                </a:solidFill>
                <a:latin typeface="Times New Roman" panose="02020603050405020304" pitchFamily="18" charset="0"/>
                <a:cs typeface="Times New Roman" panose="02020603050405020304" pitchFamily="18" charset="0"/>
              </a:rPr>
              <a:t>minimum amount of blood </a:t>
            </a:r>
            <a:r>
              <a:rPr lang="en-US" sz="2000" dirty="0" smtClean="0">
                <a:latin typeface="Times New Roman" panose="02020603050405020304" pitchFamily="18" charset="0"/>
                <a:cs typeface="Times New Roman" panose="02020603050405020304" pitchFamily="18" charset="0"/>
              </a:rPr>
              <a:t>that it will hold during the cycle. It </a:t>
            </a:r>
            <a:r>
              <a:rPr lang="en-US" sz="2000" b="1" dirty="0" smtClean="0">
                <a:solidFill>
                  <a:srgbClr val="FF0000"/>
                </a:solidFill>
                <a:latin typeface="Times New Roman" panose="02020603050405020304" pitchFamily="18" charset="0"/>
                <a:cs typeface="Times New Roman" panose="02020603050405020304" pitchFamily="18" charset="0"/>
              </a:rPr>
              <a:t>has relaxed</a:t>
            </a:r>
            <a:r>
              <a:rPr lang="en-US" sz="2000" dirty="0" smtClean="0">
                <a:latin typeface="Times New Roman" panose="02020603050405020304" pitchFamily="18" charset="0"/>
                <a:cs typeface="Times New Roman" panose="02020603050405020304" pitchFamily="18" charset="0"/>
              </a:rPr>
              <a:t>, and its </a:t>
            </a:r>
            <a:r>
              <a:rPr lang="en-US" sz="2000" b="1" dirty="0" smtClean="0">
                <a:solidFill>
                  <a:srgbClr val="FF0000"/>
                </a:solidFill>
                <a:latin typeface="Times New Roman" panose="02020603050405020304" pitchFamily="18" charset="0"/>
                <a:cs typeface="Times New Roman" panose="02020603050405020304" pitchFamily="18" charset="0"/>
              </a:rPr>
              <a:t>pressure </a:t>
            </a:r>
            <a:r>
              <a:rPr lang="en-US" sz="2000" dirty="0" smtClean="0">
                <a:latin typeface="Times New Roman" panose="02020603050405020304" pitchFamily="18" charset="0"/>
                <a:cs typeface="Times New Roman" panose="02020603050405020304" pitchFamily="18" charset="0"/>
              </a:rPr>
              <a:t>is also at </a:t>
            </a:r>
            <a:r>
              <a:rPr lang="en-US" sz="2000" b="1" dirty="0" smtClean="0">
                <a:solidFill>
                  <a:srgbClr val="FF0000"/>
                </a:solidFill>
                <a:latin typeface="Times New Roman" panose="02020603050405020304" pitchFamily="18" charset="0"/>
                <a:cs typeface="Times New Roman" panose="02020603050405020304" pitchFamily="18" charset="0"/>
              </a:rPr>
              <a:t>its minimum value</a:t>
            </a:r>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Blood is flowing </a:t>
            </a:r>
            <a:r>
              <a:rPr lang="en-US" sz="2000" b="1" dirty="0" smtClean="0">
                <a:solidFill>
                  <a:srgbClr val="FF0000"/>
                </a:solidFill>
                <a:latin typeface="Times New Roman" panose="02020603050405020304" pitchFamily="18" charset="0"/>
                <a:cs typeface="Times New Roman" panose="02020603050405020304" pitchFamily="18" charset="0"/>
              </a:rPr>
              <a:t>into the atrium </a:t>
            </a:r>
            <a:r>
              <a:rPr lang="en-US" sz="2000" dirty="0" smtClean="0">
                <a:latin typeface="Times New Roman" panose="02020603050405020304" pitchFamily="18" charset="0"/>
                <a:cs typeface="Times New Roman" panose="02020603050405020304" pitchFamily="18" charset="0"/>
              </a:rPr>
              <a:t>from the </a:t>
            </a:r>
            <a:r>
              <a:rPr lang="en-US" sz="2000" b="1" dirty="0" smtClean="0">
                <a:solidFill>
                  <a:srgbClr val="FF0000"/>
                </a:solidFill>
                <a:latin typeface="Times New Roman" panose="02020603050405020304" pitchFamily="18" charset="0"/>
                <a:cs typeface="Times New Roman" panose="02020603050405020304" pitchFamily="18" charset="0"/>
              </a:rPr>
              <a:t>pulmonary veins</a:t>
            </a:r>
            <a:r>
              <a:rPr lang="en-US" sz="2000" dirty="0" smtClean="0">
                <a:latin typeface="Times New Roman" panose="02020603050405020304" pitchFamily="18" charset="0"/>
                <a:cs typeface="Times New Roman" panose="02020603050405020304" pitchFamily="18" charset="0"/>
              </a:rPr>
              <a:t>. Once </a:t>
            </a:r>
            <a:r>
              <a:rPr lang="en-US" sz="2000" dirty="0">
                <a:latin typeface="Times New Roman" panose="02020603050405020304" pitchFamily="18" charset="0"/>
                <a:cs typeface="Times New Roman" panose="02020603050405020304" pitchFamily="18" charset="0"/>
              </a:rPr>
              <a:t>pressure in the </a:t>
            </a:r>
            <a:r>
              <a:rPr lang="en-US" sz="2000" b="1" dirty="0">
                <a:solidFill>
                  <a:srgbClr val="FF0000"/>
                </a:solidFill>
                <a:latin typeface="Times New Roman" panose="02020603050405020304" pitchFamily="18" charset="0"/>
                <a:cs typeface="Times New Roman" panose="02020603050405020304" pitchFamily="18" charset="0"/>
              </a:rPr>
              <a:t>atrium</a:t>
            </a:r>
            <a:r>
              <a:rPr lang="en-US" sz="2000"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exceeds</a:t>
            </a:r>
            <a:r>
              <a:rPr lang="en-US" sz="2000" dirty="0">
                <a:latin typeface="Times New Roman" panose="02020603050405020304" pitchFamily="18" charset="0"/>
                <a:cs typeface="Times New Roman" panose="02020603050405020304" pitchFamily="18" charset="0"/>
              </a:rPr>
              <a:t> pressure in the </a:t>
            </a:r>
            <a:r>
              <a:rPr lang="en-US" sz="2000" b="1" dirty="0" smtClean="0">
                <a:solidFill>
                  <a:srgbClr val="FF0000"/>
                </a:solidFill>
                <a:latin typeface="Times New Roman" panose="02020603050405020304" pitchFamily="18" charset="0"/>
                <a:cs typeface="Times New Roman" panose="02020603050405020304" pitchFamily="18" charset="0"/>
              </a:rPr>
              <a:t>ventricle</a:t>
            </a:r>
            <a:r>
              <a:rPr lang="en-US" sz="2000" b="1"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the </a:t>
            </a:r>
            <a:r>
              <a:rPr lang="en-US" sz="2000" b="1" dirty="0">
                <a:solidFill>
                  <a:srgbClr val="FF0000"/>
                </a:solidFill>
                <a:latin typeface="Times New Roman" panose="02020603050405020304" pitchFamily="18" charset="0"/>
                <a:cs typeface="Times New Roman" panose="02020603050405020304" pitchFamily="18" charset="0"/>
              </a:rPr>
              <a:t>mitral valve </a:t>
            </a:r>
            <a:r>
              <a:rPr lang="en-US" sz="2000" dirty="0">
                <a:latin typeface="Times New Roman" panose="02020603050405020304" pitchFamily="18" charset="0"/>
                <a:cs typeface="Times New Roman" panose="02020603050405020304" pitchFamily="18" charset="0"/>
              </a:rPr>
              <a:t>between the atrium and ventricle </a:t>
            </a:r>
            <a:r>
              <a:rPr lang="en-US" sz="2000" b="1" dirty="0">
                <a:solidFill>
                  <a:srgbClr val="FF0000"/>
                </a:solidFill>
                <a:latin typeface="Times New Roman" panose="02020603050405020304" pitchFamily="18" charset="0"/>
                <a:cs typeface="Times New Roman" panose="02020603050405020304" pitchFamily="18" charset="0"/>
              </a:rPr>
              <a:t>opens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b="1" dirty="0" smtClean="0">
                <a:solidFill>
                  <a:srgbClr val="00B050"/>
                </a:solidFill>
                <a:latin typeface="Times New Roman" panose="02020603050405020304" pitchFamily="18" charset="0"/>
                <a:cs typeface="Times New Roman" panose="02020603050405020304" pitchFamily="18" charset="0"/>
              </a:rPr>
              <a:t>point </a:t>
            </a:r>
            <a:r>
              <a:rPr lang="en-US" sz="2000" b="1" dirty="0">
                <a:solidFill>
                  <a:srgbClr val="00B050"/>
                </a:solidFill>
                <a:latin typeface="Times New Roman" panose="02020603050405020304" pitchFamily="18" charset="0"/>
                <a:cs typeface="Times New Roman" panose="02020603050405020304" pitchFamily="18" charset="0"/>
              </a:rPr>
              <a:t>A). </a:t>
            </a:r>
            <a:endParaRPr lang="en-US" sz="2000" b="1" dirty="0" smtClean="0">
              <a:solidFill>
                <a:srgbClr val="00B05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Atrial </a:t>
            </a:r>
            <a:r>
              <a:rPr lang="en-US" sz="2000" dirty="0">
                <a:latin typeface="Times New Roman" panose="02020603050405020304" pitchFamily="18" charset="0"/>
                <a:cs typeface="Times New Roman" panose="02020603050405020304" pitchFamily="18" charset="0"/>
              </a:rPr>
              <a:t>blood now flows into the </a:t>
            </a:r>
            <a:r>
              <a:rPr lang="en-US" sz="2000" b="1" dirty="0">
                <a:solidFill>
                  <a:srgbClr val="FF0000"/>
                </a:solidFill>
                <a:latin typeface="Times New Roman" panose="02020603050405020304" pitchFamily="18" charset="0"/>
                <a:cs typeface="Times New Roman" panose="02020603050405020304" pitchFamily="18" charset="0"/>
              </a:rPr>
              <a:t>ventricle, increasing its volume</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point A to point B</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blood flows in, the relaxing ventricle expands to accommodate the entering blood. Consequently, the </a:t>
            </a:r>
            <a:r>
              <a:rPr lang="en-US" sz="2000" b="1" dirty="0">
                <a:solidFill>
                  <a:srgbClr val="FF0000"/>
                </a:solidFill>
                <a:latin typeface="Times New Roman" panose="02020603050405020304" pitchFamily="18" charset="0"/>
                <a:cs typeface="Times New Roman" panose="02020603050405020304" pitchFamily="18" charset="0"/>
              </a:rPr>
              <a:t>volume of the ventricle increases</a:t>
            </a:r>
            <a:r>
              <a:rPr lang="en-US" sz="2000"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but the pressure </a:t>
            </a:r>
            <a:r>
              <a:rPr lang="en-US" sz="2000" dirty="0">
                <a:latin typeface="Times New Roman" panose="02020603050405020304" pitchFamily="18" charset="0"/>
                <a:cs typeface="Times New Roman" panose="02020603050405020304" pitchFamily="18" charset="0"/>
              </a:rPr>
              <a:t>in the ventricle </a:t>
            </a:r>
            <a:r>
              <a:rPr lang="en-US" sz="2000" b="1" dirty="0">
                <a:solidFill>
                  <a:srgbClr val="00B050"/>
                </a:solidFill>
                <a:latin typeface="Times New Roman" panose="02020603050405020304" pitchFamily="18" charset="0"/>
                <a:cs typeface="Times New Roman" panose="02020603050405020304" pitchFamily="18" charset="0"/>
              </a:rPr>
              <a:t>goes up very little</a:t>
            </a:r>
            <a:r>
              <a:rPr lang="en-US" sz="2000" b="1" dirty="0" smtClean="0">
                <a:solidFill>
                  <a:srgbClr val="00B050"/>
                </a:solidFill>
                <a:latin typeface="Times New Roman" panose="02020603050405020304" pitchFamily="18" charset="0"/>
                <a:cs typeface="Times New Roman" panose="02020603050405020304" pitchFamily="18" charset="0"/>
              </a:rPr>
              <a:t>.</a:t>
            </a:r>
            <a:endParaRPr lang="en-US" sz="20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b="14951"/>
          <a:stretch/>
        </p:blipFill>
        <p:spPr>
          <a:xfrm>
            <a:off x="7794920" y="1893136"/>
            <a:ext cx="4397080" cy="3512148"/>
          </a:xfrm>
          <a:prstGeom prst="rect">
            <a:avLst/>
          </a:prstGeom>
        </p:spPr>
      </p:pic>
      <p:sp>
        <p:nvSpPr>
          <p:cNvPr id="4" name="TextBox 3"/>
          <p:cNvSpPr txBox="1"/>
          <p:nvPr/>
        </p:nvSpPr>
        <p:spPr>
          <a:xfrm>
            <a:off x="0" y="390832"/>
            <a:ext cx="4411144" cy="461665"/>
          </a:xfrm>
          <a:prstGeom prst="rect">
            <a:avLst/>
          </a:prstGeom>
          <a:noFill/>
        </p:spPr>
        <p:txBody>
          <a:bodyPr wrap="none" rtlCol="0">
            <a:spAutoFit/>
          </a:bodyPr>
          <a:lstStyle/>
          <a:p>
            <a:pPr marL="285750" indent="-285750">
              <a:buFont typeface="Wingdings" panose="05000000000000000000" pitchFamily="2" charset="2"/>
              <a:buChar char="q"/>
            </a:pPr>
            <a:r>
              <a:rPr lang="en-US" sz="2400" b="1" dirty="0" smtClean="0"/>
              <a:t>A-B segment: ventricular filling</a:t>
            </a:r>
            <a:endParaRPr lang="en-US" sz="2400" b="1" dirty="0"/>
          </a:p>
        </p:txBody>
      </p:sp>
      <p:sp>
        <p:nvSpPr>
          <p:cNvPr id="5" name="Oval 4"/>
          <p:cNvSpPr/>
          <p:nvPr/>
        </p:nvSpPr>
        <p:spPr>
          <a:xfrm>
            <a:off x="9062883" y="4424517"/>
            <a:ext cx="2160639" cy="722670"/>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cxnSp>
        <p:nvCxnSpPr>
          <p:cNvPr id="8" name="Straight Arrow Connector 7"/>
          <p:cNvCxnSpPr/>
          <p:nvPr/>
        </p:nvCxnSpPr>
        <p:spPr>
          <a:xfrm flipV="1">
            <a:off x="8573263" y="4814956"/>
            <a:ext cx="755093" cy="692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4606" y="5507508"/>
            <a:ext cx="1897314" cy="369332"/>
          </a:xfrm>
          <a:prstGeom prst="rect">
            <a:avLst/>
          </a:prstGeom>
        </p:spPr>
        <p:txBody>
          <a:bodyPr wrap="none">
            <a:spAutoFit/>
          </a:bodyPr>
          <a:lstStyle/>
          <a:p>
            <a:r>
              <a:rPr lang="en-US" b="1" dirty="0">
                <a:solidFill>
                  <a:srgbClr val="FF0000"/>
                </a:solidFill>
              </a:rPr>
              <a:t>mitral </a:t>
            </a:r>
            <a:r>
              <a:rPr lang="en-US" b="1" dirty="0" smtClean="0">
                <a:solidFill>
                  <a:srgbClr val="FF0000"/>
                </a:solidFill>
              </a:rPr>
              <a:t>valve open </a:t>
            </a:r>
            <a:endParaRPr lang="en-US" b="1" dirty="0">
              <a:solidFill>
                <a:srgbClr val="FF0000"/>
              </a:solidFill>
            </a:endParaRPr>
          </a:p>
        </p:txBody>
      </p:sp>
      <p:pic>
        <p:nvPicPr>
          <p:cNvPr id="11" name="Picture 10"/>
          <p:cNvPicPr>
            <a:picLocks noChangeAspect="1"/>
          </p:cNvPicPr>
          <p:nvPr/>
        </p:nvPicPr>
        <p:blipFill rotWithShape="1">
          <a:blip r:embed="rId3"/>
          <a:srcRect b="39782"/>
          <a:stretch/>
        </p:blipFill>
        <p:spPr>
          <a:xfrm>
            <a:off x="8998188" y="60941"/>
            <a:ext cx="2187234" cy="1704260"/>
          </a:xfrm>
          <a:prstGeom prst="rect">
            <a:avLst/>
          </a:prstGeom>
        </p:spPr>
      </p:pic>
      <p:sp>
        <p:nvSpPr>
          <p:cNvPr id="12" name="Rectangle 11"/>
          <p:cNvSpPr/>
          <p:nvPr/>
        </p:nvSpPr>
        <p:spPr>
          <a:xfrm>
            <a:off x="8989516" y="5979064"/>
            <a:ext cx="3014543" cy="369332"/>
          </a:xfrm>
          <a:prstGeom prst="rect">
            <a:avLst/>
          </a:prstGeom>
        </p:spPr>
        <p:txBody>
          <a:bodyPr wrap="none">
            <a:spAutoFit/>
          </a:bodyPr>
          <a:lstStyle/>
          <a:p>
            <a:r>
              <a:rPr lang="en-US" b="1" dirty="0" smtClean="0">
                <a:solidFill>
                  <a:srgbClr val="FF0000"/>
                </a:solidFill>
              </a:rPr>
              <a:t>Ventricle volume is increasing</a:t>
            </a:r>
            <a:endParaRPr lang="en-US" b="1" dirty="0">
              <a:solidFill>
                <a:srgbClr val="FF0000"/>
              </a:solidFill>
            </a:endParaRPr>
          </a:p>
        </p:txBody>
      </p:sp>
      <p:cxnSp>
        <p:nvCxnSpPr>
          <p:cNvPr id="13" name="Straight Arrow Connector 12"/>
          <p:cNvCxnSpPr/>
          <p:nvPr/>
        </p:nvCxnSpPr>
        <p:spPr>
          <a:xfrm flipV="1">
            <a:off x="10143202" y="5059008"/>
            <a:ext cx="696321" cy="1013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5689"/>
            <a:ext cx="6843252" cy="5324535"/>
          </a:xfrm>
          <a:prstGeom prst="rect">
            <a:avLst/>
          </a:prstGeom>
        </p:spPr>
        <p:txBody>
          <a:bodyPr wrap="square">
            <a:spAutoFit/>
          </a:bodyPr>
          <a:lstStyle/>
          <a:p>
            <a:pPr marL="342900" indent="-342900" algn="just">
              <a:buFont typeface="Arial" panose="020B0604020202020204" pitchFamily="34" charset="0"/>
              <a:buChar char="•"/>
            </a:pPr>
            <a:r>
              <a:rPr lang="en-US" sz="2000" b="1" dirty="0" smtClean="0">
                <a:solidFill>
                  <a:srgbClr val="00B050"/>
                </a:solidFill>
                <a:latin typeface="Times New Roman" panose="02020603050405020304" pitchFamily="18" charset="0"/>
                <a:cs typeface="Times New Roman" panose="02020603050405020304" pitchFamily="18" charset="0"/>
              </a:rPr>
              <a:t>The last portion </a:t>
            </a:r>
            <a:r>
              <a:rPr lang="en-US" sz="2000" dirty="0" smtClean="0">
                <a:latin typeface="Times New Roman" panose="02020603050405020304" pitchFamily="18" charset="0"/>
                <a:cs typeface="Times New Roman" panose="02020603050405020304" pitchFamily="18" charset="0"/>
              </a:rPr>
              <a:t>of ventricular filling is completed by </a:t>
            </a:r>
            <a:r>
              <a:rPr lang="en-US" sz="2000" b="1" dirty="0" smtClean="0">
                <a:solidFill>
                  <a:srgbClr val="00B050"/>
                </a:solidFill>
                <a:latin typeface="Times New Roman" panose="02020603050405020304" pitchFamily="18" charset="0"/>
                <a:cs typeface="Times New Roman" panose="02020603050405020304" pitchFamily="18" charset="0"/>
              </a:rPr>
              <a:t>atrial contraction.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ventricle now contains the </a:t>
            </a:r>
            <a:r>
              <a:rPr lang="en-US" sz="2000" b="1" dirty="0" smtClean="0">
                <a:solidFill>
                  <a:srgbClr val="00B050"/>
                </a:solidFill>
                <a:latin typeface="Times New Roman" panose="02020603050405020304" pitchFamily="18" charset="0"/>
                <a:cs typeface="Times New Roman" panose="02020603050405020304" pitchFamily="18" charset="0"/>
              </a:rPr>
              <a:t>maximum volume of blood </a:t>
            </a:r>
            <a:r>
              <a:rPr lang="en-US" sz="2000" dirty="0" smtClean="0">
                <a:latin typeface="Times New Roman" panose="02020603050405020304" pitchFamily="18" charset="0"/>
                <a:cs typeface="Times New Roman" panose="02020603050405020304" pitchFamily="18" charset="0"/>
              </a:rPr>
              <a:t>that it will hold </a:t>
            </a:r>
            <a:r>
              <a:rPr lang="en-US" sz="2000" b="1" dirty="0" smtClean="0">
                <a:solidFill>
                  <a:srgbClr val="00B050"/>
                </a:solidFill>
                <a:latin typeface="Times New Roman" panose="02020603050405020304" pitchFamily="18" charset="0"/>
                <a:cs typeface="Times New Roman" panose="02020603050405020304" pitchFamily="18" charset="0"/>
              </a:rPr>
              <a:t>during this cardiac cycle </a:t>
            </a:r>
            <a:r>
              <a:rPr lang="en-US" sz="2000" dirty="0" smtClean="0">
                <a:latin typeface="Times New Roman" panose="02020603050405020304" pitchFamily="18" charset="0"/>
                <a:cs typeface="Times New Roman" panose="02020603050405020304" pitchFamily="18" charset="0"/>
              </a:rPr>
              <a:t>(point B).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Because maximum filling occurs at the end of ventricular relaxation (diastole), this </a:t>
            </a:r>
            <a:r>
              <a:rPr lang="en-US" sz="2000" b="1" dirty="0" smtClean="0">
                <a:solidFill>
                  <a:srgbClr val="FF0000"/>
                </a:solidFill>
                <a:latin typeface="Times New Roman" panose="02020603050405020304" pitchFamily="18" charset="0"/>
                <a:cs typeface="Times New Roman" panose="02020603050405020304" pitchFamily="18" charset="0"/>
              </a:rPr>
              <a:t>volume is called </a:t>
            </a:r>
            <a:r>
              <a:rPr lang="en-US" sz="2000" dirty="0" smtClean="0">
                <a:latin typeface="Times New Roman" panose="02020603050405020304" pitchFamily="18" charset="0"/>
                <a:cs typeface="Times New Roman" panose="02020603050405020304" pitchFamily="18" charset="0"/>
              </a:rPr>
              <a:t>the end-diastolic volume (</a:t>
            </a:r>
            <a:r>
              <a:rPr lang="en-US" sz="2000" b="1" dirty="0" smtClean="0">
                <a:solidFill>
                  <a:srgbClr val="FF0000"/>
                </a:solidFill>
                <a:latin typeface="Times New Roman" panose="02020603050405020304" pitchFamily="18" charset="0"/>
                <a:cs typeface="Times New Roman" panose="02020603050405020304" pitchFamily="18" charset="0"/>
              </a:rPr>
              <a:t>EDV</a:t>
            </a:r>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a </a:t>
            </a:r>
            <a:r>
              <a:rPr lang="en-US" sz="2000" b="1" dirty="0" smtClean="0">
                <a:solidFill>
                  <a:srgbClr val="FF0000"/>
                </a:solidFill>
                <a:latin typeface="Times New Roman" panose="02020603050405020304" pitchFamily="18" charset="0"/>
                <a:cs typeface="Times New Roman" panose="02020603050405020304" pitchFamily="18" charset="0"/>
              </a:rPr>
              <a:t>70-kg man </a:t>
            </a:r>
            <a:r>
              <a:rPr lang="en-US" sz="2000" b="1" dirty="0" smtClean="0">
                <a:solidFill>
                  <a:srgbClr val="00B050"/>
                </a:solidFill>
                <a:latin typeface="Times New Roman" panose="02020603050405020304" pitchFamily="18" charset="0"/>
                <a:cs typeface="Times New Roman" panose="02020603050405020304" pitchFamily="18" charset="0"/>
              </a:rPr>
              <a:t>at rest</a:t>
            </a:r>
            <a:r>
              <a:rPr lang="en-US" sz="2000" dirty="0" smtClean="0">
                <a:latin typeface="Times New Roman" panose="02020603050405020304" pitchFamily="18" charset="0"/>
                <a:cs typeface="Times New Roman" panose="02020603050405020304" pitchFamily="18" charset="0"/>
              </a:rPr>
              <a:t>, end-diastolic volume is about </a:t>
            </a:r>
            <a:r>
              <a:rPr lang="en-US" sz="2000" b="1" dirty="0" smtClean="0">
                <a:solidFill>
                  <a:srgbClr val="00B050"/>
                </a:solidFill>
                <a:latin typeface="Times New Roman" panose="02020603050405020304" pitchFamily="18" charset="0"/>
                <a:cs typeface="Times New Roman" panose="02020603050405020304" pitchFamily="18" charset="0"/>
              </a:rPr>
              <a:t>135 mL</a:t>
            </a:r>
            <a:r>
              <a:rPr lang="en-US" sz="2000" dirty="0" smtClean="0">
                <a:latin typeface="Times New Roman" panose="02020603050405020304" pitchFamily="18" charset="0"/>
                <a:cs typeface="Times New Roman" panose="02020603050405020304" pitchFamily="18" charset="0"/>
              </a:rPr>
              <a:t>, but this value varies under different conditions. </a:t>
            </a:r>
          </a:p>
          <a:p>
            <a:pPr algn="just"/>
            <a:endParaRPr lang="en-US" sz="2000" dirty="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During periods of </a:t>
            </a:r>
            <a:r>
              <a:rPr lang="en-US" sz="2000" b="1" dirty="0" smtClean="0">
                <a:solidFill>
                  <a:srgbClr val="FF0000"/>
                </a:solidFill>
                <a:latin typeface="Times New Roman" panose="02020603050405020304" pitchFamily="18" charset="0"/>
                <a:cs typeface="Times New Roman" panose="02020603050405020304" pitchFamily="18" charset="0"/>
              </a:rPr>
              <a:t>very high heart rate</a:t>
            </a:r>
            <a:r>
              <a:rPr lang="en-US" sz="2000" dirty="0" smtClean="0">
                <a:latin typeface="Times New Roman" panose="02020603050405020304" pitchFamily="18" charset="0"/>
                <a:cs typeface="Times New Roman" panose="02020603050405020304" pitchFamily="18" charset="0"/>
              </a:rPr>
              <a:t>, for instance, when the </a:t>
            </a:r>
            <a:r>
              <a:rPr lang="en-US" sz="2000" b="1" dirty="0" smtClean="0">
                <a:solidFill>
                  <a:srgbClr val="FF0000"/>
                </a:solidFill>
                <a:latin typeface="Times New Roman" panose="02020603050405020304" pitchFamily="18" charset="0"/>
                <a:cs typeface="Times New Roman" panose="02020603050405020304" pitchFamily="18" charset="0"/>
              </a:rPr>
              <a:t>ventricle does not have time to fill </a:t>
            </a:r>
            <a:r>
              <a:rPr lang="en-US" sz="2000" dirty="0" smtClean="0">
                <a:latin typeface="Times New Roman" panose="02020603050405020304" pitchFamily="18" charset="0"/>
                <a:cs typeface="Times New Roman" panose="02020603050405020304" pitchFamily="18" charset="0"/>
              </a:rPr>
              <a:t>completely between beats, the end-diastolic value may be </a:t>
            </a:r>
            <a:r>
              <a:rPr lang="en-US" sz="2000" b="1" dirty="0" smtClean="0">
                <a:solidFill>
                  <a:srgbClr val="FF0000"/>
                </a:solidFill>
                <a:latin typeface="Times New Roman" panose="02020603050405020304" pitchFamily="18" charset="0"/>
                <a:cs typeface="Times New Roman" panose="02020603050405020304" pitchFamily="18" charset="0"/>
              </a:rPr>
              <a:t>less than 135 ml.</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390832"/>
            <a:ext cx="4411144" cy="461665"/>
          </a:xfrm>
          <a:prstGeom prst="rect">
            <a:avLst/>
          </a:prstGeom>
          <a:noFill/>
        </p:spPr>
        <p:txBody>
          <a:bodyPr wrap="none" rtlCol="0">
            <a:spAutoFit/>
          </a:bodyPr>
          <a:lstStyle/>
          <a:p>
            <a:pPr marL="285750" indent="-285750">
              <a:buFont typeface="Wingdings" panose="05000000000000000000" pitchFamily="2" charset="2"/>
              <a:buChar char="q"/>
            </a:pPr>
            <a:r>
              <a:rPr lang="en-US" sz="2400" b="1" dirty="0" smtClean="0"/>
              <a:t>A-B segment: ventricular filling</a:t>
            </a:r>
            <a:endParaRPr lang="en-US" sz="2400" b="1" dirty="0"/>
          </a:p>
        </p:txBody>
      </p:sp>
      <p:pic>
        <p:nvPicPr>
          <p:cNvPr id="4" name="Picture 3"/>
          <p:cNvPicPr>
            <a:picLocks noChangeAspect="1"/>
          </p:cNvPicPr>
          <p:nvPr/>
        </p:nvPicPr>
        <p:blipFill>
          <a:blip r:embed="rId2"/>
          <a:stretch>
            <a:fillRect/>
          </a:stretch>
        </p:blipFill>
        <p:spPr>
          <a:xfrm>
            <a:off x="7850592" y="1893136"/>
            <a:ext cx="4397080" cy="4129550"/>
          </a:xfrm>
          <a:prstGeom prst="rect">
            <a:avLst/>
          </a:prstGeom>
        </p:spPr>
      </p:pic>
      <p:sp>
        <p:nvSpPr>
          <p:cNvPr id="5" name="Oval 4"/>
          <p:cNvSpPr/>
          <p:nvPr/>
        </p:nvSpPr>
        <p:spPr>
          <a:xfrm>
            <a:off x="10419735" y="4424517"/>
            <a:ext cx="803787" cy="435077"/>
          </a:xfrm>
          <a:prstGeom prst="ellipse">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
        <p:nvSpPr>
          <p:cNvPr id="7" name="Rectangle 6"/>
          <p:cNvSpPr/>
          <p:nvPr/>
        </p:nvSpPr>
        <p:spPr>
          <a:xfrm>
            <a:off x="8733769" y="5325576"/>
            <a:ext cx="2024913" cy="369332"/>
          </a:xfrm>
          <a:prstGeom prst="rect">
            <a:avLst/>
          </a:prstGeom>
        </p:spPr>
        <p:txBody>
          <a:bodyPr wrap="none">
            <a:spAutoFit/>
          </a:bodyPr>
          <a:lstStyle/>
          <a:p>
            <a:pPr algn="just"/>
            <a:r>
              <a:rPr lang="en-US" b="1" dirty="0">
                <a:solidFill>
                  <a:srgbClr val="00B050"/>
                </a:solidFill>
                <a:latin typeface="Times New Roman" panose="02020603050405020304" pitchFamily="18" charset="0"/>
                <a:cs typeface="Times New Roman" panose="02020603050405020304" pitchFamily="18" charset="0"/>
              </a:rPr>
              <a:t>atrial contraction. </a:t>
            </a:r>
          </a:p>
        </p:txBody>
      </p:sp>
      <p:cxnSp>
        <p:nvCxnSpPr>
          <p:cNvPr id="9" name="Straight Arrow Connector 8"/>
          <p:cNvCxnSpPr>
            <a:endCxn id="5" idx="3"/>
          </p:cNvCxnSpPr>
          <p:nvPr/>
        </p:nvCxnSpPr>
        <p:spPr>
          <a:xfrm flipV="1">
            <a:off x="9785555" y="4795878"/>
            <a:ext cx="751892" cy="46059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8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1755"/>
            <a:ext cx="6238568" cy="5262979"/>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When </a:t>
            </a:r>
            <a:r>
              <a:rPr lang="en-US" sz="2400" b="1" dirty="0" smtClean="0">
                <a:solidFill>
                  <a:srgbClr val="FF0000"/>
                </a:solidFill>
                <a:latin typeface="Times New Roman" panose="02020603050405020304" pitchFamily="18" charset="0"/>
                <a:cs typeface="Times New Roman" panose="02020603050405020304" pitchFamily="18" charset="0"/>
              </a:rPr>
              <a:t>ventricular contraction begins</a:t>
            </a:r>
            <a:r>
              <a:rPr lang="en-US" sz="2400" dirty="0" smtClean="0">
                <a:latin typeface="Times New Roman" panose="02020603050405020304" pitchFamily="18" charset="0"/>
                <a:cs typeface="Times New Roman" panose="02020603050405020304" pitchFamily="18" charset="0"/>
              </a:rPr>
              <a:t>, the </a:t>
            </a:r>
            <a:r>
              <a:rPr lang="en-US" sz="2400" b="1" dirty="0" smtClean="0">
                <a:solidFill>
                  <a:srgbClr val="00B050"/>
                </a:solidFill>
                <a:latin typeface="Times New Roman" panose="02020603050405020304" pitchFamily="18" charset="0"/>
                <a:cs typeface="Times New Roman" panose="02020603050405020304" pitchFamily="18" charset="0"/>
              </a:rPr>
              <a:t>mitral valve closes </a:t>
            </a:r>
            <a:r>
              <a:rPr lang="en-US" sz="2400" dirty="0" smtClean="0">
                <a:latin typeface="Times New Roman" panose="02020603050405020304" pitchFamily="18" charset="0"/>
                <a:cs typeface="Times New Roman" panose="02020603050405020304" pitchFamily="18" charset="0"/>
              </a:rPr>
              <a:t>(point B).</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With both the </a:t>
            </a:r>
            <a:r>
              <a:rPr lang="en-US" sz="2400" b="1" dirty="0" smtClean="0">
                <a:solidFill>
                  <a:srgbClr val="FF0000"/>
                </a:solidFill>
                <a:latin typeface="Times New Roman" panose="02020603050405020304" pitchFamily="18" charset="0"/>
                <a:cs typeface="Times New Roman" panose="02020603050405020304" pitchFamily="18" charset="0"/>
              </a:rPr>
              <a:t>AV valve </a:t>
            </a:r>
            <a:r>
              <a:rPr lang="en-US" sz="2400" dirty="0" smtClean="0">
                <a:latin typeface="Times New Roman" panose="02020603050405020304" pitchFamily="18" charset="0"/>
                <a:cs typeface="Times New Roman" panose="02020603050405020304" pitchFamily="18" charset="0"/>
              </a:rPr>
              <a:t>and the </a:t>
            </a:r>
            <a:r>
              <a:rPr lang="en-US" sz="2400" b="1" dirty="0" smtClean="0">
                <a:solidFill>
                  <a:srgbClr val="FF0000"/>
                </a:solidFill>
                <a:latin typeface="Times New Roman" panose="02020603050405020304" pitchFamily="18" charset="0"/>
                <a:cs typeface="Times New Roman" panose="02020603050405020304" pitchFamily="18" charset="0"/>
              </a:rPr>
              <a:t>semilunar</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valve </a:t>
            </a:r>
            <a:r>
              <a:rPr lang="en-US" sz="2400" b="1" dirty="0" smtClean="0">
                <a:solidFill>
                  <a:srgbClr val="FF0000"/>
                </a:solidFill>
                <a:latin typeface="Times New Roman" panose="02020603050405020304" pitchFamily="18" charset="0"/>
                <a:cs typeface="Times New Roman" panose="02020603050405020304" pitchFamily="18" charset="0"/>
              </a:rPr>
              <a:t>closed,</a:t>
            </a:r>
            <a:r>
              <a:rPr lang="en-US" sz="2400" dirty="0" smtClean="0">
                <a:latin typeface="Times New Roman" panose="02020603050405020304" pitchFamily="18" charset="0"/>
                <a:cs typeface="Times New Roman" panose="02020603050405020304" pitchFamily="18" charset="0"/>
              </a:rPr>
              <a:t> blood in the ventricle has nowhere to go. </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Nevertheless, the ventricle continues to contract, causing the </a:t>
            </a:r>
            <a:r>
              <a:rPr lang="en-US" sz="2400" b="1" dirty="0" smtClean="0">
                <a:solidFill>
                  <a:srgbClr val="FF0000"/>
                </a:solidFill>
                <a:latin typeface="Times New Roman" panose="02020603050405020304" pitchFamily="18" charset="0"/>
                <a:cs typeface="Times New Roman" panose="02020603050405020304" pitchFamily="18" charset="0"/>
              </a:rPr>
              <a:t>pressure </a:t>
            </a:r>
            <a:r>
              <a:rPr lang="en-US" sz="2400" dirty="0" smtClean="0">
                <a:latin typeface="Times New Roman" panose="02020603050405020304" pitchFamily="18" charset="0"/>
                <a:cs typeface="Times New Roman" panose="02020603050405020304" pitchFamily="18" charset="0"/>
              </a:rPr>
              <a:t>in this chamber to </a:t>
            </a:r>
            <a:r>
              <a:rPr lang="en-US" sz="2400" b="1" dirty="0" smtClean="0">
                <a:solidFill>
                  <a:srgbClr val="FF0000"/>
                </a:solidFill>
                <a:latin typeface="Times New Roman" panose="02020603050405020304" pitchFamily="18" charset="0"/>
                <a:cs typeface="Times New Roman" panose="02020603050405020304" pitchFamily="18" charset="0"/>
              </a:rPr>
              <a:t>increase rapidly </a:t>
            </a:r>
            <a:r>
              <a:rPr lang="en-US" sz="2400" dirty="0" smtClean="0">
                <a:latin typeface="Times New Roman" panose="02020603050405020304" pitchFamily="18" charset="0"/>
                <a:cs typeface="Times New Roman" panose="02020603050405020304" pitchFamily="18" charset="0"/>
              </a:rPr>
              <a:t>during </a:t>
            </a:r>
            <a:r>
              <a:rPr lang="en-US" sz="2400" b="1" dirty="0" err="1" smtClean="0">
                <a:solidFill>
                  <a:srgbClr val="FF0000"/>
                </a:solidFill>
                <a:latin typeface="Times New Roman" panose="02020603050405020304" pitchFamily="18" charset="0"/>
                <a:cs typeface="Times New Roman" panose="02020603050405020304" pitchFamily="18" charset="0"/>
              </a:rPr>
              <a:t>isovolumic</a:t>
            </a:r>
            <a:r>
              <a:rPr lang="en-US" sz="2400" b="1" dirty="0" smtClean="0">
                <a:solidFill>
                  <a:srgbClr val="FF0000"/>
                </a:solidFill>
                <a:latin typeface="Times New Roman" panose="02020603050405020304" pitchFamily="18" charset="0"/>
                <a:cs typeface="Times New Roman" panose="02020603050405020304" pitchFamily="18" charset="0"/>
              </a:rPr>
              <a:t> contraction</a:t>
            </a:r>
            <a:r>
              <a:rPr lang="en-US" sz="2400" dirty="0" smtClean="0">
                <a:latin typeface="Times New Roman" panose="02020603050405020304" pitchFamily="18" charset="0"/>
                <a:cs typeface="Times New Roman" panose="02020603050405020304" pitchFamily="18" charset="0"/>
              </a:rPr>
              <a:t> (B-C). </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Once ventricular pressure exceeds the pressure in the aorta, the </a:t>
            </a:r>
            <a:r>
              <a:rPr lang="en-US" sz="2400" b="1" dirty="0" smtClean="0">
                <a:solidFill>
                  <a:srgbClr val="FF0000"/>
                </a:solidFill>
                <a:latin typeface="Times New Roman" panose="02020603050405020304" pitchFamily="18" charset="0"/>
                <a:cs typeface="Times New Roman" panose="02020603050405020304" pitchFamily="18" charset="0"/>
              </a:rPr>
              <a:t>aortic valve opens (point C).</a:t>
            </a:r>
          </a:p>
        </p:txBody>
      </p:sp>
      <p:pic>
        <p:nvPicPr>
          <p:cNvPr id="3" name="Picture 2"/>
          <p:cNvPicPr>
            <a:picLocks noChangeAspect="1"/>
          </p:cNvPicPr>
          <p:nvPr/>
        </p:nvPicPr>
        <p:blipFill>
          <a:blip r:embed="rId2"/>
          <a:stretch>
            <a:fillRect/>
          </a:stretch>
        </p:blipFill>
        <p:spPr>
          <a:xfrm>
            <a:off x="7078233" y="1214711"/>
            <a:ext cx="5113767" cy="4802632"/>
          </a:xfrm>
          <a:prstGeom prst="rect">
            <a:avLst/>
          </a:prstGeom>
        </p:spPr>
      </p:pic>
      <p:sp>
        <p:nvSpPr>
          <p:cNvPr id="4" name="TextBox 3"/>
          <p:cNvSpPr txBox="1"/>
          <p:nvPr/>
        </p:nvSpPr>
        <p:spPr>
          <a:xfrm>
            <a:off x="-1" y="228600"/>
            <a:ext cx="8620433" cy="461665"/>
          </a:xfrm>
          <a:prstGeom prst="rect">
            <a:avLst/>
          </a:prstGeom>
          <a:noFill/>
        </p:spPr>
        <p:txBody>
          <a:bodyPr wrap="square" rtlCol="0">
            <a:spAutoFit/>
          </a:bodyPr>
          <a:lstStyle/>
          <a:p>
            <a:pPr marL="285750" indent="-285750">
              <a:buFont typeface="Wingdings" panose="05000000000000000000" pitchFamily="2" charset="2"/>
              <a:buChar char="q"/>
            </a:pPr>
            <a:r>
              <a:rPr lang="en-US" sz="2400" b="1" dirty="0" smtClean="0"/>
              <a:t>B-C segment: ventricular </a:t>
            </a:r>
            <a:r>
              <a:rPr lang="en-US" sz="2400" b="1" dirty="0" err="1" smtClean="0"/>
              <a:t>isovolumic</a:t>
            </a:r>
            <a:r>
              <a:rPr lang="en-US" sz="2400" b="1" dirty="0" smtClean="0"/>
              <a:t> contraction – closed valve</a:t>
            </a:r>
            <a:endParaRPr lang="en-US" sz="2400" b="1" dirty="0"/>
          </a:p>
        </p:txBody>
      </p:sp>
      <p:sp>
        <p:nvSpPr>
          <p:cNvPr id="6" name="TextBox 5"/>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
        <p:nvSpPr>
          <p:cNvPr id="7" name="Rectangle 6"/>
          <p:cNvSpPr/>
          <p:nvPr/>
        </p:nvSpPr>
        <p:spPr>
          <a:xfrm>
            <a:off x="11201400" y="2318406"/>
            <a:ext cx="1080215" cy="923330"/>
          </a:xfrm>
          <a:prstGeom prst="rect">
            <a:avLst/>
          </a:prstGeom>
        </p:spPr>
        <p:txBody>
          <a:bodyPr wrap="square">
            <a:spAutoFit/>
          </a:bodyPr>
          <a:lstStyle/>
          <a:p>
            <a:r>
              <a:rPr lang="en-US" b="1" dirty="0">
                <a:solidFill>
                  <a:srgbClr val="00B050"/>
                </a:solidFill>
                <a:latin typeface="Times New Roman" panose="02020603050405020304" pitchFamily="18" charset="0"/>
                <a:cs typeface="Times New Roman" panose="02020603050405020304" pitchFamily="18" charset="0"/>
              </a:rPr>
              <a:t>mitral valve closes </a:t>
            </a:r>
            <a:endParaRPr lang="en-US" b="1" dirty="0">
              <a:solidFill>
                <a:srgbClr val="00B050"/>
              </a:solidFill>
            </a:endParaRPr>
          </a:p>
        </p:txBody>
      </p:sp>
      <p:cxnSp>
        <p:nvCxnSpPr>
          <p:cNvPr id="9" name="Straight Arrow Connector 8"/>
          <p:cNvCxnSpPr/>
          <p:nvPr/>
        </p:nvCxnSpPr>
        <p:spPr>
          <a:xfrm flipH="1">
            <a:off x="10766323" y="3185652"/>
            <a:ext cx="774290" cy="110612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635116" y="359306"/>
            <a:ext cx="2422458" cy="369332"/>
          </a:xfrm>
          <a:prstGeom prst="rect">
            <a:avLst/>
          </a:prstGeom>
        </p:spPr>
        <p:txBody>
          <a:bodyPr wrap="none">
            <a:spAutoFit/>
          </a:bodyPr>
          <a:lstStyle/>
          <a:p>
            <a:r>
              <a:rPr lang="en-US" b="1" dirty="0" err="1">
                <a:solidFill>
                  <a:srgbClr val="00B050"/>
                </a:solidFill>
                <a:latin typeface="Times New Roman" panose="02020603050405020304" pitchFamily="18" charset="0"/>
                <a:cs typeface="Times New Roman" panose="02020603050405020304" pitchFamily="18" charset="0"/>
              </a:rPr>
              <a:t>isovolumic</a:t>
            </a:r>
            <a:r>
              <a:rPr lang="en-US" b="1" dirty="0">
                <a:solidFill>
                  <a:srgbClr val="00B050"/>
                </a:solidFill>
                <a:latin typeface="Times New Roman" panose="02020603050405020304" pitchFamily="18" charset="0"/>
                <a:cs typeface="Times New Roman" panose="02020603050405020304" pitchFamily="18" charset="0"/>
              </a:rPr>
              <a:t> contraction</a:t>
            </a:r>
            <a:endParaRPr lang="en-US" dirty="0">
              <a:solidFill>
                <a:srgbClr val="00B050"/>
              </a:solidFill>
            </a:endParaRPr>
          </a:p>
        </p:txBody>
      </p:sp>
      <p:cxnSp>
        <p:nvCxnSpPr>
          <p:cNvPr id="12" name="Straight Arrow Connector 11"/>
          <p:cNvCxnSpPr/>
          <p:nvPr/>
        </p:nvCxnSpPr>
        <p:spPr>
          <a:xfrm flipH="1">
            <a:off x="10696831" y="743386"/>
            <a:ext cx="762666" cy="287264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09092" y="1032387"/>
            <a:ext cx="2012089" cy="369332"/>
          </a:xfrm>
          <a:prstGeom prst="rect">
            <a:avLst/>
          </a:prstGeom>
        </p:spPr>
        <p:txBody>
          <a:bodyPr wrap="none">
            <a:spAutoFit/>
          </a:bodyPr>
          <a:lstStyle/>
          <a:p>
            <a:r>
              <a:rPr lang="en-US" b="1" dirty="0">
                <a:solidFill>
                  <a:srgbClr val="00B050"/>
                </a:solidFill>
                <a:latin typeface="Times New Roman" panose="02020603050405020304" pitchFamily="18" charset="0"/>
                <a:cs typeface="Times New Roman" panose="02020603050405020304" pitchFamily="18" charset="0"/>
              </a:rPr>
              <a:t>aortic valve opens </a:t>
            </a:r>
            <a:endParaRPr lang="en-US" dirty="0">
              <a:solidFill>
                <a:srgbClr val="00B050"/>
              </a:solidFill>
            </a:endParaRPr>
          </a:p>
        </p:txBody>
      </p:sp>
      <p:cxnSp>
        <p:nvCxnSpPr>
          <p:cNvPr id="16" name="Straight Arrow Connector 15"/>
          <p:cNvCxnSpPr/>
          <p:nvPr/>
        </p:nvCxnSpPr>
        <p:spPr>
          <a:xfrm>
            <a:off x="10451773" y="1446477"/>
            <a:ext cx="219863" cy="146645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0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4036" b="15508"/>
          <a:stretch/>
        </p:blipFill>
        <p:spPr>
          <a:xfrm>
            <a:off x="7795988" y="1236833"/>
            <a:ext cx="4396012" cy="4057838"/>
          </a:xfrm>
          <a:prstGeom prst="rect">
            <a:avLst/>
          </a:prstGeom>
        </p:spPr>
      </p:pic>
      <p:sp>
        <p:nvSpPr>
          <p:cNvPr id="2" name="Rectangle 1"/>
          <p:cNvSpPr/>
          <p:nvPr/>
        </p:nvSpPr>
        <p:spPr>
          <a:xfrm>
            <a:off x="0" y="1225689"/>
            <a:ext cx="7617542" cy="5632311"/>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ventricular pressure exceeds the pressure in the aorta, </a:t>
            </a:r>
            <a:r>
              <a:rPr lang="en-US" sz="2400" b="1" dirty="0">
                <a:solidFill>
                  <a:srgbClr val="00B050"/>
                </a:solidFill>
                <a:latin typeface="Times New Roman" panose="02020603050405020304" pitchFamily="18" charset="0"/>
                <a:cs typeface="Times New Roman" panose="02020603050405020304" pitchFamily="18" charset="0"/>
              </a:rPr>
              <a:t>the aortic valve opens (point C). </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Pressure</a:t>
            </a:r>
            <a:r>
              <a:rPr lang="en-US" sz="2400" dirty="0" smtClean="0">
                <a:latin typeface="Times New Roman" panose="02020603050405020304" pitchFamily="18" charset="0"/>
                <a:cs typeface="Times New Roman" panose="02020603050405020304" pitchFamily="18" charset="0"/>
              </a:rPr>
              <a:t> continues to increase as </a:t>
            </a:r>
            <a:r>
              <a:rPr lang="en-US" sz="2400" b="1" dirty="0" smtClean="0">
                <a:solidFill>
                  <a:srgbClr val="FF0000"/>
                </a:solidFill>
                <a:latin typeface="Times New Roman" panose="02020603050405020304" pitchFamily="18" charset="0"/>
                <a:cs typeface="Times New Roman" panose="02020603050405020304" pitchFamily="18" charset="0"/>
              </a:rPr>
              <a:t>the ventricle contracts</a:t>
            </a:r>
            <a:r>
              <a:rPr lang="en-US" sz="2400" dirty="0" smtClean="0">
                <a:latin typeface="Times New Roman" panose="02020603050405020304" pitchFamily="18" charset="0"/>
                <a:cs typeface="Times New Roman" panose="02020603050405020304" pitchFamily="18" charset="0"/>
              </a:rPr>
              <a:t> further, but </a:t>
            </a:r>
            <a:r>
              <a:rPr lang="en-US" sz="2400" b="1" dirty="0" smtClean="0">
                <a:solidFill>
                  <a:srgbClr val="FF0000"/>
                </a:solidFill>
                <a:latin typeface="Times New Roman" panose="02020603050405020304" pitchFamily="18" charset="0"/>
                <a:cs typeface="Times New Roman" panose="02020603050405020304" pitchFamily="18" charset="0"/>
              </a:rPr>
              <a:t>ventricular volume decreases </a:t>
            </a:r>
            <a:r>
              <a:rPr lang="en-US" sz="2400" dirty="0" smtClean="0">
                <a:latin typeface="Times New Roman" panose="02020603050405020304" pitchFamily="18" charset="0"/>
                <a:cs typeface="Times New Roman" panose="02020603050405020304" pitchFamily="18" charset="0"/>
              </a:rPr>
              <a:t>as </a:t>
            </a:r>
            <a:r>
              <a:rPr lang="en-US" sz="2400" b="1" dirty="0" smtClean="0">
                <a:solidFill>
                  <a:srgbClr val="00B050"/>
                </a:solidFill>
                <a:latin typeface="Times New Roman" panose="02020603050405020304" pitchFamily="18" charset="0"/>
                <a:cs typeface="Times New Roman" panose="02020603050405020304" pitchFamily="18" charset="0"/>
              </a:rPr>
              <a:t>blood is pushed out into the aorta (C→D).</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heart </a:t>
            </a:r>
            <a:r>
              <a:rPr lang="en-US" sz="2400" b="1" dirty="0">
                <a:solidFill>
                  <a:srgbClr val="00B050"/>
                </a:solidFill>
                <a:latin typeface="Times New Roman" panose="02020603050405020304" pitchFamily="18" charset="0"/>
                <a:cs typeface="Times New Roman" panose="02020603050405020304" pitchFamily="18" charset="0"/>
              </a:rPr>
              <a:t>does not empty itself completely of blood </a:t>
            </a:r>
            <a:r>
              <a:rPr lang="en-US" sz="2400" dirty="0">
                <a:latin typeface="Times New Roman" panose="02020603050405020304" pitchFamily="18" charset="0"/>
                <a:cs typeface="Times New Roman" panose="02020603050405020304" pitchFamily="18" charset="0"/>
              </a:rPr>
              <a:t>each time the ventricle contracts.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amount of blood </a:t>
            </a:r>
            <a:r>
              <a:rPr lang="en-US" sz="2400" b="1" dirty="0">
                <a:solidFill>
                  <a:srgbClr val="FF0000"/>
                </a:solidFill>
                <a:latin typeface="Times New Roman" panose="02020603050405020304" pitchFamily="18" charset="0"/>
                <a:cs typeface="Times New Roman" panose="02020603050405020304" pitchFamily="18" charset="0"/>
              </a:rPr>
              <a:t>left in the ventricle </a:t>
            </a:r>
            <a:r>
              <a:rPr lang="en-US" sz="2400" dirty="0">
                <a:latin typeface="Times New Roman" panose="02020603050405020304" pitchFamily="18" charset="0"/>
                <a:cs typeface="Times New Roman" panose="02020603050405020304" pitchFamily="18" charset="0"/>
              </a:rPr>
              <a:t>at the end of contraction is known as the </a:t>
            </a:r>
            <a:r>
              <a:rPr lang="en-US" sz="2400" b="1" dirty="0">
                <a:solidFill>
                  <a:srgbClr val="00B050"/>
                </a:solidFill>
                <a:latin typeface="Times New Roman" panose="02020603050405020304" pitchFamily="18" charset="0"/>
                <a:cs typeface="Times New Roman" panose="02020603050405020304" pitchFamily="18" charset="0"/>
              </a:rPr>
              <a:t>end-systolic </a:t>
            </a:r>
            <a:r>
              <a:rPr lang="en-US" sz="2400" b="1" dirty="0" smtClean="0">
                <a:solidFill>
                  <a:srgbClr val="00B050"/>
                </a:solidFill>
                <a:latin typeface="Times New Roman" panose="02020603050405020304" pitchFamily="18" charset="0"/>
                <a:cs typeface="Times New Roman" panose="02020603050405020304" pitchFamily="18" charset="0"/>
              </a:rPr>
              <a:t>volume </a:t>
            </a:r>
            <a:r>
              <a:rPr lang="en-US" sz="2400" b="1" dirty="0">
                <a:solidFill>
                  <a:srgbClr val="00B050"/>
                </a:solidFill>
                <a:latin typeface="Times New Roman" panose="02020603050405020304" pitchFamily="18" charset="0"/>
                <a:cs typeface="Times New Roman" panose="02020603050405020304" pitchFamily="18" charset="0"/>
              </a:rPr>
              <a:t>(ESV). </a:t>
            </a:r>
            <a:endParaRPr lang="en-US" sz="2400" b="1" dirty="0" smtClean="0">
              <a:solidFill>
                <a:srgbClr val="00B05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ESV (point D) is the </a:t>
            </a:r>
            <a:r>
              <a:rPr lang="en-US" sz="2400" b="1" dirty="0" smtClean="0">
                <a:solidFill>
                  <a:srgbClr val="FF0000"/>
                </a:solidFill>
                <a:latin typeface="Times New Roman" panose="02020603050405020304" pitchFamily="18" charset="0"/>
                <a:cs typeface="Times New Roman" panose="02020603050405020304" pitchFamily="18" charset="0"/>
              </a:rPr>
              <a:t>minimum amount of blood </a:t>
            </a:r>
            <a:r>
              <a:rPr lang="en-US" sz="2400" dirty="0" smtClean="0">
                <a:latin typeface="Times New Roman" panose="02020603050405020304" pitchFamily="18" charset="0"/>
                <a:cs typeface="Times New Roman" panose="02020603050405020304" pitchFamily="18" charset="0"/>
              </a:rPr>
              <a:t>the ventricle contains during one cycle. </a:t>
            </a:r>
          </a:p>
        </p:txBody>
      </p:sp>
      <p:sp>
        <p:nvSpPr>
          <p:cNvPr id="4" name="Oval 3"/>
          <p:cNvSpPr/>
          <p:nvPr/>
        </p:nvSpPr>
        <p:spPr>
          <a:xfrm rot="1339961">
            <a:off x="9343104" y="1987183"/>
            <a:ext cx="2433484" cy="848032"/>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28600"/>
            <a:ext cx="7028014" cy="461665"/>
          </a:xfrm>
          <a:prstGeom prst="rect">
            <a:avLst/>
          </a:prstGeom>
          <a:noFill/>
        </p:spPr>
        <p:txBody>
          <a:bodyPr wrap="none" rtlCol="0">
            <a:spAutoFit/>
          </a:bodyPr>
          <a:lstStyle/>
          <a:p>
            <a:pPr marL="285750" indent="-285750">
              <a:buFont typeface="Wingdings" panose="05000000000000000000" pitchFamily="2" charset="2"/>
              <a:buChar char="q"/>
            </a:pPr>
            <a:r>
              <a:rPr lang="en-US" sz="2400" b="1" dirty="0" smtClean="0"/>
              <a:t>C-D segment: ventricular contraction- opened valve</a:t>
            </a:r>
            <a:endParaRPr lang="en-US" sz="2400" b="1" dirty="0"/>
          </a:p>
        </p:txBody>
      </p:sp>
      <p:pic>
        <p:nvPicPr>
          <p:cNvPr id="6" name="Picture 5"/>
          <p:cNvPicPr>
            <a:picLocks noChangeAspect="1"/>
          </p:cNvPicPr>
          <p:nvPr/>
        </p:nvPicPr>
        <p:blipFill rotWithShape="1">
          <a:blip r:embed="rId3"/>
          <a:srcRect l="53075" t="84998"/>
          <a:stretch/>
        </p:blipFill>
        <p:spPr>
          <a:xfrm>
            <a:off x="8922774" y="5254124"/>
            <a:ext cx="2400177" cy="720716"/>
          </a:xfrm>
          <a:prstGeom prst="rect">
            <a:avLst/>
          </a:prstGeom>
        </p:spPr>
      </p:pic>
      <p:sp>
        <p:nvSpPr>
          <p:cNvPr id="7" name="TextBox 6"/>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Tree>
    <p:extLst>
      <p:ext uri="{BB962C8B-B14F-4D97-AF65-F5344CB8AC3E}">
        <p14:creationId xmlns:p14="http://schemas.microsoft.com/office/powerpoint/2010/main" val="67268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0641"/>
            <a:ext cx="7160342" cy="5324535"/>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 </a:t>
            </a:r>
            <a:r>
              <a:rPr lang="en-US" sz="2000" b="1" dirty="0" smtClean="0">
                <a:solidFill>
                  <a:srgbClr val="FF0000"/>
                </a:solidFill>
                <a:latin typeface="Times New Roman" panose="02020603050405020304" pitchFamily="18" charset="0"/>
                <a:cs typeface="Times New Roman" panose="02020603050405020304" pitchFamily="18" charset="0"/>
              </a:rPr>
              <a:t>average ES</a:t>
            </a:r>
            <a:r>
              <a:rPr lang="en-US" sz="2000" dirty="0" smtClean="0">
                <a:latin typeface="Times New Roman" panose="02020603050405020304" pitchFamily="18" charset="0"/>
                <a:cs typeface="Times New Roman" panose="02020603050405020304" pitchFamily="18" charset="0"/>
              </a:rPr>
              <a:t>V value in a person at rest is </a:t>
            </a:r>
            <a:r>
              <a:rPr lang="en-US" sz="2000" b="1" dirty="0" smtClean="0">
                <a:solidFill>
                  <a:srgbClr val="FF0000"/>
                </a:solidFill>
                <a:latin typeface="Times New Roman" panose="02020603050405020304" pitchFamily="18" charset="0"/>
                <a:cs typeface="Times New Roman" panose="02020603050405020304" pitchFamily="18" charset="0"/>
              </a:rPr>
              <a:t>65 m</a:t>
            </a:r>
            <a:r>
              <a:rPr lang="en-US" sz="2000" dirty="0" smtClean="0">
                <a:latin typeface="Times New Roman" panose="02020603050405020304" pitchFamily="18" charset="0"/>
                <a:cs typeface="Times New Roman" panose="02020603050405020304" pitchFamily="18" charset="0"/>
              </a:rPr>
              <a:t>l., meaning that nearly half of the 135 mL that was in the ventricle at the start of the contraction is still there at the end of the contraction.</a:t>
            </a: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end of each ventricular contraction</a:t>
            </a:r>
            <a:r>
              <a:rPr lang="en-US" sz="2000" dirty="0">
                <a:latin typeface="Times New Roman" panose="02020603050405020304" pitchFamily="18" charset="0"/>
                <a:cs typeface="Times New Roman" panose="02020603050405020304" pitchFamily="18" charset="0"/>
              </a:rPr>
              <a:t>, the ventricle </a:t>
            </a:r>
            <a:r>
              <a:rPr lang="en-US" sz="2000" b="1" dirty="0">
                <a:solidFill>
                  <a:srgbClr val="FF0000"/>
                </a:solidFill>
                <a:latin typeface="Times New Roman" panose="02020603050405020304" pitchFamily="18" charset="0"/>
                <a:cs typeface="Times New Roman" panose="02020603050405020304" pitchFamily="18" charset="0"/>
              </a:rPr>
              <a:t>begins to relax</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it does so, </a:t>
            </a:r>
            <a:r>
              <a:rPr lang="en-US" sz="2000" b="1" dirty="0">
                <a:solidFill>
                  <a:srgbClr val="FF0000"/>
                </a:solidFill>
                <a:latin typeface="Times New Roman" panose="02020603050405020304" pitchFamily="18" charset="0"/>
                <a:cs typeface="Times New Roman" panose="02020603050405020304" pitchFamily="18" charset="0"/>
              </a:rPr>
              <a:t>ventricular pressure decreases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Once </a:t>
            </a:r>
            <a:r>
              <a:rPr lang="en-US" sz="2000" dirty="0">
                <a:latin typeface="Times New Roman" panose="02020603050405020304" pitchFamily="18" charset="0"/>
                <a:cs typeface="Times New Roman" panose="02020603050405020304" pitchFamily="18" charset="0"/>
              </a:rPr>
              <a:t>pressure in the ventricle </a:t>
            </a:r>
            <a:r>
              <a:rPr lang="en-US" sz="2000" b="1" dirty="0">
                <a:solidFill>
                  <a:srgbClr val="FF0000"/>
                </a:solidFill>
                <a:latin typeface="Times New Roman" panose="02020603050405020304" pitchFamily="18" charset="0"/>
                <a:cs typeface="Times New Roman" panose="02020603050405020304" pitchFamily="18" charset="0"/>
              </a:rPr>
              <a:t>falls below aortic pressure</a:t>
            </a:r>
            <a:r>
              <a:rPr lang="en-US" sz="2000" dirty="0">
                <a:latin typeface="Times New Roman" panose="02020603050405020304" pitchFamily="18" charset="0"/>
                <a:cs typeface="Times New Roman" panose="02020603050405020304" pitchFamily="18" charset="0"/>
              </a:rPr>
              <a:t>, the </a:t>
            </a:r>
            <a:r>
              <a:rPr lang="en-US" sz="2000" b="1" dirty="0">
                <a:solidFill>
                  <a:srgbClr val="00B050"/>
                </a:solidFill>
                <a:latin typeface="Times New Roman" panose="02020603050405020304" pitchFamily="18" charset="0"/>
                <a:cs typeface="Times New Roman" panose="02020603050405020304" pitchFamily="18" charset="0"/>
              </a:rPr>
              <a:t>semilunar valve closes</a:t>
            </a:r>
            <a:r>
              <a:rPr lang="en-US" sz="2000" dirty="0">
                <a:latin typeface="Times New Roman" panose="02020603050405020304" pitchFamily="18" charset="0"/>
                <a:cs typeface="Times New Roman" panose="02020603050405020304" pitchFamily="18" charset="0"/>
              </a:rPr>
              <a:t>, and the </a:t>
            </a:r>
            <a:r>
              <a:rPr lang="en-US" sz="2000" b="1" dirty="0">
                <a:solidFill>
                  <a:srgbClr val="FF0000"/>
                </a:solidFill>
                <a:latin typeface="Times New Roman" panose="02020603050405020304" pitchFamily="18" charset="0"/>
                <a:cs typeface="Times New Roman" panose="02020603050405020304" pitchFamily="18" charset="0"/>
              </a:rPr>
              <a:t>ventricle again becomes a sealed chamber. </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remainder of </a:t>
            </a:r>
            <a:r>
              <a:rPr lang="en-US" sz="2000" b="1" dirty="0">
                <a:solidFill>
                  <a:srgbClr val="FF0000"/>
                </a:solidFill>
                <a:latin typeface="Times New Roman" panose="02020603050405020304" pitchFamily="18" charset="0"/>
                <a:cs typeface="Times New Roman" panose="02020603050405020304" pitchFamily="18" charset="0"/>
              </a:rPr>
              <a:t>relaxation</a:t>
            </a:r>
            <a:r>
              <a:rPr lang="en-US" sz="2000" dirty="0">
                <a:latin typeface="Times New Roman" panose="02020603050405020304" pitchFamily="18" charset="0"/>
                <a:cs typeface="Times New Roman" panose="02020603050405020304" pitchFamily="18" charset="0"/>
              </a:rPr>
              <a:t> occurs </a:t>
            </a:r>
            <a:r>
              <a:rPr lang="en-US" sz="2000" b="1" dirty="0">
                <a:solidFill>
                  <a:srgbClr val="FF0000"/>
                </a:solidFill>
                <a:latin typeface="Times New Roman" panose="02020603050405020304" pitchFamily="18" charset="0"/>
                <a:cs typeface="Times New Roman" panose="02020603050405020304" pitchFamily="18" charset="0"/>
              </a:rPr>
              <a:t>withou</a:t>
            </a:r>
            <a:r>
              <a:rPr lang="en-US" sz="2000" dirty="0">
                <a:latin typeface="Times New Roman" panose="02020603050405020304" pitchFamily="18" charset="0"/>
                <a:cs typeface="Times New Roman" panose="02020603050405020304" pitchFamily="18" charset="0"/>
              </a:rPr>
              <a:t>t a change in </a:t>
            </a:r>
            <a:r>
              <a:rPr lang="en-US" sz="2000" b="1" dirty="0">
                <a:solidFill>
                  <a:srgbClr val="FF0000"/>
                </a:solidFill>
                <a:latin typeface="Times New Roman" panose="02020603050405020304" pitchFamily="18" charset="0"/>
                <a:cs typeface="Times New Roman" panose="02020603050405020304" pitchFamily="18" charset="0"/>
              </a:rPr>
              <a:t>blood volume</a:t>
            </a:r>
            <a:r>
              <a:rPr lang="en-US" sz="2000" dirty="0">
                <a:latin typeface="Times New Roman" panose="02020603050405020304" pitchFamily="18" charset="0"/>
                <a:cs typeface="Times New Roman" panose="02020603050405020304" pitchFamily="18" charset="0"/>
              </a:rPr>
              <a:t>, and so this phase is called </a:t>
            </a:r>
            <a:r>
              <a:rPr lang="en-US" sz="2000" b="1" dirty="0" err="1">
                <a:solidFill>
                  <a:srgbClr val="FF0000"/>
                </a:solidFill>
                <a:latin typeface="Times New Roman" panose="02020603050405020304" pitchFamily="18" charset="0"/>
                <a:cs typeface="Times New Roman" panose="02020603050405020304" pitchFamily="18" charset="0"/>
              </a:rPr>
              <a:t>isovolumic</a:t>
            </a:r>
            <a:r>
              <a:rPr lang="en-US" sz="2000" b="1" dirty="0">
                <a:solidFill>
                  <a:srgbClr val="FF0000"/>
                </a:solidFill>
                <a:latin typeface="Times New Roman" panose="02020603050405020304" pitchFamily="18" charset="0"/>
                <a:cs typeface="Times New Roman" panose="02020603050405020304" pitchFamily="18" charset="0"/>
              </a:rPr>
              <a:t> relaxation </a:t>
            </a:r>
            <a:r>
              <a:rPr lang="en-US" sz="2000" dirty="0" smtClean="0">
                <a:latin typeface="Times New Roman" panose="02020603050405020304" pitchFamily="18" charset="0"/>
                <a:cs typeface="Times New Roman" panose="02020603050405020304" pitchFamily="18" charset="0"/>
              </a:rPr>
              <a:t>(DA</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ventricular pressure finally falls to the point at which </a:t>
            </a:r>
            <a:r>
              <a:rPr lang="en-US" sz="2000" b="1" dirty="0">
                <a:solidFill>
                  <a:srgbClr val="FF0000"/>
                </a:solidFill>
                <a:latin typeface="Times New Roman" panose="02020603050405020304" pitchFamily="18" charset="0"/>
                <a:cs typeface="Times New Roman" panose="02020603050405020304" pitchFamily="18" charset="0"/>
              </a:rPr>
              <a:t>atrial</a:t>
            </a:r>
            <a:r>
              <a:rPr lang="en-US" sz="2000" dirty="0">
                <a:latin typeface="Times New Roman" panose="02020603050405020304" pitchFamily="18" charset="0"/>
                <a:cs typeface="Times New Roman" panose="02020603050405020304" pitchFamily="18" charset="0"/>
              </a:rPr>
              <a:t> pressure </a:t>
            </a:r>
            <a:r>
              <a:rPr lang="en-US" sz="2000" b="1" dirty="0">
                <a:solidFill>
                  <a:srgbClr val="FF0000"/>
                </a:solidFill>
                <a:latin typeface="Times New Roman" panose="02020603050405020304" pitchFamily="18" charset="0"/>
                <a:cs typeface="Times New Roman" panose="02020603050405020304" pitchFamily="18" charset="0"/>
              </a:rPr>
              <a:t>exceeds ventricular </a:t>
            </a:r>
            <a:r>
              <a:rPr lang="en-US" sz="2000" dirty="0">
                <a:latin typeface="Times New Roman" panose="02020603050405020304" pitchFamily="18" charset="0"/>
                <a:cs typeface="Times New Roman" panose="02020603050405020304" pitchFamily="18" charset="0"/>
              </a:rPr>
              <a:t>pressure, the </a:t>
            </a:r>
            <a:r>
              <a:rPr lang="en-US" sz="2000" b="1" dirty="0">
                <a:solidFill>
                  <a:srgbClr val="00B050"/>
                </a:solidFill>
                <a:latin typeface="Times New Roman" panose="02020603050405020304" pitchFamily="18" charset="0"/>
                <a:cs typeface="Times New Roman" panose="02020603050405020304" pitchFamily="18" charset="0"/>
              </a:rPr>
              <a:t>mitral valve opens </a:t>
            </a:r>
            <a:r>
              <a:rPr lang="en-US" sz="2000" dirty="0">
                <a:latin typeface="Times New Roman" panose="02020603050405020304" pitchFamily="18" charset="0"/>
                <a:cs typeface="Times New Roman" panose="02020603050405020304" pitchFamily="18" charset="0"/>
              </a:rPr>
              <a:t>and the cycle begins again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28600"/>
            <a:ext cx="6417911" cy="461665"/>
          </a:xfrm>
          <a:prstGeom prst="rect">
            <a:avLst/>
          </a:prstGeom>
          <a:noFill/>
        </p:spPr>
        <p:txBody>
          <a:bodyPr wrap="none" rtlCol="0">
            <a:spAutoFit/>
          </a:bodyPr>
          <a:lstStyle/>
          <a:p>
            <a:pPr marL="285750" indent="-285750">
              <a:buFont typeface="Wingdings" panose="05000000000000000000" pitchFamily="2" charset="2"/>
              <a:buChar char="q"/>
            </a:pPr>
            <a:r>
              <a:rPr lang="en-US" sz="2400" b="1" dirty="0" smtClean="0"/>
              <a:t>C-D segment: </a:t>
            </a:r>
            <a:r>
              <a:rPr lang="en-US" sz="2400" b="1" dirty="0" err="1" smtClean="0"/>
              <a:t>isovolumic</a:t>
            </a:r>
            <a:r>
              <a:rPr lang="en-US" sz="2400" b="1" dirty="0" smtClean="0"/>
              <a:t> ventricular relaxation</a:t>
            </a:r>
            <a:endParaRPr lang="en-US" sz="2400" b="1" dirty="0"/>
          </a:p>
        </p:txBody>
      </p:sp>
      <p:pic>
        <p:nvPicPr>
          <p:cNvPr id="4" name="Picture 3"/>
          <p:cNvPicPr>
            <a:picLocks noChangeAspect="1"/>
          </p:cNvPicPr>
          <p:nvPr/>
        </p:nvPicPr>
        <p:blipFill rotWithShape="1">
          <a:blip r:embed="rId2"/>
          <a:srcRect r="14036" b="15508"/>
          <a:stretch/>
        </p:blipFill>
        <p:spPr>
          <a:xfrm>
            <a:off x="7795988" y="1236833"/>
            <a:ext cx="4396012" cy="4057838"/>
          </a:xfrm>
          <a:prstGeom prst="rect">
            <a:avLst/>
          </a:prstGeom>
        </p:spPr>
      </p:pic>
      <p:sp>
        <p:nvSpPr>
          <p:cNvPr id="5" name="Oval 4"/>
          <p:cNvSpPr/>
          <p:nvPr/>
        </p:nvSpPr>
        <p:spPr>
          <a:xfrm>
            <a:off x="9239865" y="1892549"/>
            <a:ext cx="685800" cy="2782690"/>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53075" t="84998"/>
          <a:stretch/>
        </p:blipFill>
        <p:spPr>
          <a:xfrm>
            <a:off x="8922774" y="5254124"/>
            <a:ext cx="2400177" cy="720716"/>
          </a:xfrm>
          <a:prstGeom prst="rect">
            <a:avLst/>
          </a:prstGeom>
        </p:spPr>
      </p:pic>
      <p:sp>
        <p:nvSpPr>
          <p:cNvPr id="7" name="TextBox 6"/>
          <p:cNvSpPr txBox="1"/>
          <p:nvPr/>
        </p:nvSpPr>
        <p:spPr>
          <a:xfrm>
            <a:off x="10178845" y="6488668"/>
            <a:ext cx="2013155" cy="369332"/>
          </a:xfrm>
          <a:prstGeom prst="rect">
            <a:avLst/>
          </a:prstGeom>
          <a:noFill/>
        </p:spPr>
        <p:txBody>
          <a:bodyPr wrap="square" rtlCol="0">
            <a:spAutoFit/>
          </a:bodyPr>
          <a:lstStyle/>
          <a:p>
            <a:r>
              <a:rPr lang="en-US" dirty="0" smtClean="0"/>
              <a:t>Dr. </a:t>
            </a:r>
            <a:r>
              <a:rPr lang="en-US" dirty="0" err="1" smtClean="0"/>
              <a:t>Abbass</a:t>
            </a:r>
            <a:r>
              <a:rPr lang="en-US" dirty="0" smtClean="0"/>
              <a:t> HAYDAR</a:t>
            </a:r>
            <a:endParaRPr lang="en-US" dirty="0"/>
          </a:p>
        </p:txBody>
      </p:sp>
      <p:sp>
        <p:nvSpPr>
          <p:cNvPr id="8" name="Rectangle 7"/>
          <p:cNvSpPr/>
          <p:nvPr/>
        </p:nvSpPr>
        <p:spPr>
          <a:xfrm>
            <a:off x="8036369" y="657948"/>
            <a:ext cx="2311146" cy="369332"/>
          </a:xfrm>
          <a:prstGeom prst="rect">
            <a:avLst/>
          </a:prstGeom>
        </p:spPr>
        <p:txBody>
          <a:bodyPr wrap="none">
            <a:spAutoFit/>
          </a:bodyPr>
          <a:lstStyle/>
          <a:p>
            <a:r>
              <a:rPr lang="en-US" b="1" dirty="0">
                <a:solidFill>
                  <a:srgbClr val="00B050"/>
                </a:solidFill>
              </a:rPr>
              <a:t>semilunar valve closes</a:t>
            </a:r>
          </a:p>
        </p:txBody>
      </p:sp>
      <p:cxnSp>
        <p:nvCxnSpPr>
          <p:cNvPr id="10" name="Straight Arrow Connector 9"/>
          <p:cNvCxnSpPr/>
          <p:nvPr/>
        </p:nvCxnSpPr>
        <p:spPr>
          <a:xfrm flipH="1">
            <a:off x="9582765" y="1060641"/>
            <a:ext cx="173293" cy="99675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60691" y="3283894"/>
            <a:ext cx="3229896" cy="160519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28387" y="4675239"/>
            <a:ext cx="2284771" cy="119461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19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1427"/>
            <a:ext cx="5663381" cy="5016758"/>
          </a:xfrm>
          <a:prstGeom prst="rect">
            <a:avLst/>
          </a:prstGeom>
        </p:spPr>
        <p:txBody>
          <a:bodyPr wrap="square">
            <a:spAutoFit/>
          </a:bodyPr>
          <a:lstStyle/>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Stroke volume is the amount of blood pumped by one ventricle during a contraction. </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It is measured in </a:t>
            </a:r>
            <a:r>
              <a:rPr lang="en-US" sz="2000" b="1" dirty="0" smtClean="0">
                <a:solidFill>
                  <a:srgbClr val="00B050"/>
                </a:solidFill>
                <a:latin typeface="Times New Roman" panose="02020603050405020304" pitchFamily="18" charset="0"/>
                <a:cs typeface="Times New Roman" panose="02020603050405020304" pitchFamily="18" charset="0"/>
              </a:rPr>
              <a:t>milliliters per beat </a:t>
            </a:r>
            <a:r>
              <a:rPr lang="en-US" sz="2000" dirty="0" smtClean="0">
                <a:latin typeface="Times New Roman" panose="02020603050405020304" pitchFamily="18" charset="0"/>
                <a:cs typeface="Times New Roman" panose="02020603050405020304" pitchFamily="18" charset="0"/>
              </a:rPr>
              <a:t>and can be calculated as follows:</a:t>
            </a:r>
          </a:p>
          <a:p>
            <a:pPr marL="285750" indent="-28575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 the average contraction in a person at rest: 135 ml- 65 mL = </a:t>
            </a:r>
            <a:r>
              <a:rPr lang="en-US" sz="2000" b="1" dirty="0" smtClean="0">
                <a:solidFill>
                  <a:srgbClr val="00B050"/>
                </a:solidFill>
                <a:latin typeface="Times New Roman" panose="02020603050405020304" pitchFamily="18" charset="0"/>
                <a:cs typeface="Times New Roman" panose="02020603050405020304" pitchFamily="18" charset="0"/>
              </a:rPr>
              <a:t>70 ml, the normal stroke volume</a:t>
            </a:r>
          </a:p>
          <a:p>
            <a:pPr marL="285750" indent="-28575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Stroke volume </a:t>
            </a:r>
            <a:r>
              <a:rPr lang="en-US" sz="2000" b="1" dirty="0" smtClean="0">
                <a:solidFill>
                  <a:srgbClr val="00B050"/>
                </a:solidFill>
                <a:latin typeface="Times New Roman" panose="02020603050405020304" pitchFamily="18" charset="0"/>
                <a:cs typeface="Times New Roman" panose="02020603050405020304" pitchFamily="18" charset="0"/>
              </a:rPr>
              <a:t>is not constant </a:t>
            </a:r>
            <a:r>
              <a:rPr lang="en-US" sz="2000" dirty="0" smtClean="0">
                <a:latin typeface="Times New Roman" panose="02020603050405020304" pitchFamily="18" charset="0"/>
                <a:cs typeface="Times New Roman" panose="02020603050405020304" pitchFamily="18" charset="0"/>
              </a:rPr>
              <a:t>and can increase to as much </a:t>
            </a:r>
            <a:r>
              <a:rPr lang="en-US" sz="2000" b="1" dirty="0" smtClean="0">
                <a:solidFill>
                  <a:srgbClr val="00B050"/>
                </a:solidFill>
                <a:latin typeface="Times New Roman" panose="02020603050405020304" pitchFamily="18" charset="0"/>
                <a:cs typeface="Times New Roman" panose="02020603050405020304" pitchFamily="18" charset="0"/>
              </a:rPr>
              <a:t>as 100 ml</a:t>
            </a:r>
            <a:r>
              <a:rPr lang="en-US" sz="2000"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during exercise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0" y="198127"/>
            <a:ext cx="8556445" cy="461665"/>
          </a:xfrm>
          <a:prstGeom prst="rect">
            <a:avLst/>
          </a:prstGeom>
        </p:spPr>
        <p:txBody>
          <a:bodyPr wrap="none">
            <a:spAutoFit/>
          </a:bodyPr>
          <a:lstStyle/>
          <a:p>
            <a:pPr marL="342900" indent="-342900">
              <a:buFont typeface="Wingdings" panose="05000000000000000000" pitchFamily="2" charset="2"/>
              <a:buChar char="q"/>
            </a:pPr>
            <a:r>
              <a:rPr lang="en-US" sz="2400" b="1" dirty="0" smtClean="0"/>
              <a:t>Stroke Volume Is the Volume of Blood Pumped per Contraction</a:t>
            </a:r>
          </a:p>
        </p:txBody>
      </p:sp>
      <p:sp>
        <p:nvSpPr>
          <p:cNvPr id="4" name="Rectangle 3"/>
          <p:cNvSpPr/>
          <p:nvPr/>
        </p:nvSpPr>
        <p:spPr>
          <a:xfrm>
            <a:off x="490383" y="3406969"/>
            <a:ext cx="6046839" cy="646331"/>
          </a:xfrm>
          <a:prstGeom prst="rect">
            <a:avLst/>
          </a:prstGeom>
          <a:ln>
            <a:solidFill>
              <a:schemeClr val="bg2">
                <a:lumMod val="75000"/>
              </a:schemeClr>
            </a:solidFill>
          </a:ln>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Volume of blood before contraction volume (EDV) - volume of blood after contraction stroke (ESV) = stroke volume</a:t>
            </a:r>
          </a:p>
        </p:txBody>
      </p:sp>
      <p:pic>
        <p:nvPicPr>
          <p:cNvPr id="6" name="Picture 5"/>
          <p:cNvPicPr>
            <a:picLocks noChangeAspect="1"/>
          </p:cNvPicPr>
          <p:nvPr/>
        </p:nvPicPr>
        <p:blipFill rotWithShape="1">
          <a:blip r:embed="rId2"/>
          <a:srcRect r="14036" b="15508"/>
          <a:stretch/>
        </p:blipFill>
        <p:spPr>
          <a:xfrm>
            <a:off x="7795988" y="1236833"/>
            <a:ext cx="4396012" cy="4057838"/>
          </a:xfrm>
          <a:prstGeom prst="rect">
            <a:avLst/>
          </a:prstGeom>
        </p:spPr>
      </p:pic>
      <p:sp>
        <p:nvSpPr>
          <p:cNvPr id="7" name="Oval 6"/>
          <p:cNvSpPr/>
          <p:nvPr/>
        </p:nvSpPr>
        <p:spPr>
          <a:xfrm>
            <a:off x="11194026" y="4210664"/>
            <a:ext cx="685800" cy="966020"/>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53075" t="84998"/>
          <a:stretch/>
        </p:blipFill>
        <p:spPr>
          <a:xfrm>
            <a:off x="8922774" y="5254124"/>
            <a:ext cx="2400177" cy="720716"/>
          </a:xfrm>
          <a:prstGeom prst="rect">
            <a:avLst/>
          </a:prstGeom>
        </p:spPr>
      </p:pic>
      <p:sp>
        <p:nvSpPr>
          <p:cNvPr id="9" name="Oval 8"/>
          <p:cNvSpPr/>
          <p:nvPr/>
        </p:nvSpPr>
        <p:spPr>
          <a:xfrm>
            <a:off x="8922774" y="1568244"/>
            <a:ext cx="685800" cy="966020"/>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56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1954</Words>
  <Application>Microsoft Office PowerPoint</Application>
  <PresentationFormat>Widescreen</PresentationFormat>
  <Paragraphs>177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happy</dc:creator>
  <cp:lastModifiedBy>happy</cp:lastModifiedBy>
  <cp:revision>48</cp:revision>
  <dcterms:created xsi:type="dcterms:W3CDTF">2022-11-25T21:30:51Z</dcterms:created>
  <dcterms:modified xsi:type="dcterms:W3CDTF">2022-12-30T22:01:06Z</dcterms:modified>
</cp:coreProperties>
</file>