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9" r:id="rId3"/>
    <p:sldId id="289" r:id="rId4"/>
    <p:sldId id="290" r:id="rId5"/>
    <p:sldId id="300" r:id="rId6"/>
    <p:sldId id="297" r:id="rId7"/>
    <p:sldId id="291" r:id="rId8"/>
    <p:sldId id="295" r:id="rId9"/>
    <p:sldId id="299" r:id="rId10"/>
    <p:sldId id="298" r:id="rId11"/>
    <p:sldId id="271" r:id="rId12"/>
    <p:sldId id="272" r:id="rId13"/>
    <p:sldId id="294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6" autoAdjust="0"/>
    <p:restoredTop sz="94662" autoAdjust="0"/>
  </p:normalViewPr>
  <p:slideViewPr>
    <p:cSldViewPr>
      <p:cViewPr>
        <p:scale>
          <a:sx n="59" d="100"/>
          <a:sy n="59" d="100"/>
        </p:scale>
        <p:origin x="-193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2208C-6802-4F8F-B78E-0B043D34FDBB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C7269-666E-4922-94BE-BB057A348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2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C7269-666E-4922-94BE-BB057A348A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1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CHAPTE R 1 Medical terminology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1247800" cy="12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48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NewRomanPS-BoldMT"/>
                <a:cs typeface="Arial" pitchFamily="34" charset="0"/>
              </a:rPr>
              <a:t>Words </a:t>
            </a:r>
            <a:r>
              <a:rPr lang="en-US" sz="2400" b="1" dirty="0">
                <a:solidFill>
                  <a:srgbClr val="000000"/>
                </a:solidFill>
                <a:latin typeface="TimesNewRomanPS-BoldMT"/>
                <a:cs typeface="Arial" pitchFamily="34" charset="0"/>
              </a:rPr>
              <a:t>ending in “is”: change “is” to “</a:t>
            </a:r>
            <a:r>
              <a:rPr lang="en-US" sz="2400" b="1" dirty="0" err="1">
                <a:solidFill>
                  <a:srgbClr val="000000"/>
                </a:solidFill>
                <a:latin typeface="TimesNewRomanPS-BoldMT"/>
                <a:cs typeface="Arial" pitchFamily="34" charset="0"/>
              </a:rPr>
              <a:t>es</a:t>
            </a:r>
            <a:r>
              <a:rPr lang="en-US" sz="2400" b="1" dirty="0" smtClean="0">
                <a:solidFill>
                  <a:srgbClr val="000000"/>
                </a:solidFill>
                <a:latin typeface="TimesNewRomanPS-BoldMT"/>
                <a:cs typeface="Arial" pitchFamily="34" charset="0"/>
              </a:rPr>
              <a:t>”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TimesNewRomanPS-BoldM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NewRomanPS-BoldMT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TimesNewRomanPS-BoldMT"/>
                <a:cs typeface="Arial" pitchFamily="34" charset="0"/>
              </a:rPr>
            </a:br>
            <a:r>
              <a:rPr lang="en-US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05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238787"/>
              </p:ext>
            </p:extLst>
          </p:nvPr>
        </p:nvGraphicFramePr>
        <p:xfrm>
          <a:off x="152400" y="762000"/>
          <a:ext cx="8839200" cy="2611120"/>
        </p:xfrm>
        <a:graphic>
          <a:graphicData uri="http://schemas.openxmlformats.org/drawingml/2006/table">
            <a:tbl>
              <a:tblPr/>
              <a:tblGrid>
                <a:gridCol w="1371600"/>
                <a:gridCol w="1447800"/>
                <a:gridCol w="60198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rgbClr val="000000"/>
                          </a:solidFill>
                          <a:effectLst/>
                          <a:latin typeface="TimesNewRomanPS-BoldMT"/>
                        </a:rPr>
                        <a:t>Singular 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TimesNewRomanPS-BoldMT"/>
                        </a:rPr>
                        <a:t>Plural 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>
                          <a:solidFill>
                            <a:srgbClr val="000000"/>
                          </a:solidFill>
                          <a:effectLst/>
                          <a:latin typeface="TimesNewRomanPS-BoldMT"/>
                        </a:rPr>
                        <a:t>Meaning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diagnosis 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diagnoses 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determination of the cause of the disease (condition of complete knowledge)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analysis 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analyses 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separation of substances into their component parts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metastasis 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metastases 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spreading of the cancer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psychosis 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psychoses </a:t>
                      </a:r>
                      <a:endParaRPr lang="en-US" sz="36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abnormal condition of the mind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prosthesis 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prostheses 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artificial part attached to the body</a:t>
                      </a:r>
                      <a:endParaRPr lang="en-US" sz="36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38263" y="284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2156"/>
            <a:ext cx="9144000" cy="334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8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Spelling of medical terms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78297"/>
              </p:ext>
            </p:extLst>
          </p:nvPr>
        </p:nvGraphicFramePr>
        <p:xfrm>
          <a:off x="152400" y="2590800"/>
          <a:ext cx="862879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793"/>
                <a:gridCol w="1153231"/>
                <a:gridCol w="1657771"/>
                <a:gridCol w="4685003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Root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Suffix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Term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Meaning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-rhea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Menorrhea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menstrual flow or discharge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hem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rhage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Hemorrhage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Excessive</a:t>
                      </a:r>
                      <a:r>
                        <a:rPr lang="en-US" baseline="0" dirty="0" smtClean="0"/>
                        <a:t> bleeding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hemat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rhagia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hematorrhagia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Bursting forth of blood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arteri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rhaphy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arteriorrhaphy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Suture of an artery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rhexis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myorrhexis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Rupture of</a:t>
                      </a:r>
                      <a:r>
                        <a:rPr lang="en-US" baseline="0" dirty="0" smtClean="0"/>
                        <a:t> a muscle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1"/>
            <a:ext cx="842180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6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534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عنصر نائب للمحتوى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617172"/>
              </p:ext>
            </p:extLst>
          </p:nvPr>
        </p:nvGraphicFramePr>
        <p:xfrm>
          <a:off x="228600" y="2667000"/>
          <a:ext cx="8667715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572"/>
                <a:gridCol w="1620115"/>
                <a:gridCol w="2111116"/>
                <a:gridCol w="3795912"/>
              </a:tblGrid>
              <a:tr h="9715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Word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Adjective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Noun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Meaning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larynx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laryngeal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Laryngectomy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excision of the larynx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dirty="0" smtClean="0"/>
                        <a:t>pharynx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Pharyngeal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pharyngotomy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incision of the pharynx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dirty="0" smtClean="0"/>
                        <a:t>coccyx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Coccygeal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coccyges</a:t>
                      </a:r>
                      <a:r>
                        <a:rPr lang="en-US" baseline="0" dirty="0" smtClean="0"/>
                        <a:t> (plural)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tailbone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1" y="-12032"/>
            <a:ext cx="9144000" cy="3493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3505200"/>
            <a:ext cx="91440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707B08"/>
                </a:solidFill>
                <a:latin typeface="Arial-BoldMT"/>
              </a:rPr>
              <a:t>Pronunciation of medical </a:t>
            </a:r>
            <a:r>
              <a:rPr lang="en-US" sz="3200" b="1" dirty="0" smtClean="0">
                <a:solidFill>
                  <a:srgbClr val="707B08"/>
                </a:solidFill>
                <a:latin typeface="Arial-BoldMT"/>
              </a:rPr>
              <a:t>terms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Pronouncing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medical terms is rather difficult because many terms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 multisyllabic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some of them have silent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letters have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unusual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pronunciation.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differences between spelling and pronunciation are shown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6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76200"/>
            <a:ext cx="89154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Pronunciation of medical terms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95" y="609600"/>
            <a:ext cx="887529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عنصر نائب للمحتوى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148097"/>
              </p:ext>
            </p:extLst>
          </p:nvPr>
        </p:nvGraphicFramePr>
        <p:xfrm>
          <a:off x="76200" y="1371600"/>
          <a:ext cx="90678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560"/>
                <a:gridCol w="1641584"/>
                <a:gridCol w="1563414"/>
                <a:gridCol w="4690242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Spelling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Pronunciation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Example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Meaning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dys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dyspnea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difficulty</a:t>
                      </a:r>
                      <a:r>
                        <a:rPr lang="en-US" sz="2400" baseline="0" dirty="0" smtClean="0"/>
                        <a:t> in breathing 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ph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pharmacy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r>
                        <a:rPr lang="en-US" sz="2400" baseline="0" dirty="0" smtClean="0"/>
                        <a:t> place for dispensing medicine 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xiphoid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cartilage attached to the sternum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ch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chronic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pertaining</a:t>
                      </a:r>
                      <a:r>
                        <a:rPr lang="en-US" sz="2400" baseline="0" dirty="0" smtClean="0"/>
                        <a:t> to time( a disease that remains for long period of time 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 of 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Review (What do you know about Terminology, Roots, Quiz)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Answer the practice 1.1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Reading medical terms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Spelling of medical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Pronunciation of medical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Home work (basic medical terms)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5715000"/>
            <a:ext cx="3657600" cy="11067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Lect.4</a:t>
            </a:r>
          </a:p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Laith</a:t>
            </a: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2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Asaad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4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Practice 1.1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762000"/>
            <a:ext cx="8001000" cy="6096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medical words from the following prefixes, combining forms, and suffixes. Delete unnecessary components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electr/o/encephal/o/gram =electroencephalogram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enter/o/itis =enteritis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nephr/o/ectomy =  nephrectomy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d. ophthalm/o/scope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ophthalmoscope 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e. trans/urethr/o/al  =transurethral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f. retro/gastr/o/ic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=retrogastric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g. bi/o/opsy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=biopsy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hyper/thyroid/o/ism =hyperthyroidism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. arthr/o/algia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=arthralgia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. cerebr/o/vascul/o/ar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=cerebrovascular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Reading medical terms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143000"/>
            <a:ext cx="8001000" cy="5562600"/>
          </a:xfrm>
        </p:spPr>
        <p:txBody>
          <a:bodyPr/>
          <a:lstStyle/>
          <a:p>
            <a:r>
              <a:rPr lang="en-US" dirty="0" smtClean="0"/>
              <a:t>Reading </a:t>
            </a:r>
            <a:r>
              <a:rPr lang="en-US" dirty="0"/>
              <a:t>a medical term in order to get its meaning is quite easy.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should always start from the end, then move to the beginning, and across the term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word such as </a:t>
            </a:r>
            <a:r>
              <a:rPr lang="en-US" dirty="0" err="1">
                <a:solidFill>
                  <a:srgbClr val="C00000"/>
                </a:solidFill>
              </a:rPr>
              <a:t>electr</a:t>
            </a:r>
            <a:r>
              <a:rPr lang="en-US" dirty="0">
                <a:solidFill>
                  <a:srgbClr val="C00000"/>
                </a:solidFill>
              </a:rPr>
              <a:t>/o/</a:t>
            </a:r>
            <a:r>
              <a:rPr lang="en-US" dirty="0" err="1">
                <a:solidFill>
                  <a:srgbClr val="C00000"/>
                </a:solidFill>
              </a:rPr>
              <a:t>encephal</a:t>
            </a:r>
            <a:r>
              <a:rPr lang="en-US" dirty="0">
                <a:solidFill>
                  <a:srgbClr val="C00000"/>
                </a:solidFill>
              </a:rPr>
              <a:t>/o/</a:t>
            </a:r>
            <a:r>
              <a:rPr lang="en-US" dirty="0" err="1">
                <a:solidFill>
                  <a:srgbClr val="C00000"/>
                </a:solidFill>
              </a:rPr>
              <a:t>graphy</a:t>
            </a:r>
            <a:r>
              <a:rPr lang="en-US" dirty="0"/>
              <a:t> consists of two roots, two combining vowels and a suffix</a:t>
            </a:r>
            <a:r>
              <a:rPr lang="en-US" dirty="0" smtClean="0"/>
              <a:t>.</a:t>
            </a:r>
          </a:p>
          <a:p>
            <a:r>
              <a:rPr lang="en-US" dirty="0" smtClean="0"/>
              <a:t> 1 (-</a:t>
            </a:r>
            <a:r>
              <a:rPr lang="en-US" dirty="0" err="1"/>
              <a:t>graphy</a:t>
            </a:r>
            <a:r>
              <a:rPr lang="en-US" dirty="0"/>
              <a:t>), which means act of recording; </a:t>
            </a:r>
            <a:endParaRPr lang="en-US" dirty="0" smtClean="0"/>
          </a:p>
          <a:p>
            <a:r>
              <a:rPr lang="en-US" dirty="0" smtClean="0"/>
              <a:t>2-(</a:t>
            </a:r>
            <a:r>
              <a:rPr lang="en-US" dirty="0" err="1" smtClean="0"/>
              <a:t>electr</a:t>
            </a:r>
            <a:r>
              <a:rPr lang="en-US" dirty="0" smtClean="0"/>
              <a:t>/o</a:t>
            </a:r>
            <a:r>
              <a:rPr lang="en-US" dirty="0"/>
              <a:t>), which means electricity; </a:t>
            </a:r>
            <a:endParaRPr lang="en-US" dirty="0" smtClean="0"/>
          </a:p>
          <a:p>
            <a:r>
              <a:rPr lang="en-US" dirty="0" smtClean="0"/>
              <a:t>3- </a:t>
            </a:r>
            <a:r>
              <a:rPr lang="en-US" dirty="0"/>
              <a:t>finally (</a:t>
            </a:r>
            <a:r>
              <a:rPr lang="en-US" dirty="0" err="1"/>
              <a:t>encephal</a:t>
            </a:r>
            <a:r>
              <a:rPr lang="en-US" dirty="0"/>
              <a:t>/o), which means brain.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entire word means the act of recording the electrical activity in the </a:t>
            </a:r>
            <a:r>
              <a:rPr lang="en-US" dirty="0" smtClean="0"/>
              <a:t>brain</a:t>
            </a:r>
          </a:p>
          <a:p>
            <a:endParaRPr lang="en-US" dirty="0"/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Encephalogram </a:t>
            </a:r>
          </a:p>
          <a:p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 rot="10800000">
            <a:off x="2993009" y="4859027"/>
            <a:ext cx="1990703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2813356" y="6164821"/>
            <a:ext cx="2350008" cy="242316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91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ArialMT"/>
            </a:endParaRPr>
          </a:p>
          <a:p>
            <a:endParaRPr lang="en-US" dirty="0">
              <a:solidFill>
                <a:srgbClr val="000000"/>
              </a:solidFill>
              <a:latin typeface="ArialMT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MT"/>
              </a:rPr>
              <a:t>Rea the following Medical terms </a:t>
            </a:r>
          </a:p>
          <a:p>
            <a:endParaRPr lang="en-US" dirty="0" smtClean="0">
              <a:solidFill>
                <a:srgbClr val="000000"/>
              </a:solidFill>
              <a:latin typeface="ArialMT"/>
            </a:endParaRPr>
          </a:p>
          <a:p>
            <a:endParaRPr lang="en-US" dirty="0">
              <a:solidFill>
                <a:srgbClr val="000000"/>
              </a:solidFill>
              <a:latin typeface="ArialMT"/>
            </a:endParaRPr>
          </a:p>
          <a:p>
            <a:endParaRPr lang="en-US" dirty="0" smtClean="0">
              <a:solidFill>
                <a:srgbClr val="000000"/>
              </a:solidFill>
              <a:latin typeface="ArialMT"/>
            </a:endParaRPr>
          </a:p>
          <a:p>
            <a:r>
              <a:rPr lang="en-US" sz="3200" dirty="0" err="1">
                <a:solidFill>
                  <a:srgbClr val="000000"/>
                </a:solidFill>
                <a:latin typeface="ArialMT"/>
              </a:rPr>
              <a:t>esophag</a:t>
            </a:r>
            <a:r>
              <a:rPr lang="en-US" sz="3200" dirty="0">
                <a:solidFill>
                  <a:srgbClr val="000000"/>
                </a:solidFill>
                <a:latin typeface="ArialMT"/>
              </a:rPr>
              <a:t>/o/</a:t>
            </a:r>
            <a:r>
              <a:rPr lang="en-US" sz="3200" dirty="0" err="1">
                <a:solidFill>
                  <a:srgbClr val="000000"/>
                </a:solidFill>
                <a:latin typeface="ArialMT"/>
              </a:rPr>
              <a:t>gastr</a:t>
            </a:r>
            <a:r>
              <a:rPr lang="en-US" sz="3200" dirty="0">
                <a:solidFill>
                  <a:srgbClr val="000000"/>
                </a:solidFill>
                <a:latin typeface="ArialMT"/>
              </a:rPr>
              <a:t>/o/</a:t>
            </a:r>
            <a:r>
              <a:rPr lang="en-US" sz="3200" dirty="0" err="1">
                <a:solidFill>
                  <a:srgbClr val="000000"/>
                </a:solidFill>
                <a:latin typeface="ArialMT"/>
              </a:rPr>
              <a:t>duoden</a:t>
            </a:r>
            <a:r>
              <a:rPr lang="en-US" sz="3200" dirty="0">
                <a:solidFill>
                  <a:srgbClr val="000000"/>
                </a:solidFill>
                <a:latin typeface="ArialMT"/>
              </a:rPr>
              <a:t>/o/</a:t>
            </a:r>
            <a:r>
              <a:rPr lang="en-US" sz="3200" dirty="0" err="1">
                <a:solidFill>
                  <a:srgbClr val="000000"/>
                </a:solidFill>
                <a:latin typeface="ArialMT"/>
              </a:rPr>
              <a:t>jejun</a:t>
            </a:r>
            <a:r>
              <a:rPr lang="en-US" sz="3200" dirty="0">
                <a:solidFill>
                  <a:srgbClr val="000000"/>
                </a:solidFill>
                <a:latin typeface="ArialMT"/>
              </a:rPr>
              <a:t>/o/</a:t>
            </a:r>
            <a:r>
              <a:rPr lang="en-US" sz="3200" dirty="0" err="1">
                <a:solidFill>
                  <a:srgbClr val="000000"/>
                </a:solidFill>
                <a:latin typeface="ArialMT"/>
              </a:rPr>
              <a:t>stomy</a:t>
            </a:r>
            <a:endParaRPr lang="en-US" sz="3200" dirty="0" smtClean="0">
              <a:solidFill>
                <a:srgbClr val="000000"/>
              </a:solidFill>
              <a:latin typeface="ArialMT"/>
            </a:endParaRPr>
          </a:p>
          <a:p>
            <a:endParaRPr lang="en-US" sz="3200" dirty="0">
              <a:solidFill>
                <a:srgbClr val="000000"/>
              </a:solidFill>
              <a:latin typeface="ArialMT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Otorhinolaryngology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Ophthalmoscopy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Gastroenterologist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otorhinolaryngologist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urved Up Arrow 2"/>
          <p:cNvSpPr/>
          <p:nvPr/>
        </p:nvSpPr>
        <p:spPr>
          <a:xfrm rot="10800000">
            <a:off x="685800" y="1074861"/>
            <a:ext cx="52578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98298" y="2484541"/>
            <a:ext cx="1175004" cy="121158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2055395" y="2447427"/>
            <a:ext cx="838200" cy="121158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 rot="10800000" flipH="1">
            <a:off x="3487136" y="2359807"/>
            <a:ext cx="819567" cy="187161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36468" y="2325583"/>
            <a:ext cx="571500" cy="5237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848476" y="2223755"/>
            <a:ext cx="571500" cy="5237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06703" y="2246118"/>
            <a:ext cx="571500" cy="5237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372100" y="2240319"/>
            <a:ext cx="571500" cy="5237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991350" y="2285081"/>
            <a:ext cx="571500" cy="52377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0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In conclusion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219200"/>
            <a:ext cx="7772400" cy="5486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 Root: the part of the term that conveys its basic meaning.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Prefix: a letter or a group of letters attached to the beginning of a term to modify its meaning.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Suffix: a letter or a group of letters attached to the end of a term to produce a new word form in general or to modify the meaning of the root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4. Combining form: a root with a combining vowel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5. Combining vowel: a vowel inserted between a root and a suffix that starts with a consonant or a root and another root to ease pronunciation. </a:t>
            </a:r>
          </a:p>
        </p:txBody>
      </p:sp>
    </p:spTree>
    <p:extLst>
      <p:ext uri="{BB962C8B-B14F-4D97-AF65-F5344CB8AC3E}">
        <p14:creationId xmlns:p14="http://schemas.microsoft.com/office/powerpoint/2010/main" val="1046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121920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Practice 1.2 Write the medical term for each of the following definitions.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The study of women’s diseases is called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_________________.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Record of electricity in the brain is called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_________________.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Low level of hormone from a gland in the neck is called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An instrument that examines the patient’s eye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called_______.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e. Pertaining to behind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stomach </a:t>
            </a:r>
            <a:r>
              <a:rPr lang="en-US" dirty="0" smtClean="0"/>
              <a:t>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Answers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A-gynecology</a:t>
            </a:r>
          </a:p>
          <a:p>
            <a:pPr marL="0" indent="0">
              <a:buNone/>
            </a:pPr>
            <a:r>
              <a:rPr lang="en-US" dirty="0" smtClean="0"/>
              <a:t>B-</a:t>
            </a:r>
            <a:r>
              <a:rPr lang="en-US" dirty="0"/>
              <a:t> </a:t>
            </a:r>
            <a:r>
              <a:rPr lang="en-US" dirty="0" smtClean="0"/>
              <a:t>electroencephalography</a:t>
            </a:r>
          </a:p>
          <a:p>
            <a:pPr marL="0" indent="0">
              <a:buNone/>
            </a:pPr>
            <a:r>
              <a:rPr lang="en-US" dirty="0"/>
              <a:t>C-hypothyroidism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D-ophthalmoscope</a:t>
            </a:r>
          </a:p>
          <a:p>
            <a:pPr marL="0" indent="0">
              <a:buNone/>
            </a:pPr>
            <a:r>
              <a:rPr lang="en-US" dirty="0" smtClean="0"/>
              <a:t>E- gastric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172453"/>
            <a:ext cx="432435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2453"/>
            <a:ext cx="367665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1919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15714</TotalTime>
  <Words>648</Words>
  <Application>Microsoft Office PowerPoint</Application>
  <PresentationFormat>عرض على الشاشة (3:4)‏</PresentationFormat>
  <Paragraphs>176</Paragraphs>
  <Slides>14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Essential</vt:lpstr>
      <vt:lpstr>عرض تقديمي في PowerPoint</vt:lpstr>
      <vt:lpstr>List of Contents</vt:lpstr>
      <vt:lpstr>Practice 1.1</vt:lpstr>
      <vt:lpstr>Reading medical terms</vt:lpstr>
      <vt:lpstr>عرض تقديمي في PowerPoint</vt:lpstr>
      <vt:lpstr>In conclusion </vt:lpstr>
      <vt:lpstr>Practice 1.2 Write the medical term for each of the following definitions.</vt:lpstr>
      <vt:lpstr>The Answers </vt:lpstr>
      <vt:lpstr>عرض تقديمي في PowerPoint</vt:lpstr>
      <vt:lpstr>عرض تقديمي في PowerPoint</vt:lpstr>
      <vt:lpstr>Spelling of medical terms</vt:lpstr>
      <vt:lpstr>عرض تقديمي في PowerPoint</vt:lpstr>
      <vt:lpstr>عرض تقديمي في PowerPoint</vt:lpstr>
      <vt:lpstr>Pronunciation of medical terms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DR.Ahmed Saker 2O11</cp:lastModifiedBy>
  <cp:revision>108</cp:revision>
  <dcterms:created xsi:type="dcterms:W3CDTF">2022-12-09T11:19:13Z</dcterms:created>
  <dcterms:modified xsi:type="dcterms:W3CDTF">2024-03-19T17:26:20Z</dcterms:modified>
</cp:coreProperties>
</file>