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15" r:id="rId3"/>
    <p:sldId id="285" r:id="rId4"/>
    <p:sldId id="316" r:id="rId5"/>
    <p:sldId id="286" r:id="rId6"/>
    <p:sldId id="320" r:id="rId7"/>
    <p:sldId id="300" r:id="rId8"/>
    <p:sldId id="308" r:id="rId9"/>
    <p:sldId id="293" r:id="rId10"/>
    <p:sldId id="261" r:id="rId11"/>
    <p:sldId id="263" r:id="rId12"/>
    <p:sldId id="264" r:id="rId13"/>
    <p:sldId id="268" r:id="rId14"/>
    <p:sldId id="269" r:id="rId15"/>
    <p:sldId id="271" r:id="rId16"/>
    <p:sldId id="273" r:id="rId17"/>
    <p:sldId id="321" r:id="rId18"/>
    <p:sldId id="277" r:id="rId19"/>
    <p:sldId id="278" r:id="rId20"/>
    <p:sldId id="279" r:id="rId21"/>
    <p:sldId id="282" r:id="rId22"/>
    <p:sldId id="283" r:id="rId23"/>
    <p:sldId id="31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9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8C60F8C-516E-1CC1-8D89-85978A683E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760AC79-CC25-E9C6-0F80-88D9D8F968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20F22B7-839E-FFEF-8A96-74BF9118A1A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FA041807-C816-A7D9-103F-8503AD99A7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509FC4B3-69B5-43E4-AD0C-A454D04CE8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DE1D0BE1-1C38-E813-939F-B44B6C937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00B3BF-3441-43E7-B757-C43F2BEB7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C3286E-0C13-54C8-560B-F6B2EFF0E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51E4DA-C204-5C11-E2DD-0E9D876EA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8FD225-94CF-5445-EA63-DEB34FF4C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4039-9B3C-40EF-BA05-A6BA1CF2F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00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B7FD0E-FE79-17F3-9D0C-9D8396F53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B4536D-0846-FC51-4032-02EF9FDCD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3AFBF-6272-66DA-837E-F156C76C5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90B7C-35C3-4DB0-8BDA-0B0B381C8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06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68642B-2F0B-696E-4C68-D17CCA959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8C0B17-7C94-A30B-1909-8912089AC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A77FF3-30CD-9D7B-DDE2-7FE45CEDF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6BC4-F1BE-4CB8-B240-9A34C30C3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89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86D662-0F4C-990A-18EF-46C36D0BC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28736B-B565-6AFA-93C4-DDABB396F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F7C4AA-FBCA-C71C-CA51-86EF3694B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BC973-8296-4BDC-983B-2EDE92B36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38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8FF22B-F55A-EAC1-289F-CA829F08E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AD560-041D-07FF-58C4-6158AF676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2A3154-4E3C-4D91-A653-05713FE94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8F00D-BA32-4719-B4F4-749F3D08F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94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DB9040-108E-ECEE-C895-699C5679F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21968-62C6-9C67-26EA-03385A40F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020F05-7990-DB8B-20E7-3E46E6E21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E64B-C4F4-4D91-8A27-574C72B3BE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21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8A949F8-D7A7-D2BF-EBB4-5C894B6B0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8064C61-C2E5-6B9F-BA44-006635784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A759ABD-6433-60EE-CEC9-7FBABD865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A5764-54B6-484B-9999-A4D6F4AC4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08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3C41EB-F132-76FF-78B7-4D4C5996A7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091534-6C84-97BF-DE58-EBB611797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228D3E-A8E0-BCFC-4E5A-CB705E946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937C1-007F-4F29-9B56-A3B1D8C66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62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A64A5-A419-2C7D-A910-0492AA619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D3F3C6-864B-D6B6-57C6-73DE6D5FE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60EFF7-74EA-935E-70AB-6F6A1BBDE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8F652-E7E6-483F-818C-3494CA49A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55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82CD8-E88C-9F7A-CFA1-7F7D4BC63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19D8A5-600C-0439-3D42-BBA82DCB91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DE0543-ED07-531B-E3BE-5031F0C5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D7EA-3778-4640-83F0-F6CD8EF8C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7DF0D0-DECD-054A-0268-252FEC4F2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C8DA3F-6F79-25FB-FC07-A46812E4F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6C854F-BC1F-0F34-2AC2-1484F7BF7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98978-3924-4817-AB58-1485ECDBF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69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837CBE-2383-7BA0-591D-40693C398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DA848F-2472-D43C-0D95-EC2AB7216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C38499-C911-AFFC-CD05-62FD992B5D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732C-05EB-47CB-B759-BF6E62190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03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A4080B-3345-C0CC-41A1-682BCE478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26A9A6-A3F6-F913-CF23-9A904AFBFD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A28ECB-0BF5-2B79-C333-AB5A805ED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F5E0D-3D08-4118-906C-E72B7EF76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F6B20-0944-064C-D67A-52D6159F7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C84972-06D0-4CE3-F971-4C723E9AF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FEB8A9-D12A-D7AE-B763-B517859E6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0C80-DE61-4D31-8D48-46DF6AB0B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24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C50CF-1676-61DB-6536-85A3ADD5A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369F2-28D5-B5EB-B3EA-4CE8AEC86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1CABF-AE30-7FC6-35CD-2F39920E80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0D40-E259-4A97-BAF6-3DCB63A44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9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C20E66-ABD1-1703-6319-46A8D13A8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3ED212-915C-041F-210F-02B525408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5D63B4-E502-3B7F-D373-1BA16DFB1B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E79FFD-013E-66B1-0069-CAF161DA3E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7F9C16-060B-CB4D-B49F-C39F36AD8F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12D9486-3713-4970-B797-DD78DC0D9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6D5317A-5D69-DE11-5967-D771916AAC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b="1"/>
              <a:t>Heart failure</a:t>
            </a:r>
          </a:p>
        </p:txBody>
      </p:sp>
      <p:pic>
        <p:nvPicPr>
          <p:cNvPr id="3075" name="صورة 2">
            <a:extLst>
              <a:ext uri="{FF2B5EF4-FFF2-40B4-BE49-F238E27FC236}">
                <a16:creationId xmlns:a16="http://schemas.microsoft.com/office/drawing/2014/main" id="{DA42517A-3C9F-2757-6D4E-2B10C9EB1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5775"/>
            <a:ext cx="2208213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ACF4685C-B4CA-4CED-7376-5822A5932685}"/>
              </a:ext>
            </a:extLst>
          </p:cNvPr>
          <p:cNvSpPr txBox="1"/>
          <p:nvPr/>
        </p:nvSpPr>
        <p:spPr>
          <a:xfrm>
            <a:off x="762000" y="47244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AL-AYEN UNIVERSITY</a:t>
            </a:r>
          </a:p>
          <a:p>
            <a:pPr algn="ctr"/>
            <a:r>
              <a:rPr lang="en-US" dirty="0"/>
              <a:t>COLLEGE OF HEALTH AND MEDICAL TECHNOLOGY</a:t>
            </a:r>
          </a:p>
          <a:p>
            <a:pPr algn="ctr"/>
            <a:r>
              <a:rPr lang="en-US" dirty="0"/>
              <a:t>DEPARTMENT OF ANESTHESIA</a:t>
            </a:r>
          </a:p>
          <a:p>
            <a:pPr algn="ctr"/>
            <a:r>
              <a:rPr lang="en-US" dirty="0"/>
              <a:t>By PhD  Karima Aboul </a:t>
            </a:r>
            <a:r>
              <a:rPr lang="en-US" dirty="0" err="1"/>
              <a:t>Fotouh</a:t>
            </a:r>
            <a:endParaRPr lang="en-US" dirty="0"/>
          </a:p>
          <a:p>
            <a:pPr algn="ctr"/>
            <a:r>
              <a:rPr lang="en-US" dirty="0"/>
              <a:t>Lecturer </a:t>
            </a:r>
            <a:r>
              <a:rPr lang="ar-IQ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440937-4106-28F1-2AE3-1A40DFAAC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-53975"/>
            <a:ext cx="8382000" cy="106363"/>
          </a:xfrm>
        </p:spPr>
        <p:txBody>
          <a:bodyPr/>
          <a:lstStyle/>
          <a:p>
            <a:pPr eaLnBrk="1" hangingPunct="1"/>
            <a:endParaRPr lang="ar-EG" altLang="en-US" sz="40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65FD526-D7CD-725B-6FB2-6F8C7E662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/>
              <a:t>Treatment of heart failure include:</a:t>
            </a:r>
            <a:endParaRPr lang="en-US" altLang="en-US"/>
          </a:p>
          <a:p>
            <a:pPr eaLnBrk="1" hangingPunct="1"/>
            <a:r>
              <a:rPr lang="en-US" altLang="en-US"/>
              <a:t>Reduction of cardiac work by rest and weight reduction .</a:t>
            </a:r>
          </a:p>
          <a:p>
            <a:pPr eaLnBrk="1" hangingPunct="1"/>
            <a:r>
              <a:rPr lang="en-US" altLang="en-US"/>
              <a:t>Salt restriction and diuretics .</a:t>
            </a:r>
          </a:p>
          <a:p>
            <a:pPr eaLnBrk="1" hangingPunct="1"/>
            <a:r>
              <a:rPr lang="en-US" altLang="en-US"/>
              <a:t>positive inotropic drugs .</a:t>
            </a:r>
          </a:p>
          <a:p>
            <a:pPr eaLnBrk="1" hangingPunct="1"/>
            <a:r>
              <a:rPr lang="en-US" altLang="en-US"/>
              <a:t>Vasodilators as ACE inhibitors and AT1 receptor antagonist, hydralazine, sodium nitroprusside and nitroglycerin .</a:t>
            </a:r>
          </a:p>
          <a:p>
            <a:pPr eaLnBrk="1" hangingPunct="1"/>
            <a:r>
              <a:rPr lang="en-US" altLang="en-US"/>
              <a:t>Beta blockers in some cases of heart failure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400509-9FB6-E982-71F0-7802045F2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Myocardial Stimulants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92D031F-EBCD-3A63-1E62-7EF772259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5486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Sympathomimetics with ß</a:t>
            </a:r>
            <a:r>
              <a:rPr lang="en-US" altLang="en-US" baseline="-25000"/>
              <a:t>1</a:t>
            </a:r>
            <a:r>
              <a:rPr lang="en-US" altLang="en-US"/>
              <a:t> effect as prenalterol, dubutamine, 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Xanthines as aminophylline 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Bipyridines as inamrinone ( amrinone ) and milrinone .        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Cardiac glycosides .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70BCDB9-ED5E-7EA6-D041-94B275C06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b="1"/>
              <a:t>1.Cardiac Glycosides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15CC7FB-3D2C-9817-1677-FEE176449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2117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/>
              <a:t>Digital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689CD042-DBDA-3D21-A588-02B705E1A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Mechanism of +ve inotropic action :</a:t>
            </a:r>
            <a:endParaRPr lang="en-US" altLang="en-US" sz="280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en-US" sz="2800" b="1"/>
              <a:t>Cardiac glycosides inhibit Na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/K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 ATPase</a:t>
            </a:r>
            <a:r>
              <a:rPr lang="en-US" altLang="en-US" sz="2800"/>
              <a:t>, which is essential for Na</a:t>
            </a:r>
            <a:r>
              <a:rPr lang="en-US" altLang="en-US" sz="2800" baseline="30000"/>
              <a:t>+</a:t>
            </a:r>
            <a:r>
              <a:rPr lang="en-US" altLang="en-US" sz="2800"/>
              <a:t> effect, so intracellular Na</a:t>
            </a:r>
            <a:r>
              <a:rPr lang="en-US" altLang="en-US" sz="2800" baseline="30000"/>
              <a:t>+</a:t>
            </a:r>
            <a:r>
              <a:rPr lang="en-US" altLang="en-US" sz="2800"/>
              <a:t> is increased and intracellular K</a:t>
            </a:r>
            <a:r>
              <a:rPr lang="en-US" altLang="en-US" sz="2800" baseline="30000"/>
              <a:t>+</a:t>
            </a:r>
            <a:r>
              <a:rPr lang="en-US" altLang="en-US" sz="2800"/>
              <a:t> is decreased .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en-US" sz="2800"/>
              <a:t>The increased intracellular Na</a:t>
            </a:r>
            <a:r>
              <a:rPr lang="en-US" altLang="en-US" sz="2800" baseline="30000"/>
              <a:t>+</a:t>
            </a:r>
            <a:r>
              <a:rPr lang="en-US" altLang="en-US" sz="2800"/>
              <a:t> will increase the intracellular Ca</a:t>
            </a:r>
            <a:r>
              <a:rPr lang="en-US" altLang="en-US" sz="2800" baseline="30000"/>
              <a:t>++</a:t>
            </a:r>
            <a:r>
              <a:rPr lang="en-US" altLang="en-US">
                <a:solidFill>
                  <a:srgbClr val="000000"/>
                </a:solidFill>
              </a:rPr>
              <a:t> The increased intracellular calcium will enhance excitation contraction </a:t>
            </a: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C30F76D-FA7F-2635-915D-D84437BFF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Actions : </a:t>
            </a:r>
            <a:endParaRPr lang="en-US" altLang="en-US" sz="2800" b="1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/>
              <a:t>Cardiac contractility : </a:t>
            </a:r>
            <a:endParaRPr lang="en-US" altLang="en-US" sz="2400"/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/>
              <a:t>They have </a:t>
            </a:r>
            <a:r>
              <a:rPr lang="en-US" altLang="en-US" sz="2400" b="1"/>
              <a:t>positive inotropic effect</a:t>
            </a:r>
            <a:r>
              <a:rPr lang="en-US" altLang="en-US" sz="2400"/>
              <a:t>, not blocked by beta blockers ..</a:t>
            </a:r>
            <a:endParaRPr lang="en-US" altLang="en-US" sz="2400" b="1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/>
              <a:t>Mechanical efficiency : </a:t>
            </a:r>
            <a:endParaRPr lang="en-US" altLang="en-US" sz="2400"/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/>
              <a:t>increase the work of heart without marked increase in oxygen consumption .</a:t>
            </a:r>
            <a:endParaRPr lang="en-US" altLang="en-US" sz="2400" b="1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/>
              <a:t>Cardiac output : </a:t>
            </a:r>
            <a:endParaRPr lang="en-US" altLang="en-US" sz="2400"/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/>
              <a:t>Is increased by cardiac glycosides in patients with heart failure..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/>
              <a:t>Cardiac rate : </a:t>
            </a:r>
            <a:endParaRPr lang="en-US" altLang="en-US" sz="2400"/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/>
              <a:t>produce </a:t>
            </a:r>
            <a:r>
              <a:rPr lang="en-US" altLang="en-US" sz="2400" b="1"/>
              <a:t>bradycardia</a:t>
            </a:r>
            <a:r>
              <a:rPr lang="en-US" altLang="en-US" sz="2400"/>
              <a:t> by abolishing the compensatory mechanism responsible for tachycardia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1">
            <a:extLst>
              <a:ext uri="{FF2B5EF4-FFF2-40B4-BE49-F238E27FC236}">
                <a16:creationId xmlns:a16="http://schemas.microsoft.com/office/drawing/2014/main" id="{0CCE046F-5E39-7377-FCD9-92385985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077200" cy="639763"/>
          </a:xfrm>
        </p:spPr>
        <p:txBody>
          <a:bodyPr/>
          <a:lstStyle/>
          <a:p>
            <a:pPr algn="l" eaLnBrk="1" hangingPunct="1"/>
            <a:r>
              <a:rPr lang="en-US" altLang="en-US" sz="2800"/>
              <a:t>6. </a:t>
            </a:r>
            <a:r>
              <a:rPr lang="en-US" altLang="en-US" sz="2800" b="1"/>
              <a:t>Conductivity:</a:t>
            </a:r>
          </a:p>
        </p:txBody>
      </p:sp>
      <p:sp>
        <p:nvSpPr>
          <p:cNvPr id="17411" name="Rectangle 23">
            <a:extLst>
              <a:ext uri="{FF2B5EF4-FFF2-40B4-BE49-F238E27FC236}">
                <a16:creationId xmlns:a16="http://schemas.microsoft.com/office/drawing/2014/main" id="{F26AF200-122F-FE2B-5875-02264AE4B43C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1981200"/>
            <a:ext cx="8534400" cy="96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 Decrease A.V. conduction will prolong PR interval in ECG .</a:t>
            </a:r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6A6AF4CB-1D52-D6A5-B92A-762595CB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20000"/>
              </a:spcBef>
              <a:buFontTx/>
              <a:buAutoNum type="arabicPeriod" startAt="5"/>
              <a:defRPr/>
            </a:pPr>
            <a:r>
              <a:rPr lang="en-US" sz="2800" b="1" kern="0" dirty="0">
                <a:latin typeface="+mn-lt"/>
                <a:cs typeface="+mn-cs"/>
              </a:rPr>
              <a:t>Blood pressure : ↑</a:t>
            </a:r>
            <a:r>
              <a:rPr lang="en-US" sz="2800" kern="0" dirty="0">
                <a:latin typeface="+mn-lt"/>
                <a:cs typeface="+mn-cs"/>
              </a:rPr>
              <a:t>Is increased if it is low due to heart failure.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5C8ECEA0-94A0-A3EA-972F-6DE753B59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marL="609600" indent="-609600" eaLnBrk="1" hangingPunct="1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396715B8-71BF-FCEA-322D-DA009DF56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sz="2800" b="1" u="sng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3600" b="1" u="sng" dirty="0"/>
              <a:t>Therapeutic uses : </a:t>
            </a:r>
            <a:endParaRPr lang="en-US" sz="3600" b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/>
              <a:t>1) Congestive heart failure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/>
              <a:t>2) </a:t>
            </a:r>
            <a:r>
              <a:rPr lang="en-US" sz="2800" b="1" dirty="0" err="1"/>
              <a:t>Atrial</a:t>
            </a:r>
            <a:r>
              <a:rPr lang="en-US" sz="2800" b="1" dirty="0"/>
              <a:t> fibrillation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/>
              <a:t>3) Atrial flutter : </a:t>
            </a:r>
          </a:p>
          <a:p>
            <a:pPr marL="609600" lvl="1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4)Atrial and A.V. nodal paroxysmal tachycardia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98D280E0-B0D1-71D7-2111-14DC5B762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Adverse ( toxic ) effects : </a:t>
            </a:r>
            <a:r>
              <a:rPr lang="en-US" altLang="en-US" sz="2800"/>
              <a:t>( </a:t>
            </a:r>
            <a:r>
              <a:rPr lang="en-US" altLang="en-US">
                <a:solidFill>
                  <a:srgbClr val="FF0000"/>
                </a:solidFill>
              </a:rPr>
              <a:t>They have narrow safety margin )</a:t>
            </a:r>
            <a:r>
              <a:rPr lang="en-US" altLang="en-US" b="1" u="sng">
                <a:solidFill>
                  <a:srgbClr val="FF0000"/>
                </a:solidFill>
              </a:rPr>
              <a:t> 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GIT </a:t>
            </a:r>
            <a:r>
              <a:rPr lang="en-US" altLang="en-US" sz="2800"/>
              <a:t>: Anorexia, nausea, vomiting and diarrhea. Vomiting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Neurological effects</a:t>
            </a:r>
            <a:r>
              <a:rPr lang="en-US" altLang="en-US" sz="2800"/>
              <a:t> : Headache, drowsiness, neuralgic pain.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 </a:t>
            </a:r>
            <a:r>
              <a:rPr lang="en-US" altLang="en-US" sz="2800" b="1"/>
              <a:t>Vision </a:t>
            </a:r>
            <a:r>
              <a:rPr lang="en-US" altLang="en-US" sz="2800"/>
              <a:t>: Blurred vision, yellow and green vision, transient amblyopia or diplopia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C.V.S.</a:t>
            </a:r>
            <a:r>
              <a:rPr lang="en-US" altLang="en-US" sz="2800"/>
              <a:t> : Any type of arrhythmia may be produced including bradycardia, heart block , ventricular extrasystole.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Gynecomastia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Early toxicity : </a:t>
            </a:r>
            <a:r>
              <a:rPr lang="en-US" altLang="en-US" sz="2800"/>
              <a:t>Vomiting and heart rate below 60/minute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BA15ED82-40F1-28DC-D8EA-514D95130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/>
              <a:t>Factors influencing the likelihood of toxicity : </a:t>
            </a:r>
            <a:endParaRPr lang="en-US" altLang="en-US" sz="240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Sympathomimetics and calcium injection are contraindicated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Hypokalemia.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Hypomagnesemia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Hypercalcemia.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Hypothyroidism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Hypoxia and ischemia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Old age enhances toxicity and premature are very sensitive, while children and infants often require large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Renal disease increases digoxin toxicity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4A70179-F026-589B-ABA0-4780CAB7B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en-US"/>
              <a:t>Heart failure is often a chronic condition which is characterized by the inability of the heart to pump enough blood to the lungs and the rest of the body .</a:t>
            </a:r>
          </a:p>
          <a:p>
            <a:pPr eaLnBrk="1" hangingPunct="1"/>
            <a:r>
              <a:rPr lang="en-US" altLang="en-US"/>
              <a:t>Heart failure can result either from: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 systolic dysfunction, as a result of inadequate pumping activity 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or from diastolic dysfunction, which is due to impaired relaxation and thus improper blood filling.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35EE0AF-03BF-6A38-7B3E-A75A7B87F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Treatment of digitalis intoxication : </a:t>
            </a:r>
            <a:endParaRPr lang="en-US" altLang="en-US" sz="280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Stop the responsible drug and check serum level of digitals, K</a:t>
            </a:r>
            <a:r>
              <a:rPr lang="en-US" altLang="en-US" sz="2800" baseline="30000"/>
              <a:t>+</a:t>
            </a:r>
            <a:r>
              <a:rPr lang="en-US" altLang="en-US" sz="2800"/>
              <a:t>, Mg</a:t>
            </a:r>
            <a:r>
              <a:rPr lang="en-US" altLang="en-US" sz="2800" baseline="30000"/>
              <a:t>++</a:t>
            </a:r>
            <a:r>
              <a:rPr lang="en-US" altLang="en-US" sz="2800"/>
              <a:t>, Ca</a:t>
            </a:r>
            <a:r>
              <a:rPr lang="en-US" altLang="en-US" sz="2800" baseline="30000"/>
              <a:t>++.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Administration of KCl syrup or slow release or I.V. with ECG monitoring.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If toxicity is due to calcium injection give disodium edetate I.V. to chelate calcium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Partial heart block is treated by atropine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Ventricular arrhythmia without A-V block by lidocaine I.V. or beta blockers .Diphenylhydantoin ( phenytoin ) in ventricular arrhythmia with A-V block 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In acute toxicity give specific digitalis antibodies (digoxin immune Fab fragment I.V. )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Cholestyramine binds to digitalis in gut, thus inhibit absorption and decreases the toxicity especially of digitoxin 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62C3D87-2D90-38B5-A9FC-58D663482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z="3600"/>
              <a:t>2) Bipyridine derivatives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494DF5D5-A2FE-BA25-15FD-63521799F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They are positive inotropic agents, which are not related to digitalis or catecholamines . </a:t>
            </a:r>
            <a:endParaRPr lang="en-US" altLang="en-US" sz="2400" b="1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u="sng"/>
              <a:t>Mechanism of action : 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have positive inotropic effect by increasing inward calcium influx during action potential. They may act by </a:t>
            </a:r>
            <a:r>
              <a:rPr lang="en-US" altLang="en-US" sz="2400" b="1"/>
              <a:t>inhibiting phosphodiesterase enzyme </a:t>
            </a:r>
            <a:r>
              <a:rPr lang="en-US" altLang="en-US" sz="2400"/>
              <a:t>( type 3), </a:t>
            </a:r>
            <a:r>
              <a:rPr lang="en-US" altLang="en-US" sz="2400" b="1"/>
              <a:t>so increase cAMP→Ca</a:t>
            </a:r>
            <a:r>
              <a:rPr lang="en-US" altLang="en-US" sz="2400" b="1" baseline="30000"/>
              <a:t>++</a:t>
            </a:r>
            <a:r>
              <a:rPr lang="en-US" altLang="en-US" sz="2400" b="1"/>
              <a:t>, so ↑rate and contraction force of heart muscles.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↑ COP and renal flow and ↓ pre-and afterload.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do not inhibit Na</a:t>
            </a:r>
            <a:r>
              <a:rPr lang="en-US" altLang="en-US" sz="2400" baseline="30000"/>
              <a:t>+</a:t>
            </a:r>
            <a:r>
              <a:rPr lang="en-US" altLang="en-US" sz="2400"/>
              <a:t> /K</a:t>
            </a:r>
            <a:r>
              <a:rPr lang="en-US" altLang="en-US" sz="2400" baseline="30000"/>
              <a:t>+ </a:t>
            </a:r>
            <a:r>
              <a:rPr lang="en-US" altLang="en-US" sz="2400"/>
              <a:t>ATPase, not blocked by ß-blockers.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have little effect on heart rate or arterial pressure 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C0876833-C2F8-A702-DFA1-0B2B0D077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Inamrinone (amrinone</a:t>
            </a:r>
            <a:r>
              <a:rPr lang="en-US" altLang="en-US" u="sng"/>
              <a:t>)</a:t>
            </a:r>
            <a:r>
              <a:rPr lang="en-US" altLang="en-US" b="1" u="sng"/>
              <a:t> 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Milrinone 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/>
              <a:t>3) Xanthines</a:t>
            </a:r>
            <a:endParaRPr lang="en-US" altLang="en-US" sz="3600" b="1" u="sng"/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Aminophylline :</a:t>
            </a:r>
            <a:r>
              <a:rPr lang="en-US" altLang="en-US"/>
              <a:t> </a:t>
            </a:r>
            <a:r>
              <a:rPr lang="en-US" altLang="en-US" sz="2800"/>
              <a:t>is theophylline derivative which has positive inotropic, vasodilator and diuretic effect because it is </a:t>
            </a:r>
            <a:r>
              <a:rPr lang="en-US" altLang="en-US" sz="2800" u="sng"/>
              <a:t>nonselective adenosine receptor antagonist</a:t>
            </a:r>
            <a:r>
              <a:rPr lang="en-US" altLang="en-US" sz="2800"/>
              <a:t>. It acts by </a:t>
            </a:r>
            <a:r>
              <a:rPr lang="en-US" altLang="en-US" sz="2800" b="1"/>
              <a:t>inhibiting phosphdiesterase enzyme ( type 4 ), so increases cAMP →Ca</a:t>
            </a:r>
            <a:r>
              <a:rPr lang="en-US" altLang="en-US" sz="2800" b="1" baseline="30000"/>
              <a:t>++</a:t>
            </a:r>
            <a:r>
              <a:rPr lang="en-US" altLang="en-US" sz="2800"/>
              <a:t>. It is given slowly diluted I.V. in acute heart failure because  it increases COP for </a:t>
            </a:r>
            <a:r>
              <a:rPr lang="en-US" altLang="en-US"/>
              <a:t>30 minutes only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9B489AB5-11DB-DF75-160E-785C18037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n-US" altLang="en-US" sz="4000" b="1"/>
              <a:t>4)Beta-adrenergic agonists </a:t>
            </a:r>
          </a:p>
          <a:p>
            <a:pPr eaLnBrk="1" hangingPunct="1"/>
            <a:r>
              <a:rPr lang="en-US" altLang="en-US" u="sng"/>
              <a:t>Dobutamine </a:t>
            </a:r>
            <a:r>
              <a:rPr lang="en-US" altLang="en-US"/>
              <a:t>is a selective ß</a:t>
            </a:r>
            <a:r>
              <a:rPr lang="en-US" altLang="en-US" baseline="-25000"/>
              <a:t>1</a:t>
            </a:r>
            <a:r>
              <a:rPr lang="en-US" altLang="en-US"/>
              <a:t> agonist, </a:t>
            </a:r>
            <a:endParaRPr lang="en-US" altLang="en-US" u="sng"/>
          </a:p>
          <a:p>
            <a:pPr eaLnBrk="1" hangingPunct="1"/>
            <a:r>
              <a:rPr lang="en-US" altLang="en-US" b="1" u="sng"/>
              <a:t>Prenalterol</a:t>
            </a:r>
            <a:r>
              <a:rPr lang="en-US" altLang="en-US" u="sng"/>
              <a:t> </a:t>
            </a:r>
            <a:r>
              <a:rPr lang="en-US" altLang="en-US"/>
              <a:t>is a selective ß</a:t>
            </a:r>
            <a:r>
              <a:rPr lang="en-US" altLang="en-US" baseline="-25000"/>
              <a:t>1</a:t>
            </a:r>
            <a:r>
              <a:rPr lang="en-US" altLang="en-US"/>
              <a:t> agonist </a:t>
            </a:r>
          </a:p>
          <a:p>
            <a:pPr eaLnBrk="1" hangingPunct="1"/>
            <a:r>
              <a:rPr lang="en-US" altLang="en-US" b="1" u="sng"/>
              <a:t>Dopamine</a:t>
            </a:r>
            <a:r>
              <a:rPr lang="en-US" altLang="en-US" u="sng"/>
              <a:t> </a:t>
            </a:r>
            <a:r>
              <a:rPr lang="en-US" altLang="en-US"/>
              <a:t>is given by I.V. infusion in cardiogenic shock 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EF2CD5B-A85E-CAA0-CE73-E27E00C04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5)Beta-blockers in heart failure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070F766-CB1D-B2B0-6D94-B61CCFCF2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en-US" sz="2800"/>
              <a:t>B-blockers may </a:t>
            </a:r>
            <a:r>
              <a:rPr lang="en-US" altLang="en-US" sz="2800" b="1"/>
              <a:t>precipitate acute decompensation</a:t>
            </a:r>
            <a:r>
              <a:rPr lang="en-US" altLang="en-US" sz="2800"/>
              <a:t> of cardiac function in patients with heart failure . </a:t>
            </a:r>
          </a:p>
          <a:p>
            <a:pPr eaLnBrk="1" hangingPunct="1"/>
            <a:r>
              <a:rPr lang="en-US" altLang="en-US" sz="2800"/>
              <a:t>They may </a:t>
            </a:r>
            <a:r>
              <a:rPr lang="en-US" altLang="en-US" sz="2800" b="1"/>
              <a:t>act by decreasing the adverse effect of high catecholamine concentration,decrease H.R.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which reduce mortality in such patients.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2BA2488-4749-0FF3-585F-4512E7E301B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86868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Cardiac contraction</a:t>
            </a:r>
          </a:p>
          <a:p>
            <a:pPr eaLnBrk="1" hangingPunct="1"/>
            <a:r>
              <a:rPr lang="en-US" altLang="en-US" b="1"/>
              <a:t>Cardiac output</a:t>
            </a:r>
            <a:r>
              <a:rPr lang="en-US" altLang="en-US"/>
              <a:t>: is the product of heart rate and mean left stroke volume (volume of blood ejected with each heart beat)=</a:t>
            </a:r>
            <a:r>
              <a:rPr lang="en-US" altLang="en-US" b="1"/>
              <a:t>SV x HR</a:t>
            </a:r>
          </a:p>
          <a:p>
            <a:pPr eaLnBrk="1" hangingPunct="1"/>
            <a:r>
              <a:rPr lang="en-US" altLang="en-US"/>
              <a:t> H.R. is controlled by A.N.S.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extLst>
              <a:ext uri="{FF2B5EF4-FFF2-40B4-BE49-F238E27FC236}">
                <a16:creationId xmlns:a16="http://schemas.microsoft.com/office/drawing/2014/main" id="{EE6FD5F1-B922-379E-EFD4-E89EFDCBF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B025BE1-2BC0-C213-B442-C7F9031D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b="1"/>
              <a:t>Intrinsic factors</a:t>
            </a:r>
            <a:r>
              <a:rPr lang="en-US" altLang="en-US"/>
              <a:t> (</a:t>
            </a:r>
            <a:r>
              <a:rPr lang="en-US" altLang="en-US" b="1"/>
              <a:t>contractility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Ca</a:t>
            </a:r>
            <a:r>
              <a:rPr lang="en-US" altLang="en-US" baseline="30000"/>
              <a:t>2+</a:t>
            </a:r>
            <a:r>
              <a:rPr lang="en-US" altLang="en-US"/>
              <a:t> entery from outside the cell triggers the release of a Ca</a:t>
            </a:r>
            <a:r>
              <a:rPr lang="en-US" altLang="en-US" baseline="30000"/>
              <a:t>2+</a:t>
            </a:r>
            <a:r>
              <a:rPr lang="en-US" altLang="en-US"/>
              <a:t> from the sarcoplasmic reticulum.</a:t>
            </a:r>
          </a:p>
          <a:p>
            <a:pPr lvl="1" eaLnBrk="1" hangingPunct="1"/>
            <a:r>
              <a:rPr lang="en-US" altLang="en-US"/>
              <a:t>and initiating contraction (+ inotropic).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6A1EF55B-7A45-00FA-8B89-524DCD551F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/>
              <a:t>Preload: is the load on the muscle in the relaxed state (at the end of diastole).</a:t>
            </a:r>
          </a:p>
          <a:p>
            <a:pPr eaLnBrk="1" hangingPunct="1"/>
            <a:r>
              <a:rPr lang="en-US" altLang="en-US"/>
              <a:t>Afterload: is the load on the muscle during contraction and the resistance that the ventricles have to overcome to pump out the blood through the aorta.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8195" name="Picture 4" descr="http://o.quizlet.com/i/9z2D3teDZqkeXs9pXBz8YA_m.jpg">
            <a:extLst>
              <a:ext uri="{FF2B5EF4-FFF2-40B4-BE49-F238E27FC236}">
                <a16:creationId xmlns:a16="http://schemas.microsoft.com/office/drawing/2014/main" id="{0EE9B4C8-203D-9E4A-889E-BD77187C9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3657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AutoShape 6" descr="data:image/jpeg;base64,/9j/4AAQSkZJRgABAQAAAQABAAD/2wCEAAkGBhQSERQUExQWFBUUFx8YGBgYFxkYFxgcHBogGBcbGR4YHSYeHxwkGx4WHzEhJicpLSwsFx8xNjAqNSYrLCoBCQoKDgwOFw8PGS8lHyQsLSouKi8pLC8sNSkqNTUsLCwsLy8sKSw1KSwtLCwsKTUsLCw1LC4pNCw0LTI1LDUsKf/AABEIAKIBNgMBIgACEQEDEQH/xAAbAAACAwEBAQAAAAAAAAAAAAAABgQFBwMBAv/EAEQQAAIBAwIFAgQDBQcBBQkAAAECAwQREgAhBQYTIjFBURQjMmEHQnEzUoGRsRUkQ2JyocGSFjRTgtElRHODosLS4fD/xAAaAQEAAwEBAQAAAAAAAAAAAAAAAgMEAQUG/8QALhEBAAIBAQUHAwQDAAAAAAAAAAECAxEEEiExQRNRYXGBodEFMrEiUsHwFJHx/9oADAMBAAIRAxEAPwDcdGjSBy9xOvmqZ3Mkhp4qiqjbNabpYxu6QrD0x1s1IW5k7SAfJI0D/o1kPDucq74Cqmed+onD4qhBKlPlm5e8kQiTEwkAAB7sCDcDa7JLxqohSiLSzDrV6xSfEfBl+mYpGK3pR0wCyqb3y2O9ttA9aNJPOXMcsUjLHOIFjo5KpWIRhM8ZAERLi2G/cFs3ctmX1h8X5+kjqYdwkMSRGrQgGxqNgCzWKdEYyN/lfe22g0LRpA4VzFUGvCNOZEkq6iDo4xARxxJmkgKIJNmshLMR81fW134HQe6NVlfzPSQNjNVU8TH0kmjQ/wAmYHXvDuZKWoJEFTBMR5EcqORfxcKSRoLLRry+vdAaNGjQGjRo0Bo0a8voPdGvMtBOg90a8y0BtB7o15fRloPdGvAdek6A0aUOYPxAWOQ09KoqKgNGj9xEMBlkEUfWdQTcuwGKgn3sN9USQ18wMktfKVKh8II44EAaLJVys7/XZb5X39NBpmjWYVPKyYyF6isZ1QkLJVVJ/wDGAxIkG+0ZN7iy/wCbXrcvrHk0NXV07LI4C/EyyKqrI1nKyF0YdGGVgCCTkPGx0GnaNZ/w/nGsplHxkXxMYBJngHzFVLB3liHbYOSt0PdiSFtp04VxeKpiWWCRZY38MpuPuPsR6g7jQTNGjRoDRo0aA0aNGgNGjRoDXNKdReygXJJsALk+SbeSddNGgjnh8dgOmlguIGIsF84jbxsNvtr4HCIMcejHje+OC2va17Wte219S9Gg4Ggjsq9NLIQVGIspHgqLbEfbXppUswxWz7sLCzXFjl77WG+uxOs44xxt+Jz/AA0JaOjWTCSQXVqpl3eNLEMIQPJFi4zxJCNcJnEeb4xIy8PhidwSr1LDGFbbuFKjKZlCsxVSB2HuBFtVNdw6aVsa6rmkWRsOnE3wyRsNnxwYdRcS83cT2INiTr74jVxUeEMcRlL/ACqeNFtLdSt8RbtKhUVy3acYWN8m1Oofw3apAfiLnxYU8DssaqO1RJILSSvgEUm4BwGxsDoKR4aKmHTyhgMiujgiNcZGEikgtcseoQASf/d/YEmJPLwiYxIskDMoijsWjBVE6qoysp3YLJkSD/hITbWj0vIPD47YUVMCPBMKFv5sCdLvOfFunUxUcfC4q1GiM0isIlARWCnphxizKSDj53FvcBH4fJV02TUlR8XEGa0MrmVbZ4YxzAdRe8mMF8gOi7G29mzlrm6KsyVbxzR26kL2zS4DKdtmRgQQ42IP8NJ1Hy4nR+L4R3xNlnQyMUQtuJETK5hlF2XE9vcRYXvqI3EVqkWWJminhdgJFQiojlupkhZGbFrsTkrWQI6m4ERbQazo0v8AKfM/xSskgVKiGwmQG69wukkZ9Y3G6n9Qdxpg0Bo0aNAaz7mrm2aKtyi6hp6LD4jBGaN+ofmh2CEDowlZfqH1a0HXmOgS+WDPUVNcXdmhSeSNGFQ4KjBCFWNVCgAMzCTO4Pp41Q13E5ouGV9QKiXqRVrwIzStZY1rEjAubgdl1L2JsT51qYGvMdBnFbxiR4KP4WVJWlrDG6xV7yo1qeR8Ov08l+lGsE82976OBc4CN6A1VYFSSilLmZljvMs0a4vkbdRLyIfXtbWj20EaBB4jxicVrqJXEoq4Uhg2wemKp15CttwC0pL37WjQbXxaPQ83ztWu7CT4WpaSGE4MI0Ma/JkDlQp6rLP4JveHxvpz4Xx6KeSWNCc4Wsym17H6XWx3Rt7H3BBsQQLO2gz/APDDjklQR89qiP4OneRmbPCpbqdVAfQ4hCU/Lt4vv5zBzO9bK1LSO6U6v0qipiK55ZIrRQk+CA4YvY7Agb67cw8zGpb4emMgpxkKiqj9cBdqena4vI3guNl8A5Ht4Q1KUUHVKLhBHlZQArBKZd1Hje2w97aDnTyR8OowJI1b4YlAVOzFwtTHgAcn+cvRUnuLJve5OpFPwuuqgDGBQxEmxlHUndSWwvEpCR4hhYMzWsLja2p3LHL5eQVVUPmMWkgpybrTK7FybfmmJYln/LlitgN3ADQJVRyDTxo81XV1coQM7u9Q0SqPLG0GAAtf3sNUVBwWjrAy8P4pUwuVv0nfqEDYZ9OpXq28bhgLHa2RvqE0IdSrAFWBBB3BB2II9tKXG+RpJAqw1AQIwMZlj6skFvWCQOrr+jlxbYjHbQU1VxGppHxrVijVmASrXemyBtEZFfeERKCwQkh5HvkNdGiNK7VdGhjGPVnpj2iWI+JJMyMKpu5l2ubYvvuLrnLm6mpcIauNnjnVg5xUxKl1RjJkw2OQ2AJNjYE2BpuBSNS1MtHIzSdOzwvldmikv0iV3M06shS7DFUiDXG9weeFcTjqIY5omyjlUOp8XBF9x6H7empeknl+cUVYaVrpFWAz06uwZllG9TESt1uSeoACRcvbwBp20Bo0aNAaNGjQGjRo0Bo0uc9cRnp6cTwkARPeUEAgxlShY+oCMUkNvRDq04JxZamCOVdg43W4JVgcXQ2JF1YMp38jQL3OXNM9HPCY0yhALzKVuXjv8wwsD+0iUBzGR3KxI+lrMZ4xCIROZYxCVDiQuAmJFwcibWtr3ifDVnjKMSPVWU2ZGH0sp9CD/D0IIJGsf4zwk0U8K1CJ0I3Z0NmaKAnfqxJ46ZkEZZNzDdgCUYHQMPMfOD8QDU9DmIPEtQFcdQEMSkFhcgqjd483VVN3BEPh9ghRJMRCmxUgGKNQHG+OJCEiQGxwMga3SnCr2qK1JmkexkSppXlW9vUGeNsh4ZHWONSpveFTcWB1H5lq1/suVMBJO1HJK1tniFmRztsQrtOhA8K1vF9BY8CqYeH0Z4nVKRNVYhEVbyCMkmmp4lJuDhYkX83F7KLPnCeIieCOYK6CRQ2LjF1v5Vh6MPB0rc78PZ4qCaKFqhKWoSZokALsgjZVKhiASCVNr/01z4bwyupokkj3LqHkp2bLBm7nVT4NiSLi3jwdcmdFuLHGSZjeiJ6ani+qzjvAIqqPGRblblGFwyMQRdWG42NiPUbG+uPBuaI5zgQY5R5jbY/wv5/r9tXIOmsS5el8VtLRpLN+VxJQ0HEHQvUVSFnZHtuyRhEsIwL7JufLFfO+qGLjzlzWS06xVCCNa+AC6SRyf92qY2DEYhgqtu1gDkDgunzix+FrUn8Rzjpye2QHaf6fyOlzk7klpRJJLIhppYZoBEqFXtIy3yYG1kC2WwFr+9yeRPRozYY3e2rynT/fWPYVTuki1kQ6lRCGYqh/awgg1MYAbFzexAQOQ6rlJvbWj0VWssaSRsGR1DKw3BVhcEfqDrKOXqqQ0cSSFmaMNE65E3aNhHJu1gT2sSO7axMkItpp/DWq6aTURv8A3Zso7m5MMt2TY7gBuooB3sq/bUmM66NGjQGjRo0Brw690aBZ4XzaWqnpJ0EcqyMoIPayn5kBAO/fFlv4yhkHoNM2k78QOAlkFXGD1IB3hbZvGDmMMu3qxuBKl9slK+HOrblbmRKuL6lMihS+P0sGF0kT3jcAkH0IZTupGgo+Z+WXimFZSsY3W5YBclGRykyUC7ROQC6jcModbHMPRw10nEJClTUPGA4JpYrIoiMkWJZlOcqSK7r1FcIRviCCutT0k81chLIC9OCrglgsbdN1Ytk7QN4VmPcY2+W7DfEkvoOnDOHIsaiI2DCniEXhESOV5hj/AJjG5uPZF1XV1CtTUcPp2s0ayGcbWMiUqYZtbyJJnjYA7FY7+pGlnhvFKqisjSs/TYL80DziqnByo6NQU2EU2Sm64ORqc3MsfUpOIxIuEXyphGhJELdhj/e+UcHwAGyuzBC6qQk0tMknME8jszVEdQkcS5H5cHwhkclR+RiQLnbJxaxbfUtQ6ejhL/EIiF3QDqhRkyeVGXkr621Stz5Es88bxSpFTsEkqGw6KsQDv3Zhd7Zlcbg3I0DNo0DRoFP8QOBPPCWij6rCOSF4wQDJHKtiFyIUMsixOCf3GA86o6yikhHB2mISYwNSzl5MVHyBM3UZTchWhOwYZXO9jrSNJvPr5T8NiGWRqjJ2KHcLHBIpYAgi2ToCSLDIaCr4/wAP6tOywFjVU9qmmPahyQkgRwLbGJhml2sWvvl506cvcaSrpo54/pkW9vVT4dT7FWBBHuNVMp+dIgLLGCXcJdGf0Yki8shvYdgUemR8aX+H1poGnqIwZKRnaSpjCKnQIADTQ4swxIF3iZs7gsB6ENI0aj0Nck0ayROro4urKbgg+CNSNAaNGjQGjRo0EXiksawyNMVESoxkLfTgB3X+1r6yj8NOZGpmEcgZaao74SzBrRlsInJBIFhhDIt7qwRiLMzaavxK4gCsFLYssrdWcDL9hFYvcpuoMhhW/sW2Olji9Ok4ggp2tLLP8rdR0ms0srMqriydPqBkKxs4buyvloNdGoXF+Dx1MZjlXJT7EhlPjJWG6sPcaVOWeZ3p3alrfltH9JJJATxfI/XFfxJ+W4V7EBneL6DDuPfhy/Dn6sfUamsS5jlaG21s+04JJj6spiaxv07ga+Kfi8TP05pRKtQOh1WCxVEaymQyQ1CC2GXUU9RexumDe4Gt0K30h82fhDS1gugETe1rx7kE2AsyHY/SQtzcq2gkfhpx/OJ6OQnr0Xy99y8XiJ7+GNhgxG2Sn0Iv2/Enmqbh9NHLCqENOkcjyK7JEjXu7BN7XAF/dh5JA1nXFeAcUoJYZY06jQMSko/Mpt1I5WRbMjBQAWWPG1xcm+n2l/EvhtXCVmdY1cYulQuMZyH05m8TDY+GIIF9BX1XEHrn6XwoFQgyEqSAKUy7HUkAlD7HcE7X86ueG8fmpmWGtFgdkl8g/ZiP6+ff31L5T5f4fTBmoFhAlsWaN88gPFjke37DbVrxSKFoys5QI23cQN/SxPrqO7POG2NprNYx3r+n39Phw5g4aKmnZBa5GSH7jcfz8fodV/Icv91xP1RyMrD1Bve3++otHUtQuqO3UpXNo5PPTPorEbW//vtqTK/wtYH/AMGqsreyyD6T/wCYf86511Wbs9lOGJ1if1Vny5x56fhn1DxmkiatgfqtOlVO/Yk0igGbKLMLGwAF5GVfpBBfZypESk4r0aheIUrCRbktBH+aBheUMx3zyxcZkbpuQZkU6LyBTqvx5C2dq6bM+psRjf8A8pH89UvPHCBRSGthAWKoZIaxBYKbuBFNvbcMcW9w9zexBm849cJ4vFUwpPC4eORclYeo+48gg3BB3BFtTdY5WU5oXLLUNDTyyDqPE9vhZpFC54uMSDmgkjYFrsZAsdls78t8xzK3w1cU6ykL1EGKSZX6TEHxmAbEdrFWHaRjoGzRoGjQGjRrhW1Ijjd28IpY/oouf6aDPuca/wCNqmpbkU9KyGTdlE05syRhu1W6YwcoHDEutr42NTUcXFPWF6VZBgvVnRY2IgzsWksAG6MjXzhZVkDJ1FTzlM4DL8Nw1qmSIFpYZKiZ1SznO80neBJE9mJCq+OwAN99eUnNlPwZYoJo5JamoX4mqaNchEreWb1wRRiFA2WPwLi4P3AuYI6pLqQHABZLhrBhdWVhs8bDdXGx+xBA58ZnlQjFgqswCtbZX8BJQfMbntyFiCR+ul3i/JrwuKig2AyboqQrDPdmpnbtQsbMYnBicgGynu19Q86pNDNFNgrqpVy6sqISp/7zHfOBdj3ElCLEObgaC5NDBXxZvGUkGUbekkZBs8bbWdL74sGRhibEEHSZX/h5NSZGjOCs2R6aBky/eeEkMNgo+Ux87RgauuSKhpKmQtNlKtPF8VGtumJjdA/uWZI73vuuB8Eal8TirperEXbpsGUNBAsMgB2BWWWqYXA9Qg3sdvGgWuQOapaWOSnqkLRxNeN6cNN0lYZGN4gPiIlUk4q8YKqMT4BNxNSUVXPJNR1yQ1Eq9OdUaNhKoFgJoZPLKLgNYMNx421yo+VOtLFHVGRfhvoElSJZ6jEABywAZUH5rWLNt9I77XjHIVPLHZpJEQeczFOP0Jq45dr6Bh4ZT9OGOPMydNFTNiCzYgDJiPU2uf119yV8akKZEBbwCwBP6C++kKb8PaOLpxGp6ZmuI7JDHmRucQiLGW3vbHffY76pebeTafhcQmjSOqeZxD0aiGArK7g9IqI40syvYnfdch5sQGu31mPGuHDiPGJITIyiBVjOJIZYwqyzFSDs0jyUyAn8qPbcXFjwzkCqpe+m4gysbFoXjzpPH0rHnlGt/wB17/rqXyfw+f4+vqZ4OgZVgQdwdWKK2ZjIAum6WJsfQgW0HWu/DinwJp8oJbDuzkdJCPAqEdisynwcrm3gg6gcP4ksjNFVq0VRCUzviyobnAwK644viVQxqz2ByIbT7pb5x4K7oKimutVTgmMriDIpsZICWBADgWBI7WxPpoF4UE3Dz8VS/snuZaVi6mU7nKFZLyGpIyJLY52AKg7h24LxqKqiWWFslNwQRZlYbMrg7qwOxB8aquETdanSSBujDMoZXX5kz5DZiZAQD6HIMffHVdxGhlpZPjaZCRj/AHiAteWpAFywH0idFBIIPcBibACwOujUfh9ek0SSxsHSRQysPBB3B1I0Bo0aNAncRAHEpGkDujU0SKqvCuJEkrMe+RXBPbYrscTfwNKtdx1oHrqtAHekjjpadC2YEtQwdyTk1xYw/nP0sNrnTBzBWutfMOoBElPAxW0S3LyTKTnI6W2QC1//ANq/F6F3i4qkKuGE1LVoD8xsAFVmupIYBo5TipOyWHkaBth5eaUiCqqXqW6fVWYCNJYJQQj9No1AxIYdrKfDA5BrCHHV1fCrLIEkpF2DgFY1Fxa9rmCy5bWaI2HdCNtVXL1W1fPNV8NLRBUQOG+l5mLNNGPynEdM33Bz2t5028K5zBbo1SdCbx3bI36E+L/fb7nVm5rGteLJ/lRS25ljd7p6T69/mtOD8zQ1FgrYuRl03sHA9xYkMP8AMhZfYnVtpQ4z+HUE3dCfh3yzGKq8Jbfu6bbKTc3eMo+/1ap0Xi1DfZqqMDa1pgAB7Oy1AJ9spvH31W1tGtqu4hy1TTm8sEbtYjIqM7HyMh3WO1999J1J+M1MDhOhicGzC9ipHnJZQjg3sLAE+vjfTLQ89UUoLLOoAvu4aMbeSC4AK/5gbffQUld+C/DJQbwstze4kYn9AWJIX/KLD7aouPfgzwemppZZDJEFQ95l8G21gdmN9reutOpeIxyqGjkSQHcFGVgR9iDvpb584HLKIKiFYpZKRmcQzAGOUGxaxIOEoxGD+hJ9CdAickcmVXwLVMIaBpWLiikLdCVMFDDFt4mMgkZGBuAUvcaauGP16ZaeQOqTpnTNIMXRh5jcejodvuPGmjlnmGKupYqmG+EouAwsykEqyn7hgR7G1xtr745wvrxFQbOO6NvVXG6n+f8AXXJhpwZdyd2Z4fie/wCfBTcjQgfEsSwlklDTKbdrhFjJFvRggb9b6YeI8PSeKSKQZJIhRh7hhY6VFq2GNdGu/wCzqox5uuxa3uP6W++m+lqVkQOhDKwuCPUa5WXdpxbtt6I4T7T1j48GTcvUwSJqWVYw8DNSysD3SKpOAZXZSUMTKQqs63mN4x4NpwCFnjNNIOrPQqAgJ76ijl8IxdV77KAfFpIUNwDrpzD/AHbipJCmOrgDkMZAnUiIicvgG7cGhJLKQAhJxFya2WVaSogq41YpE+Erop6PQkurkBHeNFVunITjECE9fGpMrSeFZoOlLIsjrfFr97R3shcH81u0kbEi+17Cw0o8YmeKqLnueIGaKw7np+1KuHYEnE9OUAWu3THgHTXFIGAIIIIuCPBB8EaD71Qc/wB/7Lrsb3+Gltbz9B1f6jcRpBLFJGfEiMn/AFAj/nQZrzgG/s6Y4RBY40Z0BjOCHFygKdNu5RtkrXvrjVC1fx6VlDOaGP4e4BLI8RGKW3s0oAt6m3219cDo1loAkhm+k082cszRiVPlssYqZHBN8rCOJgTt5FgxcmcOhqYonqIkesov7s7stnvGQUJB3sRhIARsW9DoHCmixRV9gB/IW1Xcb5Xp6rEyp3p9EqMY5o7+cJEIZf0vY+oOrUDXugz+Pk2ro3eSkeOXMjO4WCZwL/tCqGGVtzuUjbf6vXXRfxEkgFq2naIhb3K9LI3sQCzNTgeLf3i++4Frl80v8/oTwuuABJNNLYD/AEHQLPFuJQydNof2G7SqSwdTiem1KzfKSUNYgiRfB2O2rXkyoSpoEWOqkcRvJGHbFpHVXZV6okU742vcC9tVHJvLtBNRZyrEZI79SdX6UvTJ6sJkliKvfoNFck773vqPwDhHDuJB/hamoVonIKyMk0gH5GX4pJGEbCzKVt533uNAxVHJREqtEtGMies70cZkZbWsMcQSd9zsLeG8ao5+Dx03FqaLvl6sJWOSQiRqaUGSRTGH2RZEWVbKP8JbWA0q088r1dbTR17qaYr0XZUjDrfGUsYWiZrP23W/ppy/Dnh7SvLLUSCWanmKCwNt4lwlLSFpGYxOQpLWCuwA3OjsTomVsvEYZBuZkBvdVWzAbkHa4NvT+V9daX8REvaWJ0PrY5Afrex/204W1T8a5YhqBdhi/o6/V/H3H66hMTHKW+m0Yb6Rmp614e3J3oOYIJv2cik+xNm/kd9WOsk41y/LTN3i6k9rj6T7fofsddeGc01EGwcuv7r9w/gTuP4HUe004Whrv9Ki9d/BfWPH5Mct+Hz1Cxxlkqw0kAQAN8QAWkh9Nn3lXfY9bxtpN5V5d4tWTQPWVEtI/D8QiGEuZAUxMhdmwd2GSsbsR7DLd2HExxKnkiW8M6ASRnyFkU3jcWsSA4AI2uCR4OpvBeKipiyC2kYguspzVGQ2kUBTYdOQFPy3KXufOrInV5GTHbFaa3jSVby5XiCukpgCIanKWJe09KYG9REShKjK4lCgmx6t/TTrpK5ohkaETpKsrRAVFMFKKHeMFysQCljnCXQku2zbDTdQ1iyxpJGckkUOpHgqwuD/ACOuq3fRo0aBL5vjkiraWeMbShqd/P1by05bFlyFxKgBYC8o3F76poeJfDV8VSzRmOcmnnMQXBSZPlyEqPKzkxt3OFMpu9xYvXMnAkrKWWnktjItgSAcWG6NY7GzAGx9tZ/E4qUmpp4wJIrR1aMclysCrLcE9NrhkdrlQQsSZXKhqKKANgBqDxjgkVSmMq39iNmX9DpP5O5uEUrUE8jSGJgkU7KwViVDCCRjsJ0BtbI3FrnINr641zxVDiElHTx069GPqs9RK65LZSSixqxt3WBsd0a9tr9iZieCF61tWYtHB1JquG+b1FKP+uMf8f0/06auFcYiqEzibIeo9QfYj0OlKf8AFSCG3XRinh5IwWRfuVYB8f0Bt/vofhSSH4nhkwDgXMYNg32xPi/sRb9POr5je+6NJ7/l5lb9jxw23q/t14xp3d/kVaivhoeN1RrFVomV2GVmPTmwk6iIT3KrRSKwUFvpIBGWvKnhEc8LV1LwqNaUMLJH1aermiG5mi6TKoF9whUlgL33A01iojr2QSXpa6nJwbEHz9SlW2ZG2uh38EG4B00cGqp2yWoi6boQM1YNFIP3o98h91YAg+Cw3NNqzWdJejiy0y13qSwnjfDKeV43o2qY0mWO3UkDyEPKodyTm8cKRk3drDJ1texBmScutHVQUgr6lYKiXBysjBlJRsQGBClWay2MY8/prb6zgkMsUsTRrhOpWQKApYMLG5G97evnWf1FM2L0lTEskkIuGJdTMv8AhzoYaZ2Q3G+Jujr7FbxWn3l/gUdHAkEWRVLm7G7MzMWdmNgLliTsAN9gBqxOkTlfnwo8dHxBgk7D5UtpFjnF8QLyxx2lGwIxAYkW84h70C7GvQrmX/Dq1yHt1E+ofxU31D4rDLRHKluySNcxYswU+SVt4U+3udXHM3D2lhJTaSMiSM/5l9P4jbUjg3ElqIUkX8w3HsfUfz1HTo3RkmK1yaaxytHly9vwQucuYco6SpKNE8NQFdZGMSlJVKNaRrCwbBvI+j086+q3hZqomSYbGIoTHE+ZG6kXaKYgWOxEpPrtbTF+I0d6K9j21FO2xIIAqY8jceLC+/p51TVrCJmfEA4lc2UoQhP0NItG/aTbYub7edSY7zEzrWNI7lhwOqepoqSaxeemlEUgvhco5pqgsL+Mc5MT+6u1wNX3AKdoojEwsI3ZYzawMeV4rbn6UKp9yh0k8tc2U1HNVJPMsUc0iTRs7MUu64OgZlW1mjLWIXZxpm4RxqOaoDRVMUySRYlUlVlV0Ym6Le/crG//AMNfudETHo0aNBnnMFEKSuyLSR09e4BkQAmKbGxS/wBYEoAIx8yXvcMAINPWJw6oNXHl8LIwiqAzAkbkJIuIw+X3ZKrMQrMTjiF1ofGuDxVUEkEyB45BZgf5gj2INiD6EDSJQjoVDU3EMpHKkQyYkrUxbWUgEszjfKEYx2BaxHgNHSQEAjcEXBHgjVVSc30cshijqoHkBsUWVC22x2vvpG4XzA3DounUKzUEgPTZbvNTqVuyusYIMK91njLKl1UFhuOtFwKpWILQHh9dROCSsosDl5xwRlF9y1zYkmyr40GlA651dOJEdG8OpU/oRY6VeSODVdO8xnWGGBggigileVY2W4cqXUYKRh2Ltt4Hr345+I9HTOYc2qJ//Ap0M0u3oQuyncbMRoEjkv8ADCmqKQRTSTh6aaSCeNWARyshIuHVmVXjKNZGUd5Ybm+rniPLFJLXiDEQskKLCyLGe1R+zKyKykW8bXFm331ZcDWplrviRSyUcciY1CzNHeYqPlOqxliJF+klrXUgb4i0HmwLDxKCVvpbEtc7CxxuPawsdW4qxaZie5i23LbDWt4/dGvlPB9ce5MFHBHUUgzmpci4KgGeEqBJHaJVUFQqMgVbAxgAdx1V001XTzfHQgTQyIBLTwxzP1It3SSKRrhpQG2XYFRa/i2pazjj3BhQzKBGslHUSWVSkLCnmkbK3zVt03ckgk9rG3gi1TafeE8WiqYllhbNG8HwQRsQwO4YG4IIBBFtTNZk4monM9JCpuQZYof2My2uSQkYVZx6MoN7Wa+xD1wLmCOqQsmSspxkicYyxN5KyL6H7+CNwSN9BOqadXUq4DKRYg+DrO+ZuUTBeSK7Reo9U/X3X760m2vll1G1Ys17LteTZ7a15dYZTytW9KriPoxwP6Nt/Wx/hq85kpZEkqqeOoWmSuiMiyspKxuoCVIByUKWjKOPuJD+nHmvlYwnrwDsBuVH5D5BH+X+n6eLnm6U/D09UgBaCeKQGxICynoSEhdyBHK5/h9tRxxMaxLX9SyUzbmanWNJ9P8ApT4B+HDwTQVFVUVc9VTHsVCrwGP6QFMiBUVo9iuQI3sfB02chzYRzUtiPhZbIDa4hkHVg8EghVYx3G14judSZOHvOwE4ZlVrjJYVQkbqUHe/82B21T8MU0/Eou1lWphaJsjKwzhPUiCtLZm7GqfCjZR4tqx5J40aNGgNKfOvKkk4+IpG6VWikK2wEi2IwYkGxFyUe10J22J02a8I0GRcFo6eop3pZEwWEMZYZ8hJ1LBnyAuwBbDuW+zKQzSSXSJxLhqkRx1iTVix9kVRCbcQgO6sGw2mC+trkNkvzCjEaXzDydDVESXaGoQWSeMgSLvcA7WZb74sCL7ix30jceqqjh7PLXASR27KiFTizXGKPHuYza4G5U2C5Lm+YecC5J4fWi68Wqq2HtYwvVA7b4rKtg4B32svj7ab6zkeFjnTMaeRfBjPb/Fb+P0tpJ4hRfEUvxEtPEWCSYI8SyP9JwCSG4d2xQ9qybX7QWusnlL8GqNqWCYT1HVlRZOrFL0xdhl2BRYAX21KLTXlKnJgx5I0tCx4lEWYRV46cv8AhVa7KxHgPaw/pb7eTa8K5lkp5BT1ux/JN+Rx6XPj23/nbU/hvLDJFJDUVD1kTWw6yr1EtfK7pbL8pGwIIO5vtUTUHQtS1XzKVzaGU/VE3orH09gf+NhfFovGk/3y+HmXw5Nnvv0n1/i38T06nbLVJzZystZELERzxXaCXFWMbEWNwwIZCNip87HYgEUlPXzcNcRT3kpibRyWN0+x/wDT+XtpzgnDqGUhlIuCNwR9tU2pu+T0cGeMusTwtHOP708WcyU8NRHJDPEFaJcJYXZ7oXvfAxxfs37irqbn2DAgcOHc4y8Mk6VT15aS/a7Q1LSU6gXu0jQKskWx3uXHu3o5c1cvPMFmp2EdVEDgxAKup+qKS4Ixb0NjiwVt7EFX4Txj4jJJaq0qWEkc0YieF/JXIABiu+63Fjf1GoNDQqaqWRFdGDq4DKykFWBFwQRsQR66WaqX+z52ksTTzkkgeUkte4Hs2qPgfEDw92sTJQlryECQmmZrkyAsN4SfqA+g2bwTZ24rweKqQBxf1Vh5F/UH+X665PgvwXrW2l/tnhKp5+qQeE1Ug3AhzFvtZgRqlrlpKmOqp3mVTKhzjVqPrOL3BXBmYMG9X2uf11984UT0/B54HcOJGSGNr4nGaVU3y2GOTH2sPTRPVR06CSd0ihY4LKXYoHIJW/TqLW2NwAv8NdhVeIi0xWdYIHDPwmo5q9Ka1THGaZpSXKZFkkjXtKsy7hzfb2sB51pNJwSn4ajLRU6RmKSHqN9TvHI4VyXe7doLta/5LDzqn5XrWl4nTvnHInw86h4lGP1Q7EiqnvuD5x8H6vR0mp2M0ssZBWSnCBgQwzRnK7eD9Z/lbRFcDXuo/D6jqRRufzorfzAOpGgNQONcEiqojHMuS3BBBKsrD6WRhurA+CNT9Ggy6v4FW0EjSnPiFOfLBEeqiGOJLRkBZj6BhuuRurABdVsDU8qh6ESrIWIMlM0kdiCMg4NgzDa7SKqqpBCYW1sRGkvm3lUozVdNHm5B69PvhOLfWFDAfELYFWuCbY3FwQCbxngtTVS0lH/adS5qCzyHZUEard8WQKso3RRa4JJO1ra0rlTkym4dEI6eMDbuc2Mjn3drb/oLAegGk+unlqY4Kum+Y0BE0WeQUriVeKy9qsyGRMAJXBxyYWtp/wCC8XjqoEmiN1ceDsykbMrD0ZWBUj0IOgm21nf4oR/MgPurD+RH/rrRdI34oU/y4H9mZf8AqF//ALdX7POmSHm/Va67Lf0/K95R4t16VGJu6jB/fJdrn9RY/wAdWtbRpLG0cih0cFWVhcEHYgjWYci8c6FRgx7Ju0+wb8p/4/iPbWqg65mpuXlL6dtPb4ImeccJZ1V0ho5EgnjM8MhCU0xdrj92CW6spYb4uRdgLG7Dfyq4QUIqKZDHUknF0DMTb/Dnjip1zjNgO+zDyrA6e+KcLjqIXilXJHFiPB9wQRuGBsQRuCAdIlGTSVHwlSizyMCYJXSSQ1EY+q9sgsqXGQC73BHmwpega+WOZxVqwZGhqI9pYXDKynwGUOAWjaxKtbcexBAvNZlx3g0tO0dXFjFNDkUtgVkjIPyZeyHBWv7MVIBFyNOXKnNcVfB1YjYqcZIzbONx9Stb/Y+CN9BcsgIsdUPOnDweF1kSCw+FkCj9IziP9hpg1H4hFlFIp8MjD+YI0GYcw8t8RrKqlnpa1Y6dAMVjRb0xaMjJkLYubG17gqG2XzfmnD5uHRwLUTmpaKtinScJMS6yk08okdgy9qOCLPc2t6bsvJyCajglaBHLU0ZUmFS2QjA3dn79sQNlH39oPOc3/s6e43WNiseEACMvcp7HZgCwFsST7++g0TRr5Rrgfpo0H1o0aNAa4V1Ek0bRyKHRwVZWFwQfIOu+jQZpSUMkc0tFIzOwUtFI7XaWnG4Us7b4WEZj7UJXKQkPi3XlLjyUEnwkrWp5JLU0m/TidtzTlm9CQzIxtlc2AXC93+I3CHlpRJAP7xTuskbC9wuQEwIF81MeV0scrDYm2laLjcdYp6pjjvcTIQrBMxc3Fj8sqOp1CPmYlzaKPFg1PUbiHD0mjaOQXVhYj+hH3Bsf4az/AIRxeqoEHUPxVOzdke/xcSghWChiWkVS0QxY5gyBbsQAXfgfMVPWRiSnlWRbC9vqW4uAynuU2INiB50ctEWjSeSm4JOPm0NVZzHspb/EjOyH/ULgfxHrfUPGXhcn5pKNz+rRE/8AH9fsfPvPPAXzWrjuxjALL62Q5Bl/5H8ffTi8YdSGAZWG4O4IOtE2iIiek84eVTFe1ppPC1Ptt3xPf4dJFNUrIoZCGVhcEeCNKnOPLDs4rKbMTJbqxxySR/EIoOIYRumTpclQxsd1OxuK6uq34XNjGS1PIwbFlNk37lRvBNr+/wB/cvsEwdQym4YAg+4O41Xam7xjk2bPtHaTNLRpavOPjwIkVGtcqyoIqhCOouVOiriwsMOqjeQTt1EYEEa40fMA4SRFUSdSjd7RSrFIEpsvpjvdg0VwQLMShIUgLa3WokFDXToqqFIFVGShIXMslQmakCMFwsgyuCZHsCdh14tVxvvkAsq2bEYMrW7lcv8ALcr5tLFYW7io1W1IPMnM9PxGohpqeXqxQt155IwzRhgCKdDIpVVJc53Lr+yte+2rWu5egMBgq7zQnuRWapKBkuLvIzSFb32u2++xttyNdHTkulPJIyDPBcusF/xWVPLoSwPYzxlv3Tcmt4lzXHFB8aJQsMjBDLApQhm9WBDgMpBvHLGxBbZvOgoofwr4fLUJEiYBxIRJBUFyjR4WHczb919wPHjUzlf8G2p5mH9qVCPtK0cDYbMSFLlrh7lWFylmxO2rrlrjUdbXrOskTpTUrhpFAQ3mkWyv3Mt0WJiSGt3g2F7aagmFRU1BFlEMaXOwYR9SUm/t8y1/sdBJ5fdTTQlRZTGpUduwtsO0AbeNgNWGoXBIFSnhVQVVY1AUksQMRYEncke586m6A0aNGgNGjRoEXi9H/Z1S1VGqfCzgrMGHZBIxFpbgErE5v1ANsgrH8xHCCqehlkqFDNA7D4qMAXjY2UTRhLqGtbKFSzYKrXy2Z9qKdZFZHUMrAhlIuGB2IIPkEazwQScOlWjaRzTS3WkOWAUAZNTvINksAzCQ5Oy3CkFdw0KnqFkRXRgysAyspupB3BBHkEaoefKTOic+qEP/ACNj/sTqjMM3CzeCPqUzG700YPbsMpKcH6Szmwp7nInIEHLTRR8Tgrqd+k4dGDRuPDI1rMjqe5HF91IB1Klt20Spz4+0x2p3xMMb1qfJHMfxEWDn5sYsf8y+jf8AB+/66Q67lOqh+qJmHuneP/p3/wBtQqCveCVZENnQ+P6qw9j4I16eStcteEvjtlz5Niy63iYjrDcRqq5j5djrIunJdSpDxyKbSRSL9EiH0Yf7i4Ox198C42lTEHT9GX1U+oOrLXlzExOkvtKXresWrOsSzuGsYz9Cpxiq1A6jqqoZ0U2WaIiFmIt9S5gqbjxY65cS4EomFTSVeNUSEDZZl0vfCRJqgKyXJ8AEem4Gmvm7gbTxB4e2qgvJTvuLOB9DW8o4ujD2N/IBEHhnF0np4ZMnjjljz3zdkc9rI7SK6drBhuRa3g64m+OC8/fkr4TRS5YhnyNPJ6AxykBbn9xiG/XV3zFxlKellmciwQ4i+7sRZFX3ZmsAB5J0u1PLKBGWWIzqSSDLTU0yD90hKYRuR58gnfXCDgNNA8U3w0LdNTi6CWONCBYnpSXiRvuXVhvv50C5x6k4tRU9BS0caNC8cccnStDOZFS8qtIWsmaqbSLvcWvfG9nLxiar4dUfFUi0khqYqcJibjqSxjMsQLju8r7edX1LOxx6YksbFWikOJ+yiTqU9rA7dTx/DUGeZ566khLEnM1MgMbx2jhTFb5OyNeaSIhkABwO+w0D7o0aNAaNGjQGjRo0BpE5m5JQTxzxOlOzOFDEGysTki2AxeJ5AoMLFRk2SsrGzPeuNXSrIjI6hkcEMp3BB2IOgzSeqkikENZGY5HtHGwYmKYnL9m+w6jFnuGCteYta0QJk1nDkeSJ3DGURs3VjcxTBEUiGzLa6ySBnxNxeRBYgDVpxTh5iOEp6scg6YM13glA+mOpuD05PRZ7d2wa5xBiQ8tt1CaWR4ZFYO9NVKZUOJDKY5LlsQwiN1ZlGCjEEW0HwnG+IU/beKtUdo6nyJCQZEfvRWQ90e10H7QbnVhB+JCC3WpKuHJQwIi66kG3rTs5H1LswH1DSjzrWVlHRyyPE0MiKmE6vHNECHi2NwrksUX6o7Xmfe2vOCc0oY6c1NSiTdkkvXZYXJKhG2fG+6328jfQOk34gcOcFJZCL9pSWCZTewNirx+bFT+hHuNV034h0lLTn4aKqqUU7COF8BcjYPIFBUFgO3IjIemovx6ZBhLG15YhkJFYd3wqHcHzYMvn0Oqig5zjdpYQsSfCLH03eUDqu0BlFstl+bFD4vruvRHdjXe04veZKCrE/wAbNgkrYII1duyNGkBwYAFirlGLnEMJrDEgE3MlS0kKM6LbZBKotmBdowQQEJUhhY42YHeJrBoY5jp0rZWNTSyxSqqqDJHI2QzYEKLuLgUgO2/S/wAo0jVHEJmrqFFSoEU4ZeiepAjOdm6YqLRWBKkWH0kI1/B4k0+mrzGgiiIKDJrqpDDe8oxFpCASwbG0qNYlXBuV/jLGKQVEZUvUdhiAWX4wWuitGLLMCMrVKFGUEB0sGIv4OTKuVlaacUwQ9vR+bOVAAQSSyrgzLvZumWANsz3Frvh/AqLhqs6qkRc980jZSSMzfmkclmYsTtfcnxoEGo/AqOalVwRSVbXL9O5iVWveIqDvZDgWFsiCfG2rPlzk6ro4DS1FWlTRTD4fB0kjkUSfLIjbcgWJsDt9186dY3WsidXilWJrAdQYdVdiboe8IfpKuFJ32sd/qopmephGJEUIMl/RnIMaKPcKpdj9ymgtBr3Ro0Bo0aNAaNGjQGoXF+Ex1MLRSi6t7GzAg3VlI3DKQCCPBA1N0aDNvipaWqhhrXJwJME5vhPc9217mqIbAR/TvkuwwNfzdxRKOqpxhNFWVLIqzRyIESPIJjKpLGUKGJJkXdmOLiwx03i3CIqmJopkDo3kHyD6FSN1YHcMCCDuNI//AGdkoKpqlonrkaMRGW5epSPIEiRPEwAGzr3nYFW+rQWA5tqaeQxVVMZVDBBPTDK7Ys5DQEmQHBS3aX2I/TVpSca4fWkhXgmZdmRgvUU7izI4DA7HYj01z4bzHHOjTQyrMIojmqXBMpsbMhGSsMbWO4zII0j/AIozSGroaNKemmDydZorK88ioepKPmqFRWtJvlk5v43BOTWLRpLUKLhkUN+lGiZecVAvbxe2pd9J1TyTTCQWSSNMkAxqamMd2QIUJKALNhYWtvpX5/oxw6kidBV1L3Uyk1lYsKoCBISerZSzFVCk33J3xOhFYrGkNI43zBBSxl5pFW3hb3dz6KijdmJsAAD50scm0JWgjVmT4nOSRkWcxmNpJTI0ZKX3W9iCLXFtTODctwRJHUU9GscxIL9UBqjE7OOqxZiwHcDkcsQL73CVzXycaCpfjUSR1a9XqSQsikLEQpEkRN7SKwLZj0YexudaJV0RGLTPkg85raRDbyJIbWA3vcW+41J4YgOVjIyAjAyMrg7fVG6ksR/qN/0Go3L/ABFKuJaqEzRrIN45FIsbDyr+Lf5Did/PnVXxfj0FLIolYwVEu6dBGkM58kNAoLXsBcsu17B9BJ4jwtYyJhIYy1s2sz2A33lQBsQSTeTNfNxqLyDw/N6it3xqCFguqoTClyJCEAGUjFmvbdQmo9Ly1NWuHqENLSkd9KrEGpa985lVisa3v2KSzX72NsQ9IgAsBYD0HjQe6NGjQGjRo0Bo0aNAaNGjQfLxgggi4OxB3B1DoOFCEkIz9O3bGSCibn6LjIDe2N8QALAes7RoMy/HPgclVBRQwi8ktUIx7WaNixNvyjEMf9Onin4b0KeOIKagRqFJkYF2sPqJfYknfcjzqykhDFSQCVNwfUGxBI9jYkfx1TLy0yWENXUxgX7WcTA3+86u9vsG0BFwSnlPzKGNSB5aOFr+/wBJOsz5blhXmWtp/hFtKFUKVTCIRxglwLG4ftYbD69/G+ucOglUETSrKb9pWPp2FhswzYE3ubiw3G229PHyii8Vkr1tk9MIiPF2DXLH3ugjX7BNBNSbpllio3AB8qIUVreo7wf5jWY/jrPNHU8LmSIMYpcoyTt1MkYRuB5BKqdiNgw++tNLVv7tN/1S/wD46g8Y5ckrY1Sq6IEc0c0ZjyJDRuGP1e65J+jHQMcZNhfzbf8AXVRUQUlM/WmZQ7GyvK+TdxAxjzJtc2GK2ubbX11quCGViXqJwpUAxxv0luL3IZAJQT/r9Ba2pUPCokkaVY0WV7ZyBFEj2Flya2RsNtzoK2WrnqRjAGgjI3nkW0v/AMqJx5890gAFh2uDq2oqRYo1Rb4qLC5LH7kk7kk7kn313A0aA0aNGgNGjRoDRo0aA0aNGgNeW17o0FLxfk+mqWEjxlZRsJY2aKUf+eMhrfYm2qiTkWZZEljrDJJH9DVUEU5TYg2aMRSeCRux2OnHRoFGopuJ42KUc5yVshJNAbowZQFZJR6ebjVVxrhlZVUclLUULYySl26NXHexl6oW7oNvQ7a0PRoEhG4gscMcdH2xKo+bWJmcCCmTLGxPjE+4Y+updPT8SKMojooAxJszzVAGRuy4hYtr3/MRvps0aBY/7M1Uu1TXyY+qU0a06kexYl5f4q66teEcu09KD0YlQt9TbtI593drsx+5J1ZaNAAaNGjQGjRo0Bo0aNAaNGjQGjRo0Bo0aNAaNGjQB15o0aAGvdGjQGjRo0Bo0aNAaNGjQGjRo0Bo0aNAaNGjQGjRo0Bo0aNAaNGjQGjRo0Bo0aNAaNGjQGjRo0H/2Q==">
            <a:extLst>
              <a:ext uri="{FF2B5EF4-FFF2-40B4-BE49-F238E27FC236}">
                <a16:creationId xmlns:a16="http://schemas.microsoft.com/office/drawing/2014/main" id="{0A56C4B3-E57C-033A-6DCC-938ADB0F47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752475"/>
            <a:ext cx="2952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8197" name="AutoShape 8" descr="data:image/jpeg;base64,/9j/4AAQSkZJRgABAQAAAQABAAD/2wCEAAkGBhQSERQUExQWFBUUFx8YGBgYFxkYFxgcHBogGBcbGR4YHSYeHxwkGx4WHzEhJicpLSwsFx8xNjAqNSYrLCoBCQoKDgwOFw8PGS8lHyQsLSouKi8pLC8sNSkqNTUsLCwsLy8sKSw1KSwtLCwsKTUsLCw1LC4pNCw0LTI1LDUsKf/AABEIAKIBNgMBIgACEQEDEQH/xAAbAAACAwEBAQAAAAAAAAAAAAAABgQFBwMBAv/EAEQQAAIBAwIFAgQDBQcBBQkAAAECAwQREgAhBQYTIjFBURQjMmEHQnEzUoGRsRUkQ2JyocGSFjRTgtElRHODosLS4fD/xAAaAQEAAwEBAQAAAAAAAAAAAAAAAgMEAQUG/8QALhEBAAIBAQUHAwQDAAAAAAAAAAECAxEEEiExQRNRYXGBodEFMrEiUsHwFJHx/9oADAMBAAIRAxEAPwDcdGjSBy9xOvmqZ3Mkhp4qiqjbNabpYxu6QrD0x1s1IW5k7SAfJI0D/o1kPDucq74Cqmed+onD4qhBKlPlm5e8kQiTEwkAAB7sCDcDa7JLxqohSiLSzDrV6xSfEfBl+mYpGK3pR0wCyqb3y2O9ttA9aNJPOXMcsUjLHOIFjo5KpWIRhM8ZAERLi2G/cFs3ctmX1h8X5+kjqYdwkMSRGrQgGxqNgCzWKdEYyN/lfe22g0LRpA4VzFUGvCNOZEkq6iDo4xARxxJmkgKIJNmshLMR81fW134HQe6NVlfzPSQNjNVU8TH0kmjQ/wAmYHXvDuZKWoJEFTBMR5EcqORfxcKSRoLLRry+vdAaNGjQGjRo0Bo0a8voPdGvMtBOg90a8y0BtB7o15fRloPdGvAdek6A0aUOYPxAWOQ09KoqKgNGj9xEMBlkEUfWdQTcuwGKgn3sN9USQ18wMktfKVKh8II44EAaLJVys7/XZb5X39NBpmjWYVPKyYyF6isZ1QkLJVVJ/wDGAxIkG+0ZN7iy/wCbXrcvrHk0NXV07LI4C/EyyKqrI1nKyF0YdGGVgCCTkPGx0GnaNZ/w/nGsplHxkXxMYBJngHzFVLB3liHbYOSt0PdiSFtp04VxeKpiWWCRZY38MpuPuPsR6g7jQTNGjRoDRo0aA0aNGgNGjRoDXNKdReygXJJsALk+SbeSddNGgjnh8dgOmlguIGIsF84jbxsNvtr4HCIMcejHje+OC2va17Wte219S9Gg4Ggjsq9NLIQVGIspHgqLbEfbXppUswxWz7sLCzXFjl77WG+uxOs44xxt+Jz/AA0JaOjWTCSQXVqpl3eNLEMIQPJFi4zxJCNcJnEeb4xIy8PhidwSr1LDGFbbuFKjKZlCsxVSB2HuBFtVNdw6aVsa6rmkWRsOnE3wyRsNnxwYdRcS83cT2INiTr74jVxUeEMcRlL/ACqeNFtLdSt8RbtKhUVy3acYWN8m1Oofw3apAfiLnxYU8DssaqO1RJILSSvgEUm4BwGxsDoKR4aKmHTyhgMiujgiNcZGEikgtcseoQASf/d/YEmJPLwiYxIskDMoijsWjBVE6qoysp3YLJkSD/hITbWj0vIPD47YUVMCPBMKFv5sCdLvOfFunUxUcfC4q1GiM0isIlARWCnphxizKSDj53FvcBH4fJV02TUlR8XEGa0MrmVbZ4YxzAdRe8mMF8gOi7G29mzlrm6KsyVbxzR26kL2zS4DKdtmRgQQ42IP8NJ1Hy4nR+L4R3xNlnQyMUQtuJETK5hlF2XE9vcRYXvqI3EVqkWWJminhdgJFQiojlupkhZGbFrsTkrWQI6m4ERbQazo0v8AKfM/xSskgVKiGwmQG69wukkZ9Y3G6n9Qdxpg0Bo0aNAaz7mrm2aKtyi6hp6LD4jBGaN+ofmh2CEDowlZfqH1a0HXmOgS+WDPUVNcXdmhSeSNGFQ4KjBCFWNVCgAMzCTO4Pp41Q13E5ouGV9QKiXqRVrwIzStZY1rEjAubgdl1L2JsT51qYGvMdBnFbxiR4KP4WVJWlrDG6xV7yo1qeR8Ov08l+lGsE82976OBc4CN6A1VYFSSilLmZljvMs0a4vkbdRLyIfXtbWj20EaBB4jxicVrqJXEoq4Uhg2wemKp15CttwC0pL37WjQbXxaPQ83ztWu7CT4WpaSGE4MI0Ma/JkDlQp6rLP4JveHxvpz4Xx6KeSWNCc4Wsym17H6XWx3Rt7H3BBsQQLO2gz/APDDjklQR89qiP4OneRmbPCpbqdVAfQ4hCU/Lt4vv5zBzO9bK1LSO6U6v0qipiK55ZIrRQk+CA4YvY7Agb67cw8zGpb4emMgpxkKiqj9cBdqena4vI3guNl8A5Ht4Q1KUUHVKLhBHlZQArBKZd1Hje2w97aDnTyR8OowJI1b4YlAVOzFwtTHgAcn+cvRUnuLJve5OpFPwuuqgDGBQxEmxlHUndSWwvEpCR4hhYMzWsLja2p3LHL5eQVVUPmMWkgpybrTK7FybfmmJYln/LlitgN3ADQJVRyDTxo81XV1coQM7u9Q0SqPLG0GAAtf3sNUVBwWjrAy8P4pUwuVv0nfqEDYZ9OpXq28bhgLHa2RvqE0IdSrAFWBBB3BB2II9tKXG+RpJAqw1AQIwMZlj6skFvWCQOrr+jlxbYjHbQU1VxGppHxrVijVmASrXemyBtEZFfeERKCwQkh5HvkNdGiNK7VdGhjGPVnpj2iWI+JJMyMKpu5l2ubYvvuLrnLm6mpcIauNnjnVg5xUxKl1RjJkw2OQ2AJNjYE2BpuBSNS1MtHIzSdOzwvldmikv0iV3M06shS7DFUiDXG9weeFcTjqIY5omyjlUOp8XBF9x6H7empeknl+cUVYaVrpFWAz06uwZllG9TESt1uSeoACRcvbwBp20Bo0aNAaNGjQGjRo0Bo0uc9cRnp6cTwkARPeUEAgxlShY+oCMUkNvRDq04JxZamCOVdg43W4JVgcXQ2JF1YMp38jQL3OXNM9HPCY0yhALzKVuXjv8wwsD+0iUBzGR3KxI+lrMZ4xCIROZYxCVDiQuAmJFwcibWtr3ifDVnjKMSPVWU2ZGH0sp9CD/D0IIJGsf4zwk0U8K1CJ0I3Z0NmaKAnfqxJ46ZkEZZNzDdgCUYHQMPMfOD8QDU9DmIPEtQFcdQEMSkFhcgqjd483VVN3BEPh9ghRJMRCmxUgGKNQHG+OJCEiQGxwMga3SnCr2qK1JmkexkSppXlW9vUGeNsh4ZHWONSpveFTcWB1H5lq1/suVMBJO1HJK1tniFmRztsQrtOhA8K1vF9BY8CqYeH0Z4nVKRNVYhEVbyCMkmmp4lJuDhYkX83F7KLPnCeIieCOYK6CRQ2LjF1v5Vh6MPB0rc78PZ4qCaKFqhKWoSZokALsgjZVKhiASCVNr/01z4bwyupokkj3LqHkp2bLBm7nVT4NiSLi3jwdcmdFuLHGSZjeiJ6ani+qzjvAIqqPGRblblGFwyMQRdWG42NiPUbG+uPBuaI5zgQY5R5jbY/wv5/r9tXIOmsS5el8VtLRpLN+VxJQ0HEHQvUVSFnZHtuyRhEsIwL7JufLFfO+qGLjzlzWS06xVCCNa+AC6SRyf92qY2DEYhgqtu1gDkDgunzix+FrUn8Rzjpye2QHaf6fyOlzk7klpRJJLIhppYZoBEqFXtIy3yYG1kC2WwFr+9yeRPRozYY3e2rynT/fWPYVTuki1kQ6lRCGYqh/awgg1MYAbFzexAQOQ6rlJvbWj0VWssaSRsGR1DKw3BVhcEfqDrKOXqqQ0cSSFmaMNE65E3aNhHJu1gT2sSO7axMkItpp/DWq6aTURv8A3Zso7m5MMt2TY7gBuooB3sq/bUmM66NGjQGjRo0Brw690aBZ4XzaWqnpJ0EcqyMoIPayn5kBAO/fFlv4yhkHoNM2k78QOAlkFXGD1IB3hbZvGDmMMu3qxuBKl9slK+HOrblbmRKuL6lMihS+P0sGF0kT3jcAkH0IZTupGgo+Z+WXimFZSsY3W5YBclGRykyUC7ROQC6jcModbHMPRw10nEJClTUPGA4JpYrIoiMkWJZlOcqSK7r1FcIRviCCutT0k81chLIC9OCrglgsbdN1Ytk7QN4VmPcY2+W7DfEkvoOnDOHIsaiI2DCniEXhESOV5hj/AJjG5uPZF1XV1CtTUcPp2s0ayGcbWMiUqYZtbyJJnjYA7FY7+pGlnhvFKqisjSs/TYL80DziqnByo6NQU2EU2Sm64ORqc3MsfUpOIxIuEXyphGhJELdhj/e+UcHwAGyuzBC6qQk0tMknME8jszVEdQkcS5H5cHwhkclR+RiQLnbJxaxbfUtQ6ejhL/EIiF3QDqhRkyeVGXkr621Stz5Es88bxSpFTsEkqGw6KsQDv3Zhd7Zlcbg3I0DNo0DRoFP8QOBPPCWij6rCOSF4wQDJHKtiFyIUMsixOCf3GA86o6yikhHB2mISYwNSzl5MVHyBM3UZTchWhOwYZXO9jrSNJvPr5T8NiGWRqjJ2KHcLHBIpYAgi2ToCSLDIaCr4/wAP6tOywFjVU9qmmPahyQkgRwLbGJhml2sWvvl506cvcaSrpo54/pkW9vVT4dT7FWBBHuNVMp+dIgLLGCXcJdGf0Yki8shvYdgUemR8aX+H1poGnqIwZKRnaSpjCKnQIADTQ4swxIF3iZs7gsB6ENI0aj0Nck0ayROro4urKbgg+CNSNAaNGjQGjRo0EXiksawyNMVESoxkLfTgB3X+1r6yj8NOZGpmEcgZaao74SzBrRlsInJBIFhhDIt7qwRiLMzaavxK4gCsFLYssrdWcDL9hFYvcpuoMhhW/sW2Olji9Ok4ggp2tLLP8rdR0ms0srMqriydPqBkKxs4buyvloNdGoXF+Dx1MZjlXJT7EhlPjJWG6sPcaVOWeZ3p3alrfltH9JJJATxfI/XFfxJ+W4V7EBneL6DDuPfhy/Dn6sfUamsS5jlaG21s+04JJj6spiaxv07ga+Kfi8TP05pRKtQOh1WCxVEaymQyQ1CC2GXUU9RexumDe4Gt0K30h82fhDS1gugETe1rx7kE2AsyHY/SQtzcq2gkfhpx/OJ6OQnr0Xy99y8XiJ7+GNhgxG2Sn0Iv2/Enmqbh9NHLCqENOkcjyK7JEjXu7BN7XAF/dh5JA1nXFeAcUoJYZY06jQMSko/Mpt1I5WRbMjBQAWWPG1xcm+n2l/EvhtXCVmdY1cYulQuMZyH05m8TDY+GIIF9BX1XEHrn6XwoFQgyEqSAKUy7HUkAlD7HcE7X86ueG8fmpmWGtFgdkl8g/ZiP6+ff31L5T5f4fTBmoFhAlsWaN88gPFjke37DbVrxSKFoys5QI23cQN/SxPrqO7POG2NprNYx3r+n39Phw5g4aKmnZBa5GSH7jcfz8fodV/Icv91xP1RyMrD1Bve3++otHUtQuqO3UpXNo5PPTPorEbW//vtqTK/wtYH/AMGqsreyyD6T/wCYf86511Wbs9lOGJ1if1Vny5x56fhn1DxmkiatgfqtOlVO/Yk0igGbKLMLGwAF5GVfpBBfZypESk4r0aheIUrCRbktBH+aBheUMx3zyxcZkbpuQZkU6LyBTqvx5C2dq6bM+psRjf8A8pH89UvPHCBRSGthAWKoZIaxBYKbuBFNvbcMcW9w9zexBm849cJ4vFUwpPC4eORclYeo+48gg3BB3BFtTdY5WU5oXLLUNDTyyDqPE9vhZpFC54uMSDmgkjYFrsZAsdls78t8xzK3w1cU6ykL1EGKSZX6TEHxmAbEdrFWHaRjoGzRoGjQGjRrhW1Ijjd28IpY/oouf6aDPuca/wCNqmpbkU9KyGTdlE05syRhu1W6YwcoHDEutr42NTUcXFPWF6VZBgvVnRY2IgzsWksAG6MjXzhZVkDJ1FTzlM4DL8Nw1qmSIFpYZKiZ1SznO80neBJE9mJCq+OwAN99eUnNlPwZYoJo5JamoX4mqaNchEreWb1wRRiFA2WPwLi4P3AuYI6pLqQHABZLhrBhdWVhs8bDdXGx+xBA58ZnlQjFgqswCtbZX8BJQfMbntyFiCR+ul3i/JrwuKig2AyboqQrDPdmpnbtQsbMYnBicgGynu19Q86pNDNFNgrqpVy6sqISp/7zHfOBdj3ElCLEObgaC5NDBXxZvGUkGUbekkZBs8bbWdL74sGRhibEEHSZX/h5NSZGjOCs2R6aBky/eeEkMNgo+Ux87RgauuSKhpKmQtNlKtPF8VGtumJjdA/uWZI73vuuB8Eal8TirperEXbpsGUNBAsMgB2BWWWqYXA9Qg3sdvGgWuQOapaWOSnqkLRxNeN6cNN0lYZGN4gPiIlUk4q8YKqMT4BNxNSUVXPJNR1yQ1Eq9OdUaNhKoFgJoZPLKLgNYMNx421yo+VOtLFHVGRfhvoElSJZ6jEABywAZUH5rWLNt9I77XjHIVPLHZpJEQeczFOP0Jq45dr6Bh4ZT9OGOPMydNFTNiCzYgDJiPU2uf119yV8akKZEBbwCwBP6C++kKb8PaOLpxGp6ZmuI7JDHmRucQiLGW3vbHffY76pebeTafhcQmjSOqeZxD0aiGArK7g9IqI40syvYnfdch5sQGu31mPGuHDiPGJITIyiBVjOJIZYwqyzFSDs0jyUyAn8qPbcXFjwzkCqpe+m4gysbFoXjzpPH0rHnlGt/wB17/rqXyfw+f4+vqZ4OgZVgQdwdWKK2ZjIAum6WJsfQgW0HWu/DinwJp8oJbDuzkdJCPAqEdisynwcrm3gg6gcP4ksjNFVq0VRCUzviyobnAwK644viVQxqz2ByIbT7pb5x4K7oKimutVTgmMriDIpsZICWBADgWBI7WxPpoF4UE3Dz8VS/snuZaVi6mU7nKFZLyGpIyJLY52AKg7h24LxqKqiWWFslNwQRZlYbMrg7qwOxB8aquETdanSSBujDMoZXX5kz5DZiZAQD6HIMffHVdxGhlpZPjaZCRj/AHiAteWpAFywH0idFBIIPcBibACwOujUfh9ek0SSxsHSRQysPBB3B1I0Bo0aNAncRAHEpGkDujU0SKqvCuJEkrMe+RXBPbYrscTfwNKtdx1oHrqtAHekjjpadC2YEtQwdyTk1xYw/nP0sNrnTBzBWutfMOoBElPAxW0S3LyTKTnI6W2QC1//ANq/F6F3i4qkKuGE1LVoD8xsAFVmupIYBo5TipOyWHkaBth5eaUiCqqXqW6fVWYCNJYJQQj9No1AxIYdrKfDA5BrCHHV1fCrLIEkpF2DgFY1Fxa9rmCy5bWaI2HdCNtVXL1W1fPNV8NLRBUQOG+l5mLNNGPynEdM33Bz2t5028K5zBbo1SdCbx3bI36E+L/fb7nVm5rGteLJ/lRS25ljd7p6T69/mtOD8zQ1FgrYuRl03sHA9xYkMP8AMhZfYnVtpQ4z+HUE3dCfh3yzGKq8Jbfu6bbKTc3eMo+/1ap0Xi1DfZqqMDa1pgAB7Oy1AJ9spvH31W1tGtqu4hy1TTm8sEbtYjIqM7HyMh3WO1999J1J+M1MDhOhicGzC9ipHnJZQjg3sLAE+vjfTLQ89UUoLLOoAvu4aMbeSC4AK/5gbffQUld+C/DJQbwstze4kYn9AWJIX/KLD7aouPfgzwemppZZDJEFQ95l8G21gdmN9reutOpeIxyqGjkSQHcFGVgR9iDvpb584HLKIKiFYpZKRmcQzAGOUGxaxIOEoxGD+hJ9CdAickcmVXwLVMIaBpWLiikLdCVMFDDFt4mMgkZGBuAUvcaauGP16ZaeQOqTpnTNIMXRh5jcejodvuPGmjlnmGKupYqmG+EouAwsykEqyn7hgR7G1xtr745wvrxFQbOO6NvVXG6n+f8AXXJhpwZdyd2Z4fie/wCfBTcjQgfEsSwlklDTKbdrhFjJFvRggb9b6YeI8PSeKSKQZJIhRh7hhY6VFq2GNdGu/wCzqox5uuxa3uP6W++m+lqVkQOhDKwuCPUa5WXdpxbtt6I4T7T1j48GTcvUwSJqWVYw8DNSysD3SKpOAZXZSUMTKQqs63mN4x4NpwCFnjNNIOrPQqAgJ76ijl8IxdV77KAfFpIUNwDrpzD/AHbipJCmOrgDkMZAnUiIicvgG7cGhJLKQAhJxFya2WVaSogq41YpE+Erop6PQkurkBHeNFVunITjECE9fGpMrSeFZoOlLIsjrfFr97R3shcH81u0kbEi+17Cw0o8YmeKqLnueIGaKw7np+1KuHYEnE9OUAWu3THgHTXFIGAIIIIuCPBB8EaD71Qc/wB/7Lrsb3+Gltbz9B1f6jcRpBLFJGfEiMn/AFAj/nQZrzgG/s6Y4RBY40Z0BjOCHFygKdNu5RtkrXvrjVC1fx6VlDOaGP4e4BLI8RGKW3s0oAt6m3219cDo1loAkhm+k082cszRiVPlssYqZHBN8rCOJgTt5FgxcmcOhqYonqIkesov7s7stnvGQUJB3sRhIARsW9DoHCmixRV9gB/IW1Xcb5Xp6rEyp3p9EqMY5o7+cJEIZf0vY+oOrUDXugz+Pk2ro3eSkeOXMjO4WCZwL/tCqGGVtzuUjbf6vXXRfxEkgFq2naIhb3K9LI3sQCzNTgeLf3i++4Frl80v8/oTwuuABJNNLYD/AEHQLPFuJQydNof2G7SqSwdTiem1KzfKSUNYgiRfB2O2rXkyoSpoEWOqkcRvJGHbFpHVXZV6okU742vcC9tVHJvLtBNRZyrEZI79SdX6UvTJ6sJkliKvfoNFck773vqPwDhHDuJB/hamoVonIKyMk0gH5GX4pJGEbCzKVt533uNAxVHJREqtEtGMies70cZkZbWsMcQSd9zsLeG8ao5+Dx03FqaLvl6sJWOSQiRqaUGSRTGH2RZEWVbKP8JbWA0q088r1dbTR17qaYr0XZUjDrfGUsYWiZrP23W/ppy/Dnh7SvLLUSCWanmKCwNt4lwlLSFpGYxOQpLWCuwA3OjsTomVsvEYZBuZkBvdVWzAbkHa4NvT+V9daX8REvaWJ0PrY5Afrex/204W1T8a5YhqBdhi/o6/V/H3H66hMTHKW+m0Yb6Rmp614e3J3oOYIJv2cik+xNm/kd9WOsk41y/LTN3i6k9rj6T7fofsddeGc01EGwcuv7r9w/gTuP4HUe004Whrv9Ki9d/BfWPH5Mct+Hz1Cxxlkqw0kAQAN8QAWkh9Nn3lXfY9bxtpN5V5d4tWTQPWVEtI/D8QiGEuZAUxMhdmwd2GSsbsR7DLd2HExxKnkiW8M6ASRnyFkU3jcWsSA4AI2uCR4OpvBeKipiyC2kYguspzVGQ2kUBTYdOQFPy3KXufOrInV5GTHbFaa3jSVby5XiCukpgCIanKWJe09KYG9REShKjK4lCgmx6t/TTrpK5ohkaETpKsrRAVFMFKKHeMFysQCljnCXQku2zbDTdQ1iyxpJGckkUOpHgqwuD/ACOuq3fRo0aBL5vjkiraWeMbShqd/P1by05bFlyFxKgBYC8o3F76poeJfDV8VSzRmOcmnnMQXBSZPlyEqPKzkxt3OFMpu9xYvXMnAkrKWWnktjItgSAcWG6NY7GzAGx9tZ/E4qUmpp4wJIrR1aMclysCrLcE9NrhkdrlQQsSZXKhqKKANgBqDxjgkVSmMq39iNmX9DpP5O5uEUrUE8jSGJgkU7KwViVDCCRjsJ0BtbI3FrnINr641zxVDiElHTx069GPqs9RK65LZSSixqxt3WBsd0a9tr9iZieCF61tWYtHB1JquG+b1FKP+uMf8f0/06auFcYiqEzibIeo9QfYj0OlKf8AFSCG3XRinh5IwWRfuVYB8f0Bt/vofhSSH4nhkwDgXMYNg32xPi/sRb9POr5je+6NJ7/l5lb9jxw23q/t14xp3d/kVaivhoeN1RrFVomV2GVmPTmwk6iIT3KrRSKwUFvpIBGWvKnhEc8LV1LwqNaUMLJH1aermiG5mi6TKoF9whUlgL33A01iojr2QSXpa6nJwbEHz9SlW2ZG2uh38EG4B00cGqp2yWoi6boQM1YNFIP3o98h91YAg+Cw3NNqzWdJejiy0y13qSwnjfDKeV43o2qY0mWO3UkDyEPKodyTm8cKRk3drDJ1texBmScutHVQUgr6lYKiXBysjBlJRsQGBClWay2MY8/prb6zgkMsUsTRrhOpWQKApYMLG5G97evnWf1FM2L0lTEskkIuGJdTMv8AhzoYaZ2Q3G+Jujr7FbxWn3l/gUdHAkEWRVLm7G7MzMWdmNgLliTsAN9gBqxOkTlfnwo8dHxBgk7D5UtpFjnF8QLyxx2lGwIxAYkW84h70C7GvQrmX/Dq1yHt1E+ofxU31D4rDLRHKluySNcxYswU+SVt4U+3udXHM3D2lhJTaSMiSM/5l9P4jbUjg3ElqIUkX8w3HsfUfz1HTo3RkmK1yaaxytHly9vwQucuYco6SpKNE8NQFdZGMSlJVKNaRrCwbBvI+j086+q3hZqomSYbGIoTHE+ZG6kXaKYgWOxEpPrtbTF+I0d6K9j21FO2xIIAqY8jceLC+/p51TVrCJmfEA4lc2UoQhP0NItG/aTbYub7edSY7zEzrWNI7lhwOqepoqSaxeemlEUgvhco5pqgsL+Mc5MT+6u1wNX3AKdoojEwsI3ZYzawMeV4rbn6UKp9yh0k8tc2U1HNVJPMsUc0iTRs7MUu64OgZlW1mjLWIXZxpm4RxqOaoDRVMUySRYlUlVlV0Ym6Le/crG//AMNfudETHo0aNBnnMFEKSuyLSR09e4BkQAmKbGxS/wBYEoAIx8yXvcMAINPWJw6oNXHl8LIwiqAzAkbkJIuIw+X3ZKrMQrMTjiF1ofGuDxVUEkEyB45BZgf5gj2INiD6EDSJQjoVDU3EMpHKkQyYkrUxbWUgEszjfKEYx2BaxHgNHSQEAjcEXBHgjVVSc30cshijqoHkBsUWVC22x2vvpG4XzA3DounUKzUEgPTZbvNTqVuyusYIMK91njLKl1UFhuOtFwKpWILQHh9dROCSsosDl5xwRlF9y1zYkmyr40GlA651dOJEdG8OpU/oRY6VeSODVdO8xnWGGBggigileVY2W4cqXUYKRh2Ltt4Hr345+I9HTOYc2qJ//Ap0M0u3oQuyncbMRoEjkv8ADCmqKQRTSTh6aaSCeNWARyshIuHVmVXjKNZGUd5Ybm+rniPLFJLXiDEQskKLCyLGe1R+zKyKykW8bXFm331ZcDWplrviRSyUcciY1CzNHeYqPlOqxliJF+klrXUgb4i0HmwLDxKCVvpbEtc7CxxuPawsdW4qxaZie5i23LbDWt4/dGvlPB9ce5MFHBHUUgzmpci4KgGeEqBJHaJVUFQqMgVbAxgAdx1V001XTzfHQgTQyIBLTwxzP1It3SSKRrhpQG2XYFRa/i2pazjj3BhQzKBGslHUSWVSkLCnmkbK3zVt03ckgk9rG3gi1TafeE8WiqYllhbNG8HwQRsQwO4YG4IIBBFtTNZk4monM9JCpuQZYof2My2uSQkYVZx6MoN7Wa+xD1wLmCOqQsmSspxkicYyxN5KyL6H7+CNwSN9BOqadXUq4DKRYg+DrO+ZuUTBeSK7Reo9U/X3X760m2vll1G1Ys17LteTZ7a15dYZTytW9KriPoxwP6Nt/Wx/hq85kpZEkqqeOoWmSuiMiyspKxuoCVIByUKWjKOPuJD+nHmvlYwnrwDsBuVH5D5BH+X+n6eLnm6U/D09UgBaCeKQGxICynoSEhdyBHK5/h9tRxxMaxLX9SyUzbmanWNJ9P8ApT4B+HDwTQVFVUVc9VTHsVCrwGP6QFMiBUVo9iuQI3sfB02chzYRzUtiPhZbIDa4hkHVg8EghVYx3G14judSZOHvOwE4ZlVrjJYVQkbqUHe/82B21T8MU0/Eou1lWphaJsjKwzhPUiCtLZm7GqfCjZR4tqx5J40aNGgNKfOvKkk4+IpG6VWikK2wEi2IwYkGxFyUe10J22J02a8I0GRcFo6eop3pZEwWEMZYZ8hJ1LBnyAuwBbDuW+zKQzSSXSJxLhqkRx1iTVix9kVRCbcQgO6sGw2mC+trkNkvzCjEaXzDydDVESXaGoQWSeMgSLvcA7WZb74sCL7ix30jceqqjh7PLXASR27KiFTizXGKPHuYza4G5U2C5Lm+YecC5J4fWi68Wqq2HtYwvVA7b4rKtg4B32svj7ab6zkeFjnTMaeRfBjPb/Fb+P0tpJ4hRfEUvxEtPEWCSYI8SyP9JwCSG4d2xQ9qybX7QWusnlL8GqNqWCYT1HVlRZOrFL0xdhl2BRYAX21KLTXlKnJgx5I0tCx4lEWYRV46cv8AhVa7KxHgPaw/pb7eTa8K5lkp5BT1ux/JN+Rx6XPj23/nbU/hvLDJFJDUVD1kTWw6yr1EtfK7pbL8pGwIIO5vtUTUHQtS1XzKVzaGU/VE3orH09gf+NhfFovGk/3y+HmXw5Nnvv0n1/i38T06nbLVJzZystZELERzxXaCXFWMbEWNwwIZCNip87HYgEUlPXzcNcRT3kpibRyWN0+x/wDT+XtpzgnDqGUhlIuCNwR9tU2pu+T0cGeMusTwtHOP708WcyU8NRHJDPEFaJcJYXZ7oXvfAxxfs37irqbn2DAgcOHc4y8Mk6VT15aS/a7Q1LSU6gXu0jQKskWx3uXHu3o5c1cvPMFmp2EdVEDgxAKup+qKS4Ixb0NjiwVt7EFX4Txj4jJJaq0qWEkc0YieF/JXIABiu+63Fjf1GoNDQqaqWRFdGDq4DKykFWBFwQRsQR66WaqX+z52ksTTzkkgeUkte4Hs2qPgfEDw92sTJQlryECQmmZrkyAsN4SfqA+g2bwTZ24rweKqQBxf1Vh5F/UH+X665PgvwXrW2l/tnhKp5+qQeE1Ug3AhzFvtZgRqlrlpKmOqp3mVTKhzjVqPrOL3BXBmYMG9X2uf11984UT0/B54HcOJGSGNr4nGaVU3y2GOTH2sPTRPVR06CSd0ihY4LKXYoHIJW/TqLW2NwAv8NdhVeIi0xWdYIHDPwmo5q9Ka1THGaZpSXKZFkkjXtKsy7hzfb2sB51pNJwSn4ajLRU6RmKSHqN9TvHI4VyXe7doLta/5LDzqn5XrWl4nTvnHInw86h4lGP1Q7EiqnvuD5x8H6vR0mp2M0ssZBWSnCBgQwzRnK7eD9Z/lbRFcDXuo/D6jqRRufzorfzAOpGgNQONcEiqojHMuS3BBBKsrD6WRhurA+CNT9Ggy6v4FW0EjSnPiFOfLBEeqiGOJLRkBZj6BhuuRurABdVsDU8qh6ESrIWIMlM0kdiCMg4NgzDa7SKqqpBCYW1sRGkvm3lUozVdNHm5B69PvhOLfWFDAfELYFWuCbY3FwQCbxngtTVS0lH/adS5qCzyHZUEard8WQKso3RRa4JJO1ra0rlTkym4dEI6eMDbuc2Mjn3drb/oLAegGk+unlqY4Kum+Y0BE0WeQUriVeKy9qsyGRMAJXBxyYWtp/wCC8XjqoEmiN1ceDsykbMrD0ZWBUj0IOgm21nf4oR/MgPurD+RH/rrRdI34oU/y4H9mZf8AqF//ALdX7POmSHm/Va67Lf0/K95R4t16VGJu6jB/fJdrn9RY/wAdWtbRpLG0cih0cFWVhcEHYgjWYci8c6FRgx7Ju0+wb8p/4/iPbWqg65mpuXlL6dtPb4ImeccJZ1V0ho5EgnjM8MhCU0xdrj92CW6spYb4uRdgLG7Dfyq4QUIqKZDHUknF0DMTb/Dnjip1zjNgO+zDyrA6e+KcLjqIXilXJHFiPB9wQRuGBsQRuCAdIlGTSVHwlSizyMCYJXSSQ1EY+q9sgsqXGQC73BHmwpega+WOZxVqwZGhqI9pYXDKynwGUOAWjaxKtbcexBAvNZlx3g0tO0dXFjFNDkUtgVkjIPyZeyHBWv7MVIBFyNOXKnNcVfB1YjYqcZIzbONx9Stb/Y+CN9BcsgIsdUPOnDweF1kSCw+FkCj9IziP9hpg1H4hFlFIp8MjD+YI0GYcw8t8RrKqlnpa1Y6dAMVjRb0xaMjJkLYubG17gqG2XzfmnD5uHRwLUTmpaKtinScJMS6yk08okdgy9qOCLPc2t6bsvJyCajglaBHLU0ZUmFS2QjA3dn79sQNlH39oPOc3/s6e43WNiseEACMvcp7HZgCwFsST7++g0TRr5Rrgfpo0H1o0aNAa4V1Ek0bRyKHRwVZWFwQfIOu+jQZpSUMkc0tFIzOwUtFI7XaWnG4Us7b4WEZj7UJXKQkPi3XlLjyUEnwkrWp5JLU0m/TidtzTlm9CQzIxtlc2AXC93+I3CHlpRJAP7xTuskbC9wuQEwIF81MeV0scrDYm2laLjcdYp6pjjvcTIQrBMxc3Fj8sqOp1CPmYlzaKPFg1PUbiHD0mjaOQXVhYj+hH3Bsf4az/AIRxeqoEHUPxVOzdke/xcSghWChiWkVS0QxY5gyBbsQAXfgfMVPWRiSnlWRbC9vqW4uAynuU2INiB50ctEWjSeSm4JOPm0NVZzHspb/EjOyH/ULgfxHrfUPGXhcn5pKNz+rRE/8AH9fsfPvPPAXzWrjuxjALL62Q5Bl/5H8ffTi8YdSGAZWG4O4IOtE2iIiek84eVTFe1ppPC1Ptt3xPf4dJFNUrIoZCGVhcEeCNKnOPLDs4rKbMTJbqxxySR/EIoOIYRumTpclQxsd1OxuK6uq34XNjGS1PIwbFlNk37lRvBNr+/wB/cvsEwdQym4YAg+4O41Xam7xjk2bPtHaTNLRpavOPjwIkVGtcqyoIqhCOouVOiriwsMOqjeQTt1EYEEa40fMA4SRFUSdSjd7RSrFIEpsvpjvdg0VwQLMShIUgLa3WokFDXToqqFIFVGShIXMslQmakCMFwsgyuCZHsCdh14tVxvvkAsq2bEYMrW7lcv8ALcr5tLFYW7io1W1IPMnM9PxGohpqeXqxQt155IwzRhgCKdDIpVVJc53Lr+yte+2rWu5egMBgq7zQnuRWapKBkuLvIzSFb32u2++xttyNdHTkulPJIyDPBcusF/xWVPLoSwPYzxlv3Tcmt4lzXHFB8aJQsMjBDLApQhm9WBDgMpBvHLGxBbZvOgoofwr4fLUJEiYBxIRJBUFyjR4WHczb919wPHjUzlf8G2p5mH9qVCPtK0cDYbMSFLlrh7lWFylmxO2rrlrjUdbXrOskTpTUrhpFAQ3mkWyv3Mt0WJiSGt3g2F7aagmFRU1BFlEMaXOwYR9SUm/t8y1/sdBJ5fdTTQlRZTGpUduwtsO0AbeNgNWGoXBIFSnhVQVVY1AUksQMRYEncke586m6A0aNGgNGjRoEXi9H/Z1S1VGqfCzgrMGHZBIxFpbgErE5v1ANsgrH8xHCCqehlkqFDNA7D4qMAXjY2UTRhLqGtbKFSzYKrXy2Z9qKdZFZHUMrAhlIuGB2IIPkEazwQScOlWjaRzTS3WkOWAUAZNTvINksAzCQ5Oy3CkFdw0KnqFkRXRgysAyspupB3BBHkEaoefKTOic+qEP/ACNj/sTqjMM3CzeCPqUzG700YPbsMpKcH6Szmwp7nInIEHLTRR8Tgrqd+k4dGDRuPDI1rMjqe5HF91IB1Klt20Spz4+0x2p3xMMb1qfJHMfxEWDn5sYsf8y+jf8AB+/66Q67lOqh+qJmHuneP/p3/wBtQqCveCVZENnQ+P6qw9j4I16eStcteEvjtlz5Niy63iYjrDcRqq5j5djrIunJdSpDxyKbSRSL9EiH0Yf7i4Ox198C42lTEHT9GX1U+oOrLXlzExOkvtKXresWrOsSzuGsYz9Cpxiq1A6jqqoZ0U2WaIiFmIt9S5gqbjxY65cS4EomFTSVeNUSEDZZl0vfCRJqgKyXJ8AEem4Gmvm7gbTxB4e2qgvJTvuLOB9DW8o4ujD2N/IBEHhnF0np4ZMnjjljz3zdkc9rI7SK6drBhuRa3g64m+OC8/fkr4TRS5YhnyNPJ6AxykBbn9xiG/XV3zFxlKellmciwQ4i+7sRZFX3ZmsAB5J0u1PLKBGWWIzqSSDLTU0yD90hKYRuR58gnfXCDgNNA8U3w0LdNTi6CWONCBYnpSXiRvuXVhvv50C5x6k4tRU9BS0caNC8cccnStDOZFS8qtIWsmaqbSLvcWvfG9nLxiar4dUfFUi0khqYqcJibjqSxjMsQLju8r7edX1LOxx6YksbFWikOJ+yiTqU9rA7dTx/DUGeZ566khLEnM1MgMbx2jhTFb5OyNeaSIhkABwO+w0D7o0aNAaNGjQGjRo0BpE5m5JQTxzxOlOzOFDEGysTki2AxeJ5AoMLFRk2SsrGzPeuNXSrIjI6hkcEMp3BB2IOgzSeqkikENZGY5HtHGwYmKYnL9m+w6jFnuGCteYta0QJk1nDkeSJ3DGURs3VjcxTBEUiGzLa6ySBnxNxeRBYgDVpxTh5iOEp6scg6YM13glA+mOpuD05PRZ7d2wa5xBiQ8tt1CaWR4ZFYO9NVKZUOJDKY5LlsQwiN1ZlGCjEEW0HwnG+IU/beKtUdo6nyJCQZEfvRWQ90e10H7QbnVhB+JCC3WpKuHJQwIi66kG3rTs5H1LswH1DSjzrWVlHRyyPE0MiKmE6vHNECHi2NwrksUX6o7Xmfe2vOCc0oY6c1NSiTdkkvXZYXJKhG2fG+6328jfQOk34gcOcFJZCL9pSWCZTewNirx+bFT+hHuNV034h0lLTn4aKqqUU7COF8BcjYPIFBUFgO3IjIemovx6ZBhLG15YhkJFYd3wqHcHzYMvn0Oqig5zjdpYQsSfCLH03eUDqu0BlFstl+bFD4vruvRHdjXe04veZKCrE/wAbNgkrYII1duyNGkBwYAFirlGLnEMJrDEgE3MlS0kKM6LbZBKotmBdowQQEJUhhY42YHeJrBoY5jp0rZWNTSyxSqqqDJHI2QzYEKLuLgUgO2/S/wAo0jVHEJmrqFFSoEU4ZeiepAjOdm6YqLRWBKkWH0kI1/B4k0+mrzGgiiIKDJrqpDDe8oxFpCASwbG0qNYlXBuV/jLGKQVEZUvUdhiAWX4wWuitGLLMCMrVKFGUEB0sGIv4OTKuVlaacUwQ9vR+bOVAAQSSyrgzLvZumWANsz3Frvh/AqLhqs6qkRc980jZSSMzfmkclmYsTtfcnxoEGo/AqOalVwRSVbXL9O5iVWveIqDvZDgWFsiCfG2rPlzk6ro4DS1FWlTRTD4fB0kjkUSfLIjbcgWJsDt9186dY3WsidXilWJrAdQYdVdiboe8IfpKuFJ32sd/qopmephGJEUIMl/RnIMaKPcKpdj9ymgtBr3Ro0Bo0aNAaNGjQGoXF+Ex1MLRSi6t7GzAg3VlI3DKQCCPBA1N0aDNvipaWqhhrXJwJME5vhPc9217mqIbAR/TvkuwwNfzdxRKOqpxhNFWVLIqzRyIESPIJjKpLGUKGJJkXdmOLiwx03i3CIqmJopkDo3kHyD6FSN1YHcMCCDuNI//AGdkoKpqlonrkaMRGW5epSPIEiRPEwAGzr3nYFW+rQWA5tqaeQxVVMZVDBBPTDK7Ys5DQEmQHBS3aX2I/TVpSca4fWkhXgmZdmRgvUU7izI4DA7HYj01z4bzHHOjTQyrMIojmqXBMpsbMhGSsMbWO4zII0j/AIozSGroaNKemmDydZorK88ioepKPmqFRWtJvlk5v43BOTWLRpLUKLhkUN+lGiZecVAvbxe2pd9J1TyTTCQWSSNMkAxqamMd2QIUJKALNhYWtvpX5/oxw6kidBV1L3Uyk1lYsKoCBISerZSzFVCk33J3xOhFYrGkNI43zBBSxl5pFW3hb3dz6KijdmJsAAD50scm0JWgjVmT4nOSRkWcxmNpJTI0ZKX3W9iCLXFtTODctwRJHUU9GscxIL9UBqjE7OOqxZiwHcDkcsQL73CVzXycaCpfjUSR1a9XqSQsikLEQpEkRN7SKwLZj0YexudaJV0RGLTPkg85raRDbyJIbWA3vcW+41J4YgOVjIyAjAyMrg7fVG6ksR/qN/0Go3L/ABFKuJaqEzRrIN45FIsbDyr+Lf5Did/PnVXxfj0FLIolYwVEu6dBGkM58kNAoLXsBcsu17B9BJ4jwtYyJhIYy1s2sz2A33lQBsQSTeTNfNxqLyDw/N6it3xqCFguqoTClyJCEAGUjFmvbdQmo9Ly1NWuHqENLSkd9KrEGpa985lVisa3v2KSzX72NsQ9IgAsBYD0HjQe6NGjQGjRo0Bo0aNAaNGjQfLxgggi4OxB3B1DoOFCEkIz9O3bGSCibn6LjIDe2N8QALAes7RoMy/HPgclVBRQwi8ktUIx7WaNixNvyjEMf9Onin4b0KeOIKagRqFJkYF2sPqJfYknfcjzqykhDFSQCVNwfUGxBI9jYkfx1TLy0yWENXUxgX7WcTA3+86u9vsG0BFwSnlPzKGNSB5aOFr+/wBJOsz5blhXmWtp/hFtKFUKVTCIRxglwLG4ftYbD69/G+ucOglUETSrKb9pWPp2FhswzYE3ubiw3G229PHyii8Vkr1tk9MIiPF2DXLH3ugjX7BNBNSbpllio3AB8qIUVreo7wf5jWY/jrPNHU8LmSIMYpcoyTt1MkYRuB5BKqdiNgw++tNLVv7tN/1S/wD46g8Y5ckrY1Sq6IEc0c0ZjyJDRuGP1e65J+jHQMcZNhfzbf8AXVRUQUlM/WmZQ7GyvK+TdxAxjzJtc2GK2ubbX11quCGViXqJwpUAxxv0luL3IZAJQT/r9Ba2pUPCokkaVY0WV7ZyBFEj2Flya2RsNtzoK2WrnqRjAGgjI3nkW0v/AMqJx5890gAFh2uDq2oqRYo1Rb4qLC5LH7kk7kk7kn313A0aA0aNGgNGjRoDRo0aA0aNGgNeW17o0FLxfk+mqWEjxlZRsJY2aKUf+eMhrfYm2qiTkWZZEljrDJJH9DVUEU5TYg2aMRSeCRux2OnHRoFGopuJ42KUc5yVshJNAbowZQFZJR6ebjVVxrhlZVUclLUULYySl26NXHexl6oW7oNvQ7a0PRoEhG4gscMcdH2xKo+bWJmcCCmTLGxPjE+4Y+updPT8SKMojooAxJszzVAGRuy4hYtr3/MRvps0aBY/7M1Uu1TXyY+qU0a06kexYl5f4q66teEcu09KD0YlQt9TbtI593drsx+5J1ZaNAAaNGjQGjRo0Bo0aNAaNGjQGjRo0Bo0aNAaNGjQB15o0aAGvdGjQGjRo0Bo0aNAaNGjQGjRo0Bo0aNAaNGjQGjRo0Bo0aNAaNGjQGjRo0Bo0aNAaNGjQGjRo0H/2Q==">
            <a:extLst>
              <a:ext uri="{FF2B5EF4-FFF2-40B4-BE49-F238E27FC236}">
                <a16:creationId xmlns:a16="http://schemas.microsoft.com/office/drawing/2014/main" id="{0BAAFCE4-675B-66C8-6B36-BD5F43FC9D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752475"/>
            <a:ext cx="2952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pic>
        <p:nvPicPr>
          <p:cNvPr id="8198" name="Picture 10" descr="http://www.acilveilkyardim.com/acilbakim/kalpkriz/afterpreload.jpg">
            <a:extLst>
              <a:ext uri="{FF2B5EF4-FFF2-40B4-BE49-F238E27FC236}">
                <a16:creationId xmlns:a16="http://schemas.microsoft.com/office/drawing/2014/main" id="{8C462510-C5A2-1E90-4728-35337C62A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52863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5C294DC5-15C9-C432-B17F-47692411F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B536E4F-F8F4-4616-BF36-C842E5291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87363"/>
            <a:ext cx="8153400" cy="487363"/>
          </a:xfrm>
        </p:spPr>
        <p:txBody>
          <a:bodyPr/>
          <a:lstStyle/>
          <a:p>
            <a:pPr eaLnBrk="1" hangingPunct="1"/>
            <a:endParaRPr lang="ar-EG" altLang="en-US" sz="3600" b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57CF1C-1895-D2A6-1E8C-A70D6E5C4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Angiotensinogen                Kininogen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Renin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Angiotensin I(inactive)        Bradykinin →  ↑PGs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ACE    ===   Kininase II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                              V.D.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Angiotensin II, III                   inactive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V.C.→↑TPR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↑aldosterone → Na+ retention, hypokalemia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↑ sympathetic transmission&amp; catecholamine release.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Hypertrophy of cardiovascular system and remodeling.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52371BEC-A456-AFD8-38D8-D22B2D8D5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284D0AD8-A9F8-1790-78D5-DB6F26B29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09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726EB514-D2E0-98CD-DA7A-ABA2139D6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EBE7ABF7-C6DD-1F03-CDFA-752A53046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B0360315-EF09-BFFE-5683-B4A1235A0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96CA516E-4791-6630-ECFC-A6F4CC3EA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18971BC-7B22-5CBA-0815-C11F0FFC7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Final Result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131E8E-9787-AF5A-15C5-3B10105CD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A failing heart that can not pump out sufficient blood to supply the needs of the body</a:t>
            </a:r>
          </a:p>
          <a:p>
            <a:pPr eaLnBrk="1" hangingPunct="1"/>
            <a:r>
              <a:rPr lang="en-GB" altLang="en-US" sz="2800"/>
              <a:t>Progressive retention of salt and water which results in oedema, pulmonary oedema</a:t>
            </a:r>
          </a:p>
          <a:p>
            <a:pPr eaLnBrk="1" hangingPunct="1"/>
            <a:r>
              <a:rPr lang="en-GB" altLang="en-US" sz="2800"/>
              <a:t>Decreased exercise tolerance and rapid muscular fatigue</a:t>
            </a:r>
          </a:p>
          <a:p>
            <a:pPr eaLnBrk="1" hangingPunct="1"/>
            <a:r>
              <a:rPr lang="en-GB" altLang="en-US" sz="2800"/>
              <a:t>Cardiomegaly</a:t>
            </a:r>
          </a:p>
          <a:p>
            <a:pPr eaLnBrk="1" hangingPunct="1"/>
            <a:r>
              <a:rPr lang="en-GB" altLang="en-US" sz="2800"/>
              <a:t>Progressive myocyte death and fibrosis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4834</TotalTime>
  <Words>1080</Words>
  <Application>Microsoft Office PowerPoint</Application>
  <PresentationFormat>عرض على الشاشة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7" baseType="lpstr">
      <vt:lpstr>Arial</vt:lpstr>
      <vt:lpstr>Wingdings</vt:lpstr>
      <vt:lpstr>Default Design</vt:lpstr>
      <vt:lpstr>Heart failure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Final Result</vt:lpstr>
      <vt:lpstr>عرض تقديمي في PowerPoint</vt:lpstr>
      <vt:lpstr>Myocardial Stimulants</vt:lpstr>
      <vt:lpstr>1.Cardiac Glycosides</vt:lpstr>
      <vt:lpstr>عرض تقديمي في PowerPoint</vt:lpstr>
      <vt:lpstr>عرض تقديمي في PowerPoint</vt:lpstr>
      <vt:lpstr>6. Conductivity: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2) Bipyridine derivatives</vt:lpstr>
      <vt:lpstr>عرض تقديمي في PowerPoint</vt:lpstr>
      <vt:lpstr>عرض تقديمي في PowerPoint</vt:lpstr>
      <vt:lpstr>5)Beta-blockers in heart failure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202</cp:revision>
  <dcterms:created xsi:type="dcterms:W3CDTF">2006-11-04T09:51:35Z</dcterms:created>
  <dcterms:modified xsi:type="dcterms:W3CDTF">2024-03-21T11:01:44Z</dcterms:modified>
</cp:coreProperties>
</file>