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5" r:id="rId2"/>
  </p:sldMasterIdLst>
  <p:notesMasterIdLst>
    <p:notesMasterId r:id="rId29"/>
  </p:notesMasterIdLst>
  <p:sldIdLst>
    <p:sldId id="289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5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637E60D-C152-4C49-B961-FB96FA61C0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28691C3A-5E03-46CB-ADD4-98E71D01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Slow</a:t>
            </a:r>
            <a:r>
              <a:rPr lang="en-US" baseline="0" dirty="0"/>
              <a:t> </a:t>
            </a:r>
            <a:r>
              <a:rPr lang="en-US" dirty="0"/>
              <a:t>ABC</a:t>
            </a:r>
          </a:p>
          <a:p>
            <a:pPr algn="l"/>
            <a:r>
              <a:rPr lang="en-US" dirty="0"/>
              <a:t>Fast DEF</a:t>
            </a:r>
          </a:p>
          <a:p>
            <a:pPr algn="l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91C3A-5E03-46CB-ADD4-98E71D0100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1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0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07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685797">
                <a:defRPr/>
              </a:pPr>
              <a:t>2/26/2024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fld id="{B6F15528-21DE-4FAA-801E-634DDDAF4B2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685797"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1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7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8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7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2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9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685797">
                <a:defRPr/>
              </a:pPr>
              <a:t>2/26/2024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7">
              <a:defRPr/>
            </a:pPr>
            <a:fld id="{B6F15528-21DE-4FAA-801E-634DDDAF4B2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685797"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3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9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1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7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" y="492105"/>
            <a:ext cx="1571467" cy="1834532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0"/>
          <a:stretch>
            <a:fillRect/>
          </a:stretch>
        </p:blipFill>
        <p:spPr bwMode="auto">
          <a:xfrm>
            <a:off x="2668270" y="1059426"/>
            <a:ext cx="3636964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15204" r="14124" b="15733"/>
          <a:stretch>
            <a:fillRect/>
          </a:stretch>
        </p:blipFill>
        <p:spPr bwMode="auto">
          <a:xfrm>
            <a:off x="6456365" y="457200"/>
            <a:ext cx="1590832" cy="18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/>
          <p:nvPr/>
        </p:nvSpPr>
        <p:spPr>
          <a:xfrm>
            <a:off x="4214813" y="2897044"/>
            <a:ext cx="1485900" cy="16744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rtl="1">
              <a:lnSpc>
                <a:spcPct val="115000"/>
              </a:lnSpc>
              <a:spcAft>
                <a:spcPts val="750"/>
              </a:spcAft>
            </a:pPr>
            <a:endParaRPr lang="en-US" sz="825" kern="1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005436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rtl="1"/>
            <a:endParaRPr lang="en-US" sz="1350">
              <a:solidFill>
                <a:srgbClr val="FFFFFF"/>
              </a:solidFill>
              <a:latin typeface="Garamond" panose="02020404030301010803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200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defTabSz="685800" rtl="1"/>
            <a:endParaRPr lang="en-US" sz="1350">
              <a:solidFill>
                <a:srgbClr val="FFFFFF"/>
              </a:solidFill>
              <a:latin typeface="Garamond" panose="02020404030301010803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400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defTabSz="685800" rtl="1"/>
            <a:endParaRPr lang="en-US" sz="1350">
              <a:solidFill>
                <a:srgbClr val="FFFFFF"/>
              </a:solidFill>
              <a:latin typeface="Garamond" panose="02020404030301010803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1311" y="2235270"/>
            <a:ext cx="8155489" cy="35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350" dirty="0">
                <a:solidFill>
                  <a:srgbClr val="4A5356"/>
                </a:solidFill>
                <a:latin typeface="Arial" panose="020B0604020202020204" pitchFamily="34" charset="0"/>
              </a:rPr>
            </a:br>
            <a:endParaRPr lang="en-US" altLang="en-US" sz="1350" dirty="0">
              <a:solidFill>
                <a:srgbClr val="4A5356"/>
              </a:solidFill>
              <a:latin typeface="Arial" panose="020B0604020202020204" pitchFamily="34" charset="0"/>
            </a:endParaRPr>
          </a:p>
          <a:p>
            <a:pPr algn="ct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99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COLLAGE OF DENTISTRY </a:t>
            </a:r>
            <a:endParaRPr lang="en-US" altLang="en-US" sz="825" dirty="0">
              <a:solidFill>
                <a:srgbClr val="000099"/>
              </a:solidFill>
              <a:latin typeface="Garamond" panose="02020404030301010803"/>
            </a:endParaRPr>
          </a:p>
          <a:p>
            <a:pPr algn="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الفرع العلمي</a:t>
            </a:r>
            <a:r>
              <a:rPr lang="en-US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: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طب الاسنان</a:t>
            </a:r>
            <a:endParaRPr lang="en-US" altLang="en-US" sz="1050" dirty="0">
              <a:solidFill>
                <a:srgbClr val="4A5356"/>
              </a:solidFill>
              <a:latin typeface="Garamond" panose="02020404030301010803"/>
            </a:endParaRPr>
          </a:p>
          <a:p>
            <a:pPr algn="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: </a:t>
            </a:r>
            <a:r>
              <a:rPr lang="en-US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Dental Radiology </a:t>
            </a:r>
          </a:p>
          <a:p>
            <a:pPr algn="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: </a:t>
            </a:r>
            <a:r>
              <a:rPr lang="en-US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RADIATION PROTECTION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lang="en-US" altLang="en-US" sz="1050" dirty="0">
              <a:solidFill>
                <a:srgbClr val="4A5356"/>
              </a:solidFill>
              <a:latin typeface="Garamond" panose="02020404030301010803"/>
            </a:endParaRPr>
          </a:p>
          <a:p>
            <a:pPr algn="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رقم المحاضرة</a:t>
            </a:r>
            <a:r>
              <a:rPr lang="en-US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: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12</a:t>
            </a:r>
            <a:endParaRPr lang="en-US" altLang="en-US" sz="1050" dirty="0">
              <a:solidFill>
                <a:srgbClr val="4A5356"/>
              </a:solidFill>
              <a:latin typeface="Garamond" panose="02020404030301010803"/>
            </a:endParaRPr>
          </a:p>
          <a:p>
            <a:pPr algn="r" defTabSz="6858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</a:t>
            </a:r>
            <a:r>
              <a:rPr lang="en-US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: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ar-IQ" altLang="en-US" sz="3200" b="1" dirty="0" err="1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م.م</a:t>
            </a:r>
            <a:r>
              <a:rPr lang="ar-IQ" altLang="en-US" sz="3200" b="1" dirty="0">
                <a:solidFill>
                  <a:srgbClr val="4A5356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 مسار عبد الخالق </a:t>
            </a:r>
            <a:endParaRPr lang="en-US" altLang="en-US" dirty="0">
              <a:solidFill>
                <a:srgbClr val="4A53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8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6477000" cy="6373368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152400" y="609600"/>
            <a:ext cx="15240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Source-to-Skin Distance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33400"/>
            <a:ext cx="9601200" cy="5898360"/>
          </a:xfrm>
        </p:spPr>
        <p:txBody>
          <a:bodyPr>
            <a:noAutofit/>
          </a:bodyPr>
          <a:lstStyle/>
          <a:p>
            <a:pPr algn="l">
              <a:buNone/>
            </a:pPr>
            <a:endParaRPr lang="en-US" sz="2800" b="1" dirty="0">
              <a:solidFill>
                <a:srgbClr val="00B0F0"/>
              </a:solidFill>
            </a:endParaRPr>
          </a:p>
          <a:p>
            <a:pPr algn="l">
              <a:buNone/>
            </a:pPr>
            <a:endParaRPr lang="en-US" sz="2800" b="1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n-US" sz="2800" b="1" dirty="0">
                <a:solidFill>
                  <a:srgbClr val="00B0F0"/>
                </a:solidFill>
              </a:rPr>
              <a:t>3- Rectangular Collimation</a:t>
            </a:r>
          </a:p>
          <a:p>
            <a:pPr algn="l"/>
            <a:endParaRPr lang="en-US" sz="2800" dirty="0">
              <a:solidFill>
                <a:srgbClr val="00B0F0"/>
              </a:solidFill>
            </a:endParaRPr>
          </a:p>
          <a:p>
            <a:pPr algn="l"/>
            <a:r>
              <a:rPr lang="en-US" sz="2800" dirty="0"/>
              <a:t> According to (ADA, 2006) since </a:t>
            </a:r>
            <a:r>
              <a:rPr lang="en-US" sz="2800" dirty="0">
                <a:solidFill>
                  <a:srgbClr val="FFFF00"/>
                </a:solidFill>
              </a:rPr>
              <a:t>a rectangular collimator</a:t>
            </a:r>
            <a:r>
              <a:rPr lang="en-US" sz="2800" dirty="0"/>
              <a:t> decreases the radiation dose by up to </a:t>
            </a:r>
            <a:r>
              <a:rPr lang="en-US" sz="2800" dirty="0">
                <a:solidFill>
                  <a:srgbClr val="FFFF00"/>
                </a:solidFill>
              </a:rPr>
              <a:t>fivefold</a:t>
            </a:r>
            <a:r>
              <a:rPr lang="en-US" sz="2800" dirty="0"/>
              <a:t> as compared with a circular one,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 radiographic equipment should provide rectangular collimation for exposure of periapical and bitewing radiographs. 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898360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This results in not only decreased patient exposure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 but also </a:t>
            </a:r>
            <a:r>
              <a:rPr lang="en-US" sz="3200" dirty="0">
                <a:solidFill>
                  <a:srgbClr val="FFFF00"/>
                </a:solidFill>
              </a:rPr>
              <a:t>increased image quality </a:t>
            </a:r>
            <a:r>
              <a:rPr lang="en-US" sz="3200" dirty="0"/>
              <a:t>because  the amount of </a:t>
            </a:r>
            <a:r>
              <a:rPr lang="en-US" sz="3200" dirty="0">
                <a:solidFill>
                  <a:srgbClr val="FFFF00"/>
                </a:solidFill>
              </a:rPr>
              <a:t>radiation scatter </a:t>
            </a:r>
            <a:r>
              <a:rPr lang="en-US" sz="3200" dirty="0"/>
              <a:t>generated is proportional to the area exposed.</a:t>
            </a:r>
          </a:p>
          <a:p>
            <a:pPr algn="l"/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382000" cy="6858000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3200" dirty="0"/>
              <a:t>There are several means to limit of the size of the x-ray beam. First, </a:t>
            </a:r>
            <a:r>
              <a:rPr lang="en-US" sz="3200" dirty="0">
                <a:solidFill>
                  <a:srgbClr val="FFFF00"/>
                </a:solidFill>
              </a:rPr>
              <a:t>a rectangular position-indicating device (PID) </a:t>
            </a:r>
            <a:r>
              <a:rPr lang="en-US" sz="3200" dirty="0"/>
              <a:t>may be attached to the radiographic tube housing.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4" name="Picture 3" descr="figure 3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95600"/>
            <a:ext cx="6705600" cy="3364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10600" cy="605076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4- Filtration</a:t>
            </a:r>
          </a:p>
          <a:p>
            <a:pPr algn="l">
              <a:buNone/>
            </a:pPr>
            <a:endParaRPr lang="en-US" sz="2800" dirty="0"/>
          </a:p>
          <a:p>
            <a:pPr algn="l"/>
            <a:r>
              <a:rPr lang="en-US" sz="2800" dirty="0"/>
              <a:t>The x-ray beam emitted from the radiographic tube </a:t>
            </a:r>
            <a:r>
              <a:rPr lang="en-US" sz="2800" dirty="0">
                <a:solidFill>
                  <a:srgbClr val="FFFF00"/>
                </a:solidFill>
              </a:rPr>
              <a:t>consists of not only high-energy x-ray photons</a:t>
            </a:r>
            <a:r>
              <a:rPr lang="en-US" sz="2800" dirty="0"/>
              <a:t>, but also many photons with relatively lower energy.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 The purpose of filtration is </a:t>
            </a:r>
            <a:r>
              <a:rPr lang="en-US" sz="2800" dirty="0">
                <a:solidFill>
                  <a:srgbClr val="FFFF00"/>
                </a:solidFill>
              </a:rPr>
              <a:t>to remove these low-energy </a:t>
            </a:r>
            <a:r>
              <a:rPr lang="en-US" sz="2800" dirty="0"/>
              <a:t>x-ray photons selectively from the x-ray beam.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When an x-ray beam is filtered </a:t>
            </a:r>
            <a:r>
              <a:rPr lang="en-US" sz="2800" dirty="0">
                <a:solidFill>
                  <a:srgbClr val="FFFF00"/>
                </a:solidFill>
              </a:rPr>
              <a:t>with 3 mm</a:t>
            </a:r>
            <a:r>
              <a:rPr lang="en-US" sz="2800" dirty="0"/>
              <a:t> of aluminum, the </a:t>
            </a:r>
            <a:r>
              <a:rPr lang="en-US" sz="2800" dirty="0">
                <a:solidFill>
                  <a:srgbClr val="FFFF00"/>
                </a:solidFill>
              </a:rPr>
              <a:t>surface exposure </a:t>
            </a:r>
            <a:r>
              <a:rPr lang="en-US" sz="2800" dirty="0"/>
              <a:t>is reduced to about 20% of that with no filtration.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12696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5- Leaded Aprons and Collars</a:t>
            </a:r>
          </a:p>
          <a:p>
            <a:pPr algn="l">
              <a:buNone/>
            </a:pPr>
            <a:endParaRPr lang="en-US" sz="2800" b="1" dirty="0"/>
          </a:p>
          <a:p>
            <a:pPr algn="l"/>
            <a:r>
              <a:rPr lang="en-US" sz="2800" dirty="0"/>
              <a:t>The function of leaded aprons and thyroid collars  is to </a:t>
            </a:r>
            <a:r>
              <a:rPr lang="en-US" sz="2800" dirty="0">
                <a:solidFill>
                  <a:srgbClr val="FFFF00"/>
                </a:solidFill>
              </a:rPr>
              <a:t>reduce radiation exposure of the gonads and thyroid gland. </a:t>
            </a:r>
          </a:p>
          <a:p>
            <a:pPr algn="l">
              <a:buNone/>
            </a:pPr>
            <a:endParaRPr lang="en-US" sz="2800" dirty="0"/>
          </a:p>
          <a:p>
            <a:pPr algn="l"/>
            <a:r>
              <a:rPr lang="en-US" sz="2800" dirty="0"/>
              <a:t>Thyroid shielding with a leaded thyroid shield or collar is </a:t>
            </a:r>
            <a:r>
              <a:rPr lang="en-US" sz="2800" dirty="0">
                <a:solidFill>
                  <a:srgbClr val="FFFF00"/>
                </a:solidFill>
              </a:rPr>
              <a:t>strongly recommended for children and pregnant women</a:t>
            </a:r>
            <a:r>
              <a:rPr lang="en-US" sz="2800" dirty="0"/>
              <a:t>,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as these patients may be </a:t>
            </a:r>
            <a:r>
              <a:rPr lang="en-US" sz="2800" dirty="0">
                <a:solidFill>
                  <a:srgbClr val="FFFF00"/>
                </a:solidFill>
              </a:rPr>
              <a:t>especially susceptible to radiation effects.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33400"/>
            <a:ext cx="6172200" cy="5791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8820" y="-381000"/>
            <a:ext cx="9296400" cy="5974560"/>
          </a:xfrm>
        </p:spPr>
        <p:txBody>
          <a:bodyPr>
            <a:noAutofit/>
          </a:bodyPr>
          <a:lstStyle/>
          <a:p>
            <a:pPr marL="36900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00B0F0"/>
                </a:solidFill>
              </a:rPr>
              <a:t>6-Film and Sensor Holders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 Film or digital sensor holders should be used when intraoral radiographs are made because they </a:t>
            </a:r>
            <a:r>
              <a:rPr lang="en-US" sz="2800" dirty="0">
                <a:solidFill>
                  <a:srgbClr val="FFFF00"/>
                </a:solidFill>
              </a:rPr>
              <a:t>improve the alignment of the film, </a:t>
            </a:r>
            <a:r>
              <a:rPr lang="en-US" sz="2800" dirty="0"/>
              <a:t>or digital sensor, with teeth and x-ray machine. </a:t>
            </a:r>
          </a:p>
          <a:p>
            <a:endParaRPr lang="en-US" sz="2800" dirty="0"/>
          </a:p>
          <a:p>
            <a:r>
              <a:rPr lang="en-US" sz="2800" dirty="0"/>
              <a:t>Their use results in </a:t>
            </a:r>
            <a:r>
              <a:rPr lang="en-US" sz="2800" dirty="0">
                <a:solidFill>
                  <a:srgbClr val="FFFF00"/>
                </a:solidFill>
              </a:rPr>
              <a:t>a significant reduction </a:t>
            </a:r>
            <a:r>
              <a:rPr lang="en-US" sz="2800" dirty="0"/>
              <a:t>in unacceptable images.</a:t>
            </a:r>
            <a:r>
              <a:rPr lang="en-US" sz="2800" b="1" dirty="0"/>
              <a:t>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 This is especially important when the </a:t>
            </a:r>
            <a:r>
              <a:rPr lang="en-US" sz="2800" dirty="0">
                <a:solidFill>
                  <a:srgbClr val="FFFF00"/>
                </a:solidFill>
              </a:rPr>
              <a:t>paralleling technique and digital imaging are used.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858000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400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     </a:t>
            </a:r>
            <a:r>
              <a:rPr lang="en-US" b="1" dirty="0">
                <a:solidFill>
                  <a:srgbClr val="00B0F0"/>
                </a:solidFill>
              </a:rPr>
              <a:t>7- Kilovoltage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lvl="0" algn="l">
              <a:buNone/>
            </a:pPr>
            <a:r>
              <a:rPr lang="en-US" b="1" dirty="0"/>
              <a:t> </a:t>
            </a:r>
            <a:endParaRPr lang="en-US" dirty="0"/>
          </a:p>
          <a:p>
            <a:pPr algn="l"/>
            <a:r>
              <a:rPr lang="en-US" dirty="0"/>
              <a:t>The operating potential of dental X-ray machines must range between </a:t>
            </a:r>
            <a:r>
              <a:rPr lang="en-US" dirty="0">
                <a:solidFill>
                  <a:srgbClr val="FFFF00"/>
                </a:solidFill>
              </a:rPr>
              <a:t>50 and 100 </a:t>
            </a:r>
            <a:r>
              <a:rPr lang="en-US" dirty="0"/>
              <a:t>kilovolt peak but should range between </a:t>
            </a:r>
            <a:r>
              <a:rPr lang="en-US" dirty="0">
                <a:solidFill>
                  <a:srgbClr val="FFFF00"/>
                </a:solidFill>
              </a:rPr>
              <a:t>60 and 80 </a:t>
            </a:r>
            <a:r>
              <a:rPr lang="en-US" dirty="0"/>
              <a:t>kVp.</a:t>
            </a:r>
          </a:p>
          <a:p>
            <a:pPr algn="l"/>
            <a:endParaRPr lang="en-US" dirty="0"/>
          </a:p>
          <a:p>
            <a:pPr algn="l">
              <a:buNone/>
            </a:pPr>
            <a:r>
              <a:rPr lang="en-US" b="1" dirty="0"/>
              <a:t>     </a:t>
            </a:r>
            <a:r>
              <a:rPr lang="en-US" b="1" dirty="0">
                <a:solidFill>
                  <a:srgbClr val="00B0F0"/>
                </a:solidFill>
              </a:rPr>
              <a:t>8- Milliampere-Seconds</a:t>
            </a:r>
          </a:p>
          <a:p>
            <a:pPr algn="l">
              <a:buNone/>
            </a:pPr>
            <a:endParaRPr lang="en-US" dirty="0"/>
          </a:p>
          <a:p>
            <a:pPr algn="l"/>
            <a:r>
              <a:rPr lang="en-US" dirty="0"/>
              <a:t>The operator should set the amperage and time settings for exposure of dental radiographs </a:t>
            </a:r>
            <a:r>
              <a:rPr lang="en-US" dirty="0">
                <a:solidFill>
                  <a:srgbClr val="FFFF00"/>
                </a:solidFill>
              </a:rPr>
              <a:t>of optimal quality.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In terms of exposure, optimal image quality means</a:t>
            </a:r>
          </a:p>
          <a:p>
            <a:pPr algn="l">
              <a:buNone/>
            </a:pPr>
            <a:r>
              <a:rPr lang="en-US" dirty="0"/>
              <a:t>    that the radiograph is of </a:t>
            </a:r>
            <a:r>
              <a:rPr lang="en-US" dirty="0">
                <a:solidFill>
                  <a:srgbClr val="FFFF00"/>
                </a:solidFill>
              </a:rPr>
              <a:t>diagnostic density</a:t>
            </a:r>
            <a:r>
              <a:rPr lang="en-US" dirty="0"/>
              <a:t>, neither </a:t>
            </a:r>
            <a:r>
              <a:rPr lang="en-US" dirty="0">
                <a:solidFill>
                  <a:srgbClr val="FFFF00"/>
                </a:solidFill>
              </a:rPr>
              <a:t>overexposed</a:t>
            </a:r>
            <a:r>
              <a:rPr lang="en-US" dirty="0"/>
              <a:t> (too dark) nor </a:t>
            </a:r>
            <a:r>
              <a:rPr lang="en-US" dirty="0">
                <a:solidFill>
                  <a:srgbClr val="FFFF00"/>
                </a:solidFill>
              </a:rPr>
              <a:t>underexposed</a:t>
            </a:r>
            <a:r>
              <a:rPr lang="en-US" dirty="0"/>
              <a:t> (too light).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65322" cy="970450"/>
          </a:xfrm>
          <a:solidFill>
            <a:schemeClr val="tx1"/>
          </a:solidFill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RADIATION PROTECTION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-152400"/>
            <a:ext cx="9144000" cy="6203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/>
              <a:t> </a:t>
            </a:r>
          </a:p>
          <a:p>
            <a:pPr lvl="0" algn="l">
              <a:buNone/>
            </a:pPr>
            <a:r>
              <a:rPr lang="en-US" sz="2400" b="1" dirty="0">
                <a:solidFill>
                  <a:srgbClr val="00B0F0"/>
                </a:solidFill>
              </a:rPr>
              <a:t>     9- Film Processing</a:t>
            </a:r>
            <a:endParaRPr lang="en-US" sz="2400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pPr algn="l"/>
            <a:r>
              <a:rPr lang="en-US" sz="2400" dirty="0"/>
              <a:t>Radiographs should not be </a:t>
            </a:r>
            <a:r>
              <a:rPr lang="en-US" sz="2400" dirty="0">
                <a:solidFill>
                  <a:srgbClr val="FFFF00"/>
                </a:solidFill>
              </a:rPr>
              <a:t>overexposed and then underdeveloped, because this practice results in </a:t>
            </a:r>
            <a:r>
              <a:rPr lang="en-US" sz="2400" dirty="0"/>
              <a:t>greater exposure to the patient and dental health care worker and can produce images of poor diagnostic quality.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Dental radiographs should not be processed  by sight, and </a:t>
            </a:r>
            <a:r>
              <a:rPr lang="en-US" sz="2400" dirty="0">
                <a:solidFill>
                  <a:srgbClr val="FFFF00"/>
                </a:solidFill>
              </a:rPr>
              <a:t>manufacturers ’ instructions </a:t>
            </a:r>
            <a:r>
              <a:rPr lang="en-US" sz="2400" dirty="0"/>
              <a:t>regarding time, temperature and chemistry should be followed.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Approximately </a:t>
            </a:r>
            <a:r>
              <a:rPr lang="en-US" sz="2400" dirty="0">
                <a:solidFill>
                  <a:srgbClr val="FFFF00"/>
                </a:solidFill>
              </a:rPr>
              <a:t>30% of all films retaken </a:t>
            </a:r>
            <a:r>
              <a:rPr lang="en-US" sz="2400" dirty="0"/>
              <a:t>because of incorrect </a:t>
            </a:r>
            <a:r>
              <a:rPr lang="en-US" sz="2400" dirty="0">
                <a:solidFill>
                  <a:srgbClr val="FFFF00"/>
                </a:solidFill>
              </a:rPr>
              <a:t>film density </a:t>
            </a:r>
            <a:r>
              <a:rPr lang="en-US" sz="2400" dirty="0"/>
              <a:t>were directly related to processor variability.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458200" cy="612696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PROTECTING PERSONNEL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In addition to those mentioned, several other steps can be taken to reduce the chance of occupational exposure.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 First </a:t>
            </a:r>
            <a:r>
              <a:rPr lang="en-US" sz="2800" dirty="0"/>
              <a:t>the operator should </a:t>
            </a:r>
            <a:r>
              <a:rPr lang="en-US" sz="2800" dirty="0">
                <a:solidFill>
                  <a:srgbClr val="FFFF00"/>
                </a:solidFill>
              </a:rPr>
              <a:t>leave</a:t>
            </a:r>
            <a:r>
              <a:rPr lang="en-US" sz="2800" dirty="0"/>
              <a:t> the room or take a position behind a </a:t>
            </a:r>
            <a:r>
              <a:rPr lang="en-US" sz="2800" dirty="0">
                <a:solidFill>
                  <a:srgbClr val="FFFF00"/>
                </a:solidFill>
              </a:rPr>
              <a:t>suitable barrier </a:t>
            </a:r>
            <a:r>
              <a:rPr lang="en-US" sz="2800" dirty="0"/>
              <a:t>or wall during exposure of the image.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498" y="304800"/>
            <a:ext cx="9144000" cy="5898360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/>
              <a:t>If leaving the room or making use of some other barrier is impossible,</a:t>
            </a:r>
          </a:p>
          <a:p>
            <a:pPr algn="l"/>
            <a:endParaRPr lang="en-US" sz="2800" dirty="0"/>
          </a:p>
          <a:p>
            <a:pPr algn="l">
              <a:buNone/>
            </a:pPr>
            <a:r>
              <a:rPr lang="en-US" sz="2800" dirty="0"/>
              <a:t> strict adherence to what has been termed the </a:t>
            </a:r>
            <a:r>
              <a:rPr lang="en-US" sz="2800" i="1" dirty="0">
                <a:solidFill>
                  <a:srgbClr val="FFFF00"/>
                </a:solidFill>
              </a:rPr>
              <a:t>position-and distance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i="1" dirty="0"/>
              <a:t>rule </a:t>
            </a:r>
            <a:r>
              <a:rPr lang="en-US" sz="2800" dirty="0"/>
              <a:t>is required: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 The operator should stand </a:t>
            </a:r>
            <a:r>
              <a:rPr lang="en-US" sz="2800" dirty="0">
                <a:solidFill>
                  <a:srgbClr val="FFFF00"/>
                </a:solidFill>
              </a:rPr>
              <a:t>at least 6 feet (2 m)</a:t>
            </a:r>
            <a:r>
              <a:rPr lang="en-US" sz="2800" dirty="0"/>
              <a:t> from the patient, at an angle of </a:t>
            </a:r>
            <a:r>
              <a:rPr lang="en-US" sz="2800" dirty="0">
                <a:solidFill>
                  <a:srgbClr val="FFFF00"/>
                </a:solidFill>
              </a:rPr>
              <a:t>90 to 135 degrees</a:t>
            </a:r>
            <a:r>
              <a:rPr lang="en-US" sz="2800" dirty="0"/>
              <a:t> to the central ray of the x-ray beam </a:t>
            </a:r>
          </a:p>
          <a:p>
            <a:pPr algn="l"/>
            <a:endParaRPr lang="ar-IQ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848600" cy="5715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612696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When applied, this rule not only takes advantage of the </a:t>
            </a:r>
            <a:r>
              <a:rPr lang="en-US" sz="2800" dirty="0">
                <a:solidFill>
                  <a:srgbClr val="FFFF00"/>
                </a:solidFill>
              </a:rPr>
              <a:t>inverse square law to reduce x-ray exposure</a:t>
            </a:r>
            <a:r>
              <a:rPr lang="en-US" sz="2800" dirty="0"/>
              <a:t> to the operator but also take advantage of the fact that in this position the patient’s </a:t>
            </a:r>
            <a:r>
              <a:rPr lang="en-US" sz="2800" dirty="0">
                <a:solidFill>
                  <a:srgbClr val="FFFF00"/>
                </a:solidFill>
              </a:rPr>
              <a:t>head absorbs most scatter radiation.</a:t>
            </a:r>
          </a:p>
          <a:p>
            <a:pPr algn="l">
              <a:buNone/>
            </a:pPr>
            <a:endParaRPr lang="en-US" sz="2800" dirty="0"/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Second</a:t>
            </a:r>
            <a:r>
              <a:rPr lang="en-US" sz="2800" dirty="0"/>
              <a:t>, the operator should </a:t>
            </a:r>
            <a:r>
              <a:rPr lang="en-US" sz="2800" dirty="0">
                <a:solidFill>
                  <a:srgbClr val="FFFF00"/>
                </a:solidFill>
              </a:rPr>
              <a:t>never hold </a:t>
            </a:r>
            <a:r>
              <a:rPr lang="en-US" sz="2800" dirty="0"/>
              <a:t>films or sensors in place.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Third</a:t>
            </a:r>
            <a:r>
              <a:rPr lang="en-US" sz="2800" dirty="0"/>
              <a:t>, neither the operator nor patient should </a:t>
            </a:r>
            <a:r>
              <a:rPr lang="en-US" sz="2800" dirty="0">
                <a:solidFill>
                  <a:srgbClr val="FFFF00"/>
                </a:solidFill>
              </a:rPr>
              <a:t>hold the radiographic tube housing </a:t>
            </a:r>
            <a:r>
              <a:rPr lang="en-US" sz="2800" dirty="0"/>
              <a:t>during the exposure.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9" y="0"/>
            <a:ext cx="8915400" cy="612696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92D050"/>
                </a:solidFill>
              </a:rPr>
              <a:t>Film  badges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>
                <a:solidFill>
                  <a:srgbClr val="FFFF00"/>
                </a:solidFill>
              </a:rPr>
              <a:t>The best way to ensure that personnel </a:t>
            </a:r>
            <a:r>
              <a:rPr lang="en-US" sz="2800" dirty="0"/>
              <a:t>are following office safety rules such as those described previously is with </a:t>
            </a:r>
            <a:r>
              <a:rPr lang="en-US" sz="2800" dirty="0">
                <a:solidFill>
                  <a:srgbClr val="FFFF00"/>
                </a:solidFill>
              </a:rPr>
              <a:t>personnel-monitoring devices</a:t>
            </a:r>
            <a:r>
              <a:rPr lang="en-US" sz="2800" dirty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 Commonly referred to as </a:t>
            </a:r>
            <a:r>
              <a:rPr lang="en-US" sz="2800" i="1" dirty="0">
                <a:solidFill>
                  <a:srgbClr val="00B0F0"/>
                </a:solidFill>
              </a:rPr>
              <a:t>film badges</a:t>
            </a:r>
            <a:r>
              <a:rPr lang="en-US" sz="2800" i="1" dirty="0"/>
              <a:t>, </a:t>
            </a:r>
            <a:r>
              <a:rPr lang="en-US" sz="2800" dirty="0"/>
              <a:t>these devices provide a useful record of occupational exposure.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Film  badges contain either a piece of </a:t>
            </a:r>
            <a:r>
              <a:rPr lang="en-US" sz="2800" dirty="0">
                <a:solidFill>
                  <a:srgbClr val="FFFF00"/>
                </a:solidFill>
              </a:rPr>
              <a:t>sensitive film </a:t>
            </a:r>
            <a:r>
              <a:rPr lang="en-US" sz="2800" dirty="0"/>
              <a:t>or a </a:t>
            </a:r>
            <a:r>
              <a:rPr lang="en-US" sz="2800" dirty="0">
                <a:solidFill>
                  <a:srgbClr val="FFFF00"/>
                </a:solidFill>
              </a:rPr>
              <a:t>radiosensitive crystal (thermoluminescent dosimeter) </a:t>
            </a:r>
            <a:r>
              <a:rPr lang="en-US" sz="2800" dirty="0"/>
              <a:t>and a </a:t>
            </a:r>
            <a:r>
              <a:rPr lang="en-US" sz="2800" dirty="0">
                <a:solidFill>
                  <a:srgbClr val="FFFF00"/>
                </a:solidFill>
              </a:rPr>
              <a:t>printed report </a:t>
            </a:r>
            <a:r>
              <a:rPr lang="en-US" sz="2800" dirty="0"/>
              <a:t>of accumulated exposure at regular intervals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22903" y="381000"/>
            <a:ext cx="8991600" cy="6019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pc="-560" dirty="0">
                <a:solidFill>
                  <a:schemeClr val="bg1"/>
                </a:solidFill>
                <a:latin typeface="Bradley Hand ITC" panose="03070402050302030203" pitchFamily="66" charset="0"/>
                <a:cs typeface="Cambria"/>
              </a:rPr>
              <a:t>Thank</a:t>
            </a:r>
            <a:r>
              <a:rPr lang="en-US" sz="8800" b="1" spc="170" dirty="0">
                <a:solidFill>
                  <a:schemeClr val="bg1"/>
                </a:solidFill>
                <a:latin typeface="Bradley Hand ITC" panose="03070402050302030203" pitchFamily="66" charset="0"/>
                <a:cs typeface="Cambria"/>
              </a:rPr>
              <a:t> </a:t>
            </a:r>
            <a:r>
              <a:rPr lang="en-US" sz="8800" b="1" spc="-650" dirty="0">
                <a:solidFill>
                  <a:schemeClr val="bg1"/>
                </a:solidFill>
                <a:latin typeface="Bradley Hand ITC" panose="03070402050302030203" pitchFamily="66" charset="0"/>
                <a:cs typeface="Cambria"/>
              </a:rPr>
              <a:t>you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61269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     </a:t>
            </a:r>
            <a:r>
              <a:rPr lang="en-US" b="1" dirty="0"/>
              <a:t>Reducing Dental Exposure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There are </a:t>
            </a:r>
            <a:r>
              <a:rPr lang="en-US" dirty="0">
                <a:solidFill>
                  <a:srgbClr val="FFFF00"/>
                </a:solidFill>
              </a:rPr>
              <a:t>three guiding principles </a:t>
            </a:r>
            <a:r>
              <a:rPr lang="en-US" dirty="0"/>
              <a:t>in radiation protection;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first is the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principle of justification</a:t>
            </a:r>
            <a:r>
              <a:rPr lang="en-US" dirty="0"/>
              <a:t>, the dentist must  do more good than harm.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 In radiology this means the dentist should identify those situations </a:t>
            </a:r>
            <a:r>
              <a:rPr lang="en-US" dirty="0">
                <a:solidFill>
                  <a:srgbClr val="FFFF00"/>
                </a:solidFill>
              </a:rPr>
              <a:t>where the benefit to a patient from the diagnostic exposure exceeds the low risk of harm.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57200"/>
            <a:ext cx="9220200" cy="640080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2800" dirty="0">
                <a:solidFill>
                  <a:srgbClr val="92D050"/>
                </a:solidFill>
              </a:rPr>
              <a:t>The second guiding rule is the </a:t>
            </a:r>
            <a:r>
              <a:rPr lang="en-US" sz="2800" i="1" dirty="0">
                <a:solidFill>
                  <a:srgbClr val="92D050"/>
                </a:solidFill>
              </a:rPr>
              <a:t>principle of optimization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 This principle holds that dentists </a:t>
            </a:r>
            <a:r>
              <a:rPr lang="en-US" sz="2800" dirty="0">
                <a:solidFill>
                  <a:srgbClr val="FFFF00"/>
                </a:solidFill>
              </a:rPr>
              <a:t>should use every means</a:t>
            </a:r>
            <a:r>
              <a:rPr lang="en-US" sz="2800" dirty="0"/>
              <a:t> to reduce unnecessary exposure to their patient and themselves.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philosophy of radiation protection is often referred to as the principle of ALARA 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i="1" dirty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</a:rPr>
              <a:t>s </a:t>
            </a:r>
            <a:r>
              <a:rPr lang="en-US" sz="2800" i="1" dirty="0">
                <a:solidFill>
                  <a:srgbClr val="FFFF00"/>
                </a:solidFill>
              </a:rPr>
              <a:t>L</a:t>
            </a:r>
            <a:r>
              <a:rPr lang="en-US" sz="2800" dirty="0">
                <a:solidFill>
                  <a:srgbClr val="FFFF00"/>
                </a:solidFill>
              </a:rPr>
              <a:t>ow </a:t>
            </a:r>
            <a:r>
              <a:rPr lang="en-US" sz="2800" i="1" dirty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</a:rPr>
              <a:t>s </a:t>
            </a:r>
            <a:r>
              <a:rPr lang="en-US" sz="2800" i="1" dirty="0">
                <a:solidFill>
                  <a:srgbClr val="FFFF00"/>
                </a:solidFill>
              </a:rPr>
              <a:t>R</a:t>
            </a:r>
            <a:r>
              <a:rPr lang="en-US" sz="2800" dirty="0">
                <a:solidFill>
                  <a:srgbClr val="FFFF00"/>
                </a:solidFill>
              </a:rPr>
              <a:t>easonably </a:t>
            </a:r>
            <a:r>
              <a:rPr lang="en-US" sz="2800" i="1" dirty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</a:rPr>
              <a:t>chievable)</a:t>
            </a:r>
          </a:p>
          <a:p>
            <a:pPr marL="450000" lvl="1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lvl="1"/>
            <a:endParaRPr lang="en-US" sz="2800" dirty="0">
              <a:solidFill>
                <a:srgbClr val="FFFF00"/>
              </a:solidFill>
            </a:endParaRPr>
          </a:p>
          <a:p>
            <a:pPr lvl="1"/>
            <a:endParaRPr lang="ar-IQ" sz="2800" dirty="0"/>
          </a:p>
        </p:txBody>
      </p:sp>
      <p:sp>
        <p:nvSpPr>
          <p:cNvPr id="2" name="مستطيل 1"/>
          <p:cNvSpPr/>
          <p:nvPr/>
        </p:nvSpPr>
        <p:spPr>
          <a:xfrm>
            <a:off x="152400" y="4876800"/>
            <a:ext cx="8839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 err="1"/>
              <a:t>Recentely</a:t>
            </a:r>
            <a:r>
              <a:rPr lang="en-US" sz="2800" dirty="0"/>
              <a:t> the philosophy of radiation protection is often referred to as the principle of ALADA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(As Low As Diagnostically Acceptable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6050760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/>
              <a:t>. ALARA holds that exposures to ionizing radiation should be kept as low as reasonably achievable, </a:t>
            </a:r>
            <a:r>
              <a:rPr lang="en-US" sz="2800" dirty="0">
                <a:solidFill>
                  <a:srgbClr val="FFFF00"/>
                </a:solidFill>
              </a:rPr>
              <a:t>economic and social factors being taken into account.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The third principle is that of </a:t>
            </a:r>
            <a:r>
              <a:rPr lang="en-US" sz="2800" i="1" dirty="0">
                <a:solidFill>
                  <a:schemeClr val="tx1"/>
                </a:solidFill>
              </a:rPr>
              <a:t>dose limitation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l">
              <a:buNone/>
            </a:pPr>
            <a:r>
              <a:rPr lang="en-US" sz="2800" dirty="0">
                <a:solidFill>
                  <a:schemeClr val="tx1"/>
                </a:solidFill>
              </a:rPr>
              <a:t>     Dose limits are used for occupational and </a:t>
            </a:r>
            <a:r>
              <a:rPr lang="en-US" sz="2800" dirty="0"/>
              <a:t>public exposures to ensure </a:t>
            </a:r>
            <a:r>
              <a:rPr lang="en-US" sz="2800" dirty="0">
                <a:solidFill>
                  <a:srgbClr val="FFFF00"/>
                </a:solidFill>
              </a:rPr>
              <a:t>that no individuals are exposed to unacceptably high doses.</a:t>
            </a:r>
          </a:p>
          <a:p>
            <a:pPr algn="l"/>
            <a:endParaRPr lang="ar-IQ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382000" cy="6400800"/>
          </a:xfrm>
        </p:spPr>
        <p:txBody>
          <a:bodyPr>
            <a:normAutofit/>
          </a:bodyPr>
          <a:lstStyle/>
          <a:p>
            <a:pPr algn="l"/>
            <a:endParaRPr lang="en-US" sz="2400" b="1" dirty="0"/>
          </a:p>
          <a:p>
            <a:pPr algn="l"/>
            <a:r>
              <a:rPr lang="en-US" sz="2400" b="1" dirty="0"/>
              <a:t>PATIENT SELECTION CRITERIA</a:t>
            </a:r>
          </a:p>
          <a:p>
            <a:pPr algn="l">
              <a:buNone/>
            </a:pPr>
            <a:r>
              <a:rPr lang="en-US" sz="2400" dirty="0"/>
              <a:t>   </a:t>
            </a:r>
            <a:r>
              <a:rPr lang="en-US" sz="2400" i="1" dirty="0">
                <a:solidFill>
                  <a:srgbClr val="00B0F0"/>
                </a:solidFill>
              </a:rPr>
              <a:t>According to  (ADA, 2006)</a:t>
            </a:r>
            <a:endParaRPr lang="en-US" sz="2400" b="1" i="1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n-US" sz="2400" dirty="0"/>
              <a:t>    -Dentists should not prescribe routine dental radiographs at preset intervals </a:t>
            </a:r>
            <a:r>
              <a:rPr lang="en-US" sz="2400" dirty="0">
                <a:solidFill>
                  <a:srgbClr val="FF0000"/>
                </a:solidFill>
              </a:rPr>
              <a:t>for all patients</a:t>
            </a:r>
            <a:r>
              <a:rPr lang="en-US" sz="2400" dirty="0"/>
              <a:t>.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Instead, they should prescribe radiographs </a:t>
            </a:r>
            <a:r>
              <a:rPr lang="en-US" sz="2400" dirty="0">
                <a:solidFill>
                  <a:srgbClr val="FFFF00"/>
                </a:solidFill>
              </a:rPr>
              <a:t>after an evaluation </a:t>
            </a:r>
            <a:r>
              <a:rPr lang="en-US" sz="2400" dirty="0"/>
              <a:t>of the patient ’ s needs that includes a(1) </a:t>
            </a:r>
            <a:r>
              <a:rPr lang="en-US" sz="2400" dirty="0">
                <a:solidFill>
                  <a:srgbClr val="FFFF00"/>
                </a:solidFill>
              </a:rPr>
              <a:t>health history review</a:t>
            </a:r>
            <a:r>
              <a:rPr lang="en-US" sz="2400" dirty="0"/>
              <a:t>, a (2)</a:t>
            </a:r>
            <a:r>
              <a:rPr lang="en-US" sz="2400" dirty="0">
                <a:solidFill>
                  <a:srgbClr val="FFFF00"/>
                </a:solidFill>
              </a:rPr>
              <a:t>clinical dental history </a:t>
            </a:r>
            <a:r>
              <a:rPr lang="en-US" sz="2400" dirty="0"/>
              <a:t>assessment, a (3) </a:t>
            </a:r>
            <a:r>
              <a:rPr lang="en-US" sz="2400" dirty="0">
                <a:solidFill>
                  <a:srgbClr val="FFFF00"/>
                </a:solidFill>
              </a:rPr>
              <a:t>clinical examination</a:t>
            </a:r>
            <a:r>
              <a:rPr lang="en-US" sz="2400" dirty="0"/>
              <a:t>, and an (4) </a:t>
            </a:r>
            <a:r>
              <a:rPr lang="en-US" sz="2400" dirty="0">
                <a:solidFill>
                  <a:srgbClr val="FFFF00"/>
                </a:solidFill>
              </a:rPr>
              <a:t>evaluation of susceptibility to dental diseases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050760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l"/>
            <a:r>
              <a:rPr lang="en-US" sz="3600" b="1" dirty="0">
                <a:solidFill>
                  <a:srgbClr val="92D050"/>
                </a:solidFill>
              </a:rPr>
              <a:t>RADIATION PROTECTION</a:t>
            </a:r>
          </a:p>
          <a:p>
            <a:pPr algn="l"/>
            <a:endParaRPr lang="en-US" dirty="0"/>
          </a:p>
          <a:p>
            <a:pPr algn="l"/>
            <a:r>
              <a:rPr lang="en-US" sz="3100" dirty="0"/>
              <a:t>The radiation protection can be divided into: </a:t>
            </a:r>
            <a:r>
              <a:rPr lang="en-US" sz="3100" dirty="0">
                <a:solidFill>
                  <a:srgbClr val="FFFF00"/>
                </a:solidFill>
              </a:rPr>
              <a:t>choice of equipment</a:t>
            </a:r>
            <a:r>
              <a:rPr lang="en-US" sz="3100" dirty="0"/>
              <a:t>,                                         </a:t>
            </a:r>
            <a:r>
              <a:rPr lang="en-US" sz="3100" dirty="0">
                <a:solidFill>
                  <a:srgbClr val="FFFF00"/>
                </a:solidFill>
              </a:rPr>
              <a:t>choice of technique</a:t>
            </a:r>
            <a:r>
              <a:rPr lang="en-US" sz="3100" dirty="0"/>
              <a:t>,</a:t>
            </a:r>
          </a:p>
          <a:p>
            <a:pPr algn="l">
              <a:buNone/>
            </a:pPr>
            <a:r>
              <a:rPr lang="en-US" sz="3100" dirty="0"/>
              <a:t>     </a:t>
            </a:r>
            <a:r>
              <a:rPr lang="en-US" sz="3100" dirty="0">
                <a:solidFill>
                  <a:srgbClr val="FFFF00"/>
                </a:solidFill>
              </a:rPr>
              <a:t>operation of equipment</a:t>
            </a:r>
            <a:r>
              <a:rPr lang="en-US" sz="3100" dirty="0"/>
              <a:t>,</a:t>
            </a:r>
          </a:p>
          <a:p>
            <a:pPr algn="l">
              <a:buNone/>
            </a:pPr>
            <a:r>
              <a:rPr lang="en-US" sz="3100" dirty="0"/>
              <a:t>     </a:t>
            </a:r>
            <a:r>
              <a:rPr lang="en-US" sz="3100" dirty="0">
                <a:solidFill>
                  <a:srgbClr val="FFFF00"/>
                </a:solidFill>
              </a:rPr>
              <a:t>and processing and interpreting the radiographic image.</a:t>
            </a:r>
          </a:p>
          <a:p>
            <a:pPr algn="l">
              <a:buNone/>
            </a:pPr>
            <a:r>
              <a:rPr lang="en-US" sz="3100" dirty="0"/>
              <a:t> </a:t>
            </a:r>
          </a:p>
          <a:p>
            <a:pPr lvl="0" algn="l">
              <a:buNone/>
            </a:pP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</a:rPr>
              <a:t>1-Film and Digital Imaging</a:t>
            </a:r>
            <a:br>
              <a:rPr lang="en-US" b="1" dirty="0">
                <a:solidFill>
                  <a:srgbClr val="00B0F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983960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High speed films or digital sensors </a:t>
            </a:r>
            <a:r>
              <a:rPr lang="en-US" sz="3200" dirty="0"/>
              <a:t>may be used. </a:t>
            </a:r>
          </a:p>
          <a:p>
            <a:pPr algn="l">
              <a:buNone/>
            </a:pPr>
            <a:r>
              <a:rPr lang="en-US" sz="3200" dirty="0"/>
              <a:t> Currently, intraoral dental x-ray film is available in three speed groups:</a:t>
            </a:r>
            <a:r>
              <a:rPr lang="en-US" sz="3200" b="1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D, E, and F.</a:t>
            </a:r>
          </a:p>
          <a:p>
            <a:pPr algn="l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Clinically, film of speed group E is almost </a:t>
            </a:r>
            <a:r>
              <a:rPr lang="en-US" sz="3200" dirty="0">
                <a:solidFill>
                  <a:srgbClr val="FFFF00"/>
                </a:solidFill>
              </a:rPr>
              <a:t>twice</a:t>
            </a:r>
            <a:r>
              <a:rPr lang="en-US" sz="3200" dirty="0"/>
              <a:t> as fast (sensitive) as film of group D.</a:t>
            </a:r>
          </a:p>
          <a:p>
            <a:pPr algn="l">
              <a:buNone/>
            </a:pPr>
            <a:endParaRPr lang="en-US" sz="3200" dirty="0"/>
          </a:p>
          <a:p>
            <a:pPr algn="l">
              <a:buNone/>
            </a:pPr>
            <a:r>
              <a:rPr lang="en-US" sz="3200" dirty="0"/>
              <a:t> The current F-speed films</a:t>
            </a:r>
            <a:r>
              <a:rPr lang="en-US" sz="3200" b="1" dirty="0"/>
              <a:t> </a:t>
            </a:r>
            <a:r>
              <a:rPr lang="en-US" sz="3200" dirty="0"/>
              <a:t>require about </a:t>
            </a:r>
            <a:r>
              <a:rPr lang="en-US" sz="3200" dirty="0">
                <a:solidFill>
                  <a:srgbClr val="FFFF00"/>
                </a:solidFill>
              </a:rPr>
              <a:t>75% </a:t>
            </a:r>
            <a:r>
              <a:rPr lang="en-US" sz="3200" dirty="0"/>
              <a:t>the exposure of E-speed film and only about </a:t>
            </a:r>
            <a:r>
              <a:rPr lang="en-US" sz="3200" dirty="0">
                <a:solidFill>
                  <a:srgbClr val="FFFF00"/>
                </a:solidFill>
              </a:rPr>
              <a:t>40%</a:t>
            </a:r>
            <a:r>
              <a:rPr lang="en-US" sz="3200" dirty="0"/>
              <a:t> that of D-speed.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372600" cy="6050760"/>
          </a:xfrm>
        </p:spPr>
        <p:txBody>
          <a:bodyPr>
            <a:noAutofit/>
          </a:bodyPr>
          <a:lstStyle/>
          <a:p>
            <a:pPr lvl="0" algn="l"/>
            <a:endParaRPr lang="en-US" sz="2800" dirty="0">
              <a:solidFill>
                <a:srgbClr val="00B0F0"/>
              </a:solidFill>
            </a:endParaRPr>
          </a:p>
          <a:p>
            <a:pPr lvl="0" algn="l"/>
            <a:r>
              <a:rPr lang="en-US" sz="2800" dirty="0">
                <a:solidFill>
                  <a:srgbClr val="00B0F0"/>
                </a:solidFill>
              </a:rPr>
              <a:t>2- Source-to-Skin Distance</a:t>
            </a:r>
          </a:p>
          <a:p>
            <a:pPr lvl="0" algn="l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algn="l"/>
            <a:r>
              <a:rPr lang="en-US" sz="2800" dirty="0"/>
              <a:t>Two standard focal source-to-skin distances have evolved over the years for use in intraoral radiography, </a:t>
            </a:r>
          </a:p>
          <a:p>
            <a:pPr algn="l"/>
            <a:r>
              <a:rPr lang="en-US" sz="2800" dirty="0"/>
              <a:t>one </a:t>
            </a:r>
            <a:r>
              <a:rPr lang="en-US" sz="2800" dirty="0">
                <a:solidFill>
                  <a:srgbClr val="FFFF00"/>
                </a:solidFill>
              </a:rPr>
              <a:t>20 cm (8 inches</a:t>
            </a:r>
            <a:r>
              <a:rPr lang="en-US" sz="2800" dirty="0"/>
              <a:t>) and the other </a:t>
            </a:r>
            <a:r>
              <a:rPr lang="en-US" sz="2800" dirty="0">
                <a:solidFill>
                  <a:srgbClr val="FFFF00"/>
                </a:solidFill>
              </a:rPr>
              <a:t>41 cm (16 inches</a:t>
            </a:r>
            <a:r>
              <a:rPr lang="en-US" sz="2800" dirty="0"/>
              <a:t>).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 Use of the distance results in a </a:t>
            </a:r>
            <a:r>
              <a:rPr lang="en-US" sz="2800" dirty="0">
                <a:solidFill>
                  <a:srgbClr val="FFFF00"/>
                </a:solidFill>
              </a:rPr>
              <a:t>32% </a:t>
            </a:r>
            <a:r>
              <a:rPr lang="en-US" sz="2800" dirty="0"/>
              <a:t>reduction in exposed tissue volume because the x-ray beam is less divergent .</a:t>
            </a:r>
          </a:p>
          <a:p>
            <a:pPr algn="l"/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كمبيوتر لوحي باللمس">
  <a:themeElements>
    <a:clrScheme name="كمبيوتر لوحي باللمس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كمبيوتر لوحي باللمس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كمبيوتر لوحي باللم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1186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Arabic Typesetting</vt:lpstr>
      <vt:lpstr>Arial</vt:lpstr>
      <vt:lpstr>Arial Black</vt:lpstr>
      <vt:lpstr>Bradley Hand ITC</vt:lpstr>
      <vt:lpstr>Calibri</vt:lpstr>
      <vt:lpstr>Calibri Light</vt:lpstr>
      <vt:lpstr>Calisto MT</vt:lpstr>
      <vt:lpstr>Garamond</vt:lpstr>
      <vt:lpstr>Wingdings 2</vt:lpstr>
      <vt:lpstr>كمبيوتر لوحي باللمس</vt:lpstr>
      <vt:lpstr>نسق Office</vt:lpstr>
      <vt:lpstr>PowerPoint Presentation</vt:lpstr>
      <vt:lpstr>RADIATION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1-Film and Digital Imaging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rebuar fazil</dc:creator>
  <cp:lastModifiedBy>user</cp:lastModifiedBy>
  <cp:revision>36</cp:revision>
  <dcterms:created xsi:type="dcterms:W3CDTF">2006-08-16T00:00:00Z</dcterms:created>
  <dcterms:modified xsi:type="dcterms:W3CDTF">2024-02-25T22:56:01Z</dcterms:modified>
</cp:coreProperties>
</file>