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0" r:id="rId4"/>
    <p:sldId id="257" r:id="rId5"/>
    <p:sldId id="26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67" r:id="rId16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6739-F303-4306-A5F3-B3658E314061}" type="datetimeFigureOut">
              <a:rPr lang="ar-IQ" smtClean="0"/>
              <a:t>11/09/1445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4F57-470C-449E-B3C0-263D3BBDE62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04590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6739-F303-4306-A5F3-B3658E314061}" type="datetimeFigureOut">
              <a:rPr lang="ar-IQ" smtClean="0"/>
              <a:t>11/09/1445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4F57-470C-449E-B3C0-263D3BBDE62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51490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6739-F303-4306-A5F3-B3658E314061}" type="datetimeFigureOut">
              <a:rPr lang="ar-IQ" smtClean="0"/>
              <a:t>11/09/1445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4F57-470C-449E-B3C0-263D3BBDE62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9597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6739-F303-4306-A5F3-B3658E314061}" type="datetimeFigureOut">
              <a:rPr lang="ar-IQ" smtClean="0"/>
              <a:t>11/09/1445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4F57-470C-449E-B3C0-263D3BBDE62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9189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6739-F303-4306-A5F3-B3658E314061}" type="datetimeFigureOut">
              <a:rPr lang="ar-IQ" smtClean="0"/>
              <a:t>11/09/1445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4F57-470C-449E-B3C0-263D3BBDE62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4424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6739-F303-4306-A5F3-B3658E314061}" type="datetimeFigureOut">
              <a:rPr lang="ar-IQ" smtClean="0"/>
              <a:t>11/09/1445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4F57-470C-449E-B3C0-263D3BBDE62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14924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6739-F303-4306-A5F3-B3658E314061}" type="datetimeFigureOut">
              <a:rPr lang="ar-IQ" smtClean="0"/>
              <a:t>11/09/1445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4F57-470C-449E-B3C0-263D3BBDE62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4231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6739-F303-4306-A5F3-B3658E314061}" type="datetimeFigureOut">
              <a:rPr lang="ar-IQ" smtClean="0"/>
              <a:t>11/09/1445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4F57-470C-449E-B3C0-263D3BBDE62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31275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6739-F303-4306-A5F3-B3658E314061}" type="datetimeFigureOut">
              <a:rPr lang="ar-IQ" smtClean="0"/>
              <a:t>11/09/1445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4F57-470C-449E-B3C0-263D3BBDE62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09642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6739-F303-4306-A5F3-B3658E314061}" type="datetimeFigureOut">
              <a:rPr lang="ar-IQ" smtClean="0"/>
              <a:t>11/09/1445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4F57-470C-449E-B3C0-263D3BBDE62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6924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6739-F303-4306-A5F3-B3658E314061}" type="datetimeFigureOut">
              <a:rPr lang="ar-IQ" smtClean="0"/>
              <a:t>11/09/1445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4F57-470C-449E-B3C0-263D3BBDE62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0071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06739-F303-4306-A5F3-B3658E314061}" type="datetimeFigureOut">
              <a:rPr lang="ar-IQ" smtClean="0"/>
              <a:t>11/09/1445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F4F57-470C-449E-B3C0-263D3BBDE62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4941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1118" y="2837329"/>
            <a:ext cx="68714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Chapter 6</a:t>
            </a:r>
          </a:p>
          <a:p>
            <a:endParaRPr lang="en-US" sz="2800" b="1" dirty="0" smtClean="0"/>
          </a:p>
          <a:p>
            <a:r>
              <a:rPr lang="en-US" sz="2800" b="1" dirty="0"/>
              <a:t>H</a:t>
            </a:r>
            <a:r>
              <a:rPr lang="en-US" sz="2800" b="1" dirty="0" smtClean="0"/>
              <a:t>eart sound generated during cardiac cycle</a:t>
            </a:r>
          </a:p>
          <a:p>
            <a:pPr algn="ctr"/>
            <a:r>
              <a:rPr lang="en-US" sz="2800" b="1" dirty="0" smtClean="0"/>
              <a:t>By: MSC </a:t>
            </a:r>
            <a:r>
              <a:rPr lang="en-US" sz="2800" b="1" dirty="0" err="1" smtClean="0"/>
              <a:t>Khitam</a:t>
            </a:r>
            <a:r>
              <a:rPr lang="en-US" sz="2800" b="1" dirty="0" smtClean="0"/>
              <a:t> AL-</a:t>
            </a:r>
            <a:r>
              <a:rPr lang="en-US" sz="2800" b="1" dirty="0" err="1" smtClean="0"/>
              <a:t>mohammed</a:t>
            </a:r>
            <a:endParaRPr lang="en-US" sz="2800" b="1" dirty="0"/>
          </a:p>
          <a:p>
            <a:endParaRPr lang="en-US" sz="2800" b="1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8633012" y="645459"/>
            <a:ext cx="2998694" cy="1196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Al-ayen Iraqi university </a:t>
            </a:r>
          </a:p>
          <a:p>
            <a:pPr algn="ctr"/>
            <a:r>
              <a:rPr lang="en-US"/>
              <a:t>College of Heaith &amp;Medical Technology</a:t>
            </a:r>
          </a:p>
          <a:p>
            <a:pPr algn="ctr"/>
            <a:r>
              <a:rPr lang="en-US"/>
              <a:t>Department of Anasthesia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2" y="282388"/>
            <a:ext cx="3186953" cy="255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3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0136"/>
            <a:ext cx="584773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I</a:t>
            </a:r>
            <a:r>
              <a:rPr lang="en-US" sz="2000" dirty="0" smtClean="0"/>
              <a:t>s heard about </a:t>
            </a:r>
            <a:r>
              <a:rPr lang="en-US" sz="2000" b="1" dirty="0" smtClean="0">
                <a:solidFill>
                  <a:srgbClr val="FF0000"/>
                </a:solidFill>
              </a:rPr>
              <a:t>one-third of way </a:t>
            </a:r>
            <a:r>
              <a:rPr lang="en-US" sz="2000" dirty="0" smtClean="0"/>
              <a:t>through </a:t>
            </a:r>
            <a:r>
              <a:rPr lang="en-US" sz="2000" b="1" dirty="0" smtClean="0">
                <a:solidFill>
                  <a:srgbClr val="FF0000"/>
                </a:solidFill>
              </a:rPr>
              <a:t>diastole</a:t>
            </a:r>
            <a:r>
              <a:rPr lang="en-US" sz="2000" dirty="0" smtClean="0"/>
              <a:t>, It coincides with the period of </a:t>
            </a:r>
            <a:r>
              <a:rPr lang="en-US" sz="2000" b="1" dirty="0" smtClean="0">
                <a:solidFill>
                  <a:srgbClr val="FF0000"/>
                </a:solidFill>
              </a:rPr>
              <a:t>rapid ventricular filling </a:t>
            </a:r>
            <a:r>
              <a:rPr lang="en-US" sz="2000" dirty="0" smtClean="0"/>
              <a:t>and due to vibration set up </a:t>
            </a:r>
            <a:r>
              <a:rPr lang="en-US" sz="2000" b="1" dirty="0" smtClean="0">
                <a:solidFill>
                  <a:srgbClr val="FF0000"/>
                </a:solidFill>
              </a:rPr>
              <a:t>by inrush of blood</a:t>
            </a:r>
            <a:r>
              <a:rPr lang="en-US" sz="2000" dirty="0" smtClean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It is best heard at </a:t>
            </a:r>
            <a:r>
              <a:rPr lang="en-US" sz="2000" b="1" dirty="0" smtClean="0">
                <a:solidFill>
                  <a:srgbClr val="FF0000"/>
                </a:solidFill>
              </a:rPr>
              <a:t>the apex.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It can be </a:t>
            </a:r>
            <a:r>
              <a:rPr lang="en-US" sz="2000" b="1" dirty="0" smtClean="0">
                <a:solidFill>
                  <a:srgbClr val="FF0000"/>
                </a:solidFill>
              </a:rPr>
              <a:t>physiological or pathological</a:t>
            </a:r>
            <a:r>
              <a:rPr lang="en-US" sz="2000" dirty="0" smtClean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Physiological</a:t>
            </a:r>
            <a:r>
              <a:rPr lang="en-US" sz="2000" dirty="0" smtClean="0"/>
              <a:t> causes include healthy </a:t>
            </a:r>
            <a:r>
              <a:rPr lang="en-US" sz="2000" b="1" dirty="0" smtClean="0">
                <a:solidFill>
                  <a:srgbClr val="FF0000"/>
                </a:solidFill>
              </a:rPr>
              <a:t>young adult, athletes, pregnancy and fever</a:t>
            </a:r>
            <a:r>
              <a:rPr lang="en-US" sz="2000" dirty="0" smtClean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S3 is </a:t>
            </a:r>
            <a:r>
              <a:rPr lang="en-US" sz="2000" b="1" dirty="0" smtClean="0">
                <a:solidFill>
                  <a:srgbClr val="FF0000"/>
                </a:solidFill>
              </a:rPr>
              <a:t>usually pathological </a:t>
            </a:r>
            <a:r>
              <a:rPr lang="en-US" sz="2000" dirty="0" smtClean="0"/>
              <a:t>after the </a:t>
            </a:r>
            <a:r>
              <a:rPr lang="en-US" sz="2000" b="1" dirty="0" smtClean="0">
                <a:solidFill>
                  <a:srgbClr val="FF0000"/>
                </a:solidFill>
              </a:rPr>
              <a:t>age of 40 </a:t>
            </a:r>
            <a:r>
              <a:rPr lang="en-US" sz="2000" dirty="0" smtClean="0"/>
              <a:t>and is associated with </a:t>
            </a:r>
            <a:r>
              <a:rPr lang="en-US" sz="2000" b="1" dirty="0" smtClean="0">
                <a:solidFill>
                  <a:srgbClr val="FF0000"/>
                </a:solidFill>
              </a:rPr>
              <a:t>heart failure</a:t>
            </a:r>
            <a:r>
              <a:rPr lang="en-US" sz="2000" dirty="0" smtClean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S3 accompanied by tachycardia in heart failure  result in ‘</a:t>
            </a:r>
            <a:r>
              <a:rPr lang="en-US" sz="2000" b="1" dirty="0" smtClean="0">
                <a:solidFill>
                  <a:srgbClr val="FF0000"/>
                </a:solidFill>
              </a:rPr>
              <a:t>triple rhythm’ or gallop </a:t>
            </a:r>
            <a:r>
              <a:rPr lang="en-US" sz="2000" dirty="0" smtClean="0"/>
              <a:t>rhythm resembling the sound of galloping horse.</a:t>
            </a:r>
          </a:p>
          <a:p>
            <a:pPr algn="just"/>
            <a:endParaRPr lang="en-US" sz="2000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Normally S3 disappears </a:t>
            </a:r>
            <a:r>
              <a:rPr lang="en-US" sz="2000" dirty="0" smtClean="0"/>
              <a:t>completely when the patient </a:t>
            </a:r>
            <a:r>
              <a:rPr lang="en-US" sz="2000" b="1" dirty="0" smtClean="0">
                <a:solidFill>
                  <a:srgbClr val="FF0000"/>
                </a:solidFill>
              </a:rPr>
              <a:t>sits or stands</a:t>
            </a:r>
            <a:endParaRPr lang="ar-IQ" sz="20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5242"/>
            <a:ext cx="7728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/>
              <a:t>3-A soft (0.1 second), low pitched third heart sound (S3) </a:t>
            </a:r>
            <a:endParaRPr lang="ar-IQ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749" y="3867150"/>
            <a:ext cx="4772025" cy="2990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704" y="641124"/>
            <a:ext cx="5278233" cy="316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27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92442"/>
            <a:ext cx="634180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is a very soft, low-pitched sound that occurs </a:t>
            </a:r>
            <a:r>
              <a:rPr lang="en-US" sz="2400" b="1" dirty="0" smtClean="0">
                <a:solidFill>
                  <a:srgbClr val="FF0000"/>
                </a:solidFill>
              </a:rPr>
              <a:t>just before the first sound </a:t>
            </a:r>
            <a:r>
              <a:rPr lang="en-US" sz="2400" dirty="0" smtClean="0"/>
              <a:t>(late diastole) when atrial pressure is high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It is pathological </a:t>
            </a:r>
            <a:r>
              <a:rPr lang="en-US" sz="2400" dirty="0" smtClean="0"/>
              <a:t>and caused by </a:t>
            </a:r>
            <a:r>
              <a:rPr lang="en-US" sz="2400" b="1" dirty="0" smtClean="0">
                <a:solidFill>
                  <a:srgbClr val="FF0000"/>
                </a:solidFill>
              </a:rPr>
              <a:t>forceful atrial contraction.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It is best heard with the </a:t>
            </a:r>
            <a:r>
              <a:rPr lang="en-US" sz="2400" b="1" dirty="0" smtClean="0">
                <a:solidFill>
                  <a:srgbClr val="FF0000"/>
                </a:solidFill>
              </a:rPr>
              <a:t>bell </a:t>
            </a:r>
            <a:r>
              <a:rPr lang="en-US" sz="2400" dirty="0" smtClean="0"/>
              <a:t>of stethoscope at the </a:t>
            </a:r>
            <a:r>
              <a:rPr lang="en-US" sz="2400" b="1" dirty="0" smtClean="0">
                <a:solidFill>
                  <a:srgbClr val="FF0000"/>
                </a:solidFill>
              </a:rPr>
              <a:t>apex.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S4 is heard in conditions associated </a:t>
            </a:r>
            <a:r>
              <a:rPr lang="en-US" sz="2400" b="1" dirty="0" smtClean="0">
                <a:solidFill>
                  <a:srgbClr val="FF0000"/>
                </a:solidFill>
              </a:rPr>
              <a:t>with left ventricular hypertrophy</a:t>
            </a:r>
            <a:r>
              <a:rPr lang="en-US" sz="2400" dirty="0" smtClean="0"/>
              <a:t> such as hypertension and </a:t>
            </a:r>
            <a:r>
              <a:rPr lang="en-US" sz="2400" b="1" dirty="0" smtClean="0">
                <a:solidFill>
                  <a:srgbClr val="FF0000"/>
                </a:solidFill>
              </a:rPr>
              <a:t>aortic stenosis</a:t>
            </a:r>
            <a:r>
              <a:rPr lang="en-US" sz="2400" dirty="0" smtClean="0"/>
              <a:t>.</a:t>
            </a:r>
            <a:endParaRPr lang="ar-IQ" sz="24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152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/>
              <a:t>4- A fourth heart sound (S4) </a:t>
            </a:r>
            <a:endParaRPr lang="ar-IQ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289" y="4732139"/>
            <a:ext cx="2691581" cy="1543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1045752"/>
            <a:ext cx="46482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39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728544"/>
            <a:ext cx="73299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They are </a:t>
            </a:r>
            <a:r>
              <a:rPr lang="en-US" sz="2400" b="1" dirty="0" smtClean="0">
                <a:solidFill>
                  <a:srgbClr val="FF0000"/>
                </a:solidFill>
              </a:rPr>
              <a:t>abnormal sounds </a:t>
            </a:r>
            <a:r>
              <a:rPr lang="en-US" sz="2400" dirty="0" smtClean="0"/>
              <a:t>heard in </a:t>
            </a:r>
            <a:r>
              <a:rPr lang="en-US" sz="2400" b="1" dirty="0" smtClean="0">
                <a:solidFill>
                  <a:srgbClr val="FF0000"/>
                </a:solidFill>
              </a:rPr>
              <a:t>vascular system </a:t>
            </a:r>
            <a:r>
              <a:rPr lang="en-US" sz="2400" dirty="0" smtClean="0"/>
              <a:t>due to </a:t>
            </a:r>
            <a:r>
              <a:rPr lang="en-US" sz="2400" b="1" dirty="0" smtClean="0">
                <a:solidFill>
                  <a:srgbClr val="FF0000"/>
                </a:solidFill>
              </a:rPr>
              <a:t>turbulent blood flow </a:t>
            </a:r>
            <a:r>
              <a:rPr lang="en-US" sz="2400" dirty="0" smtClean="0"/>
              <a:t>in the heart.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Normally </a:t>
            </a:r>
            <a:r>
              <a:rPr lang="en-US" sz="2400" dirty="0" smtClean="0"/>
              <a:t>blood flow </a:t>
            </a:r>
            <a:r>
              <a:rPr lang="en-US" sz="2400" b="1" dirty="0" smtClean="0">
                <a:solidFill>
                  <a:srgbClr val="FF0000"/>
                </a:solidFill>
              </a:rPr>
              <a:t>is laminar and non-turbulent </a:t>
            </a:r>
            <a:r>
              <a:rPr lang="en-US" sz="2400" dirty="0" smtClean="0"/>
              <a:t>so it is silent.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Murmurs are caused either by </a:t>
            </a:r>
            <a:r>
              <a:rPr lang="en-US" sz="2400" b="1" dirty="0" smtClean="0">
                <a:solidFill>
                  <a:srgbClr val="FF0000"/>
                </a:solidFill>
              </a:rPr>
              <a:t>abnormal heart valve </a:t>
            </a:r>
            <a:r>
              <a:rPr lang="en-US" sz="2400" dirty="0" smtClean="0"/>
              <a:t>function or </a:t>
            </a:r>
            <a:r>
              <a:rPr lang="en-US" sz="2400" b="1" dirty="0" smtClean="0">
                <a:solidFill>
                  <a:srgbClr val="FF0000"/>
                </a:solidFill>
              </a:rPr>
              <a:t>arise from increased volume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FF0000"/>
                </a:solidFill>
              </a:rPr>
              <a:t>or velocity </a:t>
            </a:r>
            <a:r>
              <a:rPr lang="en-US" sz="2400" dirty="0" smtClean="0"/>
              <a:t>of blood flowing </a:t>
            </a:r>
            <a:r>
              <a:rPr lang="en-US" sz="2400" b="1" dirty="0" smtClean="0">
                <a:solidFill>
                  <a:srgbClr val="FF0000"/>
                </a:solidFill>
              </a:rPr>
              <a:t>through normal valve</a:t>
            </a:r>
            <a:r>
              <a:rPr lang="en-US" sz="2400" dirty="0" smtClean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Murmurs </a:t>
            </a:r>
            <a:r>
              <a:rPr lang="en-US" sz="2400" b="1" dirty="0" smtClean="0">
                <a:solidFill>
                  <a:srgbClr val="FF0000"/>
                </a:solidFill>
              </a:rPr>
              <a:t>may occur in healthy heart </a:t>
            </a:r>
            <a:r>
              <a:rPr lang="en-US" sz="2400" dirty="0" smtClean="0"/>
              <a:t>when stroke volume is increased like e.g. </a:t>
            </a:r>
            <a:r>
              <a:rPr lang="en-US" sz="2400" b="1" dirty="0" smtClean="0">
                <a:solidFill>
                  <a:srgbClr val="FF0000"/>
                </a:solidFill>
              </a:rPr>
              <a:t>during pregnancy </a:t>
            </a:r>
            <a:r>
              <a:rPr lang="en-US" sz="2400" dirty="0" smtClean="0"/>
              <a:t>and in </a:t>
            </a:r>
            <a:r>
              <a:rPr lang="en-US" sz="2400" b="1" dirty="0" smtClean="0">
                <a:solidFill>
                  <a:srgbClr val="FF0000"/>
                </a:solidFill>
              </a:rPr>
              <a:t>athletes.</a:t>
            </a:r>
            <a:r>
              <a:rPr lang="en-US" sz="2400" dirty="0" smtClean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Murmurs can be classified according to timing into systolic, diastolic or continuous murmurs. </a:t>
            </a:r>
            <a:endParaRPr lang="ar-IQ" sz="2400" dirty="0"/>
          </a:p>
        </p:txBody>
      </p:sp>
      <p:sp>
        <p:nvSpPr>
          <p:cNvPr id="3" name="Rectangle 2"/>
          <p:cNvSpPr/>
          <p:nvPr/>
        </p:nvSpPr>
        <p:spPr>
          <a:xfrm>
            <a:off x="0" y="95094"/>
            <a:ext cx="3123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/>
              <a:t>Murmurs or bruits: </a:t>
            </a:r>
          </a:p>
        </p:txBody>
      </p:sp>
    </p:spTree>
    <p:extLst>
      <p:ext uri="{BB962C8B-B14F-4D97-AF65-F5344CB8AC3E}">
        <p14:creationId xmlns:p14="http://schemas.microsoft.com/office/powerpoint/2010/main" val="654590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4482"/>
            <a:ext cx="740369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There are four sites at which sound of murmurs arising from the four valves are best heard. </a:t>
            </a:r>
          </a:p>
          <a:p>
            <a:pPr algn="just"/>
            <a:endParaRPr lang="en-US" sz="2400" dirty="0" smtClean="0"/>
          </a:p>
          <a:p>
            <a:pPr lvl="1" algn="just"/>
            <a:r>
              <a:rPr lang="en-US" sz="2400" dirty="0" smtClean="0"/>
              <a:t>1-The apex area (mitral area): It is at 5th intercostal space, at mid-clavicular line, below left mammary. </a:t>
            </a:r>
          </a:p>
          <a:p>
            <a:pPr lvl="1" algn="just"/>
            <a:endParaRPr lang="en-US" sz="2400" dirty="0" smtClean="0"/>
          </a:p>
          <a:p>
            <a:pPr lvl="1" algn="just"/>
            <a:r>
              <a:rPr lang="en-US" sz="2400" dirty="0" smtClean="0"/>
              <a:t>2- The tricuspid area: It is at left lower end of sternum. </a:t>
            </a:r>
          </a:p>
          <a:p>
            <a:pPr lvl="1" algn="just"/>
            <a:endParaRPr lang="en-US" sz="2400" dirty="0" smtClean="0"/>
          </a:p>
          <a:p>
            <a:pPr lvl="1" algn="just"/>
            <a:r>
              <a:rPr lang="en-US" sz="2400" dirty="0" smtClean="0"/>
              <a:t>3- The aortic area: It is at right to sternum in 2nd intercostal space. </a:t>
            </a:r>
          </a:p>
          <a:p>
            <a:pPr lvl="1" algn="just"/>
            <a:endParaRPr lang="en-US" sz="2400" dirty="0" smtClean="0"/>
          </a:p>
          <a:p>
            <a:pPr lvl="1" algn="just"/>
            <a:r>
              <a:rPr lang="en-US" sz="2400" dirty="0" smtClean="0"/>
              <a:t>4- The pulmonary area: It is at left to sternum in 2nd intercostal space. </a:t>
            </a:r>
          </a:p>
          <a:p>
            <a:pPr algn="just"/>
            <a:endParaRPr lang="en-US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Most clinicians first auscultate at the apex then proceed to tricuspid, pulmonary and aortic area. </a:t>
            </a:r>
            <a:endParaRPr lang="ar-IQ" sz="2400" dirty="0"/>
          </a:p>
        </p:txBody>
      </p:sp>
      <p:sp>
        <p:nvSpPr>
          <p:cNvPr id="3" name="Rectangle 2"/>
          <p:cNvSpPr/>
          <p:nvPr/>
        </p:nvSpPr>
        <p:spPr>
          <a:xfrm>
            <a:off x="0" y="95094"/>
            <a:ext cx="3123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/>
              <a:t>Murmurs or bruits: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556" y="1500655"/>
            <a:ext cx="4407444" cy="428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57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179" y="29496"/>
            <a:ext cx="4658156" cy="664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75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998" y="545690"/>
            <a:ext cx="4336144" cy="50794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9364" y="4235770"/>
            <a:ext cx="34291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F0F0F"/>
                </a:solidFill>
                <a:latin typeface="YouTube Sans"/>
              </a:rPr>
              <a:t>Youtube</a:t>
            </a:r>
            <a:r>
              <a:rPr lang="en-US" b="1" dirty="0" smtClean="0">
                <a:solidFill>
                  <a:srgbClr val="0F0F0F"/>
                </a:solidFill>
                <a:latin typeface="YouTube Sans"/>
              </a:rPr>
              <a:t>:   </a:t>
            </a:r>
          </a:p>
          <a:p>
            <a:r>
              <a:rPr lang="en-US" b="1" dirty="0" smtClean="0">
                <a:solidFill>
                  <a:srgbClr val="0F0F0F"/>
                </a:solidFill>
                <a:latin typeface="YouTube Sans"/>
              </a:rPr>
              <a:t>S1 </a:t>
            </a:r>
            <a:r>
              <a:rPr lang="en-US" b="1" dirty="0">
                <a:solidFill>
                  <a:srgbClr val="0F0F0F"/>
                </a:solidFill>
                <a:latin typeface="YouTube Sans"/>
              </a:rPr>
              <a:t>Heart Sound - MEDZCOOL</a:t>
            </a:r>
          </a:p>
          <a:p>
            <a:endParaRPr lang="en-US" b="1" dirty="0" smtClean="0">
              <a:solidFill>
                <a:srgbClr val="0F0F0F"/>
              </a:solidFill>
              <a:latin typeface="YouTube Sans"/>
            </a:endParaRPr>
          </a:p>
          <a:p>
            <a:r>
              <a:rPr lang="en-US" b="1" dirty="0" smtClean="0">
                <a:solidFill>
                  <a:srgbClr val="0F0F0F"/>
                </a:solidFill>
                <a:latin typeface="YouTube Sans"/>
              </a:rPr>
              <a:t>S3 </a:t>
            </a:r>
            <a:r>
              <a:rPr lang="en-US" b="1" dirty="0">
                <a:solidFill>
                  <a:srgbClr val="0F0F0F"/>
                </a:solidFill>
                <a:latin typeface="YouTube Sans"/>
              </a:rPr>
              <a:t>Heart Sound - MEDZCOOL</a:t>
            </a:r>
            <a:endParaRPr lang="en-US" b="1" i="0" dirty="0">
              <a:solidFill>
                <a:srgbClr val="0F0F0F"/>
              </a:solidFill>
              <a:effectLst/>
              <a:latin typeface="YouTube Sans"/>
            </a:endParaRPr>
          </a:p>
        </p:txBody>
      </p:sp>
    </p:spTree>
    <p:extLst>
      <p:ext uri="{BB962C8B-B14F-4D97-AF65-F5344CB8AC3E}">
        <p14:creationId xmlns:p14="http://schemas.microsoft.com/office/powerpoint/2010/main" val="3124674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542" y="250946"/>
            <a:ext cx="5638156" cy="660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665" y="185276"/>
            <a:ext cx="6056824" cy="653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06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44995"/>
            <a:ext cx="66957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Each side of the heart consists of two chambers, the atrium and the ventricle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Between atria and ventricles, there are </a:t>
            </a:r>
            <a:r>
              <a:rPr lang="en-US" sz="2400" b="1" dirty="0" smtClean="0">
                <a:solidFill>
                  <a:srgbClr val="FF0000"/>
                </a:solidFill>
              </a:rPr>
              <a:t>mitral </a:t>
            </a:r>
            <a:r>
              <a:rPr lang="en-US" sz="2400" dirty="0" smtClean="0"/>
              <a:t>and </a:t>
            </a:r>
            <a:r>
              <a:rPr lang="en-US" sz="2400" b="1" dirty="0" smtClean="0">
                <a:solidFill>
                  <a:srgbClr val="FF0000"/>
                </a:solidFill>
              </a:rPr>
              <a:t>tricuspid</a:t>
            </a:r>
            <a:r>
              <a:rPr lang="en-US" sz="2400" dirty="0" smtClean="0"/>
              <a:t> valves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and between ventricles and aorta and pulmonary artery, there are </a:t>
            </a:r>
            <a:r>
              <a:rPr lang="en-US" sz="2400" b="1" dirty="0" smtClean="0">
                <a:solidFill>
                  <a:srgbClr val="FF0000"/>
                </a:solidFill>
              </a:rPr>
              <a:t>aortic a</a:t>
            </a:r>
            <a:r>
              <a:rPr lang="en-US" sz="2400" dirty="0" smtClean="0"/>
              <a:t>nd </a:t>
            </a:r>
            <a:r>
              <a:rPr lang="en-US" sz="2400" b="1" dirty="0" smtClean="0">
                <a:solidFill>
                  <a:srgbClr val="FF0000"/>
                </a:solidFill>
              </a:rPr>
              <a:t>pulmonary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valves</a:t>
            </a:r>
            <a:r>
              <a:rPr lang="en-US" sz="2400" dirty="0" smtClean="0"/>
              <a:t> respectively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Heart sounds originates from </a:t>
            </a:r>
            <a:r>
              <a:rPr lang="en-US" sz="2400" b="1" dirty="0" smtClean="0">
                <a:solidFill>
                  <a:srgbClr val="FF0000"/>
                </a:solidFill>
              </a:rPr>
              <a:t>the vibration </a:t>
            </a:r>
            <a:r>
              <a:rPr lang="en-US" sz="2400" dirty="0" smtClean="0"/>
              <a:t>associated with the </a:t>
            </a:r>
            <a:r>
              <a:rPr lang="en-US" sz="2400" b="1" dirty="0" smtClean="0">
                <a:solidFill>
                  <a:srgbClr val="FF0000"/>
                </a:solidFill>
              </a:rPr>
              <a:t>closure of heart valves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0" y="352113"/>
            <a:ext cx="2393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b="1" dirty="0"/>
              <a:t>Introduction: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414" y="1158670"/>
            <a:ext cx="471487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8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494" r="2960" b="12609"/>
          <a:stretch/>
        </p:blipFill>
        <p:spPr>
          <a:xfrm>
            <a:off x="7185717" y="493486"/>
            <a:ext cx="5006283" cy="43663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0" y="1812807"/>
            <a:ext cx="53010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Mitral valve → 5 ICS (apex).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 smtClean="0"/>
              <a:t>Tricuspid</a:t>
            </a:r>
            <a:r>
              <a:rPr lang="fr-FR" sz="2400" dirty="0" smtClean="0"/>
              <a:t> valve → LLSB (</a:t>
            </a:r>
            <a:r>
              <a:rPr lang="fr-FR" sz="2400" dirty="0" err="1" smtClean="0"/>
              <a:t>left</a:t>
            </a:r>
            <a:r>
              <a:rPr lang="fr-FR" sz="2400" dirty="0" smtClean="0"/>
              <a:t> </a:t>
            </a:r>
            <a:r>
              <a:rPr lang="fr-FR" sz="2400" dirty="0" err="1" smtClean="0"/>
              <a:t>lower</a:t>
            </a:r>
            <a:r>
              <a:rPr lang="fr-FR" sz="2400" dirty="0" smtClean="0"/>
              <a:t> sternal border).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 smtClean="0"/>
              <a:t>Aortic</a:t>
            </a:r>
            <a:r>
              <a:rPr lang="fr-FR" sz="2400" dirty="0" smtClean="0"/>
              <a:t> valve → 2ICS (right).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 smtClean="0"/>
              <a:t>Pulmonic</a:t>
            </a:r>
            <a:r>
              <a:rPr lang="fr-FR" sz="2400" dirty="0" smtClean="0"/>
              <a:t> valve → 2 ICS (</a:t>
            </a:r>
            <a:r>
              <a:rPr lang="fr-FR" sz="2400" dirty="0" err="1" smtClean="0"/>
              <a:t>left</a:t>
            </a:r>
            <a:r>
              <a:rPr lang="fr-FR" sz="2400" dirty="0" smtClean="0"/>
              <a:t>). </a:t>
            </a:r>
            <a:endParaRPr lang="ar-IQ" sz="2400" dirty="0"/>
          </a:p>
        </p:txBody>
      </p:sp>
      <p:sp>
        <p:nvSpPr>
          <p:cNvPr id="3" name="Rectangle 2"/>
          <p:cNvSpPr/>
          <p:nvPr/>
        </p:nvSpPr>
        <p:spPr>
          <a:xfrm>
            <a:off x="0" y="412542"/>
            <a:ext cx="338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b="1" dirty="0" smtClean="0"/>
              <a:t>Location of the valves: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378" y="3874760"/>
            <a:ext cx="2613112" cy="27552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1854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0136"/>
            <a:ext cx="774290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Auscultation of the heart requires a stethoscope with a </a:t>
            </a:r>
            <a:r>
              <a:rPr lang="en-US" sz="2000" b="1" dirty="0" smtClean="0">
                <a:solidFill>
                  <a:srgbClr val="FF0000"/>
                </a:solidFill>
              </a:rPr>
              <a:t>bell and diaphragm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b="1" dirty="0" smtClean="0">
                <a:solidFill>
                  <a:srgbClr val="FF0000"/>
                </a:solidFill>
              </a:rPr>
              <a:t>bell</a:t>
            </a:r>
            <a:r>
              <a:rPr lang="en-US" sz="2000" dirty="0" smtClean="0"/>
              <a:t> is best for listening to </a:t>
            </a:r>
            <a:r>
              <a:rPr lang="en-US" sz="2000" b="1" dirty="0" smtClean="0">
                <a:solidFill>
                  <a:srgbClr val="FF0000"/>
                </a:solidFill>
              </a:rPr>
              <a:t>low-pitched sounds </a:t>
            </a:r>
            <a:r>
              <a:rPr lang="en-US" sz="2000" dirty="0" smtClean="0"/>
              <a:t>such as the murmur of </a:t>
            </a:r>
            <a:r>
              <a:rPr lang="en-US" sz="2000" b="1" dirty="0" smtClean="0">
                <a:solidFill>
                  <a:srgbClr val="FF0000"/>
                </a:solidFill>
              </a:rPr>
              <a:t>mitral stenosis</a:t>
            </a:r>
            <a:r>
              <a:rPr lang="en-US" sz="2000" dirty="0" smtClean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The d</a:t>
            </a:r>
            <a:r>
              <a:rPr lang="en-US" sz="2000" b="1" dirty="0" smtClean="0">
                <a:solidFill>
                  <a:srgbClr val="FF0000"/>
                </a:solidFill>
              </a:rPr>
              <a:t>iaphragm</a:t>
            </a:r>
            <a:r>
              <a:rPr lang="en-US" sz="2000" dirty="0" smtClean="0"/>
              <a:t> filters out such sounds and helps to identify </a:t>
            </a:r>
            <a:r>
              <a:rPr lang="en-US" sz="2000" b="1" dirty="0" smtClean="0">
                <a:solidFill>
                  <a:srgbClr val="FF0000"/>
                </a:solidFill>
              </a:rPr>
              <a:t>high-pitched sounds</a:t>
            </a:r>
            <a:r>
              <a:rPr lang="en-US" sz="2000" dirty="0" smtClean="0"/>
              <a:t> such as </a:t>
            </a:r>
            <a:r>
              <a:rPr lang="en-US" sz="2000" b="1" dirty="0" smtClean="0">
                <a:solidFill>
                  <a:srgbClr val="FF0000"/>
                </a:solidFill>
              </a:rPr>
              <a:t>normal heart sounds</a:t>
            </a:r>
            <a:r>
              <a:rPr lang="en-US" sz="2000" dirty="0" smtClean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The most important features of stethoscope are the </a:t>
            </a:r>
            <a:r>
              <a:rPr lang="en-US" sz="2000" b="1" dirty="0" smtClean="0">
                <a:solidFill>
                  <a:srgbClr val="FF0000"/>
                </a:solidFill>
              </a:rPr>
              <a:t>extraneous noises must be excluded </a:t>
            </a:r>
            <a:r>
              <a:rPr lang="en-US" sz="2000" dirty="0" smtClean="0"/>
              <a:t>as far as possible and that the condition of sound from the chest pieces should be as complete as possible.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In order to achieve these, </a:t>
            </a:r>
            <a:r>
              <a:rPr lang="en-US" sz="2000" b="1" dirty="0" smtClean="0">
                <a:solidFill>
                  <a:srgbClr val="FF0000"/>
                </a:solidFill>
              </a:rPr>
              <a:t>the ear pieces should be well fitting </a:t>
            </a:r>
            <a:r>
              <a:rPr lang="en-US" sz="2000" dirty="0" smtClean="0"/>
              <a:t>and there should be no leaks elsewhere.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b="1" dirty="0" smtClean="0">
                <a:solidFill>
                  <a:srgbClr val="FF0000"/>
                </a:solidFill>
              </a:rPr>
              <a:t>tube should be of small diameter</a:t>
            </a:r>
            <a:r>
              <a:rPr lang="en-US" sz="2000" dirty="0" smtClean="0"/>
              <a:t>, relatively short, and with </a:t>
            </a:r>
            <a:r>
              <a:rPr lang="en-US" sz="2000" b="1" dirty="0" smtClean="0">
                <a:solidFill>
                  <a:srgbClr val="FF0000"/>
                </a:solidFill>
              </a:rPr>
              <a:t>polished inner surface </a:t>
            </a:r>
            <a:r>
              <a:rPr lang="en-US" sz="2000" dirty="0" smtClean="0"/>
              <a:t>to reduce </a:t>
            </a:r>
            <a:r>
              <a:rPr lang="en-US" sz="2000" b="1" dirty="0" smtClean="0">
                <a:solidFill>
                  <a:srgbClr val="FF0000"/>
                </a:solidFill>
              </a:rPr>
              <a:t>loss </a:t>
            </a:r>
            <a:r>
              <a:rPr lang="en-US" sz="2000" dirty="0" smtClean="0"/>
              <a:t>of conduction by </a:t>
            </a:r>
            <a:r>
              <a:rPr lang="en-US" sz="2000" b="1" dirty="0" smtClean="0">
                <a:solidFill>
                  <a:srgbClr val="FF0000"/>
                </a:solidFill>
              </a:rPr>
              <a:t>friction.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Plastic tubing </a:t>
            </a:r>
            <a:r>
              <a:rPr lang="en-US" sz="2000" dirty="0" smtClean="0"/>
              <a:t>is much more efficient in this capacity than rubber. 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081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b="1" dirty="0" err="1" smtClean="0"/>
              <a:t>stethoscope</a:t>
            </a:r>
            <a:endParaRPr lang="ar-IQ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5482" y="461665"/>
            <a:ext cx="2578925" cy="3041077"/>
          </a:xfrm>
          <a:prstGeom prst="rect">
            <a:avLst/>
          </a:prstGeom>
        </p:spPr>
      </p:pic>
      <p:pic>
        <p:nvPicPr>
          <p:cNvPr id="1026" name="Picture 2" descr="Afficher l’image sourc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829" y="3902544"/>
            <a:ext cx="3038578" cy="295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47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06329"/>
            <a:ext cx="48300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The characteristic heart sound is </a:t>
            </a:r>
            <a:r>
              <a:rPr lang="en-US" sz="2400" b="1" dirty="0" err="1">
                <a:solidFill>
                  <a:srgbClr val="FF0000"/>
                </a:solidFill>
              </a:rPr>
              <a:t>lup</a:t>
            </a:r>
            <a:r>
              <a:rPr lang="en-US" sz="2400" b="1" dirty="0">
                <a:solidFill>
                  <a:srgbClr val="FF0000"/>
                </a:solidFill>
              </a:rPr>
              <a:t>-dup-pause-</a:t>
            </a:r>
            <a:r>
              <a:rPr lang="en-US" sz="2400" b="1" dirty="0" err="1">
                <a:solidFill>
                  <a:srgbClr val="FF0000"/>
                </a:solidFill>
              </a:rPr>
              <a:t>lup</a:t>
            </a:r>
            <a:r>
              <a:rPr lang="en-US" sz="2400" b="1" dirty="0">
                <a:solidFill>
                  <a:srgbClr val="FF0000"/>
                </a:solidFill>
              </a:rPr>
              <a:t>-dup-pause </a:t>
            </a:r>
            <a:r>
              <a:rPr lang="en-US" sz="2400" dirty="0"/>
              <a:t>rhythm.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Two heart sounds (S1, S2) </a:t>
            </a:r>
            <a:r>
              <a:rPr lang="en-US" sz="2400" dirty="0" smtClean="0"/>
              <a:t>are normally heard during cardiac cycle by stethoscope </a:t>
            </a:r>
            <a:r>
              <a:rPr lang="en-US" sz="2400" b="1" dirty="0" smtClean="0">
                <a:solidFill>
                  <a:srgbClr val="FF0000"/>
                </a:solidFill>
              </a:rPr>
              <a:t>with or without additional heart sounds (S3,S4).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Low frequency </a:t>
            </a:r>
            <a:r>
              <a:rPr lang="en-US" sz="2400" dirty="0" smtClean="0"/>
              <a:t>sounds are detected by </a:t>
            </a:r>
            <a:r>
              <a:rPr lang="en-US" sz="2400" b="1" dirty="0" smtClean="0">
                <a:solidFill>
                  <a:srgbClr val="FF0000"/>
                </a:solidFill>
              </a:rPr>
              <a:t>phonocardiogram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0" y="257786"/>
            <a:ext cx="2141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/>
              <a:t>heart sound </a:t>
            </a:r>
            <a:endParaRPr lang="ar-IQ" sz="2400" dirty="0"/>
          </a:p>
        </p:txBody>
      </p:sp>
      <p:pic>
        <p:nvPicPr>
          <p:cNvPr id="1026" name="Picture 2" descr="Afficher l’image sourc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942" y="186277"/>
            <a:ext cx="2139951" cy="37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042" t="8193" r="7052" b="10946"/>
          <a:stretch/>
        </p:blipFill>
        <p:spPr>
          <a:xfrm>
            <a:off x="7034981" y="4126422"/>
            <a:ext cx="3583856" cy="266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4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6166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is low pitch </a:t>
            </a:r>
            <a:r>
              <a:rPr lang="en-US" sz="2400" dirty="0" smtClean="0"/>
              <a:t>(25 – 45 Hz), slightly prolonged (</a:t>
            </a:r>
            <a:r>
              <a:rPr lang="en-US" sz="2400" b="1" dirty="0" smtClean="0">
                <a:solidFill>
                  <a:srgbClr val="FF0000"/>
                </a:solidFill>
              </a:rPr>
              <a:t>0.14 - 0.15 second)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caused by vibration associated with the </a:t>
            </a:r>
            <a:r>
              <a:rPr lang="en-US" sz="2400" b="1" dirty="0" smtClean="0">
                <a:solidFill>
                  <a:srgbClr val="FF0000"/>
                </a:solidFill>
              </a:rPr>
              <a:t>closure of the mitral and tricuspid valves </a:t>
            </a:r>
            <a:r>
              <a:rPr lang="en-US" sz="2400" dirty="0" smtClean="0"/>
              <a:t>at the </a:t>
            </a:r>
            <a:r>
              <a:rPr lang="en-US" sz="2400" b="1" dirty="0" smtClean="0">
                <a:solidFill>
                  <a:srgbClr val="FF0000"/>
                </a:solidFill>
              </a:rPr>
              <a:t>start</a:t>
            </a:r>
            <a:r>
              <a:rPr lang="en-US" sz="2400" dirty="0" smtClean="0"/>
              <a:t> of </a:t>
            </a:r>
            <a:r>
              <a:rPr lang="en-US" sz="2400" b="1" dirty="0" smtClean="0">
                <a:solidFill>
                  <a:srgbClr val="FF0000"/>
                </a:solidFill>
              </a:rPr>
              <a:t>ventricle systole</a:t>
            </a:r>
            <a:r>
              <a:rPr lang="en-US" sz="2400" dirty="0" smtClean="0"/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It is normally loudest at the </a:t>
            </a:r>
            <a:r>
              <a:rPr lang="en-US" sz="2400" b="1" dirty="0" smtClean="0">
                <a:solidFill>
                  <a:srgbClr val="FF0000"/>
                </a:solidFill>
              </a:rPr>
              <a:t>apex area.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Quiet S1 </a:t>
            </a:r>
            <a:r>
              <a:rPr lang="en-US" sz="2400" dirty="0" smtClean="0"/>
              <a:t>is heard in </a:t>
            </a:r>
            <a:r>
              <a:rPr lang="en-US" sz="2400" b="1" dirty="0" smtClean="0">
                <a:solidFill>
                  <a:srgbClr val="FF0000"/>
                </a:solidFill>
              </a:rPr>
              <a:t>low cardiac output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FF0000"/>
                </a:solidFill>
              </a:rPr>
              <a:t>poor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left ventricular </a:t>
            </a:r>
            <a:r>
              <a:rPr lang="en-US" sz="2400" dirty="0" smtClean="0"/>
              <a:t>function and long PR interval.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Loud S1 </a:t>
            </a:r>
            <a:r>
              <a:rPr lang="en-US" sz="2400" dirty="0" smtClean="0"/>
              <a:t>is heard in i</a:t>
            </a:r>
            <a:r>
              <a:rPr lang="en-US" sz="2400" b="1" dirty="0" smtClean="0">
                <a:solidFill>
                  <a:srgbClr val="FF0000"/>
                </a:solidFill>
              </a:rPr>
              <a:t>ncreas</a:t>
            </a:r>
            <a:r>
              <a:rPr lang="en-US" sz="2400" dirty="0" smtClean="0"/>
              <a:t>ed cardiac </a:t>
            </a:r>
            <a:r>
              <a:rPr lang="en-US" sz="2400" b="1" dirty="0" smtClean="0">
                <a:solidFill>
                  <a:srgbClr val="FF0000"/>
                </a:solidFill>
              </a:rPr>
              <a:t>output, mitral valve stenosis </a:t>
            </a:r>
            <a:r>
              <a:rPr lang="en-US" sz="2400" dirty="0" smtClean="0"/>
              <a:t>and short PR interval</a:t>
            </a:r>
            <a:endParaRPr lang="ar-IQ" sz="2400" dirty="0"/>
          </a:p>
        </p:txBody>
      </p:sp>
      <p:sp>
        <p:nvSpPr>
          <p:cNvPr id="3" name="Rectangle 2"/>
          <p:cNvSpPr/>
          <p:nvPr/>
        </p:nvSpPr>
        <p:spPr>
          <a:xfrm>
            <a:off x="0" y="206064"/>
            <a:ext cx="4013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 smtClean="0"/>
              <a:t>1-The first heart sound (S1) </a:t>
            </a:r>
            <a:endParaRPr lang="ar-IQ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979" y="4210050"/>
            <a:ext cx="4829175" cy="2647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812" y="518831"/>
            <a:ext cx="4758342" cy="353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56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835681"/>
            <a:ext cx="724145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is shorter </a:t>
            </a:r>
            <a:r>
              <a:rPr lang="en-US" sz="2000" dirty="0" smtClean="0"/>
              <a:t>(0.12 second), </a:t>
            </a:r>
            <a:r>
              <a:rPr lang="en-US" sz="2000" b="1" dirty="0" smtClean="0">
                <a:solidFill>
                  <a:srgbClr val="FF0000"/>
                </a:solidFill>
              </a:rPr>
              <a:t>high pitch (50 Hz), </a:t>
            </a:r>
            <a:r>
              <a:rPr lang="en-US" sz="2000" dirty="0" smtClean="0"/>
              <a:t>caused by vibration associated with the </a:t>
            </a:r>
            <a:r>
              <a:rPr lang="en-US" sz="2000" b="1" dirty="0" smtClean="0">
                <a:solidFill>
                  <a:srgbClr val="FF0000"/>
                </a:solidFill>
              </a:rPr>
              <a:t>closure of the aortic and pulmonary valves </a:t>
            </a:r>
            <a:r>
              <a:rPr lang="en-US" sz="2000" dirty="0" smtClean="0"/>
              <a:t>just after the </a:t>
            </a:r>
            <a:r>
              <a:rPr lang="en-US" sz="2000" b="1" dirty="0" smtClean="0">
                <a:solidFill>
                  <a:srgbClr val="FF0000"/>
                </a:solidFill>
              </a:rPr>
              <a:t>end of ventricular systole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It is best heard at </a:t>
            </a:r>
            <a:r>
              <a:rPr lang="en-US" sz="2000" b="1" dirty="0" smtClean="0">
                <a:solidFill>
                  <a:srgbClr val="FF0000"/>
                </a:solidFill>
              </a:rPr>
              <a:t>left sternal edge.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b="1" dirty="0" smtClean="0">
                <a:solidFill>
                  <a:srgbClr val="FF0000"/>
                </a:solidFill>
              </a:rPr>
              <a:t>interval between </a:t>
            </a:r>
            <a:r>
              <a:rPr lang="en-US" sz="2000" dirty="0" smtClean="0"/>
              <a:t>the </a:t>
            </a:r>
            <a:r>
              <a:rPr lang="en-US" sz="2000" b="1" dirty="0" smtClean="0">
                <a:solidFill>
                  <a:srgbClr val="FF0000"/>
                </a:solidFill>
              </a:rPr>
              <a:t>aortic and pulmonary va</a:t>
            </a:r>
            <a:r>
              <a:rPr lang="en-US" sz="2000" dirty="0" smtClean="0"/>
              <a:t>lve closure during </a:t>
            </a:r>
            <a:r>
              <a:rPr lang="en-US" sz="2000" b="1" dirty="0" smtClean="0">
                <a:solidFill>
                  <a:srgbClr val="FF0000"/>
                </a:solidFill>
              </a:rPr>
              <a:t>deep inspiration </a:t>
            </a:r>
            <a:r>
              <a:rPr lang="en-US" sz="2000" dirty="0" smtClean="0"/>
              <a:t>is </a:t>
            </a:r>
            <a:r>
              <a:rPr lang="en-US" sz="2000" b="1" dirty="0" smtClean="0">
                <a:solidFill>
                  <a:srgbClr val="FF0000"/>
                </a:solidFill>
              </a:rPr>
              <a:t>long enough </a:t>
            </a:r>
            <a:r>
              <a:rPr lang="en-US" sz="2000" dirty="0" smtClean="0"/>
              <a:t>for the second sound to be reduplicated (physiological splitting). This is because left </a:t>
            </a:r>
            <a:r>
              <a:rPr lang="en-US" sz="2000" b="1" dirty="0" smtClean="0">
                <a:solidFill>
                  <a:srgbClr val="FF0000"/>
                </a:solidFill>
              </a:rPr>
              <a:t>ventricular contraction slightly </a:t>
            </a:r>
            <a:r>
              <a:rPr lang="en-US" sz="2000" b="1" dirty="0" smtClean="0">
                <a:solidFill>
                  <a:srgbClr val="00B050"/>
                </a:solidFill>
              </a:rPr>
              <a:t>precedes right ventricular </a:t>
            </a:r>
            <a:r>
              <a:rPr lang="en-US" sz="2000" dirty="0" smtClean="0"/>
              <a:t>contraction and further delay is due to increased venous return and increased right ventricle filling.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The aortic component of </a:t>
            </a:r>
            <a:r>
              <a:rPr lang="en-US" sz="2000" b="1" dirty="0" smtClean="0">
                <a:solidFill>
                  <a:srgbClr val="00B050"/>
                </a:solidFill>
              </a:rPr>
              <a:t>S2 is well heard </a:t>
            </a:r>
            <a:r>
              <a:rPr lang="en-US" sz="2000" dirty="0" smtClean="0"/>
              <a:t>in the </a:t>
            </a:r>
            <a:r>
              <a:rPr lang="en-US" sz="2000" b="1" dirty="0" smtClean="0">
                <a:solidFill>
                  <a:srgbClr val="00B050"/>
                </a:solidFill>
              </a:rPr>
              <a:t>aortic area </a:t>
            </a:r>
            <a:r>
              <a:rPr lang="en-US" sz="2000" dirty="0" smtClean="0"/>
              <a:t>while </a:t>
            </a:r>
            <a:r>
              <a:rPr lang="en-US" sz="2000" b="1" dirty="0" smtClean="0">
                <a:solidFill>
                  <a:srgbClr val="00B050"/>
                </a:solidFill>
              </a:rPr>
              <a:t>pulmonic component </a:t>
            </a:r>
            <a:r>
              <a:rPr lang="en-US" sz="2000" dirty="0" smtClean="0"/>
              <a:t>of S2 is usually heard in </a:t>
            </a:r>
            <a:r>
              <a:rPr lang="en-US" sz="2000" b="1" dirty="0" smtClean="0">
                <a:solidFill>
                  <a:srgbClr val="00B050"/>
                </a:solidFill>
              </a:rPr>
              <a:t>pulmonary area.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B050"/>
                </a:solidFill>
              </a:rPr>
              <a:t>Quiet S2 </a:t>
            </a:r>
            <a:r>
              <a:rPr lang="en-US" sz="2000" dirty="0" smtClean="0"/>
              <a:t>is heard in </a:t>
            </a:r>
            <a:r>
              <a:rPr lang="en-US" sz="2000" b="1" dirty="0" smtClean="0">
                <a:solidFill>
                  <a:srgbClr val="00B050"/>
                </a:solidFill>
              </a:rPr>
              <a:t>low cardiac output </a:t>
            </a:r>
            <a:r>
              <a:rPr lang="en-US" sz="2000" dirty="0" smtClean="0"/>
              <a:t>and </a:t>
            </a:r>
            <a:r>
              <a:rPr lang="en-US" sz="2000" b="1" dirty="0" smtClean="0">
                <a:solidFill>
                  <a:srgbClr val="00B050"/>
                </a:solidFill>
              </a:rPr>
              <a:t>aortic regurgitation</a:t>
            </a:r>
            <a:r>
              <a:rPr lang="en-US" sz="2000" dirty="0" smtClean="0"/>
              <a:t>. </a:t>
            </a:r>
            <a:endParaRPr lang="en-US" sz="2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B050"/>
                </a:solidFill>
              </a:rPr>
              <a:t>Loud S2 </a:t>
            </a:r>
            <a:r>
              <a:rPr lang="en-US" sz="2000" dirty="0" smtClean="0"/>
              <a:t>is heard in systemic and </a:t>
            </a:r>
            <a:r>
              <a:rPr lang="en-US" sz="2000" b="1" dirty="0" smtClean="0">
                <a:solidFill>
                  <a:srgbClr val="00B050"/>
                </a:solidFill>
              </a:rPr>
              <a:t>pulmonary hypertension</a:t>
            </a:r>
            <a:r>
              <a:rPr lang="en-US" sz="2000" dirty="0" smtClean="0"/>
              <a:t>.</a:t>
            </a:r>
            <a:endParaRPr lang="ar-IQ" sz="2000" dirty="0"/>
          </a:p>
        </p:txBody>
      </p:sp>
      <p:sp>
        <p:nvSpPr>
          <p:cNvPr id="3" name="Rectangle 2"/>
          <p:cNvSpPr/>
          <p:nvPr/>
        </p:nvSpPr>
        <p:spPr>
          <a:xfrm>
            <a:off x="0" y="190548"/>
            <a:ext cx="4466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/>
              <a:t>2-The second heart sound (S2) </a:t>
            </a:r>
            <a:endParaRPr lang="ar-IQ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7368" y="4713192"/>
            <a:ext cx="3761606" cy="2062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427" y="835681"/>
            <a:ext cx="4392012" cy="326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63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938</Words>
  <Application>Microsoft Office PowerPoint</Application>
  <PresentationFormat>Widescreen</PresentationFormat>
  <Paragraphs>112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YouTube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happy</dc:creator>
  <cp:lastModifiedBy>Maher</cp:lastModifiedBy>
  <cp:revision>38</cp:revision>
  <dcterms:created xsi:type="dcterms:W3CDTF">2022-11-18T20:42:57Z</dcterms:created>
  <dcterms:modified xsi:type="dcterms:W3CDTF">2024-03-20T03:06:24Z</dcterms:modified>
</cp:coreProperties>
</file>