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53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10657B2-4AE3-0FF7-73D3-6FD38C7AA1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Parasympatholytics</a:t>
            </a:r>
            <a:br>
              <a:rPr lang="en-US" dirty="0"/>
            </a:br>
            <a:endParaRPr lang="en-US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FCC8008-55E5-E490-08D7-DF373D1C69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AL-AYEN UNIVERSITY</a:t>
            </a:r>
          </a:p>
          <a:p>
            <a:r>
              <a:rPr lang="en-US" dirty="0"/>
              <a:t>COLLEGE OF HEALTH AND MEDICAL TECHNOLOGY</a:t>
            </a:r>
          </a:p>
          <a:p>
            <a:r>
              <a:rPr lang="en-US" dirty="0"/>
              <a:t>DEPARTMENT OF ANESTHESIA</a:t>
            </a:r>
          </a:p>
          <a:p>
            <a:r>
              <a:rPr lang="en-US" dirty="0"/>
              <a:t>By PhD  Karima Aboul </a:t>
            </a:r>
            <a:r>
              <a:rPr lang="en-US" dirty="0" err="1"/>
              <a:t>Fotouh</a:t>
            </a:r>
            <a:endParaRPr lang="en-US" dirty="0"/>
          </a:p>
          <a:p>
            <a:r>
              <a:rPr lang="en-US" dirty="0"/>
              <a:t>Lecturer </a:t>
            </a:r>
            <a:r>
              <a:rPr lang="ar-IQ"/>
              <a:t>7</a:t>
            </a:r>
            <a:endParaRPr lang="en-US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B4F7E369-49C6-9F2A-300A-B4A92D608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1686" y="69798"/>
            <a:ext cx="2060627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016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152400"/>
            <a:ext cx="86868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96340" marR="1143000" algn="ctr">
              <a:spcAft>
                <a:spcPts val="0"/>
              </a:spcAft>
            </a:pPr>
            <a:r>
              <a:rPr lang="en-US" b="1" u="sng" dirty="0">
                <a:solidFill>
                  <a:srgbClr val="FF0000"/>
                </a:solidFill>
                <a:latin typeface="Bodoni MT Black" panose="02070A030806060202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Atropine substitutes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96340" marR="1143000" algn="ctr">
              <a:spcAft>
                <a:spcPts val="0"/>
              </a:spcAft>
            </a:pPr>
            <a:r>
              <a:rPr lang="en-US" sz="800" b="1" dirty="0">
                <a:latin typeface="Bodoni MT Black" panose="02070A030806060202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1143000" algn="ctr">
              <a:spcAft>
                <a:spcPts val="0"/>
              </a:spcAft>
            </a:pPr>
            <a:r>
              <a:rPr lang="en-US" sz="18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Synthetic compounds with a more selective action than atropine 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6551650"/>
              </p:ext>
            </p:extLst>
          </p:nvPr>
        </p:nvGraphicFramePr>
        <p:xfrm>
          <a:off x="0" y="1078289"/>
          <a:ext cx="9144000" cy="555111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353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909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71336">
                <a:tc>
                  <a:txBody>
                    <a:bodyPr/>
                    <a:lstStyle/>
                    <a:p>
                      <a:pPr marL="0" marR="153670" lvl="0" indent="0" algn="l" rtl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</a:rPr>
                        <a:t>Mydriatics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 rtl="0"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</a:rPr>
                        <a:t>Cyclopoentolate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                   (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</a:rPr>
                        <a:t>Cyclogyl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</a:p>
                    <a:p>
                      <a:pPr marL="182245" algn="l" rtl="0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342900" lvl="0" indent="-342900" algn="l" rtl="0"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</a:rPr>
                        <a:t>Tropicamide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                         (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</a:rPr>
                        <a:t>Mydriacyl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</a:p>
                    <a:p>
                      <a:pPr marL="182245" indent="-182245" algn="l" rtl="0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2987">
                <a:tc>
                  <a:txBody>
                    <a:bodyPr/>
                    <a:lstStyle/>
                    <a:p>
                      <a:pPr marL="0" marR="153670" lvl="0" indent="0" algn="l" rtl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Antispasmodics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 rtl="0"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</a:rPr>
                        <a:t>Hyoscine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 butyl bromide       (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</a:rPr>
                        <a:t>Buscopan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</a:p>
                    <a:p>
                      <a:pPr marL="182245" indent="-182245" algn="l" rtl="0">
                        <a:spcAft>
                          <a:spcPts val="0"/>
                        </a:spcAft>
                      </a:pPr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2263">
                <a:tc>
                  <a:txBody>
                    <a:bodyPr/>
                    <a:lstStyle/>
                    <a:p>
                      <a:pPr marL="0" marR="153670" lvl="0" indent="0" algn="l" rtl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Anti-parkinsonism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 rtl="0"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</a:rPr>
                        <a:t>Benzatropine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                         (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</a:rPr>
                        <a:t>Congentin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</a:p>
                    <a:p>
                      <a:pPr marL="182245" algn="l" rtl="0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342900" lvl="0" indent="-342900" algn="l" rtl="0"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</a:rPr>
                        <a:t>Trihexyphenidyl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                    (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</a:rPr>
                        <a:t>Parkinol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</a:p>
                    <a:p>
                      <a:pPr marL="182245" indent="-182245" algn="l" rtl="0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6596">
                <a:tc>
                  <a:txBody>
                    <a:bodyPr/>
                    <a:lstStyle/>
                    <a:p>
                      <a:pPr marL="0" marR="153670" lvl="0" indent="0" algn="l" rtl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Anti- Asthmatic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 rtl="0"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Ipratropium                            (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</a:rPr>
                        <a:t>Atrovent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</a:p>
                    <a:p>
                      <a:pPr marL="182245" indent="-182245" algn="l" rtl="0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8451">
                <a:tc>
                  <a:txBody>
                    <a:bodyPr/>
                    <a:lstStyle/>
                    <a:p>
                      <a:pPr marL="0" marR="153670" lvl="0" indent="0" algn="l" rtl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Anti-peptic ulcers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 rtl="0"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</a:rPr>
                        <a:t>Pirenzepine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                           (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</a:rPr>
                        <a:t>Gastrozepin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69480">
                <a:tc>
                  <a:txBody>
                    <a:bodyPr/>
                    <a:lstStyle/>
                    <a:p>
                      <a:pPr marL="0" marR="153670" lvl="0" indent="0" algn="l" rtl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</a:rPr>
                        <a:t>Antiurinary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 incontinence group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 rtl="0"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</a:rPr>
                        <a:t>Oxybutinin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                           (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</a:rPr>
                        <a:t>Detrusan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</a:p>
                    <a:p>
                      <a:pPr marL="342900" lvl="0" indent="-342900" algn="l" rtl="0"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</a:rPr>
                        <a:t>Tolterodine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                             (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</a:rPr>
                        <a:t>Terodine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</a:p>
                    <a:p>
                      <a:pPr marL="342900" lvl="0" indent="-342900" algn="l" rtl="0"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</a:rPr>
                        <a:t>Emepronium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                        (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</a:rPr>
                        <a:t>cetiprin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35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0537" y="1519533"/>
            <a:ext cx="8229600" cy="4957467"/>
          </a:xfrm>
        </p:spPr>
        <p:txBody>
          <a:bodyPr/>
          <a:lstStyle/>
          <a:p>
            <a:pPr eaLnBrk="1" hangingPunct="1"/>
            <a:r>
              <a:rPr lang="en-US" sz="2800" dirty="0">
                <a:solidFill>
                  <a:schemeClr val="accent2"/>
                </a:solidFill>
              </a:rPr>
              <a:t>They act on nicotinic receptors (in both sympathetic and parasympathetic ganglion), so the effects will depend on the predominating tone.</a:t>
            </a:r>
          </a:p>
          <a:p>
            <a:pPr eaLnBrk="1" hangingPunct="1"/>
            <a:r>
              <a:rPr lang="en-US" sz="2800" dirty="0">
                <a:solidFill>
                  <a:schemeClr val="accent2"/>
                </a:solidFill>
              </a:rPr>
              <a:t>They act by </a:t>
            </a:r>
            <a:r>
              <a:rPr lang="en-US" sz="2800" u="sng" dirty="0">
                <a:solidFill>
                  <a:schemeClr val="accent2"/>
                </a:solidFill>
              </a:rPr>
              <a:t>depolarization</a:t>
            </a:r>
            <a:r>
              <a:rPr lang="en-US" sz="2800" dirty="0">
                <a:solidFill>
                  <a:schemeClr val="accent2"/>
                </a:solidFill>
              </a:rPr>
              <a:t>, which is followed by repolarization, so in large dose they are ganglion blockers by sustained depolarization.</a:t>
            </a:r>
          </a:p>
          <a:p>
            <a:pPr lvl="0" eaLnBrk="1" hangingPunct="1"/>
            <a:r>
              <a:rPr lang="en-US" sz="2400" dirty="0"/>
              <a:t>These substances are of </a:t>
            </a:r>
            <a:r>
              <a:rPr lang="en-US" sz="2400" b="1" u="sng" dirty="0"/>
              <a:t>no therapeutic value.</a:t>
            </a:r>
            <a:endParaRPr lang="en-US" sz="2400" dirty="0">
              <a:solidFill>
                <a:schemeClr val="accent2"/>
              </a:solidFill>
            </a:endParaRPr>
          </a:p>
          <a:p>
            <a:pPr lvl="0"/>
            <a:r>
              <a:rPr lang="en-US" sz="2800" b="1" u="sng" dirty="0">
                <a:solidFill>
                  <a:srgbClr val="FF0000"/>
                </a:solidFill>
              </a:rPr>
              <a:t>Examples </a:t>
            </a:r>
            <a:endParaRPr lang="en-US" sz="2800" u="sng" dirty="0">
              <a:solidFill>
                <a:srgbClr val="FF0000"/>
              </a:solidFill>
            </a:endParaRPr>
          </a:p>
          <a:p>
            <a:pPr marL="628650"/>
            <a:r>
              <a:rPr lang="en-US" sz="2000" b="1" u="sng" dirty="0">
                <a:solidFill>
                  <a:srgbClr val="FF0000"/>
                </a:solidFill>
              </a:rPr>
              <a:t>Nicotine &amp; </a:t>
            </a:r>
            <a:r>
              <a:rPr lang="en-US" sz="2000" b="1" u="sng" dirty="0" err="1">
                <a:solidFill>
                  <a:srgbClr val="FF0000"/>
                </a:solidFill>
              </a:rPr>
              <a:t>Lobeline</a:t>
            </a:r>
            <a:r>
              <a:rPr lang="en-US" sz="2000" b="1" u="sng" dirty="0">
                <a:solidFill>
                  <a:srgbClr val="FF0000"/>
                </a:solidFill>
              </a:rPr>
              <a:t> (small dose)</a:t>
            </a:r>
            <a:endParaRPr lang="en-US" sz="2000" u="sng" dirty="0">
              <a:solidFill>
                <a:srgbClr val="FF0000"/>
              </a:solidFill>
            </a:endParaRPr>
          </a:p>
          <a:p>
            <a:pPr marL="628650" lvl="0"/>
            <a:r>
              <a:rPr lang="en-US" sz="2000" b="1" u="sng" dirty="0">
                <a:solidFill>
                  <a:srgbClr val="FF0000"/>
                </a:solidFill>
              </a:rPr>
              <a:t>Dimethyl-phenyl </a:t>
            </a:r>
            <a:r>
              <a:rPr lang="en-US" sz="2000" b="1" u="sng" dirty="0" err="1">
                <a:solidFill>
                  <a:srgbClr val="FF0000"/>
                </a:solidFill>
              </a:rPr>
              <a:t>piperazinum</a:t>
            </a:r>
            <a:r>
              <a:rPr lang="en-US" sz="2000" b="1" u="sng" dirty="0">
                <a:solidFill>
                  <a:srgbClr val="FF0000"/>
                </a:solidFill>
              </a:rPr>
              <a:t> (DMPP)</a:t>
            </a:r>
            <a:endParaRPr lang="en-US" sz="2000" u="sng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337" y="0"/>
            <a:ext cx="9144000" cy="762000"/>
          </a:xfrm>
          <a:prstGeom prst="rect">
            <a:avLst/>
          </a:prstGeom>
          <a:solidFill>
            <a:srgbClr val="609ED6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134541" algn="ctr"/>
            <a:r>
              <a:rPr lang="en-US" sz="3200" b="1" dirty="0">
                <a:solidFill>
                  <a:schemeClr val="bg1"/>
                </a:solidFill>
              </a:rPr>
              <a:t>Drugs affecting ganglion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57400" y="876954"/>
            <a:ext cx="44630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Ι. Ganglion stimulants</a:t>
            </a:r>
            <a:endParaRPr lang="ar-EG" sz="32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94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pPr eaLnBrk="1" hangingPunct="1"/>
            <a:r>
              <a:rPr lang="en-US" sz="3600" b="1">
                <a:solidFill>
                  <a:schemeClr val="accent2"/>
                </a:solidFill>
              </a:rPr>
              <a:t>ΙΙ. Ganglion blockers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0" y="533400"/>
            <a:ext cx="9144000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+mj-lt"/>
              <a:buAutoNum type="alphaLcParenR"/>
            </a:pPr>
            <a:r>
              <a:rPr lang="en-US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Depolarizing blockers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14375" lvl="0" indent="-342900"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Produce </a:t>
            </a:r>
            <a:r>
              <a:rPr lang="en-US" sz="20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initial stimulation then block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14375" lvl="0" indent="-342900"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E.g. Ganglion stimulant in large dose  (conc. Nicotine)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71475" lvl="0">
              <a:spcAft>
                <a:spcPts val="0"/>
              </a:spcAft>
            </a:pP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en-US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Competitive blockers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Compete with Ach for nicotinic receptors in autonomic ganglia 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E.g. 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14375" lvl="0" indent="-342900">
              <a:spcAft>
                <a:spcPts val="0"/>
              </a:spcAft>
              <a:buFont typeface="+mj-lt"/>
              <a:buAutoNum type="alphaLcParenR"/>
            </a:pP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Hexamethonium</a:t>
            </a:r>
            <a:endParaRPr lang="en-US" sz="18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14375" lvl="0" indent="-342900">
              <a:spcAft>
                <a:spcPts val="0"/>
              </a:spcAft>
              <a:buFont typeface="+mj-lt"/>
              <a:buAutoNum type="alphaLcParenR"/>
            </a:pP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Mecamylamine</a:t>
            </a:r>
            <a:endParaRPr lang="en-US" sz="18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14375" lvl="0" indent="-342900">
              <a:spcAft>
                <a:spcPts val="0"/>
              </a:spcAft>
              <a:buFont typeface="+mj-lt"/>
              <a:buAutoNum type="alphaLcParenR"/>
            </a:pPr>
            <a:r>
              <a:rPr lang="en-US" sz="1800" b="1" u="sng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Trimethaphan</a:t>
            </a:r>
            <a:r>
              <a:rPr lang="en-US" sz="1800" b="1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8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Trimethaphan</a:t>
            </a:r>
            <a:r>
              <a:rPr lang="en-US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Arfonad</a:t>
            </a:r>
            <a:r>
              <a:rPr lang="en-US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5738">
              <a:spcAft>
                <a:spcPts val="0"/>
              </a:spcAft>
            </a:pPr>
            <a:r>
              <a:rPr lang="en-US" sz="18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Pharmacological actions 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14375" lvl="0" indent="-342900">
              <a:spcAft>
                <a:spcPts val="0"/>
              </a:spcAft>
              <a:buFont typeface="+mj-lt"/>
              <a:buAutoNum type="arabicParenR"/>
              <a:tabLst>
                <a:tab pos="714375" algn="l"/>
                <a:tab pos="800100" algn="l"/>
              </a:tabLst>
            </a:pP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Short acting competitive ganglion blocker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14375" lvl="0" indent="-342900">
              <a:spcAft>
                <a:spcPts val="0"/>
              </a:spcAft>
              <a:buFont typeface="+mj-lt"/>
              <a:buAutoNum type="arabicParenR"/>
              <a:tabLst>
                <a:tab pos="714375" algn="l"/>
                <a:tab pos="800100" algn="l"/>
              </a:tabLst>
            </a:pP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Direct VD 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↓ BP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14375" lvl="0" indent="-342900">
              <a:spcAft>
                <a:spcPts val="0"/>
              </a:spcAft>
              <a:buFont typeface="+mj-lt"/>
              <a:buAutoNum type="arabicParenR"/>
              <a:tabLst>
                <a:tab pos="714375" algn="l"/>
                <a:tab pos="800100" algn="l"/>
              </a:tabLst>
            </a:pP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Histamine releaser 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VD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↓ BP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5435650"/>
            <a:ext cx="8991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0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Uses 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514350" lvl="0" indent="-342900">
              <a:spcAft>
                <a:spcPts val="0"/>
              </a:spcAft>
              <a:buFont typeface="+mj-lt"/>
              <a:buAutoNum type="arabicParenR"/>
            </a:pP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Controlled hypotension as I.V infusion in </a:t>
            </a:r>
            <a:r>
              <a:rPr lang="en-US" sz="20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Neurosurgery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sz="20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Plastic surgery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(To prevent bleeding).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514350" lvl="0" indent="-342900">
              <a:spcAft>
                <a:spcPts val="0"/>
              </a:spcAft>
              <a:buFont typeface="+mj-lt"/>
              <a:buAutoNum type="arabicParenR"/>
            </a:pP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Hypertensive emergencies  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269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6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91"/>
          <p:cNvSpPr>
            <a:spLocks noGrp="1" noChangeArrowheads="1"/>
          </p:cNvSpPr>
          <p:nvPr>
            <p:ph type="title"/>
          </p:nvPr>
        </p:nvSpPr>
        <p:spPr>
          <a:xfrm>
            <a:off x="457200" y="33337"/>
            <a:ext cx="8229600" cy="639762"/>
          </a:xfrm>
        </p:spPr>
        <p:txBody>
          <a:bodyPr/>
          <a:lstStyle/>
          <a:p>
            <a:pPr eaLnBrk="1" hangingPunct="1"/>
            <a:r>
              <a:rPr lang="en-US" sz="2000" b="1" dirty="0">
                <a:solidFill>
                  <a:schemeClr val="accent2"/>
                </a:solidFill>
              </a:rPr>
              <a:t>Pharmacological action of ganglionic blocker </a:t>
            </a:r>
          </a:p>
        </p:txBody>
      </p:sp>
      <p:graphicFrame>
        <p:nvGraphicFramePr>
          <p:cNvPr id="106786" name="Group 290"/>
          <p:cNvGraphicFramePr>
            <a:graphicFrameLocks noGrp="1"/>
          </p:cNvGraphicFramePr>
          <p:nvPr>
            <p:ph idx="4294967295"/>
          </p:nvPr>
        </p:nvGraphicFramePr>
        <p:xfrm>
          <a:off x="0" y="990600"/>
          <a:ext cx="9144000" cy="5867402"/>
        </p:xfrm>
        <a:graphic>
          <a:graphicData uri="http://schemas.openxmlformats.org/drawingml/2006/table">
            <a:tbl>
              <a:tblPr/>
              <a:tblGrid>
                <a:gridCol w="2314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2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76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0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Predominant tone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Ganglion block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0413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Eye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Parasympathetic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Passive mydriasis, cycloplegia,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↑I.O.P.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7675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Salivation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Parasympathetic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Dry mouth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7675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Bronchi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Parasympathetic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Bronchodilatation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H.R.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Parasympathetic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Tachycardia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7675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Gut motility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Parasympathetic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Constipation 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7675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Urinary tract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Parasympathetic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Urine retention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9263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Erection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Parasympathetic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Impotence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7675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Ejaculation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Sympathetic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Impotence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9263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Sweat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Sympathetic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Anhidrosis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58825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B.V.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Sympathetic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Dilate arterioles,↓ TPR,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Dilate veins, ↓ COP so ↓ B.P.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80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228600"/>
            <a:ext cx="8077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50645" marR="1089660" algn="ctr">
              <a:spcAft>
                <a:spcPts val="0"/>
              </a:spcAft>
              <a:tabLst>
                <a:tab pos="5311140" algn="r"/>
              </a:tabLst>
            </a:pPr>
            <a:r>
              <a:rPr lang="en-US" sz="2800" b="1" u="sng" dirty="0">
                <a:latin typeface="Bodoni MT Black" panose="02070A030806060202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Neuromuscular blockers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6833247"/>
              </p:ext>
            </p:extLst>
          </p:nvPr>
        </p:nvGraphicFramePr>
        <p:xfrm>
          <a:off x="381000" y="838200"/>
          <a:ext cx="8534400" cy="5181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81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529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342900" marR="400050" lvl="0" indent="-342900" algn="ctr" rtl="0">
                        <a:spcAft>
                          <a:spcPts val="0"/>
                        </a:spcAft>
                        <a:buFont typeface="+mj-lt"/>
                        <a:buAutoNum type="arabicParenR"/>
                        <a:tabLst>
                          <a:tab pos="434340" algn="l"/>
                        </a:tabLst>
                      </a:pPr>
                      <a:r>
                        <a:rPr lang="en-US" sz="1600" u="sng" dirty="0">
                          <a:solidFill>
                            <a:schemeClr val="tx1"/>
                          </a:solidFill>
                          <a:effectLst/>
                        </a:rPr>
                        <a:t>Competitive (Non-depolarizing) blockers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34340" marR="434340" algn="ctr" rtl="0"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2) Noncompetitive (</a:t>
                      </a:r>
                      <a:r>
                        <a:rPr lang="en-US" sz="1600" u="sng">
                          <a:solidFill>
                            <a:schemeClr val="tx1"/>
                          </a:solidFill>
                          <a:effectLst/>
                        </a:rPr>
                        <a:t>Depolarizing  blockers)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en-US" sz="16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42913" lvl="0" indent="-342900" algn="l" rtl="0">
                        <a:spcAft>
                          <a:spcPts val="0"/>
                        </a:spcAft>
                        <a:buFont typeface="+mj-lt"/>
                        <a:buAutoNum type="alphaLcParenR"/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</a:rPr>
                        <a:t>Tubocurarine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 (curare)</a:t>
                      </a:r>
                    </a:p>
                    <a:p>
                      <a:pPr marL="442913" lvl="0" indent="-342900" algn="l" rtl="0">
                        <a:spcAft>
                          <a:spcPts val="0"/>
                        </a:spcAft>
                        <a:buFont typeface="+mj-lt"/>
                        <a:buAutoNum type="alphaLcParenR"/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</a:rPr>
                        <a:t>Pancuronium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442913" lvl="0" indent="-342900" algn="l" rtl="0">
                        <a:spcAft>
                          <a:spcPts val="0"/>
                        </a:spcAft>
                        <a:buFont typeface="+mj-lt"/>
                        <a:buAutoNum type="alphaLcParenR"/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</a:rPr>
                        <a:t>Atracurium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</a:p>
                    <a:p>
                      <a:pPr marL="442913" lvl="0" indent="-342900" algn="l" rtl="0">
                        <a:spcAft>
                          <a:spcPts val="0"/>
                        </a:spcAft>
                        <a:buFont typeface="+mj-lt"/>
                        <a:buAutoNum type="alphaLcParenR"/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</a:rPr>
                        <a:t>Vecuronium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</a:p>
                    <a:p>
                      <a:pPr marL="100013" lvl="0" indent="0" algn="l" rtl="0"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lvl="0" indent="0" algn="l" rtl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Flaccid paralysis</a:t>
                      </a:r>
                    </a:p>
                    <a:p>
                      <a:pPr marL="0" lvl="0" indent="0" algn="l" rtl="0"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lvl="0" rtl="0"/>
                      <a:r>
                        <a:rPr lang="en-US" sz="1800" b="1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Because these agents are competitive blockers</a:t>
                      </a:r>
                      <a:endParaRPr lang="en-US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1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Their action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can be overcome by ↑ conc. of Ach by cholinesterase inhibitors (Neostigmine)</a:t>
                      </a:r>
                    </a:p>
                    <a:p>
                      <a:pPr marL="0" lvl="0" indent="0" algn="l" rtl="0"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r>
                        <a:rPr lang="en-US" sz="1800" b="1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Therapeutic uses</a:t>
                      </a:r>
                      <a:endParaRPr lang="en-US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  <a:r>
                        <a:rPr lang="en-US" sz="1800" b="1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Adjuvant during general anesthesia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to </a:t>
                      </a:r>
                      <a:r>
                        <a:rPr lang="en-US" sz="1800" b="1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provide muscular relaxation</a:t>
                      </a:r>
                      <a:endParaRPr lang="en-US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indent="0" algn="l" rtl="0"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 rtl="0">
                        <a:spcAft>
                          <a:spcPts val="0"/>
                        </a:spcAft>
                        <a:buFont typeface="+mj-lt"/>
                        <a:buAutoNum type="alphaLcParenR"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Succinylcholine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 (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</a:rPr>
                        <a:t>suxamethonium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</a:p>
                    <a:p>
                      <a:pPr marL="0" lvl="0" indent="0" algn="l" rtl="0"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lvl="0" indent="0" algn="l" rtl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spastic paralysis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sz="1800" b="1" u="sng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800" b="1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Succinylcholine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is useful when </a:t>
                      </a:r>
                      <a:r>
                        <a:rPr lang="en-US" sz="1800" b="1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rapid endotracheal intubation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is </a:t>
                      </a:r>
                      <a:r>
                        <a:rPr lang="en-US" sz="1800" b="1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required during the induction of anesthesia.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indent="0" algn="l" rtl="0"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73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304800"/>
            <a:ext cx="8839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+mj-lt"/>
              <a:buAutoNum type="arabicParenR"/>
              <a:tabLst>
                <a:tab pos="205740" algn="l"/>
              </a:tabLst>
            </a:pPr>
            <a:r>
              <a:rPr lang="en-US" b="1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Competitive (non-depolarizing) blockers </a:t>
            </a:r>
            <a:r>
              <a:rPr lang="en-US" b="1" u="sng" dirty="0">
                <a:solidFill>
                  <a:schemeClr val="tx1"/>
                </a:solidFill>
                <a:latin typeface="Bodoni MT Black" panose="02070A030806060202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u="sng" dirty="0" err="1">
                <a:solidFill>
                  <a:schemeClr val="tx1"/>
                </a:solidFill>
                <a:latin typeface="Bodoni MT Black" panose="02070A030806060202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Tubocurarine</a:t>
            </a:r>
            <a:r>
              <a:rPr lang="en-US" b="1" u="sng" dirty="0">
                <a:solidFill>
                  <a:schemeClr val="tx1"/>
                </a:solidFill>
                <a:latin typeface="Bodoni MT Black" panose="02070A030806060202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00113" lvl="0" indent="-342900"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Not absorbed orally (only injection)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00113" lvl="0" indent="-342900"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 CNS effects 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1495604"/>
            <a:ext cx="8839200" cy="2777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"/>
            </a:pPr>
            <a:r>
              <a:rPr lang="en-US" sz="2000" b="1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Pharmacological actions of </a:t>
            </a:r>
            <a:r>
              <a:rPr lang="en-US" sz="2000" b="1" u="sng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Tubocurarine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42925" lvl="0" indent="-342900">
              <a:spcAft>
                <a:spcPts val="0"/>
              </a:spcAft>
              <a:buFont typeface="+mj-lt"/>
              <a:buAutoNum type="arabicParenR"/>
              <a:tabLst>
                <a:tab pos="990600" algn="l"/>
              </a:tabLs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They produce </a:t>
            </a:r>
            <a:r>
              <a:rPr lang="en-US" sz="20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muscle paralysis without initial stimulation.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42925" lvl="0" indent="-342900">
              <a:spcAft>
                <a:spcPts val="0"/>
              </a:spcAft>
              <a:buFont typeface="+mj-lt"/>
              <a:buAutoNum type="arabicParenR"/>
              <a:tabLst>
                <a:tab pos="990600" algn="l"/>
              </a:tabLst>
            </a:pPr>
            <a:endParaRPr lang="en-US" sz="800" b="1" u="sng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2925" lvl="0" indent="-342900">
              <a:spcAft>
                <a:spcPts val="0"/>
              </a:spcAft>
              <a:buFont typeface="+mj-lt"/>
              <a:buAutoNum type="arabicParenR"/>
              <a:tabLst>
                <a:tab pos="990600" algn="l"/>
              </a:tabLst>
            </a:pPr>
            <a:r>
              <a:rPr lang="en-US" sz="20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Muscles are paralyzed in the following order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00113" lvl="0" indent="-342900">
              <a:spcAft>
                <a:spcPts val="0"/>
              </a:spcAft>
              <a:buFont typeface="+mj-lt"/>
              <a:buAutoNum type="alphaLcParenR"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Muscles supplied by 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cranial nerves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(eye and face muscles)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00113" lvl="0" indent="-342900">
              <a:spcAft>
                <a:spcPts val="0"/>
              </a:spcAft>
              <a:buFont typeface="+mj-lt"/>
              <a:buAutoNum type="alphaLcParenR"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Muscles of the limbs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00113" lvl="0" indent="-342900">
              <a:spcAft>
                <a:spcPts val="0"/>
              </a:spcAft>
              <a:buFont typeface="+mj-lt"/>
              <a:buAutoNum type="alphaLcParenR"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Intercostal muscles 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00113" lvl="0" indent="-342900">
              <a:spcAft>
                <a:spcPts val="0"/>
              </a:spcAft>
              <a:buFont typeface="+mj-lt"/>
              <a:buAutoNum type="alphaLcParenR"/>
            </a:pP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Diaphragm muscles 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20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Death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occurs  due to </a:t>
            </a:r>
            <a:r>
              <a:rPr lang="en-US" sz="20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paralysis of the respiratory muscles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4301862"/>
            <a:ext cx="2082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"/>
              <a:tabLst>
                <a:tab pos="457200" algn="l"/>
                <a:tab pos="1828800" algn="l"/>
              </a:tabLst>
            </a:pPr>
            <a:r>
              <a:rPr lang="en-US" sz="1800" b="1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Adverse effects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952500" y="473319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Respiratory failure 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AutoShape 4"/>
          <p:cNvSpPr>
            <a:spLocks/>
          </p:cNvSpPr>
          <p:nvPr/>
        </p:nvSpPr>
        <p:spPr bwMode="auto">
          <a:xfrm>
            <a:off x="2497138" y="5260245"/>
            <a:ext cx="90487" cy="512763"/>
          </a:xfrm>
          <a:prstGeom prst="rightBrace">
            <a:avLst>
              <a:gd name="adj1" fmla="val 47223"/>
              <a:gd name="adj2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EG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827584" y="524273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Bronchospasm 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Due to ↑ histamine release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Hypotension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294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2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0"/>
            <a:ext cx="8839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"/>
            </a:pPr>
            <a:r>
              <a:rPr lang="en-US" b="1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Treatment of toxicity of </a:t>
            </a:r>
            <a:r>
              <a:rPr lang="en-US" b="1" u="sng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tubocurarine</a:t>
            </a:r>
            <a:r>
              <a:rPr lang="en-US" b="1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28650" lvl="0" indent="-342900">
              <a:spcAft>
                <a:spcPts val="0"/>
              </a:spcAft>
              <a:buFont typeface="+mj-lt"/>
              <a:buAutoNum type="arabicParenR"/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Artificial respiration 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28650" lvl="0" indent="-342900">
              <a:spcAft>
                <a:spcPts val="0"/>
              </a:spcAft>
              <a:buFont typeface="+mj-lt"/>
              <a:buAutoNum type="arabicParenR"/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Antidote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E.g.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Neostigmine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28650" lvl="0" indent="-342900">
              <a:spcAft>
                <a:spcPts val="0"/>
              </a:spcAft>
              <a:buFont typeface="+mj-lt"/>
              <a:buAutoNum type="arabicParenR"/>
            </a:pP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Antihistaminics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1720840"/>
            <a:ext cx="8686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b="1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2) </a:t>
            </a:r>
            <a:r>
              <a:rPr lang="en-US" b="1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Depolarizing neuromuscular blockers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(e.g. </a:t>
            </a:r>
            <a:r>
              <a:rPr lang="en-US" b="1" u="sng" dirty="0">
                <a:solidFill>
                  <a:schemeClr val="tx1"/>
                </a:solidFill>
                <a:latin typeface="Bodoni MT Black" panose="02070A030806060202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Succinylcholine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Has </a:t>
            </a:r>
            <a:r>
              <a:rPr lang="en-US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short duration of action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(5 min) due to </a:t>
            </a:r>
            <a:r>
              <a:rPr lang="en-US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rapid hydrolysis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en-US" b="1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pseudocholinestrase</a:t>
            </a:r>
            <a:r>
              <a:rPr lang="en-US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enzyme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Given I.V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4221088"/>
            <a:ext cx="8686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"/>
              <a:tabLst>
                <a:tab pos="450215" algn="l"/>
              </a:tabLst>
            </a:pPr>
            <a:r>
              <a:rPr lang="en-US" sz="1800" b="1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Mechanism of action 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28650" lvl="0" indent="-342900"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US" sz="1800" b="1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Produce initial stimulation to contract muscle followed by muscle paralysis.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2913" lvl="0" indent="-342900">
              <a:spcAft>
                <a:spcPts val="0"/>
              </a:spcAft>
              <a:buFont typeface="+mj-lt"/>
              <a:buAutoNum type="alphaLcParenR"/>
            </a:pPr>
            <a:r>
              <a:rPr lang="en-US" sz="1800" b="1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Phase I  (Depolarization )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Potentiated by cholinesterase inhibitors (Neostigmine)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5725" lvl="0">
              <a:spcAft>
                <a:spcPts val="0"/>
              </a:spcAft>
            </a:pP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Phase II (Desensitization) 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40385">
              <a:spcAft>
                <a:spcPts val="0"/>
              </a:spcAft>
            </a:pP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Antagonized by cholinesterase inhibitors (Neostigmine)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7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28600"/>
            <a:ext cx="84582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lvl="0" indent="-357188">
              <a:spcAft>
                <a:spcPts val="0"/>
              </a:spcAft>
              <a:buFont typeface="Wingdings" panose="05000000000000000000" pitchFamily="2" charset="2"/>
              <a:buChar char=""/>
            </a:pPr>
            <a:r>
              <a:rPr lang="en-US" b="1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Adverse effect of succinylcholine (Toxicity) 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2913" lvl="0" indent="-342900">
              <a:spcAft>
                <a:spcPts val="0"/>
              </a:spcAft>
              <a:buFont typeface="+mj-lt"/>
              <a:buAutoNum type="arabicParenR"/>
              <a:tabLst>
                <a:tab pos="540385" algn="l"/>
              </a:tabLst>
            </a:pPr>
            <a:r>
              <a:rPr lang="en-US" b="1" u="sng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Succinlycholine</a:t>
            </a:r>
            <a:r>
              <a:rPr lang="en-US" b="1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Apnea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(prolonged paralysis) may </a:t>
            </a:r>
            <a:r>
              <a:rPr lang="en-US" b="1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occur due to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+mj-lt"/>
              <a:buAutoNum type="alphaLcParenR"/>
              <a:tabLst>
                <a:tab pos="1028700" algn="l"/>
              </a:tabLst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Genetic deficiency of the enzyme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pseudocholinestrase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+mj-lt"/>
              <a:buAutoNum type="alphaLcParenR"/>
              <a:tabLst>
                <a:tab pos="1028700" algn="l"/>
              </a:tabLst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Liver diseases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+mj-lt"/>
              <a:buAutoNum type="alphaLcParenR"/>
              <a:tabLst>
                <a:tab pos="1028700" algn="l"/>
              </a:tabLst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Organophosphate poisoning 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Treated by artificial respiration &amp; fresh blood transfusion 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40385">
              <a:spcAft>
                <a:spcPts val="0"/>
              </a:spcAft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5725" lvl="0">
              <a:spcAft>
                <a:spcPts val="0"/>
              </a:spcAft>
              <a:tabLst>
                <a:tab pos="571500" algn="l"/>
              </a:tabLst>
            </a:pPr>
            <a:r>
              <a:rPr lang="en-US" b="1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2) Malignant Hyperthermia  (idiosyncrasy) (genetic abnormality in </a:t>
            </a:r>
            <a:r>
              <a:rPr lang="en-US" b="1" u="sng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sarcoplasmic</a:t>
            </a:r>
            <a:r>
              <a:rPr lang="en-US" b="1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reticulum</a:t>
            </a:r>
            <a:r>
              <a:rPr lang="en-US" b="1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excess calcium release muscle spasms, increased heat production, lactic acidosis) 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Treated by </a:t>
            </a:r>
            <a:r>
              <a:rPr lang="en-US" b="1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I.V. </a:t>
            </a:r>
            <a:r>
              <a:rPr lang="en-US" b="1" u="sng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dantrolene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(block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b="1" baseline="30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release)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600200" y="1185716"/>
            <a:ext cx="8991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28863" lvl="2" indent="-400050">
              <a:spcAft>
                <a:spcPts val="0"/>
              </a:spcAft>
              <a:buFont typeface="+mj-lt"/>
              <a:buAutoNum type="arabicParenR"/>
              <a:tabLst>
                <a:tab pos="1943100" algn="l"/>
                <a:tab pos="2343150" algn="l"/>
              </a:tabLst>
            </a:pP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Muscarinic antagonists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328863" lvl="2" indent="-400050">
              <a:spcAft>
                <a:spcPts val="0"/>
              </a:spcAft>
              <a:buFont typeface="+mj-lt"/>
              <a:buAutoNum type="arabicParenR"/>
              <a:tabLst>
                <a:tab pos="1943100" algn="l"/>
                <a:tab pos="2343150" algn="l"/>
              </a:tabLst>
            </a:pP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Ganglionic blockers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328863" lvl="2" indent="-400050">
              <a:spcAft>
                <a:spcPts val="0"/>
              </a:spcAft>
              <a:buFont typeface="+mj-lt"/>
              <a:buAutoNum type="arabicParenR"/>
              <a:tabLst>
                <a:tab pos="1943100" algn="l"/>
                <a:tab pos="2343150" algn="l"/>
              </a:tabLst>
            </a:pP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Neuromuscular blocking drugs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00166" y="3071810"/>
            <a:ext cx="63193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chemeClr val="tx1"/>
                </a:solidFill>
                <a:latin typeface="Bodoni MT Black" panose="02070A03080606020203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1) Muscarinic antagonists</a:t>
            </a:r>
            <a:endParaRPr lang="ar-EG" sz="32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7158" y="3786190"/>
            <a:ext cx="2743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+mj-lt"/>
              <a:buAutoNum type="arabicParenR"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Atropine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Scopolamine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Ipratropium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Tropicamide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cyclopentolate</a:t>
            </a:r>
            <a:endParaRPr lang="en-US" sz="2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71802" y="3857628"/>
            <a:ext cx="558641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  <a:buSzPts val="1200"/>
            </a:pPr>
            <a:r>
              <a:rPr lang="en-US" sz="2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1) Natural belladonna alkaloids (e.g. atropine, scopolamine or </a:t>
            </a:r>
            <a:r>
              <a:rPr lang="en-US" sz="2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hyoscine</a:t>
            </a:r>
            <a:r>
              <a:rPr lang="en-US" sz="2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 </a:t>
            </a:r>
          </a:p>
          <a:p>
            <a:pPr lvl="0">
              <a:spcAft>
                <a:spcPts val="0"/>
              </a:spcAft>
              <a:buSzPts val="1200"/>
            </a:pPr>
            <a:endParaRPr lang="en-US" sz="2000" b="1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SzPts val="1200"/>
            </a:pPr>
            <a:endParaRPr lang="en-US" sz="2000" b="1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SzPts val="1200"/>
            </a:pPr>
            <a:r>
              <a:rPr lang="en-US" sz="2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2) Synthetic atropine substitutes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337" y="1"/>
            <a:ext cx="9144000" cy="1144794"/>
          </a:xfrm>
          <a:prstGeom prst="rect">
            <a:avLst/>
          </a:prstGeom>
          <a:solidFill>
            <a:srgbClr val="609ED6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134541" algn="ctr"/>
            <a:endParaRPr lang="en-US" sz="3600" b="1" dirty="0"/>
          </a:p>
          <a:p>
            <a:pPr marL="134541" algn="ctr"/>
            <a:r>
              <a:rPr lang="en-US" sz="3200" b="1" dirty="0"/>
              <a:t>Parasympatholytics</a:t>
            </a:r>
          </a:p>
          <a:p>
            <a:pPr marL="134541" algn="ctr"/>
            <a:r>
              <a:rPr lang="en-US" sz="2000" b="1" u="sng" dirty="0">
                <a:solidFill>
                  <a:schemeClr val="tx1"/>
                </a:solidFill>
                <a:latin typeface="Bodoni MT Black" panose="02070A03080606020203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Cholinergic antagonists (Anticholinergic drugs) 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34541" algn="ctr"/>
            <a:endParaRPr lang="en-US" sz="3600" b="1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8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1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81000"/>
            <a:ext cx="853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9289" y="188640"/>
            <a:ext cx="8915400" cy="691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514350" lvl="0" indent="-342900" algn="ctr">
              <a:spcAft>
                <a:spcPts val="0"/>
              </a:spcAft>
              <a:buFont typeface="+mj-lt"/>
              <a:buAutoNum type="arabicParenR"/>
            </a:pPr>
            <a:r>
              <a:rPr lang="en-US" b="1" u="sng" dirty="0">
                <a:solidFill>
                  <a:srgbClr val="FF0000"/>
                </a:solidFill>
                <a:latin typeface="Bodoni MT Black" panose="02070A03080606020203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Atropine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71450" lvl="0" indent="-342900"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6343650" algn="l"/>
              </a:tabLst>
            </a:pP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 high affinity for muscarinic receptors, where it binds competitively </a:t>
            </a: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preventing acetylcholine from binding to those sites. 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Acts both centrally and peripherally.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Topically in the eye, the action may last for days (3 days)</a:t>
            </a:r>
            <a:r>
              <a:rPr lang="en-US" sz="2000" b="1" dirty="0"/>
              <a:t> </a:t>
            </a:r>
            <a:r>
              <a:rPr lang="en-US" sz="2800" b="1" dirty="0"/>
              <a:t>Pharmacological Actions</a:t>
            </a:r>
            <a:r>
              <a:rPr lang="en-US" sz="2800" dirty="0"/>
              <a:t>: compete with Ach. For </a:t>
            </a:r>
            <a:r>
              <a:rPr lang="en-US" sz="2800" b="1" dirty="0"/>
              <a:t>muscarinic receptors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b="1" dirty="0"/>
              <a:t>1-Eye: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err="1"/>
              <a:t>Mydriasis</a:t>
            </a:r>
            <a:r>
              <a:rPr lang="en-US" sz="2800" dirty="0"/>
              <a:t> due to block of muscarinic receptors in constrictor </a:t>
            </a:r>
            <a:r>
              <a:rPr lang="en-US" sz="2800" dirty="0" err="1"/>
              <a:t>pupillae</a:t>
            </a:r>
            <a:r>
              <a:rPr lang="en-US" sz="2800" dirty="0"/>
              <a:t> muscle (passive </a:t>
            </a:r>
            <a:r>
              <a:rPr lang="en-US" sz="2800" dirty="0" err="1"/>
              <a:t>mydriasis</a:t>
            </a:r>
            <a:r>
              <a:rPr lang="en-US" sz="2800" dirty="0"/>
              <a:t>).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Loss of reaction to light (-</a:t>
            </a:r>
            <a:r>
              <a:rPr lang="en-US" sz="2800" dirty="0" err="1"/>
              <a:t>ve</a:t>
            </a:r>
            <a:r>
              <a:rPr lang="en-US" sz="2800" dirty="0"/>
              <a:t> light reflex).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Relaxation of </a:t>
            </a:r>
            <a:r>
              <a:rPr lang="en-US" sz="2800" dirty="0" err="1"/>
              <a:t>ciliary</a:t>
            </a:r>
            <a:r>
              <a:rPr lang="en-US" sz="2800" dirty="0"/>
              <a:t> muscle (</a:t>
            </a:r>
            <a:r>
              <a:rPr lang="en-US" sz="2800" dirty="0" err="1"/>
              <a:t>cycloplegia</a:t>
            </a:r>
            <a:r>
              <a:rPr lang="en-US" sz="2800" dirty="0"/>
              <a:t>) so induces loss of accommodation for near vision.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Impairs aqueous humor drainage so ↑I.O.P.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↓ Lacrimation.</a:t>
            </a: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"/>
            </a:pP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00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457200"/>
            <a:ext cx="8686800" cy="6400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 b="1" dirty="0">
                <a:solidFill>
                  <a:schemeClr val="accent2"/>
                </a:solidFill>
              </a:rPr>
              <a:t>2- Secretion: </a:t>
            </a:r>
            <a:r>
              <a:rPr lang="en-US" sz="2400" dirty="0">
                <a:solidFill>
                  <a:schemeClr val="accent2"/>
                </a:solidFill>
              </a:rPr>
              <a:t>↓ salivary, bronchial, gastric and sweat secretion.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 b="1" dirty="0">
                <a:solidFill>
                  <a:schemeClr val="accent2"/>
                </a:solidFill>
              </a:rPr>
              <a:t>3- Bronchi: </a:t>
            </a:r>
            <a:r>
              <a:rPr lang="en-US" sz="2400" dirty="0" err="1">
                <a:solidFill>
                  <a:schemeClr val="accent2"/>
                </a:solidFill>
              </a:rPr>
              <a:t>Bronchodilatation</a:t>
            </a:r>
            <a:r>
              <a:rPr lang="en-US" sz="2400" dirty="0">
                <a:solidFill>
                  <a:schemeClr val="accent2"/>
                </a:solidFill>
              </a:rPr>
              <a:t> and dryness of secretions.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 b="1" dirty="0">
                <a:solidFill>
                  <a:schemeClr val="accent2"/>
                </a:solidFill>
              </a:rPr>
              <a:t>4- C.V.S.: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solidFill>
                  <a:schemeClr val="accent2"/>
                </a:solidFill>
              </a:rPr>
              <a:t>↑HR and A-V conduction due to vagal block.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solidFill>
                  <a:schemeClr val="accent2"/>
                </a:solidFill>
              </a:rPr>
              <a:t>Tachycardia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solidFill>
                  <a:schemeClr val="accent2"/>
                </a:solidFill>
              </a:rPr>
              <a:t>Toxic dose causes cutaneous vasodilatation (VD) in the face (</a:t>
            </a:r>
            <a:r>
              <a:rPr lang="en-US" sz="2400" b="1" dirty="0">
                <a:solidFill>
                  <a:schemeClr val="accent2"/>
                </a:solidFill>
              </a:rPr>
              <a:t>atropine flushing</a:t>
            </a:r>
            <a:r>
              <a:rPr lang="en-US" sz="2400" dirty="0">
                <a:solidFill>
                  <a:schemeClr val="accent2"/>
                </a:solidFill>
              </a:rPr>
              <a:t>) (due to histamine release).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 b="1" dirty="0">
                <a:solidFill>
                  <a:schemeClr val="accent2"/>
                </a:solidFill>
              </a:rPr>
              <a:t>5-GIT: ↓ </a:t>
            </a:r>
            <a:r>
              <a:rPr lang="en-US" sz="2400" dirty="0">
                <a:solidFill>
                  <a:schemeClr val="accent2"/>
                </a:solidFill>
              </a:rPr>
              <a:t>motility and secretion.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 b="1" dirty="0">
                <a:solidFill>
                  <a:schemeClr val="accent2"/>
                </a:solidFill>
              </a:rPr>
              <a:t>6- Urinary tract: </a:t>
            </a:r>
            <a:r>
              <a:rPr lang="en-US" sz="2400" dirty="0">
                <a:solidFill>
                  <a:schemeClr val="accent2"/>
                </a:solidFill>
              </a:rPr>
              <a:t>urinary retention (relax </a:t>
            </a:r>
            <a:r>
              <a:rPr lang="en-US" sz="2400" dirty="0" err="1">
                <a:solidFill>
                  <a:schemeClr val="accent2"/>
                </a:solidFill>
              </a:rPr>
              <a:t>detruser</a:t>
            </a:r>
            <a:r>
              <a:rPr lang="en-US" sz="2400" dirty="0">
                <a:solidFill>
                  <a:schemeClr val="accent2"/>
                </a:solidFill>
              </a:rPr>
              <a:t> muscles and contracts sphincters).it relax smooth muscle of ureter and bladder.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 b="1" dirty="0">
                <a:solidFill>
                  <a:schemeClr val="accent2"/>
                </a:solidFill>
              </a:rPr>
              <a:t>7- CNS: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dirty="0">
                <a:solidFill>
                  <a:schemeClr val="accent2"/>
                </a:solidFill>
              </a:rPr>
              <a:t>Stimulate </a:t>
            </a:r>
            <a:r>
              <a:rPr lang="en-US" sz="2400" dirty="0">
                <a:solidFill>
                  <a:schemeClr val="accent2"/>
                </a:solidFill>
              </a:rPr>
              <a:t>Respiratory center (analeptic) and cardiac inhibitory center (C.I.C.).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solidFill>
                  <a:schemeClr val="accent2"/>
                </a:solidFill>
              </a:rPr>
              <a:t>↓ Vomiting and basal ganglia.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solidFill>
                  <a:schemeClr val="accent2"/>
                </a:solidFill>
              </a:rPr>
              <a:t>Large doses: ↑cortex </a:t>
            </a:r>
            <a:r>
              <a:rPr lang="en-US" sz="2400" dirty="0" err="1">
                <a:solidFill>
                  <a:schemeClr val="accent2"/>
                </a:solidFill>
              </a:rPr>
              <a:t>excitation→hallucination</a:t>
            </a:r>
            <a:r>
              <a:rPr lang="en-US" sz="2400" dirty="0">
                <a:solidFill>
                  <a:schemeClr val="accent2"/>
                </a:solidFill>
              </a:rPr>
              <a:t> and coma.</a:t>
            </a:r>
          </a:p>
          <a:p>
            <a:pPr eaLnBrk="1" hangingPunct="1">
              <a:lnSpc>
                <a:spcPct val="80000"/>
              </a:lnSpc>
            </a:pPr>
            <a:endParaRPr lang="en-US" sz="2400" dirty="0">
              <a:solidFill>
                <a:schemeClr val="accent2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38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9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74638"/>
            <a:ext cx="8305800" cy="563562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3200">
                <a:solidFill>
                  <a:schemeClr val="accent2"/>
                </a:solidFill>
              </a:rPr>
              <a:t> Therapeutic uses: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2000"/>
            <a:ext cx="9296400" cy="6400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 dirty="0">
                <a:solidFill>
                  <a:schemeClr val="accent2"/>
                </a:solidFill>
              </a:rPr>
              <a:t>1- </a:t>
            </a:r>
            <a:r>
              <a:rPr lang="en-US" sz="2400" dirty="0" err="1">
                <a:solidFill>
                  <a:schemeClr val="accent2"/>
                </a:solidFill>
              </a:rPr>
              <a:t>Preanesthetic</a:t>
            </a:r>
            <a:r>
              <a:rPr lang="en-US" sz="2400" dirty="0">
                <a:solidFill>
                  <a:schemeClr val="accent2"/>
                </a:solidFill>
              </a:rPr>
              <a:t> medication to (G.R.):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solidFill>
                  <a:schemeClr val="accent2"/>
                </a:solidFill>
              </a:rPr>
              <a:t>↓ salivary and bronchial </a:t>
            </a:r>
            <a:r>
              <a:rPr lang="en-US" sz="2000" dirty="0" err="1">
                <a:solidFill>
                  <a:schemeClr val="accent2"/>
                </a:solidFill>
              </a:rPr>
              <a:t>secreations</a:t>
            </a:r>
            <a:r>
              <a:rPr lang="en-US" sz="2000" dirty="0">
                <a:solidFill>
                  <a:schemeClr val="accent2"/>
                </a:solidFill>
              </a:rPr>
              <a:t> and prevent </a:t>
            </a:r>
            <a:r>
              <a:rPr lang="en-US" sz="2000" dirty="0" err="1">
                <a:solidFill>
                  <a:schemeClr val="accent2"/>
                </a:solidFill>
              </a:rPr>
              <a:t>bronchospasm</a:t>
            </a:r>
            <a:r>
              <a:rPr lang="en-US" sz="2000" dirty="0">
                <a:solidFill>
                  <a:schemeClr val="accent2"/>
                </a:solidFill>
              </a:rPr>
              <a:t>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solidFill>
                  <a:schemeClr val="accent2"/>
                </a:solidFill>
              </a:rPr>
              <a:t>Stimulate respiratory center (counteracts the inhibitory effects of some anesthetics and morphine).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solidFill>
                  <a:schemeClr val="accent2"/>
                </a:solidFill>
              </a:rPr>
              <a:t>Protect heart from </a:t>
            </a:r>
            <a:r>
              <a:rPr lang="en-US" sz="2000" dirty="0" err="1">
                <a:solidFill>
                  <a:schemeClr val="accent2"/>
                </a:solidFill>
              </a:rPr>
              <a:t>bradycardia</a:t>
            </a:r>
            <a:r>
              <a:rPr lang="en-US" sz="2000" dirty="0">
                <a:solidFill>
                  <a:schemeClr val="accent2"/>
                </a:solidFill>
              </a:rPr>
              <a:t> induced by some general </a:t>
            </a:r>
            <a:r>
              <a:rPr lang="en-US" sz="2000" dirty="0" err="1">
                <a:solidFill>
                  <a:schemeClr val="accent2"/>
                </a:solidFill>
              </a:rPr>
              <a:t>anaesthetics</a:t>
            </a:r>
            <a:r>
              <a:rPr lang="en-US" sz="2000" dirty="0">
                <a:solidFill>
                  <a:schemeClr val="accent2"/>
                </a:solidFill>
              </a:rPr>
              <a:t>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solidFill>
                  <a:schemeClr val="accent2"/>
                </a:solidFill>
              </a:rPr>
              <a:t>Prevent vomiting.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 dirty="0">
                <a:solidFill>
                  <a:schemeClr val="accent2"/>
                </a:solidFill>
              </a:rPr>
              <a:t>2-Measure errors of refraction, </a:t>
            </a:r>
            <a:r>
              <a:rPr lang="en-US" sz="2400" dirty="0" err="1">
                <a:solidFill>
                  <a:schemeClr val="accent2"/>
                </a:solidFill>
              </a:rPr>
              <a:t>fundus</a:t>
            </a:r>
            <a:r>
              <a:rPr lang="en-US" sz="2400" dirty="0">
                <a:solidFill>
                  <a:schemeClr val="accent2"/>
                </a:solidFill>
              </a:rPr>
              <a:t> examination.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 dirty="0">
                <a:solidFill>
                  <a:schemeClr val="accent2"/>
                </a:solidFill>
              </a:rPr>
              <a:t>3-Bradycardia (do not forget it has biphasic response on heart rate), </a:t>
            </a:r>
            <a:r>
              <a:rPr lang="en-US" sz="2400" b="1" dirty="0">
                <a:solidFill>
                  <a:schemeClr val="accent2"/>
                </a:solidFill>
              </a:rPr>
              <a:t>heart block</a:t>
            </a:r>
            <a:r>
              <a:rPr lang="en-US" sz="2400" dirty="0">
                <a:solidFill>
                  <a:schemeClr val="accent2"/>
                </a:solidFill>
              </a:rPr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 dirty="0">
                <a:solidFill>
                  <a:schemeClr val="accent2"/>
                </a:solidFill>
              </a:rPr>
              <a:t>4- Bronchial asthma (but secretion become viscid so better use </a:t>
            </a:r>
            <a:r>
              <a:rPr lang="en-US" sz="2400" b="1" dirty="0" err="1">
                <a:solidFill>
                  <a:schemeClr val="accent2"/>
                </a:solidFill>
              </a:rPr>
              <a:t>ipratropium</a:t>
            </a:r>
            <a:r>
              <a:rPr lang="en-US" sz="2400" dirty="0">
                <a:solidFill>
                  <a:schemeClr val="accent2"/>
                </a:solidFill>
              </a:rPr>
              <a:t>).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 dirty="0">
                <a:solidFill>
                  <a:schemeClr val="accent2"/>
                </a:solidFill>
              </a:rPr>
              <a:t>5-As </a:t>
            </a:r>
            <a:r>
              <a:rPr lang="en-US" sz="2400" dirty="0" err="1">
                <a:solidFill>
                  <a:schemeClr val="accent2"/>
                </a:solidFill>
              </a:rPr>
              <a:t>spasmolytic</a:t>
            </a:r>
            <a:r>
              <a:rPr lang="en-US" sz="2400" dirty="0">
                <a:solidFill>
                  <a:schemeClr val="accent2"/>
                </a:solidFill>
              </a:rPr>
              <a:t> in </a:t>
            </a:r>
            <a:r>
              <a:rPr lang="en-US" sz="2400" dirty="0" err="1">
                <a:solidFill>
                  <a:schemeClr val="accent2"/>
                </a:solidFill>
              </a:rPr>
              <a:t>colics</a:t>
            </a:r>
            <a:r>
              <a:rPr lang="en-US" sz="2400" dirty="0">
                <a:solidFill>
                  <a:schemeClr val="accent2"/>
                </a:solidFill>
              </a:rPr>
              <a:t>, gut </a:t>
            </a:r>
            <a:r>
              <a:rPr lang="en-US" sz="2400" dirty="0" err="1">
                <a:solidFill>
                  <a:schemeClr val="accent2"/>
                </a:solidFill>
              </a:rPr>
              <a:t>hypermotility</a:t>
            </a:r>
            <a:r>
              <a:rPr lang="en-US" sz="2400" dirty="0">
                <a:solidFill>
                  <a:schemeClr val="accent2"/>
                </a:solidFill>
              </a:rPr>
              <a:t> , ↓ duodenal ulcer.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 dirty="0">
                <a:solidFill>
                  <a:schemeClr val="accent2"/>
                </a:solidFill>
              </a:rPr>
              <a:t>6- Nocturnal enuresis.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 dirty="0">
                <a:solidFill>
                  <a:schemeClr val="accent2"/>
                </a:solidFill>
              </a:rPr>
              <a:t>7- Parkinsonism.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 dirty="0">
                <a:solidFill>
                  <a:schemeClr val="accent2"/>
                </a:solidFill>
              </a:rPr>
              <a:t>8- Motion sickness but </a:t>
            </a:r>
            <a:r>
              <a:rPr lang="en-US" sz="2400" dirty="0" err="1">
                <a:solidFill>
                  <a:schemeClr val="accent2"/>
                </a:solidFill>
              </a:rPr>
              <a:t>hyoscine</a:t>
            </a:r>
            <a:r>
              <a:rPr lang="en-US" sz="2400" dirty="0">
                <a:solidFill>
                  <a:schemeClr val="accent2"/>
                </a:solidFill>
              </a:rPr>
              <a:t> (scopolamine )is better.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 dirty="0">
                <a:solidFill>
                  <a:schemeClr val="accent2"/>
                </a:solidFill>
              </a:rPr>
              <a:t>9- </a:t>
            </a:r>
            <a:r>
              <a:rPr lang="en-US" sz="2400" dirty="0" err="1">
                <a:solidFill>
                  <a:schemeClr val="accent2"/>
                </a:solidFill>
              </a:rPr>
              <a:t>Hyperhidrosis</a:t>
            </a:r>
            <a:r>
              <a:rPr lang="en-US" sz="2400" dirty="0">
                <a:solidFill>
                  <a:schemeClr val="accent2"/>
                </a:solidFill>
              </a:rPr>
              <a:t> (excessive sweating).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 dirty="0">
                <a:solidFill>
                  <a:schemeClr val="accent2"/>
                </a:solidFill>
              </a:rPr>
              <a:t>10- In cholinergic poisoning to antagonize </a:t>
            </a:r>
            <a:r>
              <a:rPr lang="en-US" sz="2400" dirty="0" err="1">
                <a:solidFill>
                  <a:schemeClr val="accent2"/>
                </a:solidFill>
              </a:rPr>
              <a:t>muscarinic</a:t>
            </a:r>
            <a:r>
              <a:rPr lang="en-US" sz="2400" dirty="0">
                <a:solidFill>
                  <a:schemeClr val="accent2"/>
                </a:solidFill>
              </a:rPr>
              <a:t> effects as in </a:t>
            </a:r>
            <a:r>
              <a:rPr lang="en-US" sz="2400" dirty="0" err="1">
                <a:solidFill>
                  <a:schemeClr val="accent2"/>
                </a:solidFill>
              </a:rPr>
              <a:t>organophosphorus</a:t>
            </a:r>
            <a:r>
              <a:rPr lang="en-US" sz="2400" dirty="0">
                <a:solidFill>
                  <a:schemeClr val="accent2"/>
                </a:solidFill>
              </a:rPr>
              <a:t> poisoning or </a:t>
            </a:r>
            <a:r>
              <a:rPr lang="en-US" sz="2400" dirty="0" err="1">
                <a:solidFill>
                  <a:schemeClr val="accent2"/>
                </a:solidFill>
              </a:rPr>
              <a:t>physostigmine</a:t>
            </a:r>
            <a:r>
              <a:rPr lang="en-US" sz="2400" dirty="0">
                <a:solidFill>
                  <a:schemeClr val="accent2"/>
                </a:solidFill>
              </a:rPr>
              <a:t> poisoning.</a:t>
            </a:r>
            <a:endParaRPr lang="en-US" sz="2400" b="1" dirty="0">
              <a:solidFill>
                <a:schemeClr val="accent2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400" dirty="0">
              <a:solidFill>
                <a:schemeClr val="accent2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10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8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23812"/>
            <a:ext cx="883920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b="1" u="sng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Adverse effects of atropine 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2913" lvl="0" indent="-342900">
              <a:spcAft>
                <a:spcPts val="0"/>
              </a:spcAft>
              <a:buFont typeface="+mj-lt"/>
              <a:buAutoNum type="arabicParenR"/>
            </a:pP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Dry mouth, dry skin, </a:t>
            </a:r>
            <a:r>
              <a:rPr lang="en-US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anhidrosis</a:t>
            </a: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hyperthermia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2913" lvl="0" indent="-342900">
              <a:spcAft>
                <a:spcPts val="0"/>
              </a:spcAft>
              <a:buFont typeface="+mj-lt"/>
              <a:buAutoNum type="arabicParenR"/>
            </a:pP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Tachycardia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2913" lvl="0" indent="-342900">
              <a:spcAft>
                <a:spcPts val="0"/>
              </a:spcAft>
              <a:buFont typeface="+mj-lt"/>
              <a:buAutoNum type="arabicParenR"/>
            </a:pP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Blurred vision, </a:t>
            </a:r>
            <a:r>
              <a:rPr lang="en-US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cycloplegia</a:t>
            </a: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</a:t>
            </a:r>
          </a:p>
          <a:p>
            <a:pPr marL="442913" lvl="0" indent="-342900">
              <a:spcAft>
                <a:spcPts val="0"/>
              </a:spcAft>
              <a:buFont typeface="+mj-lt"/>
              <a:buAutoNum type="arabicParenR"/>
            </a:pP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Mydriasis</a:t>
            </a:r>
            <a:endParaRPr lang="en-US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2913" lvl="0" indent="-342900">
              <a:spcAft>
                <a:spcPts val="0"/>
              </a:spcAft>
              <a:buFont typeface="+mj-lt"/>
              <a:buAutoNum type="arabicParenR"/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Flushing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2913" lvl="0" indent="-342900">
              <a:spcAft>
                <a:spcPts val="0"/>
              </a:spcAft>
              <a:buFont typeface="+mj-lt"/>
              <a:buAutoNum type="arabicParenR"/>
            </a:pP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Constipation</a:t>
            </a:r>
            <a:endParaRPr lang="en-US" sz="2000" dirty="0"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442913" lvl="0" indent="-342900">
              <a:spcAft>
                <a:spcPts val="0"/>
              </a:spcAft>
              <a:buFont typeface="+mj-lt"/>
              <a:buAutoNum type="arabicParenR"/>
            </a:pPr>
            <a:r>
              <a:rPr lang="en-US" b="1" u="sng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CNS include  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00113" lvl="1" indent="-285750">
              <a:spcAft>
                <a:spcPts val="0"/>
              </a:spcAft>
              <a:buFont typeface="+mj-lt"/>
              <a:buAutoNum type="alphaLcParenR"/>
            </a:pP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Confusion, restlessness and delirium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00113" lvl="1" indent="-285750">
              <a:spcAft>
                <a:spcPts val="0"/>
              </a:spcAft>
              <a:buFont typeface="+mj-lt"/>
              <a:buAutoNum type="alphaLcParenR"/>
            </a:pP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May progress to depression, collapse of the circulatory and respiratory systems and death.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85800">
              <a:spcAft>
                <a:spcPts val="0"/>
              </a:spcAft>
            </a:pPr>
            <a:r>
              <a:rPr lang="en-US" sz="1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4269104"/>
            <a:ext cx="8839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b="1" u="sng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Contraindications of atropine 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42925" lvl="0" indent="-342900">
              <a:spcAft>
                <a:spcPts val="0"/>
              </a:spcAft>
              <a:buFont typeface="+mj-lt"/>
              <a:buAutoNum type="arabicParenR"/>
            </a:pP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Glaucoma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42925" lvl="0" indent="-342900">
              <a:spcAft>
                <a:spcPts val="0"/>
              </a:spcAft>
              <a:buFont typeface="+mj-lt"/>
              <a:buAutoNum type="arabicParenR"/>
            </a:pP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Fever.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42925" lvl="0" indent="-342900">
              <a:spcAft>
                <a:spcPts val="0"/>
              </a:spcAft>
              <a:buFont typeface="+mj-lt"/>
              <a:buAutoNum type="arabicParenR"/>
            </a:pP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Constipation and paralytic ileus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42925" lvl="0" indent="-342900">
              <a:spcAft>
                <a:spcPts val="0"/>
              </a:spcAft>
              <a:buFont typeface="+mj-lt"/>
              <a:buAutoNum type="arabicParenR"/>
            </a:pP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Senile hypertrophy of prostate. 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42925" lvl="0" indent="-342900">
              <a:spcAft>
                <a:spcPts val="0"/>
              </a:spcAft>
              <a:buFont typeface="+mj-lt"/>
              <a:buAutoNum type="arabicParenR"/>
            </a:pP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Allergy to atropine.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48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3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535901"/>
            <a:ext cx="899160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3" indent="-228600" algn="ctr">
              <a:spcAft>
                <a:spcPts val="0"/>
              </a:spcAft>
              <a:buFont typeface="+mj-lt"/>
              <a:buAutoNum type="arabicParenR" startAt="2"/>
              <a:tabLst>
                <a:tab pos="337820" algn="l"/>
                <a:tab pos="680720" algn="l"/>
                <a:tab pos="909320" algn="l"/>
                <a:tab pos="2171700" algn="l"/>
              </a:tabLst>
            </a:pPr>
            <a:r>
              <a:rPr lang="en-US" sz="2000" b="1" u="sng" dirty="0">
                <a:solidFill>
                  <a:srgbClr val="FF0000"/>
                </a:solidFill>
                <a:latin typeface="Bodoni MT Black" panose="02070A030806060202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Scopolamine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400300">
              <a:spcAft>
                <a:spcPts val="0"/>
              </a:spcAft>
              <a:tabLst>
                <a:tab pos="337820" algn="l"/>
                <a:tab pos="680720" algn="l"/>
                <a:tab pos="909320" algn="l"/>
              </a:tabLst>
            </a:pPr>
            <a:r>
              <a:rPr lang="en-US" sz="600" b="1" dirty="0">
                <a:latin typeface="Bodoni MT Black" panose="02070A030806060202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337820" algn="l"/>
                <a:tab pos="680720" algn="l"/>
                <a:tab pos="909320" algn="l"/>
              </a:tabLst>
            </a:pP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Produces peripheral effects similar to those of atropine.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336550" algn="l"/>
                <a:tab pos="679450" algn="l"/>
                <a:tab pos="908050" algn="l"/>
                <a:tab pos="8158163" algn="l"/>
              </a:tabLst>
            </a:pPr>
            <a:r>
              <a:rPr lang="en-US" sz="1800" b="1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Greater  action  on the CNS &amp;  longer  duration of  action  in comparison with atropine.</a:t>
            </a: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336550" algn="l"/>
                <a:tab pos="679450" algn="l"/>
                <a:tab pos="908050" algn="l"/>
                <a:tab pos="8158163" algn="l"/>
              </a:tabLst>
            </a:pPr>
            <a:r>
              <a:rPr lang="en-US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It has effect on eye and secretions, but less effect on heart.</a:t>
            </a: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336550" algn="l"/>
                <a:tab pos="679450" algn="l"/>
                <a:tab pos="908050" algn="l"/>
                <a:tab pos="8158163" algn="l"/>
              </a:tabLst>
            </a:pPr>
            <a:r>
              <a:rPr lang="en-US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↑R.C. and C.I.C. and ↓vomiting center, also produces more marked CNS effects ( sedation, drowsiness and amnesia).</a:t>
            </a:r>
          </a:p>
          <a:p>
            <a:pPr>
              <a:spcAft>
                <a:spcPts val="0"/>
              </a:spcAft>
              <a:tabLst>
                <a:tab pos="337820" algn="l"/>
                <a:tab pos="680720" algn="l"/>
                <a:tab pos="909320" algn="l"/>
              </a:tabLst>
            </a:pP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Actions </a:t>
            </a:r>
            <a:endParaRPr lang="en-US" sz="1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28650" lvl="0" indent="-342900"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171450" algn="l"/>
                <a:tab pos="680720" algn="l"/>
                <a:tab pos="909320" algn="l"/>
              </a:tabLst>
            </a:pP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Most </a:t>
            </a:r>
            <a:r>
              <a:rPr lang="en-US" sz="1800" b="1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effective anti-motion sickness drug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28650" indent="-342900">
              <a:spcAft>
                <a:spcPts val="0"/>
              </a:spcAft>
              <a:tabLst>
                <a:tab pos="171450" algn="l"/>
                <a:tab pos="680720" algn="l"/>
              </a:tabLst>
            </a:pP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28650" lvl="0" indent="-342900"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171450" algn="l"/>
                <a:tab pos="680720" algn="l"/>
                <a:tab pos="909320" algn="l"/>
              </a:tabLst>
            </a:pP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Unusual effect of </a:t>
            </a:r>
            <a:r>
              <a:rPr lang="en-US" sz="1800" b="1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blocking short term memory (Amnesia)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28650" indent="-342900">
              <a:spcAft>
                <a:spcPts val="0"/>
              </a:spcAft>
              <a:tabLst>
                <a:tab pos="171450" algn="l"/>
                <a:tab pos="680720" algn="l"/>
              </a:tabLst>
            </a:pP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28650" lvl="0" indent="-342900"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171450" algn="l"/>
                <a:tab pos="680720" algn="l"/>
                <a:tab pos="909320" algn="l"/>
              </a:tabLst>
            </a:pP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 may produce </a:t>
            </a:r>
            <a:r>
              <a:rPr lang="en-US" sz="1800" b="1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euphoria and is subject to abuse.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28650" indent="-342900">
              <a:spcAft>
                <a:spcPts val="0"/>
              </a:spcAft>
              <a:tabLst>
                <a:tab pos="171450" algn="l"/>
                <a:tab pos="680720" algn="l"/>
              </a:tabLst>
            </a:pP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28650" lvl="0" indent="-342900"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171450" algn="l"/>
                <a:tab pos="680720" algn="l"/>
                <a:tab pos="909320" algn="l"/>
              </a:tabLst>
            </a:pPr>
            <a:r>
              <a:rPr lang="en-US" sz="1800" b="1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contrast to atropine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28650" indent="-342900">
              <a:spcAft>
                <a:spcPts val="0"/>
              </a:spcAft>
            </a:pP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85838" lvl="0" indent="-342900"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171450" algn="l"/>
                <a:tab pos="680720" algn="l"/>
              </a:tabLst>
            </a:pPr>
            <a:r>
              <a:rPr lang="en-US" sz="1800" b="1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Scopolamine produces sedation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but at higher doses can produce excitement.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85838" indent="-342900">
              <a:spcAft>
                <a:spcPts val="0"/>
              </a:spcAft>
              <a:tabLst>
                <a:tab pos="171450" algn="l"/>
                <a:tab pos="680720" algn="l"/>
              </a:tabLst>
            </a:pP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85838" lvl="0" indent="-342900"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171450" algn="l"/>
                <a:tab pos="680720" algn="l"/>
              </a:tabLst>
            </a:pPr>
            <a:r>
              <a:rPr lang="en-US" sz="1800" b="1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Less potent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than atropine in its effect  on the heart, bronchial muscles and intestine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92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4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0"/>
            <a:ext cx="8991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337820" algn="l"/>
                <a:tab pos="680720" algn="l"/>
                <a:tab pos="909320" algn="l"/>
              </a:tabLst>
            </a:pPr>
            <a:r>
              <a:rPr lang="en-US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Therapeutic uses 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14375" lvl="0" indent="-342900">
              <a:spcAft>
                <a:spcPts val="0"/>
              </a:spcAft>
              <a:buFont typeface="+mj-lt"/>
              <a:buAutoNum type="arabicParenR"/>
              <a:tabLst>
                <a:tab pos="679450" algn="l"/>
                <a:tab pos="714375" algn="l"/>
                <a:tab pos="908050" algn="l"/>
              </a:tabLst>
            </a:pPr>
            <a:r>
              <a:rPr lang="en-US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Prophylaxis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n-US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motion  sickness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14375" lvl="0" indent="-342900">
              <a:spcAft>
                <a:spcPts val="0"/>
              </a:spcAft>
              <a:buFont typeface="+mj-lt"/>
              <a:buAutoNum type="arabicParenR"/>
              <a:tabLst>
                <a:tab pos="679450" algn="l"/>
                <a:tab pos="714375" algn="l"/>
                <a:tab pos="908050" algn="l"/>
              </a:tabLst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Adjunct drug in anesthetic procedures.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37820" algn="l"/>
                <a:tab pos="680720" algn="l"/>
                <a:tab pos="909320" algn="l"/>
              </a:tabLst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37820" algn="l"/>
                <a:tab pos="680720" algn="l"/>
                <a:tab pos="909320" algn="l"/>
              </a:tabLst>
            </a:pPr>
            <a:r>
              <a:rPr lang="en-US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Adverse effects </a:t>
            </a:r>
            <a:r>
              <a:rPr lang="en-US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 atropine 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67538" y="2362200"/>
            <a:ext cx="25170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  <a:tabLst>
                <a:tab pos="337820" algn="l"/>
                <a:tab pos="680720" algn="l"/>
                <a:tab pos="909320" algn="l"/>
              </a:tabLst>
            </a:pPr>
            <a:r>
              <a:rPr lang="en-US" b="1" u="sng" dirty="0">
                <a:solidFill>
                  <a:srgbClr val="FF0000"/>
                </a:solidFill>
                <a:latin typeface="Bodoni MT Black" panose="02070A030806060202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en-US" b="1" u="sng" dirty="0" err="1">
                <a:solidFill>
                  <a:srgbClr val="FF0000"/>
                </a:solidFill>
                <a:latin typeface="Bodoni MT Black" panose="02070A030806060202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lpratropium</a:t>
            </a:r>
            <a:endParaRPr lang="en-US" sz="2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2823865"/>
            <a:ext cx="8839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337820" algn="l"/>
                <a:tab pos="680720" algn="l"/>
                <a:tab pos="909320" algn="l"/>
              </a:tabLst>
            </a:pPr>
            <a:r>
              <a:rPr lang="en-US" b="1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Inhaled ipratropium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(quaternary derivative of atropine) is useful in treating asthma in patients who are </a:t>
            </a:r>
            <a:r>
              <a:rPr lang="en-US" b="1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unable to take adrenergic agonists.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  <a:tabLst>
                <a:tab pos="337820" algn="l"/>
                <a:tab pos="680720" algn="l"/>
                <a:tab pos="909320" algn="l"/>
              </a:tabLst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337820" algn="l"/>
                <a:tab pos="680720" algn="l"/>
                <a:tab pos="909320" algn="l"/>
              </a:tabLst>
            </a:pPr>
            <a:r>
              <a:rPr lang="en-US" b="1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Because of its positive charge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it does not enter the systemic circulation or the CNS, isolating its effects to the pulmonary system.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37820" algn="l"/>
                <a:tab pos="680720" algn="l"/>
              </a:tabLst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337820" algn="l"/>
                <a:tab pos="680720" algn="l"/>
                <a:tab pos="909320" algn="l"/>
              </a:tabLst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Also beneficial in the management of </a:t>
            </a:r>
            <a:r>
              <a:rPr lang="en-US" b="1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chronic obstructive pulmonary disease</a:t>
            </a:r>
            <a:endParaRPr lang="en-US" sz="2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04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152400"/>
            <a:ext cx="88392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  <a:tabLst>
                <a:tab pos="337820" algn="l"/>
                <a:tab pos="680720" algn="l"/>
                <a:tab pos="909320" algn="l"/>
              </a:tabLst>
            </a:pPr>
            <a:r>
              <a:rPr lang="en-US" sz="2000" b="1" u="sng" dirty="0">
                <a:solidFill>
                  <a:srgbClr val="C00000"/>
                </a:solidFill>
                <a:latin typeface="Arial Black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r>
              <a:rPr lang="en-US" sz="2000" b="1" u="sng" dirty="0" err="1">
                <a:solidFill>
                  <a:srgbClr val="C00000"/>
                </a:solidFill>
                <a:latin typeface="Arial Black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Tropicamide</a:t>
            </a:r>
            <a:r>
              <a:rPr lang="en-US" sz="2000" b="1" u="sng" dirty="0">
                <a:solidFill>
                  <a:srgbClr val="C00000"/>
                </a:solidFill>
                <a:latin typeface="Arial Black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000" b="1" u="sng" dirty="0" err="1">
                <a:solidFill>
                  <a:srgbClr val="C00000"/>
                </a:solidFill>
                <a:latin typeface="Arial Black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Cyclopentolate</a:t>
            </a:r>
            <a:endParaRPr lang="en-US" sz="1800" dirty="0">
              <a:solidFill>
                <a:srgbClr val="C00000"/>
              </a:solidFill>
              <a:latin typeface="Arial Black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37820" algn="l"/>
                <a:tab pos="680720" algn="l"/>
                <a:tab pos="909320" algn="l"/>
              </a:tabLst>
            </a:pPr>
            <a:r>
              <a:rPr lang="en-US" sz="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337820" algn="l"/>
                <a:tab pos="680720" algn="l"/>
                <a:tab pos="909320" algn="l"/>
              </a:tabLst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Used as </a:t>
            </a:r>
            <a:r>
              <a:rPr lang="en-US" sz="3200" b="1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ophthalmic solutions for retinal examination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  <a:tabLst>
                <a:tab pos="337820" algn="l"/>
                <a:tab pos="680720" algn="l"/>
              </a:tabLst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337820" algn="l"/>
                <a:tab pos="680720" algn="l"/>
                <a:tab pos="909320" algn="l"/>
              </a:tabLst>
            </a:pPr>
            <a:r>
              <a:rPr lang="en-US" sz="3200" b="1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Shorter duration than atropine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37820" algn="l"/>
                <a:tab pos="680720" algn="l"/>
              </a:tabLst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337820" algn="l"/>
                <a:tab pos="680720" algn="l"/>
              </a:tabLst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Tropicamide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(6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hrs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and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Cyclopentolate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(24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hrs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44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2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1410</Words>
  <Application>Microsoft Office PowerPoint</Application>
  <PresentationFormat>عرض على الشاشة (4:3)</PresentationFormat>
  <Paragraphs>269</Paragraphs>
  <Slides>17</Slides>
  <Notes>0</Notes>
  <HiddenSlides>0</HiddenSlides>
  <MMClips>16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17</vt:i4>
      </vt:variant>
    </vt:vector>
  </HeadingPairs>
  <TitlesOfParts>
    <vt:vector size="25" baseType="lpstr">
      <vt:lpstr>Arial</vt:lpstr>
      <vt:lpstr>Arial Black</vt:lpstr>
      <vt:lpstr>Bodoni MT Black</vt:lpstr>
      <vt:lpstr>Calibri</vt:lpstr>
      <vt:lpstr>Courier New</vt:lpstr>
      <vt:lpstr>Times New Roman</vt:lpstr>
      <vt:lpstr>Wingdings</vt:lpstr>
      <vt:lpstr>Office Theme</vt:lpstr>
      <vt:lpstr>Parasympatholytics </vt:lpstr>
      <vt:lpstr>عرض تقديمي في PowerPoint</vt:lpstr>
      <vt:lpstr>عرض تقديمي في PowerPoint</vt:lpstr>
      <vt:lpstr>عرض تقديمي في PowerPoint</vt:lpstr>
      <vt:lpstr> Therapeutic uses: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ΙΙ. Ganglion blockers</vt:lpstr>
      <vt:lpstr>Pharmacological action of ganglionic blocker 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anm22</dc:creator>
  <cp:lastModifiedBy>المهدي حسن عبدالله حيال</cp:lastModifiedBy>
  <cp:revision>12</cp:revision>
  <dcterms:created xsi:type="dcterms:W3CDTF">2006-08-16T00:00:00Z</dcterms:created>
  <dcterms:modified xsi:type="dcterms:W3CDTF">2024-03-21T10:49:39Z</dcterms:modified>
</cp:coreProperties>
</file>