
<file path=[Content_Types].xml><?xml version="1.0" encoding="utf-8"?>
<Types xmlns="http://schemas.openxmlformats.org/package/2006/content-types">
  <Default Extension="tmp" ContentType="image/pn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1"/>
  </p:notesMasterIdLst>
  <p:handoutMasterIdLst>
    <p:handoutMasterId r:id="rId12"/>
  </p:handoutMasterIdLst>
  <p:sldIdLst>
    <p:sldId id="266" r:id="rId2"/>
    <p:sldId id="256" r:id="rId3"/>
    <p:sldId id="272" r:id="rId4"/>
    <p:sldId id="273" r:id="rId5"/>
    <p:sldId id="271" r:id="rId6"/>
    <p:sldId id="275" r:id="rId7"/>
    <p:sldId id="276" r:id="rId8"/>
    <p:sldId id="277" r:id="rId9"/>
    <p:sldId id="274" r:id="rId1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69815E4E-95E4-83A2-37FC-932203F01E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xmlns="" id="{9673BACF-0764-CBF9-78B6-3A83DFF9FA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056E9E-A560-48F8-A627-D22D621CDD09}" type="datetimeFigureOut">
              <a:rPr lang="en-GB" smtClean="0"/>
              <a:t>27/03/2023</a:t>
            </a:fld>
            <a:endParaRPr lang="en-GB"/>
          </a:p>
        </p:txBody>
      </p:sp>
      <p:sp>
        <p:nvSpPr>
          <p:cNvPr id="4" name="Footer Placeholder 3">
            <a:extLst>
              <a:ext uri="{FF2B5EF4-FFF2-40B4-BE49-F238E27FC236}">
                <a16:creationId xmlns:a16="http://schemas.microsoft.com/office/drawing/2014/main" xmlns="" id="{F9A9579C-1272-E33A-675D-993830CD5FC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xmlns="" id="{4AAF3196-4D91-950D-4723-C46F0BFE84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D6989A-3AF7-4A59-8013-66671709818D}" type="slidenum">
              <a:rPr lang="en-GB" smtClean="0"/>
              <a:t>‹#›</a:t>
            </a:fld>
            <a:endParaRPr lang="en-GB"/>
          </a:p>
        </p:txBody>
      </p:sp>
    </p:spTree>
    <p:extLst>
      <p:ext uri="{BB962C8B-B14F-4D97-AF65-F5344CB8AC3E}">
        <p14:creationId xmlns:p14="http://schemas.microsoft.com/office/powerpoint/2010/main" val="4177051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B0563-A279-40D8-B4EC-845476952AB5}" type="datetimeFigureOut">
              <a:rPr lang="en-GB" smtClean="0"/>
              <a:t>27/03/2023</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483AB-B1DB-43CD-8E4D-C56DF9162C94}" type="slidenum">
              <a:rPr lang="en-GB" smtClean="0"/>
              <a:t>‹#›</a:t>
            </a:fld>
            <a:endParaRPr lang="en-GB"/>
          </a:p>
        </p:txBody>
      </p:sp>
    </p:spTree>
    <p:extLst>
      <p:ext uri="{BB962C8B-B14F-4D97-AF65-F5344CB8AC3E}">
        <p14:creationId xmlns:p14="http://schemas.microsoft.com/office/powerpoint/2010/main" val="376330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3E844A87-C76E-457D-B42D-17DEEDD99311}"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F9A519E-2C86-4686-8FAB-5EE1F7D067F5}"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3A7BC2C-9A87-414D-9E39-E878481026CB}"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BC677673-2008-4BB4-A23E-F7DAF99874FB}"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A809D8D5-CFB7-4634-B55D-49EDFBA94D4E}" type="uaqdatetime1">
              <a:rPr lang="ar-SA" smtClean="0"/>
              <a:t>10/04/1444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9B08F612-AF34-4475-93D1-B304E039DD7B}" type="uaqdatetime1">
              <a:rPr lang="ar-SA" smtClean="0"/>
              <a:t>10/04/1444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71D4AA1B-1B60-42C1-B9A9-6DAC902CFA9E}" type="uaqdatetime1">
              <a:rPr lang="ar-SA" smtClean="0"/>
              <a:t>10/04/1444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0B884A6A-9CF0-46FE-8A77-DFD61C388AA8}" type="uaqdatetime1">
              <a:rPr lang="ar-SA" smtClean="0"/>
              <a:t>10/04/1444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741BEB-9D08-4FDE-9107-9161E640EA24}" type="uaqdatetime1">
              <a:rPr lang="ar-SA" smtClean="0"/>
              <a:t>10/04/1444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301A1A6-B4CC-4CA6-ABE7-9E25DF9779FE}" type="uaqdatetime1">
              <a:rPr lang="ar-SA" smtClean="0"/>
              <a:t>10/04/1444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B952581-4875-4610-82D8-9A69F1AA3116}" type="uaqdatetime1">
              <a:rPr lang="ar-SA" smtClean="0"/>
              <a:t>10/04/1444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DED6C6-494E-4AD0-8A4B-5F5BC66EC0A0}" type="uaqdatetime1">
              <a:rPr lang="ar-SA" smtClean="0"/>
              <a:t>10/04/1444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17" y="0"/>
            <a:ext cx="3348884" cy="6858000"/>
          </a:xfrm>
          <a:prstGeom prst="rect">
            <a:avLst/>
          </a:prstGeom>
        </p:spPr>
      </p:pic>
      <p:pic>
        <p:nvPicPr>
          <p:cNvPr id="6" name="صورة 66">
            <a:extLst>
              <a:ext uri="{FF2B5EF4-FFF2-40B4-BE49-F238E27FC236}">
                <a16:creationId xmlns:a16="http://schemas.microsoft.com/office/drawing/2014/main" xmlns="" id="{00000000-0008-0000-0200-000008000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1261529" cy="11967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xmlns="" id="{F26FCD00-4833-44CB-8AE2-6CA8012B8E93}"/>
              </a:ext>
            </a:extLst>
          </p:cNvPr>
          <p:cNvSpPr txBox="1">
            <a:spLocks/>
          </p:cNvSpPr>
          <p:nvPr/>
        </p:nvSpPr>
        <p:spPr>
          <a:xfrm>
            <a:off x="340589" y="1107940"/>
            <a:ext cx="5795117" cy="104452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3600" dirty="0">
                <a:solidFill>
                  <a:srgbClr val="00B0F0"/>
                </a:solidFill>
              </a:rPr>
              <a:t>AL-AYEN UNIVRSITY</a:t>
            </a:r>
            <a:br>
              <a:rPr lang="en-US" sz="3600" dirty="0">
                <a:solidFill>
                  <a:srgbClr val="00B0F0"/>
                </a:solidFill>
              </a:rPr>
            </a:br>
            <a:r>
              <a:rPr lang="en-US" sz="3600" dirty="0">
                <a:solidFill>
                  <a:srgbClr val="00B0F0"/>
                </a:solidFill>
              </a:rPr>
              <a:t>COLLEGE OF PETROLEUM ENGINEERING</a:t>
            </a:r>
            <a:endParaRPr lang="ar-SY" sz="3600" dirty="0">
              <a:solidFill>
                <a:srgbClr val="00B0F0"/>
              </a:solidFill>
            </a:endParaRPr>
          </a:p>
        </p:txBody>
      </p:sp>
      <p:sp>
        <p:nvSpPr>
          <p:cNvPr id="8" name="Subtitle 2">
            <a:extLst>
              <a:ext uri="{FF2B5EF4-FFF2-40B4-BE49-F238E27FC236}">
                <a16:creationId xmlns:a16="http://schemas.microsoft.com/office/drawing/2014/main" xmlns="" id="{05A88EBC-0EE8-44D8-A89F-FB82ECB9325C}"/>
              </a:ext>
            </a:extLst>
          </p:cNvPr>
          <p:cNvSpPr txBox="1">
            <a:spLocks/>
          </p:cNvSpPr>
          <p:nvPr/>
        </p:nvSpPr>
        <p:spPr>
          <a:xfrm>
            <a:off x="203913" y="2385274"/>
            <a:ext cx="5795117" cy="82952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en-US" sz="4000" dirty="0">
                <a:solidFill>
                  <a:srgbClr val="FF0000"/>
                </a:solidFill>
                <a:cs typeface="+mj-cs"/>
              </a:rPr>
              <a:t>TECHNICAL ENGLISH </a:t>
            </a:r>
            <a:endParaRPr lang="ar-SY" sz="4000" dirty="0">
              <a:solidFill>
                <a:srgbClr val="FF0000"/>
              </a:solidFill>
              <a:cs typeface="+mj-cs"/>
            </a:endParaRPr>
          </a:p>
        </p:txBody>
      </p:sp>
      <p:sp>
        <p:nvSpPr>
          <p:cNvPr id="9" name="TextBox 8">
            <a:extLst>
              <a:ext uri="{FF2B5EF4-FFF2-40B4-BE49-F238E27FC236}">
                <a16:creationId xmlns:a16="http://schemas.microsoft.com/office/drawing/2014/main" xmlns="" id="{F4D6A447-38A3-4F07-B0C0-4629A650A3E7}"/>
              </a:ext>
            </a:extLst>
          </p:cNvPr>
          <p:cNvSpPr txBox="1"/>
          <p:nvPr/>
        </p:nvSpPr>
        <p:spPr>
          <a:xfrm>
            <a:off x="166998" y="3395142"/>
            <a:ext cx="6098344" cy="1200329"/>
          </a:xfrm>
          <a:prstGeom prst="rect">
            <a:avLst/>
          </a:prstGeom>
          <a:noFill/>
        </p:spPr>
        <p:txBody>
          <a:bodyPr wrap="square">
            <a:spAutoFit/>
          </a:bodyPr>
          <a:lstStyle/>
          <a:p>
            <a:pPr algn="ctr"/>
            <a:r>
              <a:rPr lang="en-US" sz="3600" dirty="0">
                <a:solidFill>
                  <a:srgbClr val="00B0F0"/>
                </a:solidFill>
                <a:latin typeface="Times New Roman" panose="02020603050405020304" pitchFamily="18" charset="0"/>
                <a:cs typeface="Times New Roman" panose="02020603050405020304" pitchFamily="18" charset="0"/>
              </a:rPr>
              <a:t>Lecture #8: </a:t>
            </a:r>
            <a:r>
              <a:rPr lang="en-GB" sz="3600" dirty="0">
                <a:solidFill>
                  <a:srgbClr val="00B0F0"/>
                </a:solidFill>
                <a:latin typeface="Times New Roman" panose="02020603050405020304" pitchFamily="18" charset="0"/>
                <a:cs typeface="Times New Roman" panose="02020603050405020304" pitchFamily="18" charset="0"/>
              </a:rPr>
              <a:t>Reservoir Rock Properties</a:t>
            </a:r>
            <a:endParaRPr lang="en-GB" sz="1100" dirty="0">
              <a:solidFill>
                <a:srgbClr val="00B0F0"/>
              </a:solidFill>
              <a:latin typeface="Times New Roman" panose="02020603050405020304" pitchFamily="18" charset="0"/>
              <a:cs typeface="Times New Roman" panose="02020603050405020304" pitchFamily="18" charset="0"/>
            </a:endParaRPr>
          </a:p>
        </p:txBody>
      </p:sp>
      <p:sp>
        <p:nvSpPr>
          <p:cNvPr id="10" name="مستطيل 9"/>
          <p:cNvSpPr/>
          <p:nvPr/>
        </p:nvSpPr>
        <p:spPr>
          <a:xfrm>
            <a:off x="2689821" y="4841862"/>
            <a:ext cx="1191352" cy="369332"/>
          </a:xfrm>
          <a:prstGeom prst="rect">
            <a:avLst/>
          </a:prstGeom>
        </p:spPr>
        <p:txBody>
          <a:bodyPr wrap="none">
            <a:spAutoFit/>
          </a:bodyPr>
          <a:lstStyle/>
          <a:p>
            <a:pPr algn="ctr"/>
            <a:r>
              <a:rPr lang="en-US" b="1" dirty="0">
                <a:solidFill>
                  <a:srgbClr val="002060"/>
                </a:solidFill>
              </a:rPr>
              <a:t>2022-2023</a:t>
            </a:r>
            <a:endParaRPr lang="ar-SY" b="1" dirty="0">
              <a:solidFill>
                <a:srgbClr val="002060"/>
              </a:solidFill>
            </a:endParaRPr>
          </a:p>
        </p:txBody>
      </p:sp>
      <p:sp>
        <p:nvSpPr>
          <p:cNvPr id="11" name="مستطيل 10"/>
          <p:cNvSpPr/>
          <p:nvPr/>
        </p:nvSpPr>
        <p:spPr>
          <a:xfrm>
            <a:off x="999497" y="5461904"/>
            <a:ext cx="4572000" cy="646331"/>
          </a:xfrm>
          <a:prstGeom prst="rect">
            <a:avLst/>
          </a:prstGeom>
        </p:spPr>
        <p:txBody>
          <a:bodyPr>
            <a:spAutoFit/>
          </a:bodyPr>
          <a:lstStyle/>
          <a:p>
            <a:pPr algn="ctr"/>
            <a:r>
              <a:rPr lang="en-US" dirty="0">
                <a:solidFill>
                  <a:srgbClr val="002060"/>
                </a:solidFill>
              </a:rPr>
              <a:t>NASIR ALSHMLH</a:t>
            </a:r>
          </a:p>
          <a:p>
            <a:pPr algn="ctr"/>
            <a:r>
              <a:rPr lang="en-US" dirty="0">
                <a:solidFill>
                  <a:srgbClr val="002060"/>
                </a:solidFill>
              </a:rPr>
              <a:t>ASMAA ALGHAZI</a:t>
            </a:r>
            <a:endParaRPr lang="ar-SY" dirty="0">
              <a:solidFill>
                <a:srgbClr val="002060"/>
              </a:solidFill>
            </a:endParaRPr>
          </a:p>
        </p:txBody>
      </p:sp>
      <p:sp>
        <p:nvSpPr>
          <p:cNvPr id="2" name="Slide Number Placeholder 1">
            <a:extLst>
              <a:ext uri="{FF2B5EF4-FFF2-40B4-BE49-F238E27FC236}">
                <a16:creationId xmlns:a16="http://schemas.microsoft.com/office/drawing/2014/main" xmlns="" id="{50ED4136-15FF-77AB-3F1F-286EFF219160}"/>
              </a:ext>
            </a:extLst>
          </p:cNvPr>
          <p:cNvSpPr>
            <a:spLocks noGrp="1"/>
          </p:cNvSpPr>
          <p:nvPr>
            <p:ph type="sldNum" sz="quarter" idx="12"/>
          </p:nvPr>
        </p:nvSpPr>
        <p:spPr/>
        <p:txBody>
          <a:bodyPr/>
          <a:lstStyle/>
          <a:p>
            <a:fld id="{0B34F065-1154-456A-91E3-76DE8E75E17B}" type="slidenum">
              <a:rPr lang="ar-SA" smtClean="0"/>
              <a:t>1</a:t>
            </a:fld>
            <a:endParaRPr lang="ar-SA"/>
          </a:p>
        </p:txBody>
      </p:sp>
    </p:spTree>
    <p:extLst>
      <p:ext uri="{BB962C8B-B14F-4D97-AF65-F5344CB8AC3E}">
        <p14:creationId xmlns:p14="http://schemas.microsoft.com/office/powerpoint/2010/main" val="422750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Reservoir Rocks Properties</a:t>
            </a:r>
          </a:p>
        </p:txBody>
      </p:sp>
      <p:sp>
        <p:nvSpPr>
          <p:cNvPr id="7" name="TextBox 6">
            <a:extLst>
              <a:ext uri="{FF2B5EF4-FFF2-40B4-BE49-F238E27FC236}">
                <a16:creationId xmlns:a16="http://schemas.microsoft.com/office/drawing/2014/main" xmlns="" id="{8D4B36B6-2454-469C-1258-DA706A00F7F6}"/>
              </a:ext>
            </a:extLst>
          </p:cNvPr>
          <p:cNvSpPr txBox="1"/>
          <p:nvPr/>
        </p:nvSpPr>
        <p:spPr>
          <a:xfrm>
            <a:off x="267050" y="555638"/>
            <a:ext cx="4752528" cy="3046988"/>
          </a:xfrm>
          <a:prstGeom prst="rect">
            <a:avLst/>
          </a:prstGeom>
          <a:noFill/>
        </p:spPr>
        <p:txBody>
          <a:bodyPr wrap="square">
            <a:spAutoFit/>
          </a:bodyPr>
          <a:lstStyle/>
          <a:p>
            <a:pPr algn="justLow" rtl="0"/>
            <a:r>
              <a:rPr lang="en-US" sz="1600" b="0" i="0" u="none" strike="noStrike" baseline="0" dirty="0">
                <a:solidFill>
                  <a:srgbClr val="000000"/>
                </a:solidFill>
                <a:latin typeface="Times New Roman" panose="02020603050405020304" pitchFamily="18" charset="0"/>
              </a:rPr>
              <a:t>Hydrocarbon traps may be illustrated by considering a </a:t>
            </a:r>
            <a:r>
              <a:rPr lang="en-US" sz="1600" b="1" i="0" u="none" strike="noStrike" baseline="0" dirty="0">
                <a:solidFill>
                  <a:schemeClr val="tx2"/>
                </a:solidFill>
                <a:latin typeface="Times New Roman" panose="02020603050405020304" pitchFamily="18" charset="0"/>
              </a:rPr>
              <a:t>porous</a:t>
            </a:r>
            <a:r>
              <a:rPr lang="en-US" sz="1600" b="1" i="0" u="none" strike="noStrike" baseline="0" dirty="0">
                <a:solidFill>
                  <a:srgbClr val="000000"/>
                </a:solidFill>
                <a:latin typeface="Times New Roman" panose="02020603050405020304" pitchFamily="18" charset="0"/>
              </a:rPr>
              <a:t>, </a:t>
            </a:r>
            <a:r>
              <a:rPr lang="en-US" sz="1600" b="1" i="0" u="none" strike="noStrike" baseline="0" dirty="0">
                <a:solidFill>
                  <a:schemeClr val="tx2"/>
                </a:solidFill>
                <a:latin typeface="Times New Roman" panose="02020603050405020304" pitchFamily="18" charset="0"/>
              </a:rPr>
              <a:t>permeable</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formation that has been folded into an anticlinal trap by </a:t>
            </a:r>
            <a:r>
              <a:rPr lang="en-US" sz="1600" b="1" i="0" u="none" strike="noStrike" baseline="0" dirty="0">
                <a:solidFill>
                  <a:schemeClr val="tx2"/>
                </a:solidFill>
                <a:latin typeface="Times New Roman" panose="02020603050405020304" pitchFamily="18" charset="0"/>
              </a:rPr>
              <a:t>diastrophism</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and is enclosed between </a:t>
            </a:r>
            <a:r>
              <a:rPr lang="en-US" sz="1600" b="1" i="0" u="none" strike="noStrike" baseline="0" dirty="0">
                <a:solidFill>
                  <a:schemeClr val="tx2"/>
                </a:solidFill>
                <a:latin typeface="Times New Roman" panose="02020603050405020304" pitchFamily="18" charset="0"/>
              </a:rPr>
              <a:t>impermeable</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rocks. </a:t>
            </a:r>
          </a:p>
          <a:p>
            <a:pPr algn="justLow" rtl="0"/>
            <a:r>
              <a:rPr lang="en-US" sz="1600" b="0" i="0" u="none" strike="noStrike" baseline="0" dirty="0">
                <a:solidFill>
                  <a:srgbClr val="000000"/>
                </a:solidFill>
                <a:latin typeface="Times New Roman" panose="02020603050405020304" pitchFamily="18" charset="0"/>
              </a:rPr>
              <a:t>The </a:t>
            </a:r>
            <a:r>
              <a:rPr lang="en-US" sz="1600" b="1" i="0" u="none" strike="noStrike" baseline="0" dirty="0">
                <a:solidFill>
                  <a:schemeClr val="tx2"/>
                </a:solidFill>
                <a:latin typeface="Times New Roman" panose="02020603050405020304" pitchFamily="18" charset="0"/>
              </a:rPr>
              <a:t>closure</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of the trap is the distance between the </a:t>
            </a:r>
            <a:r>
              <a:rPr lang="en-US" sz="1600" b="1" i="0" u="none" strike="noStrike" baseline="0" dirty="0">
                <a:solidFill>
                  <a:schemeClr val="tx2"/>
                </a:solidFill>
                <a:latin typeface="Times New Roman" panose="02020603050405020304" pitchFamily="18" charset="0"/>
              </a:rPr>
              <a:t>crest</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and the </a:t>
            </a:r>
            <a:r>
              <a:rPr lang="en-US" sz="1600" b="1" i="0" u="none" strike="noStrike" baseline="0" dirty="0">
                <a:solidFill>
                  <a:schemeClr val="tx2"/>
                </a:solidFill>
                <a:latin typeface="Times New Roman" panose="02020603050405020304" pitchFamily="18" charset="0"/>
              </a:rPr>
              <a:t>spill point </a:t>
            </a:r>
            <a:r>
              <a:rPr lang="en-US" sz="1600" b="0" i="0" u="none" strike="noStrike" baseline="0" dirty="0">
                <a:solidFill>
                  <a:srgbClr val="000000"/>
                </a:solidFill>
                <a:latin typeface="Times New Roman" panose="02020603050405020304" pitchFamily="18" charset="0"/>
              </a:rPr>
              <a:t>(lowest point of the trap that can contain hydrocarbons). In most cases, the hydrocarbon trap is not filled to the spill point. It may contain a </a:t>
            </a:r>
            <a:r>
              <a:rPr lang="en-US" sz="1600" b="1" i="0" u="none" strike="noStrike" baseline="0" dirty="0">
                <a:solidFill>
                  <a:schemeClr val="tx2"/>
                </a:solidFill>
                <a:latin typeface="Times New Roman" panose="02020603050405020304" pitchFamily="18" charset="0"/>
              </a:rPr>
              <a:t>gas cap </a:t>
            </a:r>
            <a:r>
              <a:rPr lang="en-US" sz="1600" b="0" i="0" u="none" strike="noStrike" baseline="0" dirty="0">
                <a:solidFill>
                  <a:srgbClr val="000000"/>
                </a:solidFill>
                <a:latin typeface="Times New Roman" panose="02020603050405020304" pitchFamily="18" charset="0"/>
              </a:rPr>
              <a:t>if the oil contains light hydrocarbons and the pressure-temperature relationship of the zone permits the </a:t>
            </a:r>
            <a:r>
              <a:rPr lang="en-US" sz="1600" b="1" i="0" u="none" strike="noStrike" baseline="0" dirty="0">
                <a:solidFill>
                  <a:schemeClr val="tx2"/>
                </a:solidFill>
                <a:latin typeface="Times New Roman" panose="02020603050405020304" pitchFamily="18" charset="0"/>
              </a:rPr>
              <a:t>existence</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of a gas zone at the top of the reservoir. </a:t>
            </a:r>
          </a:p>
        </p:txBody>
      </p:sp>
      <p:pic>
        <p:nvPicPr>
          <p:cNvPr id="9" name="Picture 8">
            <a:extLst>
              <a:ext uri="{FF2B5EF4-FFF2-40B4-BE49-F238E27FC236}">
                <a16:creationId xmlns:a16="http://schemas.microsoft.com/office/drawing/2014/main" xmlns="" id="{31AD2FFE-165F-341A-2F81-3C6310E19ACC}"/>
              </a:ext>
            </a:extLst>
          </p:cNvPr>
          <p:cNvPicPr>
            <a:picLocks noChangeAspect="1"/>
          </p:cNvPicPr>
          <p:nvPr/>
        </p:nvPicPr>
        <p:blipFill>
          <a:blip r:embed="rId2"/>
          <a:stretch>
            <a:fillRect/>
          </a:stretch>
        </p:blipFill>
        <p:spPr>
          <a:xfrm>
            <a:off x="5220072" y="764705"/>
            <a:ext cx="3600400" cy="1872208"/>
          </a:xfrm>
          <a:prstGeom prst="rect">
            <a:avLst/>
          </a:prstGeom>
        </p:spPr>
      </p:pic>
      <p:sp>
        <p:nvSpPr>
          <p:cNvPr id="11" name="TextBox 10">
            <a:extLst>
              <a:ext uri="{FF2B5EF4-FFF2-40B4-BE49-F238E27FC236}">
                <a16:creationId xmlns:a16="http://schemas.microsoft.com/office/drawing/2014/main" xmlns="" id="{903EF042-1B80-01D9-812F-EACEB4DFE7B4}"/>
              </a:ext>
            </a:extLst>
          </p:cNvPr>
          <p:cNvSpPr txBox="1"/>
          <p:nvPr/>
        </p:nvSpPr>
        <p:spPr>
          <a:xfrm>
            <a:off x="189058" y="3602626"/>
            <a:ext cx="8765884" cy="1077218"/>
          </a:xfrm>
          <a:prstGeom prst="rect">
            <a:avLst/>
          </a:prstGeom>
          <a:noFill/>
        </p:spPr>
        <p:txBody>
          <a:bodyPr wrap="square">
            <a:spAutoFit/>
          </a:bodyPr>
          <a:lstStyle/>
          <a:p>
            <a:pPr algn="justLow" rtl="0"/>
            <a:r>
              <a:rPr lang="en-US" sz="1600" b="0" i="0" u="none" strike="noStrike" baseline="0" dirty="0">
                <a:solidFill>
                  <a:srgbClr val="000000"/>
                </a:solidFill>
                <a:latin typeface="Times New Roman" panose="02020603050405020304" pitchFamily="18" charset="0"/>
              </a:rPr>
              <a:t>If a gas cap exists, the </a:t>
            </a:r>
            <a:r>
              <a:rPr lang="en-US" sz="1600" b="1" i="0" u="none" strike="noStrike" baseline="0" dirty="0">
                <a:solidFill>
                  <a:schemeClr val="tx2"/>
                </a:solidFill>
                <a:latin typeface="Times New Roman" panose="02020603050405020304" pitchFamily="18" charset="0"/>
              </a:rPr>
              <a:t>gas-oil contact</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is the deepest level of producible gas. Likewise, the </a:t>
            </a:r>
            <a:r>
              <a:rPr lang="en-US" sz="1600" b="1" i="0" u="none" strike="noStrike" baseline="0" dirty="0">
                <a:solidFill>
                  <a:schemeClr val="tx2"/>
                </a:solidFill>
                <a:latin typeface="Times New Roman" panose="02020603050405020304" pitchFamily="18" charset="0"/>
              </a:rPr>
              <a:t>oil-water contact</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is the lowest level </a:t>
            </a:r>
            <a:r>
              <a:rPr lang="en-US" sz="1600" b="0" i="0" u="none" strike="noStrike" baseline="0" dirty="0">
                <a:solidFill>
                  <a:schemeClr val="tx2"/>
                </a:solidFill>
                <a:latin typeface="Times New Roman" panose="02020603050405020304" pitchFamily="18" charset="0"/>
              </a:rPr>
              <a:t>of </a:t>
            </a:r>
            <a:r>
              <a:rPr lang="en-US" sz="1600" b="1" i="0" u="none" strike="noStrike" baseline="0" dirty="0">
                <a:solidFill>
                  <a:schemeClr val="tx2"/>
                </a:solidFill>
                <a:latin typeface="Times New Roman" panose="02020603050405020304" pitchFamily="18" charset="0"/>
              </a:rPr>
              <a:t>producible oil</a:t>
            </a:r>
            <a:r>
              <a:rPr lang="en-US" sz="1600" b="0" i="0" u="none" strike="noStrike" baseline="0" dirty="0">
                <a:solidFill>
                  <a:schemeClr val="tx2"/>
                </a:solidFill>
                <a:latin typeface="Times New Roman" panose="02020603050405020304" pitchFamily="18" charset="0"/>
              </a:rPr>
              <a:t>. </a:t>
            </a:r>
            <a:r>
              <a:rPr lang="en-US" sz="1600" b="1" i="0" u="none" strike="noStrike" baseline="0" dirty="0">
                <a:solidFill>
                  <a:schemeClr val="tx2"/>
                </a:solidFill>
                <a:latin typeface="Times New Roman" panose="02020603050405020304" pitchFamily="18" charset="0"/>
              </a:rPr>
              <a:t>Transition zones </a:t>
            </a:r>
            <a:r>
              <a:rPr lang="en-US" sz="1600" b="0" i="0" u="none" strike="noStrike" baseline="0" dirty="0">
                <a:solidFill>
                  <a:srgbClr val="000000"/>
                </a:solidFill>
                <a:latin typeface="Times New Roman" panose="02020603050405020304" pitchFamily="18" charset="0"/>
              </a:rPr>
              <a:t>between various zones grading from high </a:t>
            </a:r>
            <a:r>
              <a:rPr lang="en-US" sz="1600" b="1" i="0" u="none" strike="noStrike" baseline="0" dirty="0">
                <a:solidFill>
                  <a:schemeClr val="tx2"/>
                </a:solidFill>
                <a:latin typeface="Times New Roman" panose="02020603050405020304" pitchFamily="18" charset="0"/>
              </a:rPr>
              <a:t>oil saturation </a:t>
            </a:r>
            <a:r>
              <a:rPr lang="en-US" sz="1600" b="0" i="0" u="none" strike="noStrike" baseline="0" dirty="0">
                <a:solidFill>
                  <a:srgbClr val="000000"/>
                </a:solidFill>
                <a:latin typeface="Times New Roman" panose="02020603050405020304" pitchFamily="18" charset="0"/>
              </a:rPr>
              <a:t>to hydrocarbon-free water. For example, the water zone immediately below the oil-water contact is the </a:t>
            </a:r>
            <a:r>
              <a:rPr lang="en-US" sz="1600" b="1" i="0" u="none" strike="noStrike" baseline="0" dirty="0">
                <a:solidFill>
                  <a:schemeClr val="tx2"/>
                </a:solidFill>
                <a:latin typeface="Times New Roman" panose="02020603050405020304" pitchFamily="18" charset="0"/>
              </a:rPr>
              <a:t>bottom water</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whereas the </a:t>
            </a:r>
            <a:r>
              <a:rPr lang="en-US" sz="1600" b="1" i="0" u="none" strike="noStrike" baseline="0" dirty="0">
                <a:solidFill>
                  <a:schemeClr val="tx2"/>
                </a:solidFill>
                <a:latin typeface="Times New Roman" panose="02020603050405020304" pitchFamily="18" charset="0"/>
              </a:rPr>
              <a:t>edge water </a:t>
            </a:r>
            <a:r>
              <a:rPr lang="en-US" sz="1600" b="0" i="0" u="none" strike="noStrike" baseline="0" dirty="0">
                <a:solidFill>
                  <a:srgbClr val="000000"/>
                </a:solidFill>
                <a:latin typeface="Times New Roman" panose="02020603050405020304" pitchFamily="18" charset="0"/>
              </a:rPr>
              <a:t>is laterally </a:t>
            </a:r>
            <a:r>
              <a:rPr lang="en-US" sz="1600" b="1" i="0" u="none" strike="noStrike" baseline="0" dirty="0">
                <a:solidFill>
                  <a:schemeClr val="tx2"/>
                </a:solidFill>
                <a:latin typeface="Times New Roman" panose="02020603050405020304" pitchFamily="18" charset="0"/>
              </a:rPr>
              <a:t>adjacent to </a:t>
            </a:r>
            <a:r>
              <a:rPr lang="en-US" sz="1600" b="0" i="0" u="none" strike="noStrike" baseline="0" dirty="0">
                <a:solidFill>
                  <a:srgbClr val="000000"/>
                </a:solidFill>
                <a:latin typeface="Times New Roman" panose="02020603050405020304" pitchFamily="18" charset="0"/>
              </a:rPr>
              <a:t>the oil zone.</a:t>
            </a:r>
            <a:endParaRPr lang="en-GB" sz="1600" dirty="0"/>
          </a:p>
        </p:txBody>
      </p:sp>
      <p:sp>
        <p:nvSpPr>
          <p:cNvPr id="13" name="TextBox 12">
            <a:extLst>
              <a:ext uri="{FF2B5EF4-FFF2-40B4-BE49-F238E27FC236}">
                <a16:creationId xmlns:a16="http://schemas.microsoft.com/office/drawing/2014/main" xmlns="" id="{C319CF65-B1B4-6BAC-648B-246B0EE9B903}"/>
              </a:ext>
            </a:extLst>
          </p:cNvPr>
          <p:cNvSpPr txBox="1"/>
          <p:nvPr/>
        </p:nvSpPr>
        <p:spPr>
          <a:xfrm>
            <a:off x="201016" y="4679844"/>
            <a:ext cx="8619456" cy="1600438"/>
          </a:xfrm>
          <a:prstGeom prst="rect">
            <a:avLst/>
          </a:prstGeom>
          <a:noFill/>
        </p:spPr>
        <p:txBody>
          <a:bodyPr wrap="square">
            <a:spAutoFit/>
          </a:bodyPr>
          <a:lstStyle/>
          <a:p>
            <a:pPr algn="justLow" rtl="0"/>
            <a:r>
              <a:rPr lang="en-US" sz="1600" dirty="0">
                <a:solidFill>
                  <a:srgbClr val="000000"/>
                </a:solidFill>
                <a:latin typeface="Times New Roman" panose="02020603050405020304" pitchFamily="18" charset="0"/>
              </a:rPr>
              <a:t>The genesis of petroleum occurs in compacted clay and </a:t>
            </a:r>
            <a:r>
              <a:rPr lang="en-US" sz="1600" b="1" dirty="0">
                <a:solidFill>
                  <a:schemeClr val="tx2"/>
                </a:solidFill>
                <a:latin typeface="Times New Roman" panose="02020603050405020304" pitchFamily="18" charset="0"/>
              </a:rPr>
              <a:t>shale</a:t>
            </a:r>
            <a:r>
              <a:rPr lang="en-US" sz="1600" dirty="0">
                <a:solidFill>
                  <a:srgbClr val="000000"/>
                </a:solidFill>
                <a:latin typeface="Times New Roman" panose="02020603050405020304" pitchFamily="18" charset="0"/>
              </a:rPr>
              <a:t> beds, which are essentially impermeable to </a:t>
            </a:r>
            <a:r>
              <a:rPr lang="en-US" sz="1600" b="1" dirty="0">
                <a:solidFill>
                  <a:schemeClr val="tx2"/>
                </a:solidFill>
                <a:latin typeface="Times New Roman" panose="02020603050405020304" pitchFamily="18" charset="0"/>
              </a:rPr>
              <a:t>fluid flow</a:t>
            </a:r>
            <a:r>
              <a:rPr lang="en-US" sz="1600" dirty="0">
                <a:solidFill>
                  <a:srgbClr val="000000"/>
                </a:solidFill>
                <a:latin typeface="Times New Roman" panose="02020603050405020304" pitchFamily="18" charset="0"/>
              </a:rPr>
              <a:t>. The processes by which hydrocarbons migrate from the source rock to a porous, permeable reservoir are called </a:t>
            </a:r>
            <a:r>
              <a:rPr lang="en-US" sz="1600" b="1" dirty="0">
                <a:solidFill>
                  <a:schemeClr val="tx2"/>
                </a:solidFill>
                <a:latin typeface="Times New Roman" panose="02020603050405020304" pitchFamily="18" charset="0"/>
              </a:rPr>
              <a:t>primary migration</a:t>
            </a:r>
            <a:r>
              <a:rPr lang="en-US" sz="1600" dirty="0">
                <a:solidFill>
                  <a:srgbClr val="000000"/>
                </a:solidFill>
                <a:latin typeface="Times New Roman" panose="02020603050405020304" pitchFamily="18" charset="0"/>
              </a:rPr>
              <a:t>. After leaving the source rock, the hydrocarbons migrate upward through permeable beds until they reach a sealed hydrocarbon trap where accumulation occurs forming a hydrocarbon reservoir. This process has been called </a:t>
            </a:r>
            <a:r>
              <a:rPr lang="en-US" sz="1600" b="1" dirty="0">
                <a:solidFill>
                  <a:schemeClr val="tx2"/>
                </a:solidFill>
                <a:latin typeface="Times New Roman" panose="02020603050405020304" pitchFamily="18" charset="0"/>
              </a:rPr>
              <a:t>secondary migration</a:t>
            </a:r>
            <a:r>
              <a:rPr lang="en-US" b="1" dirty="0">
                <a:solidFill>
                  <a:schemeClr val="tx2"/>
                </a:solidFill>
              </a:rPr>
              <a:t>.</a:t>
            </a:r>
            <a:endParaRPr lang="en-GB" b="1" dirty="0">
              <a:solidFill>
                <a:schemeClr val="tx2"/>
              </a:solidFill>
            </a:endParaRPr>
          </a:p>
        </p:txBody>
      </p:sp>
    </p:spTree>
    <p:extLst>
      <p:ext uri="{BB962C8B-B14F-4D97-AF65-F5344CB8AC3E}">
        <p14:creationId xmlns:p14="http://schemas.microsoft.com/office/powerpoint/2010/main" val="325703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Reservoir Rocks Properties</a:t>
            </a:r>
          </a:p>
        </p:txBody>
      </p:sp>
      <p:sp>
        <p:nvSpPr>
          <p:cNvPr id="3" name="TextBox 2">
            <a:extLst>
              <a:ext uri="{FF2B5EF4-FFF2-40B4-BE49-F238E27FC236}">
                <a16:creationId xmlns:a16="http://schemas.microsoft.com/office/drawing/2014/main" xmlns="" id="{924EC055-82D4-CC99-D09B-43AB6E69193F}"/>
              </a:ext>
            </a:extLst>
          </p:cNvPr>
          <p:cNvSpPr txBox="1"/>
          <p:nvPr/>
        </p:nvSpPr>
        <p:spPr>
          <a:xfrm>
            <a:off x="179512" y="404664"/>
            <a:ext cx="8640960" cy="6001643"/>
          </a:xfrm>
          <a:prstGeom prst="rect">
            <a:avLst/>
          </a:prstGeom>
          <a:noFill/>
        </p:spPr>
        <p:txBody>
          <a:bodyPr wrap="square">
            <a:spAutoFit/>
          </a:bodyPr>
          <a:lstStyle/>
          <a:p>
            <a:pPr algn="justLow" rtl="0"/>
            <a:r>
              <a:rPr lang="en-US" sz="1600" b="1" i="0" u="none" strike="noStrike" baseline="0" dirty="0">
                <a:solidFill>
                  <a:srgbClr val="FF0000"/>
                </a:solidFill>
                <a:latin typeface="Times New Roman" panose="02020603050405020304" pitchFamily="18" charset="0"/>
              </a:rPr>
              <a:t>Porosity</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is an availability of pore spaces between rock particles. Porosity is a ratio of open space to total volume of rock and is calculated in percentage </a:t>
            </a:r>
          </a:p>
          <a:p>
            <a:pPr algn="justLow" rtl="0"/>
            <a:r>
              <a:rPr lang="en-US" sz="1600" b="0" i="0" u="none" strike="noStrike" baseline="0" dirty="0">
                <a:solidFill>
                  <a:srgbClr val="000000"/>
                </a:solidFill>
                <a:latin typeface="Times New Roman" panose="02020603050405020304" pitchFamily="18" charset="0"/>
              </a:rPr>
              <a:t>Sand grains and particles of carbonate materials that make up sandstone and limestone reservoirs usually never fit together perfectly due to the high degree of irregularity in shape. The </a:t>
            </a:r>
            <a:r>
              <a:rPr lang="en-US" sz="1600" b="1" i="0" u="none" strike="noStrike" baseline="0" dirty="0">
                <a:solidFill>
                  <a:schemeClr val="tx2"/>
                </a:solidFill>
                <a:latin typeface="Times New Roman" panose="02020603050405020304" pitchFamily="18" charset="0"/>
              </a:rPr>
              <a:t>void space </a:t>
            </a:r>
            <a:r>
              <a:rPr lang="en-US" sz="1600" b="0" i="0" u="none" strike="noStrike" baseline="0" dirty="0">
                <a:solidFill>
                  <a:srgbClr val="000000"/>
                </a:solidFill>
                <a:latin typeface="Times New Roman" panose="02020603050405020304" pitchFamily="18" charset="0"/>
              </a:rPr>
              <a:t>created throughout the beds between grains, called </a:t>
            </a:r>
            <a:r>
              <a:rPr lang="en-US" sz="1600" b="1" i="0" u="none" strike="noStrike" baseline="0" dirty="0">
                <a:solidFill>
                  <a:schemeClr val="tx2"/>
                </a:solidFill>
                <a:latin typeface="Times New Roman" panose="02020603050405020304" pitchFamily="18" charset="0"/>
              </a:rPr>
              <a:t>pore space</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or interstices, is occupied by fluids (liquids / gases). The porosity of a reservoir rock is defined as that </a:t>
            </a:r>
            <a:r>
              <a:rPr lang="en-US" sz="1600" b="1" i="0" u="none" strike="noStrike" baseline="0" dirty="0">
                <a:solidFill>
                  <a:srgbClr val="000000"/>
                </a:solidFill>
                <a:latin typeface="Times New Roman" panose="02020603050405020304" pitchFamily="18" charset="0"/>
              </a:rPr>
              <a:t>f</a:t>
            </a:r>
            <a:r>
              <a:rPr lang="en-US" sz="1600" b="1" i="0" u="none" strike="noStrike" baseline="0" dirty="0">
                <a:solidFill>
                  <a:schemeClr val="tx2"/>
                </a:solidFill>
                <a:latin typeface="Times New Roman" panose="02020603050405020304" pitchFamily="18" charset="0"/>
              </a:rPr>
              <a:t>raction</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of the </a:t>
            </a:r>
            <a:r>
              <a:rPr lang="en-US" sz="1600" b="1" i="0" u="none" strike="noStrike" baseline="0" dirty="0">
                <a:solidFill>
                  <a:schemeClr val="tx2"/>
                </a:solidFill>
                <a:latin typeface="Times New Roman" panose="02020603050405020304" pitchFamily="18" charset="0"/>
              </a:rPr>
              <a:t>bulk volume </a:t>
            </a:r>
            <a:r>
              <a:rPr lang="en-US" sz="1600" b="0" i="0" u="none" strike="noStrike" baseline="0" dirty="0">
                <a:solidFill>
                  <a:srgbClr val="000000"/>
                </a:solidFill>
                <a:latin typeface="Times New Roman" panose="02020603050405020304" pitchFamily="18" charset="0"/>
              </a:rPr>
              <a:t>of the reservoir that is not occupied by the solid </a:t>
            </a:r>
            <a:r>
              <a:rPr lang="en-US" sz="1600" b="1" i="0" u="none" strike="noStrike" baseline="0" dirty="0">
                <a:solidFill>
                  <a:schemeClr val="tx2"/>
                </a:solidFill>
                <a:latin typeface="Times New Roman" panose="02020603050405020304" pitchFamily="18" charset="0"/>
              </a:rPr>
              <a:t>framework</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of the reservoir. Engineering classification of porosity: </a:t>
            </a:r>
            <a:r>
              <a:rPr lang="en-US" sz="1600" b="1" i="1" u="none" strike="noStrike" baseline="0" dirty="0">
                <a:solidFill>
                  <a:schemeClr val="tx2"/>
                </a:solidFill>
                <a:latin typeface="Times New Roman" panose="02020603050405020304" pitchFamily="18" charset="0"/>
              </a:rPr>
              <a:t>Absolute porosity </a:t>
            </a:r>
            <a:r>
              <a:rPr lang="en-US" sz="1600" b="0" i="0" u="none" strike="noStrike" baseline="0" dirty="0">
                <a:solidFill>
                  <a:srgbClr val="000000"/>
                </a:solidFill>
                <a:latin typeface="Times New Roman" panose="02020603050405020304" pitchFamily="18" charset="0"/>
              </a:rPr>
              <a:t>is the ratio of the total void space in the sample to the bulk volume of that sample. </a:t>
            </a:r>
            <a:r>
              <a:rPr lang="en-US" sz="1600" b="1" i="1" u="none" strike="noStrike" baseline="0" dirty="0">
                <a:solidFill>
                  <a:schemeClr val="tx2"/>
                </a:solidFill>
                <a:latin typeface="Times New Roman" panose="02020603050405020304" pitchFamily="18" charset="0"/>
              </a:rPr>
              <a:t>Effective porosity </a:t>
            </a:r>
            <a:r>
              <a:rPr lang="en-US" sz="1600" b="0" i="0" u="none" strike="noStrike" baseline="0" dirty="0">
                <a:solidFill>
                  <a:srgbClr val="000000"/>
                </a:solidFill>
                <a:latin typeface="Times New Roman" panose="02020603050405020304" pitchFamily="18" charset="0"/>
              </a:rPr>
              <a:t>is the ratio of the interconnected pore volume to the bulk volume. </a:t>
            </a:r>
            <a:r>
              <a:rPr lang="en-GB" sz="1600" u="none" strike="noStrike" baseline="0" dirty="0">
                <a:solidFill>
                  <a:srgbClr val="000000"/>
                </a:solidFill>
                <a:latin typeface="Times New Roman" panose="02020603050405020304" pitchFamily="18" charset="0"/>
              </a:rPr>
              <a:t>Geological classification of porosity: </a:t>
            </a:r>
            <a:r>
              <a:rPr lang="en-GB" sz="1600" b="1" i="1" u="none" strike="noStrike" baseline="0" dirty="0">
                <a:solidFill>
                  <a:schemeClr val="tx2"/>
                </a:solidFill>
                <a:latin typeface="Times New Roman" panose="02020603050405020304" pitchFamily="18" charset="0"/>
              </a:rPr>
              <a:t>Primary porosity </a:t>
            </a:r>
            <a:r>
              <a:rPr lang="en-US" sz="1600" b="0" i="0" u="none" strike="noStrike" baseline="0" dirty="0">
                <a:solidFill>
                  <a:schemeClr val="tx2"/>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pore spaces in which oil and gas are found originated when the sand beds were laid down. </a:t>
            </a:r>
            <a:r>
              <a:rPr lang="en-GB" sz="1600" b="1" i="1" u="none" strike="noStrike" baseline="0" dirty="0">
                <a:solidFill>
                  <a:srgbClr val="000000"/>
                </a:solidFill>
                <a:latin typeface="Times New Roman" panose="02020603050405020304" pitchFamily="18" charset="0"/>
              </a:rPr>
              <a:t> </a:t>
            </a:r>
            <a:r>
              <a:rPr lang="en-GB" sz="1600" b="1" i="1" u="none" strike="noStrike" baseline="0" dirty="0">
                <a:solidFill>
                  <a:schemeClr val="tx2"/>
                </a:solidFill>
                <a:latin typeface="Times New Roman" panose="02020603050405020304" pitchFamily="18" charset="0"/>
              </a:rPr>
              <a:t>Secondary porosity </a:t>
            </a:r>
            <a:r>
              <a:rPr lang="en-US" sz="1600" b="0" i="0" u="none" strike="noStrike" baseline="0" dirty="0">
                <a:solidFill>
                  <a:srgbClr val="000000"/>
                </a:solidFill>
                <a:latin typeface="Times New Roman" panose="02020603050405020304" pitchFamily="18" charset="0"/>
              </a:rPr>
              <a:t>is the result of geological processes (diagenesis and catagenesis) after the deposition of sediment.</a:t>
            </a:r>
          </a:p>
          <a:p>
            <a:pPr algn="justLow" rtl="0"/>
            <a:endParaRPr lang="en-US" sz="1400" b="0" i="0" u="none" strike="noStrike" baseline="0" dirty="0">
              <a:solidFill>
                <a:srgbClr val="000000"/>
              </a:solidFill>
              <a:latin typeface="Times New Roman" panose="02020603050405020304" pitchFamily="18" charset="0"/>
            </a:endParaRPr>
          </a:p>
          <a:p>
            <a:pPr algn="justLow" rtl="0"/>
            <a:r>
              <a:rPr lang="en-US" sz="1600" b="1" i="0" u="none" strike="noStrike" baseline="0" dirty="0">
                <a:solidFill>
                  <a:srgbClr val="FF0000"/>
                </a:solidFill>
                <a:latin typeface="Times New Roman" panose="02020603050405020304" pitchFamily="18" charset="0"/>
              </a:rPr>
              <a:t>Permeability</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is easiness with which fluid can move through porous rock. </a:t>
            </a:r>
          </a:p>
          <a:p>
            <a:pPr algn="justLow" rtl="0"/>
            <a:r>
              <a:rPr lang="en-US" sz="1600" b="1" i="0" u="none" strike="noStrike" baseline="0" dirty="0">
                <a:solidFill>
                  <a:schemeClr val="tx2"/>
                </a:solidFill>
                <a:latin typeface="Times New Roman" panose="02020603050405020304" pitchFamily="18" charset="0"/>
              </a:rPr>
              <a:t>High permeability </a:t>
            </a:r>
            <a:r>
              <a:rPr lang="en-US" sz="1600" b="0" i="0" u="none" strike="noStrike" baseline="0" dirty="0">
                <a:solidFill>
                  <a:srgbClr val="000000"/>
                </a:solidFill>
                <a:latin typeface="Times New Roman" panose="02020603050405020304" pitchFamily="18" charset="0"/>
              </a:rPr>
              <a:t>means numerous channels for oil and gas migration. </a:t>
            </a:r>
          </a:p>
          <a:p>
            <a:pPr algn="justLow" rtl="0"/>
            <a:r>
              <a:rPr lang="en-US" sz="1600" b="0" i="0" u="none" strike="noStrike" baseline="0" dirty="0">
                <a:solidFill>
                  <a:srgbClr val="000000"/>
                </a:solidFill>
                <a:latin typeface="Times New Roman" panose="02020603050405020304" pitchFamily="18" charset="0"/>
              </a:rPr>
              <a:t>A reservoir rock must have the ability to allow petroleum fluids to flow through its interconnected pores. This rock property is termed permeability. The permeability of a rock depends on the effective porosity. Therefore, permeability is affected by the rock grain size, grain shape, grain size distribution (sorting), grain packing and the degree of consolidation and cementation. Permeability is affected by the type of clay present, especially where </a:t>
            </a:r>
            <a:r>
              <a:rPr lang="en-US" sz="1600" b="1" i="0" u="none" strike="noStrike" baseline="0" dirty="0">
                <a:solidFill>
                  <a:schemeClr val="tx2"/>
                </a:solidFill>
                <a:latin typeface="Times New Roman" panose="02020603050405020304" pitchFamily="18" charset="0"/>
              </a:rPr>
              <a:t>fresh water </a:t>
            </a:r>
            <a:r>
              <a:rPr lang="en-US" sz="1600" b="0" i="0" u="none" strike="noStrike" baseline="0" dirty="0">
                <a:solidFill>
                  <a:srgbClr val="000000"/>
                </a:solidFill>
                <a:latin typeface="Times New Roman" panose="02020603050405020304" pitchFamily="18" charset="0"/>
              </a:rPr>
              <a:t>is present. </a:t>
            </a:r>
          </a:p>
          <a:p>
            <a:pPr algn="justLow" rtl="0"/>
            <a:r>
              <a:rPr lang="en-US" sz="1600" b="0" i="0" u="none" strike="noStrike" baseline="0" dirty="0">
                <a:solidFill>
                  <a:srgbClr val="000000"/>
                </a:solidFill>
                <a:latin typeface="Times New Roman" panose="02020603050405020304" pitchFamily="18" charset="0"/>
              </a:rPr>
              <a:t>French engineer Henry Darcy developed a </a:t>
            </a:r>
            <a:r>
              <a:rPr lang="en-US" sz="1600" b="1" i="0" u="none" strike="noStrike" baseline="0" dirty="0">
                <a:solidFill>
                  <a:schemeClr val="tx2"/>
                </a:solidFill>
                <a:latin typeface="Times New Roman" panose="02020603050405020304" pitchFamily="18" charset="0"/>
              </a:rPr>
              <a:t>fluid flow equation </a:t>
            </a:r>
            <a:r>
              <a:rPr lang="en-US" sz="1600" b="0" i="0" u="none" strike="noStrike" baseline="0" dirty="0">
                <a:solidFill>
                  <a:srgbClr val="000000"/>
                </a:solidFill>
                <a:latin typeface="Times New Roman" panose="02020603050405020304" pitchFamily="18" charset="0"/>
              </a:rPr>
              <a:t>that since has become one of the standard mathematical tools of the petroleum engineer. One Darcy is a relatively high permeability and the permeability of most reservoir rock is less than one Darcy. The common measure of rock permeability is in millidarcies (</a:t>
            </a:r>
            <a:r>
              <a:rPr lang="en-US" sz="1600" b="0" i="0" u="none" strike="noStrike" baseline="0" dirty="0" err="1">
                <a:solidFill>
                  <a:srgbClr val="000000"/>
                </a:solidFill>
                <a:latin typeface="Times New Roman" panose="02020603050405020304" pitchFamily="18" charset="0"/>
              </a:rPr>
              <a:t>mD</a:t>
            </a:r>
            <a:r>
              <a:rPr lang="en-US" sz="1600" b="0" i="0" u="none" strike="noStrike" baseline="0" dirty="0">
                <a:solidFill>
                  <a:srgbClr val="000000"/>
                </a:solidFill>
                <a:latin typeface="Times New Roman" panose="02020603050405020304" pitchFamily="18" charset="0"/>
              </a:rPr>
              <a:t>) or μm2 in SI units. </a:t>
            </a:r>
            <a:endParaRPr lang="en-GB" sz="1600" dirty="0"/>
          </a:p>
        </p:txBody>
      </p:sp>
    </p:spTree>
    <p:extLst>
      <p:ext uri="{BB962C8B-B14F-4D97-AF65-F5344CB8AC3E}">
        <p14:creationId xmlns:p14="http://schemas.microsoft.com/office/powerpoint/2010/main" val="224117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4046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Reservoir Rocks Properties</a:t>
            </a:r>
          </a:p>
        </p:txBody>
      </p:sp>
      <p:sp>
        <p:nvSpPr>
          <p:cNvPr id="4" name="TextBox 3">
            <a:extLst>
              <a:ext uri="{FF2B5EF4-FFF2-40B4-BE49-F238E27FC236}">
                <a16:creationId xmlns:a16="http://schemas.microsoft.com/office/drawing/2014/main" xmlns="" id="{D9130F5B-3EA8-72DD-84B3-BEC9D0872B53}"/>
              </a:ext>
            </a:extLst>
          </p:cNvPr>
          <p:cNvSpPr txBox="1"/>
          <p:nvPr/>
        </p:nvSpPr>
        <p:spPr>
          <a:xfrm>
            <a:off x="0" y="548680"/>
            <a:ext cx="9036496" cy="5755422"/>
          </a:xfrm>
          <a:prstGeom prst="rect">
            <a:avLst/>
          </a:prstGeom>
          <a:noFill/>
        </p:spPr>
        <p:txBody>
          <a:bodyPr wrap="square">
            <a:spAutoFit/>
          </a:bodyPr>
          <a:lstStyle/>
          <a:p>
            <a:pPr algn="justLow" rtl="0"/>
            <a:r>
              <a:rPr lang="en-US" sz="1600" b="0" i="0" u="none" strike="noStrike" baseline="0" dirty="0">
                <a:solidFill>
                  <a:srgbClr val="000000"/>
                </a:solidFill>
                <a:latin typeface="Times New Roman" panose="02020603050405020304" pitchFamily="18" charset="0"/>
                <a:cs typeface="Times New Roman" panose="02020603050405020304" pitchFamily="18" charset="0"/>
              </a:rPr>
              <a:t>The term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absolute permeability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is used if the porous rock is 100 %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saturated</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with a single fluid (phase), such as water, oil or gas. When two or more fluids are present in the rock, the permeability of the rock to the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flowing fluid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is called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effective permeability</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 </a:t>
            </a:r>
          </a:p>
          <a:p>
            <a:pPr algn="justLow" rtl="0"/>
            <a:endParaRPr lang="en-US" sz="1600" b="1" dirty="0">
              <a:solidFill>
                <a:srgbClr val="000000"/>
              </a:solidFill>
              <a:latin typeface="Times New Roman" panose="02020603050405020304" pitchFamily="18" charset="0"/>
              <a:cs typeface="Times New Roman" panose="02020603050405020304" pitchFamily="18" charset="0"/>
            </a:endParaRPr>
          </a:p>
          <a:p>
            <a:pPr algn="justLow" rtl="0"/>
            <a:r>
              <a:rPr lang="en-US" sz="1600" b="1" dirty="0">
                <a:solidFill>
                  <a:srgbClr val="FF0000"/>
                </a:solidFill>
                <a:latin typeface="Times New Roman" panose="02020603050405020304" pitchFamily="18" charset="0"/>
                <a:cs typeface="Times New Roman" panose="02020603050405020304" pitchFamily="18" charset="0"/>
              </a:rPr>
              <a:t>Capillary pressure </a:t>
            </a:r>
            <a:r>
              <a:rPr lang="en-US" sz="1600" dirty="0">
                <a:solidFill>
                  <a:srgbClr val="000000"/>
                </a:solidFill>
                <a:latin typeface="Times New Roman" panose="02020603050405020304" pitchFamily="18" charset="0"/>
                <a:cs typeface="Times New Roman" panose="02020603050405020304" pitchFamily="18" charset="0"/>
              </a:rPr>
              <a:t>is the difference in pressure between two immiscible fluids across a curved interface at equilibrium. Curvature of the interface is the consequence of preferential wetting of the capillary walls by one of the phases.</a:t>
            </a:r>
          </a:p>
          <a:p>
            <a:pPr algn="justLow" rtl="0"/>
            <a:endParaRPr lang="en-US" sz="1400" dirty="0">
              <a:solidFill>
                <a:srgbClr val="000000"/>
              </a:solidFill>
              <a:latin typeface="Times New Roman" panose="02020603050405020304" pitchFamily="18" charset="0"/>
              <a:cs typeface="Times New Roman" panose="02020603050405020304" pitchFamily="18" charset="0"/>
            </a:endParaRPr>
          </a:p>
          <a:p>
            <a:pPr algn="justLow" rtl="0"/>
            <a:r>
              <a:rPr lang="en-US" sz="1600" b="1" i="0" u="none" strike="noStrike" baseline="0" dirty="0">
                <a:solidFill>
                  <a:srgbClr val="FF0000"/>
                </a:solidFill>
                <a:latin typeface="Times New Roman" panose="02020603050405020304" pitchFamily="18" charset="0"/>
                <a:cs typeface="Times New Roman" panose="02020603050405020304" pitchFamily="18" charset="0"/>
              </a:rPr>
              <a:t>Wettability</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is the term used to describe the relative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adhesion</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of two fluids to a solid surface. In a porous medium containing two or more immiscible fluids, wettability is a measure of the preferential tendency of one of the fluids to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wet</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(spread or adhere) the surface. </a:t>
            </a:r>
          </a:p>
          <a:p>
            <a:pPr algn="justLow" rtl="0"/>
            <a:r>
              <a:rPr lang="en-US" sz="1600" b="0" i="0" u="none" strike="noStrike" baseline="0" dirty="0">
                <a:solidFill>
                  <a:srgbClr val="000000"/>
                </a:solidFill>
                <a:latin typeface="Times New Roman" panose="02020603050405020304" pitchFamily="18" charset="0"/>
                <a:cs typeface="Times New Roman" panose="02020603050405020304" pitchFamily="18" charset="0"/>
              </a:rPr>
              <a:t>In water-wet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brine</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-oil-rock system, water will occupy the smaller pores and wet the major portion of the surfaces in the larger pores. In area of high oil saturation, the oil rests on a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film</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of water spread over the surface. If the rock surface is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preferentially</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water-wet and the rock is saturated with oil, water will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imbibe</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into the smaller pores,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displacing</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oil from the core when the system is in contact with water. </a:t>
            </a:r>
          </a:p>
          <a:p>
            <a:pPr algn="justLow" rtl="0"/>
            <a:r>
              <a:rPr lang="en-US" sz="1600" b="0" i="0" u="none" strike="noStrike" baseline="0" dirty="0">
                <a:solidFill>
                  <a:srgbClr val="000000"/>
                </a:solidFill>
                <a:latin typeface="Times New Roman" panose="02020603050405020304" pitchFamily="18" charset="0"/>
                <a:cs typeface="Times New Roman" panose="02020603050405020304" pitchFamily="18" charset="0"/>
              </a:rPr>
              <a:t>If the rock surface is preferentially oil-wet, even though it may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be saturated with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water, the core will imbibe oil into the smaller pores, displacing water from the core when it is contacted with water. Thus, a core saturated with oil is water-wet if it will imbibe water and, conversely, a core saturated with water is oil-wet if it will imbibe oil. </a:t>
            </a:r>
          </a:p>
          <a:p>
            <a:pPr algn="justLow" rtl="0"/>
            <a:r>
              <a:rPr lang="en-US" sz="1600" b="0" i="0" u="none" strike="noStrike" baseline="0" dirty="0">
                <a:solidFill>
                  <a:srgbClr val="000000"/>
                </a:solidFill>
                <a:latin typeface="Times New Roman" panose="02020603050405020304" pitchFamily="18" charset="0"/>
                <a:cs typeface="Times New Roman" panose="02020603050405020304" pitchFamily="18" charset="0"/>
              </a:rPr>
              <a:t>Actually, the wettability of a system can range from strongly water-wet to strongly oil-water depending on the brine-oil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interactions</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with the rock surface. If no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preference</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is shown by the rock to either fluid, the system is said to </a:t>
            </a:r>
            <a:r>
              <a:rPr lang="en-US" sz="1600" b="1" i="0" u="none" strike="noStrike" baseline="0" dirty="0">
                <a:solidFill>
                  <a:schemeClr val="tx2"/>
                </a:solidFill>
                <a:latin typeface="Times New Roman" panose="02020603050405020304" pitchFamily="18" charset="0"/>
                <a:cs typeface="Times New Roman" panose="02020603050405020304" pitchFamily="18" charset="0"/>
              </a:rPr>
              <a:t>exhibit</a:t>
            </a:r>
            <a:r>
              <a:rPr lang="en-US" sz="1600" b="1" i="0" u="none" strike="noStrike" baseline="0" dirty="0">
                <a:solidFill>
                  <a:srgbClr val="000000"/>
                </a:solidFill>
                <a:latin typeface="Times New Roman" panose="02020603050405020304" pitchFamily="18" charset="0"/>
                <a:cs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cs typeface="Times New Roman" panose="02020603050405020304" pitchFamily="18" charset="0"/>
              </a:rPr>
              <a:t>neutral wettability or intermediate wettability, a condition that one might visualize as being equally wet by both fluids (50 % \ 50 % wettability). </a:t>
            </a:r>
            <a:endParaRPr lang="en-GB" sz="16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347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a:p>
        </p:txBody>
      </p:sp>
      <p:sp>
        <p:nvSpPr>
          <p:cNvPr id="5" name="مستطيل 4"/>
          <p:cNvSpPr/>
          <p:nvPr/>
        </p:nvSpPr>
        <p:spPr>
          <a:xfrm>
            <a:off x="323529" y="933151"/>
            <a:ext cx="8496944" cy="87338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1. Say whether the following statements are T ( True) or F (False). If F (False), correct them according to the text. </a:t>
            </a:r>
          </a:p>
        </p:txBody>
      </p:sp>
      <p:sp>
        <p:nvSpPr>
          <p:cNvPr id="7" name="مربع نص 6"/>
          <p:cNvSpPr txBox="1"/>
          <p:nvPr/>
        </p:nvSpPr>
        <p:spPr>
          <a:xfrm>
            <a:off x="2195736" y="190221"/>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xmlns="" id="{1E97B857-0595-A22C-0CD7-3488799194BC}"/>
              </a:ext>
            </a:extLst>
          </p:cNvPr>
          <p:cNvSpPr txBox="1"/>
          <p:nvPr/>
        </p:nvSpPr>
        <p:spPr>
          <a:xfrm>
            <a:off x="323528" y="1913274"/>
            <a:ext cx="7920880" cy="3910494"/>
          </a:xfrm>
          <a:prstGeom prst="rect">
            <a:avLst/>
          </a:prstGeom>
          <a:noFill/>
        </p:spPr>
        <p:txBody>
          <a:bodyPr wrap="square">
            <a:spAutoFit/>
          </a:bodyPr>
          <a:lstStyle/>
          <a:p>
            <a:pPr algn="l" rtl="0">
              <a:lnSpc>
                <a:spcPct val="150000"/>
              </a:lnSpc>
              <a:spcBef>
                <a:spcPts val="600"/>
              </a:spcBef>
            </a:pPr>
            <a:r>
              <a:rPr lang="en-US" b="0" i="0" u="none" strike="noStrike" baseline="0" dirty="0">
                <a:solidFill>
                  <a:srgbClr val="000000"/>
                </a:solidFill>
                <a:latin typeface="Times New Roman" panose="02020603050405020304" pitchFamily="18" charset="0"/>
              </a:rPr>
              <a:t>1. Hydrocarbon traps are considered to be ones enclosed between permeable rocks. </a:t>
            </a:r>
          </a:p>
          <a:p>
            <a:pPr algn="l" rtl="0">
              <a:lnSpc>
                <a:spcPct val="150000"/>
              </a:lnSpc>
              <a:spcBef>
                <a:spcPts val="600"/>
              </a:spcBef>
            </a:pPr>
            <a:r>
              <a:rPr lang="en-US" b="0" i="0" u="none" strike="noStrike" baseline="0" dirty="0">
                <a:solidFill>
                  <a:srgbClr val="000000"/>
                </a:solidFill>
                <a:latin typeface="Times New Roman" panose="02020603050405020304" pitchFamily="18" charset="0"/>
              </a:rPr>
              <a:t>2. Hydrocarbon traps occurred as a result of diastrophism. </a:t>
            </a:r>
          </a:p>
          <a:p>
            <a:pPr algn="l" rtl="0">
              <a:lnSpc>
                <a:spcPct val="150000"/>
              </a:lnSpc>
              <a:spcBef>
                <a:spcPts val="600"/>
              </a:spcBef>
            </a:pPr>
            <a:r>
              <a:rPr lang="en-US" b="0" i="0" u="none" strike="noStrike" baseline="0" dirty="0">
                <a:solidFill>
                  <a:srgbClr val="000000"/>
                </a:solidFill>
                <a:latin typeface="Times New Roman" panose="02020603050405020304" pitchFamily="18" charset="0"/>
              </a:rPr>
              <a:t>3. Porous, permeable formation isn’t surrounded by impermeable rocks. </a:t>
            </a:r>
          </a:p>
          <a:p>
            <a:pPr algn="l" rtl="0">
              <a:lnSpc>
                <a:spcPct val="150000"/>
              </a:lnSpc>
              <a:spcBef>
                <a:spcPts val="600"/>
              </a:spcBef>
            </a:pPr>
            <a:r>
              <a:rPr lang="en-US" b="0" i="0" u="none" strike="noStrike" baseline="0" dirty="0">
                <a:solidFill>
                  <a:srgbClr val="000000"/>
                </a:solidFill>
                <a:latin typeface="Times New Roman" panose="02020603050405020304" pitchFamily="18" charset="0"/>
              </a:rPr>
              <a:t>4. Oil and gas are trapped at the bottom of the anticline. </a:t>
            </a:r>
          </a:p>
          <a:p>
            <a:pPr algn="l" rtl="0">
              <a:lnSpc>
                <a:spcPct val="150000"/>
              </a:lnSpc>
              <a:spcBef>
                <a:spcPts val="600"/>
              </a:spcBef>
            </a:pPr>
            <a:r>
              <a:rPr lang="en-US" b="0" i="0" u="none" strike="noStrike" baseline="0" dirty="0">
                <a:solidFill>
                  <a:srgbClr val="000000"/>
                </a:solidFill>
                <a:latin typeface="Times New Roman" panose="02020603050405020304" pitchFamily="18" charset="0"/>
              </a:rPr>
              <a:t>5. The hydrocarbon trap is not filled to the spill point. </a:t>
            </a:r>
          </a:p>
          <a:p>
            <a:pPr algn="l" rtl="0">
              <a:lnSpc>
                <a:spcPct val="150000"/>
              </a:lnSpc>
              <a:spcBef>
                <a:spcPts val="600"/>
              </a:spcBef>
            </a:pPr>
            <a:r>
              <a:rPr lang="en-US" b="0" i="0" u="none" strike="noStrike" baseline="0" dirty="0">
                <a:solidFill>
                  <a:srgbClr val="000000"/>
                </a:solidFill>
                <a:latin typeface="Times New Roman" panose="02020603050405020304" pitchFamily="18" charset="0"/>
              </a:rPr>
              <a:t>6. The existence of a distinct gas zone at the top of the reservoir is allowed. </a:t>
            </a:r>
          </a:p>
          <a:p>
            <a:pPr algn="l" rtl="0">
              <a:lnSpc>
                <a:spcPct val="150000"/>
              </a:lnSpc>
              <a:spcBef>
                <a:spcPts val="600"/>
              </a:spcBef>
            </a:pPr>
            <a:r>
              <a:rPr lang="en-US" b="0" i="0" u="none" strike="noStrike" baseline="0" dirty="0">
                <a:solidFill>
                  <a:srgbClr val="000000"/>
                </a:solidFill>
                <a:latin typeface="Times New Roman" panose="02020603050405020304" pitchFamily="18" charset="0"/>
              </a:rPr>
              <a:t>7. The gas-oil contact is the deepest level of producible gas. </a:t>
            </a:r>
          </a:p>
          <a:p>
            <a:pPr algn="l" rtl="0">
              <a:lnSpc>
                <a:spcPct val="150000"/>
              </a:lnSpc>
              <a:spcBef>
                <a:spcPts val="600"/>
              </a:spcBef>
            </a:pPr>
            <a:r>
              <a:rPr lang="en-US" b="0" i="0" u="none" strike="noStrike" baseline="0" dirty="0">
                <a:solidFill>
                  <a:srgbClr val="000000"/>
                </a:solidFill>
                <a:latin typeface="Times New Roman" panose="02020603050405020304" pitchFamily="18" charset="0"/>
              </a:rPr>
              <a:t>8. The gas-oil and water-oil contacts are generally tilted. </a:t>
            </a:r>
            <a:endParaRPr lang="en-GB" dirty="0"/>
          </a:p>
        </p:txBody>
      </p:sp>
    </p:spTree>
    <p:extLst>
      <p:ext uri="{BB962C8B-B14F-4D97-AF65-F5344CB8AC3E}">
        <p14:creationId xmlns:p14="http://schemas.microsoft.com/office/powerpoint/2010/main" val="3642633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6</a:t>
            </a:fld>
            <a:endParaRPr lang="ar-SA"/>
          </a:p>
        </p:txBody>
      </p:sp>
      <p:sp>
        <p:nvSpPr>
          <p:cNvPr id="5" name="مستطيل 4"/>
          <p:cNvSpPr/>
          <p:nvPr/>
        </p:nvSpPr>
        <p:spPr>
          <a:xfrm>
            <a:off x="323528" y="665961"/>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2. Put a preposition into the following gaps. </a:t>
            </a:r>
          </a:p>
        </p:txBody>
      </p:sp>
      <p:sp>
        <p:nvSpPr>
          <p:cNvPr id="7" name="مربع نص 6"/>
          <p:cNvSpPr txBox="1"/>
          <p:nvPr/>
        </p:nvSpPr>
        <p:spPr>
          <a:xfrm>
            <a:off x="2195736" y="-70945"/>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xmlns="" id="{F765B2E6-CD72-CEB2-B85A-0ED82CC7B5E2}"/>
              </a:ext>
            </a:extLst>
          </p:cNvPr>
          <p:cNvSpPr txBox="1"/>
          <p:nvPr/>
        </p:nvSpPr>
        <p:spPr>
          <a:xfrm>
            <a:off x="457200" y="1373847"/>
            <a:ext cx="8340457" cy="4618380"/>
          </a:xfrm>
          <a:prstGeom prst="rect">
            <a:avLst/>
          </a:prstGeom>
          <a:noFill/>
        </p:spPr>
        <p:txBody>
          <a:bodyPr wrap="square">
            <a:spAutoFit/>
          </a:bodyPr>
          <a:lstStyle/>
          <a:p>
            <a:pPr marL="342900" indent="-342900" algn="l" rtl="0">
              <a:lnSpc>
                <a:spcPct val="150000"/>
              </a:lnSpc>
              <a:buFont typeface="+mj-lt"/>
              <a:buAutoNum type="arabicPeriod"/>
            </a:pPr>
            <a:r>
              <a:rPr lang="en-US" sz="1800" b="0" i="0" u="none" strike="noStrike" baseline="0" dirty="0">
                <a:solidFill>
                  <a:srgbClr val="000000"/>
                </a:solidFill>
                <a:latin typeface="Times New Roman" panose="02020603050405020304" pitchFamily="18" charset="0"/>
              </a:rPr>
              <a:t>Petroleum occurs ________ compacted clay and shale beds. </a:t>
            </a:r>
          </a:p>
          <a:p>
            <a:pPr marL="342900" indent="-342900" algn="l" rtl="0">
              <a:lnSpc>
                <a:spcPct val="150000"/>
              </a:lnSpc>
              <a:buFont typeface="+mj-lt"/>
              <a:buAutoNum type="arabicPeriod"/>
            </a:pPr>
            <a:r>
              <a:rPr lang="en-GB" sz="1800" b="0" i="0" u="none" strike="noStrike" baseline="0" dirty="0">
                <a:solidFill>
                  <a:srgbClr val="000000"/>
                </a:solidFill>
                <a:latin typeface="Times New Roman" panose="02020603050405020304" pitchFamily="18" charset="0"/>
              </a:rPr>
              <a:t>Hydrocarbons migrate _____ the source rock ______a porous, permeable reservoir. </a:t>
            </a:r>
          </a:p>
          <a:p>
            <a:pPr marL="342900" indent="-342900" algn="l" rtl="0">
              <a:lnSpc>
                <a:spcPct val="150000"/>
              </a:lnSpc>
              <a:buFont typeface="+mj-lt"/>
              <a:buAutoNum type="arabicPeriod"/>
            </a:pPr>
            <a:r>
              <a:rPr lang="en-US" sz="1800" b="0" i="0" u="none" strike="noStrike" baseline="0" dirty="0">
                <a:solidFill>
                  <a:srgbClr val="000000"/>
                </a:solidFill>
                <a:latin typeface="Times New Roman" panose="02020603050405020304" pitchFamily="18" charset="0"/>
              </a:rPr>
              <a:t>______leaving the source rock, the hydrocarbons migrate upward __________permeable beds. </a:t>
            </a:r>
          </a:p>
          <a:p>
            <a:pPr marL="342900" indent="-342900" algn="l" rtl="0">
              <a:lnSpc>
                <a:spcPct val="150000"/>
              </a:lnSpc>
              <a:buFont typeface="+mj-lt"/>
              <a:buAutoNum type="arabicPeriod"/>
            </a:pPr>
            <a:r>
              <a:rPr lang="en-US" sz="1800" b="0" i="0" u="none" strike="noStrike" baseline="0" dirty="0">
                <a:solidFill>
                  <a:srgbClr val="000000"/>
                </a:solidFill>
                <a:latin typeface="Times New Roman" panose="02020603050405020304" pitchFamily="18" charset="0"/>
              </a:rPr>
              <a:t>The salinity ________compaction fluids moving in an upward direction gradually increases ______precipitation occurs ____ _________supersaturation. </a:t>
            </a:r>
          </a:p>
          <a:p>
            <a:pPr marL="342900" indent="-342900" algn="l" rtl="0">
              <a:lnSpc>
                <a:spcPct val="150000"/>
              </a:lnSpc>
              <a:buFont typeface="+mj-lt"/>
              <a:buAutoNum type="arabicPeriod"/>
            </a:pPr>
            <a:r>
              <a:rPr lang="en-GB" sz="1800" b="0" i="0" u="none" strike="noStrike" baseline="0" dirty="0">
                <a:solidFill>
                  <a:srgbClr val="000000"/>
                </a:solidFill>
                <a:latin typeface="Times New Roman" panose="02020603050405020304" pitchFamily="18" charset="0"/>
              </a:rPr>
              <a:t>Secondary migration ______petroleum ends _____ the accumulation _______ a structural or stratigraphic trap. </a:t>
            </a:r>
          </a:p>
          <a:p>
            <a:pPr marL="342900" indent="-342900" algn="l" rtl="0">
              <a:lnSpc>
                <a:spcPct val="150000"/>
              </a:lnSpc>
              <a:buFont typeface="+mj-lt"/>
              <a:buAutoNum type="arabicPeriod"/>
            </a:pPr>
            <a:r>
              <a:rPr lang="en-US" sz="1800" b="0" i="0" u="none" strike="noStrike" baseline="0" dirty="0">
                <a:solidFill>
                  <a:srgbClr val="000000"/>
                </a:solidFill>
                <a:latin typeface="Times New Roman" panose="02020603050405020304" pitchFamily="18" charset="0"/>
              </a:rPr>
              <a:t>The hydrocarbons accumulate ______the highest point _____ the trap. </a:t>
            </a:r>
          </a:p>
          <a:p>
            <a:pPr marL="342900" indent="-342900" algn="l" rtl="0">
              <a:lnSpc>
                <a:spcPct val="150000"/>
              </a:lnSpc>
              <a:buFont typeface="+mj-lt"/>
              <a:buAutoNum type="arabicPeriod"/>
            </a:pPr>
            <a:r>
              <a:rPr lang="en-US" sz="1800" b="0" i="0" u="none" strike="noStrike" baseline="0" dirty="0">
                <a:solidFill>
                  <a:srgbClr val="000000"/>
                </a:solidFill>
                <a:latin typeface="Times New Roman" panose="02020603050405020304" pitchFamily="18" charset="0"/>
              </a:rPr>
              <a:t>Petroleum may be transported _______ another sedimentary sequence as a result _________rapid erosion and clastic transport. </a:t>
            </a:r>
            <a:endParaRPr lang="en-GB" dirty="0"/>
          </a:p>
        </p:txBody>
      </p:sp>
    </p:spTree>
    <p:extLst>
      <p:ext uri="{BB962C8B-B14F-4D97-AF65-F5344CB8AC3E}">
        <p14:creationId xmlns:p14="http://schemas.microsoft.com/office/powerpoint/2010/main" val="1081012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7</a:t>
            </a:fld>
            <a:endParaRPr lang="ar-SA"/>
          </a:p>
        </p:txBody>
      </p:sp>
      <p:sp>
        <p:nvSpPr>
          <p:cNvPr id="5" name="مستطيل 4"/>
          <p:cNvSpPr/>
          <p:nvPr/>
        </p:nvSpPr>
        <p:spPr>
          <a:xfrm>
            <a:off x="323528" y="836712"/>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3. Match the word phrases in the left column with the word phrases in the right.</a:t>
            </a:r>
          </a:p>
        </p:txBody>
      </p:sp>
      <p:sp>
        <p:nvSpPr>
          <p:cNvPr id="7" name="مربع نص 6"/>
          <p:cNvSpPr txBox="1"/>
          <p:nvPr/>
        </p:nvSpPr>
        <p:spPr>
          <a:xfrm>
            <a:off x="2195736" y="11112"/>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xmlns="" id="{949B2314-9E67-5D2B-95CF-3C67D727292E}"/>
              </a:ext>
            </a:extLst>
          </p:cNvPr>
          <p:cNvSpPr txBox="1"/>
          <p:nvPr/>
        </p:nvSpPr>
        <p:spPr>
          <a:xfrm>
            <a:off x="611559" y="1844824"/>
            <a:ext cx="3456384" cy="4439933"/>
          </a:xfrm>
          <a:prstGeom prst="rect">
            <a:avLst/>
          </a:prstGeom>
          <a:noFill/>
        </p:spPr>
        <p:txBody>
          <a:bodyPr wrap="square">
            <a:spAutoFit/>
          </a:bodyPr>
          <a:lstStyle/>
          <a:p>
            <a:pPr algn="l" rtl="0">
              <a:lnSpc>
                <a:spcPct val="200000"/>
              </a:lnSpc>
            </a:pPr>
            <a:r>
              <a:rPr lang="en-GB" b="0" i="0" u="none" strike="noStrike" baseline="0" dirty="0">
                <a:solidFill>
                  <a:srgbClr val="000000"/>
                </a:solidFill>
                <a:latin typeface="Times New Roman" panose="02020603050405020304" pitchFamily="18" charset="0"/>
              </a:rPr>
              <a:t>1. a fluid flow </a:t>
            </a:r>
          </a:p>
          <a:p>
            <a:pPr algn="l" rtl="0">
              <a:lnSpc>
                <a:spcPct val="200000"/>
              </a:lnSpc>
            </a:pPr>
            <a:r>
              <a:rPr lang="en-GB" b="0" i="0" u="none" strike="noStrike" baseline="0" dirty="0">
                <a:solidFill>
                  <a:srgbClr val="000000"/>
                </a:solidFill>
                <a:latin typeface="Times New Roman" panose="02020603050405020304" pitchFamily="18" charset="0"/>
              </a:rPr>
              <a:t>2. the degree </a:t>
            </a:r>
          </a:p>
          <a:p>
            <a:pPr algn="l" rtl="0">
              <a:lnSpc>
                <a:spcPct val="200000"/>
              </a:lnSpc>
            </a:pPr>
            <a:r>
              <a:rPr lang="en-GB" b="0" i="0" u="none" strike="noStrike" baseline="0" dirty="0">
                <a:solidFill>
                  <a:srgbClr val="000000"/>
                </a:solidFill>
                <a:latin typeface="Times New Roman" panose="02020603050405020304" pitchFamily="18" charset="0"/>
              </a:rPr>
              <a:t>3. the ratio </a:t>
            </a:r>
          </a:p>
          <a:p>
            <a:pPr algn="l" rtl="0">
              <a:lnSpc>
                <a:spcPct val="200000"/>
              </a:lnSpc>
            </a:pPr>
            <a:r>
              <a:rPr lang="en-GB" b="0" i="0" u="none" strike="noStrike" baseline="0" dirty="0">
                <a:solidFill>
                  <a:srgbClr val="000000"/>
                </a:solidFill>
                <a:latin typeface="Times New Roman" panose="02020603050405020304" pitchFamily="18" charset="0"/>
              </a:rPr>
              <a:t>4. large and flat </a:t>
            </a:r>
          </a:p>
          <a:p>
            <a:pPr algn="l" rtl="0">
              <a:lnSpc>
                <a:spcPct val="200000"/>
              </a:lnSpc>
            </a:pPr>
            <a:r>
              <a:rPr lang="en-GB" b="0" i="0" u="none" strike="noStrike" baseline="0" dirty="0">
                <a:solidFill>
                  <a:srgbClr val="000000"/>
                </a:solidFill>
                <a:latin typeface="Times New Roman" panose="02020603050405020304" pitchFamily="18" charset="0"/>
              </a:rPr>
              <a:t>5. reservoirs </a:t>
            </a:r>
          </a:p>
          <a:p>
            <a:pPr algn="l" rtl="0">
              <a:lnSpc>
                <a:spcPct val="200000"/>
              </a:lnSpc>
            </a:pPr>
            <a:r>
              <a:rPr lang="en-GB" b="0" i="0" u="none" strike="noStrike" baseline="0" dirty="0">
                <a:solidFill>
                  <a:srgbClr val="000000"/>
                </a:solidFill>
                <a:latin typeface="Times New Roman" panose="02020603050405020304" pitchFamily="18" charset="0"/>
              </a:rPr>
              <a:t>6. the location </a:t>
            </a:r>
          </a:p>
          <a:p>
            <a:pPr algn="l" rtl="0">
              <a:lnSpc>
                <a:spcPct val="200000"/>
              </a:lnSpc>
            </a:pPr>
            <a:r>
              <a:rPr lang="en-US" b="0" i="0" u="none" strike="noStrike" baseline="0" dirty="0">
                <a:solidFill>
                  <a:srgbClr val="000000"/>
                </a:solidFill>
                <a:latin typeface="Times New Roman" panose="02020603050405020304" pitchFamily="18" charset="0"/>
              </a:rPr>
              <a:t>7. both permeability and porosity</a:t>
            </a:r>
          </a:p>
          <a:p>
            <a:pPr algn="l" rtl="0">
              <a:lnSpc>
                <a:spcPct val="200000"/>
              </a:lnSpc>
            </a:pPr>
            <a:r>
              <a:rPr lang="en-US" b="0" i="0" u="none" strike="noStrike" baseline="0" dirty="0">
                <a:solidFill>
                  <a:srgbClr val="000000"/>
                </a:solidFill>
                <a:latin typeface="Times New Roman" panose="02020603050405020304" pitchFamily="18" charset="0"/>
              </a:rPr>
              <a:t>	</a:t>
            </a:r>
          </a:p>
        </p:txBody>
      </p:sp>
      <p:sp>
        <p:nvSpPr>
          <p:cNvPr id="9" name="TextBox 8">
            <a:extLst>
              <a:ext uri="{FF2B5EF4-FFF2-40B4-BE49-F238E27FC236}">
                <a16:creationId xmlns:a16="http://schemas.microsoft.com/office/drawing/2014/main" xmlns="" id="{DC020657-74CB-5CC3-C809-D8067EB5D2A3}"/>
              </a:ext>
            </a:extLst>
          </p:cNvPr>
          <p:cNvSpPr txBox="1"/>
          <p:nvPr/>
        </p:nvSpPr>
        <p:spPr>
          <a:xfrm>
            <a:off x="4139952" y="1844824"/>
            <a:ext cx="4824535" cy="3891258"/>
          </a:xfrm>
          <a:prstGeom prst="rect">
            <a:avLst/>
          </a:prstGeom>
          <a:noFill/>
        </p:spPr>
        <p:txBody>
          <a:bodyPr wrap="square">
            <a:spAutoFit/>
          </a:bodyPr>
          <a:lstStyle/>
          <a:p>
            <a:pPr algn="l" rtl="0">
              <a:lnSpc>
                <a:spcPct val="200000"/>
              </a:lnSpc>
            </a:pPr>
            <a:r>
              <a:rPr lang="en-US" b="0" i="0" u="none" strike="noStrike" baseline="0" dirty="0">
                <a:solidFill>
                  <a:srgbClr val="000000"/>
                </a:solidFill>
                <a:latin typeface="Times New Roman" panose="02020603050405020304" pitchFamily="18" charset="0"/>
              </a:rPr>
              <a:t>A. grains uniformly arranged </a:t>
            </a:r>
          </a:p>
          <a:p>
            <a:pPr algn="l" rtl="0">
              <a:lnSpc>
                <a:spcPct val="200000"/>
              </a:lnSpc>
            </a:pPr>
            <a:r>
              <a:rPr lang="en-GB" b="0" i="0" u="none" strike="noStrike" baseline="0" dirty="0">
                <a:solidFill>
                  <a:srgbClr val="000000"/>
                </a:solidFill>
                <a:latin typeface="Times New Roman" panose="02020603050405020304" pitchFamily="18" charset="0"/>
              </a:rPr>
              <a:t>B. of effective permeability </a:t>
            </a:r>
          </a:p>
          <a:p>
            <a:pPr algn="l" rtl="0">
              <a:lnSpc>
                <a:spcPct val="200000"/>
              </a:lnSpc>
            </a:pPr>
            <a:r>
              <a:rPr lang="en-GB" b="0" i="0" u="none" strike="noStrike" baseline="0" dirty="0">
                <a:solidFill>
                  <a:srgbClr val="000000"/>
                </a:solidFill>
                <a:latin typeface="Times New Roman" panose="02020603050405020304" pitchFamily="18" charset="0"/>
              </a:rPr>
              <a:t>C. are called anisotropic </a:t>
            </a:r>
          </a:p>
          <a:p>
            <a:pPr algn="l" rtl="0">
              <a:lnSpc>
                <a:spcPct val="200000"/>
              </a:lnSpc>
            </a:pPr>
            <a:r>
              <a:rPr lang="en-GB" b="0" i="0" u="none" strike="noStrike" baseline="0" dirty="0">
                <a:solidFill>
                  <a:srgbClr val="000000"/>
                </a:solidFill>
                <a:latin typeface="Times New Roman" panose="02020603050405020304" pitchFamily="18" charset="0"/>
              </a:rPr>
              <a:t>D. of sedimentary rocks </a:t>
            </a:r>
          </a:p>
          <a:p>
            <a:pPr algn="l" rtl="0">
              <a:lnSpc>
                <a:spcPct val="200000"/>
              </a:lnSpc>
            </a:pPr>
            <a:r>
              <a:rPr lang="en-GB" b="0" i="0" u="none" strike="noStrike" baseline="0" dirty="0">
                <a:solidFill>
                  <a:srgbClr val="000000"/>
                </a:solidFill>
                <a:latin typeface="Times New Roman" panose="02020603050405020304" pitchFamily="18" charset="0"/>
              </a:rPr>
              <a:t>E. equation </a:t>
            </a:r>
          </a:p>
          <a:p>
            <a:pPr algn="l" rtl="0">
              <a:lnSpc>
                <a:spcPct val="200000"/>
              </a:lnSpc>
            </a:pPr>
            <a:r>
              <a:rPr lang="en-US" b="0" i="0" u="none" strike="noStrike" baseline="0" dirty="0">
                <a:solidFill>
                  <a:srgbClr val="000000"/>
                </a:solidFill>
                <a:latin typeface="Times New Roman" panose="02020603050405020304" pitchFamily="18" charset="0"/>
              </a:rPr>
              <a:t>F. of the cementing material within the pore space. </a:t>
            </a:r>
          </a:p>
          <a:p>
            <a:pPr algn="l" rtl="0">
              <a:lnSpc>
                <a:spcPct val="200000"/>
              </a:lnSpc>
            </a:pPr>
            <a:r>
              <a:rPr lang="en-US" b="0" i="0" u="none" strike="noStrike" baseline="0" dirty="0">
                <a:solidFill>
                  <a:srgbClr val="000000"/>
                </a:solidFill>
                <a:latin typeface="Times New Roman" panose="02020603050405020304" pitchFamily="18" charset="0"/>
              </a:rPr>
              <a:t>G. of consolidation and cementation </a:t>
            </a:r>
            <a:endParaRPr lang="en-GB" dirty="0"/>
          </a:p>
        </p:txBody>
      </p:sp>
    </p:spTree>
    <p:extLst>
      <p:ext uri="{BB962C8B-B14F-4D97-AF65-F5344CB8AC3E}">
        <p14:creationId xmlns:p14="http://schemas.microsoft.com/office/powerpoint/2010/main" val="2225795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8</a:t>
            </a:fld>
            <a:endParaRPr lang="ar-SA"/>
          </a:p>
        </p:txBody>
      </p:sp>
      <p:sp>
        <p:nvSpPr>
          <p:cNvPr id="5" name="مستطيل 4"/>
          <p:cNvSpPr/>
          <p:nvPr/>
        </p:nvSpPr>
        <p:spPr>
          <a:xfrm>
            <a:off x="323528" y="836712"/>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4. Read the sentences and decide whether they are True (T) or False (F). If False (F), correct the statements. </a:t>
            </a:r>
          </a:p>
        </p:txBody>
      </p:sp>
      <p:sp>
        <p:nvSpPr>
          <p:cNvPr id="7" name="مربع نص 6"/>
          <p:cNvSpPr txBox="1"/>
          <p:nvPr/>
        </p:nvSpPr>
        <p:spPr>
          <a:xfrm>
            <a:off x="2195736" y="11112"/>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3" name="TextBox 2">
            <a:extLst>
              <a:ext uri="{FF2B5EF4-FFF2-40B4-BE49-F238E27FC236}">
                <a16:creationId xmlns:a16="http://schemas.microsoft.com/office/drawing/2014/main" xmlns="" id="{583F8E09-9CC5-8FEE-16D9-5DB430DE6A46}"/>
              </a:ext>
            </a:extLst>
          </p:cNvPr>
          <p:cNvSpPr txBox="1"/>
          <p:nvPr/>
        </p:nvSpPr>
        <p:spPr>
          <a:xfrm>
            <a:off x="251520" y="1662312"/>
            <a:ext cx="8568952" cy="4500206"/>
          </a:xfrm>
          <a:prstGeom prst="rect">
            <a:avLst/>
          </a:prstGeom>
          <a:noFill/>
        </p:spPr>
        <p:txBody>
          <a:bodyPr wrap="square">
            <a:spAutoFit/>
          </a:bodyPr>
          <a:lstStyle/>
          <a:p>
            <a:pPr marL="342900" indent="-342900" algn="l" rtl="0">
              <a:lnSpc>
                <a:spcPct val="150000"/>
              </a:lnSpc>
              <a:spcBef>
                <a:spcPts val="600"/>
              </a:spcBef>
              <a:buFont typeface="+mj-lt"/>
              <a:buAutoNum type="arabicPeriod"/>
            </a:pPr>
            <a:r>
              <a:rPr lang="en-US" sz="1600" b="0" i="0" u="none" strike="noStrike" baseline="0" dirty="0">
                <a:solidFill>
                  <a:srgbClr val="000000"/>
                </a:solidFill>
                <a:latin typeface="Times New Roman" panose="02020603050405020304" pitchFamily="18" charset="0"/>
              </a:rPr>
              <a:t>In water–wet brine-oil-rock system, water will occupy the larger pores and wet the major portion of the surfaces in the smaller pores. </a:t>
            </a:r>
          </a:p>
          <a:p>
            <a:pPr marL="342900" indent="-342900" algn="l" rtl="0">
              <a:lnSpc>
                <a:spcPct val="150000"/>
              </a:lnSpc>
              <a:spcBef>
                <a:spcPts val="600"/>
              </a:spcBef>
              <a:buFont typeface="+mj-lt"/>
              <a:buAutoNum type="arabicPeriod"/>
            </a:pPr>
            <a:r>
              <a:rPr lang="en-US" sz="1600" b="0" i="0" u="none" strike="noStrike" baseline="0" dirty="0">
                <a:solidFill>
                  <a:srgbClr val="000000"/>
                </a:solidFill>
                <a:latin typeface="Times New Roman" panose="02020603050405020304" pitchFamily="18" charset="0"/>
              </a:rPr>
              <a:t>Water will saturate the smaller pores, displacing oil from the core when the system is in contact with water. </a:t>
            </a:r>
          </a:p>
          <a:p>
            <a:pPr marL="342900" indent="-342900" algn="l" rtl="0">
              <a:lnSpc>
                <a:spcPct val="150000"/>
              </a:lnSpc>
              <a:spcBef>
                <a:spcPts val="600"/>
              </a:spcBef>
              <a:buFont typeface="+mj-lt"/>
              <a:buAutoNum type="arabicPeriod"/>
            </a:pPr>
            <a:r>
              <a:rPr lang="en-US" sz="1600" b="0" i="0" u="none" strike="noStrike" baseline="0" dirty="0">
                <a:solidFill>
                  <a:srgbClr val="000000"/>
                </a:solidFill>
                <a:latin typeface="Times New Roman" panose="02020603050405020304" pitchFamily="18" charset="0"/>
              </a:rPr>
              <a:t>The wettability of a system can range from strongly water-wet to strongly oil-water depending on the brine-oil interactions with the rock surface. </a:t>
            </a:r>
          </a:p>
          <a:p>
            <a:pPr marL="342900" indent="-342900" algn="l" rtl="0">
              <a:lnSpc>
                <a:spcPct val="150000"/>
              </a:lnSpc>
              <a:spcBef>
                <a:spcPts val="600"/>
              </a:spcBef>
              <a:buFont typeface="+mj-lt"/>
              <a:buAutoNum type="arabicPeriod"/>
            </a:pPr>
            <a:r>
              <a:rPr lang="en-US" sz="1600" b="0" i="0" u="none" strike="noStrike" baseline="0" dirty="0">
                <a:solidFill>
                  <a:srgbClr val="000000"/>
                </a:solidFill>
                <a:latin typeface="Times New Roman" panose="02020603050405020304" pitchFamily="18" charset="0"/>
              </a:rPr>
              <a:t>The residual oil saturation of fractional-wettability rocks is usually low. </a:t>
            </a:r>
          </a:p>
          <a:p>
            <a:pPr marL="342900" indent="-342900" algn="l" rtl="0">
              <a:lnSpc>
                <a:spcPct val="150000"/>
              </a:lnSpc>
              <a:spcBef>
                <a:spcPts val="600"/>
              </a:spcBef>
              <a:buFont typeface="+mj-lt"/>
              <a:buAutoNum type="arabicPeriod"/>
            </a:pPr>
            <a:r>
              <a:rPr lang="en-US" sz="1600" b="0" i="0" u="none" strike="noStrike" baseline="0" dirty="0">
                <a:solidFill>
                  <a:srgbClr val="000000"/>
                </a:solidFill>
                <a:latin typeface="Times New Roman" panose="02020603050405020304" pitchFamily="18" charset="0"/>
              </a:rPr>
              <a:t>The water film between the rock and the oil in the pore isn’t stabilized by a double layer of magmatic forces. </a:t>
            </a:r>
          </a:p>
          <a:p>
            <a:pPr marL="342900" indent="-342900" algn="l" rtl="0">
              <a:lnSpc>
                <a:spcPct val="150000"/>
              </a:lnSpc>
              <a:spcBef>
                <a:spcPts val="600"/>
              </a:spcBef>
              <a:buFont typeface="+mj-lt"/>
              <a:buAutoNum type="arabicPeriod"/>
            </a:pPr>
            <a:r>
              <a:rPr lang="en-US" sz="1600" b="0" i="0" u="none" strike="noStrike" baseline="0" dirty="0">
                <a:solidFill>
                  <a:srgbClr val="000000"/>
                </a:solidFill>
                <a:latin typeface="Times New Roman" panose="02020603050405020304" pitchFamily="18" charset="0"/>
              </a:rPr>
              <a:t>Compounds displace the remaining water and react directly with the oil surface when the electrostatic force balance is destroyed. </a:t>
            </a:r>
            <a:endParaRPr lang="en-GB" sz="1600" dirty="0"/>
          </a:p>
        </p:txBody>
      </p:sp>
    </p:spTree>
    <p:extLst>
      <p:ext uri="{BB962C8B-B14F-4D97-AF65-F5344CB8AC3E}">
        <p14:creationId xmlns:p14="http://schemas.microsoft.com/office/powerpoint/2010/main" val="3863250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9</a:t>
            </a:fld>
            <a:endParaRPr lang="ar-SA"/>
          </a:p>
        </p:txBody>
      </p:sp>
      <p:sp>
        <p:nvSpPr>
          <p:cNvPr id="5" name="مستطيل 4"/>
          <p:cNvSpPr/>
          <p:nvPr/>
        </p:nvSpPr>
        <p:spPr>
          <a:xfrm>
            <a:off x="323529" y="933151"/>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400" b="1" dirty="0"/>
              <a:t>H.W. Compose collocations from the following terms. </a:t>
            </a:r>
          </a:p>
        </p:txBody>
      </p:sp>
      <p:sp>
        <p:nvSpPr>
          <p:cNvPr id="7" name="مربع نص 6"/>
          <p:cNvSpPr txBox="1"/>
          <p:nvPr/>
        </p:nvSpPr>
        <p:spPr>
          <a:xfrm>
            <a:off x="2771800" y="96498"/>
            <a:ext cx="280831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a16="http://schemas.microsoft.com/office/drawing/2014/main" xmlns="" id="{8A3BD381-F953-700D-0ECC-89C2E628382F}"/>
              </a:ext>
            </a:extLst>
          </p:cNvPr>
          <p:cNvSpPr txBox="1"/>
          <p:nvPr/>
        </p:nvSpPr>
        <p:spPr>
          <a:xfrm>
            <a:off x="683568" y="1676081"/>
            <a:ext cx="4572000" cy="4197559"/>
          </a:xfrm>
          <a:prstGeom prst="rect">
            <a:avLst/>
          </a:prstGeom>
          <a:noFill/>
        </p:spPr>
        <p:txBody>
          <a:bodyPr wrap="square">
            <a:spAutoFit/>
          </a:bodyPr>
          <a:lstStyle/>
          <a:p>
            <a:pPr algn="l" rtl="0">
              <a:lnSpc>
                <a:spcPct val="150000"/>
              </a:lnSpc>
            </a:pPr>
            <a:r>
              <a:rPr lang="en-US" sz="1800" b="0" i="0" u="none" strike="noStrike" baseline="0" dirty="0">
                <a:solidFill>
                  <a:srgbClr val="000000"/>
                </a:solidFill>
                <a:latin typeface="Times New Roman" panose="02020603050405020304" pitchFamily="18" charset="0"/>
              </a:rPr>
              <a:t>1.hydrocarbon 	A. rock 	</a:t>
            </a:r>
          </a:p>
          <a:p>
            <a:pPr algn="l" rtl="0">
              <a:lnSpc>
                <a:spcPct val="150000"/>
              </a:lnSpc>
            </a:pPr>
            <a:r>
              <a:rPr lang="en-GB" sz="1800" b="0" i="0" u="none" strike="noStrike" baseline="0" dirty="0">
                <a:solidFill>
                  <a:srgbClr val="000000"/>
                </a:solidFill>
                <a:latin typeface="Times New Roman" panose="02020603050405020304" pitchFamily="18" charset="0"/>
              </a:rPr>
              <a:t>2. reservoir 	B. migration 	</a:t>
            </a:r>
          </a:p>
          <a:p>
            <a:pPr algn="l" rtl="0">
              <a:lnSpc>
                <a:spcPct val="150000"/>
              </a:lnSpc>
            </a:pPr>
            <a:r>
              <a:rPr lang="en-GB" sz="1800" b="0" i="0" u="none" strike="noStrike" baseline="0" dirty="0">
                <a:solidFill>
                  <a:srgbClr val="000000"/>
                </a:solidFill>
                <a:latin typeface="Times New Roman" panose="02020603050405020304" pitchFamily="18" charset="0"/>
              </a:rPr>
              <a:t>3. capillary 	C. trap 	</a:t>
            </a:r>
          </a:p>
          <a:p>
            <a:pPr algn="l" rtl="0">
              <a:lnSpc>
                <a:spcPct val="150000"/>
              </a:lnSpc>
            </a:pPr>
            <a:r>
              <a:rPr lang="en-GB" sz="1800" b="0" i="0" u="none" strike="noStrike" baseline="0" dirty="0">
                <a:solidFill>
                  <a:srgbClr val="000000"/>
                </a:solidFill>
                <a:latin typeface="Times New Roman" panose="02020603050405020304" pitchFamily="18" charset="0"/>
              </a:rPr>
              <a:t>4. secondary 	D. reservoir 	</a:t>
            </a:r>
          </a:p>
          <a:p>
            <a:pPr algn="l" rtl="0">
              <a:lnSpc>
                <a:spcPct val="150000"/>
              </a:lnSpc>
            </a:pPr>
            <a:r>
              <a:rPr lang="en-GB" sz="1800" b="0" i="0" u="none" strike="noStrike" baseline="0" dirty="0">
                <a:solidFill>
                  <a:srgbClr val="000000"/>
                </a:solidFill>
                <a:latin typeface="Times New Roman" panose="02020603050405020304" pitchFamily="18" charset="0"/>
              </a:rPr>
              <a:t>5. stratigraphic 	E. pressure 	</a:t>
            </a:r>
          </a:p>
          <a:p>
            <a:pPr algn="l" rtl="0">
              <a:lnSpc>
                <a:spcPct val="150000"/>
              </a:lnSpc>
            </a:pPr>
            <a:r>
              <a:rPr lang="en-GB" sz="1800" b="0" i="0" u="none" strike="noStrike" baseline="0" dirty="0">
                <a:solidFill>
                  <a:srgbClr val="000000"/>
                </a:solidFill>
                <a:latin typeface="Times New Roman" panose="02020603050405020304" pitchFamily="18" charset="0"/>
              </a:rPr>
              <a:t>6. hydrocarbon 	F. accumulation 	</a:t>
            </a:r>
          </a:p>
          <a:p>
            <a:pPr algn="l" rtl="0">
              <a:lnSpc>
                <a:spcPct val="150000"/>
              </a:lnSpc>
            </a:pPr>
            <a:r>
              <a:rPr lang="en-GB" sz="1800" b="0" i="0" u="none" strike="noStrike" baseline="0" dirty="0">
                <a:solidFill>
                  <a:srgbClr val="000000"/>
                </a:solidFill>
                <a:latin typeface="Times New Roman" panose="02020603050405020304" pitchFamily="18" charset="0"/>
              </a:rPr>
              <a:t>7. interstitial 	G. formation 	</a:t>
            </a:r>
          </a:p>
          <a:p>
            <a:pPr algn="l" rtl="0">
              <a:lnSpc>
                <a:spcPct val="150000"/>
              </a:lnSpc>
            </a:pPr>
            <a:r>
              <a:rPr lang="en-GB" sz="1800" b="0" i="0" u="none" strike="noStrike" baseline="0" dirty="0">
                <a:solidFill>
                  <a:srgbClr val="000000"/>
                </a:solidFill>
                <a:latin typeface="Times New Roman" panose="02020603050405020304" pitchFamily="18" charset="0"/>
              </a:rPr>
              <a:t>8. hydrodynamic 	H. water 	</a:t>
            </a:r>
          </a:p>
          <a:p>
            <a:pPr algn="l" rtl="0">
              <a:lnSpc>
                <a:spcPct val="150000"/>
              </a:lnSpc>
            </a:pPr>
            <a:r>
              <a:rPr lang="en-GB" sz="1800" b="0" i="0" u="none" strike="noStrike" baseline="0" dirty="0">
                <a:solidFill>
                  <a:srgbClr val="000000"/>
                </a:solidFill>
                <a:latin typeface="Times New Roman" panose="02020603050405020304" pitchFamily="18" charset="0"/>
              </a:rPr>
              <a:t>9. cohesive 	I. shales 	</a:t>
            </a:r>
          </a:p>
          <a:p>
            <a:pPr algn="l" rtl="0">
              <a:lnSpc>
                <a:spcPct val="150000"/>
              </a:lnSpc>
            </a:pPr>
            <a:r>
              <a:rPr lang="en-GB" sz="1800" b="0" i="0" u="none" strike="noStrike" baseline="0" dirty="0">
                <a:solidFill>
                  <a:srgbClr val="000000"/>
                </a:solidFill>
                <a:latin typeface="Times New Roman" panose="02020603050405020304" pitchFamily="18" charset="0"/>
              </a:rPr>
              <a:t>10. impermeable 	G. molecules 	</a:t>
            </a:r>
          </a:p>
        </p:txBody>
      </p:sp>
    </p:spTree>
    <p:extLst>
      <p:ext uri="{BB962C8B-B14F-4D97-AF65-F5344CB8AC3E}">
        <p14:creationId xmlns:p14="http://schemas.microsoft.com/office/powerpoint/2010/main" val="2871945665"/>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3418</TotalTime>
  <Words>1510</Words>
  <Application>Microsoft Office PowerPoint</Application>
  <PresentationFormat>On-screen Show (4:3)</PresentationFormat>
  <Paragraphs>90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سمة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Maher</cp:lastModifiedBy>
  <cp:revision>182</cp:revision>
  <dcterms:created xsi:type="dcterms:W3CDTF">2022-10-13T17:56:31Z</dcterms:created>
  <dcterms:modified xsi:type="dcterms:W3CDTF">2023-03-27T19:28:05Z</dcterms:modified>
</cp:coreProperties>
</file>