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sldIdLst>
    <p:sldId id="326" r:id="rId3"/>
    <p:sldId id="306" r:id="rId4"/>
    <p:sldId id="325" r:id="rId5"/>
    <p:sldId id="314" r:id="rId6"/>
    <p:sldId id="318" r:id="rId7"/>
    <p:sldId id="319" r:id="rId8"/>
    <p:sldId id="279" r:id="rId9"/>
    <p:sldId id="262" r:id="rId10"/>
    <p:sldId id="264" r:id="rId11"/>
    <p:sldId id="266" r:id="rId12"/>
    <p:sldId id="272" r:id="rId13"/>
    <p:sldId id="276" r:id="rId14"/>
    <p:sldId id="283" r:id="rId15"/>
    <p:sldId id="284" r:id="rId16"/>
    <p:sldId id="286" r:id="rId17"/>
    <p:sldId id="287" r:id="rId18"/>
    <p:sldId id="288" r:id="rId19"/>
    <p:sldId id="289" r:id="rId20"/>
    <p:sldId id="290" r:id="rId21"/>
    <p:sldId id="291" r:id="rId22"/>
    <p:sldId id="293" r:id="rId23"/>
    <p:sldId id="296" r:id="rId24"/>
    <p:sldId id="298" r:id="rId25"/>
    <p:sldId id="301" r:id="rId26"/>
    <p:sldId id="303" r:id="rId27"/>
    <p:sldId id="304" r:id="rId28"/>
    <p:sldId id="305"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D7C35B-2C1D-BD67-EF3D-D586FF4E5C70}"/>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eaLnBrk="1" hangingPunct="1">
              <a:defRPr sz="1200"/>
            </a:lvl1pPr>
          </a:lstStyle>
          <a:p>
            <a:pPr>
              <a:defRPr/>
            </a:pPr>
            <a:endParaRPr lang="ar-EG"/>
          </a:p>
        </p:txBody>
      </p:sp>
      <p:sp>
        <p:nvSpPr>
          <p:cNvPr id="3" name="Date Placeholder 2">
            <a:extLst>
              <a:ext uri="{FF2B5EF4-FFF2-40B4-BE49-F238E27FC236}">
                <a16:creationId xmlns:a16="http://schemas.microsoft.com/office/drawing/2014/main" id="{ECFABF8E-79C2-C15E-4526-C2E336E96C91}"/>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eaLnBrk="1" hangingPunct="1">
              <a:defRPr sz="1200"/>
            </a:lvl1pPr>
          </a:lstStyle>
          <a:p>
            <a:pPr>
              <a:defRPr/>
            </a:pPr>
            <a:fld id="{5F61201D-3B92-4D1B-8AC9-A51DC1BE5472}" type="datetimeFigureOut">
              <a:rPr lang="ar-EG"/>
              <a:pPr>
                <a:defRPr/>
              </a:pPr>
              <a:t>12/09/1445</a:t>
            </a:fld>
            <a:endParaRPr lang="ar-EG"/>
          </a:p>
        </p:txBody>
      </p:sp>
      <p:sp>
        <p:nvSpPr>
          <p:cNvPr id="4" name="Slide Image Placeholder 3">
            <a:extLst>
              <a:ext uri="{FF2B5EF4-FFF2-40B4-BE49-F238E27FC236}">
                <a16:creationId xmlns:a16="http://schemas.microsoft.com/office/drawing/2014/main" id="{8BFC07A7-58B1-5C1A-B157-35C8C06BB0A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EG" noProof="0"/>
          </a:p>
        </p:txBody>
      </p:sp>
      <p:sp>
        <p:nvSpPr>
          <p:cNvPr id="5" name="Notes Placeholder 4">
            <a:extLst>
              <a:ext uri="{FF2B5EF4-FFF2-40B4-BE49-F238E27FC236}">
                <a16:creationId xmlns:a16="http://schemas.microsoft.com/office/drawing/2014/main" id="{E63D3692-15C9-0FB0-2B95-C8487DB5A48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69E1E5-576F-F4ED-185A-EDBA191D8951}"/>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eaLnBrk="1" hangingPunct="1">
              <a:defRPr sz="1200"/>
            </a:lvl1pPr>
          </a:lstStyle>
          <a:p>
            <a:pPr>
              <a:defRPr/>
            </a:pPr>
            <a:endParaRPr lang="ar-EG"/>
          </a:p>
        </p:txBody>
      </p:sp>
      <p:sp>
        <p:nvSpPr>
          <p:cNvPr id="7" name="Slide Number Placeholder 6">
            <a:extLst>
              <a:ext uri="{FF2B5EF4-FFF2-40B4-BE49-F238E27FC236}">
                <a16:creationId xmlns:a16="http://schemas.microsoft.com/office/drawing/2014/main" id="{BB4FAD5F-619A-9423-D068-77CF806C3424}"/>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fld id="{50351F5A-E12B-44C5-B300-65776C7292BF}" type="slidenum">
              <a:rPr lang="ar-EG" altLang="en-US"/>
              <a:pPr>
                <a:defRPr/>
              </a:pPr>
              <a:t>‹#›</a:t>
            </a:fld>
            <a:endParaRPr lang="ar-EG"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25C5B6B-7A35-B6BE-4674-69877B9142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1B75306A-9CF1-A271-B847-D6C54464F58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FC39B8C-3D05-8FB4-9FDA-63591B5217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BA841BD1-5196-1B49-468F-BE2E715E9F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8CACBF9-0D9E-72F9-9BBA-4C48116C85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a:extLst>
              <a:ext uri="{FF2B5EF4-FFF2-40B4-BE49-F238E27FC236}">
                <a16:creationId xmlns:a16="http://schemas.microsoft.com/office/drawing/2014/main" id="{57843656-F61C-030C-50AE-1F9B07B794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Rectangle 4">
            <a:extLst>
              <a:ext uri="{FF2B5EF4-FFF2-40B4-BE49-F238E27FC236}">
                <a16:creationId xmlns:a16="http://schemas.microsoft.com/office/drawing/2014/main" id="{257645FA-7BDA-9986-AC62-5B1AC328137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302F4A-C050-F644-2A91-81780E9E77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605EFB9-B5A0-0D96-5E09-73D6E17AE758}"/>
              </a:ext>
            </a:extLst>
          </p:cNvPr>
          <p:cNvSpPr>
            <a:spLocks noGrp="1" noChangeArrowheads="1"/>
          </p:cNvSpPr>
          <p:nvPr>
            <p:ph type="sldNum" sz="quarter" idx="12"/>
          </p:nvPr>
        </p:nvSpPr>
        <p:spPr>
          <a:ln/>
        </p:spPr>
        <p:txBody>
          <a:bodyPr/>
          <a:lstStyle>
            <a:lvl1pPr>
              <a:defRPr/>
            </a:lvl1pPr>
          </a:lstStyle>
          <a:p>
            <a:pPr>
              <a:defRPr/>
            </a:pPr>
            <a:fld id="{416CABD5-2FB5-416F-9C7A-2935F3BD7954}" type="slidenum">
              <a:rPr lang="en-US" altLang="en-US"/>
              <a:pPr>
                <a:defRPr/>
              </a:pPr>
              <a:t>‹#›</a:t>
            </a:fld>
            <a:endParaRPr lang="en-US" altLang="en-US"/>
          </a:p>
        </p:txBody>
      </p:sp>
    </p:spTree>
    <p:extLst>
      <p:ext uri="{BB962C8B-B14F-4D97-AF65-F5344CB8AC3E}">
        <p14:creationId xmlns:p14="http://schemas.microsoft.com/office/powerpoint/2010/main" val="151341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B0A7EE20-E8AF-7001-DD3F-550FEE2F52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82905F4-8A4E-22EA-F98E-4D75A66CEF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DC76CB1-4E1A-BEC8-F03B-322D825D37B3}"/>
              </a:ext>
            </a:extLst>
          </p:cNvPr>
          <p:cNvSpPr>
            <a:spLocks noGrp="1" noChangeArrowheads="1"/>
          </p:cNvSpPr>
          <p:nvPr>
            <p:ph type="sldNum" sz="quarter" idx="12"/>
          </p:nvPr>
        </p:nvSpPr>
        <p:spPr>
          <a:ln/>
        </p:spPr>
        <p:txBody>
          <a:bodyPr/>
          <a:lstStyle>
            <a:lvl1pPr>
              <a:defRPr/>
            </a:lvl1pPr>
          </a:lstStyle>
          <a:p>
            <a:pPr>
              <a:defRPr/>
            </a:pPr>
            <a:fld id="{31031E13-6965-4D8C-BAD4-79D8A2FF3B48}" type="slidenum">
              <a:rPr lang="en-US" altLang="en-US"/>
              <a:pPr>
                <a:defRPr/>
              </a:pPr>
              <a:t>‹#›</a:t>
            </a:fld>
            <a:endParaRPr lang="en-US" altLang="en-US"/>
          </a:p>
        </p:txBody>
      </p:sp>
    </p:spTree>
    <p:extLst>
      <p:ext uri="{BB962C8B-B14F-4D97-AF65-F5344CB8AC3E}">
        <p14:creationId xmlns:p14="http://schemas.microsoft.com/office/powerpoint/2010/main" val="350431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4A759E75-EA0C-2038-5292-8598AA6AA1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4AE53CB-1996-87BE-378F-11E4110AE3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135FE7-B507-9837-B5D1-94997E026C59}"/>
              </a:ext>
            </a:extLst>
          </p:cNvPr>
          <p:cNvSpPr>
            <a:spLocks noGrp="1" noChangeArrowheads="1"/>
          </p:cNvSpPr>
          <p:nvPr>
            <p:ph type="sldNum" sz="quarter" idx="12"/>
          </p:nvPr>
        </p:nvSpPr>
        <p:spPr>
          <a:ln/>
        </p:spPr>
        <p:txBody>
          <a:bodyPr/>
          <a:lstStyle>
            <a:lvl1pPr>
              <a:defRPr/>
            </a:lvl1pPr>
          </a:lstStyle>
          <a:p>
            <a:pPr>
              <a:defRPr/>
            </a:pPr>
            <a:fld id="{CA105B41-E529-41A9-AD4F-689CB9B37F23}" type="slidenum">
              <a:rPr lang="en-US" altLang="en-US"/>
              <a:pPr>
                <a:defRPr/>
              </a:pPr>
              <a:t>‹#›</a:t>
            </a:fld>
            <a:endParaRPr lang="en-US" altLang="en-US"/>
          </a:p>
        </p:txBody>
      </p:sp>
    </p:spTree>
    <p:extLst>
      <p:ext uri="{BB962C8B-B14F-4D97-AF65-F5344CB8AC3E}">
        <p14:creationId xmlns:p14="http://schemas.microsoft.com/office/powerpoint/2010/main" val="277133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76147A79-BD50-F8F1-55FD-01E2A64B4409}"/>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DDA7404C-7DCD-58AB-072A-4D6F18A18663}"/>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9E320D4E-EEAD-7FB4-D9E3-B3E4EBA71B4C}"/>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rtl="1" eaLnBrk="1" hangingPunct="1">
                  <a:defRPr/>
                </a:pPr>
                <a:endParaRPr lang="ar-EG" sz="5400">
                  <a:solidFill>
                    <a:srgbClr val="FFFFFF"/>
                  </a:solidFill>
                  <a:latin typeface="Garamond"/>
                  <a:cs typeface="Arial"/>
                </a:endParaRPr>
              </a:p>
            </p:txBody>
          </p:sp>
          <p:sp>
            <p:nvSpPr>
              <p:cNvPr id="7" name="Freeform 5">
                <a:extLst>
                  <a:ext uri="{FF2B5EF4-FFF2-40B4-BE49-F238E27FC236}">
                    <a16:creationId xmlns:a16="http://schemas.microsoft.com/office/drawing/2014/main" id="{2222EA2A-5AEA-021E-AC8D-7A40671246D9}"/>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rtl="1" eaLnBrk="1" hangingPunct="1">
                  <a:defRPr/>
                </a:pPr>
                <a:endParaRPr lang="ar-EG" sz="5400">
                  <a:solidFill>
                    <a:srgbClr val="FFFFFF"/>
                  </a:solidFill>
                  <a:latin typeface="Garamond"/>
                  <a:cs typeface="Arial"/>
                </a:endParaRPr>
              </a:p>
            </p:txBody>
          </p:sp>
          <p:sp>
            <p:nvSpPr>
              <p:cNvPr id="8" name="Freeform 6">
                <a:extLst>
                  <a:ext uri="{FF2B5EF4-FFF2-40B4-BE49-F238E27FC236}">
                    <a16:creationId xmlns:a16="http://schemas.microsoft.com/office/drawing/2014/main" id="{B2C0DB6F-18C9-1C7E-FE9E-C90ED6BEB112}"/>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rtl="1" eaLnBrk="1" hangingPunct="1">
                  <a:defRPr/>
                </a:pPr>
                <a:endParaRPr lang="ar-EG" sz="5400">
                  <a:solidFill>
                    <a:srgbClr val="FFFFFF"/>
                  </a:solidFill>
                  <a:latin typeface="Garamond"/>
                  <a:cs typeface="Arial"/>
                </a:endParaRPr>
              </a:p>
            </p:txBody>
          </p:sp>
          <p:sp>
            <p:nvSpPr>
              <p:cNvPr id="9" name="Freeform 7">
                <a:extLst>
                  <a:ext uri="{FF2B5EF4-FFF2-40B4-BE49-F238E27FC236}">
                    <a16:creationId xmlns:a16="http://schemas.microsoft.com/office/drawing/2014/main" id="{8A239A32-1307-DC3D-17BA-EF65D988A433}"/>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a:extLst>
                  <a:ext uri="{FF2B5EF4-FFF2-40B4-BE49-F238E27FC236}">
                    <a16:creationId xmlns:a16="http://schemas.microsoft.com/office/drawing/2014/main" id="{7716AAB5-DD51-9915-4EBE-7CE187118894}"/>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rtl="1" eaLnBrk="1" hangingPunct="1">
                  <a:defRPr/>
                </a:pPr>
                <a:endParaRPr lang="ar-EG" sz="5400">
                  <a:solidFill>
                    <a:srgbClr val="FFFFFF"/>
                  </a:solidFill>
                  <a:latin typeface="Garamond"/>
                  <a:cs typeface="Arial"/>
                </a:endParaRPr>
              </a:p>
            </p:txBody>
          </p:sp>
        </p:grpSp>
        <p:sp>
          <p:nvSpPr>
            <p:cNvPr id="4" name="Freeform 9">
              <a:extLst>
                <a:ext uri="{FF2B5EF4-FFF2-40B4-BE49-F238E27FC236}">
                  <a16:creationId xmlns:a16="http://schemas.microsoft.com/office/drawing/2014/main" id="{239AAC63-0546-5BD1-A405-AB384C12DA6F}"/>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rtl="1" eaLnBrk="1" hangingPunct="1">
                <a:defRPr/>
              </a:pPr>
              <a:endParaRPr lang="ar-EG" sz="5400">
                <a:solidFill>
                  <a:srgbClr val="FFFFFF"/>
                </a:solidFill>
                <a:latin typeface="Garamond"/>
                <a:cs typeface="Arial"/>
              </a:endParaRPr>
            </a:p>
          </p:txBody>
        </p:sp>
        <p:sp>
          <p:nvSpPr>
            <p:cNvPr id="5" name="Freeform 10">
              <a:extLst>
                <a:ext uri="{FF2B5EF4-FFF2-40B4-BE49-F238E27FC236}">
                  <a16:creationId xmlns:a16="http://schemas.microsoft.com/office/drawing/2014/main" id="{D132D0E5-F393-93F1-F39A-86A7183C7D73}"/>
                </a:ext>
              </a:extLst>
            </p:cNvPr>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607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a:t>Click to edit Master title style</a:t>
            </a:r>
          </a:p>
        </p:txBody>
      </p:sp>
      <p:sp>
        <p:nvSpPr>
          <p:cNvPr id="21607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1" name="Rectangle 13">
            <a:extLst>
              <a:ext uri="{FF2B5EF4-FFF2-40B4-BE49-F238E27FC236}">
                <a16:creationId xmlns:a16="http://schemas.microsoft.com/office/drawing/2014/main" id="{511E21F6-2F53-AEF0-12BC-A8650F19913F}"/>
              </a:ext>
            </a:extLst>
          </p:cNvPr>
          <p:cNvSpPr>
            <a:spLocks noGrp="1" noChangeArrowheads="1"/>
          </p:cNvSpPr>
          <p:nvPr>
            <p:ph type="dt" sz="quarter" idx="10"/>
          </p:nvPr>
        </p:nvSpPr>
        <p:spPr>
          <a:xfrm>
            <a:off x="457200" y="6248400"/>
            <a:ext cx="2133600" cy="476250"/>
          </a:xfrm>
        </p:spPr>
        <p:txBody>
          <a:bodyPr/>
          <a:lstStyle>
            <a:lvl1pPr>
              <a:defRPr>
                <a:cs typeface="Arial" pitchFamily="34" charset="0"/>
              </a:defRPr>
            </a:lvl1pPr>
          </a:lstStyle>
          <a:p>
            <a:pPr>
              <a:defRPr/>
            </a:pPr>
            <a:fld id="{FD4F0CB6-C2A0-4359-AB0B-36A73E6ECBB5}" type="datetimeFigureOut">
              <a:rPr lang="en-US"/>
              <a:pPr>
                <a:defRPr/>
              </a:pPr>
              <a:t>3/21/2024</a:t>
            </a:fld>
            <a:endParaRPr lang="en-US"/>
          </a:p>
        </p:txBody>
      </p:sp>
      <p:sp>
        <p:nvSpPr>
          <p:cNvPr id="12" name="Rectangle 14">
            <a:extLst>
              <a:ext uri="{FF2B5EF4-FFF2-40B4-BE49-F238E27FC236}">
                <a16:creationId xmlns:a16="http://schemas.microsoft.com/office/drawing/2014/main" id="{DBC6456B-1C0B-E0EF-A677-B0ED7DE839A7}"/>
              </a:ext>
            </a:extLst>
          </p:cNvPr>
          <p:cNvSpPr>
            <a:spLocks noGrp="1" noChangeArrowheads="1"/>
          </p:cNvSpPr>
          <p:nvPr>
            <p:ph type="ftr" sz="quarter" idx="11"/>
          </p:nvPr>
        </p:nvSpPr>
        <p:spPr>
          <a:xfrm>
            <a:off x="3124200" y="6251575"/>
            <a:ext cx="2895600" cy="476250"/>
          </a:xfrm>
        </p:spPr>
        <p:txBody>
          <a:bodyPr/>
          <a:lstStyle>
            <a:lvl1pPr>
              <a:defRPr>
                <a:cs typeface="Arial" pitchFamily="34" charset="0"/>
              </a:defRPr>
            </a:lvl1pPr>
          </a:lstStyle>
          <a:p>
            <a:pPr>
              <a:defRPr/>
            </a:pPr>
            <a:endParaRPr lang="en-US"/>
          </a:p>
        </p:txBody>
      </p:sp>
      <p:sp>
        <p:nvSpPr>
          <p:cNvPr id="13" name="Rectangle 15">
            <a:extLst>
              <a:ext uri="{FF2B5EF4-FFF2-40B4-BE49-F238E27FC236}">
                <a16:creationId xmlns:a16="http://schemas.microsoft.com/office/drawing/2014/main" id="{D3DAFC7D-31C2-A6CB-960B-55211714F421}"/>
              </a:ext>
            </a:extLst>
          </p:cNvPr>
          <p:cNvSpPr>
            <a:spLocks noGrp="1" noChangeArrowheads="1"/>
          </p:cNvSpPr>
          <p:nvPr>
            <p:ph type="sldNum" sz="quarter" idx="12"/>
          </p:nvPr>
        </p:nvSpPr>
        <p:spPr>
          <a:xfrm>
            <a:off x="6553200" y="6254750"/>
            <a:ext cx="2133600" cy="476250"/>
          </a:xfrm>
        </p:spPr>
        <p:txBody>
          <a:bodyPr/>
          <a:lstStyle>
            <a:lvl1pPr>
              <a:defRPr smtClean="0"/>
            </a:lvl1pPr>
          </a:lstStyle>
          <a:p>
            <a:pPr>
              <a:defRPr/>
            </a:pPr>
            <a:fld id="{478151A8-F10D-43EA-894E-D32C15A2EE26}" type="slidenum">
              <a:rPr lang="ar-SA" altLang="en-US"/>
              <a:pPr>
                <a:defRPr/>
              </a:pPr>
              <a:t>‹#›</a:t>
            </a:fld>
            <a:endParaRPr lang="en-US" altLang="en-US"/>
          </a:p>
        </p:txBody>
      </p:sp>
    </p:spTree>
    <p:extLst>
      <p:ext uri="{BB962C8B-B14F-4D97-AF65-F5344CB8AC3E}">
        <p14:creationId xmlns:p14="http://schemas.microsoft.com/office/powerpoint/2010/main" val="2050789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2">
            <a:extLst>
              <a:ext uri="{FF2B5EF4-FFF2-40B4-BE49-F238E27FC236}">
                <a16:creationId xmlns:a16="http://schemas.microsoft.com/office/drawing/2014/main" id="{68F57DB1-25B2-DF7E-29DC-4B3ED73CD10D}"/>
              </a:ext>
            </a:extLst>
          </p:cNvPr>
          <p:cNvSpPr>
            <a:spLocks noGrp="1" noChangeArrowheads="1"/>
          </p:cNvSpPr>
          <p:nvPr>
            <p:ph type="dt" sz="half" idx="10"/>
          </p:nvPr>
        </p:nvSpPr>
        <p:spPr/>
        <p:txBody>
          <a:bodyPr/>
          <a:lstStyle>
            <a:lvl1pPr>
              <a:defRPr>
                <a:cs typeface="Arial" pitchFamily="34" charset="0"/>
              </a:defRPr>
            </a:lvl1pPr>
          </a:lstStyle>
          <a:p>
            <a:pPr>
              <a:defRPr/>
            </a:pPr>
            <a:fld id="{015CE1F1-B010-4D8D-86C6-BEE09C082EE0}" type="datetimeFigureOut">
              <a:rPr lang="en-US"/>
              <a:pPr>
                <a:defRPr/>
              </a:pPr>
              <a:t>3/21/2024</a:t>
            </a:fld>
            <a:endParaRPr lang="en-US"/>
          </a:p>
        </p:txBody>
      </p:sp>
      <p:sp>
        <p:nvSpPr>
          <p:cNvPr id="5" name="Rectangle 3">
            <a:extLst>
              <a:ext uri="{FF2B5EF4-FFF2-40B4-BE49-F238E27FC236}">
                <a16:creationId xmlns:a16="http://schemas.microsoft.com/office/drawing/2014/main" id="{C61EEA50-8DAC-B714-250E-3101BFF64585}"/>
              </a:ext>
            </a:extLst>
          </p:cNvPr>
          <p:cNvSpPr>
            <a:spLocks noGrp="1" noChangeArrowheads="1"/>
          </p:cNvSpPr>
          <p:nvPr>
            <p:ph type="sldNum" sz="quarter" idx="11"/>
          </p:nvPr>
        </p:nvSpPr>
        <p:spPr/>
        <p:txBody>
          <a:bodyPr/>
          <a:lstStyle>
            <a:lvl1pPr>
              <a:defRPr smtClean="0"/>
            </a:lvl1pPr>
          </a:lstStyle>
          <a:p>
            <a:pPr>
              <a:defRPr/>
            </a:pPr>
            <a:fld id="{80D5BED2-BE1F-447F-9829-71E8B0214366}" type="slidenum">
              <a:rPr lang="ar-SA" altLang="en-US"/>
              <a:pPr>
                <a:defRPr/>
              </a:pPr>
              <a:t>‹#›</a:t>
            </a:fld>
            <a:endParaRPr lang="en-US" altLang="en-US"/>
          </a:p>
        </p:txBody>
      </p:sp>
      <p:sp>
        <p:nvSpPr>
          <p:cNvPr id="6" name="Rectangle 14">
            <a:extLst>
              <a:ext uri="{FF2B5EF4-FFF2-40B4-BE49-F238E27FC236}">
                <a16:creationId xmlns:a16="http://schemas.microsoft.com/office/drawing/2014/main" id="{43B3AE64-7361-288C-96BA-9623C0AF7D05}"/>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1515041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5A1B942D-A631-03BF-81EF-22DB46352067}"/>
              </a:ext>
            </a:extLst>
          </p:cNvPr>
          <p:cNvSpPr>
            <a:spLocks noGrp="1" noChangeArrowheads="1"/>
          </p:cNvSpPr>
          <p:nvPr>
            <p:ph type="dt" sz="half" idx="10"/>
          </p:nvPr>
        </p:nvSpPr>
        <p:spPr/>
        <p:txBody>
          <a:bodyPr/>
          <a:lstStyle>
            <a:lvl1pPr>
              <a:defRPr>
                <a:cs typeface="Arial" pitchFamily="34" charset="0"/>
              </a:defRPr>
            </a:lvl1pPr>
          </a:lstStyle>
          <a:p>
            <a:pPr>
              <a:defRPr/>
            </a:pPr>
            <a:fld id="{98F09412-325D-443F-A214-2FC7AB03A07D}" type="datetimeFigureOut">
              <a:rPr lang="en-US"/>
              <a:pPr>
                <a:defRPr/>
              </a:pPr>
              <a:t>3/21/2024</a:t>
            </a:fld>
            <a:endParaRPr lang="en-US"/>
          </a:p>
        </p:txBody>
      </p:sp>
      <p:sp>
        <p:nvSpPr>
          <p:cNvPr id="5" name="Rectangle 3">
            <a:extLst>
              <a:ext uri="{FF2B5EF4-FFF2-40B4-BE49-F238E27FC236}">
                <a16:creationId xmlns:a16="http://schemas.microsoft.com/office/drawing/2014/main" id="{05553D9F-22B2-5BFC-EE4F-435EC0BEB1C9}"/>
              </a:ext>
            </a:extLst>
          </p:cNvPr>
          <p:cNvSpPr>
            <a:spLocks noGrp="1" noChangeArrowheads="1"/>
          </p:cNvSpPr>
          <p:nvPr>
            <p:ph type="sldNum" sz="quarter" idx="11"/>
          </p:nvPr>
        </p:nvSpPr>
        <p:spPr/>
        <p:txBody>
          <a:bodyPr/>
          <a:lstStyle>
            <a:lvl1pPr>
              <a:defRPr smtClean="0"/>
            </a:lvl1pPr>
          </a:lstStyle>
          <a:p>
            <a:pPr>
              <a:defRPr/>
            </a:pPr>
            <a:fld id="{62746A82-0353-4149-AE2A-E8805A9DEFF2}" type="slidenum">
              <a:rPr lang="ar-SA" altLang="en-US"/>
              <a:pPr>
                <a:defRPr/>
              </a:pPr>
              <a:t>‹#›</a:t>
            </a:fld>
            <a:endParaRPr lang="en-US" altLang="en-US"/>
          </a:p>
        </p:txBody>
      </p:sp>
      <p:sp>
        <p:nvSpPr>
          <p:cNvPr id="6" name="Rectangle 14">
            <a:extLst>
              <a:ext uri="{FF2B5EF4-FFF2-40B4-BE49-F238E27FC236}">
                <a16:creationId xmlns:a16="http://schemas.microsoft.com/office/drawing/2014/main" id="{BFFFDA3F-79C7-3B9D-A27D-A4DFB58DA9EF}"/>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174231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Rectangle 2">
            <a:extLst>
              <a:ext uri="{FF2B5EF4-FFF2-40B4-BE49-F238E27FC236}">
                <a16:creationId xmlns:a16="http://schemas.microsoft.com/office/drawing/2014/main" id="{2E5DD568-9DC0-E393-06D4-9E185DBEF92D}"/>
              </a:ext>
            </a:extLst>
          </p:cNvPr>
          <p:cNvSpPr>
            <a:spLocks noGrp="1" noChangeArrowheads="1"/>
          </p:cNvSpPr>
          <p:nvPr>
            <p:ph type="dt" sz="half" idx="10"/>
          </p:nvPr>
        </p:nvSpPr>
        <p:spPr/>
        <p:txBody>
          <a:bodyPr/>
          <a:lstStyle>
            <a:lvl1pPr>
              <a:defRPr>
                <a:cs typeface="Arial" pitchFamily="34" charset="0"/>
              </a:defRPr>
            </a:lvl1pPr>
          </a:lstStyle>
          <a:p>
            <a:pPr>
              <a:defRPr/>
            </a:pPr>
            <a:fld id="{BAE08117-8F07-40E5-907E-80D848145B2A}" type="datetimeFigureOut">
              <a:rPr lang="en-US"/>
              <a:pPr>
                <a:defRPr/>
              </a:pPr>
              <a:t>3/21/2024</a:t>
            </a:fld>
            <a:endParaRPr lang="en-US"/>
          </a:p>
        </p:txBody>
      </p:sp>
      <p:sp>
        <p:nvSpPr>
          <p:cNvPr id="6" name="Rectangle 3">
            <a:extLst>
              <a:ext uri="{FF2B5EF4-FFF2-40B4-BE49-F238E27FC236}">
                <a16:creationId xmlns:a16="http://schemas.microsoft.com/office/drawing/2014/main" id="{994B8DD0-925F-6075-1F1B-D95B8E2CE2EB}"/>
              </a:ext>
            </a:extLst>
          </p:cNvPr>
          <p:cNvSpPr>
            <a:spLocks noGrp="1" noChangeArrowheads="1"/>
          </p:cNvSpPr>
          <p:nvPr>
            <p:ph type="sldNum" sz="quarter" idx="11"/>
          </p:nvPr>
        </p:nvSpPr>
        <p:spPr/>
        <p:txBody>
          <a:bodyPr/>
          <a:lstStyle>
            <a:lvl1pPr>
              <a:defRPr smtClean="0"/>
            </a:lvl1pPr>
          </a:lstStyle>
          <a:p>
            <a:pPr>
              <a:defRPr/>
            </a:pPr>
            <a:fld id="{D63ACFC4-DA55-49BD-9129-854DDF354CCB}" type="slidenum">
              <a:rPr lang="ar-SA" altLang="en-US"/>
              <a:pPr>
                <a:defRPr/>
              </a:pPr>
              <a:t>‹#›</a:t>
            </a:fld>
            <a:endParaRPr lang="en-US" altLang="en-US"/>
          </a:p>
        </p:txBody>
      </p:sp>
      <p:sp>
        <p:nvSpPr>
          <p:cNvPr id="7" name="Rectangle 14">
            <a:extLst>
              <a:ext uri="{FF2B5EF4-FFF2-40B4-BE49-F238E27FC236}">
                <a16:creationId xmlns:a16="http://schemas.microsoft.com/office/drawing/2014/main" id="{F0B0C0C5-5EEA-8CB7-D9B0-348A49BD71B4}"/>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4043572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Rectangle 2">
            <a:extLst>
              <a:ext uri="{FF2B5EF4-FFF2-40B4-BE49-F238E27FC236}">
                <a16:creationId xmlns:a16="http://schemas.microsoft.com/office/drawing/2014/main" id="{B4B5ACB3-D5CB-BA55-F0D1-E4CDC5290E9A}"/>
              </a:ext>
            </a:extLst>
          </p:cNvPr>
          <p:cNvSpPr>
            <a:spLocks noGrp="1" noChangeArrowheads="1"/>
          </p:cNvSpPr>
          <p:nvPr>
            <p:ph type="dt" sz="half" idx="10"/>
          </p:nvPr>
        </p:nvSpPr>
        <p:spPr/>
        <p:txBody>
          <a:bodyPr/>
          <a:lstStyle>
            <a:lvl1pPr>
              <a:defRPr>
                <a:cs typeface="Arial" pitchFamily="34" charset="0"/>
              </a:defRPr>
            </a:lvl1pPr>
          </a:lstStyle>
          <a:p>
            <a:pPr>
              <a:defRPr/>
            </a:pPr>
            <a:fld id="{20742FBD-79C4-4C79-A4DF-B543616C480C}" type="datetimeFigureOut">
              <a:rPr lang="en-US"/>
              <a:pPr>
                <a:defRPr/>
              </a:pPr>
              <a:t>3/21/2024</a:t>
            </a:fld>
            <a:endParaRPr lang="en-US"/>
          </a:p>
        </p:txBody>
      </p:sp>
      <p:sp>
        <p:nvSpPr>
          <p:cNvPr id="8" name="Rectangle 3">
            <a:extLst>
              <a:ext uri="{FF2B5EF4-FFF2-40B4-BE49-F238E27FC236}">
                <a16:creationId xmlns:a16="http://schemas.microsoft.com/office/drawing/2014/main" id="{B2E9D17C-77A3-8F2B-079C-B2F065F2DA55}"/>
              </a:ext>
            </a:extLst>
          </p:cNvPr>
          <p:cNvSpPr>
            <a:spLocks noGrp="1" noChangeArrowheads="1"/>
          </p:cNvSpPr>
          <p:nvPr>
            <p:ph type="sldNum" sz="quarter" idx="11"/>
          </p:nvPr>
        </p:nvSpPr>
        <p:spPr/>
        <p:txBody>
          <a:bodyPr/>
          <a:lstStyle>
            <a:lvl1pPr>
              <a:defRPr smtClean="0"/>
            </a:lvl1pPr>
          </a:lstStyle>
          <a:p>
            <a:pPr>
              <a:defRPr/>
            </a:pPr>
            <a:fld id="{09763A7E-E816-4E19-873F-8BFF3556F285}" type="slidenum">
              <a:rPr lang="ar-SA" altLang="en-US"/>
              <a:pPr>
                <a:defRPr/>
              </a:pPr>
              <a:t>‹#›</a:t>
            </a:fld>
            <a:endParaRPr lang="en-US" altLang="en-US"/>
          </a:p>
        </p:txBody>
      </p:sp>
      <p:sp>
        <p:nvSpPr>
          <p:cNvPr id="9" name="Rectangle 14">
            <a:extLst>
              <a:ext uri="{FF2B5EF4-FFF2-40B4-BE49-F238E27FC236}">
                <a16:creationId xmlns:a16="http://schemas.microsoft.com/office/drawing/2014/main" id="{11072763-15ED-35B2-A2E0-2E1D4B27E27C}"/>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2359578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Rectangle 15">
            <a:extLst>
              <a:ext uri="{FF2B5EF4-FFF2-40B4-BE49-F238E27FC236}">
                <a16:creationId xmlns:a16="http://schemas.microsoft.com/office/drawing/2014/main" id="{70773783-4A0D-210D-C5D5-006449ED654C}"/>
              </a:ext>
            </a:extLst>
          </p:cNvPr>
          <p:cNvSpPr>
            <a:spLocks noGrp="1" noChangeArrowheads="1"/>
          </p:cNvSpPr>
          <p:nvPr>
            <p:ph type="dt" sz="half" idx="10"/>
          </p:nvPr>
        </p:nvSpPr>
        <p:spPr/>
        <p:txBody>
          <a:bodyPr/>
          <a:lstStyle>
            <a:lvl1pPr>
              <a:defRPr>
                <a:cs typeface="Arial" pitchFamily="34" charset="0"/>
              </a:defRPr>
            </a:lvl1pPr>
          </a:lstStyle>
          <a:p>
            <a:pPr>
              <a:defRPr/>
            </a:pPr>
            <a:fld id="{8D20D435-9D7A-4349-9BA5-56E00D2C471B}" type="datetimeFigureOut">
              <a:rPr lang="en-US"/>
              <a:pPr>
                <a:defRPr/>
              </a:pPr>
              <a:t>3/21/2024</a:t>
            </a:fld>
            <a:endParaRPr lang="en-US"/>
          </a:p>
        </p:txBody>
      </p:sp>
      <p:sp>
        <p:nvSpPr>
          <p:cNvPr id="4" name="Rectangle 16">
            <a:extLst>
              <a:ext uri="{FF2B5EF4-FFF2-40B4-BE49-F238E27FC236}">
                <a16:creationId xmlns:a16="http://schemas.microsoft.com/office/drawing/2014/main" id="{612D860D-C9FE-12A7-B954-610E06FAB58A}"/>
              </a:ext>
            </a:extLst>
          </p:cNvPr>
          <p:cNvSpPr>
            <a:spLocks noGrp="1" noChangeArrowheads="1"/>
          </p:cNvSpPr>
          <p:nvPr>
            <p:ph type="sldNum" sz="quarter" idx="11"/>
          </p:nvPr>
        </p:nvSpPr>
        <p:spPr/>
        <p:txBody>
          <a:bodyPr/>
          <a:lstStyle>
            <a:lvl1pPr>
              <a:defRPr smtClean="0"/>
            </a:lvl1pPr>
          </a:lstStyle>
          <a:p>
            <a:pPr>
              <a:defRPr/>
            </a:pPr>
            <a:fld id="{FBFBD05D-DA63-4491-899E-7507518400C6}" type="slidenum">
              <a:rPr lang="ar-SA" altLang="en-US"/>
              <a:pPr>
                <a:defRPr/>
              </a:pPr>
              <a:t>‹#›</a:t>
            </a:fld>
            <a:endParaRPr lang="en-US" altLang="en-US"/>
          </a:p>
        </p:txBody>
      </p:sp>
      <p:sp>
        <p:nvSpPr>
          <p:cNvPr id="5" name="Rectangle 14">
            <a:extLst>
              <a:ext uri="{FF2B5EF4-FFF2-40B4-BE49-F238E27FC236}">
                <a16:creationId xmlns:a16="http://schemas.microsoft.com/office/drawing/2014/main" id="{4D5AE9F1-0D64-207D-56FC-A6B2A8E79E04}"/>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1284410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062A92F-3140-1363-6B86-406C754F28B0}"/>
              </a:ext>
            </a:extLst>
          </p:cNvPr>
          <p:cNvSpPr>
            <a:spLocks noGrp="1" noChangeArrowheads="1"/>
          </p:cNvSpPr>
          <p:nvPr>
            <p:ph type="dt" sz="half" idx="10"/>
          </p:nvPr>
        </p:nvSpPr>
        <p:spPr/>
        <p:txBody>
          <a:bodyPr/>
          <a:lstStyle>
            <a:lvl1pPr>
              <a:defRPr>
                <a:cs typeface="Arial" pitchFamily="34" charset="0"/>
              </a:defRPr>
            </a:lvl1pPr>
          </a:lstStyle>
          <a:p>
            <a:pPr>
              <a:defRPr/>
            </a:pPr>
            <a:fld id="{D90362CD-7C78-4565-8335-CFF6A14DEEEC}" type="datetimeFigureOut">
              <a:rPr lang="en-US"/>
              <a:pPr>
                <a:defRPr/>
              </a:pPr>
              <a:t>3/21/2024</a:t>
            </a:fld>
            <a:endParaRPr lang="en-US"/>
          </a:p>
        </p:txBody>
      </p:sp>
      <p:sp>
        <p:nvSpPr>
          <p:cNvPr id="3" name="Rectangle 3">
            <a:extLst>
              <a:ext uri="{FF2B5EF4-FFF2-40B4-BE49-F238E27FC236}">
                <a16:creationId xmlns:a16="http://schemas.microsoft.com/office/drawing/2014/main" id="{52E81F42-A57C-D770-9659-BB17497A89B3}"/>
              </a:ext>
            </a:extLst>
          </p:cNvPr>
          <p:cNvSpPr>
            <a:spLocks noGrp="1" noChangeArrowheads="1"/>
          </p:cNvSpPr>
          <p:nvPr>
            <p:ph type="sldNum" sz="quarter" idx="11"/>
          </p:nvPr>
        </p:nvSpPr>
        <p:spPr/>
        <p:txBody>
          <a:bodyPr/>
          <a:lstStyle>
            <a:lvl1pPr>
              <a:defRPr smtClean="0"/>
            </a:lvl1pPr>
          </a:lstStyle>
          <a:p>
            <a:pPr>
              <a:defRPr/>
            </a:pPr>
            <a:fld id="{A057BAA6-0066-4B6A-8A79-C3743FAEED71}" type="slidenum">
              <a:rPr lang="ar-SA" altLang="en-US"/>
              <a:pPr>
                <a:defRPr/>
              </a:pPr>
              <a:t>‹#›</a:t>
            </a:fld>
            <a:endParaRPr lang="en-US" altLang="en-US"/>
          </a:p>
        </p:txBody>
      </p:sp>
      <p:sp>
        <p:nvSpPr>
          <p:cNvPr id="4" name="Rectangle 14">
            <a:extLst>
              <a:ext uri="{FF2B5EF4-FFF2-40B4-BE49-F238E27FC236}">
                <a16:creationId xmlns:a16="http://schemas.microsoft.com/office/drawing/2014/main" id="{7FAEC7C5-C9FD-99F6-DADB-4D8C43B37727}"/>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2216876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BD6D521-39EA-0BA9-161E-BB620E4E2EA7}"/>
              </a:ext>
            </a:extLst>
          </p:cNvPr>
          <p:cNvSpPr>
            <a:spLocks noGrp="1" noChangeArrowheads="1"/>
          </p:cNvSpPr>
          <p:nvPr>
            <p:ph type="dt" sz="half" idx="10"/>
          </p:nvPr>
        </p:nvSpPr>
        <p:spPr/>
        <p:txBody>
          <a:bodyPr/>
          <a:lstStyle>
            <a:lvl1pPr>
              <a:defRPr>
                <a:cs typeface="Arial" pitchFamily="34" charset="0"/>
              </a:defRPr>
            </a:lvl1pPr>
          </a:lstStyle>
          <a:p>
            <a:pPr>
              <a:defRPr/>
            </a:pPr>
            <a:fld id="{455DDC0F-C358-49D1-AF23-591D28B37A70}" type="datetimeFigureOut">
              <a:rPr lang="en-US"/>
              <a:pPr>
                <a:defRPr/>
              </a:pPr>
              <a:t>3/21/2024</a:t>
            </a:fld>
            <a:endParaRPr lang="en-US"/>
          </a:p>
        </p:txBody>
      </p:sp>
      <p:sp>
        <p:nvSpPr>
          <p:cNvPr id="6" name="Rectangle 3">
            <a:extLst>
              <a:ext uri="{FF2B5EF4-FFF2-40B4-BE49-F238E27FC236}">
                <a16:creationId xmlns:a16="http://schemas.microsoft.com/office/drawing/2014/main" id="{6DCDAC4B-A6C5-CD97-3C49-65FF8DD700A7}"/>
              </a:ext>
            </a:extLst>
          </p:cNvPr>
          <p:cNvSpPr>
            <a:spLocks noGrp="1" noChangeArrowheads="1"/>
          </p:cNvSpPr>
          <p:nvPr>
            <p:ph type="sldNum" sz="quarter" idx="11"/>
          </p:nvPr>
        </p:nvSpPr>
        <p:spPr/>
        <p:txBody>
          <a:bodyPr/>
          <a:lstStyle>
            <a:lvl1pPr>
              <a:defRPr smtClean="0"/>
            </a:lvl1pPr>
          </a:lstStyle>
          <a:p>
            <a:pPr>
              <a:defRPr/>
            </a:pPr>
            <a:fld id="{315526D9-77A3-4B30-8CEE-CDC3210B5224}" type="slidenum">
              <a:rPr lang="ar-SA" altLang="en-US"/>
              <a:pPr>
                <a:defRPr/>
              </a:pPr>
              <a:t>‹#›</a:t>
            </a:fld>
            <a:endParaRPr lang="en-US" altLang="en-US"/>
          </a:p>
        </p:txBody>
      </p:sp>
      <p:sp>
        <p:nvSpPr>
          <p:cNvPr id="7" name="Rectangle 14">
            <a:extLst>
              <a:ext uri="{FF2B5EF4-FFF2-40B4-BE49-F238E27FC236}">
                <a16:creationId xmlns:a16="http://schemas.microsoft.com/office/drawing/2014/main" id="{78097854-90AE-8796-D57A-8AF17462D5A4}"/>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70050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4DFCE45A-39DC-70D9-0AA4-6B7749E9EA5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4F3EB6-C66F-55EF-3A07-903854AF1F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E39431-9D9B-1136-D576-CF32FC62C6B9}"/>
              </a:ext>
            </a:extLst>
          </p:cNvPr>
          <p:cNvSpPr>
            <a:spLocks noGrp="1" noChangeArrowheads="1"/>
          </p:cNvSpPr>
          <p:nvPr>
            <p:ph type="sldNum" sz="quarter" idx="12"/>
          </p:nvPr>
        </p:nvSpPr>
        <p:spPr>
          <a:ln/>
        </p:spPr>
        <p:txBody>
          <a:bodyPr/>
          <a:lstStyle>
            <a:lvl1pPr>
              <a:defRPr/>
            </a:lvl1pPr>
          </a:lstStyle>
          <a:p>
            <a:pPr>
              <a:defRPr/>
            </a:pPr>
            <a:fld id="{CE6C5892-76EE-44A2-AC28-CB46C133F172}" type="slidenum">
              <a:rPr lang="en-US" altLang="en-US"/>
              <a:pPr>
                <a:defRPr/>
              </a:pPr>
              <a:t>‹#›</a:t>
            </a:fld>
            <a:endParaRPr lang="en-US" altLang="en-US"/>
          </a:p>
        </p:txBody>
      </p:sp>
    </p:spTree>
    <p:extLst>
      <p:ext uri="{BB962C8B-B14F-4D97-AF65-F5344CB8AC3E}">
        <p14:creationId xmlns:p14="http://schemas.microsoft.com/office/powerpoint/2010/main" val="2141273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7344615E-0928-B212-5811-EFE1C5E60F9B}"/>
              </a:ext>
            </a:extLst>
          </p:cNvPr>
          <p:cNvSpPr>
            <a:spLocks noGrp="1" noChangeArrowheads="1"/>
          </p:cNvSpPr>
          <p:nvPr>
            <p:ph type="dt" sz="half" idx="10"/>
          </p:nvPr>
        </p:nvSpPr>
        <p:spPr/>
        <p:txBody>
          <a:bodyPr/>
          <a:lstStyle>
            <a:lvl1pPr>
              <a:defRPr>
                <a:cs typeface="Arial" pitchFamily="34" charset="0"/>
              </a:defRPr>
            </a:lvl1pPr>
          </a:lstStyle>
          <a:p>
            <a:pPr>
              <a:defRPr/>
            </a:pPr>
            <a:fld id="{3D1423DC-8679-40B4-930F-DB1AABE2DAC0}" type="datetimeFigureOut">
              <a:rPr lang="en-US"/>
              <a:pPr>
                <a:defRPr/>
              </a:pPr>
              <a:t>3/21/2024</a:t>
            </a:fld>
            <a:endParaRPr lang="en-US"/>
          </a:p>
        </p:txBody>
      </p:sp>
      <p:sp>
        <p:nvSpPr>
          <p:cNvPr id="6" name="Rectangle 3">
            <a:extLst>
              <a:ext uri="{FF2B5EF4-FFF2-40B4-BE49-F238E27FC236}">
                <a16:creationId xmlns:a16="http://schemas.microsoft.com/office/drawing/2014/main" id="{9D74F4B7-A813-002B-227C-D35FD6452A83}"/>
              </a:ext>
            </a:extLst>
          </p:cNvPr>
          <p:cNvSpPr>
            <a:spLocks noGrp="1" noChangeArrowheads="1"/>
          </p:cNvSpPr>
          <p:nvPr>
            <p:ph type="sldNum" sz="quarter" idx="11"/>
          </p:nvPr>
        </p:nvSpPr>
        <p:spPr/>
        <p:txBody>
          <a:bodyPr/>
          <a:lstStyle>
            <a:lvl1pPr>
              <a:defRPr smtClean="0"/>
            </a:lvl1pPr>
          </a:lstStyle>
          <a:p>
            <a:pPr>
              <a:defRPr/>
            </a:pPr>
            <a:fld id="{CECE205E-5E60-457D-9905-258296598CCF}" type="slidenum">
              <a:rPr lang="ar-SA" altLang="en-US"/>
              <a:pPr>
                <a:defRPr/>
              </a:pPr>
              <a:t>‹#›</a:t>
            </a:fld>
            <a:endParaRPr lang="en-US" altLang="en-US"/>
          </a:p>
        </p:txBody>
      </p:sp>
      <p:sp>
        <p:nvSpPr>
          <p:cNvPr id="7" name="Rectangle 14">
            <a:extLst>
              <a:ext uri="{FF2B5EF4-FFF2-40B4-BE49-F238E27FC236}">
                <a16:creationId xmlns:a16="http://schemas.microsoft.com/office/drawing/2014/main" id="{4925AD5E-04C4-774D-89FF-5848B4683D58}"/>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1906639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2">
            <a:extLst>
              <a:ext uri="{FF2B5EF4-FFF2-40B4-BE49-F238E27FC236}">
                <a16:creationId xmlns:a16="http://schemas.microsoft.com/office/drawing/2014/main" id="{58A838E1-DFED-4C19-CC65-00797BF09540}"/>
              </a:ext>
            </a:extLst>
          </p:cNvPr>
          <p:cNvSpPr>
            <a:spLocks noGrp="1" noChangeArrowheads="1"/>
          </p:cNvSpPr>
          <p:nvPr>
            <p:ph type="dt" sz="half" idx="10"/>
          </p:nvPr>
        </p:nvSpPr>
        <p:spPr/>
        <p:txBody>
          <a:bodyPr/>
          <a:lstStyle>
            <a:lvl1pPr>
              <a:defRPr>
                <a:cs typeface="Arial" pitchFamily="34" charset="0"/>
              </a:defRPr>
            </a:lvl1pPr>
          </a:lstStyle>
          <a:p>
            <a:pPr>
              <a:defRPr/>
            </a:pPr>
            <a:fld id="{158ADDB3-B2F9-48FE-853E-13E49A3E9FBA}" type="datetimeFigureOut">
              <a:rPr lang="en-US"/>
              <a:pPr>
                <a:defRPr/>
              </a:pPr>
              <a:t>3/21/2024</a:t>
            </a:fld>
            <a:endParaRPr lang="en-US"/>
          </a:p>
        </p:txBody>
      </p:sp>
      <p:sp>
        <p:nvSpPr>
          <p:cNvPr id="5" name="Rectangle 3">
            <a:extLst>
              <a:ext uri="{FF2B5EF4-FFF2-40B4-BE49-F238E27FC236}">
                <a16:creationId xmlns:a16="http://schemas.microsoft.com/office/drawing/2014/main" id="{D5DEC091-8A69-AA6E-6D64-A7019068B518}"/>
              </a:ext>
            </a:extLst>
          </p:cNvPr>
          <p:cNvSpPr>
            <a:spLocks noGrp="1" noChangeArrowheads="1"/>
          </p:cNvSpPr>
          <p:nvPr>
            <p:ph type="sldNum" sz="quarter" idx="11"/>
          </p:nvPr>
        </p:nvSpPr>
        <p:spPr/>
        <p:txBody>
          <a:bodyPr/>
          <a:lstStyle>
            <a:lvl1pPr>
              <a:defRPr smtClean="0"/>
            </a:lvl1pPr>
          </a:lstStyle>
          <a:p>
            <a:pPr>
              <a:defRPr/>
            </a:pPr>
            <a:fld id="{5FA61983-37EE-4B41-BD0C-773A2B53C25B}" type="slidenum">
              <a:rPr lang="ar-SA" altLang="en-US"/>
              <a:pPr>
                <a:defRPr/>
              </a:pPr>
              <a:t>‹#›</a:t>
            </a:fld>
            <a:endParaRPr lang="en-US" altLang="en-US"/>
          </a:p>
        </p:txBody>
      </p:sp>
      <p:sp>
        <p:nvSpPr>
          <p:cNvPr id="6" name="Rectangle 14">
            <a:extLst>
              <a:ext uri="{FF2B5EF4-FFF2-40B4-BE49-F238E27FC236}">
                <a16:creationId xmlns:a16="http://schemas.microsoft.com/office/drawing/2014/main" id="{8575C578-953A-94FF-A72B-35EFBDE0FB46}"/>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1595887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2">
            <a:extLst>
              <a:ext uri="{FF2B5EF4-FFF2-40B4-BE49-F238E27FC236}">
                <a16:creationId xmlns:a16="http://schemas.microsoft.com/office/drawing/2014/main" id="{B92BFCBB-AFBE-B7B6-C2E5-602A2E602F9A}"/>
              </a:ext>
            </a:extLst>
          </p:cNvPr>
          <p:cNvSpPr>
            <a:spLocks noGrp="1" noChangeArrowheads="1"/>
          </p:cNvSpPr>
          <p:nvPr>
            <p:ph type="dt" sz="half" idx="10"/>
          </p:nvPr>
        </p:nvSpPr>
        <p:spPr/>
        <p:txBody>
          <a:bodyPr/>
          <a:lstStyle>
            <a:lvl1pPr>
              <a:defRPr>
                <a:cs typeface="Arial" pitchFamily="34" charset="0"/>
              </a:defRPr>
            </a:lvl1pPr>
          </a:lstStyle>
          <a:p>
            <a:pPr>
              <a:defRPr/>
            </a:pPr>
            <a:fld id="{8EE0384C-DB75-4920-B9A6-EA6FE3BBD559}" type="datetimeFigureOut">
              <a:rPr lang="en-US"/>
              <a:pPr>
                <a:defRPr/>
              </a:pPr>
              <a:t>3/21/2024</a:t>
            </a:fld>
            <a:endParaRPr lang="en-US"/>
          </a:p>
        </p:txBody>
      </p:sp>
      <p:sp>
        <p:nvSpPr>
          <p:cNvPr id="5" name="Rectangle 3">
            <a:extLst>
              <a:ext uri="{FF2B5EF4-FFF2-40B4-BE49-F238E27FC236}">
                <a16:creationId xmlns:a16="http://schemas.microsoft.com/office/drawing/2014/main" id="{6FB76758-D4E2-9582-1E20-719A81EC8490}"/>
              </a:ext>
            </a:extLst>
          </p:cNvPr>
          <p:cNvSpPr>
            <a:spLocks noGrp="1" noChangeArrowheads="1"/>
          </p:cNvSpPr>
          <p:nvPr>
            <p:ph type="sldNum" sz="quarter" idx="11"/>
          </p:nvPr>
        </p:nvSpPr>
        <p:spPr/>
        <p:txBody>
          <a:bodyPr/>
          <a:lstStyle>
            <a:lvl1pPr>
              <a:defRPr smtClean="0"/>
            </a:lvl1pPr>
          </a:lstStyle>
          <a:p>
            <a:pPr>
              <a:defRPr/>
            </a:pPr>
            <a:fld id="{C9B7AA45-AE30-48FE-9593-2BA283D088C3}" type="slidenum">
              <a:rPr lang="ar-SA" altLang="en-US"/>
              <a:pPr>
                <a:defRPr/>
              </a:pPr>
              <a:t>‹#›</a:t>
            </a:fld>
            <a:endParaRPr lang="en-US" altLang="en-US"/>
          </a:p>
        </p:txBody>
      </p:sp>
      <p:sp>
        <p:nvSpPr>
          <p:cNvPr id="6" name="Rectangle 14">
            <a:extLst>
              <a:ext uri="{FF2B5EF4-FFF2-40B4-BE49-F238E27FC236}">
                <a16:creationId xmlns:a16="http://schemas.microsoft.com/office/drawing/2014/main" id="{39296128-E182-AFC9-23F8-793128CFF397}"/>
              </a:ext>
            </a:extLst>
          </p:cNvPr>
          <p:cNvSpPr>
            <a:spLocks noGrp="1" noChangeArrowheads="1"/>
          </p:cNvSpPr>
          <p:nvPr>
            <p:ph type="ftr" sz="quarter" idx="12"/>
          </p:nvPr>
        </p:nvSpPr>
        <p:spPr/>
        <p:txBody>
          <a:bodyPr/>
          <a:lstStyle>
            <a:lvl1pPr>
              <a:defRPr>
                <a:cs typeface="Arial" pitchFamily="34" charset="0"/>
              </a:defRPr>
            </a:lvl1pPr>
          </a:lstStyle>
          <a:p>
            <a:pPr>
              <a:defRPr/>
            </a:pPr>
            <a:endParaRPr lang="en-US"/>
          </a:p>
        </p:txBody>
      </p:sp>
    </p:spTree>
    <p:extLst>
      <p:ext uri="{BB962C8B-B14F-4D97-AF65-F5344CB8AC3E}">
        <p14:creationId xmlns:p14="http://schemas.microsoft.com/office/powerpoint/2010/main" val="279587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B016350-1659-64B7-0703-860ACDB671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BE7782-ADAF-0A48-3D22-2138552B7D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3BBCCB-2593-E67D-94FD-C4A8919392E9}"/>
              </a:ext>
            </a:extLst>
          </p:cNvPr>
          <p:cNvSpPr>
            <a:spLocks noGrp="1" noChangeArrowheads="1"/>
          </p:cNvSpPr>
          <p:nvPr>
            <p:ph type="sldNum" sz="quarter" idx="12"/>
          </p:nvPr>
        </p:nvSpPr>
        <p:spPr>
          <a:ln/>
        </p:spPr>
        <p:txBody>
          <a:bodyPr/>
          <a:lstStyle>
            <a:lvl1pPr>
              <a:defRPr/>
            </a:lvl1pPr>
          </a:lstStyle>
          <a:p>
            <a:pPr>
              <a:defRPr/>
            </a:pPr>
            <a:fld id="{15129DE2-EBEC-4F0F-95F8-ED0317941FC6}" type="slidenum">
              <a:rPr lang="en-US" altLang="en-US"/>
              <a:pPr>
                <a:defRPr/>
              </a:pPr>
              <a:t>‹#›</a:t>
            </a:fld>
            <a:endParaRPr lang="en-US" altLang="en-US"/>
          </a:p>
        </p:txBody>
      </p:sp>
    </p:spTree>
    <p:extLst>
      <p:ext uri="{BB962C8B-B14F-4D97-AF65-F5344CB8AC3E}">
        <p14:creationId xmlns:p14="http://schemas.microsoft.com/office/powerpoint/2010/main" val="290024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Rectangle 4">
            <a:extLst>
              <a:ext uri="{FF2B5EF4-FFF2-40B4-BE49-F238E27FC236}">
                <a16:creationId xmlns:a16="http://schemas.microsoft.com/office/drawing/2014/main" id="{89DF5138-EBF3-FC2C-0EEB-3BC275AD8A9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76443CE-3805-1CCD-3486-783E79B93E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48EBC8D-C929-E84C-884B-7C17BFD99C2B}"/>
              </a:ext>
            </a:extLst>
          </p:cNvPr>
          <p:cNvSpPr>
            <a:spLocks noGrp="1" noChangeArrowheads="1"/>
          </p:cNvSpPr>
          <p:nvPr>
            <p:ph type="sldNum" sz="quarter" idx="12"/>
          </p:nvPr>
        </p:nvSpPr>
        <p:spPr>
          <a:ln/>
        </p:spPr>
        <p:txBody>
          <a:bodyPr/>
          <a:lstStyle>
            <a:lvl1pPr>
              <a:defRPr/>
            </a:lvl1pPr>
          </a:lstStyle>
          <a:p>
            <a:pPr>
              <a:defRPr/>
            </a:pPr>
            <a:fld id="{FD0FBFFD-BCFB-4F76-BC3D-66E1672AE448}" type="slidenum">
              <a:rPr lang="en-US" altLang="en-US"/>
              <a:pPr>
                <a:defRPr/>
              </a:pPr>
              <a:t>‹#›</a:t>
            </a:fld>
            <a:endParaRPr lang="en-US" altLang="en-US"/>
          </a:p>
        </p:txBody>
      </p:sp>
    </p:spTree>
    <p:extLst>
      <p:ext uri="{BB962C8B-B14F-4D97-AF65-F5344CB8AC3E}">
        <p14:creationId xmlns:p14="http://schemas.microsoft.com/office/powerpoint/2010/main" val="248560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Rectangle 4">
            <a:extLst>
              <a:ext uri="{FF2B5EF4-FFF2-40B4-BE49-F238E27FC236}">
                <a16:creationId xmlns:a16="http://schemas.microsoft.com/office/drawing/2014/main" id="{384B2B09-E1F3-3A5D-C7C2-B610B6B08C5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55A1373-B492-5F7A-527F-06227ED79D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14537DA-8A29-244C-DB3A-2D35FDD5BCA3}"/>
              </a:ext>
            </a:extLst>
          </p:cNvPr>
          <p:cNvSpPr>
            <a:spLocks noGrp="1" noChangeArrowheads="1"/>
          </p:cNvSpPr>
          <p:nvPr>
            <p:ph type="sldNum" sz="quarter" idx="12"/>
          </p:nvPr>
        </p:nvSpPr>
        <p:spPr>
          <a:ln/>
        </p:spPr>
        <p:txBody>
          <a:bodyPr/>
          <a:lstStyle>
            <a:lvl1pPr>
              <a:defRPr/>
            </a:lvl1pPr>
          </a:lstStyle>
          <a:p>
            <a:pPr>
              <a:defRPr/>
            </a:pPr>
            <a:fld id="{1C0B8144-88C6-47C0-A2CE-EA4481E27C7B}" type="slidenum">
              <a:rPr lang="en-US" altLang="en-US"/>
              <a:pPr>
                <a:defRPr/>
              </a:pPr>
              <a:t>‹#›</a:t>
            </a:fld>
            <a:endParaRPr lang="en-US" altLang="en-US"/>
          </a:p>
        </p:txBody>
      </p:sp>
    </p:spTree>
    <p:extLst>
      <p:ext uri="{BB962C8B-B14F-4D97-AF65-F5344CB8AC3E}">
        <p14:creationId xmlns:p14="http://schemas.microsoft.com/office/powerpoint/2010/main" val="146097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Rectangle 4">
            <a:extLst>
              <a:ext uri="{FF2B5EF4-FFF2-40B4-BE49-F238E27FC236}">
                <a16:creationId xmlns:a16="http://schemas.microsoft.com/office/drawing/2014/main" id="{B618A2E3-5A0A-2B73-6345-255C884631B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266DE46-406C-B957-4409-CB025497A6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F10EAF8-0E87-1D8D-A9C0-11741DC0D133}"/>
              </a:ext>
            </a:extLst>
          </p:cNvPr>
          <p:cNvSpPr>
            <a:spLocks noGrp="1" noChangeArrowheads="1"/>
          </p:cNvSpPr>
          <p:nvPr>
            <p:ph type="sldNum" sz="quarter" idx="12"/>
          </p:nvPr>
        </p:nvSpPr>
        <p:spPr>
          <a:ln/>
        </p:spPr>
        <p:txBody>
          <a:bodyPr/>
          <a:lstStyle>
            <a:lvl1pPr>
              <a:defRPr/>
            </a:lvl1pPr>
          </a:lstStyle>
          <a:p>
            <a:pPr>
              <a:defRPr/>
            </a:pPr>
            <a:fld id="{F35D3116-32B0-4BEE-8970-125965D87810}" type="slidenum">
              <a:rPr lang="en-US" altLang="en-US"/>
              <a:pPr>
                <a:defRPr/>
              </a:pPr>
              <a:t>‹#›</a:t>
            </a:fld>
            <a:endParaRPr lang="en-US" altLang="en-US"/>
          </a:p>
        </p:txBody>
      </p:sp>
    </p:spTree>
    <p:extLst>
      <p:ext uri="{BB962C8B-B14F-4D97-AF65-F5344CB8AC3E}">
        <p14:creationId xmlns:p14="http://schemas.microsoft.com/office/powerpoint/2010/main" val="293780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7DDADD5-4E3E-087C-43B0-43E9576410B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DD5E799-F5DA-975A-6B2F-0D609DF42B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2DD98D5-843E-604B-53B5-9EBF58F0B27C}"/>
              </a:ext>
            </a:extLst>
          </p:cNvPr>
          <p:cNvSpPr>
            <a:spLocks noGrp="1" noChangeArrowheads="1"/>
          </p:cNvSpPr>
          <p:nvPr>
            <p:ph type="sldNum" sz="quarter" idx="12"/>
          </p:nvPr>
        </p:nvSpPr>
        <p:spPr>
          <a:ln/>
        </p:spPr>
        <p:txBody>
          <a:bodyPr/>
          <a:lstStyle>
            <a:lvl1pPr>
              <a:defRPr/>
            </a:lvl1pPr>
          </a:lstStyle>
          <a:p>
            <a:pPr>
              <a:defRPr/>
            </a:pPr>
            <a:fld id="{AB5690B6-6C70-40A4-B156-51B88CCE4126}" type="slidenum">
              <a:rPr lang="en-US" altLang="en-US"/>
              <a:pPr>
                <a:defRPr/>
              </a:pPr>
              <a:t>‹#›</a:t>
            </a:fld>
            <a:endParaRPr lang="en-US" altLang="en-US"/>
          </a:p>
        </p:txBody>
      </p:sp>
    </p:spTree>
    <p:extLst>
      <p:ext uri="{BB962C8B-B14F-4D97-AF65-F5344CB8AC3E}">
        <p14:creationId xmlns:p14="http://schemas.microsoft.com/office/powerpoint/2010/main" val="35726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917BC87-A8AE-EF44-2390-229EF982DC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2D3DE28-25C8-CF22-D796-E13B3C17A5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F04F639-5D6C-8C12-E259-6365D4A8A272}"/>
              </a:ext>
            </a:extLst>
          </p:cNvPr>
          <p:cNvSpPr>
            <a:spLocks noGrp="1" noChangeArrowheads="1"/>
          </p:cNvSpPr>
          <p:nvPr>
            <p:ph type="sldNum" sz="quarter" idx="12"/>
          </p:nvPr>
        </p:nvSpPr>
        <p:spPr>
          <a:ln/>
        </p:spPr>
        <p:txBody>
          <a:bodyPr/>
          <a:lstStyle>
            <a:lvl1pPr>
              <a:defRPr/>
            </a:lvl1pPr>
          </a:lstStyle>
          <a:p>
            <a:pPr>
              <a:defRPr/>
            </a:pPr>
            <a:fld id="{C34479C0-5DF8-4973-93CD-7098BA210A8D}" type="slidenum">
              <a:rPr lang="en-US" altLang="en-US"/>
              <a:pPr>
                <a:defRPr/>
              </a:pPr>
              <a:t>‹#›</a:t>
            </a:fld>
            <a:endParaRPr lang="en-US" altLang="en-US"/>
          </a:p>
        </p:txBody>
      </p:sp>
    </p:spTree>
    <p:extLst>
      <p:ext uri="{BB962C8B-B14F-4D97-AF65-F5344CB8AC3E}">
        <p14:creationId xmlns:p14="http://schemas.microsoft.com/office/powerpoint/2010/main" val="278103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14A179-322D-265C-F62C-D73A750147F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035D7CE-E83F-4D35-3CBD-C61F06D80B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5984AC0-BAB5-61EC-EF0F-AB14579733AE}"/>
              </a:ext>
            </a:extLst>
          </p:cNvPr>
          <p:cNvSpPr>
            <a:spLocks noGrp="1" noChangeArrowheads="1"/>
          </p:cNvSpPr>
          <p:nvPr>
            <p:ph type="sldNum" sz="quarter" idx="12"/>
          </p:nvPr>
        </p:nvSpPr>
        <p:spPr>
          <a:ln/>
        </p:spPr>
        <p:txBody>
          <a:bodyPr/>
          <a:lstStyle>
            <a:lvl1pPr>
              <a:defRPr/>
            </a:lvl1pPr>
          </a:lstStyle>
          <a:p>
            <a:pPr>
              <a:defRPr/>
            </a:pPr>
            <a:fld id="{8B4E3373-F068-46E0-A9FA-2D3086D29E6A}" type="slidenum">
              <a:rPr lang="en-US" altLang="en-US"/>
              <a:pPr>
                <a:defRPr/>
              </a:pPr>
              <a:t>‹#›</a:t>
            </a:fld>
            <a:endParaRPr lang="en-US" altLang="en-US"/>
          </a:p>
        </p:txBody>
      </p:sp>
    </p:spTree>
    <p:extLst>
      <p:ext uri="{BB962C8B-B14F-4D97-AF65-F5344CB8AC3E}">
        <p14:creationId xmlns:p14="http://schemas.microsoft.com/office/powerpoint/2010/main" val="308215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2A7167B-6481-78CB-0A08-91B5A350B25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E5D963-5782-580B-8CB4-666F97D066D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90EA84A-A4D7-C0CF-291C-334B9483C22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C846A52B-F8D9-A95B-DC95-4E63A8CE61B9}"/>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8B619B11-DD49-A3E5-E496-0F390EF98F3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BB7FBCA-0376-4C14-BD61-337CAC21B2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160C14E1-437E-6094-FC78-21B024298E37}"/>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rtl="0" eaLnBrk="1" hangingPunct="1">
              <a:defRPr sz="1200">
                <a:solidFill>
                  <a:srgbClr val="FFFFFF"/>
                </a:solidFill>
                <a:latin typeface="Arial" pitchFamily="34" charset="0"/>
                <a:cs typeface="Arial"/>
              </a:defRPr>
            </a:lvl1pPr>
          </a:lstStyle>
          <a:p>
            <a:pPr>
              <a:defRPr/>
            </a:pPr>
            <a:fld id="{C8795DCA-2EE6-4E6A-ACB2-D3D727C4A188}" type="datetimeFigureOut">
              <a:rPr lang="en-US"/>
              <a:pPr>
                <a:defRPr/>
              </a:pPr>
              <a:t>3/21/2024</a:t>
            </a:fld>
            <a:endParaRPr lang="en-US"/>
          </a:p>
        </p:txBody>
      </p:sp>
      <p:sp>
        <p:nvSpPr>
          <p:cNvPr id="215043" name="Rectangle 3">
            <a:extLst>
              <a:ext uri="{FF2B5EF4-FFF2-40B4-BE49-F238E27FC236}">
                <a16:creationId xmlns:a16="http://schemas.microsoft.com/office/drawing/2014/main" id="{94EF4E44-9E7A-81EA-E376-105001EC46FB}"/>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solidFill>
                  <a:srgbClr val="FFFFFF"/>
                </a:solidFill>
              </a:defRPr>
            </a:lvl1pPr>
          </a:lstStyle>
          <a:p>
            <a:pPr>
              <a:defRPr/>
            </a:pPr>
            <a:fld id="{6AFC9625-37AF-4EAA-B63F-958240CE3528}" type="slidenum">
              <a:rPr lang="ar-SA" altLang="en-US"/>
              <a:pPr>
                <a:defRPr/>
              </a:pPr>
              <a:t>‹#›</a:t>
            </a:fld>
            <a:endParaRPr lang="en-US" altLang="en-US"/>
          </a:p>
        </p:txBody>
      </p:sp>
      <p:grpSp>
        <p:nvGrpSpPr>
          <p:cNvPr id="2052" name="Group 4">
            <a:extLst>
              <a:ext uri="{FF2B5EF4-FFF2-40B4-BE49-F238E27FC236}">
                <a16:creationId xmlns:a16="http://schemas.microsoft.com/office/drawing/2014/main" id="{469F7F9E-25C6-753C-4EEA-2A3A38850477}"/>
              </a:ext>
            </a:extLst>
          </p:cNvPr>
          <p:cNvGrpSpPr>
            <a:grpSpLocks/>
          </p:cNvGrpSpPr>
          <p:nvPr/>
        </p:nvGrpSpPr>
        <p:grpSpPr bwMode="auto">
          <a:xfrm>
            <a:off x="0" y="0"/>
            <a:ext cx="9140825" cy="6850063"/>
            <a:chOff x="0" y="0"/>
            <a:chExt cx="5758" cy="4315"/>
          </a:xfrm>
        </p:grpSpPr>
        <p:grpSp>
          <p:nvGrpSpPr>
            <p:cNvPr id="2056" name="Group 5">
              <a:extLst>
                <a:ext uri="{FF2B5EF4-FFF2-40B4-BE49-F238E27FC236}">
                  <a16:creationId xmlns:a16="http://schemas.microsoft.com/office/drawing/2014/main" id="{BFBB45BA-2C4D-D391-E0FA-EEEEB180451C}"/>
                </a:ext>
              </a:extLst>
            </p:cNvPr>
            <p:cNvGrpSpPr>
              <a:grpSpLocks/>
            </p:cNvGrpSpPr>
            <p:nvPr userDrawn="1"/>
          </p:nvGrpSpPr>
          <p:grpSpPr bwMode="auto">
            <a:xfrm>
              <a:off x="1728" y="2230"/>
              <a:ext cx="4027" cy="2085"/>
              <a:chOff x="1728" y="2230"/>
              <a:chExt cx="4027" cy="2085"/>
            </a:xfrm>
          </p:grpSpPr>
          <p:sp>
            <p:nvSpPr>
              <p:cNvPr id="215046" name="Freeform 6">
                <a:extLst>
                  <a:ext uri="{FF2B5EF4-FFF2-40B4-BE49-F238E27FC236}">
                    <a16:creationId xmlns:a16="http://schemas.microsoft.com/office/drawing/2014/main" id="{A77260D4-3B43-325A-3DD8-88165526A8BB}"/>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rtl="1" eaLnBrk="1" hangingPunct="1">
                  <a:defRPr/>
                </a:pPr>
                <a:endParaRPr lang="ar-EG" sz="5400">
                  <a:solidFill>
                    <a:srgbClr val="FFFFFF"/>
                  </a:solidFill>
                  <a:latin typeface="Garamond"/>
                  <a:cs typeface="Arial"/>
                </a:endParaRPr>
              </a:p>
            </p:txBody>
          </p:sp>
          <p:sp>
            <p:nvSpPr>
              <p:cNvPr id="215047" name="Freeform 7">
                <a:extLst>
                  <a:ext uri="{FF2B5EF4-FFF2-40B4-BE49-F238E27FC236}">
                    <a16:creationId xmlns:a16="http://schemas.microsoft.com/office/drawing/2014/main" id="{54329661-5264-0590-C9E9-EA2C5DC40E1A}"/>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rtl="1" eaLnBrk="1" hangingPunct="1">
                  <a:defRPr/>
                </a:pPr>
                <a:endParaRPr lang="ar-EG" sz="5400">
                  <a:solidFill>
                    <a:srgbClr val="FFFFFF"/>
                  </a:solidFill>
                  <a:latin typeface="Garamond"/>
                  <a:cs typeface="Arial"/>
                </a:endParaRPr>
              </a:p>
            </p:txBody>
          </p:sp>
          <p:sp>
            <p:nvSpPr>
              <p:cNvPr id="215048" name="Freeform 8">
                <a:extLst>
                  <a:ext uri="{FF2B5EF4-FFF2-40B4-BE49-F238E27FC236}">
                    <a16:creationId xmlns:a16="http://schemas.microsoft.com/office/drawing/2014/main" id="{F695AA08-6388-1056-F555-067810A0228A}"/>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rtl="1" eaLnBrk="1" hangingPunct="1">
                  <a:defRPr/>
                </a:pPr>
                <a:endParaRPr lang="ar-EG" sz="5400">
                  <a:solidFill>
                    <a:srgbClr val="FFFFFF"/>
                  </a:solidFill>
                  <a:latin typeface="Garamond"/>
                  <a:cs typeface="Arial"/>
                </a:endParaRPr>
              </a:p>
            </p:txBody>
          </p:sp>
          <p:sp>
            <p:nvSpPr>
              <p:cNvPr id="2062" name="Freeform 9">
                <a:extLst>
                  <a:ext uri="{FF2B5EF4-FFF2-40B4-BE49-F238E27FC236}">
                    <a16:creationId xmlns:a16="http://schemas.microsoft.com/office/drawing/2014/main" id="{B6C29FB1-19EB-CA52-A507-D078BB7AFA4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050" name="Freeform 10">
                <a:extLst>
                  <a:ext uri="{FF2B5EF4-FFF2-40B4-BE49-F238E27FC236}">
                    <a16:creationId xmlns:a16="http://schemas.microsoft.com/office/drawing/2014/main" id="{60702465-A56F-29E5-5D3D-566F81515E79}"/>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rtl="1" eaLnBrk="1" hangingPunct="1">
                  <a:defRPr/>
                </a:pPr>
                <a:endParaRPr lang="ar-EG" sz="5400">
                  <a:solidFill>
                    <a:srgbClr val="FFFFFF"/>
                  </a:solidFill>
                  <a:latin typeface="Garamond"/>
                  <a:cs typeface="Arial"/>
                </a:endParaRPr>
              </a:p>
            </p:txBody>
          </p:sp>
        </p:grpSp>
        <p:sp>
          <p:nvSpPr>
            <p:cNvPr id="215051" name="Freeform 11">
              <a:extLst>
                <a:ext uri="{FF2B5EF4-FFF2-40B4-BE49-F238E27FC236}">
                  <a16:creationId xmlns:a16="http://schemas.microsoft.com/office/drawing/2014/main" id="{2E56BFEE-BDD4-6E11-6762-F4958DECAA9B}"/>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rtl="1" eaLnBrk="1" hangingPunct="1">
                <a:defRPr/>
              </a:pPr>
              <a:endParaRPr lang="ar-EG" sz="5400">
                <a:solidFill>
                  <a:srgbClr val="FFFFFF"/>
                </a:solidFill>
                <a:latin typeface="Garamond"/>
                <a:cs typeface="Arial"/>
              </a:endParaRPr>
            </a:p>
          </p:txBody>
        </p:sp>
        <p:sp>
          <p:nvSpPr>
            <p:cNvPr id="2058" name="Freeform 12">
              <a:extLst>
                <a:ext uri="{FF2B5EF4-FFF2-40B4-BE49-F238E27FC236}">
                  <a16:creationId xmlns:a16="http://schemas.microsoft.com/office/drawing/2014/main" id="{DE3635F9-AFB6-1CC9-B780-AB6C1554EA57}"/>
                </a:ext>
              </a:extLst>
            </p:cNvPr>
            <p:cNvSpPr>
              <a:spLocks/>
            </p:cNvSpPr>
            <p:nvPr/>
          </p:nvSpPr>
          <p:spPr bwMode="hidden">
            <a:xfrm>
              <a:off x="0" y="0"/>
              <a:ext cx="5758" cy="1776"/>
            </a:xfrm>
            <a:custGeom>
              <a:avLst/>
              <a:gdLst>
                <a:gd name="T0" fmla="*/ 0 w 5740"/>
                <a:gd name="T1" fmla="*/ 0 h 1906"/>
                <a:gd name="T2" fmla="*/ 0 w 5740"/>
                <a:gd name="T3" fmla="*/ 1163 h 1906"/>
                <a:gd name="T4" fmla="*/ 5866 w 5740"/>
                <a:gd name="T5" fmla="*/ 1163 h 1906"/>
                <a:gd name="T6" fmla="*/ 586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5053" name="Rectangle 13">
            <a:extLst>
              <a:ext uri="{FF2B5EF4-FFF2-40B4-BE49-F238E27FC236}">
                <a16:creationId xmlns:a16="http://schemas.microsoft.com/office/drawing/2014/main" id="{52E38236-141F-CEA1-65DD-533F7D48ADE5}"/>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54" name="Rectangle 14">
            <a:extLst>
              <a:ext uri="{FF2B5EF4-FFF2-40B4-BE49-F238E27FC236}">
                <a16:creationId xmlns:a16="http://schemas.microsoft.com/office/drawing/2014/main" id="{0EEBC9B1-2781-603D-4576-95C774E51FB6}"/>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rtl="0" eaLnBrk="1" hangingPunct="1">
              <a:defRPr sz="1200">
                <a:solidFill>
                  <a:srgbClr val="FFFFFF"/>
                </a:solidFill>
                <a:latin typeface="Arial" pitchFamily="34" charset="0"/>
                <a:cs typeface="Arial"/>
              </a:defRPr>
            </a:lvl1pPr>
          </a:lstStyle>
          <a:p>
            <a:pPr>
              <a:defRPr/>
            </a:pPr>
            <a:endParaRPr lang="en-US"/>
          </a:p>
        </p:txBody>
      </p:sp>
      <p:sp>
        <p:nvSpPr>
          <p:cNvPr id="215055" name="Rectangle 15">
            <a:extLst>
              <a:ext uri="{FF2B5EF4-FFF2-40B4-BE49-F238E27FC236}">
                <a16:creationId xmlns:a16="http://schemas.microsoft.com/office/drawing/2014/main" id="{A2EB8896-3190-F7C6-923B-47E0AF47A681}"/>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r" rtl="1"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وان 1">
            <a:extLst>
              <a:ext uri="{FF2B5EF4-FFF2-40B4-BE49-F238E27FC236}">
                <a16:creationId xmlns:a16="http://schemas.microsoft.com/office/drawing/2014/main" id="{4BF869F7-0C72-E9A6-08DD-31B97DFE9D1D}"/>
              </a:ext>
            </a:extLst>
          </p:cNvPr>
          <p:cNvSpPr>
            <a:spLocks noGrp="1" noChangeArrowheads="1"/>
          </p:cNvSpPr>
          <p:nvPr>
            <p:ph type="ctrTitle"/>
          </p:nvPr>
        </p:nvSpPr>
        <p:spPr/>
        <p:txBody>
          <a:bodyPr/>
          <a:lstStyle/>
          <a:p>
            <a:br>
              <a:rPr lang="en-US" altLang="en-US"/>
            </a:br>
            <a:r>
              <a:rPr lang="en-US" altLang="en-US"/>
              <a:t>IMPORTANCE OF STUDING CNS</a:t>
            </a:r>
          </a:p>
        </p:txBody>
      </p:sp>
      <p:sp>
        <p:nvSpPr>
          <p:cNvPr id="15363" name="عنوان فرعي 2">
            <a:extLst>
              <a:ext uri="{FF2B5EF4-FFF2-40B4-BE49-F238E27FC236}">
                <a16:creationId xmlns:a16="http://schemas.microsoft.com/office/drawing/2014/main" id="{CAA66E8F-4F59-ED29-436A-E43A3A8D7342}"/>
              </a:ext>
            </a:extLst>
          </p:cNvPr>
          <p:cNvSpPr>
            <a:spLocks noGrp="1" noChangeArrowheads="1"/>
          </p:cNvSpPr>
          <p:nvPr>
            <p:ph type="subTitle" idx="1"/>
          </p:nvPr>
        </p:nvSpPr>
        <p:spPr>
          <a:xfrm>
            <a:off x="228600" y="3886200"/>
            <a:ext cx="8763000" cy="1752600"/>
          </a:xfrm>
        </p:spPr>
        <p:txBody>
          <a:bodyPr/>
          <a:lstStyle/>
          <a:p>
            <a:r>
              <a:rPr lang="en-US" altLang="en-US" sz="2400" dirty="0"/>
              <a:t>AL-AYEN UNIVERSITY</a:t>
            </a:r>
          </a:p>
          <a:p>
            <a:r>
              <a:rPr lang="en-US" altLang="en-US" sz="2400" dirty="0"/>
              <a:t>COLLEGE OF HEALTH AND MEDICAL TECHNOLOGY</a:t>
            </a:r>
          </a:p>
          <a:p>
            <a:r>
              <a:rPr lang="en-US" altLang="en-US" sz="2400" dirty="0"/>
              <a:t>DEPARTMENT OF ANESTHESIA</a:t>
            </a:r>
          </a:p>
          <a:p>
            <a:r>
              <a:rPr lang="en-US" altLang="en-US" sz="2400" dirty="0"/>
              <a:t>By PhD  Karima Aboul </a:t>
            </a:r>
            <a:r>
              <a:rPr lang="en-US" altLang="en-US" sz="2400" dirty="0" err="1"/>
              <a:t>Fotouh</a:t>
            </a:r>
            <a:endParaRPr lang="en-US" altLang="en-US" sz="2400" dirty="0"/>
          </a:p>
          <a:p>
            <a:r>
              <a:rPr lang="en-US" altLang="en-US" sz="2400" dirty="0"/>
              <a:t>Lecturer </a:t>
            </a:r>
            <a:r>
              <a:rPr lang="ar-IQ" altLang="en-US" sz="2400" dirty="0"/>
              <a:t>10</a:t>
            </a:r>
            <a:endParaRPr lang="en-US" altLang="en-US" sz="2400" dirty="0"/>
          </a:p>
        </p:txBody>
      </p:sp>
      <p:pic>
        <p:nvPicPr>
          <p:cNvPr id="15364" name="صورة 3">
            <a:extLst>
              <a:ext uri="{FF2B5EF4-FFF2-40B4-BE49-F238E27FC236}">
                <a16:creationId xmlns:a16="http://schemas.microsoft.com/office/drawing/2014/main" id="{910E668C-5D4E-E9C6-1E54-006CE8AC1F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1713" y="69850"/>
            <a:ext cx="2060575"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89BAD7E6-14DF-02D1-29AC-85498AE124A9}"/>
              </a:ext>
            </a:extLst>
          </p:cNvPr>
          <p:cNvSpPr>
            <a:spLocks noGrp="1" noChangeArrowheads="1"/>
          </p:cNvSpPr>
          <p:nvPr>
            <p:ph type="body" idx="1"/>
          </p:nvPr>
        </p:nvSpPr>
        <p:spPr>
          <a:xfrm>
            <a:off x="457200" y="152400"/>
            <a:ext cx="8229600" cy="6553200"/>
          </a:xfrm>
        </p:spPr>
        <p:txBody>
          <a:bodyPr/>
          <a:lstStyle/>
          <a:p>
            <a:pPr marL="609600" indent="-609600" eaLnBrk="1" hangingPunct="1">
              <a:buFontTx/>
              <a:buNone/>
              <a:defRPr/>
            </a:pPr>
            <a:r>
              <a:rPr lang="en-US" sz="2400" b="1" u="sng" dirty="0">
                <a:latin typeface="Times New Roman" pitchFamily="18" charset="0"/>
                <a:cs typeface="Times New Roman" pitchFamily="18" charset="0"/>
              </a:rPr>
              <a:t>Uses :</a:t>
            </a:r>
            <a:endParaRPr lang="en-US" sz="2400" dirty="0">
              <a:latin typeface="Times New Roman" pitchFamily="18" charset="0"/>
              <a:cs typeface="Times New Roman" pitchFamily="18" charset="0"/>
            </a:endParaRPr>
          </a:p>
          <a:p>
            <a:pPr marL="609600" indent="-609600" eaLnBrk="1" hangingPunct="1">
              <a:buFontTx/>
              <a:buAutoNum type="arabicPeriod"/>
              <a:defRPr/>
            </a:pPr>
            <a:r>
              <a:rPr lang="en-US" sz="2000" b="1" dirty="0">
                <a:latin typeface="Times New Roman" pitchFamily="18" charset="0"/>
                <a:cs typeface="Times New Roman" pitchFamily="18" charset="0"/>
              </a:rPr>
              <a:t>Psychiatric disorders ( schizophrenia-agitation, mania) .</a:t>
            </a:r>
          </a:p>
          <a:p>
            <a:pPr marL="609600" indent="-609600" eaLnBrk="1" hangingPunct="1">
              <a:buFontTx/>
              <a:buAutoNum type="arabicPeriod"/>
              <a:defRPr/>
            </a:pPr>
            <a:r>
              <a:rPr lang="en-US" sz="2000" b="1" dirty="0">
                <a:latin typeface="Times New Roman" pitchFamily="18" charset="0"/>
                <a:cs typeface="Times New Roman" pitchFamily="18" charset="0"/>
              </a:rPr>
              <a:t>Antiemetic in small dose ( not in motion sickness ) .</a:t>
            </a:r>
          </a:p>
          <a:p>
            <a:pPr marL="609600" indent="-609600" eaLnBrk="1" hangingPunct="1">
              <a:buFontTx/>
              <a:buAutoNum type="arabicPeriod"/>
              <a:defRPr/>
            </a:pPr>
            <a:r>
              <a:rPr lang="en-US" sz="2000" b="1" dirty="0" err="1">
                <a:latin typeface="Times New Roman" pitchFamily="18" charset="0"/>
                <a:cs typeface="Times New Roman" pitchFamily="18" charset="0"/>
              </a:rPr>
              <a:t>Preanaesthetic</a:t>
            </a:r>
            <a:r>
              <a:rPr lang="en-US" sz="2000" b="1" dirty="0">
                <a:latin typeface="Times New Roman" pitchFamily="18" charset="0"/>
                <a:cs typeface="Times New Roman" pitchFamily="18" charset="0"/>
              </a:rPr>
              <a:t> medication .</a:t>
            </a:r>
          </a:p>
          <a:p>
            <a:pPr marL="609600" indent="-609600" eaLnBrk="1" hangingPunct="1">
              <a:buFontTx/>
              <a:buAutoNum type="arabicPeriod"/>
              <a:defRPr/>
            </a:pPr>
            <a:r>
              <a:rPr lang="en-US" sz="2000" b="1" dirty="0">
                <a:latin typeface="Times New Roman" pitchFamily="18" charset="0"/>
                <a:cs typeface="Times New Roman" pitchFamily="18" charset="0"/>
              </a:rPr>
              <a:t>To produce hypothermia .</a:t>
            </a:r>
          </a:p>
          <a:p>
            <a:pPr eaLnBrk="1" hangingPunct="1">
              <a:buFontTx/>
              <a:buNone/>
              <a:defRPr/>
            </a:pPr>
            <a:r>
              <a:rPr lang="en-US" sz="2000" b="1" dirty="0">
                <a:latin typeface="Times New Roman" pitchFamily="18" charset="0"/>
                <a:cs typeface="Times New Roman" pitchFamily="18" charset="0"/>
              </a:rPr>
              <a:t>Antipruritic .</a:t>
            </a:r>
            <a:r>
              <a:rPr lang="en-US" sz="2000" b="1" u="sng" dirty="0">
                <a:latin typeface="Times New Roman" pitchFamily="18" charset="0"/>
                <a:cs typeface="Times New Roman" pitchFamily="18" charset="0"/>
              </a:rPr>
              <a:t> </a:t>
            </a:r>
          </a:p>
          <a:p>
            <a:pPr eaLnBrk="1" hangingPunct="1">
              <a:buFontTx/>
              <a:buNone/>
              <a:defRPr/>
            </a:pPr>
            <a:r>
              <a:rPr lang="en-US" sz="2400" b="1" u="sng" dirty="0">
                <a:latin typeface="Times New Roman" pitchFamily="18" charset="0"/>
                <a:cs typeface="Times New Roman" pitchFamily="18" charset="0"/>
              </a:rPr>
              <a:t>Adverse effects </a:t>
            </a:r>
            <a:r>
              <a:rPr lang="en-US" sz="2000" b="1" u="sng" dirty="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lvl="1" eaLnBrk="1" hangingPunct="1">
              <a:defRPr/>
            </a:pPr>
            <a:r>
              <a:rPr lang="en-US" sz="2000" b="1" dirty="0" err="1">
                <a:latin typeface="Times New Roman" pitchFamily="18" charset="0"/>
                <a:cs typeface="Times New Roman" pitchFamily="18" charset="0"/>
              </a:rPr>
              <a:t>Cholestatic</a:t>
            </a:r>
            <a:r>
              <a:rPr lang="en-US" sz="2000" b="1" dirty="0">
                <a:latin typeface="Times New Roman" pitchFamily="18" charset="0"/>
                <a:cs typeface="Times New Roman" pitchFamily="18" charset="0"/>
              </a:rPr>
              <a:t> jaundice.</a:t>
            </a:r>
          </a:p>
          <a:p>
            <a:pPr lvl="1" eaLnBrk="1" hangingPunct="1">
              <a:defRPr/>
            </a:pPr>
            <a:r>
              <a:rPr lang="en-US" sz="2000" b="1" dirty="0">
                <a:latin typeface="Times New Roman" pitchFamily="18" charset="0"/>
                <a:cs typeface="Times New Roman" pitchFamily="18" charset="0"/>
              </a:rPr>
              <a:t>Acute dystonia .</a:t>
            </a:r>
          </a:p>
          <a:p>
            <a:pPr lvl="1" eaLnBrk="1" hangingPunct="1">
              <a:defRPr/>
            </a:pPr>
            <a:r>
              <a:rPr lang="en-US" sz="2000" b="1" dirty="0">
                <a:latin typeface="Times New Roman" pitchFamily="18" charset="0"/>
                <a:cs typeface="Times New Roman" pitchFamily="18" charset="0"/>
              </a:rPr>
              <a:t>Parkinsonism .</a:t>
            </a:r>
          </a:p>
          <a:p>
            <a:pPr lvl="1" eaLnBrk="1" hangingPunct="1">
              <a:defRPr/>
            </a:pPr>
            <a:r>
              <a:rPr lang="en-US" sz="2000" b="1" dirty="0" err="1">
                <a:latin typeface="Times New Roman" pitchFamily="18" charset="0"/>
                <a:cs typeface="Times New Roman" pitchFamily="18" charset="0"/>
              </a:rPr>
              <a:t>Akathisia</a:t>
            </a:r>
            <a:r>
              <a:rPr lang="en-US" sz="2000" b="1" dirty="0">
                <a:latin typeface="Times New Roman" pitchFamily="18" charset="0"/>
                <a:cs typeface="Times New Roman" pitchFamily="18" charset="0"/>
              </a:rPr>
              <a:t> ( motor restlessness ).</a:t>
            </a:r>
          </a:p>
          <a:p>
            <a:pPr lvl="1" eaLnBrk="1" hangingPunct="1">
              <a:defRPr/>
            </a:pPr>
            <a:r>
              <a:rPr lang="en-US" sz="2000" b="1" dirty="0">
                <a:latin typeface="Times New Roman" pitchFamily="18" charset="0"/>
                <a:cs typeface="Times New Roman" pitchFamily="18" charset="0"/>
              </a:rPr>
              <a:t>Postural hypotension .</a:t>
            </a:r>
          </a:p>
          <a:p>
            <a:pPr lvl="1" eaLnBrk="1" hangingPunct="1">
              <a:defRPr/>
            </a:pPr>
            <a:r>
              <a:rPr lang="en-US" sz="2000" b="1" dirty="0">
                <a:latin typeface="Times New Roman" pitchFamily="18" charset="0"/>
                <a:cs typeface="Times New Roman" pitchFamily="18" charset="0"/>
              </a:rPr>
              <a:t>Tardive dyskinesia ( oral-facial dyskinesia ) on long use .</a:t>
            </a:r>
          </a:p>
          <a:p>
            <a:pPr lvl="1" eaLnBrk="1" hangingPunct="1">
              <a:defRPr/>
            </a:pPr>
            <a:r>
              <a:rPr lang="en-US" sz="2000" b="1" dirty="0">
                <a:latin typeface="Times New Roman" pitchFamily="18" charset="0"/>
                <a:cs typeface="Times New Roman" pitchFamily="18" charset="0"/>
              </a:rPr>
              <a:t>Allergic reaction : blood </a:t>
            </a:r>
            <a:r>
              <a:rPr lang="en-US" sz="2000" b="1" dirty="0" err="1">
                <a:latin typeface="Times New Roman" pitchFamily="18" charset="0"/>
                <a:cs typeface="Times New Roman" pitchFamily="18" charset="0"/>
              </a:rPr>
              <a:t>dyscrasias</a:t>
            </a:r>
            <a:r>
              <a:rPr lang="en-US" sz="2000" b="1" dirty="0">
                <a:latin typeface="Times New Roman" pitchFamily="18" charset="0"/>
                <a:cs typeface="Times New Roman" pitchFamily="18" charset="0"/>
              </a:rPr>
              <a:t>, dermatitis, corneal and skin deposits and photosensitivity .</a:t>
            </a:r>
          </a:p>
          <a:p>
            <a:pPr lvl="1" eaLnBrk="1" hangingPunct="1">
              <a:defRPr/>
            </a:pPr>
            <a:r>
              <a:rPr lang="en-US" sz="2000" b="1" dirty="0">
                <a:latin typeface="Times New Roman" pitchFamily="18" charset="0"/>
                <a:cs typeface="Times New Roman" pitchFamily="18" charset="0"/>
              </a:rPr>
              <a:t>Weight gain .</a:t>
            </a:r>
          </a:p>
          <a:p>
            <a:pPr lvl="1" eaLnBrk="1" hangingPunct="1">
              <a:defRPr/>
            </a:pPr>
            <a:r>
              <a:rPr lang="en-US" sz="2000" b="1" dirty="0">
                <a:latin typeface="Times New Roman" pitchFamily="18" charset="0"/>
                <a:cs typeface="Times New Roman" pitchFamily="18" charset="0"/>
              </a:rPr>
              <a:t>Amenorrhea, </a:t>
            </a:r>
            <a:r>
              <a:rPr lang="en-US" sz="2000" b="1" dirty="0" err="1">
                <a:latin typeface="Times New Roman" pitchFamily="18" charset="0"/>
                <a:cs typeface="Times New Roman" pitchFamily="18" charset="0"/>
              </a:rPr>
              <a:t>galactorrhea</a:t>
            </a:r>
            <a:r>
              <a:rPr lang="en-US" sz="2000" b="1" dirty="0">
                <a:latin typeface="Times New Roman" pitchFamily="18" charset="0"/>
                <a:cs typeface="Times New Roman" pitchFamily="18" charset="0"/>
              </a:rPr>
              <a:t>, </a:t>
            </a:r>
            <a:r>
              <a:rPr lang="en-US" sz="2000" b="1" dirty="0">
                <a:latin typeface="Times New Roman" pitchFamily="18" charset="0"/>
              </a:rPr>
              <a:t>↑</a:t>
            </a:r>
            <a:r>
              <a:rPr lang="en-US" sz="2000" b="1" dirty="0">
                <a:latin typeface="Times New Roman" pitchFamily="18" charset="0"/>
                <a:cs typeface="Times New Roman" pitchFamily="18" charset="0"/>
              </a:rPr>
              <a:t> prolactin, infertility, loss of libido and impotence .</a:t>
            </a:r>
          </a:p>
          <a:p>
            <a:pPr marL="609600" indent="-609600" eaLnBrk="1" hangingPunct="1">
              <a:buFontTx/>
              <a:buAutoNum type="arabicPeriod"/>
              <a:defRPr/>
            </a:pP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6611B2D3-A067-7891-237C-3E0B8AEAC044}"/>
              </a:ext>
            </a:extLst>
          </p:cNvPr>
          <p:cNvSpPr>
            <a:spLocks noGrp="1" noChangeArrowheads="1"/>
          </p:cNvSpPr>
          <p:nvPr>
            <p:ph type="body" idx="1"/>
          </p:nvPr>
        </p:nvSpPr>
        <p:spPr>
          <a:xfrm>
            <a:off x="457200" y="609600"/>
            <a:ext cx="8229600" cy="5516563"/>
          </a:xfrm>
        </p:spPr>
        <p:txBody>
          <a:bodyPr/>
          <a:lstStyle/>
          <a:p>
            <a:pPr eaLnBrk="1" hangingPunct="1">
              <a:buFontTx/>
              <a:buNone/>
            </a:pPr>
            <a:r>
              <a:rPr lang="en-US" altLang="en-US" sz="2800" b="1"/>
              <a:t>                   Butyrophenones</a:t>
            </a:r>
            <a:endParaRPr lang="en-US" altLang="en-US" sz="2800"/>
          </a:p>
          <a:p>
            <a:pPr algn="ctr" eaLnBrk="1" hangingPunct="1">
              <a:buFontTx/>
              <a:buNone/>
            </a:pPr>
            <a:r>
              <a:rPr lang="en-US" altLang="en-US" sz="2800"/>
              <a:t>Related to phenothiazines and include droperidol and haloperidol . Act by blocking dopaminergic receptors and have mild hypotensive effect .</a:t>
            </a:r>
            <a:r>
              <a:rPr lang="en-US" altLang="en-US" sz="2800" b="1"/>
              <a:t> Lithium carbonate </a:t>
            </a:r>
          </a:p>
          <a:p>
            <a:pPr algn="ctr" eaLnBrk="1" hangingPunct="1">
              <a:buFontTx/>
              <a:buNone/>
            </a:pPr>
            <a:r>
              <a:rPr lang="en-US" altLang="en-US" sz="2800" b="1"/>
              <a:t>( Antimanic mood stabilizing agent )</a:t>
            </a:r>
          </a:p>
          <a:p>
            <a:pPr eaLnBrk="1" hangingPunct="1"/>
            <a:r>
              <a:rPr lang="en-US" altLang="en-US" sz="2800" b="1"/>
              <a:t>Mechanism : </a:t>
            </a:r>
            <a:r>
              <a:rPr lang="en-US" altLang="en-US" sz="2800"/>
              <a:t>Not clear, but may affect the release of noradrenaline, 5HT, dopamine .</a:t>
            </a:r>
            <a:endParaRPr lang="en-US" altLang="en-US" sz="2800" u="sng"/>
          </a:p>
          <a:p>
            <a:pPr eaLnBrk="1" hangingPunct="1"/>
            <a:r>
              <a:rPr lang="en-US" altLang="en-US" sz="2800" b="1"/>
              <a:t>Uses : </a:t>
            </a:r>
            <a:r>
              <a:rPr lang="en-US" altLang="en-US" sz="2800"/>
              <a:t>It is used mainly for prevention of bipolar manic depression ( it is a disorder characterized by attacks of depression alternating with attacks of mania. increased catecholamine activity has been shown to be associated with mania).</a:t>
            </a:r>
          </a:p>
          <a:p>
            <a:pPr eaLnBrk="1" hangingPunct="1"/>
            <a:endParaRPr lang="en-US" altLang="en-US" b="1"/>
          </a:p>
          <a:p>
            <a:pP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4EE16BD1-B1A4-A9CA-DA4E-F5B6233D9737}"/>
              </a:ext>
            </a:extLst>
          </p:cNvPr>
          <p:cNvSpPr>
            <a:spLocks noGrp="1" noChangeArrowheads="1"/>
          </p:cNvSpPr>
          <p:nvPr>
            <p:ph type="body" idx="1"/>
          </p:nvPr>
        </p:nvSpPr>
        <p:spPr>
          <a:xfrm>
            <a:off x="0" y="457200"/>
            <a:ext cx="9144000" cy="6400800"/>
          </a:xfrm>
        </p:spPr>
        <p:txBody>
          <a:bodyPr/>
          <a:lstStyle/>
          <a:p>
            <a:pPr eaLnBrk="1" hangingPunct="1">
              <a:lnSpc>
                <a:spcPct val="90000"/>
              </a:lnSpc>
            </a:pPr>
            <a:r>
              <a:rPr lang="en-US" altLang="en-US" b="1"/>
              <a:t>Adverse effects :</a:t>
            </a:r>
            <a:r>
              <a:rPr lang="en-US" altLang="en-US"/>
              <a:t> </a:t>
            </a:r>
          </a:p>
          <a:p>
            <a:pPr lvl="1" eaLnBrk="1" hangingPunct="1">
              <a:lnSpc>
                <a:spcPct val="90000"/>
              </a:lnSpc>
            </a:pPr>
            <a:r>
              <a:rPr lang="en-US" altLang="en-US"/>
              <a:t>Anorexia, vomiting, diarrhea.</a:t>
            </a:r>
          </a:p>
          <a:p>
            <a:pPr lvl="1" eaLnBrk="1" hangingPunct="1">
              <a:lnSpc>
                <a:spcPct val="90000"/>
              </a:lnSpc>
            </a:pPr>
            <a:r>
              <a:rPr lang="en-US" altLang="en-US"/>
              <a:t>Antagonizes ADH: polyuria</a:t>
            </a:r>
            <a:r>
              <a:rPr lang="en-US" altLang="en-US">
                <a:latin typeface="Times New Roman" panose="02020603050405020304" pitchFamily="18" charset="0"/>
              </a:rPr>
              <a:t>→</a:t>
            </a:r>
            <a:r>
              <a:rPr lang="en-US" altLang="en-US"/>
              <a:t> thirst,  nephrogenic diabetes insipidus.</a:t>
            </a:r>
          </a:p>
          <a:p>
            <a:pPr lvl="1" eaLnBrk="1" hangingPunct="1">
              <a:lnSpc>
                <a:spcPct val="90000"/>
              </a:lnSpc>
            </a:pPr>
            <a:r>
              <a:rPr lang="en-US" altLang="en-US"/>
              <a:t>Hypotension, cardiac arrhmias, </a:t>
            </a:r>
          </a:p>
          <a:p>
            <a:pPr lvl="1" eaLnBrk="1" hangingPunct="1">
              <a:lnSpc>
                <a:spcPct val="90000"/>
              </a:lnSpc>
            </a:pPr>
            <a:r>
              <a:rPr lang="en-US" altLang="en-US"/>
              <a:t>Thyroid enlargement.  </a:t>
            </a:r>
          </a:p>
          <a:p>
            <a:pPr lvl="1" eaLnBrk="1" hangingPunct="1">
              <a:lnSpc>
                <a:spcPct val="90000"/>
              </a:lnSpc>
            </a:pPr>
            <a:r>
              <a:rPr lang="en-US" altLang="en-US"/>
              <a:t>Epileptic seizures and confusion .</a:t>
            </a:r>
          </a:p>
          <a:p>
            <a:pPr lvl="1" eaLnBrk="1" hangingPunct="1">
              <a:lnSpc>
                <a:spcPct val="90000"/>
              </a:lnSpc>
            </a:pPr>
            <a:r>
              <a:rPr lang="en-US" altLang="en-US"/>
              <a:t>Teratogenic in eary pregnancy .</a:t>
            </a:r>
          </a:p>
          <a:p>
            <a:pPr lvl="1" eaLnBrk="1" hangingPunct="1">
              <a:lnSpc>
                <a:spcPct val="90000"/>
              </a:lnSpc>
            </a:pPr>
            <a:r>
              <a:rPr lang="en-US" altLang="en-US"/>
              <a:t>Cumulative (thiazide and loop diuretics decrease lithium clearance) .</a:t>
            </a:r>
            <a:endParaRPr lang="en-US" altLang="en-US" b="1"/>
          </a:p>
          <a:p>
            <a:pPr eaLnBrk="1" hangingPunct="1">
              <a:lnSpc>
                <a:spcPct val="90000"/>
              </a:lnSpc>
            </a:pPr>
            <a:r>
              <a:rPr lang="en-US" altLang="en-US" b="1"/>
              <a:t>Toxicity is treated by</a:t>
            </a:r>
            <a:r>
              <a:rPr lang="en-US" altLang="en-US"/>
              <a:t> osmotic diuretics and I.V. sodium bicarbnate and dialysis in severe poisoning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B52CAF9-2074-0796-534A-7E99CCFE3824}"/>
              </a:ext>
            </a:extLst>
          </p:cNvPr>
          <p:cNvSpPr>
            <a:spLocks noGrp="1" noChangeArrowheads="1"/>
          </p:cNvSpPr>
          <p:nvPr>
            <p:ph type="title"/>
          </p:nvPr>
        </p:nvSpPr>
        <p:spPr>
          <a:xfrm>
            <a:off x="457200" y="274638"/>
            <a:ext cx="8686800" cy="1143000"/>
          </a:xfrm>
        </p:spPr>
        <p:txBody>
          <a:bodyPr/>
          <a:lstStyle/>
          <a:p>
            <a:pPr eaLnBrk="1" hangingPunct="1"/>
            <a:r>
              <a:rPr lang="en-US" altLang="en-US" sz="3600" b="1"/>
              <a:t>Antidepressants Drugs</a:t>
            </a:r>
            <a:endParaRPr lang="en-US" altLang="en-US" sz="3600"/>
          </a:p>
        </p:txBody>
      </p:sp>
      <p:sp>
        <p:nvSpPr>
          <p:cNvPr id="30723" name="Rectangle 3">
            <a:extLst>
              <a:ext uri="{FF2B5EF4-FFF2-40B4-BE49-F238E27FC236}">
                <a16:creationId xmlns:a16="http://schemas.microsoft.com/office/drawing/2014/main" id="{1BC7FCE1-5332-9907-8F86-4D96FCB6FFDC}"/>
              </a:ext>
            </a:extLst>
          </p:cNvPr>
          <p:cNvSpPr>
            <a:spLocks noGrp="1" noChangeArrowheads="1"/>
          </p:cNvSpPr>
          <p:nvPr>
            <p:ph type="body" idx="1"/>
          </p:nvPr>
        </p:nvSpPr>
        <p:spPr/>
        <p:txBody>
          <a:bodyPr/>
          <a:lstStyle/>
          <a:p>
            <a:pPr marL="533400" indent="-533400" eaLnBrk="1" hangingPunct="1">
              <a:buFontTx/>
              <a:buNone/>
            </a:pPr>
            <a:r>
              <a:rPr lang="en-US" altLang="en-US" sz="2800" b="1"/>
              <a:t>   Drugs for disorders of mood</a:t>
            </a:r>
            <a:r>
              <a:rPr lang="en-US" altLang="en-US" sz="2800"/>
              <a:t> </a:t>
            </a:r>
          </a:p>
          <a:p>
            <a:pPr marL="533400" indent="-533400" eaLnBrk="1" hangingPunct="1"/>
            <a:r>
              <a:rPr lang="en-US" altLang="en-US" sz="2800"/>
              <a:t>Depression may be associated with low levels of noradrenaline and / or serotonin at certain site in brain . So treatment aims at increasing the level of these biogenic amines by : </a:t>
            </a:r>
          </a:p>
          <a:p>
            <a:pPr marL="914400" lvl="1" indent="-457200" eaLnBrk="1" hangingPunct="1">
              <a:buFontTx/>
              <a:buAutoNum type="arabicPeriod"/>
            </a:pPr>
            <a:r>
              <a:rPr lang="en-US" altLang="en-US" sz="2400"/>
              <a:t>Inhibition of their uptake in nerve terminals by tricyclic, heterocyclic antidepressant and selective serotonin reuptake inhibitors ( SSRI s ) .</a:t>
            </a:r>
          </a:p>
          <a:p>
            <a:pPr marL="914400" lvl="1" indent="-457200" eaLnBrk="1" hangingPunct="1">
              <a:buFontTx/>
              <a:buAutoNum type="arabicPeriod"/>
            </a:pPr>
            <a:r>
              <a:rPr lang="en-US" altLang="en-US" sz="2400"/>
              <a:t>Inhibition of their destruction by MAO inhibitors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9BCE3CBE-7938-3269-1FDF-2C9EDCDA59C6}"/>
              </a:ext>
            </a:extLst>
          </p:cNvPr>
          <p:cNvSpPr>
            <a:spLocks noGrp="1" noChangeArrowheads="1"/>
          </p:cNvSpPr>
          <p:nvPr>
            <p:ph type="body" idx="1"/>
          </p:nvPr>
        </p:nvSpPr>
        <p:spPr>
          <a:xfrm>
            <a:off x="76200" y="0"/>
            <a:ext cx="9144000" cy="6858000"/>
          </a:xfrm>
        </p:spPr>
        <p:txBody>
          <a:bodyPr/>
          <a:lstStyle/>
          <a:p>
            <a:pPr marL="533400" indent="-533400" eaLnBrk="1" hangingPunct="1">
              <a:buFontTx/>
              <a:buAutoNum type="alphaUcParenR"/>
              <a:defRPr/>
            </a:pPr>
            <a:r>
              <a:rPr lang="en-US" sz="2000" b="1" dirty="0"/>
              <a:t>First generation : Tricyclic antidepressants ( TCAs )</a:t>
            </a:r>
          </a:p>
          <a:p>
            <a:pPr marL="914400" lvl="1" indent="-457200" eaLnBrk="1" hangingPunct="1">
              <a:buFontTx/>
              <a:buNone/>
              <a:defRPr/>
            </a:pPr>
            <a:r>
              <a:rPr lang="en-US" sz="2000" b="1" dirty="0"/>
              <a:t>1- Imipramine  and its major metabolite </a:t>
            </a:r>
            <a:r>
              <a:rPr lang="en-US" sz="2000" b="1" dirty="0" err="1"/>
              <a:t>desipramine</a:t>
            </a:r>
            <a:r>
              <a:rPr lang="en-US" sz="2000" b="1" dirty="0"/>
              <a:t> .</a:t>
            </a:r>
          </a:p>
          <a:p>
            <a:pPr marL="914400" lvl="1" indent="-457200" eaLnBrk="1" hangingPunct="1">
              <a:buFontTx/>
              <a:buNone/>
              <a:defRPr/>
            </a:pPr>
            <a:r>
              <a:rPr lang="en-US" sz="2000" b="1" dirty="0"/>
              <a:t>2- Amitriptyline and its metabolite </a:t>
            </a:r>
            <a:r>
              <a:rPr lang="en-US" sz="2000" b="1" dirty="0" err="1"/>
              <a:t>nortriptyline</a:t>
            </a:r>
            <a:r>
              <a:rPr lang="en-US" sz="2000" b="1" dirty="0"/>
              <a:t> .</a:t>
            </a:r>
          </a:p>
          <a:p>
            <a:pPr marL="914400" lvl="1" indent="-457200" eaLnBrk="1" hangingPunct="1">
              <a:defRPr/>
            </a:pPr>
            <a:r>
              <a:rPr lang="en-US" sz="2000" b="1" dirty="0"/>
              <a:t>They are related chemically to </a:t>
            </a:r>
            <a:r>
              <a:rPr lang="en-US" sz="2000" b="1" dirty="0" err="1"/>
              <a:t>phenothiazines</a:t>
            </a:r>
            <a:r>
              <a:rPr lang="en-US" sz="2000" b="1" dirty="0"/>
              <a:t> so have </a:t>
            </a:r>
            <a:r>
              <a:rPr lang="en-US" sz="2000" b="1" dirty="0" err="1"/>
              <a:t>antimuscarinic</a:t>
            </a:r>
            <a:r>
              <a:rPr lang="en-US" sz="2000" b="1" dirty="0"/>
              <a:t>, antihistaminic and α-blocking effect with very little effect on dopamine transport .</a:t>
            </a:r>
          </a:p>
          <a:p>
            <a:pPr marL="533400" indent="-533400" eaLnBrk="1" hangingPunct="1">
              <a:buFontTx/>
              <a:buNone/>
              <a:defRPr/>
            </a:pPr>
            <a:r>
              <a:rPr lang="en-US" sz="2000" b="1" u="sng" dirty="0"/>
              <a:t>Mode of action:</a:t>
            </a:r>
            <a:endParaRPr lang="en-US" sz="2000" dirty="0"/>
          </a:p>
          <a:p>
            <a:pPr marL="914400" lvl="1" indent="-457200" eaLnBrk="1" hangingPunct="1">
              <a:defRPr/>
            </a:pPr>
            <a:r>
              <a:rPr lang="en-US" sz="2000" dirty="0"/>
              <a:t>By cocaine like action they </a:t>
            </a:r>
            <a:r>
              <a:rPr lang="en-US" sz="2000" b="1" dirty="0"/>
              <a:t>prevent uptake I</a:t>
            </a:r>
            <a:r>
              <a:rPr lang="en-US" sz="2000" dirty="0"/>
              <a:t> of noradrenaline, and serotonin. </a:t>
            </a:r>
          </a:p>
          <a:p>
            <a:pPr eaLnBrk="1" hangingPunct="1">
              <a:buFontTx/>
              <a:buNone/>
              <a:defRPr/>
            </a:pPr>
            <a:r>
              <a:rPr lang="en-US" sz="2000" b="1" dirty="0"/>
              <a:t>Down-regulation of presynaptic inhibitory receptors</a:t>
            </a:r>
            <a:r>
              <a:rPr lang="en-US" sz="2000" dirty="0"/>
              <a:t> lead to increase in </a:t>
            </a:r>
            <a:r>
              <a:rPr lang="en-US" sz="2000" dirty="0" err="1"/>
              <a:t>neurotransmiiter</a:t>
            </a:r>
            <a:r>
              <a:rPr lang="en-US" sz="2000" dirty="0"/>
              <a:t> </a:t>
            </a:r>
            <a:r>
              <a:rPr lang="en-US" sz="2000" b="1" dirty="0"/>
              <a:t>Pharmacokinetics: </a:t>
            </a:r>
            <a:r>
              <a:rPr lang="en-US" sz="2000" dirty="0"/>
              <a:t>Absorbed orally</a:t>
            </a:r>
          </a:p>
          <a:p>
            <a:pPr eaLnBrk="1" hangingPunct="1">
              <a:buFontTx/>
              <a:buNone/>
              <a:defRPr/>
            </a:pPr>
            <a:r>
              <a:rPr lang="en-US" sz="2000" b="1" dirty="0"/>
              <a:t>Actions:</a:t>
            </a:r>
          </a:p>
          <a:p>
            <a:pPr eaLnBrk="1" hangingPunct="1">
              <a:buFontTx/>
              <a:buNone/>
              <a:defRPr/>
            </a:pPr>
            <a:r>
              <a:rPr lang="en-US" sz="2000" b="1" dirty="0"/>
              <a:t>C.N.S.:  </a:t>
            </a:r>
          </a:p>
          <a:p>
            <a:pPr eaLnBrk="1" hangingPunct="1">
              <a:buFontTx/>
              <a:buNone/>
              <a:defRPr/>
            </a:pPr>
            <a:r>
              <a:rPr lang="en-US" sz="2000" b="1" dirty="0"/>
              <a:t>    - </a:t>
            </a:r>
            <a:r>
              <a:rPr lang="en-US" sz="2000" dirty="0"/>
              <a:t>Antidepressant effect in depressed patients (slow onset for weeks), while in non-depressed patients sleepiness may occur.</a:t>
            </a:r>
          </a:p>
          <a:p>
            <a:pPr eaLnBrk="1" hangingPunct="1">
              <a:buFontTx/>
              <a:buNone/>
              <a:defRPr/>
            </a:pPr>
            <a:r>
              <a:rPr lang="en-US" sz="2000" dirty="0"/>
              <a:t>     - Block </a:t>
            </a:r>
            <a:r>
              <a:rPr lang="el-GR" sz="2000" dirty="0"/>
              <a:t>α</a:t>
            </a:r>
            <a:r>
              <a:rPr lang="en-US" sz="2000" dirty="0"/>
              <a:t>, muscarinic , serotonin and histamine receptors, but do not inhibit MAO.</a:t>
            </a:r>
            <a:endParaRPr lang="en-US" sz="2000" b="1" dirty="0"/>
          </a:p>
          <a:p>
            <a:pPr eaLnBrk="1" hangingPunct="1">
              <a:buFontTx/>
              <a:buNone/>
              <a:defRPr/>
            </a:pPr>
            <a:r>
              <a:rPr lang="en-US" sz="2000" b="1" dirty="0"/>
              <a:t>C.V.S.:  </a:t>
            </a:r>
          </a:p>
          <a:p>
            <a:pPr eaLnBrk="1" hangingPunct="1">
              <a:buFontTx/>
              <a:buNone/>
              <a:defRPr/>
            </a:pPr>
            <a:r>
              <a:rPr lang="en-US" sz="2000" b="1" dirty="0"/>
              <a:t>   - </a:t>
            </a:r>
            <a:r>
              <a:rPr lang="en-US" sz="2000" dirty="0"/>
              <a:t>Postural hypotension and arrhythmia. </a:t>
            </a:r>
            <a:r>
              <a:rPr lang="en-US" sz="24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57F99188-5F9C-9E52-BB5D-50A954F11F1E}"/>
              </a:ext>
            </a:extLst>
          </p:cNvPr>
          <p:cNvSpPr>
            <a:spLocks noGrp="1" noChangeArrowheads="1"/>
          </p:cNvSpPr>
          <p:nvPr>
            <p:ph type="body" idx="1"/>
          </p:nvPr>
        </p:nvSpPr>
        <p:spPr>
          <a:xfrm>
            <a:off x="-20638" y="0"/>
            <a:ext cx="9144001" cy="6858000"/>
          </a:xfrm>
        </p:spPr>
        <p:txBody>
          <a:bodyPr/>
          <a:lstStyle/>
          <a:p>
            <a:pPr algn="ctr" eaLnBrk="1" hangingPunct="1">
              <a:lnSpc>
                <a:spcPct val="90000"/>
              </a:lnSpc>
              <a:buFontTx/>
              <a:buNone/>
            </a:pPr>
            <a:r>
              <a:rPr lang="en-US" altLang="en-US" sz="2800" b="1"/>
              <a:t>Uses:</a:t>
            </a:r>
            <a:endParaRPr lang="en-US" altLang="en-US" sz="2800"/>
          </a:p>
          <a:p>
            <a:pPr eaLnBrk="1" hangingPunct="1">
              <a:lnSpc>
                <a:spcPct val="90000"/>
              </a:lnSpc>
              <a:buFontTx/>
              <a:buNone/>
            </a:pPr>
            <a:r>
              <a:rPr lang="en-US" altLang="en-US" sz="2400"/>
              <a:t>1-Depression and panic anxiety disorders. </a:t>
            </a:r>
          </a:p>
          <a:p>
            <a:pPr eaLnBrk="1" hangingPunct="1">
              <a:lnSpc>
                <a:spcPct val="90000"/>
              </a:lnSpc>
              <a:buFontTx/>
              <a:buNone/>
            </a:pPr>
            <a:r>
              <a:rPr lang="en-US" altLang="en-US" sz="2400"/>
              <a:t>2-Nocturnal enuresis.</a:t>
            </a:r>
          </a:p>
          <a:p>
            <a:pPr eaLnBrk="1" hangingPunct="1">
              <a:lnSpc>
                <a:spcPct val="90000"/>
              </a:lnSpc>
              <a:buFontTx/>
              <a:buNone/>
            </a:pPr>
            <a:r>
              <a:rPr lang="en-US" altLang="en-US" sz="2400"/>
              <a:t>3-Chronic pain, neuralgia and migraine headache.</a:t>
            </a:r>
            <a:endParaRPr lang="en-US" altLang="en-US" sz="2400" b="1" u="sng"/>
          </a:p>
          <a:p>
            <a:pPr eaLnBrk="1" hangingPunct="1">
              <a:lnSpc>
                <a:spcPct val="90000"/>
              </a:lnSpc>
              <a:buFontTx/>
              <a:buNone/>
            </a:pPr>
            <a:r>
              <a:rPr lang="en-US" altLang="en-US" sz="2800" b="1"/>
              <a:t>Side  effects:</a:t>
            </a:r>
            <a:endParaRPr lang="en-US" altLang="en-US" sz="2800"/>
          </a:p>
          <a:p>
            <a:pPr eaLnBrk="1" hangingPunct="1">
              <a:lnSpc>
                <a:spcPct val="90000"/>
              </a:lnSpc>
            </a:pPr>
            <a:r>
              <a:rPr lang="en-US" altLang="en-US" sz="2400" b="1"/>
              <a:t>Atropine like action</a:t>
            </a:r>
            <a:r>
              <a:rPr lang="en-US" altLang="en-US" sz="2400"/>
              <a:t>: blurred visions, dry mouth,  urine retention, constipation. </a:t>
            </a:r>
          </a:p>
          <a:p>
            <a:pPr eaLnBrk="1" hangingPunct="1">
              <a:lnSpc>
                <a:spcPct val="90000"/>
              </a:lnSpc>
            </a:pPr>
            <a:r>
              <a:rPr lang="en-US" altLang="en-US" sz="2400"/>
              <a:t> </a:t>
            </a:r>
            <a:r>
              <a:rPr lang="el-GR" altLang="en-US" sz="2400" b="1"/>
              <a:t>α</a:t>
            </a:r>
            <a:r>
              <a:rPr lang="en-US" altLang="en-US" sz="2400" b="1"/>
              <a:t> blockade</a:t>
            </a:r>
            <a:r>
              <a:rPr lang="en-US" altLang="en-US" sz="2400"/>
              <a:t>: tachycardia, palpitation, postural hypotension and weight gain.</a:t>
            </a:r>
          </a:p>
          <a:p>
            <a:pPr eaLnBrk="1" hangingPunct="1">
              <a:lnSpc>
                <a:spcPct val="90000"/>
              </a:lnSpc>
            </a:pPr>
            <a:r>
              <a:rPr lang="en-US" altLang="en-US" sz="2400"/>
              <a:t> </a:t>
            </a:r>
            <a:r>
              <a:rPr lang="en-US" altLang="en-US" sz="2400" b="1"/>
              <a:t>H</a:t>
            </a:r>
            <a:r>
              <a:rPr lang="en-US" altLang="en-US" sz="2400" b="1" baseline="-25000"/>
              <a:t>1</a:t>
            </a:r>
            <a:r>
              <a:rPr lang="en-US" altLang="en-US" sz="2400" b="1"/>
              <a:t> blockade</a:t>
            </a:r>
            <a:r>
              <a:rPr lang="en-US" altLang="en-US" sz="2400"/>
              <a:t>: sedation, fatigue.</a:t>
            </a:r>
          </a:p>
          <a:p>
            <a:pPr eaLnBrk="1" hangingPunct="1">
              <a:lnSpc>
                <a:spcPct val="90000"/>
              </a:lnSpc>
            </a:pPr>
            <a:r>
              <a:rPr lang="en-US" altLang="en-US" sz="2400"/>
              <a:t> </a:t>
            </a:r>
            <a:r>
              <a:rPr lang="en-US" altLang="en-US" sz="2400" b="1"/>
              <a:t>Cardiotoxicity</a:t>
            </a:r>
            <a:r>
              <a:rPr lang="en-US" altLang="en-US" sz="2400"/>
              <a:t>: conduction block and arrhythmia.</a:t>
            </a:r>
          </a:p>
          <a:p>
            <a:pPr eaLnBrk="1" hangingPunct="1">
              <a:lnSpc>
                <a:spcPct val="90000"/>
              </a:lnSpc>
            </a:pPr>
            <a:r>
              <a:rPr lang="en-US" altLang="en-US" sz="2400" b="1"/>
              <a:t>Sexual dysfunction</a:t>
            </a:r>
            <a:r>
              <a:rPr lang="en-US" altLang="en-US" sz="2400"/>
              <a:t>. </a:t>
            </a:r>
          </a:p>
          <a:p>
            <a:pPr eaLnBrk="1" hangingPunct="1">
              <a:lnSpc>
                <a:spcPct val="90000"/>
              </a:lnSpc>
            </a:pPr>
            <a:r>
              <a:rPr lang="en-US" altLang="en-US" sz="2400"/>
              <a:t> Overdose produces cardiac toxicity, convulsion , coma and </a:t>
            </a:r>
            <a:r>
              <a:rPr lang="en-US" altLang="en-US" sz="2400" b="1"/>
              <a:t>suicide</a:t>
            </a:r>
          </a:p>
          <a:p>
            <a:pPr eaLnBrk="1" hangingPunct="1">
              <a:lnSpc>
                <a:spcPct val="90000"/>
              </a:lnSpc>
              <a:buFontTx/>
              <a:buNone/>
            </a:pPr>
            <a:r>
              <a:rPr lang="en-US" altLang="en-US" sz="2800" b="1" u="sng"/>
              <a:t>Contraindications:</a:t>
            </a:r>
            <a:r>
              <a:rPr lang="en-US" altLang="en-US" sz="2400" b="1"/>
              <a:t>     </a:t>
            </a:r>
          </a:p>
          <a:p>
            <a:pPr eaLnBrk="1" hangingPunct="1">
              <a:lnSpc>
                <a:spcPct val="90000"/>
              </a:lnSpc>
              <a:buFontTx/>
              <a:buNone/>
            </a:pPr>
            <a:r>
              <a:rPr lang="en-US" altLang="en-US" sz="2400"/>
              <a:t>Glaucoma  (narrow  angle),  prostatic  hypertrophy, epilepsy, liver and kidney diseases. </a:t>
            </a:r>
          </a:p>
          <a:p>
            <a:pPr eaLnBrk="1" hangingPunct="1">
              <a:lnSpc>
                <a:spcPct val="90000"/>
              </a:lnSpc>
            </a:pPr>
            <a:endParaRPr lang="en-US" altLang="en-US" sz="24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E88B2C2F-3A43-7724-1C33-05C3410D231C}"/>
              </a:ext>
            </a:extLst>
          </p:cNvPr>
          <p:cNvSpPr>
            <a:spLocks noGrp="1" noChangeArrowheads="1"/>
          </p:cNvSpPr>
          <p:nvPr>
            <p:ph type="body" idx="1"/>
          </p:nvPr>
        </p:nvSpPr>
        <p:spPr>
          <a:xfrm>
            <a:off x="0" y="0"/>
            <a:ext cx="9144000" cy="6858000"/>
          </a:xfrm>
        </p:spPr>
        <p:txBody>
          <a:bodyPr/>
          <a:lstStyle/>
          <a:p>
            <a:pPr eaLnBrk="1" hangingPunct="1">
              <a:buFontTx/>
              <a:buNone/>
            </a:pPr>
            <a:r>
              <a:rPr lang="en-US" altLang="en-US" sz="2800" b="1"/>
              <a:t>B) Second generation :  Bupropion</a:t>
            </a:r>
            <a:r>
              <a:rPr lang="en-US" altLang="en-US" sz="2800"/>
              <a:t> inhibit NE and DA uptake, useful as antidepressant and smoking cessation.</a:t>
            </a:r>
          </a:p>
          <a:p>
            <a:pPr eaLnBrk="1" hangingPunct="1">
              <a:buFontTx/>
              <a:buNone/>
            </a:pPr>
            <a:r>
              <a:rPr lang="en-US" altLang="en-US" sz="2800"/>
              <a:t>  Advantage over TCAs:</a:t>
            </a:r>
          </a:p>
          <a:p>
            <a:pPr lvl="1" eaLnBrk="1" hangingPunct="1"/>
            <a:r>
              <a:rPr lang="en-US" altLang="en-US"/>
              <a:t>No autonomic side effects</a:t>
            </a:r>
          </a:p>
          <a:p>
            <a:pPr lvl="2" eaLnBrk="1" hangingPunct="1"/>
            <a:r>
              <a:rPr lang="en-US" altLang="en-US" sz="2800"/>
              <a:t>No atropine like action</a:t>
            </a:r>
          </a:p>
          <a:p>
            <a:pPr lvl="2" eaLnBrk="1" hangingPunct="1"/>
            <a:r>
              <a:rPr lang="en-US" altLang="en-US" sz="2800"/>
              <a:t>No sedation </a:t>
            </a:r>
          </a:p>
          <a:p>
            <a:pPr lvl="2" eaLnBrk="1" hangingPunct="1"/>
            <a:r>
              <a:rPr lang="en-US" altLang="en-US" sz="2800"/>
              <a:t>No postural hypotention </a:t>
            </a:r>
          </a:p>
          <a:p>
            <a:pPr lvl="1" eaLnBrk="1" hangingPunct="1"/>
            <a:r>
              <a:rPr lang="en-US" altLang="en-US"/>
              <a:t>No cardiotoxicity</a:t>
            </a:r>
          </a:p>
          <a:p>
            <a:pPr lvl="1" eaLnBrk="1" hangingPunct="1"/>
            <a:r>
              <a:rPr lang="en-US" altLang="en-US"/>
              <a:t>No weight gain</a:t>
            </a:r>
          </a:p>
          <a:p>
            <a:pPr lvl="1" eaLnBrk="1" hangingPunct="1"/>
            <a:r>
              <a:rPr lang="en-US" altLang="en-US"/>
              <a:t>Safer in overdose </a:t>
            </a:r>
          </a:p>
          <a:p>
            <a:pPr lvl="1" eaLnBrk="1" hangingPunct="1"/>
            <a:r>
              <a:rPr lang="en-US" altLang="en-US"/>
              <a:t>No sexual disfunction</a:t>
            </a:r>
          </a:p>
          <a:p>
            <a:pPr eaLnBrk="1" hangingPunct="1">
              <a:buFontTx/>
              <a:buNone/>
            </a:pPr>
            <a:endParaRPr lang="en-US"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7FB3685F-0361-6C6D-1FF3-F4853AFB6F48}"/>
              </a:ext>
            </a:extLst>
          </p:cNvPr>
          <p:cNvSpPr>
            <a:spLocks noGrp="1" noChangeArrowheads="1"/>
          </p:cNvSpPr>
          <p:nvPr>
            <p:ph type="body" idx="1"/>
          </p:nvPr>
        </p:nvSpPr>
        <p:spPr>
          <a:xfrm>
            <a:off x="0" y="0"/>
            <a:ext cx="9144000" cy="6858000"/>
          </a:xfrm>
        </p:spPr>
        <p:txBody>
          <a:bodyPr/>
          <a:lstStyle/>
          <a:p>
            <a:pPr eaLnBrk="1" hangingPunct="1">
              <a:buFontTx/>
              <a:buNone/>
            </a:pPr>
            <a:r>
              <a:rPr lang="en-US" altLang="en-US" sz="2800" b="1"/>
              <a:t>C) Third generation : Venlafaxine</a:t>
            </a:r>
            <a:r>
              <a:rPr lang="en-US" altLang="en-US" sz="2800"/>
              <a:t> is a potent inhibitor of 5HT reuptake and weaker for norepinephrine.at high dose ↑HR and BP. </a:t>
            </a:r>
          </a:p>
          <a:p>
            <a:pPr eaLnBrk="1" hangingPunct="1">
              <a:buFontTx/>
              <a:buNone/>
            </a:pPr>
            <a:r>
              <a:rPr lang="en-US" altLang="en-US" sz="2800"/>
              <a:t>  Advantage over TCAs:</a:t>
            </a:r>
          </a:p>
          <a:p>
            <a:pPr lvl="1" eaLnBrk="1" hangingPunct="1"/>
            <a:r>
              <a:rPr lang="en-US" altLang="en-US"/>
              <a:t>No autonomic side effects</a:t>
            </a:r>
          </a:p>
          <a:p>
            <a:pPr lvl="2" eaLnBrk="1" hangingPunct="1"/>
            <a:r>
              <a:rPr lang="en-US" altLang="en-US" sz="2800"/>
              <a:t>No atropine like action</a:t>
            </a:r>
          </a:p>
          <a:p>
            <a:pPr lvl="2" eaLnBrk="1" hangingPunct="1"/>
            <a:r>
              <a:rPr lang="en-US" altLang="en-US" sz="2800"/>
              <a:t>No sedation </a:t>
            </a:r>
          </a:p>
          <a:p>
            <a:pPr lvl="2" eaLnBrk="1" hangingPunct="1"/>
            <a:r>
              <a:rPr lang="en-US" altLang="en-US" sz="2800"/>
              <a:t>No postural hypotention </a:t>
            </a:r>
          </a:p>
          <a:p>
            <a:pPr eaLnBrk="1" hangingPunct="1"/>
            <a:endParaRPr lang="en-US" alt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116A6031-93CC-142B-6185-3B6E80D2B15C}"/>
              </a:ext>
            </a:extLst>
          </p:cNvPr>
          <p:cNvSpPr>
            <a:spLocks noGrp="1" noChangeArrowheads="1"/>
          </p:cNvSpPr>
          <p:nvPr>
            <p:ph type="body" idx="1"/>
          </p:nvPr>
        </p:nvSpPr>
        <p:spPr>
          <a:xfrm>
            <a:off x="0" y="0"/>
            <a:ext cx="9144000" cy="6858000"/>
          </a:xfrm>
        </p:spPr>
        <p:txBody>
          <a:bodyPr/>
          <a:lstStyle/>
          <a:p>
            <a:pPr eaLnBrk="1" hangingPunct="1">
              <a:lnSpc>
                <a:spcPct val="80000"/>
              </a:lnSpc>
              <a:buFontTx/>
              <a:buNone/>
            </a:pPr>
            <a:r>
              <a:rPr lang="en-US" altLang="en-US" sz="2800" b="1"/>
              <a:t>Selective serotonin reuptake inhibitors (SSRIs)</a:t>
            </a:r>
          </a:p>
          <a:p>
            <a:pPr eaLnBrk="1" hangingPunct="1">
              <a:lnSpc>
                <a:spcPct val="80000"/>
              </a:lnSpc>
            </a:pPr>
            <a:r>
              <a:rPr lang="en-US" altLang="en-US" sz="2800" b="1"/>
              <a:t>Fluoxetine: </a:t>
            </a:r>
            <a:r>
              <a:rPr lang="en-US" altLang="en-US" sz="2800"/>
              <a:t>They block 5HT uptake with no effect on noradrenaline uptake . </a:t>
            </a:r>
          </a:p>
          <a:p>
            <a:pPr eaLnBrk="1" hangingPunct="1">
              <a:lnSpc>
                <a:spcPct val="80000"/>
              </a:lnSpc>
            </a:pPr>
            <a:r>
              <a:rPr lang="en-US" altLang="en-US" sz="2800" b="1"/>
              <a:t>Used</a:t>
            </a:r>
            <a:r>
              <a:rPr lang="en-US" altLang="en-US" sz="2800"/>
              <a:t> in </a:t>
            </a:r>
            <a:r>
              <a:rPr lang="en-US" altLang="en-US" sz="2800" b="1"/>
              <a:t>depression, anxiety states</a:t>
            </a:r>
            <a:r>
              <a:rPr lang="en-US" altLang="en-US" sz="2800"/>
              <a:t> ( panic, phobias) , </a:t>
            </a:r>
            <a:r>
              <a:rPr lang="en-US" altLang="en-US" sz="2800" b="1"/>
              <a:t>bulimia</a:t>
            </a:r>
            <a:r>
              <a:rPr lang="en-US" altLang="en-US" sz="2800"/>
              <a:t> and alcoholism</a:t>
            </a:r>
          </a:p>
          <a:p>
            <a:pPr eaLnBrk="1" hangingPunct="1">
              <a:lnSpc>
                <a:spcPct val="80000"/>
              </a:lnSpc>
            </a:pPr>
            <a:r>
              <a:rPr lang="en-US" altLang="en-US" sz="2800" b="1"/>
              <a:t>Side effects</a:t>
            </a:r>
            <a:r>
              <a:rPr lang="en-US" altLang="en-US" sz="2800"/>
              <a:t> : nausea, decreased libido, sexual disfunction, weight loss.</a:t>
            </a:r>
          </a:p>
          <a:p>
            <a:pPr eaLnBrk="1" hangingPunct="1">
              <a:lnSpc>
                <a:spcPct val="80000"/>
              </a:lnSpc>
            </a:pPr>
            <a:r>
              <a:rPr lang="en-US" altLang="en-US" sz="2800" b="1"/>
              <a:t>Interactions : With MAOIs </a:t>
            </a:r>
            <a:r>
              <a:rPr lang="en-US" altLang="en-US" sz="2800"/>
              <a:t>serotonin syndrome is induced ( hyperthermia, muscle rigidity and rapid changes in mental condition )</a:t>
            </a:r>
          </a:p>
          <a:p>
            <a:pPr eaLnBrk="1" hangingPunct="1">
              <a:lnSpc>
                <a:spcPct val="80000"/>
              </a:lnSpc>
              <a:buFontTx/>
              <a:buNone/>
            </a:pPr>
            <a:r>
              <a:rPr lang="en-US" altLang="en-US" sz="2400" b="1"/>
              <a:t>Advantage over TCAs:</a:t>
            </a:r>
          </a:p>
          <a:p>
            <a:pPr lvl="1" eaLnBrk="1" hangingPunct="1">
              <a:lnSpc>
                <a:spcPct val="80000"/>
              </a:lnSpc>
            </a:pPr>
            <a:r>
              <a:rPr lang="en-US" altLang="en-US" sz="2400"/>
              <a:t>No autonomic side effects</a:t>
            </a:r>
          </a:p>
          <a:p>
            <a:pPr lvl="2" eaLnBrk="1" hangingPunct="1">
              <a:lnSpc>
                <a:spcPct val="80000"/>
              </a:lnSpc>
            </a:pPr>
            <a:r>
              <a:rPr lang="en-US" altLang="en-US"/>
              <a:t>No atropine like action</a:t>
            </a:r>
          </a:p>
          <a:p>
            <a:pPr lvl="2" eaLnBrk="1" hangingPunct="1">
              <a:lnSpc>
                <a:spcPct val="80000"/>
              </a:lnSpc>
            </a:pPr>
            <a:r>
              <a:rPr lang="en-US" altLang="en-US"/>
              <a:t>No sedation </a:t>
            </a:r>
          </a:p>
          <a:p>
            <a:pPr lvl="2" eaLnBrk="1" hangingPunct="1">
              <a:lnSpc>
                <a:spcPct val="80000"/>
              </a:lnSpc>
            </a:pPr>
            <a:r>
              <a:rPr lang="en-US" altLang="en-US"/>
              <a:t>No postural hypotention </a:t>
            </a:r>
          </a:p>
          <a:p>
            <a:pPr lvl="1" eaLnBrk="1" hangingPunct="1">
              <a:lnSpc>
                <a:spcPct val="80000"/>
              </a:lnSpc>
            </a:pPr>
            <a:r>
              <a:rPr lang="en-US" altLang="en-US" sz="2400"/>
              <a:t>No cardiotoxicity</a:t>
            </a:r>
          </a:p>
          <a:p>
            <a:pPr lvl="1" eaLnBrk="1" hangingPunct="1">
              <a:lnSpc>
                <a:spcPct val="80000"/>
              </a:lnSpc>
            </a:pPr>
            <a:r>
              <a:rPr lang="en-US" altLang="en-US" sz="2400"/>
              <a:t>No weight gain</a:t>
            </a:r>
          </a:p>
          <a:p>
            <a:pPr lvl="1" eaLnBrk="1" hangingPunct="1">
              <a:lnSpc>
                <a:spcPct val="80000"/>
              </a:lnSpc>
            </a:pPr>
            <a:r>
              <a:rPr lang="en-US" altLang="en-US" sz="2400"/>
              <a:t>Safer in overdose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5CB900E-F3EA-6368-BFA0-126DD0B5BF47}"/>
              </a:ext>
            </a:extLst>
          </p:cNvPr>
          <p:cNvSpPr>
            <a:spLocks noGrp="1" noChangeArrowheads="1"/>
          </p:cNvSpPr>
          <p:nvPr>
            <p:ph type="title"/>
          </p:nvPr>
        </p:nvSpPr>
        <p:spPr>
          <a:xfrm>
            <a:off x="457200" y="274638"/>
            <a:ext cx="8229600" cy="487362"/>
          </a:xfrm>
        </p:spPr>
        <p:txBody>
          <a:bodyPr/>
          <a:lstStyle/>
          <a:p>
            <a:pPr eaLnBrk="1" hangingPunct="1"/>
            <a:r>
              <a:rPr lang="en-US" altLang="en-US" sz="2800" b="1"/>
              <a:t>Monoamine oxidase inhibitors ( MAOIs )</a:t>
            </a:r>
            <a:r>
              <a:rPr lang="en-US" altLang="en-US" sz="2800"/>
              <a:t> </a:t>
            </a:r>
          </a:p>
        </p:txBody>
      </p:sp>
      <p:sp>
        <p:nvSpPr>
          <p:cNvPr id="36867" name="Rectangle 3">
            <a:extLst>
              <a:ext uri="{FF2B5EF4-FFF2-40B4-BE49-F238E27FC236}">
                <a16:creationId xmlns:a16="http://schemas.microsoft.com/office/drawing/2014/main" id="{B1BC05B4-3955-7CE8-CB2B-ED33636A2B67}"/>
              </a:ext>
            </a:extLst>
          </p:cNvPr>
          <p:cNvSpPr>
            <a:spLocks noGrp="1" noChangeArrowheads="1"/>
          </p:cNvSpPr>
          <p:nvPr>
            <p:ph type="body" idx="1"/>
          </p:nvPr>
        </p:nvSpPr>
        <p:spPr>
          <a:xfrm>
            <a:off x="457200" y="914400"/>
            <a:ext cx="8458200" cy="5211763"/>
          </a:xfrm>
        </p:spPr>
        <p:txBody>
          <a:bodyPr/>
          <a:lstStyle/>
          <a:p>
            <a:pPr eaLnBrk="1" hangingPunct="1"/>
            <a:r>
              <a:rPr lang="en-US" altLang="en-US" sz="2800"/>
              <a:t>MAO is present in CNS, adrenergic nerve terminals, liver, gut and platelets .</a:t>
            </a:r>
          </a:p>
          <a:p>
            <a:pPr eaLnBrk="1" hangingPunct="1"/>
            <a:r>
              <a:rPr lang="en-US" altLang="en-US" sz="2800"/>
              <a:t> MAO-A resposible  with metabolism of natural catecholamines, serotonin, tyramine .</a:t>
            </a:r>
          </a:p>
          <a:p>
            <a:pPr eaLnBrk="1" hangingPunct="1"/>
            <a:r>
              <a:rPr lang="en-US" altLang="en-US" sz="2800" b="1" u="sng"/>
              <a:t>Classification : </a:t>
            </a:r>
            <a:endParaRPr lang="en-US" altLang="en-US" sz="2800" b="1"/>
          </a:p>
          <a:p>
            <a:pPr lvl="1" eaLnBrk="1" hangingPunct="1"/>
            <a:r>
              <a:rPr lang="en-US" altLang="en-US" sz="2400" b="1"/>
              <a:t>Nonselective:  Phenelzine, tranylcypromine.</a:t>
            </a:r>
          </a:p>
          <a:p>
            <a:pPr lvl="1" eaLnBrk="1" hangingPunct="1"/>
            <a:r>
              <a:rPr lang="en-US" altLang="en-US" sz="2400"/>
              <a:t>They act by irreversible non competitive mechanism .</a:t>
            </a:r>
            <a:endParaRPr lang="en-US" altLang="en-US" sz="2400" b="1"/>
          </a:p>
          <a:p>
            <a:pPr lvl="1" eaLnBrk="1" hangingPunct="1"/>
            <a:r>
              <a:rPr lang="en-US" altLang="en-US" sz="2400" b="1"/>
              <a:t>Selective: </a:t>
            </a:r>
          </a:p>
          <a:p>
            <a:pPr lvl="1" eaLnBrk="1" hangingPunct="1"/>
            <a:r>
              <a:rPr lang="en-US" altLang="en-US" sz="2400" b="1"/>
              <a:t>Moclobemide  </a:t>
            </a:r>
            <a:r>
              <a:rPr lang="en-US" altLang="en-US" sz="2400"/>
              <a:t>(MAO-A inhibitor)</a:t>
            </a:r>
          </a:p>
          <a:p>
            <a:pPr lvl="1" eaLnBrk="1" hangingPunct="1"/>
            <a:r>
              <a:rPr lang="en-US" altLang="en-US" sz="2400" b="1"/>
              <a:t>Selegiline </a:t>
            </a:r>
            <a:r>
              <a:rPr lang="en-US" altLang="en-US" sz="2400"/>
              <a:t>(MAO-B inhibitor)</a:t>
            </a:r>
          </a:p>
          <a:p>
            <a:pPr lvl="1" eaLnBrk="1" hangingPunct="1"/>
            <a:endParaRPr lang="en-US" altLang="en-US"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0707554-5E6B-9580-D6AD-E6EF0A5E76D6}"/>
              </a:ext>
            </a:extLst>
          </p:cNvPr>
          <p:cNvSpPr>
            <a:spLocks noGrp="1" noChangeArrowheads="1"/>
          </p:cNvSpPr>
          <p:nvPr>
            <p:ph type="ctrTitle"/>
          </p:nvPr>
        </p:nvSpPr>
        <p:spPr/>
        <p:txBody>
          <a:bodyPr/>
          <a:lstStyle/>
          <a:p>
            <a:pPr marL="342900" indent="-342900" algn="l" eaLnBrk="1" hangingPunct="1">
              <a:buFont typeface="Wingdings" panose="05000000000000000000" pitchFamily="2" charset="2"/>
              <a:buChar char="§"/>
            </a:pPr>
            <a:br>
              <a:rPr lang="en-US" altLang="en-US" sz="2000" b="1"/>
            </a:br>
            <a:br>
              <a:rPr lang="en-US" altLang="en-US" sz="2000" b="1"/>
            </a:br>
            <a:br>
              <a:rPr lang="en-US" altLang="en-US" sz="2000" b="1"/>
            </a:br>
            <a:br>
              <a:rPr lang="en-US" altLang="en-US" sz="2000" b="1"/>
            </a:br>
            <a:r>
              <a:rPr lang="en-US" altLang="en-US" sz="2000" b="1"/>
              <a:t>IMPORTANCE OF STUDING CNS</a:t>
            </a:r>
            <a:br>
              <a:rPr lang="en-US" altLang="en-US" sz="2000" b="1"/>
            </a:br>
            <a:br>
              <a:rPr lang="en-US" altLang="en-US" sz="2000" b="1"/>
            </a:br>
            <a:r>
              <a:rPr lang="en-US" altLang="en-US" sz="2000" b="1"/>
              <a:t>Drugs acting on the central nervous system (psychotropic drugs) are more used than any other type of medicaments. </a:t>
            </a:r>
            <a:br>
              <a:rPr lang="en-US" altLang="en-US" sz="2000" b="1"/>
            </a:br>
            <a:br>
              <a:rPr lang="en-US" altLang="en-US" sz="2000" b="1"/>
            </a:br>
            <a:r>
              <a:rPr lang="en-US" altLang="en-US" sz="2000" b="1"/>
              <a:t>CNS-acting drugs are also socially used without medical advice ( caffeine, nicotine, alcohol, cannabis, opiates, amphetamines )</a:t>
            </a:r>
            <a:br>
              <a:rPr lang="en-US" altLang="en-US" sz="2000" b="1"/>
            </a:br>
            <a:r>
              <a:rPr lang="en-US" altLang="en-US" sz="2000" b="1"/>
              <a:t>Most central drugs produce tolerance , psychological and/or physical dependence with long-term use</a:t>
            </a:r>
            <a:br>
              <a:rPr lang="en-US" altLang="en-US" sz="2000" b="1"/>
            </a:br>
            <a:br>
              <a:rPr lang="en-US" altLang="en-US" sz="2000" b="1"/>
            </a:br>
            <a:r>
              <a:rPr lang="en-US" altLang="en-US" sz="2000">
                <a:latin typeface="Arial Black" panose="020B0A04020102020204" pitchFamily="34" charset="0"/>
              </a:rPr>
              <a:t>The brain plays a central role in control of most body functions ( awareness, movements, sensations, thoughts, memory )</a:t>
            </a:r>
            <a:br>
              <a:rPr lang="en-US" altLang="en-US" sz="2000">
                <a:latin typeface="Arial Black" panose="020B0A04020102020204" pitchFamily="34" charset="0"/>
              </a:rPr>
            </a:br>
            <a:br>
              <a:rPr lang="en-US" altLang="en-US" sz="2000">
                <a:latin typeface="Arial Black" panose="020B0A04020102020204" pitchFamily="34" charset="0"/>
              </a:rPr>
            </a:br>
            <a:r>
              <a:rPr lang="en-US" altLang="en-US" sz="2000">
                <a:latin typeface="Arial Black" panose="020B0A04020102020204" pitchFamily="34" charset="0"/>
              </a:rPr>
              <a:t>Some reflex movements can occur via spinal cord </a:t>
            </a:r>
            <a:br>
              <a:rPr lang="en-US" altLang="en-US" sz="2000">
                <a:latin typeface="Arial Black" panose="020B0A04020102020204" pitchFamily="34" charset="0"/>
              </a:rPr>
            </a:br>
            <a:r>
              <a:rPr lang="en-US" altLang="en-US" sz="2000">
                <a:latin typeface="Arial Black" panose="020B0A04020102020204" pitchFamily="34" charset="0"/>
              </a:rPr>
              <a:t>The spinal cord is connected to the brain stem and runs through the spinal canal</a:t>
            </a:r>
            <a:br>
              <a:rPr lang="en-US" altLang="en-US" sz="2000">
                <a:latin typeface="Arial Black" panose="020B0A04020102020204" pitchFamily="34" charset="0"/>
              </a:rPr>
            </a:br>
            <a:r>
              <a:rPr lang="en-US" altLang="en-US" sz="2000">
                <a:latin typeface="Arial Black" panose="020B0A04020102020204" pitchFamily="34" charset="0"/>
              </a:rPr>
              <a:t>The spinal cord carries signals (messages) back and forth between the brain and the peripheral nerves</a:t>
            </a:r>
            <a:br>
              <a:rPr lang="en-US" altLang="en-US" sz="2400">
                <a:latin typeface="Arial Black" panose="020B0A04020102020204" pitchFamily="34" charset="0"/>
              </a:rPr>
            </a:br>
            <a:endParaRPr lang="en-US" altLang="en-US" sz="24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13E85510-C6B4-C5D9-7604-4E3BBB9470FA}"/>
              </a:ext>
            </a:extLst>
          </p:cNvPr>
          <p:cNvSpPr>
            <a:spLocks noGrp="1" noChangeArrowheads="1"/>
          </p:cNvSpPr>
          <p:nvPr>
            <p:ph type="body" idx="1"/>
          </p:nvPr>
        </p:nvSpPr>
        <p:spPr>
          <a:xfrm>
            <a:off x="457200" y="381000"/>
            <a:ext cx="8686800" cy="5745163"/>
          </a:xfrm>
        </p:spPr>
        <p:txBody>
          <a:bodyPr/>
          <a:lstStyle/>
          <a:p>
            <a:pPr eaLnBrk="1" hangingPunct="1">
              <a:buFontTx/>
              <a:buNone/>
            </a:pPr>
            <a:r>
              <a:rPr lang="en-US" altLang="en-US" b="1"/>
              <a:t>Pharmacokinetics :</a:t>
            </a:r>
            <a:r>
              <a:rPr lang="en-US" altLang="en-US"/>
              <a:t> Given orally</a:t>
            </a:r>
          </a:p>
          <a:p>
            <a:pPr eaLnBrk="1" hangingPunct="1">
              <a:buFontTx/>
              <a:buNone/>
            </a:pPr>
            <a:r>
              <a:rPr lang="en-US" altLang="en-US" sz="2000" b="1"/>
              <a:t>Actions : </a:t>
            </a:r>
            <a:endParaRPr lang="en-US" altLang="en-US" sz="2000"/>
          </a:p>
          <a:p>
            <a:pPr eaLnBrk="1" hangingPunct="1"/>
            <a:r>
              <a:rPr lang="en-US" altLang="en-US" sz="2000"/>
              <a:t>Elevation of mood by increasing the level of 5-HT and catecholamines in brain . The effect appears after few weeks .</a:t>
            </a:r>
          </a:p>
          <a:p>
            <a:pPr eaLnBrk="1" hangingPunct="1"/>
            <a:r>
              <a:rPr lang="en-US" altLang="en-US" sz="2000"/>
              <a:t>Some of them release noradrenaline as tranylcypromine .</a:t>
            </a:r>
            <a:endParaRPr lang="en-US" altLang="en-US" sz="2000" b="1" u="sng"/>
          </a:p>
          <a:p>
            <a:pPr eaLnBrk="1" hangingPunct="1">
              <a:buFontTx/>
              <a:buNone/>
            </a:pPr>
            <a:r>
              <a:rPr lang="en-US" altLang="en-US" sz="2000" b="1"/>
              <a:t>Uses : </a:t>
            </a:r>
            <a:endParaRPr lang="en-US" altLang="en-US" sz="2000"/>
          </a:p>
          <a:p>
            <a:pPr eaLnBrk="1" hangingPunct="1"/>
            <a:r>
              <a:rPr lang="en-US" altLang="en-US" sz="2000"/>
              <a:t>Psychogenic depression .</a:t>
            </a:r>
          </a:p>
          <a:p>
            <a:pPr eaLnBrk="1" hangingPunct="1">
              <a:buFontTx/>
              <a:buNone/>
            </a:pPr>
            <a:r>
              <a:rPr lang="en-US" altLang="en-US" sz="2000"/>
              <a:t>MAO</a:t>
            </a:r>
          </a:p>
          <a:p>
            <a:pPr eaLnBrk="1" hangingPunct="1">
              <a:buFontTx/>
              <a:buNone/>
            </a:pPr>
            <a:r>
              <a:rPr lang="en-US" altLang="en-US" sz="2000" b="1"/>
              <a:t>Adverse effects :</a:t>
            </a:r>
            <a:endParaRPr lang="en-US" altLang="en-US" sz="2000"/>
          </a:p>
          <a:p>
            <a:pPr lvl="1" eaLnBrk="1" hangingPunct="1"/>
            <a:r>
              <a:rPr lang="en-US" altLang="en-US" sz="2000"/>
              <a:t>Tremors, insomnia, confusion, convulsions.</a:t>
            </a:r>
          </a:p>
          <a:p>
            <a:pPr lvl="1" eaLnBrk="1" hangingPunct="1"/>
            <a:r>
              <a:rPr lang="en-US" altLang="en-US" sz="2000"/>
              <a:t>Postural hypotension- atropine like action – weight gain </a:t>
            </a:r>
          </a:p>
          <a:p>
            <a:pPr lvl="1" eaLnBrk="1" hangingPunct="1"/>
            <a:r>
              <a:rPr lang="en-US" altLang="en-US" sz="2000"/>
              <a:t>Hypertensive crisis if patient eats food containing tyramine .</a:t>
            </a:r>
          </a:p>
          <a:p>
            <a:pPr eaLnBrk="1" hangingPunct="1"/>
            <a:r>
              <a:rPr lang="en-US" altLang="en-US" sz="2000" b="1"/>
              <a:t>Overdose </a:t>
            </a:r>
            <a:r>
              <a:rPr lang="en-US" altLang="en-US" sz="2000"/>
              <a:t> caused delirium, consciousness, seizures, shock and hyperthermia.</a:t>
            </a:r>
          </a:p>
          <a:p>
            <a:pPr eaLnBrk="1" hangingPunct="1"/>
            <a:r>
              <a:rPr lang="en-US" altLang="en-US" sz="2000"/>
              <a:t>-B inhibitor in parkinsoism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E07127D1-E03A-EBD5-7A2D-42E29C938BD6}"/>
              </a:ext>
            </a:extLst>
          </p:cNvPr>
          <p:cNvSpPr>
            <a:spLocks noGrp="1" noChangeArrowheads="1"/>
          </p:cNvSpPr>
          <p:nvPr>
            <p:ph type="body" idx="1"/>
          </p:nvPr>
        </p:nvSpPr>
        <p:spPr>
          <a:xfrm>
            <a:off x="0" y="0"/>
            <a:ext cx="9144000" cy="6858000"/>
          </a:xfrm>
        </p:spPr>
        <p:txBody>
          <a:bodyPr/>
          <a:lstStyle/>
          <a:p>
            <a:pPr eaLnBrk="1" hangingPunct="1">
              <a:buFontTx/>
              <a:buNone/>
            </a:pPr>
            <a:r>
              <a:rPr lang="en-US" altLang="en-US" b="1" u="sng"/>
              <a:t>Interactions :</a:t>
            </a:r>
            <a:endParaRPr lang="en-US" altLang="en-US"/>
          </a:p>
          <a:p>
            <a:pPr lvl="1" eaLnBrk="1" hangingPunct="1"/>
            <a:r>
              <a:rPr lang="en-US" altLang="en-US"/>
              <a:t>With food containing tyarmine (as cheese and youghourt )</a:t>
            </a:r>
            <a:r>
              <a:rPr lang="en-US" altLang="en-US">
                <a:latin typeface="Times New Roman" panose="02020603050405020304" pitchFamily="18" charset="0"/>
              </a:rPr>
              <a:t>→</a:t>
            </a:r>
            <a:r>
              <a:rPr lang="en-US" altLang="en-US"/>
              <a:t>hypertensive crisis occurs( treated by α-blocker as phentolamine ) .</a:t>
            </a:r>
          </a:p>
          <a:p>
            <a:pPr lvl="1" eaLnBrk="1" hangingPunct="1"/>
            <a:r>
              <a:rPr lang="en-US" altLang="en-US"/>
              <a:t>Potentiate the effect of sympathomimetics </a:t>
            </a:r>
            <a:r>
              <a:rPr lang="en-US" altLang="en-US">
                <a:latin typeface="Times New Roman" panose="02020603050405020304" pitchFamily="18" charset="0"/>
              </a:rPr>
              <a:t>→</a:t>
            </a:r>
            <a:r>
              <a:rPr lang="en-US" altLang="en-US"/>
              <a:t>hypertensive crisis .</a:t>
            </a:r>
          </a:p>
          <a:p>
            <a:pPr lvl="1" eaLnBrk="1" hangingPunct="1"/>
            <a:r>
              <a:rPr lang="en-US" altLang="en-US"/>
              <a:t>With tricyclic antidepressants</a:t>
            </a:r>
            <a:r>
              <a:rPr lang="en-US" altLang="en-US">
                <a:latin typeface="Times New Roman" panose="02020603050405020304" pitchFamily="18" charset="0"/>
              </a:rPr>
              <a:t>→ hypertension</a:t>
            </a:r>
            <a:r>
              <a:rPr lang="en-US" altLang="en-US"/>
              <a:t> .</a:t>
            </a:r>
          </a:p>
          <a:p>
            <a:pPr lvl="1" eaLnBrk="1" hangingPunct="1"/>
            <a:r>
              <a:rPr lang="en-US" altLang="en-US"/>
              <a:t>Reverse the hypotensive effect of reserpine .</a:t>
            </a:r>
          </a:p>
          <a:p>
            <a:pPr lvl="1" eaLnBrk="1" hangingPunct="1"/>
            <a:r>
              <a:rPr lang="en-US" altLang="en-US"/>
              <a:t>Interfere with action of guanethidine .</a:t>
            </a:r>
          </a:p>
          <a:p>
            <a:pPr lvl="1" eaLnBrk="1" hangingPunct="1"/>
            <a:r>
              <a:rPr lang="en-US" altLang="en-US"/>
              <a:t>with selective serotonin reuptake inhibitors (SSRIs) </a:t>
            </a:r>
            <a:r>
              <a:rPr lang="en-US" altLang="en-US">
                <a:latin typeface="Times New Roman" panose="02020603050405020304" pitchFamily="18" charset="0"/>
              </a:rPr>
              <a:t>→</a:t>
            </a:r>
            <a:r>
              <a:rPr lang="en-US" altLang="en-US"/>
              <a:t> Serotonin syndrome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D7ED8EBB-F9EC-7B99-55B2-CFEEDFCEB84F}"/>
              </a:ext>
            </a:extLst>
          </p:cNvPr>
          <p:cNvSpPr>
            <a:spLocks noGrp="1" noChangeArrowheads="1"/>
          </p:cNvSpPr>
          <p:nvPr>
            <p:ph idx="1"/>
          </p:nvPr>
        </p:nvSpPr>
        <p:spPr>
          <a:xfrm>
            <a:off x="0" y="0"/>
            <a:ext cx="9144000" cy="6858000"/>
          </a:xfrm>
        </p:spPr>
        <p:txBody>
          <a:bodyPr/>
          <a:lstStyle/>
          <a:p>
            <a:pPr algn="ctr">
              <a:buFontTx/>
              <a:buNone/>
            </a:pPr>
            <a:r>
              <a:rPr lang="en-US" altLang="en-US" sz="4000" b="1">
                <a:latin typeface="Times New Roman" panose="02020603050405020304" pitchFamily="18" charset="0"/>
                <a:cs typeface="Times New Roman" panose="02020603050405020304" pitchFamily="18" charset="0"/>
              </a:rPr>
              <a:t>Local anaesthesia </a:t>
            </a:r>
            <a:endParaRPr lang="en-US" altLang="en-US" sz="4000">
              <a:latin typeface="Times New Roman" panose="02020603050405020304" pitchFamily="18" charset="0"/>
              <a:cs typeface="Times New Roman" panose="02020603050405020304" pitchFamily="18" charset="0"/>
            </a:endParaRPr>
          </a:p>
          <a:p>
            <a:pPr>
              <a:buFontTx/>
              <a:buNone/>
            </a:pPr>
            <a:r>
              <a:rPr lang="en-US" altLang="en-US" sz="2400">
                <a:latin typeface="Times New Roman" panose="02020603050405020304" pitchFamily="18" charset="0"/>
                <a:cs typeface="Times New Roman" panose="02020603050405020304" pitchFamily="18" charset="0"/>
              </a:rPr>
              <a:t>They reversibly block impulse conduction in nerves.</a:t>
            </a:r>
            <a:r>
              <a:rPr lang="en-US" altLang="en-US" sz="2400" b="1">
                <a:latin typeface="Times New Roman" panose="02020603050405020304" pitchFamily="18" charset="0"/>
                <a:cs typeface="Times New Roman" panose="02020603050405020304" pitchFamily="18" charset="0"/>
              </a:rPr>
              <a:t> </a:t>
            </a:r>
          </a:p>
          <a:p>
            <a:pPr>
              <a:buFontTx/>
              <a:buNone/>
            </a:pPr>
            <a:r>
              <a:rPr lang="en-US" altLang="en-US" sz="2400" b="1">
                <a:latin typeface="Times New Roman" panose="02020603050405020304" pitchFamily="18" charset="0"/>
                <a:cs typeface="Times New Roman" panose="02020603050405020304" pitchFamily="18" charset="0"/>
              </a:rPr>
              <a:t>Classifications :</a:t>
            </a:r>
            <a:endParaRPr lang="en-US" altLang="en-US" sz="2400">
              <a:latin typeface="Times New Roman" panose="02020603050405020304" pitchFamily="18" charset="0"/>
              <a:cs typeface="Times New Roman" panose="02020603050405020304" pitchFamily="18" charset="0"/>
            </a:endParaRPr>
          </a:p>
          <a:p>
            <a:r>
              <a:rPr lang="en-US" altLang="en-US" sz="2400" b="1">
                <a:latin typeface="Times New Roman" panose="02020603050405020304" pitchFamily="18" charset="0"/>
                <a:cs typeface="Times New Roman" panose="02020603050405020304" pitchFamily="18" charset="0"/>
              </a:rPr>
              <a:t>Esters of benzoic acid :</a:t>
            </a:r>
            <a:r>
              <a:rPr lang="en-US" altLang="en-US" sz="2400">
                <a:latin typeface="Times New Roman" panose="02020603050405020304" pitchFamily="18" charset="0"/>
                <a:cs typeface="Times New Roman" panose="02020603050405020304" pitchFamily="18" charset="0"/>
              </a:rPr>
              <a:t> </a:t>
            </a:r>
            <a:r>
              <a:rPr lang="en-US" altLang="en-US" sz="2400" b="1">
                <a:latin typeface="Times New Roman" panose="02020603050405020304" pitchFamily="18" charset="0"/>
                <a:cs typeface="Times New Roman" panose="02020603050405020304" pitchFamily="18" charset="0"/>
              </a:rPr>
              <a:t>cocaine (natural) .</a:t>
            </a:r>
            <a:endParaRPr lang="en-US" altLang="en-US" sz="2400">
              <a:latin typeface="Times New Roman" panose="02020603050405020304" pitchFamily="18" charset="0"/>
              <a:cs typeface="Times New Roman" panose="02020603050405020304" pitchFamily="18" charset="0"/>
            </a:endParaRPr>
          </a:p>
          <a:p>
            <a:r>
              <a:rPr lang="en-US" altLang="en-US" sz="2400" b="1">
                <a:latin typeface="Times New Roman" panose="02020603050405020304" pitchFamily="18" charset="0"/>
                <a:cs typeface="Times New Roman" panose="02020603050405020304" pitchFamily="18" charset="0"/>
              </a:rPr>
              <a:t>Esters of Para amino benzoic acid  : Procaine, benzocaine .</a:t>
            </a:r>
            <a:endParaRPr lang="en-US" altLang="en-US" sz="2400">
              <a:latin typeface="Times New Roman" panose="02020603050405020304" pitchFamily="18" charset="0"/>
              <a:cs typeface="Times New Roman" panose="02020603050405020304" pitchFamily="18" charset="0"/>
            </a:endParaRPr>
          </a:p>
          <a:p>
            <a:r>
              <a:rPr lang="en-US" altLang="en-US" sz="2400" b="1">
                <a:latin typeface="Times New Roman" panose="02020603050405020304" pitchFamily="18" charset="0"/>
                <a:cs typeface="Times New Roman" panose="02020603050405020304" pitchFamily="18" charset="0"/>
              </a:rPr>
              <a:t>Amides: Lidocaine, dibucine, mepivacaine and ropivacaine .</a:t>
            </a:r>
            <a:endParaRPr lang="en-US" altLang="en-US" sz="2400">
              <a:latin typeface="Times New Roman" panose="02020603050405020304" pitchFamily="18" charset="0"/>
              <a:cs typeface="Times New Roman" panose="02020603050405020304" pitchFamily="18" charset="0"/>
            </a:endParaRPr>
          </a:p>
          <a:p>
            <a:pPr lvl="1"/>
            <a:r>
              <a:rPr lang="en-US" altLang="en-US" sz="2400">
                <a:latin typeface="Times New Roman" panose="02020603050405020304" pitchFamily="18" charset="0"/>
                <a:cs typeface="Times New Roman" panose="02020603050405020304" pitchFamily="18" charset="0"/>
              </a:rPr>
              <a:t>Procaine, lidocaine, are soluble and are given by injection or used locally except procaine ( not for surface anaesthesia ) .</a:t>
            </a:r>
          </a:p>
          <a:p>
            <a:pPr lvl="1"/>
            <a:r>
              <a:rPr lang="en-US" altLang="en-US" sz="2400">
                <a:latin typeface="Times New Roman" panose="02020603050405020304" pitchFamily="18" charset="0"/>
                <a:cs typeface="Times New Roman" panose="02020603050405020304" pitchFamily="18" charset="0"/>
              </a:rPr>
              <a:t>Cocaine is used topically on eye and are soluble .</a:t>
            </a:r>
          </a:p>
          <a:p>
            <a:pPr lvl="1"/>
            <a:r>
              <a:rPr lang="en-US" altLang="en-US" sz="2400">
                <a:latin typeface="Times New Roman" panose="02020603050405020304" pitchFamily="18" charset="0"/>
                <a:cs typeface="Times New Roman" panose="02020603050405020304" pitchFamily="18" charset="0"/>
              </a:rPr>
              <a:t>Benzocaine is insoluble and is used only on skin .</a:t>
            </a:r>
          </a:p>
          <a:p>
            <a:pPr>
              <a:buFontTx/>
              <a:buNone/>
            </a:pPr>
            <a:r>
              <a:rPr lang="en-US" altLang="en-US" sz="2400" b="1">
                <a:latin typeface="Times New Roman" panose="02020603050405020304" pitchFamily="18" charset="0"/>
                <a:cs typeface="Times New Roman" panose="02020603050405020304" pitchFamily="18" charset="0"/>
              </a:rPr>
              <a:t> Fate :</a:t>
            </a:r>
            <a:r>
              <a:rPr lang="en-US" altLang="en-US" sz="2400">
                <a:latin typeface="Times New Roman" panose="02020603050405020304" pitchFamily="18" charset="0"/>
                <a:cs typeface="Times New Roman" panose="02020603050405020304" pitchFamily="18" charset="0"/>
              </a:rPr>
              <a:t> </a:t>
            </a:r>
          </a:p>
          <a:p>
            <a:pPr lvl="1"/>
            <a:r>
              <a:rPr lang="en-US" altLang="en-US" sz="2400">
                <a:latin typeface="Times New Roman" panose="02020603050405020304" pitchFamily="18" charset="0"/>
                <a:cs typeface="Times New Roman" panose="02020603050405020304" pitchFamily="18" charset="0"/>
              </a:rPr>
              <a:t>Esters are hydrolyzed by pseudocholinesterase so they have short duration, </a:t>
            </a:r>
          </a:p>
          <a:p>
            <a:pPr lvl="1"/>
            <a:r>
              <a:rPr lang="en-US" altLang="en-US" sz="2400">
                <a:latin typeface="Times New Roman" panose="02020603050405020304" pitchFamily="18" charset="0"/>
                <a:cs typeface="Times New Roman" panose="02020603050405020304" pitchFamily="18" charset="0"/>
              </a:rPr>
              <a:t>while amides are degraded by liver microsomal enzymes </a:t>
            </a:r>
            <a:r>
              <a:rPr lang="en-US" altLang="en-US">
                <a:latin typeface="Times New Roman" panose="02020603050405020304" pitchFamily="18" charset="0"/>
                <a:cs typeface="Times New Roman" panose="02020603050405020304" pitchFamily="18" charset="0"/>
              </a:rPr>
              <a:t>. </a:t>
            </a:r>
            <a:endParaRPr lang="en-US" altLang="en-US" sz="2000">
              <a:latin typeface="Times New Roman" panose="02020603050405020304" pitchFamily="18" charset="0"/>
              <a:cs typeface="Times New Roman" panose="02020603050405020304" pitchFamily="18" charset="0"/>
            </a:endParaRPr>
          </a:p>
          <a:p>
            <a:endParaRPr lang="en-US"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10BA8F8D-6D23-4E66-B2C8-DD89B7D0B4B2}"/>
              </a:ext>
            </a:extLst>
          </p:cNvPr>
          <p:cNvSpPr>
            <a:spLocks noGrp="1" noChangeArrowheads="1"/>
          </p:cNvSpPr>
          <p:nvPr>
            <p:ph idx="1"/>
          </p:nvPr>
        </p:nvSpPr>
        <p:spPr>
          <a:xfrm>
            <a:off x="0" y="0"/>
            <a:ext cx="9144000" cy="6858000"/>
          </a:xfrm>
        </p:spPr>
        <p:txBody>
          <a:bodyPr/>
          <a:lstStyle/>
          <a:p>
            <a:pPr>
              <a:buFontTx/>
              <a:buNone/>
            </a:pPr>
            <a:r>
              <a:rPr lang="en-US" altLang="en-US" b="1">
                <a:latin typeface="Times New Roman" panose="02020603050405020304" pitchFamily="18" charset="0"/>
                <a:cs typeface="Times New Roman" panose="02020603050405020304" pitchFamily="18" charset="0"/>
              </a:rPr>
              <a:t>Mechanism of action :</a:t>
            </a:r>
            <a:endParaRPr lang="en-US" altLang="en-US">
              <a:latin typeface="Times New Roman" panose="02020603050405020304" pitchFamily="18" charset="0"/>
              <a:cs typeface="Times New Roman" panose="02020603050405020304" pitchFamily="18" charset="0"/>
            </a:endParaRPr>
          </a:p>
          <a:p>
            <a:pPr lvl="1"/>
            <a:r>
              <a:rPr lang="en-US" altLang="en-US">
                <a:latin typeface="Times New Roman" panose="02020603050405020304" pitchFamily="18" charset="0"/>
                <a:cs typeface="Times New Roman" panose="02020603050405020304" pitchFamily="18" charset="0"/>
              </a:rPr>
              <a:t>Blockade of voltage-gated sodium channels.</a:t>
            </a:r>
          </a:p>
          <a:p>
            <a:pPr lvl="1"/>
            <a:r>
              <a:rPr lang="en-US" altLang="en-US">
                <a:latin typeface="Times New Roman" panose="02020603050405020304" pitchFamily="18" charset="0"/>
                <a:cs typeface="Times New Roman" panose="02020603050405020304" pitchFamily="18" charset="0"/>
              </a:rPr>
              <a:t>Local anaesthetics cause reversible interruption of the conduction of impulses in peripheral nerves. The primary electrophysiological effect of these compounds is to cause a local decrease in the rate and degree of depolarization of the nerve membrane There is no effect on the resting or threshold potential, although the refractory period and repolarization may be prolonged. These effects are due to blockade of sodium channels, thereby impairing sodium ion flux, across the membrane. </a:t>
            </a:r>
          </a:p>
          <a:p>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C1DB32F2-4357-975C-E111-169A373F5525}"/>
              </a:ext>
            </a:extLst>
          </p:cNvPr>
          <p:cNvSpPr>
            <a:spLocks noGrp="1" noChangeArrowheads="1"/>
          </p:cNvSpPr>
          <p:nvPr>
            <p:ph idx="1"/>
          </p:nvPr>
        </p:nvSpPr>
        <p:spPr>
          <a:xfrm>
            <a:off x="0" y="0"/>
            <a:ext cx="9144000" cy="6858000"/>
          </a:xfrm>
        </p:spPr>
        <p:txBody>
          <a:bodyPr/>
          <a:lstStyle/>
          <a:p>
            <a:pPr>
              <a:buFontTx/>
              <a:buNone/>
            </a:pPr>
            <a:r>
              <a:rPr lang="en-US" altLang="en-US" b="1">
                <a:latin typeface="Times New Roman" panose="02020603050405020304" pitchFamily="18" charset="0"/>
                <a:cs typeface="Times New Roman" panose="02020603050405020304" pitchFamily="18" charset="0"/>
              </a:rPr>
              <a:t>Factors  affecting action of local anaesthetics :</a:t>
            </a:r>
            <a:endParaRPr lang="en-US" altLang="en-US">
              <a:latin typeface="Times New Roman" panose="02020603050405020304" pitchFamily="18" charset="0"/>
              <a:cs typeface="Times New Roman" panose="02020603050405020304" pitchFamily="18" charset="0"/>
            </a:endParaRPr>
          </a:p>
          <a:p>
            <a:pPr lvl="1"/>
            <a:r>
              <a:rPr lang="en-US" altLang="en-US" sz="2000" b="1">
                <a:latin typeface="Times New Roman" panose="02020603050405020304" pitchFamily="18" charset="0"/>
                <a:cs typeface="Times New Roman" panose="02020603050405020304" pitchFamily="18" charset="0"/>
              </a:rPr>
              <a:t>PH :</a:t>
            </a:r>
            <a:r>
              <a:rPr lang="en-US" altLang="en-US" sz="2000">
                <a:latin typeface="Times New Roman" panose="02020603050405020304" pitchFamily="18" charset="0"/>
                <a:cs typeface="Times New Roman" panose="02020603050405020304" pitchFamily="18" charset="0"/>
              </a:rPr>
              <a:t>increased PH</a:t>
            </a:r>
            <a:r>
              <a:rPr lang="en-US" altLang="en-US" sz="2000" b="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will increase</a:t>
            </a:r>
            <a:r>
              <a:rPr lang="en-US" altLang="en-US" sz="2000" b="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the action due to the non-ionized form, while decreased PH will decrease their action.</a:t>
            </a:r>
          </a:p>
          <a:p>
            <a:pPr lvl="1"/>
            <a:r>
              <a:rPr lang="en-US" altLang="en-US" sz="2000">
                <a:latin typeface="Times New Roman" panose="02020603050405020304" pitchFamily="18" charset="0"/>
                <a:cs typeface="Times New Roman" panose="02020603050405020304" pitchFamily="18" charset="0"/>
              </a:rPr>
              <a:t>Elevated</a:t>
            </a:r>
            <a:r>
              <a:rPr lang="en-US" altLang="en-US" sz="2000" b="1">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extracellular Ca</a:t>
            </a:r>
            <a:r>
              <a:rPr lang="en-US" altLang="en-US" sz="2000" baseline="30000">
                <a:latin typeface="Times New Roman" panose="02020603050405020304" pitchFamily="18" charset="0"/>
                <a:cs typeface="Times New Roman" panose="02020603050405020304" pitchFamily="18" charset="0"/>
              </a:rPr>
              <a:t>2+</a:t>
            </a:r>
            <a:r>
              <a:rPr lang="en-US" altLang="en-US" sz="2000">
                <a:latin typeface="Times New Roman" panose="02020603050405020304" pitchFamily="18" charset="0"/>
                <a:cs typeface="Times New Roman" panose="02020603050405020304" pitchFamily="18" charset="0"/>
              </a:rPr>
              <a:t> antagonizes their action, while elevated K + enhances their effect.</a:t>
            </a:r>
          </a:p>
          <a:p>
            <a:pPr lvl="1"/>
            <a:r>
              <a:rPr lang="en-US" altLang="en-US" sz="2000">
                <a:latin typeface="Times New Roman" panose="02020603050405020304" pitchFamily="18" charset="0"/>
                <a:cs typeface="Times New Roman" panose="02020603050405020304" pitchFamily="18" charset="0"/>
              </a:rPr>
              <a:t>Vasoconstrictors as adrenaline → prolong the duration .</a:t>
            </a:r>
          </a:p>
          <a:p>
            <a:pPr>
              <a:buFontTx/>
              <a:buNone/>
            </a:pPr>
            <a:r>
              <a:rPr lang="en-US" altLang="en-US" sz="2400" b="1">
                <a:latin typeface="Times New Roman" panose="02020603050405020304" pitchFamily="18" charset="0"/>
                <a:cs typeface="Times New Roman" panose="02020603050405020304" pitchFamily="18" charset="0"/>
              </a:rPr>
              <a:t>Actions :</a:t>
            </a:r>
            <a:endParaRPr lang="en-US" altLang="en-US" sz="2400">
              <a:latin typeface="Times New Roman" panose="02020603050405020304" pitchFamily="18" charset="0"/>
              <a:cs typeface="Times New Roman" panose="02020603050405020304" pitchFamily="18" charset="0"/>
            </a:endParaRPr>
          </a:p>
          <a:p>
            <a:pPr lvl="1"/>
            <a:r>
              <a:rPr lang="en-US" altLang="en-US" sz="2400">
                <a:latin typeface="Times New Roman" panose="02020603050405020304" pitchFamily="18" charset="0"/>
                <a:cs typeface="Times New Roman" panose="02020603050405020304" pitchFamily="18" charset="0"/>
              </a:rPr>
              <a:t>Block impulse conduction in sensory nerves, ganglia, nerve trunk and neuromuscular junction .</a:t>
            </a:r>
          </a:p>
          <a:p>
            <a:pPr lvl="1"/>
            <a:r>
              <a:rPr lang="en-US" altLang="en-US" sz="2400">
                <a:latin typeface="Times New Roman" panose="02020603050405020304" pitchFamily="18" charset="0"/>
                <a:cs typeface="Times New Roman" panose="02020603050405020304" pitchFamily="18" charset="0"/>
              </a:rPr>
              <a:t>Vasodilatation of blood vessels (except cocaine which is V.C. due to block off uptake-1 of noradenaline) . So vasoconstrictors are added with them to prolong their duration .</a:t>
            </a:r>
          </a:p>
          <a:p>
            <a:pPr lvl="1"/>
            <a:r>
              <a:rPr lang="en-US" altLang="en-US" sz="2400">
                <a:latin typeface="Times New Roman" panose="02020603050405020304" pitchFamily="18" charset="0"/>
                <a:cs typeface="Times New Roman" panose="02020603050405020304" pitchFamily="18" charset="0"/>
              </a:rPr>
              <a:t>Depression of heart (quinidine like action) except cocaine .</a:t>
            </a:r>
          </a:p>
          <a:p>
            <a:pPr lvl="1"/>
            <a:r>
              <a:rPr lang="en-US" altLang="en-US" sz="2400">
                <a:latin typeface="Times New Roman" panose="02020603050405020304" pitchFamily="18" charset="0"/>
                <a:cs typeface="Times New Roman" panose="02020603050405020304" pitchFamily="18" charset="0"/>
              </a:rPr>
              <a:t>C.N.S. stimulation → anxiety, tremors, convulsions followed by R.C. depression . So give diazepam before .</a:t>
            </a:r>
          </a:p>
          <a:p>
            <a:pPr lvl="1"/>
            <a:r>
              <a:rPr lang="en-US" altLang="en-US" sz="2400">
                <a:latin typeface="Times New Roman" panose="02020603050405020304" pitchFamily="18" charset="0"/>
                <a:cs typeface="Times New Roman" panose="02020603050405020304" pitchFamily="18" charset="0"/>
              </a:rPr>
              <a:t>Spasmolytic action on smooth muscles .</a:t>
            </a:r>
          </a:p>
          <a:p>
            <a:endParaRPr lang="en-US" altLang="en-US" sz="2400">
              <a:latin typeface="Times New Roman" panose="02020603050405020304" pitchFamily="18" charset="0"/>
              <a:cs typeface="Times New Roman" panose="02020603050405020304" pitchFamily="18" charset="0"/>
            </a:endParaRPr>
          </a:p>
          <a:p>
            <a:pPr lvl="1"/>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a16="http://schemas.microsoft.com/office/drawing/2014/main" id="{7B78E542-DD8E-C1EE-037D-45F0DD7C90AD}"/>
              </a:ext>
            </a:extLst>
          </p:cNvPr>
          <p:cNvSpPr>
            <a:spLocks noGrp="1" noChangeArrowheads="1"/>
          </p:cNvSpPr>
          <p:nvPr>
            <p:ph idx="1"/>
          </p:nvPr>
        </p:nvSpPr>
        <p:spPr>
          <a:xfrm>
            <a:off x="0" y="0"/>
            <a:ext cx="9144000" cy="6858000"/>
          </a:xfrm>
        </p:spPr>
        <p:txBody>
          <a:bodyPr/>
          <a:lstStyle/>
          <a:p>
            <a:pPr>
              <a:buFontTx/>
              <a:buNone/>
            </a:pPr>
            <a:r>
              <a:rPr lang="en-US" altLang="en-US" b="1">
                <a:latin typeface="Times New Roman" panose="02020603050405020304" pitchFamily="18" charset="0"/>
                <a:cs typeface="Times New Roman" panose="02020603050405020304" pitchFamily="18" charset="0"/>
              </a:rPr>
              <a:t>Toxicity of local anaesthesia :</a:t>
            </a:r>
            <a:endParaRPr lang="en-US" altLang="en-US">
              <a:latin typeface="Times New Roman" panose="02020603050405020304" pitchFamily="18" charset="0"/>
              <a:cs typeface="Times New Roman" panose="02020603050405020304" pitchFamily="18" charset="0"/>
            </a:endParaRPr>
          </a:p>
          <a:p>
            <a:pPr>
              <a:buFontTx/>
              <a:buNone/>
            </a:pPr>
            <a:r>
              <a:rPr lang="en-US" altLang="en-US" b="1">
                <a:latin typeface="Times New Roman" panose="02020603050405020304" pitchFamily="18" charset="0"/>
                <a:cs typeface="Times New Roman" panose="02020603050405020304" pitchFamily="18" charset="0"/>
              </a:rPr>
              <a:t>A-systemic :</a:t>
            </a:r>
            <a:endParaRPr lang="en-US" altLang="en-US">
              <a:latin typeface="Times New Roman" panose="02020603050405020304" pitchFamily="18" charset="0"/>
              <a:cs typeface="Times New Roman" panose="02020603050405020304" pitchFamily="18" charset="0"/>
            </a:endParaRPr>
          </a:p>
          <a:p>
            <a:pPr lvl="1"/>
            <a:r>
              <a:rPr lang="en-US" altLang="en-US">
                <a:latin typeface="Times New Roman" panose="02020603050405020304" pitchFamily="18" charset="0"/>
                <a:cs typeface="Times New Roman" panose="02020603050405020304" pitchFamily="18" charset="0"/>
              </a:rPr>
              <a:t> C.N.S. stimulation then depression.</a:t>
            </a:r>
          </a:p>
          <a:p>
            <a:pPr lvl="1"/>
            <a:r>
              <a:rPr lang="en-US" altLang="en-US">
                <a:latin typeface="Times New Roman" panose="02020603050405020304" pitchFamily="18" charset="0"/>
                <a:cs typeface="Times New Roman" panose="02020603050405020304" pitchFamily="18" charset="0"/>
              </a:rPr>
              <a:t>Shock, vasovagal attack and quinidine like action on heart.</a:t>
            </a:r>
          </a:p>
          <a:p>
            <a:pPr lvl="1"/>
            <a:r>
              <a:rPr lang="en-US" altLang="en-US">
                <a:latin typeface="Times New Roman" panose="02020603050405020304" pitchFamily="18" charset="0"/>
                <a:cs typeface="Times New Roman" panose="02020603050405020304" pitchFamily="18" charset="0"/>
              </a:rPr>
              <a:t>Allergic reactions (more with PABA esters).</a:t>
            </a:r>
          </a:p>
          <a:p>
            <a:pPr lvl="1"/>
            <a:r>
              <a:rPr lang="en-US" altLang="en-US">
                <a:latin typeface="Times New Roman" panose="02020603050405020304" pitchFamily="18" charset="0"/>
                <a:cs typeface="Times New Roman" panose="02020603050405020304" pitchFamily="18" charset="0"/>
              </a:rPr>
              <a:t>Methaemoglobinemia (with prilocaine). </a:t>
            </a:r>
          </a:p>
          <a:p>
            <a:pPr>
              <a:buFontTx/>
              <a:buNone/>
            </a:pPr>
            <a:r>
              <a:rPr lang="en-US" altLang="en-US" b="1">
                <a:latin typeface="Times New Roman" panose="02020603050405020304" pitchFamily="18" charset="0"/>
                <a:cs typeface="Times New Roman" panose="02020603050405020304" pitchFamily="18" charset="0"/>
              </a:rPr>
              <a:t>B- Local : </a:t>
            </a:r>
            <a:endParaRPr lang="en-US" altLang="en-US">
              <a:latin typeface="Times New Roman" panose="02020603050405020304" pitchFamily="18" charset="0"/>
              <a:cs typeface="Times New Roman" panose="02020603050405020304" pitchFamily="18" charset="0"/>
            </a:endParaRPr>
          </a:p>
          <a:p>
            <a:pPr lvl="1"/>
            <a:r>
              <a:rPr lang="en-US" altLang="en-US">
                <a:latin typeface="Times New Roman" panose="02020603050405020304" pitchFamily="18" charset="0"/>
                <a:cs typeface="Times New Roman" panose="02020603050405020304" pitchFamily="18" charset="0"/>
              </a:rPr>
              <a:t>Persistant parasethesia or anaesthesia, oedema, hematoma, pain at site of injection and facial nerve paralysis.</a:t>
            </a:r>
          </a:p>
          <a:p>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D5648207-EB48-AA99-E1AA-1FB6F7B904F7}"/>
              </a:ext>
            </a:extLst>
          </p:cNvPr>
          <p:cNvSpPr>
            <a:spLocks noGrp="1" noChangeArrowheads="1"/>
          </p:cNvSpPr>
          <p:nvPr>
            <p:ph idx="1"/>
          </p:nvPr>
        </p:nvSpPr>
        <p:spPr>
          <a:xfrm>
            <a:off x="0" y="0"/>
            <a:ext cx="9144000" cy="6858000"/>
          </a:xfrm>
        </p:spPr>
        <p:txBody>
          <a:bodyPr/>
          <a:lstStyle/>
          <a:p>
            <a:pPr>
              <a:lnSpc>
                <a:spcPct val="90000"/>
              </a:lnSpc>
              <a:buFontTx/>
              <a:buNone/>
            </a:pPr>
            <a:r>
              <a:rPr lang="en-US" altLang="en-US" b="1">
                <a:latin typeface="Times New Roman" panose="02020603050405020304" pitchFamily="18" charset="0"/>
                <a:cs typeface="Times New Roman" panose="02020603050405020304" pitchFamily="18" charset="0"/>
              </a:rPr>
              <a:t>Complications of spinal anaesthesia :</a:t>
            </a:r>
            <a:endParaRPr lang="en-US" altLang="en-US">
              <a:latin typeface="Times New Roman" panose="02020603050405020304" pitchFamily="18" charset="0"/>
              <a:cs typeface="Times New Roman" panose="02020603050405020304" pitchFamily="18" charset="0"/>
            </a:endParaRPr>
          </a:p>
          <a:p>
            <a:pPr marL="914400" lvl="1" indent="-514350">
              <a:lnSpc>
                <a:spcPct val="90000"/>
              </a:lnSpc>
              <a:buFontTx/>
              <a:buAutoNum type="arabicPeriod"/>
            </a:pPr>
            <a:r>
              <a:rPr lang="en-US" altLang="en-US" sz="3200">
                <a:latin typeface="Times New Roman" panose="02020603050405020304" pitchFamily="18" charset="0"/>
                <a:cs typeface="Times New Roman" panose="02020603050405020304" pitchFamily="18" charset="0"/>
              </a:rPr>
              <a:t>Hypotension due to arteriolar and venous dilatation .</a:t>
            </a:r>
          </a:p>
          <a:p>
            <a:pPr marL="914400" lvl="1" indent="-514350">
              <a:lnSpc>
                <a:spcPct val="90000"/>
              </a:lnSpc>
              <a:buFontTx/>
              <a:buAutoNum type="arabicPeriod"/>
            </a:pPr>
            <a:r>
              <a:rPr lang="en-US" altLang="en-US" sz="3200">
                <a:latin typeface="Times New Roman" panose="02020603050405020304" pitchFamily="18" charset="0"/>
                <a:cs typeface="Times New Roman" panose="02020603050405020304" pitchFamily="18" charset="0"/>
              </a:rPr>
              <a:t>Headache .</a:t>
            </a:r>
          </a:p>
          <a:p>
            <a:pPr marL="914400" lvl="1" indent="-514350">
              <a:lnSpc>
                <a:spcPct val="90000"/>
              </a:lnSpc>
              <a:buFontTx/>
              <a:buAutoNum type="arabicPeriod"/>
            </a:pPr>
            <a:r>
              <a:rPr lang="en-US" altLang="en-US" sz="3200">
                <a:latin typeface="Times New Roman" panose="02020603050405020304" pitchFamily="18" charset="0"/>
                <a:cs typeface="Times New Roman" panose="02020603050405020304" pitchFamily="18" charset="0"/>
              </a:rPr>
              <a:t>Respiratory paralysis .</a:t>
            </a:r>
          </a:p>
          <a:p>
            <a:pPr marL="914400" lvl="1" indent="-514350">
              <a:lnSpc>
                <a:spcPct val="90000"/>
              </a:lnSpc>
              <a:buFontTx/>
              <a:buAutoNum type="arabicPeriod"/>
            </a:pPr>
            <a:r>
              <a:rPr lang="en-US" altLang="en-US" sz="3200">
                <a:latin typeface="Times New Roman" panose="02020603050405020304" pitchFamily="18" charset="0"/>
                <a:cs typeface="Times New Roman" panose="02020603050405020304" pitchFamily="18" charset="0"/>
              </a:rPr>
              <a:t>Septic meningitis due to bacterial contamination.</a:t>
            </a:r>
          </a:p>
          <a:p>
            <a:pPr>
              <a:lnSpc>
                <a:spcPct val="90000"/>
              </a:lnSpc>
            </a:pPr>
            <a:r>
              <a:rPr lang="en-US" altLang="en-US">
                <a:latin typeface="Times New Roman" panose="02020603050405020304" pitchFamily="18" charset="0"/>
                <a:cs typeface="Times New Roman" panose="02020603050405020304" pitchFamily="18" charset="0"/>
              </a:rPr>
              <a:t>Hypotension is prevented by ephedrine or methoxamine and is treated by elevation of legs, intravenous fluids and noradrenaline drip .</a:t>
            </a:r>
          </a:p>
          <a:p>
            <a:pPr>
              <a:lnSpc>
                <a:spcPct val="90000"/>
              </a:lnSpc>
              <a:buFontTx/>
              <a:buNone/>
            </a:pPr>
            <a:r>
              <a:rPr lang="en-US" altLang="en-US" b="1">
                <a:latin typeface="Times New Roman" panose="02020603050405020304" pitchFamily="18" charset="0"/>
                <a:cs typeface="Times New Roman" panose="02020603050405020304" pitchFamily="18" charset="0"/>
              </a:rPr>
              <a:t>Contraindications :</a:t>
            </a:r>
            <a:endParaRPr lang="en-US" altLang="en-US">
              <a:latin typeface="Times New Roman" panose="02020603050405020304" pitchFamily="18" charset="0"/>
              <a:cs typeface="Times New Roman" panose="02020603050405020304" pitchFamily="18" charset="0"/>
            </a:endParaRPr>
          </a:p>
          <a:p>
            <a:pPr marL="914400" lvl="1" indent="-514350">
              <a:lnSpc>
                <a:spcPct val="90000"/>
              </a:lnSpc>
            </a:pPr>
            <a:r>
              <a:rPr lang="en-US" altLang="en-US">
                <a:latin typeface="Times New Roman" panose="02020603050405020304" pitchFamily="18" charset="0"/>
                <a:cs typeface="Times New Roman" panose="02020603050405020304" pitchFamily="18" charset="0"/>
              </a:rPr>
              <a:t>Advanced liver disease .</a:t>
            </a:r>
          </a:p>
          <a:p>
            <a:pPr marL="914400" lvl="1" indent="-514350">
              <a:lnSpc>
                <a:spcPct val="90000"/>
              </a:lnSpc>
            </a:pPr>
            <a:r>
              <a:rPr lang="en-US" altLang="en-US">
                <a:latin typeface="Times New Roman" panose="02020603050405020304" pitchFamily="18" charset="0"/>
                <a:cs typeface="Times New Roman" panose="02020603050405020304" pitchFamily="18" charset="0"/>
              </a:rPr>
              <a:t>Hypertension, heart disease and thyrotoxicosis (don’t give adrenaline with local anaesthetic) .</a:t>
            </a:r>
          </a:p>
          <a:p>
            <a:pPr>
              <a:lnSpc>
                <a:spcPct val="90000"/>
              </a:lnSpc>
            </a:pP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74828E55-EE4F-03C5-8002-7E3D86815FB5}"/>
              </a:ext>
            </a:extLst>
          </p:cNvPr>
          <p:cNvSpPr>
            <a:spLocks noGrp="1" noChangeArrowheads="1"/>
          </p:cNvSpPr>
          <p:nvPr>
            <p:ph idx="1"/>
          </p:nvPr>
        </p:nvSpPr>
        <p:spPr>
          <a:xfrm>
            <a:off x="0" y="0"/>
            <a:ext cx="9144000" cy="6858000"/>
          </a:xfrm>
        </p:spPr>
        <p:txBody>
          <a:bodyPr/>
          <a:lstStyle/>
          <a:p>
            <a:pPr>
              <a:buFontTx/>
              <a:buNone/>
            </a:pPr>
            <a:r>
              <a:rPr lang="en-US" altLang="en-US" b="1">
                <a:latin typeface="Times New Roman" panose="02020603050405020304" pitchFamily="18" charset="0"/>
                <a:cs typeface="Times New Roman" panose="02020603050405020304" pitchFamily="18" charset="0"/>
              </a:rPr>
              <a:t>Methods of administration :</a:t>
            </a:r>
            <a:endParaRPr lang="en-US" altLang="en-US">
              <a:latin typeface="Times New Roman" panose="02020603050405020304" pitchFamily="18" charset="0"/>
              <a:cs typeface="Times New Roman" panose="02020603050405020304" pitchFamily="18" charset="0"/>
            </a:endParaRPr>
          </a:p>
          <a:p>
            <a:pPr marL="914400" lvl="1" indent="-514350">
              <a:buFontTx/>
              <a:buAutoNum type="arabicPeriod"/>
            </a:pPr>
            <a:r>
              <a:rPr lang="en-US" altLang="en-US" sz="3200">
                <a:latin typeface="Times New Roman" panose="02020603050405020304" pitchFamily="18" charset="0"/>
                <a:cs typeface="Times New Roman" panose="02020603050405020304" pitchFamily="18" charset="0"/>
              </a:rPr>
              <a:t>Surface anaesthesia : direct application on membrane .</a:t>
            </a:r>
          </a:p>
          <a:p>
            <a:pPr marL="914400" lvl="1" indent="-514350">
              <a:buFontTx/>
              <a:buAutoNum type="arabicPeriod"/>
            </a:pPr>
            <a:r>
              <a:rPr lang="en-US" altLang="en-US" sz="3200">
                <a:latin typeface="Times New Roman" panose="02020603050405020304" pitchFamily="18" charset="0"/>
                <a:cs typeface="Times New Roman" panose="02020603050405020304" pitchFamily="18" charset="0"/>
              </a:rPr>
              <a:t>Infiltration anaesthesia : injection directly into the tissue to reach fine nerve branches .</a:t>
            </a:r>
          </a:p>
          <a:p>
            <a:pPr marL="914400" lvl="1" indent="-514350">
              <a:buFontTx/>
              <a:buAutoNum type="arabicPeriod"/>
            </a:pPr>
            <a:r>
              <a:rPr lang="en-US" altLang="en-US" sz="3200">
                <a:latin typeface="Times New Roman" panose="02020603050405020304" pitchFamily="18" charset="0"/>
                <a:cs typeface="Times New Roman" panose="02020603050405020304" pitchFamily="18" charset="0"/>
              </a:rPr>
              <a:t>Nerve block anaesthesia : injection close to nerve trunk .</a:t>
            </a:r>
          </a:p>
          <a:p>
            <a:pPr marL="914400" lvl="1" indent="-514350">
              <a:buFontTx/>
              <a:buAutoNum type="arabicPeriod"/>
            </a:pPr>
            <a:r>
              <a:rPr lang="en-US" altLang="en-US" sz="3200">
                <a:latin typeface="Times New Roman" panose="02020603050405020304" pitchFamily="18" charset="0"/>
                <a:cs typeface="Times New Roman" panose="02020603050405020304" pitchFamily="18" charset="0"/>
              </a:rPr>
              <a:t>Caudal anaesthesia : injection in sacral canal .</a:t>
            </a:r>
          </a:p>
          <a:p>
            <a:pPr marL="914400" lvl="1" indent="-514350">
              <a:buFontTx/>
              <a:buAutoNum type="arabicPeriod"/>
            </a:pPr>
            <a:r>
              <a:rPr lang="en-US" altLang="en-US" sz="3200">
                <a:latin typeface="Times New Roman" panose="02020603050405020304" pitchFamily="18" charset="0"/>
                <a:cs typeface="Times New Roman" panose="02020603050405020304" pitchFamily="18" charset="0"/>
              </a:rPr>
              <a:t>Spinal anaesthesia : injection in lumbar region .</a:t>
            </a:r>
          </a:p>
          <a:p>
            <a:pPr marL="914400" lvl="1" indent="-514350">
              <a:buFontTx/>
              <a:buAutoNum type="arabicPeriod"/>
            </a:pPr>
            <a:r>
              <a:rPr lang="en-US" altLang="en-US" sz="3200">
                <a:latin typeface="Times New Roman" panose="02020603050405020304" pitchFamily="18" charset="0"/>
                <a:cs typeface="Times New Roman" panose="02020603050405020304" pitchFamily="18" charset="0"/>
              </a:rPr>
              <a:t>Epidural anaesthesia : injection outside the dura between dura and bony spinal canal . It is less liable to produce hypotension .</a:t>
            </a:r>
          </a:p>
          <a:p>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03051-AFBF-7741-69F5-B53F66164273}"/>
              </a:ext>
            </a:extLst>
          </p:cNvPr>
          <p:cNvSpPr>
            <a:spLocks noGrp="1"/>
          </p:cNvSpPr>
          <p:nvPr>
            <p:ph type="title"/>
          </p:nvPr>
        </p:nvSpPr>
        <p:spPr>
          <a:xfrm>
            <a:off x="457200" y="228600"/>
            <a:ext cx="8229600" cy="1143000"/>
          </a:xfrm>
        </p:spPr>
        <p:txBody>
          <a:bodyPr/>
          <a:lstStyle/>
          <a:p>
            <a:pPr algn="l" eaLnBrk="1" hangingPunct="1">
              <a:defRPr/>
            </a:pPr>
            <a:br>
              <a:rPr lang="en-US" sz="2400" b="1" dirty="0">
                <a:solidFill>
                  <a:srgbClr val="000514"/>
                </a:solidFill>
                <a:effectLst>
                  <a:outerShdw blurRad="38100" dist="38100" dir="2700000" algn="tl">
                    <a:srgbClr val="000000"/>
                  </a:outerShdw>
                </a:effectLst>
                <a:latin typeface="Times New Roman" pitchFamily="18" charset="0"/>
                <a:cs typeface="Times New Roman" pitchFamily="18" charset="0"/>
              </a:rPr>
            </a:br>
            <a:br>
              <a:rPr lang="en-US" sz="2400" b="1" dirty="0">
                <a:solidFill>
                  <a:srgbClr val="000514"/>
                </a:solidFill>
                <a:effectLst>
                  <a:outerShdw blurRad="38100" dist="38100" dir="2700000" algn="tl">
                    <a:srgbClr val="000000"/>
                  </a:outerShdw>
                </a:effectLst>
                <a:latin typeface="Times New Roman" pitchFamily="18" charset="0"/>
                <a:cs typeface="Times New Roman" pitchFamily="18" charset="0"/>
              </a:rPr>
            </a:br>
            <a:br>
              <a:rPr lang="en-US" sz="2400" b="1" dirty="0">
                <a:solidFill>
                  <a:srgbClr val="000514"/>
                </a:solidFill>
                <a:effectLst>
                  <a:outerShdw blurRad="38100" dist="38100" dir="2700000" algn="tl">
                    <a:srgbClr val="000000"/>
                  </a:outerShdw>
                </a:effectLst>
                <a:latin typeface="Times New Roman" pitchFamily="18" charset="0"/>
                <a:cs typeface="Times New Roman" pitchFamily="18" charset="0"/>
              </a:rPr>
            </a:br>
            <a:r>
              <a:rPr lang="en-US" sz="2000" u="sng" dirty="0">
                <a:latin typeface="Arial Black" pitchFamily="34" charset="0"/>
              </a:rPr>
              <a:t>Mechanism of Impulse in CNs</a:t>
            </a:r>
            <a:br>
              <a:rPr lang="en-US" sz="2000" u="sng" dirty="0">
                <a:latin typeface="Arial Black" pitchFamily="34" charset="0"/>
              </a:rPr>
            </a:br>
            <a:r>
              <a:rPr lang="en-US" sz="2000" b="1" dirty="0">
                <a:solidFill>
                  <a:srgbClr val="000514"/>
                </a:solidFill>
                <a:effectLst>
                  <a:outerShdw blurRad="38100" dist="38100" dir="2700000" algn="tl">
                    <a:srgbClr val="000000"/>
                  </a:outerShdw>
                </a:effectLst>
                <a:latin typeface="Arial Black" pitchFamily="34" charset="0"/>
              </a:rPr>
              <a:t>Nerve Cell ( neuron )</a:t>
            </a:r>
            <a:br>
              <a:rPr lang="en-US" sz="2000" b="1" dirty="0">
                <a:solidFill>
                  <a:srgbClr val="000514"/>
                </a:solidFill>
                <a:effectLst>
                  <a:outerShdw blurRad="38100" dist="38100" dir="2700000" algn="tl">
                    <a:srgbClr val="000000"/>
                  </a:outerShdw>
                </a:effectLst>
                <a:latin typeface="Arial Black" pitchFamily="34" charset="0"/>
              </a:rPr>
            </a:br>
            <a:r>
              <a:rPr lang="en-US" sz="2000" b="1" dirty="0">
                <a:solidFill>
                  <a:srgbClr val="000514"/>
                </a:solidFill>
                <a:effectLst>
                  <a:outerShdw blurRad="38100" dist="38100" dir="2700000" algn="tl">
                    <a:srgbClr val="000000"/>
                  </a:outerShdw>
                </a:effectLst>
                <a:latin typeface="Arial Black" pitchFamily="34" charset="0"/>
              </a:rPr>
              <a:t> Connection</a:t>
            </a:r>
            <a:br>
              <a:rPr lang="en-US" sz="2000" b="1" dirty="0">
                <a:solidFill>
                  <a:srgbClr val="000514"/>
                </a:solidFill>
                <a:effectLst>
                  <a:outerShdw blurRad="38100" dist="38100" dir="2700000" algn="tl">
                    <a:srgbClr val="000000"/>
                  </a:outerShdw>
                </a:effectLst>
                <a:latin typeface="Arial Black" pitchFamily="34" charset="0"/>
              </a:rPr>
            </a:br>
            <a:r>
              <a:rPr lang="en-US" sz="2000" b="1" dirty="0">
                <a:solidFill>
                  <a:srgbClr val="000514"/>
                </a:solidFill>
                <a:effectLst>
                  <a:outerShdw blurRad="38100" dist="38100" dir="2700000" algn="tl">
                    <a:srgbClr val="000000"/>
                  </a:outerShdw>
                </a:effectLst>
                <a:latin typeface="Arial Black" pitchFamily="34" charset="0"/>
              </a:rPr>
              <a:t> Resting Potential</a:t>
            </a:r>
            <a:br>
              <a:rPr lang="en-US" sz="2000" b="1" dirty="0">
                <a:solidFill>
                  <a:srgbClr val="000514"/>
                </a:solidFill>
                <a:effectLst>
                  <a:outerShdw blurRad="38100" dist="38100" dir="2700000" algn="tl">
                    <a:srgbClr val="000000"/>
                  </a:outerShdw>
                </a:effectLst>
                <a:latin typeface="Times New Roman" pitchFamily="18" charset="0"/>
                <a:cs typeface="Times New Roman" pitchFamily="18" charset="0"/>
              </a:rPr>
            </a:br>
            <a:r>
              <a:rPr lang="en-US" sz="2000" kern="10" dirty="0">
                <a:ln w="19050">
                  <a:solidFill>
                    <a:srgbClr val="99CCFF"/>
                  </a:solidFill>
                  <a:round/>
                  <a:headEnd/>
                  <a:tailEnd/>
                </a:ln>
                <a:solidFill>
                  <a:schemeClr val="tx1"/>
                </a:solidFill>
                <a:effectLst>
                  <a:outerShdw dist="35921" dir="2700000" algn="ctr" rotWithShape="0">
                    <a:srgbClr val="990000"/>
                  </a:outerShdw>
                </a:effectLst>
                <a:latin typeface="Impact"/>
                <a:cs typeface="+mn-cs"/>
              </a:rPr>
              <a:t>Mechanism of Impulse in CNS</a:t>
            </a:r>
            <a:br>
              <a:rPr lang="ar-EG" sz="2000" kern="10" dirty="0">
                <a:ln w="19050">
                  <a:solidFill>
                    <a:srgbClr val="99CCFF"/>
                  </a:solidFill>
                  <a:round/>
                  <a:headEnd/>
                  <a:tailEnd/>
                </a:ln>
                <a:solidFill>
                  <a:srgbClr val="FFFF00"/>
                </a:solidFill>
                <a:effectLst>
                  <a:outerShdw dist="35921" dir="2700000" algn="ctr" rotWithShape="0">
                    <a:srgbClr val="990000"/>
                  </a:outerShdw>
                </a:effectLst>
                <a:latin typeface="Impact"/>
              </a:rPr>
            </a:br>
            <a:r>
              <a:rPr lang="en-US" sz="2000" b="1" dirty="0">
                <a:solidFill>
                  <a:srgbClr val="000514"/>
                </a:solidFill>
                <a:effectLst>
                  <a:outerShdw blurRad="38100" dist="38100" dir="2700000" algn="tl">
                    <a:srgbClr val="000000"/>
                  </a:outerShdw>
                </a:effectLst>
                <a:latin typeface="Times New Roman" pitchFamily="18" charset="0"/>
                <a:cs typeface="Times New Roman" pitchFamily="18" charset="0"/>
              </a:rPr>
              <a:t>Voltage operated channels</a:t>
            </a:r>
            <a:br>
              <a:rPr lang="en-US" sz="2000" b="1" dirty="0">
                <a:solidFill>
                  <a:srgbClr val="000514"/>
                </a:solidFill>
                <a:effectLst>
                  <a:outerShdw blurRad="38100" dist="38100" dir="2700000" algn="tl">
                    <a:srgbClr val="000000"/>
                  </a:outerShdw>
                </a:effectLst>
                <a:latin typeface="Times New Roman" pitchFamily="18" charset="0"/>
                <a:cs typeface="Times New Roman" pitchFamily="18" charset="0"/>
              </a:rPr>
            </a:br>
            <a:r>
              <a:rPr lang="en-US" sz="2000" b="1" dirty="0">
                <a:solidFill>
                  <a:srgbClr val="000514"/>
                </a:solidFill>
                <a:effectLst>
                  <a:outerShdw blurRad="38100" dist="38100" dir="2700000" algn="tl">
                    <a:srgbClr val="000000"/>
                  </a:outerShdw>
                </a:effectLst>
                <a:latin typeface="Times New Roman" pitchFamily="18" charset="0"/>
                <a:cs typeface="Times New Roman" pitchFamily="18" charset="0"/>
              </a:rPr>
              <a:t>( Na , CL , K , </a:t>
            </a:r>
            <a:r>
              <a:rPr lang="en-US" sz="2000" b="1" dirty="0" err="1">
                <a:solidFill>
                  <a:srgbClr val="000514"/>
                </a:solidFill>
                <a:effectLst>
                  <a:outerShdw blurRad="38100" dist="38100" dir="2700000" algn="tl">
                    <a:srgbClr val="000000"/>
                  </a:outerShdw>
                </a:effectLst>
                <a:latin typeface="Times New Roman" pitchFamily="18" charset="0"/>
                <a:cs typeface="Times New Roman" pitchFamily="18" charset="0"/>
              </a:rPr>
              <a:t>Ca</a:t>
            </a:r>
            <a:r>
              <a:rPr lang="en-US" sz="2000" b="1" dirty="0">
                <a:solidFill>
                  <a:srgbClr val="000514"/>
                </a:solidFill>
                <a:effectLst>
                  <a:outerShdw blurRad="38100" dist="38100" dir="2700000" algn="tl">
                    <a:srgbClr val="000000"/>
                  </a:outerShdw>
                </a:effectLst>
                <a:latin typeface="Times New Roman" pitchFamily="18" charset="0"/>
                <a:cs typeface="Times New Roman" pitchFamily="18" charset="0"/>
              </a:rPr>
              <a:t> )                   </a:t>
            </a:r>
            <a:r>
              <a:rPr lang="en-US" sz="2000" b="1" dirty="0">
                <a:solidFill>
                  <a:srgbClr val="000514"/>
                </a:solidFill>
                <a:effectLst>
                  <a:outerShdw blurRad="38100" dist="38100" dir="2700000" algn="tl">
                    <a:srgbClr val="000000"/>
                  </a:outerShdw>
                </a:effectLst>
              </a:rPr>
              <a:t>Receptor operated channels</a:t>
            </a:r>
            <a:br>
              <a:rPr lang="en-US" sz="2400" b="1" dirty="0">
                <a:solidFill>
                  <a:srgbClr val="000514"/>
                </a:solidFill>
                <a:effectLst>
                  <a:outerShdw blurRad="38100" dist="38100" dir="2700000" algn="tl">
                    <a:srgbClr val="000000"/>
                  </a:outerShdw>
                </a:effectLst>
              </a:rPr>
            </a:br>
            <a:endParaRPr lang="ar-EG" sz="2400" dirty="0"/>
          </a:p>
        </p:txBody>
      </p:sp>
      <p:sp>
        <p:nvSpPr>
          <p:cNvPr id="17411" name="Content Placeholder 2">
            <a:extLst>
              <a:ext uri="{FF2B5EF4-FFF2-40B4-BE49-F238E27FC236}">
                <a16:creationId xmlns:a16="http://schemas.microsoft.com/office/drawing/2014/main" id="{0F05E2E6-5BF4-D4ED-04B8-5D00D83A8164}"/>
              </a:ext>
            </a:extLst>
          </p:cNvPr>
          <p:cNvSpPr>
            <a:spLocks noGrp="1" noChangeArrowheads="1"/>
          </p:cNvSpPr>
          <p:nvPr>
            <p:ph idx="1"/>
          </p:nvPr>
        </p:nvSpPr>
        <p:spPr/>
        <p:txBody>
          <a:bodyPr/>
          <a:lstStyle/>
          <a:p>
            <a:pPr algn="ctr" eaLnBrk="1" hangingPunct="1">
              <a:lnSpc>
                <a:spcPct val="90000"/>
              </a:lnSpc>
              <a:buFontTx/>
              <a:buNone/>
            </a:pPr>
            <a:endParaRPr lang="en-US" altLang="en-US" sz="2400" b="1">
              <a:latin typeface="Arial Black" panose="020B0A04020102020204" pitchFamily="34" charset="0"/>
            </a:endParaRPr>
          </a:p>
          <a:p>
            <a:pPr algn="ctr" eaLnBrk="1" hangingPunct="1">
              <a:lnSpc>
                <a:spcPct val="90000"/>
              </a:lnSpc>
              <a:buFontTx/>
              <a:buNone/>
            </a:pPr>
            <a:endParaRPr lang="en-US" altLang="en-US" sz="2400" b="1">
              <a:latin typeface="Arial Black" panose="020B0A04020102020204" pitchFamily="34" charset="0"/>
            </a:endParaRPr>
          </a:p>
          <a:p>
            <a:pPr algn="ctr" eaLnBrk="1" hangingPunct="1">
              <a:lnSpc>
                <a:spcPct val="90000"/>
              </a:lnSpc>
              <a:buFontTx/>
              <a:buNone/>
            </a:pPr>
            <a:r>
              <a:rPr lang="en-US" altLang="en-US" sz="2400" b="1">
                <a:latin typeface="Arial Black" panose="020B0A04020102020204" pitchFamily="34" charset="0"/>
              </a:rPr>
              <a:t>NEUROTRANSMISSION IN THE CNS</a:t>
            </a:r>
            <a:endParaRPr lang="en-US" altLang="en-US" sz="2400">
              <a:latin typeface="Arial Black" panose="020B0A04020102020204" pitchFamily="34" charset="0"/>
            </a:endParaRPr>
          </a:p>
          <a:p>
            <a:pPr eaLnBrk="1" hangingPunct="1">
              <a:lnSpc>
                <a:spcPct val="90000"/>
              </a:lnSpc>
            </a:pPr>
            <a:r>
              <a:rPr lang="en-US" altLang="en-US" sz="2400" b="1">
                <a:latin typeface="Times New Roman" panose="02020603050405020304" pitchFamily="18" charset="0"/>
                <a:cs typeface="Times New Roman" panose="02020603050405020304" pitchFamily="18" charset="0"/>
              </a:rPr>
              <a:t>Arrival of nerve action potential</a:t>
            </a:r>
          </a:p>
          <a:p>
            <a:pPr eaLnBrk="1" hangingPunct="1">
              <a:lnSpc>
                <a:spcPct val="90000"/>
              </a:lnSpc>
              <a:buFontTx/>
              <a:buNone/>
            </a:pPr>
            <a:endParaRPr lang="en-US" altLang="en-US" sz="2400">
              <a:latin typeface="Times New Roman" panose="02020603050405020304" pitchFamily="18" charset="0"/>
              <a:cs typeface="Times New Roman" panose="02020603050405020304" pitchFamily="18" charset="0"/>
            </a:endParaRPr>
          </a:p>
          <a:p>
            <a:pPr eaLnBrk="1" hangingPunct="1">
              <a:lnSpc>
                <a:spcPct val="90000"/>
              </a:lnSpc>
            </a:pPr>
            <a:r>
              <a:rPr lang="en-US" altLang="en-US" sz="2400" b="1">
                <a:latin typeface="Times New Roman" panose="02020603050405020304" pitchFamily="18" charset="0"/>
                <a:cs typeface="Times New Roman" panose="02020603050405020304" pitchFamily="18" charset="0"/>
              </a:rPr>
              <a:t>Ca diffuses into the presynaptic membrane  leading to the release of neurotransmitters</a:t>
            </a:r>
          </a:p>
          <a:p>
            <a:pPr eaLnBrk="1" hangingPunct="1">
              <a:lnSpc>
                <a:spcPct val="90000"/>
              </a:lnSpc>
              <a:buFontTx/>
              <a:buNone/>
            </a:pPr>
            <a:r>
              <a:rPr lang="en-US" altLang="en-US" sz="2400">
                <a:latin typeface="Times New Roman" panose="02020603050405020304" pitchFamily="18" charset="0"/>
                <a:cs typeface="Times New Roman" panose="02020603050405020304" pitchFamily="18" charset="0"/>
              </a:rPr>
              <a:t> </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Neurotransmitters bind to specific receptors on the postsynaptic neuron resulting in either EPSP(Na influx) or IPSP(Cl influx)</a:t>
            </a:r>
          </a:p>
          <a:p>
            <a:pPr eaLnBrk="1" hangingPunct="1">
              <a:lnSpc>
                <a:spcPct val="90000"/>
              </a:lnSpc>
              <a:buFontTx/>
              <a:buNone/>
            </a:pPr>
            <a:endParaRPr lang="en-US" altLang="en-US" sz="2400" b="1">
              <a:latin typeface="Times New Roman" panose="02020603050405020304" pitchFamily="18" charset="0"/>
              <a:cs typeface="Times New Roman" panose="02020603050405020304" pitchFamily="18" charset="0"/>
            </a:endParaRPr>
          </a:p>
          <a:p>
            <a:pPr eaLnBrk="1" hangingPunct="1">
              <a:lnSpc>
                <a:spcPct val="90000"/>
              </a:lnSpc>
            </a:pPr>
            <a:r>
              <a:rPr lang="en-US" altLang="en-US" sz="2400" b="1">
                <a:latin typeface="Times New Roman" panose="02020603050405020304" pitchFamily="18" charset="0"/>
                <a:cs typeface="Times New Roman" panose="02020603050405020304" pitchFamily="18" charset="0"/>
              </a:rPr>
              <a:t>Binding triggers intracellular changes</a:t>
            </a:r>
          </a:p>
          <a:p>
            <a:pPr eaLnBrk="1" hangingPunct="1">
              <a:lnSpc>
                <a:spcPct val="90000"/>
              </a:lnSpc>
              <a:buFontTx/>
              <a:buNone/>
            </a:pPr>
            <a:endParaRPr lang="en-US" altLang="en-US" b="1">
              <a:solidFill>
                <a:schemeClr val="bg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07BB85-8432-0151-AC89-71AEF9DEDC67}"/>
              </a:ext>
            </a:extLst>
          </p:cNvPr>
          <p:cNvSpPr>
            <a:spLocks noGrp="1"/>
          </p:cNvSpPr>
          <p:nvPr>
            <p:ph idx="4294967295"/>
          </p:nvPr>
        </p:nvSpPr>
        <p:spPr>
          <a:xfrm>
            <a:off x="457200" y="0"/>
            <a:ext cx="8305800" cy="6629400"/>
          </a:xfrm>
        </p:spPr>
        <p:txBody>
          <a:bodyPr>
            <a:normAutofit/>
          </a:bodyPr>
          <a:lstStyle/>
          <a:p>
            <a:pPr algn="ctr" eaLnBrk="1" hangingPunct="1">
              <a:lnSpc>
                <a:spcPct val="80000"/>
              </a:lnSpc>
              <a:buFont typeface="Wingdings" panose="05000000000000000000" pitchFamily="2" charset="2"/>
              <a:buNone/>
              <a:defRPr/>
            </a:pPr>
            <a:endParaRPr lang="en-US" sz="3300" b="1" u="sng" dirty="0">
              <a:solidFill>
                <a:srgbClr val="FF0000"/>
              </a:solidFill>
              <a:latin typeface="Arial Black" pitchFamily="34" charset="0"/>
            </a:endParaRPr>
          </a:p>
          <a:p>
            <a:pPr algn="ctr" eaLnBrk="1" hangingPunct="1">
              <a:lnSpc>
                <a:spcPct val="80000"/>
              </a:lnSpc>
              <a:buFont typeface="Wingdings" panose="05000000000000000000" pitchFamily="2" charset="2"/>
              <a:buNone/>
              <a:defRPr/>
            </a:pPr>
            <a:r>
              <a:rPr lang="en-US" sz="4100" b="1" u="sng" dirty="0">
                <a:solidFill>
                  <a:srgbClr val="FF0000"/>
                </a:solidFill>
                <a:latin typeface="Arial Black" pitchFamily="34" charset="0"/>
              </a:rPr>
              <a:t>THE MOST IMPORTANT PARTS OF CNS</a:t>
            </a:r>
          </a:p>
          <a:p>
            <a:pPr algn="ctr" eaLnBrk="1" hangingPunct="1">
              <a:lnSpc>
                <a:spcPct val="80000"/>
              </a:lnSpc>
              <a:buFont typeface="Wingdings" panose="05000000000000000000" pitchFamily="2" charset="2"/>
              <a:buNone/>
              <a:defRPr/>
            </a:pPr>
            <a:endParaRPr lang="en-US" sz="4100" dirty="0">
              <a:latin typeface="Arial Black" pitchFamily="34" charset="0"/>
            </a:endParaRPr>
          </a:p>
          <a:p>
            <a:pPr algn="l" rtl="0" eaLnBrk="1" hangingPunct="1">
              <a:lnSpc>
                <a:spcPct val="80000"/>
              </a:lnSpc>
              <a:defRPr/>
            </a:pPr>
            <a:r>
              <a:rPr lang="en-US" sz="2400" b="1" dirty="0">
                <a:solidFill>
                  <a:srgbClr val="FFFF00"/>
                </a:solidFill>
                <a:latin typeface="Arial Black" pitchFamily="34" charset="0"/>
              </a:rPr>
              <a:t>Cortex</a:t>
            </a:r>
          </a:p>
          <a:p>
            <a:pPr algn="l" rtl="0" eaLnBrk="1" hangingPunct="1">
              <a:lnSpc>
                <a:spcPct val="80000"/>
              </a:lnSpc>
              <a:defRPr/>
            </a:pPr>
            <a:r>
              <a:rPr lang="en-US" sz="2400" b="1" dirty="0">
                <a:solidFill>
                  <a:srgbClr val="FFFF00"/>
                </a:solidFill>
                <a:latin typeface="Arial Black" pitchFamily="34" charset="0"/>
              </a:rPr>
              <a:t>Basal ganglia ( </a:t>
            </a:r>
            <a:r>
              <a:rPr lang="en-US" sz="2400" b="1" dirty="0" err="1">
                <a:solidFill>
                  <a:srgbClr val="FFFF00"/>
                </a:solidFill>
                <a:latin typeface="Arial Black" pitchFamily="34" charset="0"/>
              </a:rPr>
              <a:t>straitum</a:t>
            </a:r>
            <a:r>
              <a:rPr lang="en-US" sz="2400" b="1" dirty="0">
                <a:solidFill>
                  <a:srgbClr val="FFFF00"/>
                </a:solidFill>
                <a:latin typeface="Arial Black" pitchFamily="34" charset="0"/>
              </a:rPr>
              <a:t> )</a:t>
            </a:r>
          </a:p>
          <a:p>
            <a:pPr algn="l" rtl="0" eaLnBrk="1" hangingPunct="1">
              <a:lnSpc>
                <a:spcPct val="80000"/>
              </a:lnSpc>
              <a:defRPr/>
            </a:pPr>
            <a:r>
              <a:rPr lang="en-US" sz="2400" b="1" dirty="0">
                <a:solidFill>
                  <a:schemeClr val="bg2"/>
                </a:solidFill>
                <a:latin typeface="Arial Black" pitchFamily="34" charset="0"/>
              </a:rPr>
              <a:t>Reticular activating system ( RAS )</a:t>
            </a:r>
          </a:p>
          <a:p>
            <a:pPr algn="l" rtl="0" eaLnBrk="1" hangingPunct="1">
              <a:lnSpc>
                <a:spcPct val="80000"/>
              </a:lnSpc>
              <a:defRPr/>
            </a:pPr>
            <a:r>
              <a:rPr lang="en-US" sz="2400" b="1" dirty="0">
                <a:solidFill>
                  <a:schemeClr val="bg2"/>
                </a:solidFill>
                <a:latin typeface="Arial Black" pitchFamily="34" charset="0"/>
              </a:rPr>
              <a:t>Limbic system ( LS ). </a:t>
            </a:r>
          </a:p>
          <a:p>
            <a:pPr algn="l" rtl="0" eaLnBrk="1" hangingPunct="1">
              <a:lnSpc>
                <a:spcPct val="80000"/>
              </a:lnSpc>
              <a:defRPr/>
            </a:pPr>
            <a:r>
              <a:rPr lang="en-US" sz="2400" b="1" dirty="0">
                <a:solidFill>
                  <a:schemeClr val="bg2"/>
                </a:solidFill>
                <a:latin typeface="Arial Black" pitchFamily="34" charset="0"/>
              </a:rPr>
              <a:t>Hypothalamus</a:t>
            </a:r>
          </a:p>
          <a:p>
            <a:pPr algn="l" rtl="0" eaLnBrk="1" hangingPunct="1">
              <a:lnSpc>
                <a:spcPct val="80000"/>
              </a:lnSpc>
              <a:defRPr/>
            </a:pPr>
            <a:r>
              <a:rPr lang="en-US" sz="2400" b="1" dirty="0">
                <a:solidFill>
                  <a:schemeClr val="bg2"/>
                </a:solidFill>
                <a:latin typeface="Arial Black" pitchFamily="34" charset="0"/>
              </a:rPr>
              <a:t>Thalamus</a:t>
            </a:r>
          </a:p>
          <a:p>
            <a:pPr algn="l" rtl="0" eaLnBrk="1" hangingPunct="1">
              <a:lnSpc>
                <a:spcPct val="80000"/>
              </a:lnSpc>
              <a:defRPr/>
            </a:pPr>
            <a:r>
              <a:rPr lang="en-US" sz="2400" b="1" dirty="0">
                <a:solidFill>
                  <a:schemeClr val="bg2"/>
                </a:solidFill>
                <a:latin typeface="Arial Black" pitchFamily="34" charset="0"/>
              </a:rPr>
              <a:t>Medulla. </a:t>
            </a:r>
          </a:p>
          <a:p>
            <a:pPr algn="l" rtl="0" eaLnBrk="1" hangingPunct="1">
              <a:lnSpc>
                <a:spcPct val="80000"/>
              </a:lnSpc>
              <a:defRPr/>
            </a:pPr>
            <a:r>
              <a:rPr lang="en-US" sz="2400" b="1" dirty="0">
                <a:solidFill>
                  <a:schemeClr val="bg2"/>
                </a:solidFill>
                <a:latin typeface="Arial Black" pitchFamily="34" charset="0"/>
              </a:rPr>
              <a:t>Mid brain</a:t>
            </a:r>
          </a:p>
          <a:p>
            <a:pPr algn="l" rtl="0" eaLnBrk="1" hangingPunct="1">
              <a:lnSpc>
                <a:spcPct val="80000"/>
              </a:lnSpc>
              <a:defRPr/>
            </a:pPr>
            <a:r>
              <a:rPr lang="en-US" sz="2400" b="1" dirty="0">
                <a:solidFill>
                  <a:schemeClr val="bg2"/>
                </a:solidFill>
                <a:latin typeface="Arial Black" pitchFamily="34" charset="0"/>
              </a:rPr>
              <a:t>Cerebellum</a:t>
            </a:r>
          </a:p>
          <a:p>
            <a:pPr algn="l" rtl="0" eaLnBrk="1" hangingPunct="1">
              <a:lnSpc>
                <a:spcPct val="80000"/>
              </a:lnSpc>
              <a:defRPr/>
            </a:pPr>
            <a:r>
              <a:rPr lang="en-US" sz="2400" b="1" dirty="0">
                <a:solidFill>
                  <a:schemeClr val="bg2"/>
                </a:solidFill>
                <a:latin typeface="Arial Black" pitchFamily="34" charset="0"/>
              </a:rPr>
              <a:t>Medial forebrain bundles ( MFB )</a:t>
            </a:r>
          </a:p>
          <a:p>
            <a:pPr algn="l" rtl="0" eaLnBrk="1" hangingPunct="1">
              <a:lnSpc>
                <a:spcPct val="80000"/>
              </a:lnSpc>
              <a:defRPr/>
            </a:pPr>
            <a:r>
              <a:rPr lang="en-US" sz="2400" b="1" dirty="0">
                <a:solidFill>
                  <a:schemeClr val="bg2"/>
                </a:solidFill>
                <a:latin typeface="Arial Black" pitchFamily="34" charset="0"/>
              </a:rPr>
              <a:t>Periventricular system ( PVS )</a:t>
            </a:r>
          </a:p>
          <a:p>
            <a:pPr algn="l" rtl="0" eaLnBrk="1" hangingPunct="1">
              <a:lnSpc>
                <a:spcPct val="80000"/>
              </a:lnSpc>
              <a:defRPr/>
            </a:pPr>
            <a:endParaRPr lang="en-US" sz="2400" b="1" dirty="0">
              <a:solidFill>
                <a:srgbClr val="FFFF00"/>
              </a:solidFill>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Content Placeholder 2">
            <a:extLst>
              <a:ext uri="{FF2B5EF4-FFF2-40B4-BE49-F238E27FC236}">
                <a16:creationId xmlns:a16="http://schemas.microsoft.com/office/drawing/2014/main" id="{23212087-C47C-1839-5236-77684AD07E53}"/>
              </a:ext>
            </a:extLst>
          </p:cNvPr>
          <p:cNvSpPr>
            <a:spLocks noGrp="1"/>
          </p:cNvSpPr>
          <p:nvPr>
            <p:ph idx="4294967295"/>
          </p:nvPr>
        </p:nvSpPr>
        <p:spPr>
          <a:xfrm>
            <a:off x="304800" y="609600"/>
            <a:ext cx="8534400" cy="5791200"/>
          </a:xfrm>
        </p:spPr>
        <p:txBody>
          <a:bodyPr/>
          <a:lstStyle/>
          <a:p>
            <a:pPr algn="ctr" eaLnBrk="1" hangingPunct="1">
              <a:buFont typeface="Wingdings" panose="05000000000000000000" pitchFamily="2" charset="2"/>
              <a:buNone/>
              <a:defRPr/>
            </a:pPr>
            <a:r>
              <a:rPr lang="en-US" sz="3600" b="1" dirty="0">
                <a:latin typeface="Times New Roman" pitchFamily="18" charset="0"/>
                <a:cs typeface="Times New Roman" pitchFamily="18" charset="0"/>
              </a:rPr>
              <a:t>Major differences between neurons in the peripheral autonomic nervous system and CNS</a:t>
            </a:r>
          </a:p>
          <a:p>
            <a:pPr algn="l" rtl="0" eaLnBrk="1" hangingPunct="1">
              <a:defRPr/>
            </a:pPr>
            <a:r>
              <a:rPr lang="en-US" sz="2800" b="1" dirty="0">
                <a:solidFill>
                  <a:srgbClr val="FFFF00"/>
                </a:solidFill>
                <a:latin typeface="Times New Roman" pitchFamily="18" charset="0"/>
                <a:cs typeface="Times New Roman" pitchFamily="18" charset="0"/>
              </a:rPr>
              <a:t>CNS is much more complex than the autonomic nervous system</a:t>
            </a:r>
          </a:p>
          <a:p>
            <a:pPr algn="l" rtl="0" eaLnBrk="1" hangingPunct="1">
              <a:defRPr/>
            </a:pPr>
            <a:r>
              <a:rPr lang="en-US" sz="2800" b="1" dirty="0">
                <a:solidFill>
                  <a:schemeClr val="bg2"/>
                </a:solidFill>
                <a:latin typeface="Times New Roman" pitchFamily="18" charset="0"/>
                <a:cs typeface="Times New Roman" pitchFamily="18" charset="0"/>
              </a:rPr>
              <a:t>Number of synapses in the CNS is far greater</a:t>
            </a:r>
          </a:p>
          <a:p>
            <a:pPr algn="l" rtl="0" eaLnBrk="1" hangingPunct="1">
              <a:defRPr/>
            </a:pPr>
            <a:r>
              <a:rPr lang="en-US" sz="2800" b="1" dirty="0">
                <a:solidFill>
                  <a:schemeClr val="bg2"/>
                </a:solidFill>
                <a:latin typeface="Times New Roman" pitchFamily="18" charset="0"/>
                <a:cs typeface="Times New Roman" pitchFamily="18" charset="0"/>
              </a:rPr>
              <a:t>CNS contains networks of inhibitory neurons (GABA) modulate the rate of neuronal transmission</a:t>
            </a:r>
          </a:p>
          <a:p>
            <a:pPr algn="l" rtl="0" eaLnBrk="1" hangingPunct="1">
              <a:defRPr/>
            </a:pPr>
            <a:r>
              <a:rPr lang="en-US" sz="2800" b="1" dirty="0">
                <a:solidFill>
                  <a:schemeClr val="bg2"/>
                </a:solidFill>
                <a:latin typeface="Times New Roman" pitchFamily="18" charset="0"/>
                <a:cs typeface="Times New Roman" pitchFamily="18" charset="0"/>
              </a:rPr>
              <a:t>CNS communicates through many  </a:t>
            </a:r>
            <a:r>
              <a:rPr lang="en-US" sz="2800" b="1" dirty="0" err="1">
                <a:solidFill>
                  <a:schemeClr val="bg2"/>
                </a:solidFill>
                <a:latin typeface="Times New Roman" pitchFamily="18" charset="0"/>
                <a:cs typeface="Times New Roman" pitchFamily="18" charset="0"/>
              </a:rPr>
              <a:t>neuro</a:t>
            </a:r>
            <a:r>
              <a:rPr lang="en-US" sz="2800" b="1" dirty="0">
                <a:solidFill>
                  <a:schemeClr val="bg2"/>
                </a:solidFill>
                <a:latin typeface="Times New Roman" pitchFamily="18" charset="0"/>
                <a:cs typeface="Times New Roman" pitchFamily="18" charset="0"/>
              </a:rPr>
              <a:t> </a:t>
            </a:r>
            <a:r>
              <a:rPr lang="en-US" sz="2800" b="1" dirty="0" err="1">
                <a:solidFill>
                  <a:schemeClr val="bg2"/>
                </a:solidFill>
                <a:latin typeface="Times New Roman" pitchFamily="18" charset="0"/>
                <a:cs typeface="Times New Roman" pitchFamily="18" charset="0"/>
              </a:rPr>
              <a:t>transrnitters</a:t>
            </a:r>
            <a:endParaRPr lang="en-US" sz="2800" b="1" dirty="0">
              <a:solidFill>
                <a:schemeClr val="bg2"/>
              </a:solidFill>
              <a:latin typeface="Times New Roman" pitchFamily="18" charset="0"/>
              <a:cs typeface="Times New Roman" pitchFamily="18" charset="0"/>
            </a:endParaRPr>
          </a:p>
          <a:p>
            <a:pPr algn="l" rtl="0" eaLnBrk="1" hangingPunct="1">
              <a:buFont typeface="Wingdings" panose="05000000000000000000" pitchFamily="2" charset="2"/>
              <a:buNone/>
              <a:defRPr/>
            </a:pPr>
            <a:r>
              <a:rPr lang="en-US" sz="2400" b="1" dirty="0">
                <a:solidFill>
                  <a:schemeClr val="bg2"/>
                </a:solidFill>
                <a:latin typeface="Times New Roman" pitchFamily="18" charset="0"/>
                <a:cs typeface="Times New Roman" pitchFamily="18" charset="0"/>
              </a:rPr>
              <a:t>( NE , Glutamate , Aspartate, Gama amino butyric </a:t>
            </a:r>
            <a:r>
              <a:rPr lang="en-US" sz="2400" b="1" dirty="0">
                <a:latin typeface="Times New Roman" pitchFamily="18" charset="0"/>
                <a:cs typeface="Times New Roman" pitchFamily="18" charset="0"/>
              </a:rPr>
              <a:t>acid GABA , glycine , Dopamine , Serotonin , neuropeptides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2618BB11-F69D-427A-D9EF-B2578C2A464B}"/>
              </a:ext>
            </a:extLst>
          </p:cNvPr>
          <p:cNvSpPr>
            <a:spLocks noGrp="1" noRot="1" noChangeArrowheads="1"/>
          </p:cNvSpPr>
          <p:nvPr>
            <p:ph type="title"/>
          </p:nvPr>
        </p:nvSpPr>
        <p:spPr>
          <a:xfrm>
            <a:off x="228600" y="0"/>
            <a:ext cx="8915400" cy="1143000"/>
          </a:xfrm>
        </p:spPr>
        <p:txBody>
          <a:bodyPr/>
          <a:lstStyle/>
          <a:p>
            <a:pPr eaLnBrk="1" hangingPunct="1">
              <a:defRPr/>
            </a:pPr>
            <a:br>
              <a:rPr lang="en-US" sz="3500" b="0" dirty="0">
                <a:solidFill>
                  <a:srgbClr val="FFFF00"/>
                </a:solidFill>
                <a:latin typeface="Times New Roman" pitchFamily="18" charset="0"/>
                <a:cs typeface="Times New Roman" pitchFamily="18" charset="0"/>
              </a:rPr>
            </a:br>
            <a:r>
              <a:rPr lang="en-US" sz="3200" b="0" dirty="0">
                <a:solidFill>
                  <a:srgbClr val="FFFF00"/>
                </a:solidFill>
                <a:latin typeface="Arial Black" pitchFamily="34" charset="0"/>
                <a:cs typeface="Times New Roman" pitchFamily="18" charset="0"/>
              </a:rPr>
              <a:t>CENTRAL NEUROTRANSMITTERS</a:t>
            </a:r>
          </a:p>
        </p:txBody>
      </p:sp>
      <p:sp>
        <p:nvSpPr>
          <p:cNvPr id="112643" name="Rectangle 3">
            <a:extLst>
              <a:ext uri="{FF2B5EF4-FFF2-40B4-BE49-F238E27FC236}">
                <a16:creationId xmlns:a16="http://schemas.microsoft.com/office/drawing/2014/main" id="{3EAF4704-0BF7-A803-E86D-ABC27455D953}"/>
              </a:ext>
            </a:extLst>
          </p:cNvPr>
          <p:cNvSpPr>
            <a:spLocks noGrp="1" noChangeArrowheads="1"/>
          </p:cNvSpPr>
          <p:nvPr>
            <p:ph type="body" idx="1"/>
          </p:nvPr>
        </p:nvSpPr>
        <p:spPr>
          <a:xfrm>
            <a:off x="457200" y="1524000"/>
            <a:ext cx="8229600" cy="4602163"/>
          </a:xfrm>
        </p:spPr>
        <p:txBody>
          <a:bodyPr/>
          <a:lstStyle/>
          <a:p>
            <a:pPr marL="0" indent="0" algn="l">
              <a:buClr>
                <a:srgbClr val="FF0000"/>
              </a:buClr>
              <a:buSzPct val="150000"/>
              <a:buFont typeface="Wingdings" panose="05000000000000000000" pitchFamily="2" charset="2"/>
              <a:buNone/>
              <a:defRPr/>
            </a:pPr>
            <a:r>
              <a:rPr lang="en-US" sz="4000" b="1" dirty="0"/>
              <a:t>Amino Acids </a:t>
            </a:r>
            <a:r>
              <a:rPr lang="en-US" sz="2800" b="1" dirty="0">
                <a:solidFill>
                  <a:srgbClr val="000514"/>
                </a:solidFill>
                <a:latin typeface="Times New Roman" pitchFamily="18" charset="0"/>
                <a:cs typeface="Times New Roman" pitchFamily="18" charset="0"/>
              </a:rPr>
              <a:t>Excitatory  L-glutamate L aspartate Inhibitory GABA Glycine</a:t>
            </a:r>
          </a:p>
          <a:p>
            <a:pPr algn="l">
              <a:spcBef>
                <a:spcPct val="15000"/>
              </a:spcBef>
              <a:buClr>
                <a:srgbClr val="FF0066"/>
              </a:buClr>
              <a:buFont typeface="Wingdings" panose="05000000000000000000" pitchFamily="2" charset="2"/>
              <a:buChar char="F"/>
              <a:defRPr/>
            </a:pPr>
            <a:r>
              <a:rPr lang="en-US" sz="4000" b="1" dirty="0">
                <a:solidFill>
                  <a:schemeClr val="bg2"/>
                </a:solidFill>
              </a:rPr>
              <a:t>Amines ( DA , NE , 5-HT )</a:t>
            </a:r>
            <a:r>
              <a:rPr lang="en-US" sz="4000" b="1" dirty="0">
                <a:solidFill>
                  <a:srgbClr val="000514"/>
                </a:solidFill>
                <a:latin typeface="Times New Roman" pitchFamily="18" charset="0"/>
                <a:cs typeface="Times New Roman" pitchFamily="18" charset="0"/>
              </a:rPr>
              <a:t> </a:t>
            </a:r>
            <a:r>
              <a:rPr lang="en-US" sz="2000" b="1" dirty="0">
                <a:solidFill>
                  <a:srgbClr val="000514"/>
                </a:solidFill>
                <a:latin typeface="Times New Roman" pitchFamily="18" charset="0"/>
                <a:cs typeface="Times New Roman" pitchFamily="18" charset="0"/>
              </a:rPr>
              <a:t>DA : Dopamine NE : Nor-epinephrine  5-HT : Serotonin</a:t>
            </a:r>
            <a:endParaRPr lang="en-US" sz="4000" b="1" dirty="0">
              <a:solidFill>
                <a:srgbClr val="000514"/>
              </a:solidFill>
              <a:latin typeface="Times New Roman" pitchFamily="18" charset="0"/>
              <a:cs typeface="Times New Roman" pitchFamily="18" charset="0"/>
            </a:endParaRPr>
          </a:p>
          <a:p>
            <a:pPr marL="0" indent="0" algn="l" rtl="0" eaLnBrk="1" hangingPunct="1">
              <a:buFont typeface="Wingdings" panose="05000000000000000000" pitchFamily="2" charset="2"/>
              <a:buNone/>
              <a:defRPr/>
            </a:pPr>
            <a:r>
              <a:rPr lang="en-US" sz="4000" b="1" dirty="0">
                <a:solidFill>
                  <a:schemeClr val="bg2"/>
                </a:solidFill>
              </a:rPr>
              <a:t>Acetyl Choline ( Ach )</a:t>
            </a:r>
            <a:r>
              <a:rPr lang="en-US" sz="4000" b="1" dirty="0">
                <a:solidFill>
                  <a:srgbClr val="000514"/>
                </a:solidFill>
                <a:latin typeface="Times New Roman" pitchFamily="18" charset="0"/>
                <a:cs typeface="Times New Roman" pitchFamily="18" charset="0"/>
              </a:rPr>
              <a:t> M1 : </a:t>
            </a:r>
            <a:r>
              <a:rPr lang="en-US" sz="2000" b="1" dirty="0">
                <a:solidFill>
                  <a:srgbClr val="000514"/>
                </a:solidFill>
                <a:latin typeface="Times New Roman" pitchFamily="18" charset="0"/>
                <a:cs typeface="Times New Roman" pitchFamily="18" charset="0"/>
              </a:rPr>
              <a:t>Excitatory M2 : Inhibitory  N : Excitatory</a:t>
            </a:r>
            <a:endParaRPr lang="en-US" sz="4000" b="1" dirty="0">
              <a:solidFill>
                <a:schemeClr val="bg2"/>
              </a:solidFill>
            </a:endParaRPr>
          </a:p>
          <a:p>
            <a:pPr algn="l" rtl="0" eaLnBrk="1" hangingPunct="1">
              <a:defRPr/>
            </a:pPr>
            <a:r>
              <a:rPr lang="en-US" sz="4000" b="1" dirty="0">
                <a:solidFill>
                  <a:schemeClr val="bg2"/>
                </a:solidFill>
              </a:rPr>
              <a:t>Peptides</a:t>
            </a:r>
          </a:p>
          <a:p>
            <a:pPr algn="l" rtl="0" eaLnBrk="1" hangingPunct="1">
              <a:defRPr/>
            </a:pPr>
            <a:r>
              <a:rPr lang="en-US" sz="4000" b="1" dirty="0">
                <a:solidFill>
                  <a:schemeClr val="bg2"/>
                </a:solidFill>
              </a:rPr>
              <a:t>Histamine</a:t>
            </a:r>
          </a:p>
          <a:p>
            <a:pPr algn="l" rtl="0" eaLnBrk="1" hangingPunct="1">
              <a:defRPr/>
            </a:pPr>
            <a:r>
              <a:rPr lang="en-US" sz="4000" b="1" dirty="0">
                <a:solidFill>
                  <a:schemeClr val="bg2"/>
                </a:solidFill>
              </a:rPr>
              <a:t>Purine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BAC6231-44AA-26DD-1B94-678F65437912}"/>
              </a:ext>
            </a:extLst>
          </p:cNvPr>
          <p:cNvSpPr>
            <a:spLocks noGrp="1" noChangeArrowheads="1"/>
          </p:cNvSpPr>
          <p:nvPr>
            <p:ph type="title"/>
          </p:nvPr>
        </p:nvSpPr>
        <p:spPr/>
        <p:txBody>
          <a:bodyPr/>
          <a:lstStyle/>
          <a:p>
            <a:pPr eaLnBrk="1" hangingPunct="1"/>
            <a:r>
              <a:rPr lang="en-US" altLang="en-US" sz="3200" b="1"/>
              <a:t>Antipsychotic Drugs </a:t>
            </a:r>
            <a:br>
              <a:rPr lang="en-US" altLang="en-US" sz="3200" b="1"/>
            </a:br>
            <a:r>
              <a:rPr lang="en-US" altLang="en-US" sz="3200" b="1"/>
              <a:t>(Major tranquillizers – Neuroleptics ) &amp; Lithium</a:t>
            </a:r>
          </a:p>
        </p:txBody>
      </p:sp>
      <p:sp>
        <p:nvSpPr>
          <p:cNvPr id="24579" name="Rectangle 3">
            <a:extLst>
              <a:ext uri="{FF2B5EF4-FFF2-40B4-BE49-F238E27FC236}">
                <a16:creationId xmlns:a16="http://schemas.microsoft.com/office/drawing/2014/main" id="{B13B2B54-16A4-3753-D6EC-B02F687D7A83}"/>
              </a:ext>
            </a:extLst>
          </p:cNvPr>
          <p:cNvSpPr>
            <a:spLocks noGrp="1" noChangeArrowheads="1"/>
          </p:cNvSpPr>
          <p:nvPr>
            <p:ph type="body" idx="1"/>
          </p:nvPr>
        </p:nvSpPr>
        <p:spPr>
          <a:xfrm>
            <a:off x="457200" y="1600200"/>
            <a:ext cx="8229600" cy="5105400"/>
          </a:xfrm>
        </p:spPr>
        <p:txBody>
          <a:bodyPr/>
          <a:lstStyle/>
          <a:p>
            <a:pPr eaLnBrk="1" hangingPunct="1">
              <a:lnSpc>
                <a:spcPct val="90000"/>
              </a:lnSpc>
            </a:pPr>
            <a:r>
              <a:rPr lang="en-US" altLang="en-US" sz="2000"/>
              <a:t>The terms </a:t>
            </a:r>
            <a:r>
              <a:rPr lang="en-US" altLang="en-US" sz="2000" b="1"/>
              <a:t>antipsychotic</a:t>
            </a:r>
            <a:r>
              <a:rPr lang="en-US" altLang="en-US" sz="2000"/>
              <a:t> and </a:t>
            </a:r>
            <a:r>
              <a:rPr lang="en-US" altLang="en-US" sz="2000" b="1"/>
              <a:t>neuroleptic</a:t>
            </a:r>
            <a:r>
              <a:rPr lang="en-US" altLang="en-US" sz="2000"/>
              <a:t> drugs are used mainly for treating schizophrenia but are also effective in some other psychoses and agitated states.</a:t>
            </a:r>
          </a:p>
          <a:p>
            <a:pPr eaLnBrk="1" hangingPunct="1">
              <a:lnSpc>
                <a:spcPct val="90000"/>
              </a:lnSpc>
            </a:pPr>
            <a:r>
              <a:rPr lang="en-US" altLang="en-US" sz="2000"/>
              <a:t>Psychosis is thought to be due to overactivity of dopaminergic pathway in limbic system so treatment aims at blocking of these receptors or decreasing dopamine . 5HT may also have a role .</a:t>
            </a:r>
          </a:p>
          <a:p>
            <a:pPr eaLnBrk="1" hangingPunct="1">
              <a:buFontTx/>
              <a:buNone/>
            </a:pPr>
            <a:r>
              <a:rPr lang="en-US" altLang="en-US" sz="2000"/>
              <a:t> </a:t>
            </a:r>
            <a:r>
              <a:rPr lang="en-US" altLang="en-US" sz="2000" b="1">
                <a:solidFill>
                  <a:srgbClr val="000000"/>
                </a:solidFill>
              </a:rPr>
              <a:t>Classification of antipsychotic drugs</a:t>
            </a:r>
          </a:p>
          <a:p>
            <a:pPr eaLnBrk="1" hangingPunct="1">
              <a:buFontTx/>
              <a:buNone/>
            </a:pPr>
            <a:r>
              <a:rPr lang="en-US" altLang="en-US" sz="2000" b="1">
                <a:solidFill>
                  <a:srgbClr val="000000"/>
                </a:solidFill>
              </a:rPr>
              <a:t> Typical </a:t>
            </a:r>
            <a:r>
              <a:rPr lang="en-US" altLang="en-US" sz="2000">
                <a:solidFill>
                  <a:srgbClr val="000000"/>
                </a:solidFill>
              </a:rPr>
              <a:t>(DA antagonists)</a:t>
            </a:r>
          </a:p>
          <a:p>
            <a:pPr lvl="1" eaLnBrk="1" hangingPunct="1">
              <a:buFontTx/>
              <a:buNone/>
            </a:pPr>
            <a:r>
              <a:rPr lang="en-US" altLang="en-US" sz="2000" b="1">
                <a:solidFill>
                  <a:srgbClr val="000000"/>
                </a:solidFill>
              </a:rPr>
              <a:t> 1) Phenothiazines :</a:t>
            </a:r>
            <a:r>
              <a:rPr lang="en-US" altLang="en-US" sz="2000">
                <a:solidFill>
                  <a:srgbClr val="000000"/>
                </a:solidFill>
              </a:rPr>
              <a:t> </a:t>
            </a:r>
          </a:p>
          <a:p>
            <a:pPr lvl="2" eaLnBrk="1" hangingPunct="1"/>
            <a:r>
              <a:rPr lang="en-US" altLang="en-US" sz="2000">
                <a:solidFill>
                  <a:srgbClr val="000000"/>
                </a:solidFill>
              </a:rPr>
              <a:t>Chlorpromazine    Thioridazine    Trifluperazine</a:t>
            </a:r>
          </a:p>
          <a:p>
            <a:pPr lvl="1" eaLnBrk="1" hangingPunct="1">
              <a:buFontTx/>
              <a:buNone/>
            </a:pPr>
            <a:r>
              <a:rPr lang="en-US" altLang="en-US" sz="2000" b="1">
                <a:solidFill>
                  <a:srgbClr val="000000"/>
                </a:solidFill>
              </a:rPr>
              <a:t> 2)Butyrophenones</a:t>
            </a:r>
          </a:p>
          <a:p>
            <a:pPr lvl="2" eaLnBrk="1" hangingPunct="1"/>
            <a:r>
              <a:rPr lang="en-US" altLang="en-US" sz="2000">
                <a:solidFill>
                  <a:srgbClr val="000000"/>
                </a:solidFill>
              </a:rPr>
              <a:t>Haloperidol  </a:t>
            </a:r>
          </a:p>
          <a:p>
            <a:pPr eaLnBrk="1" hangingPunct="1">
              <a:buFontTx/>
              <a:buNone/>
            </a:pPr>
            <a:r>
              <a:rPr lang="en-US" altLang="en-US" sz="2000" b="1">
                <a:solidFill>
                  <a:srgbClr val="000000"/>
                </a:solidFill>
              </a:rPr>
              <a:t> Atypical</a:t>
            </a:r>
            <a:r>
              <a:rPr lang="en-US" altLang="en-US" sz="2000">
                <a:solidFill>
                  <a:srgbClr val="000000"/>
                </a:solidFill>
              </a:rPr>
              <a:t> (5-HT/DA antagonists)</a:t>
            </a:r>
          </a:p>
          <a:p>
            <a:pPr lvl="2" eaLnBrk="1" hangingPunct="1"/>
            <a:r>
              <a:rPr lang="en-US" altLang="en-US" sz="2000">
                <a:solidFill>
                  <a:srgbClr val="000000"/>
                </a:solidFill>
              </a:rPr>
              <a:t>Risperidone     Clozapine     Olanzepine  </a:t>
            </a:r>
          </a:p>
          <a:p>
            <a:pPr eaLnBrk="1" hangingPunct="1">
              <a:lnSpc>
                <a:spcPct val="90000"/>
              </a:lnSpc>
              <a:buFontTx/>
              <a:buNone/>
            </a:pPr>
            <a:endParaRPr lang="en-US"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E930752-7CEC-53B1-C281-0BAAB9BF81BF}"/>
              </a:ext>
            </a:extLst>
          </p:cNvPr>
          <p:cNvSpPr>
            <a:spLocks noGrp="1" noChangeArrowheads="1"/>
          </p:cNvSpPr>
          <p:nvPr>
            <p:ph type="title"/>
          </p:nvPr>
        </p:nvSpPr>
        <p:spPr>
          <a:xfrm>
            <a:off x="457200" y="274638"/>
            <a:ext cx="8229600" cy="487362"/>
          </a:xfrm>
        </p:spPr>
        <p:txBody>
          <a:bodyPr/>
          <a:lstStyle/>
          <a:p>
            <a:pPr eaLnBrk="1" hangingPunct="1"/>
            <a:r>
              <a:rPr lang="en-US" altLang="en-US" sz="2800" b="1">
                <a:latin typeface="Times New Roman" panose="02020603050405020304" pitchFamily="18" charset="0"/>
                <a:cs typeface="Times New Roman" panose="02020603050405020304" pitchFamily="18" charset="0"/>
              </a:rPr>
              <a:t>Chlorpromzine</a:t>
            </a:r>
            <a:r>
              <a:rPr lang="en-US" altLang="en-US" sz="2800">
                <a:latin typeface="Times New Roman" panose="02020603050405020304" pitchFamily="18" charset="0"/>
                <a:cs typeface="Times New Roman" panose="02020603050405020304" pitchFamily="18" charset="0"/>
              </a:rPr>
              <a:t> </a:t>
            </a:r>
          </a:p>
        </p:txBody>
      </p:sp>
      <p:sp>
        <p:nvSpPr>
          <p:cNvPr id="25603" name="Rectangle 3">
            <a:extLst>
              <a:ext uri="{FF2B5EF4-FFF2-40B4-BE49-F238E27FC236}">
                <a16:creationId xmlns:a16="http://schemas.microsoft.com/office/drawing/2014/main" id="{E15DB769-29ED-993F-33EC-D018DC5284D5}"/>
              </a:ext>
            </a:extLst>
          </p:cNvPr>
          <p:cNvSpPr>
            <a:spLocks noGrp="1" noChangeArrowheads="1"/>
          </p:cNvSpPr>
          <p:nvPr>
            <p:ph type="body" idx="1"/>
          </p:nvPr>
        </p:nvSpPr>
        <p:spPr>
          <a:xfrm>
            <a:off x="457200" y="914400"/>
            <a:ext cx="8229600" cy="5943600"/>
          </a:xfrm>
        </p:spPr>
        <p:txBody>
          <a:bodyPr/>
          <a:lstStyle/>
          <a:p>
            <a:pPr eaLnBrk="1" hangingPunct="1">
              <a:lnSpc>
                <a:spcPct val="90000"/>
              </a:lnSpc>
              <a:buFontTx/>
              <a:buNone/>
            </a:pPr>
            <a:r>
              <a:rPr lang="en-US" altLang="en-US" sz="2800" b="1" u="sng">
                <a:latin typeface="Times New Roman" panose="02020603050405020304" pitchFamily="18" charset="0"/>
                <a:cs typeface="Times New Roman" panose="02020603050405020304" pitchFamily="18" charset="0"/>
              </a:rPr>
              <a:t>Pharmacokinetics :</a:t>
            </a:r>
            <a:r>
              <a:rPr lang="en-US" altLang="en-US" sz="2800">
                <a:latin typeface="Times New Roman" panose="02020603050405020304" pitchFamily="18" charset="0"/>
                <a:cs typeface="Times New Roman" panose="02020603050405020304" pitchFamily="18" charset="0"/>
              </a:rPr>
              <a:t> Absorbed orally, metabolized in liver, excreted in urine .</a:t>
            </a:r>
            <a:endParaRPr lang="en-US" altLang="en-US" sz="2800" b="1" u="sng">
              <a:latin typeface="Times New Roman" panose="02020603050405020304" pitchFamily="18" charset="0"/>
              <a:cs typeface="Times New Roman" panose="02020603050405020304" pitchFamily="18" charset="0"/>
            </a:endParaRPr>
          </a:p>
          <a:p>
            <a:pPr eaLnBrk="1" hangingPunct="1">
              <a:lnSpc>
                <a:spcPct val="90000"/>
              </a:lnSpc>
              <a:buFontTx/>
              <a:buNone/>
            </a:pPr>
            <a:r>
              <a:rPr lang="en-US" altLang="en-US" sz="2800" b="1" u="sng">
                <a:latin typeface="Times New Roman" panose="02020603050405020304" pitchFamily="18" charset="0"/>
                <a:cs typeface="Times New Roman" panose="02020603050405020304" pitchFamily="18" charset="0"/>
              </a:rPr>
              <a:t>Actions :</a:t>
            </a:r>
            <a:endParaRPr lang="en-US" altLang="en-US" sz="2800" b="1">
              <a:latin typeface="Times New Roman" panose="02020603050405020304" pitchFamily="18" charset="0"/>
              <a:cs typeface="Times New Roman" panose="02020603050405020304" pitchFamily="18" charset="0"/>
            </a:endParaRPr>
          </a:p>
          <a:p>
            <a:pPr eaLnBrk="1" hangingPunct="1">
              <a:lnSpc>
                <a:spcPct val="90000"/>
              </a:lnSpc>
              <a:buFontTx/>
              <a:buNone/>
            </a:pPr>
            <a:r>
              <a:rPr lang="en-US" altLang="en-US" sz="2800" b="1">
                <a:latin typeface="Times New Roman" panose="02020603050405020304" pitchFamily="18" charset="0"/>
                <a:cs typeface="Times New Roman" panose="02020603050405020304" pitchFamily="18" charset="0"/>
              </a:rPr>
              <a:t>  1.C.N.S. :</a:t>
            </a:r>
            <a:endParaRPr lang="en-US" altLang="en-US" sz="2800">
              <a:latin typeface="Times New Roman" panose="02020603050405020304" pitchFamily="18" charset="0"/>
              <a:cs typeface="Times New Roman" panose="02020603050405020304" pitchFamily="18" charset="0"/>
            </a:endParaRPr>
          </a:p>
          <a:p>
            <a:pPr lvl="1" eaLnBrk="1" hangingPunct="1">
              <a:lnSpc>
                <a:spcPct val="90000"/>
              </a:lnSpc>
            </a:pPr>
            <a:r>
              <a:rPr lang="en-US" altLang="en-US" sz="2400" b="1">
                <a:latin typeface="Times New Roman" panose="02020603050405020304" pitchFamily="18" charset="0"/>
                <a:cs typeface="Times New Roman" panose="02020603050405020304" pitchFamily="18" charset="0"/>
              </a:rPr>
              <a:t>Antipsychotic action</a:t>
            </a:r>
            <a:r>
              <a:rPr lang="en-US" altLang="en-US" sz="2400">
                <a:latin typeface="Times New Roman" panose="02020603050405020304" pitchFamily="18" charset="0"/>
                <a:cs typeface="Times New Roman" panose="02020603050405020304" pitchFamily="18" charset="0"/>
              </a:rPr>
              <a:t> by blocking dopaminergic receptors in limbic system (D2) .</a:t>
            </a:r>
          </a:p>
          <a:p>
            <a:pPr lvl="1" eaLnBrk="1" hangingPunct="1">
              <a:lnSpc>
                <a:spcPct val="90000"/>
              </a:lnSpc>
            </a:pPr>
            <a:r>
              <a:rPr lang="en-US" altLang="en-US" sz="2400" b="1">
                <a:latin typeface="Times New Roman" panose="02020603050405020304" pitchFamily="18" charset="0"/>
                <a:cs typeface="Times New Roman" panose="02020603050405020304" pitchFamily="18" charset="0"/>
              </a:rPr>
              <a:t>Antiemetic</a:t>
            </a:r>
            <a:r>
              <a:rPr lang="en-US" altLang="en-US" sz="2400">
                <a:latin typeface="Times New Roman" panose="02020603050405020304" pitchFamily="18" charset="0"/>
                <a:cs typeface="Times New Roman" panose="02020603050405020304" pitchFamily="18" charset="0"/>
              </a:rPr>
              <a:t> </a:t>
            </a:r>
            <a:r>
              <a:rPr lang="en-US" altLang="en-US" sz="2400" b="1">
                <a:latin typeface="Times New Roman" panose="02020603050405020304" pitchFamily="18" charset="0"/>
                <a:cs typeface="Times New Roman" panose="02020603050405020304" pitchFamily="18" charset="0"/>
              </a:rPr>
              <a:t>action</a:t>
            </a:r>
            <a:r>
              <a:rPr lang="en-US" altLang="en-US" sz="2400">
                <a:latin typeface="Times New Roman" panose="02020603050405020304" pitchFamily="18" charset="0"/>
                <a:cs typeface="Times New Roman" panose="02020603050405020304" pitchFamily="18" charset="0"/>
              </a:rPr>
              <a:t> by inhibiting dopaminergic receptors (D2) in C.T.Z. so not effective motion sickness .</a:t>
            </a:r>
          </a:p>
          <a:p>
            <a:pPr lvl="1" eaLnBrk="1" hangingPunct="1">
              <a:lnSpc>
                <a:spcPct val="90000"/>
              </a:lnSpc>
            </a:pPr>
            <a:r>
              <a:rPr lang="en-US" altLang="en-US" sz="2400" b="1">
                <a:latin typeface="Times New Roman" panose="02020603050405020304" pitchFamily="18" charset="0"/>
                <a:cs typeface="Times New Roman" panose="02020603050405020304" pitchFamily="18" charset="0"/>
              </a:rPr>
              <a:t>Hypothermic action</a:t>
            </a:r>
            <a:r>
              <a:rPr lang="en-US" altLang="en-US" sz="2400">
                <a:latin typeface="Times New Roman" panose="02020603050405020304" pitchFamily="18" charset="0"/>
                <a:cs typeface="Times New Roman" panose="02020603050405020304" pitchFamily="18" charset="0"/>
              </a:rPr>
              <a:t> though increasing heat loss ( by V.D. induced by     </a:t>
            </a:r>
            <a:r>
              <a:rPr lang="en-US" altLang="en-US" sz="2400">
                <a:latin typeface="Times New Roman" panose="02020603050405020304" pitchFamily="18" charset="0"/>
              </a:rPr>
              <a:t>↓</a:t>
            </a:r>
            <a:r>
              <a:rPr lang="en-US" altLang="en-US" sz="2400">
                <a:latin typeface="Times New Roman" panose="02020603050405020304" pitchFamily="18" charset="0"/>
                <a:cs typeface="Times New Roman" panose="02020603050405020304" pitchFamily="18" charset="0"/>
              </a:rPr>
              <a:t> V.M.C.,  </a:t>
            </a:r>
            <a:r>
              <a:rPr lang="en-US" altLang="en-US" sz="2400">
                <a:latin typeface="Times New Roman" panose="02020603050405020304" pitchFamily="18" charset="0"/>
              </a:rPr>
              <a:t>↓</a:t>
            </a:r>
            <a:r>
              <a:rPr lang="en-US" altLang="en-US" sz="2400">
                <a:latin typeface="Times New Roman" panose="02020603050405020304" pitchFamily="18" charset="0"/>
                <a:cs typeface="Times New Roman" panose="02020603050405020304" pitchFamily="18" charset="0"/>
              </a:rPr>
              <a:t> heat regulating center, </a:t>
            </a:r>
            <a:r>
              <a:rPr lang="el-GR" altLang="en-US" sz="2400">
                <a:latin typeface="Times New Roman" panose="02020603050405020304" pitchFamily="18" charset="0"/>
                <a:cs typeface="Times New Roman" panose="02020603050405020304" pitchFamily="18" charset="0"/>
              </a:rPr>
              <a:t>α</a:t>
            </a:r>
            <a:r>
              <a:rPr lang="en-US" altLang="en-US" sz="2400">
                <a:latin typeface="Times New Roman" panose="02020603050405020304" pitchFamily="18" charset="0"/>
                <a:cs typeface="Times New Roman" panose="02020603050405020304" pitchFamily="18" charset="0"/>
              </a:rPr>
              <a:t>-blocker and direct action )  and inhibition of shivering ( compensatory heat production ) .</a:t>
            </a:r>
          </a:p>
          <a:p>
            <a:pPr lvl="1" eaLnBrk="1" hangingPunct="1">
              <a:lnSpc>
                <a:spcPct val="90000"/>
              </a:lnSpc>
            </a:pPr>
            <a:r>
              <a:rPr lang="en-US" altLang="en-US" sz="2400" b="1">
                <a:latin typeface="Times New Roman" panose="02020603050405020304" pitchFamily="18" charset="0"/>
                <a:cs typeface="Times New Roman" panose="02020603050405020304" pitchFamily="18" charset="0"/>
              </a:rPr>
              <a:t>Sedation </a:t>
            </a:r>
            <a:r>
              <a:rPr lang="en-US" altLang="en-US" sz="2400">
                <a:latin typeface="Times New Roman" panose="02020603050405020304" pitchFamily="18" charset="0"/>
                <a:cs typeface="Times New Roman" panose="02020603050405020304" pitchFamily="18" charset="0"/>
              </a:rPr>
              <a:t>and augment other C.N.S. depressants .</a:t>
            </a:r>
          </a:p>
          <a:p>
            <a:pPr lvl="1" eaLnBrk="1" hangingPunct="1">
              <a:lnSpc>
                <a:spcPct val="90000"/>
              </a:lnSpc>
            </a:pPr>
            <a:r>
              <a:rPr lang="en-US" altLang="en-US" sz="2400">
                <a:latin typeface="Times New Roman" panose="02020603050405020304" pitchFamily="18" charset="0"/>
                <a:cs typeface="Times New Roman" panose="02020603050405020304" pitchFamily="18" charset="0"/>
              </a:rPr>
              <a:t>Large doses </a:t>
            </a:r>
            <a:r>
              <a:rPr lang="en-US" altLang="en-US" sz="2400" b="1">
                <a:latin typeface="Times New Roman" panose="02020603050405020304" pitchFamily="18" charset="0"/>
                <a:cs typeface="Times New Roman" panose="02020603050405020304" pitchFamily="18" charset="0"/>
              </a:rPr>
              <a:t>produce parkinsonism</a:t>
            </a:r>
            <a:r>
              <a:rPr lang="en-US" altLang="en-US" sz="2400">
                <a:latin typeface="Times New Roman" panose="02020603050405020304" pitchFamily="18" charset="0"/>
                <a:cs typeface="Times New Roman" panose="02020603050405020304" pitchFamily="18" charset="0"/>
              </a:rPr>
              <a:t> due to dopaminergic receptor block in basal ganglia (D2)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F054B421-ACE7-BD5F-F7EC-1ADC9A56C655}"/>
              </a:ext>
            </a:extLst>
          </p:cNvPr>
          <p:cNvSpPr>
            <a:spLocks noGrp="1" noChangeArrowheads="1"/>
          </p:cNvSpPr>
          <p:nvPr>
            <p:ph type="body" idx="1"/>
          </p:nvPr>
        </p:nvSpPr>
        <p:spPr>
          <a:xfrm>
            <a:off x="0" y="0"/>
            <a:ext cx="9144000" cy="6858000"/>
          </a:xfrm>
        </p:spPr>
        <p:txBody>
          <a:bodyPr/>
          <a:lstStyle/>
          <a:p>
            <a:pPr eaLnBrk="1" hangingPunct="1">
              <a:buFontTx/>
              <a:buNone/>
            </a:pPr>
            <a:r>
              <a:rPr lang="en-US" altLang="en-US" sz="2800" b="1">
                <a:latin typeface="Times New Roman" panose="02020603050405020304" pitchFamily="18" charset="0"/>
                <a:cs typeface="Times New Roman" panose="02020603050405020304" pitchFamily="18" charset="0"/>
              </a:rPr>
              <a:t>2) C.V.S. : </a:t>
            </a:r>
            <a:endParaRPr lang="en-US" altLang="en-US" sz="2800">
              <a:latin typeface="Times New Roman" panose="02020603050405020304" pitchFamily="18" charset="0"/>
              <a:cs typeface="Times New Roman" panose="02020603050405020304" pitchFamily="18" charset="0"/>
            </a:endParaRPr>
          </a:p>
          <a:p>
            <a:pPr lvl="1" eaLnBrk="1" hangingPunct="1"/>
            <a:r>
              <a:rPr lang="en-US" altLang="en-US" sz="2400" b="1">
                <a:latin typeface="Times New Roman" panose="02020603050405020304" pitchFamily="18" charset="0"/>
                <a:cs typeface="Times New Roman" panose="02020603050405020304" pitchFamily="18" charset="0"/>
              </a:rPr>
              <a:t>Hypotension</a:t>
            </a:r>
            <a:r>
              <a:rPr lang="en-US" altLang="en-US" sz="2400">
                <a:latin typeface="Times New Roman" panose="02020603050405020304" pitchFamily="18" charset="0"/>
                <a:cs typeface="Times New Roman" panose="02020603050405020304" pitchFamily="18" charset="0"/>
              </a:rPr>
              <a:t> due to direct V.D., </a:t>
            </a:r>
            <a:r>
              <a:rPr lang="el-GR" altLang="en-US" sz="2400">
                <a:latin typeface="Times New Roman" panose="02020603050405020304" pitchFamily="18" charset="0"/>
                <a:cs typeface="Times New Roman" panose="02020603050405020304" pitchFamily="18" charset="0"/>
              </a:rPr>
              <a:t>α</a:t>
            </a:r>
            <a:r>
              <a:rPr lang="en-US" altLang="en-US" sz="2400">
                <a:latin typeface="Times New Roman" panose="02020603050405020304" pitchFamily="18" charset="0"/>
                <a:cs typeface="Times New Roman" panose="02020603050405020304" pitchFamily="18" charset="0"/>
              </a:rPr>
              <a:t>-blocking effect, direct cardiac depression and inhibition of central pressor reflexes .</a:t>
            </a:r>
          </a:p>
          <a:p>
            <a:pPr lvl="1" eaLnBrk="1" hangingPunct="1"/>
            <a:r>
              <a:rPr lang="en-US" altLang="en-US" sz="2400">
                <a:latin typeface="Times New Roman" panose="02020603050405020304" pitchFamily="18" charset="0"/>
                <a:cs typeface="Times New Roman" panose="02020603050405020304" pitchFamily="18" charset="0"/>
              </a:rPr>
              <a:t>Tachycardia due to hypotension ( reflex ) and atropine like action .</a:t>
            </a:r>
          </a:p>
          <a:p>
            <a:pPr lvl="1" eaLnBrk="1" hangingPunct="1"/>
            <a:r>
              <a:rPr lang="en-US" altLang="en-US" sz="2400">
                <a:latin typeface="Times New Roman" panose="02020603050405020304" pitchFamily="18" charset="0"/>
                <a:cs typeface="Times New Roman" panose="02020603050405020304" pitchFamily="18" charset="0"/>
              </a:rPr>
              <a:t>Inhibits uptake  of noradrenaline .</a:t>
            </a:r>
          </a:p>
          <a:p>
            <a:pPr lvl="1" eaLnBrk="1" hangingPunct="1"/>
            <a:r>
              <a:rPr lang="en-US" altLang="en-US" sz="2400">
                <a:latin typeface="Times New Roman" panose="02020603050405020304" pitchFamily="18" charset="0"/>
                <a:cs typeface="Times New Roman" panose="02020603050405020304" pitchFamily="18" charset="0"/>
              </a:rPr>
              <a:t>Negative inotropic action and quinidine like action on heart .</a:t>
            </a:r>
          </a:p>
          <a:p>
            <a:pPr eaLnBrk="1" hangingPunct="1">
              <a:buFontTx/>
              <a:buNone/>
            </a:pPr>
            <a:r>
              <a:rPr lang="en-US" altLang="en-US" sz="2400">
                <a:latin typeface="Times New Roman" panose="02020603050405020304" pitchFamily="18" charset="0"/>
                <a:cs typeface="Times New Roman" panose="02020603050405020304" pitchFamily="18" charset="0"/>
              </a:rPr>
              <a:t>3) It blocks </a:t>
            </a:r>
            <a:r>
              <a:rPr lang="el-GR" altLang="en-US" sz="2400">
                <a:latin typeface="Times New Roman" panose="02020603050405020304" pitchFamily="18" charset="0"/>
                <a:cs typeface="Times New Roman" panose="02020603050405020304" pitchFamily="18" charset="0"/>
              </a:rPr>
              <a:t>α</a:t>
            </a:r>
            <a:r>
              <a:rPr lang="en-US" altLang="en-US" sz="2400">
                <a:latin typeface="Times New Roman" panose="02020603050405020304" pitchFamily="18" charset="0"/>
                <a:cs typeface="Times New Roman" panose="02020603050405020304" pitchFamily="18" charset="0"/>
              </a:rPr>
              <a:t>, H</a:t>
            </a:r>
            <a:r>
              <a:rPr lang="en-US" altLang="en-US" sz="2400" baseline="-25000">
                <a:latin typeface="Times New Roman" panose="02020603050405020304" pitchFamily="18" charset="0"/>
                <a:cs typeface="Times New Roman" panose="02020603050405020304" pitchFamily="18" charset="0"/>
              </a:rPr>
              <a:t>1</a:t>
            </a:r>
            <a:r>
              <a:rPr lang="en-US" altLang="en-US" sz="2400">
                <a:latin typeface="Times New Roman" panose="02020603050405020304" pitchFamily="18" charset="0"/>
                <a:cs typeface="Times New Roman" panose="02020603050405020304" pitchFamily="18" charset="0"/>
              </a:rPr>
              <a:t>,</a:t>
            </a:r>
            <a:r>
              <a:rPr lang="en-US" altLang="en-US" sz="2400" baseline="-25000">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5HT</a:t>
            </a:r>
            <a:r>
              <a:rPr lang="en-US" altLang="en-US" sz="2400" baseline="-25000">
                <a:latin typeface="Times New Roman" panose="02020603050405020304" pitchFamily="18" charset="0"/>
                <a:cs typeface="Times New Roman" panose="02020603050405020304" pitchFamily="18" charset="0"/>
              </a:rPr>
              <a:t>2 </a:t>
            </a:r>
            <a:r>
              <a:rPr lang="en-US" altLang="en-US" sz="2400">
                <a:latin typeface="Times New Roman" panose="02020603050405020304" pitchFamily="18" charset="0"/>
                <a:cs typeface="Times New Roman" panose="02020603050405020304" pitchFamily="18" charset="0"/>
              </a:rPr>
              <a:t>and M receptors (atropine like-action </a:t>
            </a:r>
            <a:r>
              <a:rPr lang="en-US" altLang="en-US" sz="2800">
                <a:latin typeface="Times New Roman" panose="02020603050405020304" pitchFamily="18" charset="0"/>
                <a:cs typeface="Times New Roman" panose="02020603050405020304" pitchFamily="18" charset="0"/>
              </a:rPr>
              <a:t>).</a:t>
            </a:r>
          </a:p>
          <a:p>
            <a:pPr eaLnBrk="1" hangingPunct="1">
              <a:buFontTx/>
              <a:buNone/>
            </a:pPr>
            <a:r>
              <a:rPr lang="en-US" altLang="en-US" sz="2800">
                <a:latin typeface="Times New Roman" panose="02020603050405020304" pitchFamily="18" charset="0"/>
                <a:cs typeface="Times New Roman" panose="02020603050405020304" pitchFamily="18" charset="0"/>
              </a:rPr>
              <a:t>4) Local anaesthetic action, membrane stabilizing action .</a:t>
            </a:r>
          </a:p>
          <a:p>
            <a:pPr eaLnBrk="1" hangingPunct="1">
              <a:buFontTx/>
              <a:buNone/>
            </a:pPr>
            <a:r>
              <a:rPr lang="en-US" altLang="en-US" sz="2800">
                <a:latin typeface="Times New Roman" panose="02020603050405020304" pitchFamily="18" charset="0"/>
                <a:cs typeface="Times New Roman" panose="02020603050405020304" pitchFamily="18" charset="0"/>
              </a:rPr>
              <a:t>5) ↑prolactin due to block of dopaminergic receptors in hypothalamus so decrease prolactin inhibitory releasing factor ( D</a:t>
            </a:r>
            <a:r>
              <a:rPr lang="en-US" altLang="en-US" sz="2800" baseline="-25000">
                <a:latin typeface="Times New Roman" panose="02020603050405020304" pitchFamily="18" charset="0"/>
                <a:cs typeface="Times New Roman" panose="02020603050405020304" pitchFamily="18" charset="0"/>
              </a:rPr>
              <a:t>2</a:t>
            </a:r>
            <a:r>
              <a:rPr lang="en-US" altLang="en-US" sz="2800">
                <a:latin typeface="Times New Roman" panose="02020603050405020304" pitchFamily="18" charset="0"/>
                <a:cs typeface="Times New Roman" panose="02020603050405020304" pitchFamily="18" charset="0"/>
              </a:rPr>
              <a:t> effect ) → amenorrhea, galactorrhea, infertility and impotence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en-US" sz="5400" b="0" i="0" u="none" strike="noStrike" cap="none" normalizeH="0" baseline="0" smtClean="0">
            <a:ln>
              <a:noFill/>
            </a:ln>
            <a:solidFill>
              <a:schemeClr val="tx1"/>
            </a:solidFill>
            <a:effectLst/>
            <a:latin typeface="Garamond"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en-US" sz="5400" b="0" i="0" u="none" strike="noStrike" cap="none" normalizeH="0" baseline="0" smtClean="0">
            <a:ln>
              <a:noFill/>
            </a:ln>
            <a:solidFill>
              <a:schemeClr val="tx1"/>
            </a:solidFill>
            <a:effectLst/>
            <a:latin typeface="Garamond" pitchFamily="18" charset="0"/>
            <a:cs typeface="Arial"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2270</Words>
  <Application>Microsoft Office PowerPoint</Application>
  <PresentationFormat>عرض على الشاشة (4:3)</PresentationFormat>
  <Paragraphs>241</Paragraphs>
  <Slides>27</Slides>
  <Notes>3</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27</vt:i4>
      </vt:variant>
    </vt:vector>
  </HeadingPairs>
  <TitlesOfParts>
    <vt:vector size="35" baseType="lpstr">
      <vt:lpstr>Arial</vt:lpstr>
      <vt:lpstr>Calibri</vt:lpstr>
      <vt:lpstr>Garamond</vt:lpstr>
      <vt:lpstr>Wingdings</vt:lpstr>
      <vt:lpstr>Arial Black</vt:lpstr>
      <vt:lpstr>Times New Roman</vt:lpstr>
      <vt:lpstr>Default Design</vt:lpstr>
      <vt:lpstr>Stream</vt:lpstr>
      <vt:lpstr> IMPORTANCE OF STUDING CNS</vt:lpstr>
      <vt:lpstr>    IMPORTANCE OF STUDING CNS  Drugs acting on the central nervous system (psychotropic drugs) are more used than any other type of medicaments.   CNS-acting drugs are also socially used without medical advice ( caffeine, nicotine, alcohol, cannabis, opiates, amphetamines ) Most central drugs produce tolerance , psychological and/or physical dependence with long-term use  The brain plays a central role in control of most body functions ( awareness, movements, sensations, thoughts, memory )  Some reflex movements can occur via spinal cord  The spinal cord is connected to the brain stem and runs through the spinal canal The spinal cord carries signals (messages) back and forth between the brain and the peripheral nerves </vt:lpstr>
      <vt:lpstr>   Mechanism of Impulse in CNs Nerve Cell ( neuron )  Connection  Resting Potential Mechanism of Impulse in CNS Voltage operated channels ( Na , CL , K , Ca )                   Receptor operated channels </vt:lpstr>
      <vt:lpstr>عرض تقديمي في PowerPoint</vt:lpstr>
      <vt:lpstr>عرض تقديمي في PowerPoint</vt:lpstr>
      <vt:lpstr> CENTRAL NEUROTRANSMITTERS</vt:lpstr>
      <vt:lpstr>Antipsychotic Drugs  (Major tranquillizers – Neuroleptics ) &amp; Lithium</vt:lpstr>
      <vt:lpstr>Chlorpromzine </vt:lpstr>
      <vt:lpstr>عرض تقديمي في PowerPoint</vt:lpstr>
      <vt:lpstr>عرض تقديمي في PowerPoint</vt:lpstr>
      <vt:lpstr>عرض تقديمي في PowerPoint</vt:lpstr>
      <vt:lpstr>عرض تقديمي في PowerPoint</vt:lpstr>
      <vt:lpstr>Antidepressants Drugs</vt:lpstr>
      <vt:lpstr>عرض تقديمي في PowerPoint</vt:lpstr>
      <vt:lpstr>عرض تقديمي في PowerPoint</vt:lpstr>
      <vt:lpstr>عرض تقديمي في PowerPoint</vt:lpstr>
      <vt:lpstr>عرض تقديمي في PowerPoint</vt:lpstr>
      <vt:lpstr>عرض تقديمي في PowerPoint</vt:lpstr>
      <vt:lpstr>Monoamine oxidase inhibitors ( MAOIs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Antipsychotic Drugs</dc:title>
  <dc:creator>Laila</dc:creator>
  <cp:lastModifiedBy>المهدي حسن عبدالله حيال</cp:lastModifiedBy>
  <cp:revision>51</cp:revision>
  <dcterms:created xsi:type="dcterms:W3CDTF">2007-03-23T03:25:06Z</dcterms:created>
  <dcterms:modified xsi:type="dcterms:W3CDTF">2024-03-21T10:53:12Z</dcterms:modified>
</cp:coreProperties>
</file>