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337" r:id="rId2"/>
    <p:sldId id="257" r:id="rId3"/>
    <p:sldId id="269" r:id="rId4"/>
    <p:sldId id="315" r:id="rId5"/>
    <p:sldId id="281" r:id="rId6"/>
    <p:sldId id="282" r:id="rId7"/>
    <p:sldId id="280" r:id="rId8"/>
    <p:sldId id="359" r:id="rId9"/>
    <p:sldId id="283" r:id="rId10"/>
    <p:sldId id="319" r:id="rId11"/>
    <p:sldId id="321" r:id="rId12"/>
    <p:sldId id="322" r:id="rId13"/>
    <p:sldId id="324" r:id="rId14"/>
    <p:sldId id="328" r:id="rId15"/>
    <p:sldId id="341" r:id="rId16"/>
    <p:sldId id="343" r:id="rId17"/>
    <p:sldId id="342" r:id="rId18"/>
    <p:sldId id="344" r:id="rId19"/>
    <p:sldId id="347" r:id="rId20"/>
    <p:sldId id="349" r:id="rId21"/>
    <p:sldId id="360" r:id="rId22"/>
    <p:sldId id="353" r:id="rId23"/>
    <p:sldId id="355" r:id="rId24"/>
    <p:sldId id="358" r:id="rId25"/>
    <p:sldId id="357" r:id="rId26"/>
    <p:sldId id="3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4660"/>
  </p:normalViewPr>
  <p:slideViewPr>
    <p:cSldViewPr snapToGrid="0">
      <p:cViewPr varScale="1">
        <p:scale>
          <a:sx n="81" d="100"/>
          <a:sy n="81" d="100"/>
        </p:scale>
        <p:origin x="58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B0CEC-E68D-43B3-B5DE-94BBCD7F7C9D}" type="datetimeFigureOut">
              <a:rPr lang="en-GB" smtClean="0"/>
              <a:t>20/10/2022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0B6AE-10B1-4A4D-9179-6F0544B52E01}" type="slidenum">
              <a:rPr lang="en-GB" smtClean="0"/>
              <a:t>‹#›</a:t>
            </a:fld>
            <a:endParaRPr lang="en-GB"/>
          </a:p>
        </p:txBody>
      </p:sp>
    </p:spTree>
    <p:extLst>
      <p:ext uri="{BB962C8B-B14F-4D97-AF65-F5344CB8AC3E}">
        <p14:creationId xmlns:p14="http://schemas.microsoft.com/office/powerpoint/2010/main" val="36562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26DA94-138A-42A9-B6A4-32FEA2640994}"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28848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5D7886-C977-4627-941A-48E29D7F8101}"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8290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EA76F2-21AC-468E-AF7F-86D41E016956}"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405226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A26E22-CAB6-4D14-A301-56F114971532}"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99191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D004E-8FDD-4F1B-8A10-5273B6B1A0F5}"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364371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2C2794-E130-4EB9-BE43-5A7F0D95298B}"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66393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77A141-28C4-48B0-B981-BF8755753115}" type="datetime1">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419086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D46F4B-780A-4405-A6D4-8B82369ADF6D}" type="datetime1">
              <a:rPr lang="en-GB" smtClean="0"/>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46523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A8C6B-A6DF-47F8-B500-34E8CBAEBD8E}" type="datetime1">
              <a:rPr lang="en-GB" smtClean="0"/>
              <a:t>20/10/2022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352199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8931A-977D-49DB-8218-85333B6046FC}"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71828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D007F-9D0C-4328-BD36-59CD4255AEAC}"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76684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E0353-E6AA-4AFB-9A09-921C0E75FA44}" type="datetime1">
              <a:rPr lang="en-GB" smtClean="0"/>
              <a:t>20/10/2022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4955D-8619-4099-8A53-AC1898540FFA}" type="slidenum">
              <a:rPr lang="en-GB" smtClean="0"/>
              <a:t>‹#›</a:t>
            </a:fld>
            <a:endParaRPr lang="en-GB"/>
          </a:p>
        </p:txBody>
      </p:sp>
    </p:spTree>
    <p:extLst>
      <p:ext uri="{BB962C8B-B14F-4D97-AF65-F5344CB8AC3E}">
        <p14:creationId xmlns:p14="http://schemas.microsoft.com/office/powerpoint/2010/main" val="1749251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8.wmf"/><Relationship Id="rId3" Type="http://schemas.openxmlformats.org/officeDocument/2006/relationships/image" Target="../media/image63.png"/><Relationship Id="rId7" Type="http://schemas.openxmlformats.org/officeDocument/2006/relationships/image" Target="../media/image66.png"/><Relationship Id="rId1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37.wmf"/><Relationship Id="rId5" Type="http://schemas.openxmlformats.org/officeDocument/2006/relationships/image" Target="../media/image64.png"/><Relationship Id="rId10" Type="http://schemas.openxmlformats.org/officeDocument/2006/relationships/oleObject" Target="../embeddings/oleObject3.bin"/><Relationship Id="rId4" Type="http://schemas.openxmlformats.org/officeDocument/2006/relationships/image" Target="../media/image35.png"/><Relationship Id="rId9" Type="http://schemas.openxmlformats.org/officeDocument/2006/relationships/image" Target="../media/image3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CD00-4833-44CB-8AE2-6CA8012B8E93}"/>
              </a:ext>
            </a:extLst>
          </p:cNvPr>
          <p:cNvSpPr>
            <a:spLocks noGrp="1"/>
          </p:cNvSpPr>
          <p:nvPr>
            <p:ph type="ctrTitle"/>
          </p:nvPr>
        </p:nvSpPr>
        <p:spPr>
          <a:xfrm>
            <a:off x="2274277" y="715223"/>
            <a:ext cx="7643446" cy="1044526"/>
          </a:xfrm>
        </p:spPr>
        <p:txBody>
          <a:bodyPr>
            <a:noAutofit/>
          </a:bodyPr>
          <a:lstStyle/>
          <a:p>
            <a:r>
              <a:rPr lang="en-US" sz="4400" dirty="0">
                <a:solidFill>
                  <a:srgbClr val="002060"/>
                </a:solidFill>
              </a:rPr>
              <a:t>AL-AYEN UNIVRSITY</a:t>
            </a:r>
            <a:br>
              <a:rPr lang="en-US" sz="4400" dirty="0">
                <a:solidFill>
                  <a:srgbClr val="002060"/>
                </a:solidFill>
              </a:rPr>
            </a:br>
            <a:r>
              <a:rPr lang="en-US" sz="4400" dirty="0">
                <a:solidFill>
                  <a:srgbClr val="002060"/>
                </a:solidFill>
              </a:rPr>
              <a:t>COLLEGE OF ENGINEERING</a:t>
            </a:r>
            <a:endParaRPr lang="ar-SY" sz="4400" dirty="0">
              <a:solidFill>
                <a:srgbClr val="002060"/>
              </a:solidFill>
            </a:endParaRPr>
          </a:p>
        </p:txBody>
      </p:sp>
      <p:sp>
        <p:nvSpPr>
          <p:cNvPr id="3" name="Subtitle 2">
            <a:extLst>
              <a:ext uri="{FF2B5EF4-FFF2-40B4-BE49-F238E27FC236}">
                <a16:creationId xmlns:a16="http://schemas.microsoft.com/office/drawing/2014/main" id="{05A88EBC-0EE8-44D8-A89F-FB82ECB9325C}"/>
              </a:ext>
            </a:extLst>
          </p:cNvPr>
          <p:cNvSpPr>
            <a:spLocks noGrp="1"/>
          </p:cNvSpPr>
          <p:nvPr>
            <p:ph type="subTitle" idx="1"/>
          </p:nvPr>
        </p:nvSpPr>
        <p:spPr>
          <a:xfrm>
            <a:off x="1741283" y="1831638"/>
            <a:ext cx="9144000" cy="1044526"/>
          </a:xfrm>
        </p:spPr>
        <p:txBody>
          <a:bodyPr>
            <a:normAutofit/>
          </a:bodyPr>
          <a:lstStyle/>
          <a:p>
            <a:r>
              <a:rPr lang="en-US" sz="4400" dirty="0">
                <a:solidFill>
                  <a:srgbClr val="002060"/>
                </a:solidFill>
                <a:cs typeface="+mj-cs"/>
              </a:rPr>
              <a:t>RESERVOIR ENGINEERING I</a:t>
            </a:r>
            <a:endParaRPr lang="ar-SY" sz="4400" dirty="0">
              <a:solidFill>
                <a:srgbClr val="002060"/>
              </a:solidFill>
              <a:cs typeface="+mj-cs"/>
            </a:endParaRPr>
          </a:p>
        </p:txBody>
      </p:sp>
      <p:sp>
        <p:nvSpPr>
          <p:cNvPr id="4" name="TextBox 3">
            <a:extLst>
              <a:ext uri="{FF2B5EF4-FFF2-40B4-BE49-F238E27FC236}">
                <a16:creationId xmlns:a16="http://schemas.microsoft.com/office/drawing/2014/main" id="{A105DFFD-341B-455D-91BB-14F998B4E151}"/>
              </a:ext>
            </a:extLst>
          </p:cNvPr>
          <p:cNvSpPr txBox="1"/>
          <p:nvPr/>
        </p:nvSpPr>
        <p:spPr>
          <a:xfrm>
            <a:off x="1270780" y="5758203"/>
            <a:ext cx="2700997" cy="646331"/>
          </a:xfrm>
          <a:prstGeom prst="rect">
            <a:avLst/>
          </a:prstGeom>
          <a:noFill/>
        </p:spPr>
        <p:txBody>
          <a:bodyPr wrap="square" rtlCol="1">
            <a:spAutoFit/>
          </a:bodyPr>
          <a:lstStyle/>
          <a:p>
            <a:r>
              <a:rPr lang="en-US" dirty="0">
                <a:solidFill>
                  <a:srgbClr val="002060"/>
                </a:solidFill>
                <a:cs typeface="+mj-cs"/>
              </a:rPr>
              <a:t>NASIR ATALLAH</a:t>
            </a:r>
          </a:p>
          <a:p>
            <a:r>
              <a:rPr lang="en-US" dirty="0">
                <a:solidFill>
                  <a:srgbClr val="002060"/>
                </a:solidFill>
                <a:cs typeface="+mj-cs"/>
              </a:rPr>
              <a:t>ASMAA AHMED</a:t>
            </a:r>
            <a:endParaRPr lang="ar-SY" dirty="0">
              <a:solidFill>
                <a:srgbClr val="002060"/>
              </a:solidFill>
              <a:cs typeface="+mj-cs"/>
            </a:endParaRPr>
          </a:p>
        </p:txBody>
      </p:sp>
      <p:sp>
        <p:nvSpPr>
          <p:cNvPr id="5" name="TextBox 4">
            <a:extLst>
              <a:ext uri="{FF2B5EF4-FFF2-40B4-BE49-F238E27FC236}">
                <a16:creationId xmlns:a16="http://schemas.microsoft.com/office/drawing/2014/main" id="{0A970865-7D35-4B70-B673-EA26B8EE5CBF}"/>
              </a:ext>
            </a:extLst>
          </p:cNvPr>
          <p:cNvSpPr txBox="1"/>
          <p:nvPr/>
        </p:nvSpPr>
        <p:spPr>
          <a:xfrm>
            <a:off x="4548552" y="5327975"/>
            <a:ext cx="2897945" cy="523220"/>
          </a:xfrm>
          <a:prstGeom prst="rect">
            <a:avLst/>
          </a:prstGeom>
          <a:noFill/>
        </p:spPr>
        <p:txBody>
          <a:bodyPr wrap="square" rtlCol="1">
            <a:spAutoFit/>
          </a:bodyPr>
          <a:lstStyle/>
          <a:p>
            <a:pPr algn="ctr"/>
            <a:r>
              <a:rPr lang="en-US" sz="2800" b="1" dirty="0">
                <a:solidFill>
                  <a:srgbClr val="002060"/>
                </a:solidFill>
              </a:rPr>
              <a:t>2022-2023</a:t>
            </a:r>
            <a:endParaRPr lang="ar-SY" sz="2800" b="1" dirty="0">
              <a:solidFill>
                <a:srgbClr val="002060"/>
              </a:solidFill>
            </a:endParaRPr>
          </a:p>
        </p:txBody>
      </p:sp>
      <p:sp>
        <p:nvSpPr>
          <p:cNvPr id="9" name="TextBox 8">
            <a:extLst>
              <a:ext uri="{FF2B5EF4-FFF2-40B4-BE49-F238E27FC236}">
                <a16:creationId xmlns:a16="http://schemas.microsoft.com/office/drawing/2014/main" id="{F4D6A447-38A3-4F07-B0C0-4629A650A3E7}"/>
              </a:ext>
            </a:extLst>
          </p:cNvPr>
          <p:cNvSpPr txBox="1"/>
          <p:nvPr/>
        </p:nvSpPr>
        <p:spPr>
          <a:xfrm>
            <a:off x="1394234" y="3322743"/>
            <a:ext cx="8854289" cy="1384995"/>
          </a:xfrm>
          <a:prstGeom prst="rect">
            <a:avLst/>
          </a:prstGeom>
          <a:noFill/>
        </p:spPr>
        <p:txBody>
          <a:bodyPr wrap="square">
            <a:spAutoFit/>
          </a:bodyPr>
          <a:lstStyle/>
          <a:p>
            <a:pPr algn="ctr"/>
            <a:r>
              <a:rPr lang="en-GB" sz="2800" b="1" dirty="0">
                <a:ln w="0"/>
                <a:solidFill>
                  <a:srgbClr val="FF0000"/>
                </a:solidFill>
                <a:effectLst>
                  <a:outerShdw blurRad="38100" dist="19050" dir="2700000" algn="tl" rotWithShape="0">
                    <a:schemeClr val="dk1">
                      <a:alpha val="40000"/>
                    </a:schemeClr>
                  </a:outerShdw>
                </a:effectLst>
              </a:rPr>
              <a:t>Permeability</a:t>
            </a:r>
          </a:p>
          <a:p>
            <a:pPr algn="ctr"/>
            <a:r>
              <a:rPr lang="en-GB" sz="2800" b="1" dirty="0">
                <a:ln w="0"/>
                <a:solidFill>
                  <a:srgbClr val="FF0000"/>
                </a:solidFill>
                <a:effectLst>
                  <a:outerShdw blurRad="38100" dist="19050" dir="2700000" algn="tl" rotWithShape="0">
                    <a:schemeClr val="dk1">
                      <a:alpha val="40000"/>
                    </a:schemeClr>
                  </a:outerShdw>
                </a:effectLst>
              </a:rPr>
              <a:t> Rock compressibility</a:t>
            </a:r>
          </a:p>
          <a:p>
            <a:pPr algn="ctr"/>
            <a:r>
              <a:rPr lang="en-GB" sz="2800" b="1" dirty="0">
                <a:ln w="0"/>
                <a:solidFill>
                  <a:srgbClr val="FF0000"/>
                </a:solidFill>
                <a:effectLst>
                  <a:outerShdw blurRad="38100" dist="19050" dir="2700000" algn="tl" rotWithShape="0">
                    <a:schemeClr val="dk1">
                      <a:alpha val="40000"/>
                    </a:schemeClr>
                  </a:outerShdw>
                </a:effectLst>
              </a:rPr>
              <a:t> Fluid saturation</a:t>
            </a:r>
          </a:p>
        </p:txBody>
      </p:sp>
      <p:sp>
        <p:nvSpPr>
          <p:cNvPr id="11" name="Subtitle 2">
            <a:extLst>
              <a:ext uri="{FF2B5EF4-FFF2-40B4-BE49-F238E27FC236}">
                <a16:creationId xmlns:a16="http://schemas.microsoft.com/office/drawing/2014/main" id="{0F53F504-FA21-4485-A670-E1806DF1C478}"/>
              </a:ext>
            </a:extLst>
          </p:cNvPr>
          <p:cNvSpPr txBox="1">
            <a:spLocks/>
          </p:cNvSpPr>
          <p:nvPr/>
        </p:nvSpPr>
        <p:spPr>
          <a:xfrm>
            <a:off x="1614535" y="2553302"/>
            <a:ext cx="9144000" cy="7694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FF0000"/>
                </a:solidFill>
                <a:cs typeface="+mj-cs"/>
              </a:rPr>
              <a:t>Reservoir Rock Properties</a:t>
            </a:r>
            <a:endParaRPr lang="ar-SY" sz="4400" dirty="0">
              <a:solidFill>
                <a:srgbClr val="FF0000"/>
              </a:solidFill>
              <a:cs typeface="+mj-cs"/>
            </a:endParaRPr>
          </a:p>
        </p:txBody>
      </p:sp>
      <p:pic>
        <p:nvPicPr>
          <p:cNvPr id="12" name="Picture 4">
            <a:extLst>
              <a:ext uri="{FF2B5EF4-FFF2-40B4-BE49-F238E27FC236}">
                <a16:creationId xmlns:a16="http://schemas.microsoft.com/office/drawing/2014/main" id="{3B73C890-0FE2-452B-9EDF-B6F8C44D5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297" y="715223"/>
            <a:ext cx="1818245" cy="1638678"/>
          </a:xfrm>
          <a:prstGeom prst="rect">
            <a:avLst/>
          </a:prstGeom>
        </p:spPr>
      </p:pic>
      <p:sp>
        <p:nvSpPr>
          <p:cNvPr id="6" name="عنصر نائب لرقم الشريحة 5"/>
          <p:cNvSpPr>
            <a:spLocks noGrp="1"/>
          </p:cNvSpPr>
          <p:nvPr>
            <p:ph type="sldNum" sz="quarter" idx="12"/>
          </p:nvPr>
        </p:nvSpPr>
        <p:spPr/>
        <p:txBody>
          <a:bodyPr/>
          <a:lstStyle/>
          <a:p>
            <a:fld id="{FF24955D-8619-4099-8A53-AC1898540FFA}" type="slidenum">
              <a:rPr lang="en-GB" smtClean="0"/>
              <a:t>1</a:t>
            </a:fld>
            <a:endParaRPr lang="en-GB"/>
          </a:p>
        </p:txBody>
      </p:sp>
    </p:spTree>
    <p:extLst>
      <p:ext uri="{BB962C8B-B14F-4D97-AF65-F5344CB8AC3E}">
        <p14:creationId xmlns:p14="http://schemas.microsoft.com/office/powerpoint/2010/main" val="354801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12835" y="169448"/>
            <a:ext cx="7866906" cy="518616"/>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Permeability measurements: </a:t>
            </a:r>
            <a:r>
              <a:rPr lang="en-US" sz="2800" b="1" dirty="0">
                <a:solidFill>
                  <a:srgbClr val="0070C0"/>
                </a:solidFill>
              </a:rPr>
              <a:t>Lab. measurement </a:t>
            </a:r>
            <a:endParaRPr lang="en-GB" sz="2800" b="1" dirty="0">
              <a:solidFill>
                <a:schemeClr val="tx1"/>
              </a:solidFill>
            </a:endParaRPr>
          </a:p>
        </p:txBody>
      </p:sp>
      <p:sp>
        <p:nvSpPr>
          <p:cNvPr id="6" name="Rectangle 5"/>
          <p:cNvSpPr/>
          <p:nvPr/>
        </p:nvSpPr>
        <p:spPr>
          <a:xfrm>
            <a:off x="485365" y="1761246"/>
            <a:ext cx="7702031" cy="646331"/>
          </a:xfrm>
          <a:prstGeom prst="rect">
            <a:avLst/>
          </a:prstGeom>
        </p:spPr>
        <p:txBody>
          <a:bodyPr wrap="square">
            <a:spAutoFit/>
          </a:bodyPr>
          <a:lstStyle/>
          <a:p>
            <a:endParaRPr lang="en-GB" dirty="0">
              <a:solidFill>
                <a:srgbClr val="222222"/>
              </a:solidFill>
            </a:endParaRPr>
          </a:p>
          <a:p>
            <a:endParaRPr lang="en-GB" dirty="0">
              <a:solidFill>
                <a:srgbClr val="222222"/>
              </a:solidFill>
            </a:endParaRPr>
          </a:p>
        </p:txBody>
      </p:sp>
      <p:sp>
        <p:nvSpPr>
          <p:cNvPr id="8" name="Rectangle 7"/>
          <p:cNvSpPr/>
          <p:nvPr/>
        </p:nvSpPr>
        <p:spPr>
          <a:xfrm>
            <a:off x="549293" y="1727973"/>
            <a:ext cx="5398834" cy="369332"/>
          </a:xfrm>
          <a:prstGeom prst="rect">
            <a:avLst/>
          </a:prstGeom>
        </p:spPr>
        <p:txBody>
          <a:bodyPr wrap="square">
            <a:spAutoFit/>
          </a:bodyPr>
          <a:lstStyle/>
          <a:p>
            <a:pPr marL="342900" indent="-342900">
              <a:buFont typeface="Wingdings" panose="05000000000000000000" pitchFamily="2" charset="2"/>
              <a:buChar char="Ø"/>
            </a:pPr>
            <a:r>
              <a:rPr lang="en-GB" b="1" dirty="0">
                <a:solidFill>
                  <a:srgbClr val="0070C0"/>
                </a:solidFill>
              </a:rPr>
              <a:t>Darcy law for gas phase flow:</a:t>
            </a:r>
          </a:p>
        </p:txBody>
      </p:sp>
      <p:sp>
        <p:nvSpPr>
          <p:cNvPr id="2" name="Slide Number Placeholder 1"/>
          <p:cNvSpPr>
            <a:spLocks noGrp="1"/>
          </p:cNvSpPr>
          <p:nvPr>
            <p:ph type="sldNum" sz="quarter" idx="12"/>
          </p:nvPr>
        </p:nvSpPr>
        <p:spPr/>
        <p:txBody>
          <a:bodyPr/>
          <a:lstStyle/>
          <a:p>
            <a:fld id="{FF24955D-8619-4099-8A53-AC1898540FFA}" type="slidenum">
              <a:rPr lang="en-GB" sz="1800" smtClean="0"/>
              <a:t>10</a:t>
            </a:fld>
            <a:endParaRPr lang="en-GB" sz="1800"/>
          </a:p>
        </p:txBody>
      </p:sp>
      <p:sp>
        <p:nvSpPr>
          <p:cNvPr id="9" name="Rectangle 8"/>
          <p:cNvSpPr/>
          <p:nvPr/>
        </p:nvSpPr>
        <p:spPr>
          <a:xfrm>
            <a:off x="645992" y="977929"/>
            <a:ext cx="11099539" cy="646331"/>
          </a:xfrm>
          <a:prstGeom prst="rect">
            <a:avLst/>
          </a:prstGeom>
        </p:spPr>
        <p:txBody>
          <a:bodyPr wrap="square">
            <a:spAutoFit/>
          </a:bodyPr>
          <a:lstStyle/>
          <a:p>
            <a:pPr marL="342900" indent="-342900">
              <a:buFont typeface="Wingdings" panose="05000000000000000000" pitchFamily="2" charset="2"/>
              <a:buChar char="Ø"/>
            </a:pPr>
            <a:r>
              <a:rPr lang="en-GB" b="1" dirty="0">
                <a:solidFill>
                  <a:srgbClr val="0070C0"/>
                </a:solidFill>
              </a:rPr>
              <a:t>Dry gas is usually used (air, N2, He) in permeability determination???</a:t>
            </a:r>
          </a:p>
          <a:p>
            <a:r>
              <a:rPr lang="en-GB" b="1" dirty="0">
                <a:solidFill>
                  <a:srgbClr val="FF0000"/>
                </a:solidFill>
              </a:rPr>
              <a:t>Due to its convenience, availability, and to minimize fluid-rock reaction.</a:t>
            </a:r>
          </a:p>
        </p:txBody>
      </p:sp>
      <p:pic>
        <p:nvPicPr>
          <p:cNvPr id="12" name="Picture 11"/>
          <p:cNvPicPr>
            <a:picLocks noChangeAspect="1"/>
          </p:cNvPicPr>
          <p:nvPr/>
        </p:nvPicPr>
        <p:blipFill>
          <a:blip r:embed="rId2"/>
          <a:stretch>
            <a:fillRect/>
          </a:stretch>
        </p:blipFill>
        <p:spPr>
          <a:xfrm>
            <a:off x="7583950" y="1912639"/>
            <a:ext cx="4569555" cy="2111852"/>
          </a:xfrm>
          <a:prstGeom prst="rect">
            <a:avLst/>
          </a:prstGeom>
        </p:spPr>
      </p:pic>
      <p:sp>
        <p:nvSpPr>
          <p:cNvPr id="15" name="Rectangle 14"/>
          <p:cNvSpPr/>
          <p:nvPr/>
        </p:nvSpPr>
        <p:spPr>
          <a:xfrm>
            <a:off x="781795" y="2151623"/>
            <a:ext cx="6096000" cy="2308324"/>
          </a:xfrm>
          <a:prstGeom prst="rect">
            <a:avLst/>
          </a:prstGeom>
        </p:spPr>
        <p:txBody>
          <a:bodyPr>
            <a:spAutoFit/>
          </a:bodyPr>
          <a:lstStyle/>
          <a:p>
            <a:r>
              <a:rPr lang="en-GB" b="1" dirty="0"/>
              <a:t>k</a:t>
            </a:r>
            <a:r>
              <a:rPr lang="en-GB" b="1" dirty="0">
                <a:solidFill>
                  <a:srgbClr val="0070C0"/>
                </a:solidFill>
              </a:rPr>
              <a:t> = absolute permeability, </a:t>
            </a:r>
            <a:r>
              <a:rPr lang="en-GB" b="1" dirty="0">
                <a:solidFill>
                  <a:srgbClr val="FF0000"/>
                </a:solidFill>
              </a:rPr>
              <a:t>Darcy</a:t>
            </a:r>
          </a:p>
          <a:p>
            <a:r>
              <a:rPr lang="en-GB" b="1" dirty="0" err="1">
                <a:cs typeface="Times New Roman" panose="02020603050405020304" pitchFamily="18" charset="0"/>
              </a:rPr>
              <a:t>μ</a:t>
            </a:r>
            <a:r>
              <a:rPr lang="en-GB" b="1" dirty="0" err="1"/>
              <a:t>g</a:t>
            </a:r>
            <a:r>
              <a:rPr lang="en-GB" b="1" dirty="0">
                <a:solidFill>
                  <a:srgbClr val="0070C0"/>
                </a:solidFill>
              </a:rPr>
              <a:t> = gas viscosity, </a:t>
            </a:r>
            <a:r>
              <a:rPr lang="en-GB" b="1" dirty="0" err="1">
                <a:solidFill>
                  <a:srgbClr val="FF0000"/>
                </a:solidFill>
              </a:rPr>
              <a:t>cp</a:t>
            </a:r>
            <a:endParaRPr lang="en-GB" b="1" dirty="0">
              <a:solidFill>
                <a:srgbClr val="FF0000"/>
              </a:solidFill>
            </a:endParaRPr>
          </a:p>
          <a:p>
            <a:r>
              <a:rPr lang="en-GB" b="1" dirty="0" err="1"/>
              <a:t>pb</a:t>
            </a:r>
            <a:r>
              <a:rPr lang="en-GB" b="1" dirty="0">
                <a:solidFill>
                  <a:srgbClr val="0070C0"/>
                </a:solidFill>
              </a:rPr>
              <a:t> = base pressure (</a:t>
            </a:r>
            <a:r>
              <a:rPr lang="en-GB" b="1" dirty="0" err="1">
                <a:solidFill>
                  <a:srgbClr val="0070C0"/>
                </a:solidFill>
              </a:rPr>
              <a:t>atmosporic</a:t>
            </a:r>
            <a:r>
              <a:rPr lang="en-GB" b="1" dirty="0">
                <a:solidFill>
                  <a:srgbClr val="0070C0"/>
                </a:solidFill>
              </a:rPr>
              <a:t> pressure), </a:t>
            </a:r>
            <a:r>
              <a:rPr lang="en-GB" b="1" dirty="0" err="1">
                <a:solidFill>
                  <a:srgbClr val="FF0000"/>
                </a:solidFill>
              </a:rPr>
              <a:t>atm</a:t>
            </a:r>
            <a:endParaRPr lang="en-GB" b="1" dirty="0">
              <a:solidFill>
                <a:srgbClr val="FF0000"/>
              </a:solidFill>
            </a:endParaRPr>
          </a:p>
          <a:p>
            <a:r>
              <a:rPr lang="en-GB" b="1" dirty="0"/>
              <a:t>p1</a:t>
            </a:r>
            <a:r>
              <a:rPr lang="en-GB" b="1" dirty="0">
                <a:solidFill>
                  <a:srgbClr val="0070C0"/>
                </a:solidFill>
              </a:rPr>
              <a:t> = inlet (upstream) pressure, </a:t>
            </a:r>
            <a:r>
              <a:rPr lang="en-GB" b="1" dirty="0" err="1">
                <a:solidFill>
                  <a:srgbClr val="FF0000"/>
                </a:solidFill>
              </a:rPr>
              <a:t>atm</a:t>
            </a:r>
            <a:endParaRPr lang="en-GB" b="1" dirty="0">
              <a:solidFill>
                <a:srgbClr val="FF0000"/>
              </a:solidFill>
            </a:endParaRPr>
          </a:p>
          <a:p>
            <a:r>
              <a:rPr lang="en-GB" b="1" dirty="0"/>
              <a:t>p2</a:t>
            </a:r>
            <a:r>
              <a:rPr lang="en-GB" b="1" dirty="0">
                <a:solidFill>
                  <a:srgbClr val="0070C0"/>
                </a:solidFill>
              </a:rPr>
              <a:t> = outlet (downstream) pressure, </a:t>
            </a:r>
            <a:r>
              <a:rPr lang="en-GB" b="1" dirty="0" err="1">
                <a:solidFill>
                  <a:srgbClr val="FF0000"/>
                </a:solidFill>
              </a:rPr>
              <a:t>atm</a:t>
            </a:r>
            <a:endParaRPr lang="en-GB" b="1" dirty="0">
              <a:solidFill>
                <a:srgbClr val="FF0000"/>
              </a:solidFill>
            </a:endParaRPr>
          </a:p>
          <a:p>
            <a:r>
              <a:rPr lang="en-GB" b="1" dirty="0"/>
              <a:t>L</a:t>
            </a:r>
            <a:r>
              <a:rPr lang="en-GB" b="1" dirty="0">
                <a:solidFill>
                  <a:srgbClr val="0070C0"/>
                </a:solidFill>
              </a:rPr>
              <a:t> = length of the core, </a:t>
            </a:r>
            <a:r>
              <a:rPr lang="en-GB" b="1" dirty="0">
                <a:solidFill>
                  <a:srgbClr val="FF0000"/>
                </a:solidFill>
              </a:rPr>
              <a:t>cm</a:t>
            </a:r>
          </a:p>
          <a:p>
            <a:r>
              <a:rPr lang="en-GB" b="1" dirty="0"/>
              <a:t>A</a:t>
            </a:r>
            <a:r>
              <a:rPr lang="en-GB" b="1" dirty="0">
                <a:solidFill>
                  <a:srgbClr val="0070C0"/>
                </a:solidFill>
              </a:rPr>
              <a:t> = cross-sectional area, </a:t>
            </a:r>
            <a:r>
              <a:rPr lang="en-GB" b="1" dirty="0">
                <a:solidFill>
                  <a:srgbClr val="FF0000"/>
                </a:solidFill>
              </a:rPr>
              <a:t>cm2</a:t>
            </a:r>
          </a:p>
          <a:p>
            <a:r>
              <a:rPr lang="en-GB" b="1" dirty="0" err="1"/>
              <a:t>Qgsc</a:t>
            </a:r>
            <a:r>
              <a:rPr lang="en-GB" b="1" dirty="0">
                <a:solidFill>
                  <a:srgbClr val="0070C0"/>
                </a:solidFill>
              </a:rPr>
              <a:t> = gas flow rate at standard conditions, </a:t>
            </a:r>
            <a:r>
              <a:rPr lang="en-GB" b="1" dirty="0">
                <a:solidFill>
                  <a:srgbClr val="FF0000"/>
                </a:solidFill>
              </a:rPr>
              <a:t>cm3/sec</a:t>
            </a:r>
          </a:p>
        </p:txBody>
      </p:sp>
      <p:pic>
        <p:nvPicPr>
          <p:cNvPr id="18" name="Picture 17"/>
          <p:cNvPicPr>
            <a:picLocks noChangeAspect="1"/>
          </p:cNvPicPr>
          <p:nvPr/>
        </p:nvPicPr>
        <p:blipFill>
          <a:blip r:embed="rId3"/>
          <a:stretch>
            <a:fillRect/>
          </a:stretch>
        </p:blipFill>
        <p:spPr>
          <a:xfrm>
            <a:off x="8383336" y="1188515"/>
            <a:ext cx="2450426" cy="871490"/>
          </a:xfrm>
          <a:prstGeom prst="rect">
            <a:avLst/>
          </a:prstGeom>
          <a:ln>
            <a:solidFill>
              <a:srgbClr val="FF0000"/>
            </a:solidFill>
            <a:prstDash val="sysDash"/>
          </a:ln>
        </p:spPr>
      </p:pic>
      <p:sp>
        <p:nvSpPr>
          <p:cNvPr id="11" name="Rectangle 13"/>
          <p:cNvSpPr/>
          <p:nvPr/>
        </p:nvSpPr>
        <p:spPr>
          <a:xfrm>
            <a:off x="548252" y="4813814"/>
            <a:ext cx="6563086" cy="1200329"/>
          </a:xfrm>
          <a:prstGeom prst="rect">
            <a:avLst/>
          </a:prstGeom>
        </p:spPr>
        <p:txBody>
          <a:bodyPr wrap="square">
            <a:spAutoFit/>
          </a:bodyPr>
          <a:lstStyle/>
          <a:p>
            <a:pPr marL="342900" indent="-342900">
              <a:buFont typeface="Wingdings" panose="05000000000000000000" pitchFamily="2" charset="2"/>
              <a:buChar char="Ø"/>
            </a:pPr>
            <a:r>
              <a:rPr lang="en-GB" dirty="0">
                <a:solidFill>
                  <a:srgbClr val="0070C0"/>
                </a:solidFill>
              </a:rPr>
              <a:t>The gas flow rate is proportional to the difference in the pressure squared</a:t>
            </a:r>
          </a:p>
          <a:p>
            <a:pPr marL="342900" indent="-342900">
              <a:buFont typeface="Wingdings" panose="05000000000000000000" pitchFamily="2" charset="2"/>
              <a:buChar char="Ø"/>
            </a:pPr>
            <a:r>
              <a:rPr lang="en-GB" dirty="0">
                <a:solidFill>
                  <a:srgbClr val="0070C0"/>
                </a:solidFill>
              </a:rPr>
              <a:t>The liquid flowrate is proportional to the difference in the pressure</a:t>
            </a:r>
            <a:r>
              <a:rPr lang="en-GB" dirty="0"/>
              <a:t>.</a:t>
            </a:r>
          </a:p>
        </p:txBody>
      </p:sp>
      <p:pic>
        <p:nvPicPr>
          <p:cNvPr id="13" name="Picture 6"/>
          <p:cNvPicPr>
            <a:picLocks noChangeAspect="1"/>
          </p:cNvPicPr>
          <p:nvPr/>
        </p:nvPicPr>
        <p:blipFill>
          <a:blip r:embed="rId4"/>
          <a:stretch>
            <a:fillRect/>
          </a:stretch>
        </p:blipFill>
        <p:spPr>
          <a:xfrm>
            <a:off x="9050297" y="5490442"/>
            <a:ext cx="1993716" cy="783600"/>
          </a:xfrm>
          <a:prstGeom prst="rect">
            <a:avLst/>
          </a:prstGeom>
        </p:spPr>
      </p:pic>
      <p:sp>
        <p:nvSpPr>
          <p:cNvPr id="14" name="Pentagon 14"/>
          <p:cNvSpPr/>
          <p:nvPr/>
        </p:nvSpPr>
        <p:spPr>
          <a:xfrm>
            <a:off x="6754519" y="4427129"/>
            <a:ext cx="1104348" cy="397764"/>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000" b="1" dirty="0"/>
              <a:t>Gas</a:t>
            </a:r>
          </a:p>
        </p:txBody>
      </p:sp>
      <p:sp>
        <p:nvSpPr>
          <p:cNvPr id="16" name="Pentagon 15"/>
          <p:cNvSpPr/>
          <p:nvPr/>
        </p:nvSpPr>
        <p:spPr>
          <a:xfrm>
            <a:off x="6754519" y="5781660"/>
            <a:ext cx="1104348" cy="397764"/>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000" b="1" dirty="0"/>
              <a:t>Liquid</a:t>
            </a:r>
          </a:p>
        </p:txBody>
      </p:sp>
      <p:pic>
        <p:nvPicPr>
          <p:cNvPr id="17" name="Picture 9"/>
          <p:cNvPicPr>
            <a:picLocks noChangeAspect="1"/>
          </p:cNvPicPr>
          <p:nvPr/>
        </p:nvPicPr>
        <p:blipFill>
          <a:blip r:embed="rId3"/>
          <a:stretch>
            <a:fillRect/>
          </a:stretch>
        </p:blipFill>
        <p:spPr>
          <a:xfrm>
            <a:off x="8742330" y="4158648"/>
            <a:ext cx="2610718" cy="928498"/>
          </a:xfrm>
          <a:prstGeom prst="rect">
            <a:avLst/>
          </a:prstGeom>
        </p:spPr>
      </p:pic>
    </p:spTree>
    <p:extLst>
      <p:ext uri="{BB962C8B-B14F-4D97-AF65-F5344CB8AC3E}">
        <p14:creationId xmlns:p14="http://schemas.microsoft.com/office/powerpoint/2010/main" val="890521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2878" y="214716"/>
            <a:ext cx="9710991" cy="618204"/>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Roman"/>
              </a:rPr>
              <a:t>Permeability measurements: </a:t>
            </a:r>
            <a:r>
              <a:rPr lang="en-US" sz="3200" b="1" dirty="0">
                <a:solidFill>
                  <a:srgbClr val="0070C0"/>
                </a:solidFill>
                <a:latin typeface="Times New Roman" panose="02020603050405020304" pitchFamily="18" charset="0"/>
              </a:rPr>
              <a:t>Lab. measurement </a:t>
            </a:r>
            <a:endParaRPr lang="en-GB" sz="3200" b="1" dirty="0">
              <a:solidFill>
                <a:schemeClr val="tx1"/>
              </a:solidFill>
              <a:latin typeface="Times-Roman"/>
            </a:endParaRPr>
          </a:p>
        </p:txBody>
      </p:sp>
      <p:sp>
        <p:nvSpPr>
          <p:cNvPr id="6" name="Rectangle 5"/>
          <p:cNvSpPr/>
          <p:nvPr/>
        </p:nvSpPr>
        <p:spPr>
          <a:xfrm>
            <a:off x="471716" y="1198903"/>
            <a:ext cx="7702031" cy="400110"/>
          </a:xfrm>
          <a:prstGeom prst="rect">
            <a:avLst/>
          </a:prstGeom>
        </p:spPr>
        <p:txBody>
          <a:bodyPr wrap="square">
            <a:spAutoFit/>
          </a:bodyPr>
          <a:lstStyle/>
          <a:p>
            <a:r>
              <a:rPr lang="en-GB" sz="2000" b="1" dirty="0"/>
              <a:t>Derivation of Gas flow equation</a:t>
            </a:r>
          </a:p>
        </p:txBody>
      </p:sp>
      <p:sp>
        <p:nvSpPr>
          <p:cNvPr id="2" name="Slide Number Placeholder 1"/>
          <p:cNvSpPr>
            <a:spLocks noGrp="1"/>
          </p:cNvSpPr>
          <p:nvPr>
            <p:ph type="sldNum" sz="quarter" idx="12"/>
          </p:nvPr>
        </p:nvSpPr>
        <p:spPr/>
        <p:txBody>
          <a:bodyPr/>
          <a:lstStyle/>
          <a:p>
            <a:fld id="{FF24955D-8619-4099-8A53-AC1898540FFA}" type="slidenum">
              <a:rPr lang="en-GB" sz="2000" smtClean="0"/>
              <a:t>11</a:t>
            </a:fld>
            <a:endParaRPr lang="en-GB" sz="2000"/>
          </a:p>
        </p:txBody>
      </p:sp>
      <p:pic>
        <p:nvPicPr>
          <p:cNvPr id="11" name="Picture 10"/>
          <p:cNvPicPr>
            <a:picLocks noChangeAspect="1"/>
          </p:cNvPicPr>
          <p:nvPr/>
        </p:nvPicPr>
        <p:blipFill>
          <a:blip r:embed="rId2"/>
          <a:stretch>
            <a:fillRect/>
          </a:stretch>
        </p:blipFill>
        <p:spPr>
          <a:xfrm>
            <a:off x="647907" y="3340722"/>
            <a:ext cx="2910106" cy="487279"/>
          </a:xfrm>
          <a:prstGeom prst="rect">
            <a:avLst/>
          </a:prstGeom>
        </p:spPr>
      </p:pic>
      <p:pic>
        <p:nvPicPr>
          <p:cNvPr id="18" name="Picture 17"/>
          <p:cNvPicPr>
            <a:picLocks noChangeAspect="1"/>
          </p:cNvPicPr>
          <p:nvPr/>
        </p:nvPicPr>
        <p:blipFill>
          <a:blip r:embed="rId3"/>
          <a:stretch>
            <a:fillRect/>
          </a:stretch>
        </p:blipFill>
        <p:spPr>
          <a:xfrm>
            <a:off x="503480" y="4164594"/>
            <a:ext cx="3302982" cy="578812"/>
          </a:xfrm>
          <a:prstGeom prst="rect">
            <a:avLst/>
          </a:prstGeom>
        </p:spPr>
      </p:pic>
      <p:sp>
        <p:nvSpPr>
          <p:cNvPr id="19" name="Rectangle 18"/>
          <p:cNvSpPr/>
          <p:nvPr/>
        </p:nvSpPr>
        <p:spPr>
          <a:xfrm>
            <a:off x="471717" y="4903547"/>
            <a:ext cx="4950522" cy="400110"/>
          </a:xfrm>
          <a:prstGeom prst="rect">
            <a:avLst/>
          </a:prstGeom>
        </p:spPr>
        <p:txBody>
          <a:bodyPr wrap="none">
            <a:spAutoFit/>
          </a:bodyPr>
          <a:lstStyle/>
          <a:p>
            <a:pPr marL="342900" indent="-342900">
              <a:buFont typeface="Wingdings" panose="05000000000000000000" pitchFamily="2" charset="2"/>
              <a:buChar char="Ø"/>
            </a:pPr>
            <a:r>
              <a:rPr lang="en-GB" sz="2000" b="1" dirty="0">
                <a:solidFill>
                  <a:srgbClr val="0070C0"/>
                </a:solidFill>
              </a:rPr>
              <a:t>with the mean pressure pm expressed as</a:t>
            </a:r>
            <a:r>
              <a:rPr lang="en-GB" sz="2000" dirty="0"/>
              <a:t>:</a:t>
            </a:r>
          </a:p>
        </p:txBody>
      </p:sp>
      <p:pic>
        <p:nvPicPr>
          <p:cNvPr id="20" name="Picture 19"/>
          <p:cNvPicPr>
            <a:picLocks noChangeAspect="1"/>
          </p:cNvPicPr>
          <p:nvPr/>
        </p:nvPicPr>
        <p:blipFill>
          <a:blip r:embed="rId4"/>
          <a:stretch>
            <a:fillRect/>
          </a:stretch>
        </p:blipFill>
        <p:spPr>
          <a:xfrm>
            <a:off x="1083993" y="5376944"/>
            <a:ext cx="1623086" cy="789309"/>
          </a:xfrm>
          <a:prstGeom prst="rect">
            <a:avLst/>
          </a:prstGeom>
        </p:spPr>
      </p:pic>
      <p:sp>
        <p:nvSpPr>
          <p:cNvPr id="27" name="Rectangle 26"/>
          <p:cNvSpPr/>
          <p:nvPr/>
        </p:nvSpPr>
        <p:spPr>
          <a:xfrm>
            <a:off x="471717" y="1935794"/>
            <a:ext cx="11288995" cy="1015663"/>
          </a:xfrm>
          <a:prstGeom prst="rect">
            <a:avLst/>
          </a:prstGeom>
        </p:spPr>
        <p:txBody>
          <a:bodyPr wrap="square">
            <a:spAutoFit/>
          </a:bodyPr>
          <a:lstStyle/>
          <a:p>
            <a:pPr marL="342900" indent="-342900">
              <a:buFont typeface="Wingdings" panose="05000000000000000000" pitchFamily="2" charset="2"/>
              <a:buChar char="Ø"/>
            </a:pPr>
            <a:r>
              <a:rPr lang="en-GB" sz="2000" dirty="0">
                <a:solidFill>
                  <a:srgbClr val="0070C0"/>
                </a:solidFill>
              </a:rPr>
              <a:t>In using dry gas in measuring the permeability, q varies with pressure because the gas is a highly compressible fluid.</a:t>
            </a:r>
          </a:p>
          <a:p>
            <a:pPr marL="342900" indent="-342900">
              <a:buFont typeface="Wingdings" panose="05000000000000000000" pitchFamily="2" charset="2"/>
              <a:buChar char="Ø"/>
            </a:pPr>
            <a:r>
              <a:rPr lang="en-GB" sz="2000" dirty="0">
                <a:solidFill>
                  <a:srgbClr val="0070C0"/>
                </a:solidFill>
              </a:rPr>
              <a:t>The value of q at the average pressure in the core must be use</a:t>
            </a:r>
          </a:p>
        </p:txBody>
      </p:sp>
      <p:pic>
        <p:nvPicPr>
          <p:cNvPr id="28" name="Picture 27"/>
          <p:cNvPicPr>
            <a:picLocks noChangeAspect="1"/>
          </p:cNvPicPr>
          <p:nvPr/>
        </p:nvPicPr>
        <p:blipFill>
          <a:blip r:embed="rId5"/>
          <a:stretch>
            <a:fillRect/>
          </a:stretch>
        </p:blipFill>
        <p:spPr>
          <a:xfrm>
            <a:off x="6090774" y="3376253"/>
            <a:ext cx="5767345" cy="2665419"/>
          </a:xfrm>
          <a:prstGeom prst="rect">
            <a:avLst/>
          </a:prstGeom>
        </p:spPr>
      </p:pic>
    </p:spTree>
    <p:extLst>
      <p:ext uri="{BB962C8B-B14F-4D97-AF65-F5344CB8AC3E}">
        <p14:creationId xmlns:p14="http://schemas.microsoft.com/office/powerpoint/2010/main" val="179236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6786" y="241876"/>
            <a:ext cx="9258319" cy="545775"/>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Roman"/>
              </a:rPr>
              <a:t>Permeability measurements: </a:t>
            </a:r>
            <a:r>
              <a:rPr lang="en-US" sz="3200" b="1" dirty="0">
                <a:solidFill>
                  <a:srgbClr val="0070C0"/>
                </a:solidFill>
                <a:latin typeface="Times New Roman" panose="02020603050405020304" pitchFamily="18" charset="0"/>
              </a:rPr>
              <a:t>Lab. measurement </a:t>
            </a:r>
            <a:endParaRPr lang="en-GB" sz="3200" b="1" dirty="0">
              <a:solidFill>
                <a:schemeClr val="tx1"/>
              </a:solidFill>
              <a:latin typeface="Times-Roman"/>
            </a:endParaRPr>
          </a:p>
        </p:txBody>
      </p:sp>
      <p:sp>
        <p:nvSpPr>
          <p:cNvPr id="6" name="Rectangle 5"/>
          <p:cNvSpPr/>
          <p:nvPr/>
        </p:nvSpPr>
        <p:spPr>
          <a:xfrm>
            <a:off x="471717" y="1070692"/>
            <a:ext cx="7702031" cy="461665"/>
          </a:xfrm>
          <a:prstGeom prst="rect">
            <a:avLst/>
          </a:prstGeom>
        </p:spPr>
        <p:txBody>
          <a:bodyPr wrap="square">
            <a:spAutoFit/>
          </a:bodyPr>
          <a:lstStyle/>
          <a:p>
            <a:r>
              <a:rPr lang="en-GB" sz="2400" b="1" dirty="0">
                <a:latin typeface="Times-Roman"/>
              </a:rPr>
              <a:t>Derivation of Gas flow equation</a:t>
            </a:r>
          </a:p>
        </p:txBody>
      </p:sp>
      <p:sp>
        <p:nvSpPr>
          <p:cNvPr id="2" name="Slide Number Placeholder 1"/>
          <p:cNvSpPr>
            <a:spLocks noGrp="1"/>
          </p:cNvSpPr>
          <p:nvPr>
            <p:ph type="sldNum" sz="quarter" idx="12"/>
          </p:nvPr>
        </p:nvSpPr>
        <p:spPr/>
        <p:txBody>
          <a:bodyPr/>
          <a:lstStyle/>
          <a:p>
            <a:fld id="{FF24955D-8619-4099-8A53-AC1898540FFA}" type="slidenum">
              <a:rPr lang="en-GB" smtClean="0"/>
              <a:t>12</a:t>
            </a:fld>
            <a:endParaRPr lang="en-GB"/>
          </a:p>
        </p:txBody>
      </p:sp>
      <p:pic>
        <p:nvPicPr>
          <p:cNvPr id="17" name="Picture 16"/>
          <p:cNvPicPr>
            <a:picLocks noChangeAspect="1"/>
          </p:cNvPicPr>
          <p:nvPr/>
        </p:nvPicPr>
        <p:blipFill>
          <a:blip r:embed="rId2"/>
          <a:stretch>
            <a:fillRect/>
          </a:stretch>
        </p:blipFill>
        <p:spPr>
          <a:xfrm>
            <a:off x="6458020" y="3889694"/>
            <a:ext cx="3267932" cy="1162235"/>
          </a:xfrm>
          <a:prstGeom prst="rect">
            <a:avLst/>
          </a:prstGeom>
          <a:ln>
            <a:solidFill>
              <a:srgbClr val="FF0000"/>
            </a:solidFill>
            <a:prstDash val="sysDash"/>
          </a:ln>
        </p:spPr>
      </p:pic>
      <p:sp>
        <p:nvSpPr>
          <p:cNvPr id="21" name="Rectangle 20"/>
          <p:cNvSpPr/>
          <p:nvPr/>
        </p:nvSpPr>
        <p:spPr>
          <a:xfrm>
            <a:off x="419327" y="1756251"/>
            <a:ext cx="9970401" cy="646331"/>
          </a:xfrm>
          <a:prstGeom prst="rect">
            <a:avLst/>
          </a:prstGeom>
        </p:spPr>
        <p:txBody>
          <a:bodyPr wrap="square">
            <a:spAutoFit/>
          </a:bodyPr>
          <a:lstStyle/>
          <a:p>
            <a:pPr marL="342900" indent="-342900">
              <a:buFont typeface="Wingdings" panose="05000000000000000000" pitchFamily="2" charset="2"/>
              <a:buChar char="Ø"/>
            </a:pPr>
            <a:r>
              <a:rPr lang="en-GB" dirty="0">
                <a:solidFill>
                  <a:srgbClr val="0070C0"/>
                </a:solidFill>
              </a:rPr>
              <a:t>The gas flow rate is usually measured at base (atmospheric) pressure </a:t>
            </a:r>
            <a:r>
              <a:rPr lang="en-GB" dirty="0" err="1">
                <a:solidFill>
                  <a:srgbClr val="0070C0"/>
                </a:solidFill>
              </a:rPr>
              <a:t>pb</a:t>
            </a:r>
            <a:r>
              <a:rPr lang="en-GB" dirty="0">
                <a:solidFill>
                  <a:srgbClr val="0070C0"/>
                </a:solidFill>
              </a:rPr>
              <a:t> ,therefore, the term </a:t>
            </a:r>
            <a:r>
              <a:rPr lang="en-GB" dirty="0" err="1">
                <a:solidFill>
                  <a:srgbClr val="0070C0"/>
                </a:solidFill>
              </a:rPr>
              <a:t>Qgsc</a:t>
            </a:r>
            <a:r>
              <a:rPr lang="en-GB" dirty="0">
                <a:solidFill>
                  <a:srgbClr val="0070C0"/>
                </a:solidFill>
              </a:rPr>
              <a:t> is used</a:t>
            </a:r>
          </a:p>
        </p:txBody>
      </p:sp>
      <p:pic>
        <p:nvPicPr>
          <p:cNvPr id="24" name="Picture 23"/>
          <p:cNvPicPr>
            <a:picLocks noChangeAspect="1"/>
          </p:cNvPicPr>
          <p:nvPr/>
        </p:nvPicPr>
        <p:blipFill>
          <a:blip r:embed="rId3"/>
          <a:stretch>
            <a:fillRect/>
          </a:stretch>
        </p:blipFill>
        <p:spPr>
          <a:xfrm>
            <a:off x="1596787" y="2475054"/>
            <a:ext cx="2523526" cy="805704"/>
          </a:xfrm>
          <a:prstGeom prst="rect">
            <a:avLst/>
          </a:prstGeom>
        </p:spPr>
      </p:pic>
      <p:pic>
        <p:nvPicPr>
          <p:cNvPr id="25" name="Picture 24"/>
          <p:cNvPicPr>
            <a:picLocks noChangeAspect="1"/>
          </p:cNvPicPr>
          <p:nvPr/>
        </p:nvPicPr>
        <p:blipFill>
          <a:blip r:embed="rId4"/>
          <a:stretch>
            <a:fillRect/>
          </a:stretch>
        </p:blipFill>
        <p:spPr>
          <a:xfrm>
            <a:off x="662058" y="3889695"/>
            <a:ext cx="4975411" cy="1162235"/>
          </a:xfrm>
          <a:prstGeom prst="rect">
            <a:avLst/>
          </a:prstGeom>
        </p:spPr>
      </p:pic>
      <p:sp>
        <p:nvSpPr>
          <p:cNvPr id="26" name="Rectangle 25"/>
          <p:cNvSpPr/>
          <p:nvPr/>
        </p:nvSpPr>
        <p:spPr>
          <a:xfrm>
            <a:off x="419327" y="3467503"/>
            <a:ext cx="5716052" cy="369332"/>
          </a:xfrm>
          <a:prstGeom prst="rect">
            <a:avLst/>
          </a:prstGeom>
        </p:spPr>
        <p:txBody>
          <a:bodyPr wrap="none">
            <a:spAutoFit/>
          </a:bodyPr>
          <a:lstStyle/>
          <a:p>
            <a:pPr marL="457200" indent="-457200">
              <a:buFont typeface="Wingdings" panose="05000000000000000000" pitchFamily="2" charset="2"/>
              <a:buChar char="Ø"/>
            </a:pPr>
            <a:r>
              <a:rPr lang="en-GB" dirty="0">
                <a:solidFill>
                  <a:srgbClr val="0070C0"/>
                </a:solidFill>
              </a:rPr>
              <a:t>Substituting Darcy’s Law in the above expression gives</a:t>
            </a:r>
          </a:p>
        </p:txBody>
      </p:sp>
      <p:sp>
        <p:nvSpPr>
          <p:cNvPr id="3" name="Right Arrow 2"/>
          <p:cNvSpPr/>
          <p:nvPr/>
        </p:nvSpPr>
        <p:spPr>
          <a:xfrm>
            <a:off x="5637469" y="4259796"/>
            <a:ext cx="661182" cy="4220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2"/>
          <p:cNvSpPr/>
          <p:nvPr/>
        </p:nvSpPr>
        <p:spPr>
          <a:xfrm>
            <a:off x="485365" y="5228723"/>
            <a:ext cx="10469450" cy="923330"/>
          </a:xfrm>
          <a:prstGeom prst="rect">
            <a:avLst/>
          </a:prstGeom>
        </p:spPr>
        <p:txBody>
          <a:bodyPr wrap="square">
            <a:spAutoFit/>
          </a:bodyPr>
          <a:lstStyle/>
          <a:p>
            <a:pPr marL="342900" indent="-342900">
              <a:buFont typeface="Wingdings" panose="05000000000000000000" pitchFamily="2" charset="2"/>
              <a:buChar char="Ø"/>
            </a:pPr>
            <a:r>
              <a:rPr lang="en-GB" dirty="0">
                <a:solidFill>
                  <a:srgbClr val="0070C0"/>
                </a:solidFill>
              </a:rPr>
              <a:t>Permeability Measurements made With gas give higher permeabilities than the liquid.</a:t>
            </a:r>
          </a:p>
          <a:p>
            <a:pPr marL="342900" indent="-342900">
              <a:buFont typeface="Wingdings" panose="05000000000000000000" pitchFamily="2" charset="2"/>
              <a:buChar char="Ø"/>
            </a:pPr>
            <a:r>
              <a:rPr lang="en-GB" dirty="0">
                <a:solidFill>
                  <a:srgbClr val="0070C0"/>
                </a:solidFill>
              </a:rPr>
              <a:t>This phenomenon is attributed to </a:t>
            </a:r>
            <a:r>
              <a:rPr lang="en-GB" dirty="0" err="1">
                <a:solidFill>
                  <a:srgbClr val="0070C0"/>
                </a:solidFill>
              </a:rPr>
              <a:t>Klinkenberg</a:t>
            </a:r>
            <a:r>
              <a:rPr lang="en-GB" dirty="0">
                <a:solidFill>
                  <a:srgbClr val="0070C0"/>
                </a:solidFill>
              </a:rPr>
              <a:t> who observed this in 1941.</a:t>
            </a:r>
          </a:p>
          <a:p>
            <a:pPr marL="342900" indent="-342900">
              <a:buFont typeface="Wingdings" panose="05000000000000000000" pitchFamily="2" charset="2"/>
              <a:buChar char="Ø"/>
            </a:pPr>
            <a:r>
              <a:rPr lang="en-GB" dirty="0" err="1">
                <a:solidFill>
                  <a:srgbClr val="FF0000"/>
                </a:solidFill>
              </a:rPr>
              <a:t>Klinkenberg</a:t>
            </a:r>
            <a:r>
              <a:rPr lang="en-GB" dirty="0">
                <a:solidFill>
                  <a:srgbClr val="FF0000"/>
                </a:solidFill>
              </a:rPr>
              <a:t> Effect ??</a:t>
            </a:r>
            <a:r>
              <a:rPr lang="en-GB" dirty="0">
                <a:solidFill>
                  <a:srgbClr val="0070C0"/>
                </a:solidFill>
              </a:rPr>
              <a:t>  </a:t>
            </a:r>
          </a:p>
        </p:txBody>
      </p:sp>
    </p:spTree>
    <p:extLst>
      <p:ext uri="{BB962C8B-B14F-4D97-AF65-F5344CB8AC3E}">
        <p14:creationId xmlns:p14="http://schemas.microsoft.com/office/powerpoint/2010/main" val="115767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436" y="216675"/>
            <a:ext cx="10469451" cy="546896"/>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1"/>
                </a:solidFill>
                <a:latin typeface="Times-Roman"/>
              </a:rPr>
              <a:t>Permeability measurements:</a:t>
            </a:r>
            <a:r>
              <a:rPr lang="en-US" sz="3000" b="1" dirty="0">
                <a:solidFill>
                  <a:srgbClr val="0070C0"/>
                </a:solidFill>
                <a:latin typeface="Times New Roman" panose="02020603050405020304" pitchFamily="18" charset="0"/>
              </a:rPr>
              <a:t> </a:t>
            </a:r>
            <a:r>
              <a:rPr lang="en-GB" sz="3000" b="1" dirty="0">
                <a:solidFill>
                  <a:srgbClr val="0070C0"/>
                </a:solidFill>
                <a:latin typeface="Times-Roman"/>
              </a:rPr>
              <a:t>The Klingenberg Effect </a:t>
            </a:r>
          </a:p>
        </p:txBody>
      </p:sp>
      <p:sp>
        <p:nvSpPr>
          <p:cNvPr id="8" name="Rectangle 7"/>
          <p:cNvSpPr/>
          <p:nvPr/>
        </p:nvSpPr>
        <p:spPr>
          <a:xfrm>
            <a:off x="-1104189" y="2922161"/>
            <a:ext cx="11750724" cy="461665"/>
          </a:xfrm>
          <a:prstGeom prst="rect">
            <a:avLst/>
          </a:prstGeom>
        </p:spPr>
        <p:txBody>
          <a:bodyPr wrap="square">
            <a:spAutoFit/>
          </a:bodyPr>
          <a:lstStyle/>
          <a:p>
            <a:endParaRPr lang="en-GB" sz="2400" dirty="0"/>
          </a:p>
        </p:txBody>
      </p:sp>
      <p:sp>
        <p:nvSpPr>
          <p:cNvPr id="2" name="Slide Number Placeholder 1"/>
          <p:cNvSpPr>
            <a:spLocks noGrp="1"/>
          </p:cNvSpPr>
          <p:nvPr>
            <p:ph type="sldNum" sz="quarter" idx="12"/>
          </p:nvPr>
        </p:nvSpPr>
        <p:spPr/>
        <p:txBody>
          <a:bodyPr/>
          <a:lstStyle/>
          <a:p>
            <a:fld id="{FF24955D-8619-4099-8A53-AC1898540FFA}" type="slidenum">
              <a:rPr lang="en-GB" smtClean="0"/>
              <a:t>13</a:t>
            </a:fld>
            <a:endParaRPr lang="en-GB"/>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258640" y="991029"/>
            <a:ext cx="4508101" cy="1626033"/>
          </a:xfrm>
          <a:prstGeom prst="rect">
            <a:avLst/>
          </a:prstGeom>
          <a:noFill/>
          <a:ln>
            <a:noFill/>
          </a:ln>
        </p:spPr>
      </p:pic>
      <p:sp>
        <p:nvSpPr>
          <p:cNvPr id="3" name="Rectangle 2"/>
          <p:cNvSpPr/>
          <p:nvPr/>
        </p:nvSpPr>
        <p:spPr>
          <a:xfrm>
            <a:off x="485366" y="991029"/>
            <a:ext cx="6443336" cy="1477328"/>
          </a:xfrm>
          <a:prstGeom prst="rect">
            <a:avLst/>
          </a:prstGeom>
        </p:spPr>
        <p:txBody>
          <a:bodyPr wrap="square">
            <a:spAutoFit/>
          </a:bodyPr>
          <a:lstStyle/>
          <a:p>
            <a:pPr marL="342900" indent="-342900" algn="just">
              <a:buFont typeface="Wingdings" panose="05000000000000000000" pitchFamily="2" charset="2"/>
              <a:buChar char="Ø"/>
            </a:pPr>
            <a:r>
              <a:rPr lang="en-GB" dirty="0">
                <a:solidFill>
                  <a:srgbClr val="0070C0"/>
                </a:solidFill>
              </a:rPr>
              <a:t>liquids had a zero velocity at the sand grain surface, while gases exhibited some finite velocity at the sand grain surface.</a:t>
            </a:r>
          </a:p>
          <a:p>
            <a:pPr marL="342900" indent="-342900" algn="just">
              <a:buFont typeface="Wingdings" panose="05000000000000000000" pitchFamily="2" charset="2"/>
              <a:buChar char="Ø"/>
            </a:pPr>
            <a:r>
              <a:rPr lang="en-GB" dirty="0">
                <a:solidFill>
                  <a:srgbClr val="0070C0"/>
                </a:solidFill>
              </a:rPr>
              <a:t>The gases exhibited slippage at the sand grain surface.</a:t>
            </a:r>
          </a:p>
          <a:p>
            <a:pPr marL="342900" indent="-342900" algn="just">
              <a:buFont typeface="Wingdings" panose="05000000000000000000" pitchFamily="2" charset="2"/>
              <a:buChar char="Ø"/>
            </a:pPr>
            <a:r>
              <a:rPr lang="en-GB" dirty="0">
                <a:solidFill>
                  <a:srgbClr val="0070C0"/>
                </a:solidFill>
              </a:rPr>
              <a:t>This slippage resulted in a higher flow rate for the gas at a given pressure differential</a:t>
            </a:r>
          </a:p>
        </p:txBody>
      </p:sp>
      <p:pic>
        <p:nvPicPr>
          <p:cNvPr id="13" name="Picture 22"/>
          <p:cNvPicPr>
            <a:picLocks noChangeAspect="1"/>
          </p:cNvPicPr>
          <p:nvPr/>
        </p:nvPicPr>
        <p:blipFill>
          <a:blip r:embed="rId3"/>
          <a:stretch>
            <a:fillRect/>
          </a:stretch>
        </p:blipFill>
        <p:spPr>
          <a:xfrm>
            <a:off x="7711126" y="3306905"/>
            <a:ext cx="1356420" cy="588885"/>
          </a:xfrm>
          <a:prstGeom prst="rect">
            <a:avLst/>
          </a:prstGeom>
        </p:spPr>
      </p:pic>
      <p:pic>
        <p:nvPicPr>
          <p:cNvPr id="14" name="Picture 22"/>
          <p:cNvPicPr>
            <a:picLocks noChangeAspect="1"/>
          </p:cNvPicPr>
          <p:nvPr/>
        </p:nvPicPr>
        <p:blipFill>
          <a:blip r:embed="rId3"/>
          <a:stretch>
            <a:fillRect/>
          </a:stretch>
        </p:blipFill>
        <p:spPr>
          <a:xfrm>
            <a:off x="7088044" y="2878396"/>
            <a:ext cx="2346234" cy="1018609"/>
          </a:xfrm>
          <a:prstGeom prst="rect">
            <a:avLst/>
          </a:prstGeom>
        </p:spPr>
      </p:pic>
      <p:pic>
        <p:nvPicPr>
          <p:cNvPr id="16" name="Picture 2"/>
          <p:cNvPicPr>
            <a:picLocks noChangeAspect="1"/>
          </p:cNvPicPr>
          <p:nvPr/>
        </p:nvPicPr>
        <p:blipFill>
          <a:blip r:embed="rId4"/>
          <a:stretch>
            <a:fillRect/>
          </a:stretch>
        </p:blipFill>
        <p:spPr>
          <a:xfrm>
            <a:off x="6480313" y="2676143"/>
            <a:ext cx="5559487" cy="3746766"/>
          </a:xfrm>
          <a:prstGeom prst="rect">
            <a:avLst/>
          </a:prstGeom>
        </p:spPr>
      </p:pic>
      <p:cxnSp>
        <p:nvCxnSpPr>
          <p:cNvPr id="17" name="Straight Arrow Connector 14"/>
          <p:cNvCxnSpPr/>
          <p:nvPr/>
        </p:nvCxnSpPr>
        <p:spPr>
          <a:xfrm flipH="1">
            <a:off x="7456951" y="3867522"/>
            <a:ext cx="2204884" cy="73742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Flowchart: Alternate Process 18"/>
          <p:cNvSpPr/>
          <p:nvPr/>
        </p:nvSpPr>
        <p:spPr>
          <a:xfrm>
            <a:off x="7711126" y="5102747"/>
            <a:ext cx="1100070" cy="474293"/>
          </a:xfrm>
          <a:prstGeom prst="flowChartAlternateProcess">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lumMod val="75000"/>
                    <a:lumOff val="25000"/>
                  </a:schemeClr>
                </a:solidFill>
              </a:rPr>
              <a:t>KL</a:t>
            </a:r>
          </a:p>
        </p:txBody>
      </p:sp>
      <p:cxnSp>
        <p:nvCxnSpPr>
          <p:cNvPr id="19" name="Straight Arrow Connector 19"/>
          <p:cNvCxnSpPr/>
          <p:nvPr/>
        </p:nvCxnSpPr>
        <p:spPr>
          <a:xfrm flipH="1" flipV="1">
            <a:off x="7242993" y="4686368"/>
            <a:ext cx="427916" cy="551763"/>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Flowchart: Connector 21"/>
          <p:cNvSpPr/>
          <p:nvPr/>
        </p:nvSpPr>
        <p:spPr>
          <a:xfrm>
            <a:off x="7149986" y="4604942"/>
            <a:ext cx="137652" cy="1628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2"/>
          <p:cNvPicPr>
            <a:picLocks noChangeAspect="1"/>
          </p:cNvPicPr>
          <p:nvPr/>
        </p:nvPicPr>
        <p:blipFill>
          <a:blip r:embed="rId3"/>
          <a:stretch>
            <a:fillRect/>
          </a:stretch>
        </p:blipFill>
        <p:spPr>
          <a:xfrm>
            <a:off x="7456952" y="3076152"/>
            <a:ext cx="1269022" cy="550941"/>
          </a:xfrm>
          <a:prstGeom prst="rect">
            <a:avLst/>
          </a:prstGeom>
        </p:spPr>
      </p:pic>
      <p:sp>
        <p:nvSpPr>
          <p:cNvPr id="22" name="Rectangle 12"/>
          <p:cNvSpPr/>
          <p:nvPr/>
        </p:nvSpPr>
        <p:spPr>
          <a:xfrm>
            <a:off x="628436" y="4360968"/>
            <a:ext cx="5128637" cy="1754326"/>
          </a:xfrm>
          <a:prstGeom prst="rect">
            <a:avLst/>
          </a:prstGeom>
        </p:spPr>
        <p:txBody>
          <a:bodyPr wrap="square">
            <a:spAutoFit/>
          </a:bodyPr>
          <a:lstStyle/>
          <a:p>
            <a:pPr marL="342900" indent="-342900">
              <a:buFont typeface="Wingdings" panose="05000000000000000000" pitchFamily="2" charset="2"/>
              <a:buChar char="Ø"/>
            </a:pPr>
            <a:r>
              <a:rPr lang="en-GB" dirty="0">
                <a:solidFill>
                  <a:srgbClr val="0070C0"/>
                </a:solidFill>
              </a:rPr>
              <a:t>Plot measured permeability versus 1/pm </a:t>
            </a:r>
          </a:p>
          <a:p>
            <a:pPr marL="342900" indent="-342900">
              <a:buFont typeface="Wingdings" panose="05000000000000000000" pitchFamily="2" charset="2"/>
              <a:buChar char="Ø"/>
            </a:pPr>
            <a:endParaRPr lang="en-GB" dirty="0">
              <a:solidFill>
                <a:srgbClr val="0070C0"/>
              </a:solidFill>
            </a:endParaRPr>
          </a:p>
          <a:p>
            <a:pPr marL="342900" indent="-342900">
              <a:buFont typeface="Wingdings" panose="05000000000000000000" pitchFamily="2" charset="2"/>
              <a:buChar char="Ø"/>
            </a:pPr>
            <a:r>
              <a:rPr lang="en-GB" dirty="0">
                <a:solidFill>
                  <a:srgbClr val="0070C0"/>
                </a:solidFill>
              </a:rPr>
              <a:t>Extrapolated to the point where 1/pm = 0</a:t>
            </a:r>
          </a:p>
          <a:p>
            <a:pPr marL="342900" indent="-342900">
              <a:buFont typeface="Wingdings" panose="05000000000000000000" pitchFamily="2" charset="2"/>
              <a:buChar char="Ø"/>
            </a:pPr>
            <a:endParaRPr lang="en-GB" dirty="0">
              <a:solidFill>
                <a:srgbClr val="0070C0"/>
              </a:solidFill>
            </a:endParaRPr>
          </a:p>
          <a:p>
            <a:pPr marL="342900" indent="-342900">
              <a:buFont typeface="Wingdings" panose="05000000000000000000" pitchFamily="2" charset="2"/>
              <a:buChar char="Ø"/>
            </a:pPr>
            <a:r>
              <a:rPr lang="en-GB" dirty="0">
                <a:solidFill>
                  <a:srgbClr val="0070C0"/>
                </a:solidFill>
              </a:rPr>
              <a:t>This permeability equals to the liquid permeability</a:t>
            </a:r>
          </a:p>
        </p:txBody>
      </p:sp>
      <p:sp>
        <p:nvSpPr>
          <p:cNvPr id="23" name="Rectangle 10"/>
          <p:cNvSpPr/>
          <p:nvPr/>
        </p:nvSpPr>
        <p:spPr>
          <a:xfrm>
            <a:off x="628436" y="3076152"/>
            <a:ext cx="5079264" cy="646331"/>
          </a:xfrm>
          <a:prstGeom prst="rect">
            <a:avLst/>
          </a:prstGeom>
        </p:spPr>
        <p:txBody>
          <a:bodyPr wrap="square">
            <a:spAutoFit/>
          </a:bodyPr>
          <a:lstStyle/>
          <a:p>
            <a:pPr marL="342900" indent="-342900">
              <a:buFont typeface="Wingdings" panose="05000000000000000000" pitchFamily="2" charset="2"/>
              <a:buChar char="Ø"/>
            </a:pPr>
            <a:r>
              <a:rPr lang="en-GB" dirty="0" err="1">
                <a:solidFill>
                  <a:srgbClr val="0070C0"/>
                </a:solidFill>
              </a:rPr>
              <a:t>Klinkenberg</a:t>
            </a:r>
            <a:r>
              <a:rPr lang="en-GB" dirty="0">
                <a:solidFill>
                  <a:srgbClr val="0070C0"/>
                </a:solidFill>
              </a:rPr>
              <a:t> found that as the mean pressure increased the calculated permeability decreased.</a:t>
            </a:r>
          </a:p>
        </p:txBody>
      </p:sp>
    </p:spTree>
    <p:extLst>
      <p:ext uri="{BB962C8B-B14F-4D97-AF65-F5344CB8AC3E}">
        <p14:creationId xmlns:p14="http://schemas.microsoft.com/office/powerpoint/2010/main" val="3639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par>
                                <p:cTn id="18" presetID="6" presetClass="entr" presetSubtype="16"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0942" y="151341"/>
            <a:ext cx="7827871" cy="600097"/>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Roman"/>
              </a:rPr>
              <a:t>Permeability measurements</a:t>
            </a:r>
          </a:p>
        </p:txBody>
      </p:sp>
      <p:sp>
        <p:nvSpPr>
          <p:cNvPr id="6" name="Rectangle 5"/>
          <p:cNvSpPr/>
          <p:nvPr/>
        </p:nvSpPr>
        <p:spPr>
          <a:xfrm>
            <a:off x="485365" y="1761246"/>
            <a:ext cx="7702031" cy="830997"/>
          </a:xfrm>
          <a:prstGeom prst="rect">
            <a:avLst/>
          </a:prstGeom>
        </p:spPr>
        <p:txBody>
          <a:bodyPr wrap="square">
            <a:spAutoFit/>
          </a:bodyPr>
          <a:lstStyle/>
          <a:p>
            <a:endParaRPr lang="en-GB" sz="2400" dirty="0">
              <a:solidFill>
                <a:srgbClr val="222222"/>
              </a:solidFill>
              <a:latin typeface="arial" panose="020B0604020202020204" pitchFamily="34" charset="0"/>
            </a:endParaRPr>
          </a:p>
          <a:p>
            <a:endParaRPr lang="en-GB" sz="2400" dirty="0">
              <a:solidFill>
                <a:srgbClr val="222222"/>
              </a:solidFill>
              <a:latin typeface="arial" panose="020B0604020202020204" pitchFamily="34" charset="0"/>
            </a:endParaRPr>
          </a:p>
        </p:txBody>
      </p:sp>
      <p:sp>
        <p:nvSpPr>
          <p:cNvPr id="8" name="Rectangle 7"/>
          <p:cNvSpPr/>
          <p:nvPr/>
        </p:nvSpPr>
        <p:spPr>
          <a:xfrm>
            <a:off x="481053" y="1490235"/>
            <a:ext cx="6497935" cy="646331"/>
          </a:xfrm>
          <a:prstGeom prst="rect">
            <a:avLst/>
          </a:prstGeom>
        </p:spPr>
        <p:txBody>
          <a:bodyPr wrap="square">
            <a:spAutoFit/>
          </a:bodyPr>
          <a:lstStyle/>
          <a:p>
            <a:pPr marL="342900" indent="-342900">
              <a:buFont typeface="Wingdings" panose="05000000000000000000" pitchFamily="2" charset="2"/>
              <a:buChar char="Ø"/>
            </a:pPr>
            <a:r>
              <a:rPr lang="en-GB" dirty="0">
                <a:solidFill>
                  <a:srgbClr val="0070C0"/>
                </a:solidFill>
              </a:rPr>
              <a:t>Plugs in both vertical and horizontal directions are taken</a:t>
            </a:r>
          </a:p>
          <a:p>
            <a:pPr marL="342900" indent="-342900">
              <a:buFont typeface="Wingdings" panose="05000000000000000000" pitchFamily="2" charset="2"/>
              <a:buChar char="Ø"/>
            </a:pPr>
            <a:r>
              <a:rPr lang="en-GB" dirty="0" err="1">
                <a:solidFill>
                  <a:srgbClr val="0070C0"/>
                </a:solidFill>
              </a:rPr>
              <a:t>Kv</a:t>
            </a:r>
            <a:r>
              <a:rPr lang="en-GB" dirty="0">
                <a:solidFill>
                  <a:srgbClr val="0070C0"/>
                </a:solidFill>
              </a:rPr>
              <a:t> is smaller than KH</a:t>
            </a:r>
          </a:p>
        </p:txBody>
      </p:sp>
      <p:sp>
        <p:nvSpPr>
          <p:cNvPr id="2" name="Slide Number Placeholder 1"/>
          <p:cNvSpPr>
            <a:spLocks noGrp="1"/>
          </p:cNvSpPr>
          <p:nvPr>
            <p:ph type="sldNum" sz="quarter" idx="12"/>
          </p:nvPr>
        </p:nvSpPr>
        <p:spPr/>
        <p:txBody>
          <a:bodyPr/>
          <a:lstStyle/>
          <a:p>
            <a:fld id="{FF24955D-8619-4099-8A53-AC1898540FFA}" type="slidenum">
              <a:rPr lang="en-GB" smtClean="0"/>
              <a:t>14</a:t>
            </a:fld>
            <a:endParaRPr lang="en-GB"/>
          </a:p>
        </p:txBody>
      </p:sp>
      <p:pic>
        <p:nvPicPr>
          <p:cNvPr id="3" name="Picture 2"/>
          <p:cNvPicPr>
            <a:picLocks noChangeAspect="1"/>
          </p:cNvPicPr>
          <p:nvPr/>
        </p:nvPicPr>
        <p:blipFill rotWithShape="1">
          <a:blip r:embed="rId2"/>
          <a:srcRect r="51910" b="15535"/>
          <a:stretch/>
        </p:blipFill>
        <p:spPr>
          <a:xfrm>
            <a:off x="7496399" y="949984"/>
            <a:ext cx="2190939" cy="2041113"/>
          </a:xfrm>
          <a:prstGeom prst="rect">
            <a:avLst/>
          </a:prstGeom>
        </p:spPr>
      </p:pic>
      <p:pic>
        <p:nvPicPr>
          <p:cNvPr id="10" name="Picture 9"/>
          <p:cNvPicPr>
            <a:picLocks noChangeAspect="1"/>
          </p:cNvPicPr>
          <p:nvPr/>
        </p:nvPicPr>
        <p:blipFill>
          <a:blip r:embed="rId3"/>
          <a:stretch>
            <a:fillRect/>
          </a:stretch>
        </p:blipFill>
        <p:spPr>
          <a:xfrm>
            <a:off x="9958813" y="931929"/>
            <a:ext cx="1960077" cy="1883700"/>
          </a:xfrm>
          <a:prstGeom prst="rect">
            <a:avLst/>
          </a:prstGeom>
        </p:spPr>
      </p:pic>
      <p:sp>
        <p:nvSpPr>
          <p:cNvPr id="9" name="Rectangle 8"/>
          <p:cNvSpPr/>
          <p:nvPr/>
        </p:nvSpPr>
        <p:spPr>
          <a:xfrm>
            <a:off x="622943" y="1067935"/>
            <a:ext cx="5421932" cy="400110"/>
          </a:xfrm>
          <a:prstGeom prst="rect">
            <a:avLst/>
          </a:prstGeom>
        </p:spPr>
        <p:txBody>
          <a:bodyPr wrap="none">
            <a:spAutoFit/>
          </a:bodyPr>
          <a:lstStyle/>
          <a:p>
            <a:pPr algn="ctr"/>
            <a:r>
              <a:rPr lang="en-GB" sz="2000" b="1" dirty="0">
                <a:latin typeface="Times-Roman"/>
              </a:rPr>
              <a:t>Horizontal (K</a:t>
            </a:r>
            <a:r>
              <a:rPr lang="en-GB" sz="1400" b="1" dirty="0">
                <a:latin typeface="Times-Roman"/>
              </a:rPr>
              <a:t>H</a:t>
            </a:r>
            <a:r>
              <a:rPr lang="en-GB" sz="2000" b="1" dirty="0">
                <a:latin typeface="Times-Roman"/>
              </a:rPr>
              <a:t>) &amp; Vertical Permeability (</a:t>
            </a:r>
            <a:r>
              <a:rPr lang="en-GB" sz="2000" b="1" dirty="0" err="1">
                <a:latin typeface="Times-Roman"/>
              </a:rPr>
              <a:t>K</a:t>
            </a:r>
            <a:r>
              <a:rPr lang="en-GB" sz="1400" b="1" dirty="0" err="1">
                <a:latin typeface="Times-Roman"/>
              </a:rPr>
              <a:t>v</a:t>
            </a:r>
            <a:r>
              <a:rPr lang="en-GB" sz="2000" b="1" dirty="0">
                <a:latin typeface="Times-Roman"/>
              </a:rPr>
              <a:t>) </a:t>
            </a:r>
          </a:p>
        </p:txBody>
      </p:sp>
      <p:pic>
        <p:nvPicPr>
          <p:cNvPr id="11" name="Picture 8"/>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53497" y="2417275"/>
            <a:ext cx="6907793" cy="4185009"/>
          </a:xfrm>
          <a:prstGeom prst="rect">
            <a:avLst/>
          </a:prstGeom>
          <a:ln>
            <a:solidFill>
              <a:schemeClr val="tx1"/>
            </a:solidFill>
          </a:ln>
        </p:spPr>
      </p:pic>
      <p:sp>
        <p:nvSpPr>
          <p:cNvPr id="13" name="Rectangle 9"/>
          <p:cNvSpPr/>
          <p:nvPr/>
        </p:nvSpPr>
        <p:spPr>
          <a:xfrm>
            <a:off x="7808903" y="4110836"/>
            <a:ext cx="2149910" cy="646331"/>
          </a:xfrm>
          <a:prstGeom prst="rect">
            <a:avLst/>
          </a:prstGeom>
        </p:spPr>
        <p:txBody>
          <a:bodyPr wrap="square">
            <a:spAutoFit/>
          </a:bodyPr>
          <a:lstStyle/>
          <a:p>
            <a:r>
              <a:rPr lang="en-GB" dirty="0">
                <a:solidFill>
                  <a:srgbClr val="0070C0"/>
                </a:solidFill>
                <a:latin typeface="Times New Roman" panose="02020603050405020304" pitchFamily="18" charset="0"/>
              </a:rPr>
              <a:t>Routine core analysis example</a:t>
            </a:r>
            <a:endParaRPr lang="en-GB" dirty="0">
              <a:solidFill>
                <a:srgbClr val="0070C0"/>
              </a:solidFill>
            </a:endParaRPr>
          </a:p>
        </p:txBody>
      </p:sp>
      <p:sp>
        <p:nvSpPr>
          <p:cNvPr id="7" name="سهم إلى اليمين 6"/>
          <p:cNvSpPr/>
          <p:nvPr/>
        </p:nvSpPr>
        <p:spPr>
          <a:xfrm rot="11046337">
            <a:off x="7293868" y="4294558"/>
            <a:ext cx="539439" cy="267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سهم إلى اليمين 13"/>
          <p:cNvSpPr/>
          <p:nvPr/>
        </p:nvSpPr>
        <p:spPr>
          <a:xfrm rot="396972">
            <a:off x="6556572" y="1592765"/>
            <a:ext cx="582724" cy="248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21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4955D-8619-4099-8A53-AC1898540FFA}" type="slidenum">
              <a:rPr lang="en-GB" smtClean="0"/>
              <a:t>15</a:t>
            </a:fld>
            <a:endParaRPr lang="en-GB"/>
          </a:p>
        </p:txBody>
      </p:sp>
      <p:sp>
        <p:nvSpPr>
          <p:cNvPr id="8" name="Rectangle 4"/>
          <p:cNvSpPr/>
          <p:nvPr/>
        </p:nvSpPr>
        <p:spPr>
          <a:xfrm>
            <a:off x="2014168" y="631401"/>
            <a:ext cx="8333943" cy="1396575"/>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rPr>
              <a:t>Reservoir Rock Properties</a:t>
            </a:r>
          </a:p>
          <a:p>
            <a:pPr algn="ctr"/>
            <a:r>
              <a:rPr lang="en-GB" sz="4800" dirty="0">
                <a:solidFill>
                  <a:schemeClr val="accent1"/>
                </a:solidFill>
              </a:rPr>
              <a:t>Rock compressibility</a:t>
            </a:r>
          </a:p>
        </p:txBody>
      </p:sp>
      <p:sp>
        <p:nvSpPr>
          <p:cNvPr id="4" name="مربع نص 3"/>
          <p:cNvSpPr txBox="1"/>
          <p:nvPr/>
        </p:nvSpPr>
        <p:spPr>
          <a:xfrm>
            <a:off x="2014168" y="2525915"/>
            <a:ext cx="7505323" cy="3046988"/>
          </a:xfrm>
          <a:prstGeom prst="rect">
            <a:avLst/>
          </a:prstGeom>
          <a:noFill/>
        </p:spPr>
        <p:txBody>
          <a:bodyPr wrap="square" rtlCol="0">
            <a:spAutoFit/>
          </a:bodyPr>
          <a:lstStyle/>
          <a:p>
            <a:r>
              <a:rPr lang="en-US" sz="2400" b="1" dirty="0"/>
              <a:t>Outline</a:t>
            </a:r>
          </a:p>
          <a:p>
            <a:endParaRPr lang="en-US" sz="1000" b="1" dirty="0"/>
          </a:p>
          <a:p>
            <a:r>
              <a:rPr lang="en-GB" sz="2000" dirty="0"/>
              <a:t>Compressibility definition</a:t>
            </a:r>
          </a:p>
          <a:p>
            <a:r>
              <a:rPr lang="en-GB" sz="2000" dirty="0"/>
              <a:t>Rock compressibility</a:t>
            </a:r>
          </a:p>
          <a:p>
            <a:r>
              <a:rPr lang="en-GB" sz="2000" dirty="0"/>
              <a:t>Overburden pressure</a:t>
            </a:r>
          </a:p>
          <a:p>
            <a:r>
              <a:rPr lang="en-GB" sz="2000" dirty="0"/>
              <a:t>Reservoir pressure</a:t>
            </a:r>
          </a:p>
          <a:p>
            <a:r>
              <a:rPr lang="en-GB" sz="2000" dirty="0"/>
              <a:t>Types of compressibility </a:t>
            </a:r>
          </a:p>
          <a:p>
            <a:r>
              <a:rPr lang="en-GB" sz="2000" dirty="0"/>
              <a:t>Lab. Measurement of compressibility</a:t>
            </a:r>
          </a:p>
          <a:p>
            <a:endParaRPr lang="en-GB" sz="2000" dirty="0"/>
          </a:p>
          <a:p>
            <a:pPr algn="ctr"/>
            <a:endParaRPr lang="en-GB" b="1" dirty="0"/>
          </a:p>
        </p:txBody>
      </p:sp>
    </p:spTree>
    <p:extLst>
      <p:ext uri="{BB962C8B-B14F-4D97-AF65-F5344CB8AC3E}">
        <p14:creationId xmlns:p14="http://schemas.microsoft.com/office/powerpoint/2010/main" val="229950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8205" y="1616548"/>
            <a:ext cx="5766381" cy="4069027"/>
          </a:xfrm>
        </p:spPr>
        <p:txBody>
          <a:bodyPr>
            <a:normAutofit fontScale="32500" lnSpcReduction="20000"/>
          </a:bodyPr>
          <a:lstStyle/>
          <a:p>
            <a:pPr algn="l"/>
            <a:r>
              <a:rPr lang="en-GB" sz="7000" dirty="0">
                <a:solidFill>
                  <a:schemeClr val="accent1">
                    <a:lumMod val="75000"/>
                  </a:schemeClr>
                </a:solidFill>
              </a:rPr>
              <a:t>Compressibility, C: the fractional change in volume per unit change in pressure</a:t>
            </a:r>
          </a:p>
          <a:p>
            <a:pPr algn="l"/>
            <a:endParaRPr lang="en-GB" sz="7000" dirty="0">
              <a:solidFill>
                <a:schemeClr val="accent1">
                  <a:lumMod val="75000"/>
                </a:schemeClr>
              </a:solidFill>
            </a:endParaRPr>
          </a:p>
          <a:p>
            <a:pPr algn="l"/>
            <a:r>
              <a:rPr lang="en-GB" sz="7200" dirty="0">
                <a:solidFill>
                  <a:schemeClr val="accent1">
                    <a:lumMod val="75000"/>
                  </a:schemeClr>
                </a:solidFill>
              </a:rPr>
              <a:t>It is always positive value, So the negative is in the equation to force the compressibility coefficient to positive</a:t>
            </a:r>
          </a:p>
          <a:p>
            <a:pPr algn="l"/>
            <a:endParaRPr lang="en-GB" sz="7200" dirty="0">
              <a:solidFill>
                <a:schemeClr val="accent1">
                  <a:lumMod val="75000"/>
                </a:schemeClr>
              </a:solidFill>
            </a:endParaRPr>
          </a:p>
          <a:p>
            <a:pPr algn="l"/>
            <a:r>
              <a:rPr lang="en-GB" sz="7200" dirty="0">
                <a:solidFill>
                  <a:schemeClr val="accent1">
                    <a:lumMod val="75000"/>
                  </a:schemeClr>
                </a:solidFill>
              </a:rPr>
              <a:t>Volume is a function of pressure only  at constant temperature ( Isothermal condition)</a:t>
            </a:r>
          </a:p>
          <a:p>
            <a:pPr algn="l"/>
            <a:endParaRPr lang="en-GB" sz="7000" dirty="0">
              <a:solidFill>
                <a:schemeClr val="accent1">
                  <a:lumMod val="75000"/>
                </a:schemeClr>
              </a:solidFill>
            </a:endParaRPr>
          </a:p>
          <a:p>
            <a:pPr algn="l"/>
            <a:endParaRPr lang="en-GB" i="1" dirty="0"/>
          </a:p>
          <a:p>
            <a:pPr algn="l"/>
            <a:endParaRPr lang="en-GB" sz="3600" dirty="0"/>
          </a:p>
          <a:p>
            <a:pPr algn="l"/>
            <a:endParaRPr lang="en-GB" dirty="0"/>
          </a:p>
          <a:p>
            <a:pPr algn="l"/>
            <a:endParaRPr lang="en-GB" dirty="0"/>
          </a:p>
          <a:p>
            <a:pPr algn="l"/>
            <a:endParaRPr lang="en-GB" dirty="0"/>
          </a:p>
          <a:p>
            <a:pPr algn="l"/>
            <a:endParaRPr lang="en-GB" dirty="0"/>
          </a:p>
          <a:p>
            <a:pPr algn="l"/>
            <a:endParaRPr lang="en-GB" dirty="0"/>
          </a:p>
        </p:txBody>
      </p:sp>
      <p:sp>
        <p:nvSpPr>
          <p:cNvPr id="5" name="Rectangle 4"/>
          <p:cNvSpPr/>
          <p:nvPr/>
        </p:nvSpPr>
        <p:spPr>
          <a:xfrm>
            <a:off x="1596787" y="250929"/>
            <a:ext cx="8633630" cy="726846"/>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Compressibility definition</a:t>
            </a:r>
          </a:p>
        </p:txBody>
      </p:sp>
      <p:sp>
        <p:nvSpPr>
          <p:cNvPr id="6" name="Rectangle 5"/>
          <p:cNvSpPr/>
          <p:nvPr/>
        </p:nvSpPr>
        <p:spPr>
          <a:xfrm>
            <a:off x="7109520" y="2967069"/>
            <a:ext cx="4456091"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dirty="0">
                <a:solidFill>
                  <a:schemeClr val="tx1"/>
                </a:solidFill>
              </a:rPr>
              <a:t>Where;</a:t>
            </a:r>
          </a:p>
          <a:p>
            <a:r>
              <a:rPr lang="en-GB" dirty="0">
                <a:solidFill>
                  <a:schemeClr val="tx1"/>
                </a:solidFill>
              </a:rPr>
              <a:t>C = Coefficient of isothermal comp, 1/psi</a:t>
            </a:r>
          </a:p>
          <a:p>
            <a:r>
              <a:rPr lang="en-GB" dirty="0">
                <a:solidFill>
                  <a:schemeClr val="tx1"/>
                </a:solidFill>
              </a:rPr>
              <a:t>V = volume, </a:t>
            </a:r>
            <a:r>
              <a:rPr lang="en-GB" dirty="0" err="1">
                <a:solidFill>
                  <a:schemeClr val="tx1"/>
                </a:solidFill>
              </a:rPr>
              <a:t>ft</a:t>
            </a:r>
            <a:r>
              <a:rPr lang="en-GB" dirty="0">
                <a:solidFill>
                  <a:schemeClr val="tx1"/>
                </a:solidFill>
              </a:rPr>
              <a:t> </a:t>
            </a:r>
          </a:p>
          <a:p>
            <a:r>
              <a:rPr lang="en-GB" dirty="0">
                <a:solidFill>
                  <a:schemeClr val="tx1"/>
                </a:solidFill>
              </a:rPr>
              <a:t>P= pressure, psi</a:t>
            </a:r>
          </a:p>
          <a:p>
            <a:r>
              <a:rPr lang="en-GB" dirty="0" err="1">
                <a:solidFill>
                  <a:schemeClr val="tx1"/>
                </a:solidFill>
              </a:rPr>
              <a:t>Dv</a:t>
            </a:r>
            <a:r>
              <a:rPr lang="en-GB" dirty="0">
                <a:solidFill>
                  <a:schemeClr val="tx1"/>
                </a:solidFill>
              </a:rPr>
              <a:t>= change in volume</a:t>
            </a:r>
          </a:p>
          <a:p>
            <a:r>
              <a:rPr lang="en-GB" dirty="0" err="1">
                <a:solidFill>
                  <a:schemeClr val="tx1"/>
                </a:solidFill>
              </a:rPr>
              <a:t>Dp</a:t>
            </a:r>
            <a:r>
              <a:rPr lang="en-GB" dirty="0">
                <a:solidFill>
                  <a:schemeClr val="tx1"/>
                </a:solidFill>
              </a:rPr>
              <a:t>= change in pressure</a:t>
            </a:r>
          </a:p>
        </p:txBody>
      </p:sp>
      <mc:AlternateContent xmlns:mc="http://schemas.openxmlformats.org/markup-compatibility/2006" xmlns:a14="http://schemas.microsoft.com/office/drawing/2010/main">
        <mc:Choice Requires="a14">
          <p:sp>
            <p:nvSpPr>
              <p:cNvPr id="7" name="Rectangle 6"/>
              <p:cNvSpPr/>
              <p:nvPr/>
            </p:nvSpPr>
            <p:spPr>
              <a:xfrm>
                <a:off x="7018985" y="1716138"/>
                <a:ext cx="4456091" cy="95378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3600" dirty="0"/>
                  <a:t>C</a:t>
                </a:r>
                <a14:m>
                  <m:oMath xmlns:m="http://schemas.openxmlformats.org/officeDocument/2006/math">
                    <m:r>
                      <a:rPr lang="en-GB" sz="3600" i="1">
                        <a:latin typeface="Cambria Math" panose="02040503050406030204" pitchFamily="18" charset="0"/>
                      </a:rPr>
                      <m:t>=−</m:t>
                    </m:r>
                    <m:f>
                      <m:fPr>
                        <m:ctrlPr>
                          <a:rPr lang="en-GB" sz="3600" i="1">
                            <a:latin typeface="Cambria Math" panose="02040503050406030204" pitchFamily="18" charset="0"/>
                          </a:rPr>
                        </m:ctrlPr>
                      </m:fPr>
                      <m:num>
                        <m:r>
                          <a:rPr lang="en-GB" sz="3600" i="1">
                            <a:latin typeface="Cambria Math" panose="02040503050406030204" pitchFamily="18" charset="0"/>
                          </a:rPr>
                          <m:t>1</m:t>
                        </m:r>
                      </m:num>
                      <m:den>
                        <m:r>
                          <a:rPr lang="en-GB" sz="3600" i="1">
                            <a:latin typeface="Cambria Math" panose="02040503050406030204" pitchFamily="18" charset="0"/>
                          </a:rPr>
                          <m:t>𝑉</m:t>
                        </m:r>
                      </m:den>
                    </m:f>
                    <m:r>
                      <a:rPr lang="en-GB" sz="3600" i="1">
                        <a:latin typeface="Cambria Math" panose="02040503050406030204" pitchFamily="18" charset="0"/>
                      </a:rPr>
                      <m:t> </m:t>
                    </m:r>
                    <m:f>
                      <m:fPr>
                        <m:ctrlPr>
                          <a:rPr lang="en-GB" sz="3600" i="1">
                            <a:latin typeface="Cambria Math" panose="02040503050406030204" pitchFamily="18" charset="0"/>
                          </a:rPr>
                        </m:ctrlPr>
                      </m:fPr>
                      <m:num>
                        <m:r>
                          <a:rPr lang="en-GB" sz="3600" i="1">
                            <a:latin typeface="Cambria Math" panose="02040503050406030204" pitchFamily="18" charset="0"/>
                          </a:rPr>
                          <m:t>∆</m:t>
                        </m:r>
                        <m:r>
                          <a:rPr lang="en-GB" sz="3600" i="1">
                            <a:latin typeface="Cambria Math" panose="02040503050406030204" pitchFamily="18" charset="0"/>
                          </a:rPr>
                          <m:t>𝑉</m:t>
                        </m:r>
                      </m:num>
                      <m:den>
                        <m:r>
                          <a:rPr lang="en-GB" sz="3600" i="1">
                            <a:latin typeface="Cambria Math" panose="02040503050406030204" pitchFamily="18" charset="0"/>
                          </a:rPr>
                          <m:t>∆</m:t>
                        </m:r>
                        <m:r>
                          <a:rPr lang="en-GB" sz="3600" i="1">
                            <a:latin typeface="Cambria Math" panose="02040503050406030204" pitchFamily="18" charset="0"/>
                          </a:rPr>
                          <m:t>𝑝</m:t>
                        </m:r>
                      </m:den>
                    </m:f>
                  </m:oMath>
                </a14:m>
                <a:endParaRPr lang="en-GB" sz="3600"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18985" y="1716138"/>
                <a:ext cx="4456091" cy="953787"/>
              </a:xfrm>
              <a:prstGeom prst="rect">
                <a:avLst/>
              </a:prstGeom>
              <a:blipFill rotWithShape="1">
                <a:blip r:embed="rId2"/>
                <a:stretch>
                  <a:fillRect l="-4098" b="-5096"/>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FF24955D-8619-4099-8A53-AC1898540FFA}" type="slidenum">
              <a:rPr lang="en-GB" smtClean="0"/>
              <a:t>16</a:t>
            </a:fld>
            <a:endParaRPr lang="en-GB" dirty="0"/>
          </a:p>
        </p:txBody>
      </p:sp>
    </p:spTree>
    <p:extLst>
      <p:ext uri="{BB962C8B-B14F-4D97-AF65-F5344CB8AC3E}">
        <p14:creationId xmlns:p14="http://schemas.microsoft.com/office/powerpoint/2010/main" val="194349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8205" y="1434466"/>
            <a:ext cx="11166166" cy="5280233"/>
          </a:xfrm>
        </p:spPr>
        <p:txBody>
          <a:bodyPr>
            <a:normAutofit/>
          </a:bodyPr>
          <a:lstStyle/>
          <a:p>
            <a:pPr algn="l"/>
            <a:endParaRPr lang="en-GB" dirty="0">
              <a:latin typeface="Times New Roman" panose="02020603050405020304" pitchFamily="18" charset="0"/>
            </a:endParaRPr>
          </a:p>
          <a:p>
            <a:pPr algn="l"/>
            <a:r>
              <a:rPr lang="en-GB" b="1" dirty="0">
                <a:solidFill>
                  <a:schemeClr val="accent1">
                    <a:lumMod val="75000"/>
                  </a:schemeClr>
                </a:solidFill>
              </a:rPr>
              <a:t>Reservoir rock grains are subjected to: </a:t>
            </a:r>
          </a:p>
          <a:p>
            <a:pPr algn="l"/>
            <a:r>
              <a:rPr lang="en-GB" sz="2000" dirty="0">
                <a:solidFill>
                  <a:srgbClr val="C00000"/>
                </a:solidFill>
              </a:rPr>
              <a:t>1- </a:t>
            </a:r>
            <a:r>
              <a:rPr lang="en-GB" sz="2000" b="1" dirty="0">
                <a:solidFill>
                  <a:srgbClr val="C00000"/>
                </a:solidFill>
              </a:rPr>
              <a:t>External pressure due to overburden</a:t>
            </a:r>
          </a:p>
          <a:p>
            <a:pPr algn="l"/>
            <a:r>
              <a:rPr lang="en-GB" sz="2000" b="1" dirty="0">
                <a:solidFill>
                  <a:srgbClr val="C00000"/>
                </a:solidFill>
              </a:rPr>
              <a:t>2- Internal pressure due to fluid pressure.</a:t>
            </a:r>
          </a:p>
          <a:p>
            <a:pPr algn="l"/>
            <a:endParaRPr lang="en-GB" sz="900" b="1" dirty="0">
              <a:solidFill>
                <a:srgbClr val="C00000"/>
              </a:solidFill>
            </a:endParaRPr>
          </a:p>
          <a:p>
            <a:pPr algn="l"/>
            <a:r>
              <a:rPr lang="en-GB" b="1" dirty="0">
                <a:solidFill>
                  <a:schemeClr val="accent1">
                    <a:lumMod val="75000"/>
                  </a:schemeClr>
                </a:solidFill>
              </a:rPr>
              <a:t>As fluid is produced from a reservoir , </a:t>
            </a:r>
            <a:r>
              <a:rPr lang="en-GB" sz="3200" b="1" dirty="0">
                <a:solidFill>
                  <a:schemeClr val="accent1">
                    <a:lumMod val="75000"/>
                  </a:schemeClr>
                </a:solidFill>
              </a:rPr>
              <a:t>P</a:t>
            </a:r>
            <a:r>
              <a:rPr lang="en-GB" b="1" dirty="0">
                <a:solidFill>
                  <a:schemeClr val="accent1">
                    <a:lumMod val="75000"/>
                  </a:schemeClr>
                </a:solidFill>
              </a:rPr>
              <a:t>f decreases and </a:t>
            </a:r>
            <a:r>
              <a:rPr lang="en-GB" sz="3600" b="1" dirty="0" err="1">
                <a:solidFill>
                  <a:schemeClr val="accent1">
                    <a:lumMod val="75000"/>
                  </a:schemeClr>
                </a:solidFill>
              </a:rPr>
              <a:t>p</a:t>
            </a:r>
            <a:r>
              <a:rPr lang="en-GB" b="1" dirty="0" err="1">
                <a:solidFill>
                  <a:schemeClr val="accent1">
                    <a:lumMod val="75000"/>
                  </a:schemeClr>
                </a:solidFill>
              </a:rPr>
              <a:t>ov</a:t>
            </a:r>
            <a:r>
              <a:rPr lang="en-GB" b="1" dirty="0">
                <a:solidFill>
                  <a:schemeClr val="accent1">
                    <a:lumMod val="75000"/>
                  </a:schemeClr>
                </a:solidFill>
              </a:rPr>
              <a:t> is constant, then:</a:t>
            </a:r>
          </a:p>
          <a:p>
            <a:pPr algn="l"/>
            <a:r>
              <a:rPr lang="en-GB" sz="2000" b="1" dirty="0">
                <a:solidFill>
                  <a:srgbClr val="C00000"/>
                </a:solidFill>
              </a:rPr>
              <a:t>a. The force on the matrix increases</a:t>
            </a:r>
          </a:p>
          <a:p>
            <a:pPr algn="l"/>
            <a:r>
              <a:rPr lang="en-GB" sz="2000" b="1" dirty="0">
                <a:solidFill>
                  <a:srgbClr val="C00000"/>
                </a:solidFill>
              </a:rPr>
              <a:t>b. causing a decrease in bulk volume</a:t>
            </a:r>
          </a:p>
          <a:p>
            <a:pPr algn="l"/>
            <a:r>
              <a:rPr lang="en-GB" sz="2000" b="1" dirty="0">
                <a:solidFill>
                  <a:srgbClr val="C00000"/>
                </a:solidFill>
              </a:rPr>
              <a:t>c. and a decrease in pore volume</a:t>
            </a:r>
          </a:p>
          <a:p>
            <a:pPr algn="l"/>
            <a:endParaRPr lang="en-GB" dirty="0"/>
          </a:p>
          <a:p>
            <a:pPr algn="l"/>
            <a:endParaRPr lang="en-GB" dirty="0"/>
          </a:p>
          <a:p>
            <a:pPr algn="l"/>
            <a:endParaRPr lang="en-GB" dirty="0"/>
          </a:p>
          <a:p>
            <a:pPr algn="l"/>
            <a:endParaRPr lang="en-GB" dirty="0"/>
          </a:p>
          <a:p>
            <a:pPr algn="l"/>
            <a:endParaRPr lang="en-GB" dirty="0"/>
          </a:p>
        </p:txBody>
      </p:sp>
      <p:sp>
        <p:nvSpPr>
          <p:cNvPr id="5" name="Rectangle 4"/>
          <p:cNvSpPr/>
          <p:nvPr/>
        </p:nvSpPr>
        <p:spPr>
          <a:xfrm>
            <a:off x="1784063" y="375109"/>
            <a:ext cx="7818817" cy="636311"/>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Rock compressibility</a:t>
            </a:r>
          </a:p>
        </p:txBody>
      </p:sp>
      <p:sp>
        <p:nvSpPr>
          <p:cNvPr id="7" name="Oval 6"/>
          <p:cNvSpPr/>
          <p:nvPr/>
        </p:nvSpPr>
        <p:spPr>
          <a:xfrm>
            <a:off x="7119541" y="1877391"/>
            <a:ext cx="4012442" cy="130037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H="1">
            <a:off x="9220186" y="1389797"/>
            <a:ext cx="1" cy="5308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243247" y="1920688"/>
            <a:ext cx="0" cy="9204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9685320" y="1920688"/>
            <a:ext cx="0" cy="9204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248038" y="1398153"/>
            <a:ext cx="709684" cy="369332"/>
          </a:xfrm>
          <a:prstGeom prst="rect">
            <a:avLst/>
          </a:prstGeom>
          <a:noFill/>
        </p:spPr>
        <p:txBody>
          <a:bodyPr wrap="square" rtlCol="0">
            <a:spAutoFit/>
          </a:bodyPr>
          <a:lstStyle/>
          <a:p>
            <a:r>
              <a:rPr lang="en-GB" b="1" dirty="0" err="1"/>
              <a:t>Fo</a:t>
            </a:r>
            <a:r>
              <a:rPr lang="en-GB" sz="1400" b="1" dirty="0" err="1"/>
              <a:t>v</a:t>
            </a:r>
            <a:endParaRPr lang="en-GB" sz="1400" b="1" dirty="0"/>
          </a:p>
        </p:txBody>
      </p:sp>
      <p:sp>
        <p:nvSpPr>
          <p:cNvPr id="16" name="TextBox 15"/>
          <p:cNvSpPr txBox="1"/>
          <p:nvPr/>
        </p:nvSpPr>
        <p:spPr>
          <a:xfrm>
            <a:off x="8073777" y="2876240"/>
            <a:ext cx="709684" cy="369332"/>
          </a:xfrm>
          <a:prstGeom prst="rect">
            <a:avLst/>
          </a:prstGeom>
          <a:noFill/>
        </p:spPr>
        <p:txBody>
          <a:bodyPr wrap="square" rtlCol="0">
            <a:spAutoFit/>
          </a:bodyPr>
          <a:lstStyle/>
          <a:p>
            <a:r>
              <a:rPr lang="en-GB" b="1" dirty="0" err="1"/>
              <a:t>F</a:t>
            </a:r>
            <a:r>
              <a:rPr lang="en-GB" sz="1400" b="1" dirty="0" err="1"/>
              <a:t>m</a:t>
            </a:r>
            <a:endParaRPr lang="en-GB" sz="1400" b="1" dirty="0"/>
          </a:p>
        </p:txBody>
      </p:sp>
      <p:sp>
        <p:nvSpPr>
          <p:cNvPr id="17" name="TextBox 16"/>
          <p:cNvSpPr txBox="1"/>
          <p:nvPr/>
        </p:nvSpPr>
        <p:spPr>
          <a:xfrm>
            <a:off x="9602880" y="2876240"/>
            <a:ext cx="709684" cy="369332"/>
          </a:xfrm>
          <a:prstGeom prst="rect">
            <a:avLst/>
          </a:prstGeom>
          <a:noFill/>
        </p:spPr>
        <p:txBody>
          <a:bodyPr wrap="square" rtlCol="0">
            <a:spAutoFit/>
          </a:bodyPr>
          <a:lstStyle/>
          <a:p>
            <a:r>
              <a:rPr lang="en-GB" b="1" dirty="0" err="1"/>
              <a:t>F</a:t>
            </a:r>
            <a:r>
              <a:rPr lang="en-GB" sz="1400" b="1" dirty="0" err="1"/>
              <a:t>f</a:t>
            </a:r>
            <a:endParaRPr lang="en-GB" sz="1400" b="1" dirty="0"/>
          </a:p>
        </p:txBody>
      </p:sp>
      <p:sp>
        <p:nvSpPr>
          <p:cNvPr id="2" name="Rounded Rectangular Callout 1"/>
          <p:cNvSpPr/>
          <p:nvPr/>
        </p:nvSpPr>
        <p:spPr>
          <a:xfrm>
            <a:off x="6334587" y="3991735"/>
            <a:ext cx="5131558" cy="2306504"/>
          </a:xfrm>
          <a:prstGeom prst="wedgeRoundRectCallout">
            <a:avLst>
              <a:gd name="adj1" fmla="val -71652"/>
              <a:gd name="adj2" fmla="val -4206"/>
              <a:gd name="adj3" fmla="val 16667"/>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b="1" dirty="0">
                <a:solidFill>
                  <a:schemeClr val="tx1"/>
                </a:solidFill>
              </a:rPr>
              <a:t>As reservoir fluids are produced, the rock grains</a:t>
            </a:r>
          </a:p>
          <a:p>
            <a:r>
              <a:rPr lang="en-GB" b="1" dirty="0">
                <a:solidFill>
                  <a:schemeClr val="tx1"/>
                </a:solidFill>
              </a:rPr>
              <a:t>may expand causing a reduction in porosity which</a:t>
            </a:r>
          </a:p>
          <a:p>
            <a:r>
              <a:rPr lang="en-GB" b="1" dirty="0">
                <a:solidFill>
                  <a:schemeClr val="tx1"/>
                </a:solidFill>
              </a:rPr>
              <a:t>causes fluid to be expelled (expansion of rock</a:t>
            </a:r>
          </a:p>
          <a:p>
            <a:r>
              <a:rPr lang="en-GB" b="1" dirty="0">
                <a:solidFill>
                  <a:schemeClr val="tx1"/>
                </a:solidFill>
              </a:rPr>
              <a:t>grains). At the same time, the overburden may cause a decrease in the bulk volume causing fluid to be expelled (rock compaction). </a:t>
            </a:r>
          </a:p>
        </p:txBody>
      </p:sp>
      <p:sp>
        <p:nvSpPr>
          <p:cNvPr id="6" name="Slide Number Placeholder 5"/>
          <p:cNvSpPr>
            <a:spLocks noGrp="1"/>
          </p:cNvSpPr>
          <p:nvPr>
            <p:ph type="sldNum" sz="quarter" idx="12"/>
          </p:nvPr>
        </p:nvSpPr>
        <p:spPr/>
        <p:txBody>
          <a:bodyPr/>
          <a:lstStyle/>
          <a:p>
            <a:fld id="{FF24955D-8619-4099-8A53-AC1898540FFA}" type="slidenum">
              <a:rPr lang="en-GB" smtClean="0"/>
              <a:t>17</a:t>
            </a:fld>
            <a:endParaRPr lang="en-GB"/>
          </a:p>
        </p:txBody>
      </p:sp>
    </p:spTree>
    <p:extLst>
      <p:ext uri="{BB962C8B-B14F-4D97-AF65-F5344CB8AC3E}">
        <p14:creationId xmlns:p14="http://schemas.microsoft.com/office/powerpoint/2010/main" val="3281171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6955" y="1392819"/>
            <a:ext cx="6226401" cy="1669598"/>
          </a:xfrm>
        </p:spPr>
        <p:txBody>
          <a:bodyPr>
            <a:normAutofit/>
          </a:bodyPr>
          <a:lstStyle/>
          <a:p>
            <a:pPr algn="just"/>
            <a:r>
              <a:rPr lang="en-GB" sz="1800" dirty="0">
                <a:solidFill>
                  <a:srgbClr val="0070C0"/>
                </a:solidFill>
              </a:rPr>
              <a:t>Within the pores, fluid pressure acts on the surface of the grains and reduces the grain-to-grain (or compacting) stress. Therefore in a real reservoir there is a balance between the effect of the overburden pressure and the pore pressure. This can be described by the relationship:</a:t>
            </a:r>
          </a:p>
        </p:txBody>
      </p:sp>
      <p:sp>
        <p:nvSpPr>
          <p:cNvPr id="5" name="Rectangle 4"/>
          <p:cNvSpPr/>
          <p:nvPr/>
        </p:nvSpPr>
        <p:spPr>
          <a:xfrm>
            <a:off x="1342544" y="242214"/>
            <a:ext cx="9656670" cy="708739"/>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Overburden pressure</a:t>
            </a:r>
          </a:p>
        </p:txBody>
      </p:sp>
      <p:sp>
        <p:nvSpPr>
          <p:cNvPr id="6" name="Slide Number Placeholder 5"/>
          <p:cNvSpPr>
            <a:spLocks noGrp="1"/>
          </p:cNvSpPr>
          <p:nvPr>
            <p:ph type="sldNum" sz="quarter" idx="12"/>
          </p:nvPr>
        </p:nvSpPr>
        <p:spPr/>
        <p:txBody>
          <a:bodyPr/>
          <a:lstStyle/>
          <a:p>
            <a:fld id="{FF24955D-8619-4099-8A53-AC1898540FFA}" type="slidenum">
              <a:rPr lang="en-GB" smtClean="0"/>
              <a:t>18</a:t>
            </a:fld>
            <a:endParaRPr lang="en-GB"/>
          </a:p>
        </p:txBody>
      </p:sp>
      <p:pic>
        <p:nvPicPr>
          <p:cNvPr id="8" name="Picture 7"/>
          <p:cNvPicPr>
            <a:picLocks noChangeAspect="1"/>
          </p:cNvPicPr>
          <p:nvPr/>
        </p:nvPicPr>
        <p:blipFill>
          <a:blip r:embed="rId2"/>
          <a:stretch>
            <a:fillRect/>
          </a:stretch>
        </p:blipFill>
        <p:spPr>
          <a:xfrm>
            <a:off x="6720662" y="1386595"/>
            <a:ext cx="5152317" cy="5152317"/>
          </a:xfrm>
          <a:prstGeom prst="rect">
            <a:avLst/>
          </a:prstGeom>
        </p:spPr>
      </p:pic>
      <p:sp>
        <p:nvSpPr>
          <p:cNvPr id="16" name="TextBox 15"/>
          <p:cNvSpPr txBox="1"/>
          <p:nvPr/>
        </p:nvSpPr>
        <p:spPr>
          <a:xfrm>
            <a:off x="9361670" y="2789681"/>
            <a:ext cx="367657" cy="307777"/>
          </a:xfrm>
          <a:prstGeom prst="rect">
            <a:avLst/>
          </a:prstGeom>
          <a:noFill/>
        </p:spPr>
        <p:txBody>
          <a:bodyPr wrap="square" rtlCol="0">
            <a:spAutoFit/>
          </a:bodyPr>
          <a:lstStyle/>
          <a:p>
            <a:r>
              <a:rPr lang="en-GB" sz="1400" b="1" dirty="0"/>
              <a:t>m</a:t>
            </a:r>
            <a:endParaRPr lang="en-GB" sz="1100" b="1" dirty="0"/>
          </a:p>
        </p:txBody>
      </p:sp>
      <p:sp>
        <p:nvSpPr>
          <p:cNvPr id="15" name="TextBox 14"/>
          <p:cNvSpPr txBox="1"/>
          <p:nvPr/>
        </p:nvSpPr>
        <p:spPr>
          <a:xfrm>
            <a:off x="8598401" y="5396870"/>
            <a:ext cx="367657" cy="307777"/>
          </a:xfrm>
          <a:prstGeom prst="rect">
            <a:avLst/>
          </a:prstGeom>
          <a:noFill/>
        </p:spPr>
        <p:txBody>
          <a:bodyPr wrap="square" rtlCol="0">
            <a:spAutoFit/>
          </a:bodyPr>
          <a:lstStyle/>
          <a:p>
            <a:r>
              <a:rPr lang="en-GB" sz="1400" b="1" dirty="0"/>
              <a:t>m</a:t>
            </a:r>
            <a:endParaRPr lang="en-GB" sz="1100" b="1" dirty="0"/>
          </a:p>
        </p:txBody>
      </p:sp>
      <p:sp>
        <p:nvSpPr>
          <p:cNvPr id="18" name="TextBox 17"/>
          <p:cNvSpPr txBox="1"/>
          <p:nvPr/>
        </p:nvSpPr>
        <p:spPr>
          <a:xfrm>
            <a:off x="7992216" y="4536915"/>
            <a:ext cx="367657" cy="307777"/>
          </a:xfrm>
          <a:prstGeom prst="rect">
            <a:avLst/>
          </a:prstGeom>
          <a:noFill/>
        </p:spPr>
        <p:txBody>
          <a:bodyPr wrap="square" rtlCol="0">
            <a:spAutoFit/>
          </a:bodyPr>
          <a:lstStyle/>
          <a:p>
            <a:r>
              <a:rPr lang="en-GB" sz="1400" b="1" dirty="0"/>
              <a:t>m</a:t>
            </a:r>
            <a:endParaRPr lang="en-GB" sz="1100" b="1" dirty="0"/>
          </a:p>
        </p:txBody>
      </p:sp>
      <p:sp>
        <p:nvSpPr>
          <p:cNvPr id="19" name="TextBox 18"/>
          <p:cNvSpPr txBox="1"/>
          <p:nvPr/>
        </p:nvSpPr>
        <p:spPr>
          <a:xfrm>
            <a:off x="8073012" y="5643068"/>
            <a:ext cx="367657" cy="307777"/>
          </a:xfrm>
          <a:prstGeom prst="rect">
            <a:avLst/>
          </a:prstGeom>
          <a:noFill/>
        </p:spPr>
        <p:txBody>
          <a:bodyPr wrap="square" rtlCol="0">
            <a:spAutoFit/>
          </a:bodyPr>
          <a:lstStyle/>
          <a:p>
            <a:r>
              <a:rPr lang="en-GB" sz="1400" b="1" dirty="0"/>
              <a:t>m</a:t>
            </a:r>
            <a:endParaRPr lang="en-GB" sz="1100" b="1" dirty="0"/>
          </a:p>
        </p:txBody>
      </p:sp>
      <p:sp>
        <p:nvSpPr>
          <p:cNvPr id="20" name="TextBox 19"/>
          <p:cNvSpPr txBox="1"/>
          <p:nvPr/>
        </p:nvSpPr>
        <p:spPr>
          <a:xfrm>
            <a:off x="7155090" y="5000553"/>
            <a:ext cx="367657" cy="307777"/>
          </a:xfrm>
          <a:prstGeom prst="rect">
            <a:avLst/>
          </a:prstGeom>
          <a:noFill/>
        </p:spPr>
        <p:txBody>
          <a:bodyPr wrap="square" rtlCol="0">
            <a:spAutoFit/>
          </a:bodyPr>
          <a:lstStyle/>
          <a:p>
            <a:r>
              <a:rPr lang="en-GB" sz="1400" b="1" dirty="0"/>
              <a:t>m</a:t>
            </a:r>
            <a:endParaRPr lang="en-GB" sz="1100" b="1" dirty="0"/>
          </a:p>
        </p:txBody>
      </p:sp>
      <p:sp>
        <p:nvSpPr>
          <p:cNvPr id="21" name="TextBox 20"/>
          <p:cNvSpPr txBox="1"/>
          <p:nvPr/>
        </p:nvSpPr>
        <p:spPr>
          <a:xfrm>
            <a:off x="8624159" y="4616295"/>
            <a:ext cx="367657" cy="307777"/>
          </a:xfrm>
          <a:prstGeom prst="rect">
            <a:avLst/>
          </a:prstGeom>
          <a:noFill/>
        </p:spPr>
        <p:txBody>
          <a:bodyPr wrap="square" rtlCol="0">
            <a:spAutoFit/>
          </a:bodyPr>
          <a:lstStyle/>
          <a:p>
            <a:r>
              <a:rPr lang="en-GB" sz="1400" b="1" dirty="0"/>
              <a:t>m</a:t>
            </a:r>
            <a:endParaRPr lang="en-GB" sz="1100" b="1" dirty="0"/>
          </a:p>
        </p:txBody>
      </p:sp>
      <p:sp>
        <p:nvSpPr>
          <p:cNvPr id="12" name="Rectangle 11"/>
          <p:cNvSpPr/>
          <p:nvPr/>
        </p:nvSpPr>
        <p:spPr>
          <a:xfrm>
            <a:off x="1488222" y="2951609"/>
            <a:ext cx="2555508" cy="584775"/>
          </a:xfrm>
          <a:prstGeom prst="rect">
            <a:avLst/>
          </a:prstGeom>
        </p:spPr>
        <p:txBody>
          <a:bodyPr wrap="none">
            <a:spAutoFit/>
          </a:bodyPr>
          <a:lstStyle/>
          <a:p>
            <a:r>
              <a:rPr lang="en-GB" sz="3200" b="1" i="1" dirty="0" err="1">
                <a:solidFill>
                  <a:srgbClr val="222222"/>
                </a:solidFill>
                <a:latin typeface="arial" panose="020B0604020202020204" pitchFamily="34" charset="0"/>
              </a:rPr>
              <a:t>P</a:t>
            </a:r>
            <a:r>
              <a:rPr lang="en-GB" sz="2000" b="1" i="1" dirty="0" err="1">
                <a:solidFill>
                  <a:srgbClr val="222222"/>
                </a:solidFill>
                <a:latin typeface="arial" panose="020B0604020202020204" pitchFamily="34" charset="0"/>
              </a:rPr>
              <a:t>ov</a:t>
            </a:r>
            <a:r>
              <a:rPr lang="en-GB" sz="3200" b="1" i="1" dirty="0">
                <a:solidFill>
                  <a:srgbClr val="222222"/>
                </a:solidFill>
                <a:latin typeface="arial" panose="020B0604020202020204" pitchFamily="34" charset="0"/>
              </a:rPr>
              <a:t> = P</a:t>
            </a:r>
            <a:r>
              <a:rPr lang="en-GB" sz="2000" b="1" i="1" dirty="0">
                <a:solidFill>
                  <a:srgbClr val="222222"/>
                </a:solidFill>
                <a:latin typeface="arial" panose="020B0604020202020204" pitchFamily="34" charset="0"/>
              </a:rPr>
              <a:t>m</a:t>
            </a:r>
            <a:r>
              <a:rPr lang="en-GB" sz="3200" b="1" i="1" dirty="0">
                <a:solidFill>
                  <a:srgbClr val="222222"/>
                </a:solidFill>
                <a:latin typeface="arial" panose="020B0604020202020204" pitchFamily="34" charset="0"/>
              </a:rPr>
              <a:t> + P</a:t>
            </a:r>
            <a:r>
              <a:rPr lang="en-GB" sz="2000" b="1" i="1" dirty="0">
                <a:solidFill>
                  <a:srgbClr val="222222"/>
                </a:solidFill>
                <a:latin typeface="arial" panose="020B0604020202020204" pitchFamily="34" charset="0"/>
              </a:rPr>
              <a:t>f</a:t>
            </a:r>
          </a:p>
        </p:txBody>
      </p:sp>
      <p:sp>
        <p:nvSpPr>
          <p:cNvPr id="22" name="Rectangle 21"/>
          <p:cNvSpPr/>
          <p:nvPr/>
        </p:nvSpPr>
        <p:spPr>
          <a:xfrm>
            <a:off x="541851" y="3614287"/>
            <a:ext cx="6096000" cy="984885"/>
          </a:xfrm>
          <a:prstGeom prst="rect">
            <a:avLst/>
          </a:prstGeom>
        </p:spPr>
        <p:txBody>
          <a:bodyPr>
            <a:spAutoFit/>
          </a:bodyPr>
          <a:lstStyle/>
          <a:p>
            <a:r>
              <a:rPr lang="en-GB" b="1" i="1" dirty="0">
                <a:solidFill>
                  <a:srgbClr val="FF0000"/>
                </a:solidFill>
                <a:latin typeface="arial" panose="020B0604020202020204" pitchFamily="34" charset="0"/>
              </a:rPr>
              <a:t>Where, </a:t>
            </a:r>
          </a:p>
          <a:p>
            <a:r>
              <a:rPr lang="en-GB" sz="2000" b="1" i="1" dirty="0">
                <a:solidFill>
                  <a:srgbClr val="FF0000"/>
                </a:solidFill>
                <a:latin typeface="arial" panose="020B0604020202020204" pitchFamily="34" charset="0"/>
              </a:rPr>
              <a:t>P</a:t>
            </a:r>
            <a:r>
              <a:rPr lang="en-GB" sz="1400" b="1" i="1" dirty="0">
                <a:solidFill>
                  <a:srgbClr val="FF0000"/>
                </a:solidFill>
                <a:latin typeface="arial" panose="020B0604020202020204" pitchFamily="34" charset="0"/>
              </a:rPr>
              <a:t>f</a:t>
            </a:r>
            <a:r>
              <a:rPr lang="en-GB" sz="2000" b="1" i="1" dirty="0">
                <a:solidFill>
                  <a:srgbClr val="FF0000"/>
                </a:solidFill>
                <a:latin typeface="arial" panose="020B0604020202020204" pitchFamily="34" charset="0"/>
              </a:rPr>
              <a:t> </a:t>
            </a:r>
            <a:r>
              <a:rPr lang="en-GB" b="1" i="1" dirty="0">
                <a:solidFill>
                  <a:srgbClr val="FF0000"/>
                </a:solidFill>
                <a:latin typeface="arial" panose="020B0604020202020204" pitchFamily="34" charset="0"/>
              </a:rPr>
              <a:t>= Fluids column pressure</a:t>
            </a:r>
          </a:p>
          <a:p>
            <a:r>
              <a:rPr lang="en-GB" sz="2000" b="1" i="1" dirty="0">
                <a:solidFill>
                  <a:srgbClr val="FF0000"/>
                </a:solidFill>
                <a:latin typeface="arial" panose="020B0604020202020204" pitchFamily="34" charset="0"/>
              </a:rPr>
              <a:t>P</a:t>
            </a:r>
            <a:r>
              <a:rPr lang="en-GB" sz="1200" b="1" i="1" dirty="0">
                <a:solidFill>
                  <a:srgbClr val="FF0000"/>
                </a:solidFill>
                <a:latin typeface="arial" panose="020B0604020202020204" pitchFamily="34" charset="0"/>
              </a:rPr>
              <a:t>m</a:t>
            </a:r>
            <a:r>
              <a:rPr lang="en-GB" b="1" i="1" dirty="0">
                <a:solidFill>
                  <a:srgbClr val="FF0000"/>
                </a:solidFill>
                <a:latin typeface="arial" panose="020B0604020202020204" pitchFamily="34" charset="0"/>
              </a:rPr>
              <a:t> = Matrix or Grain column pressure</a:t>
            </a:r>
          </a:p>
        </p:txBody>
      </p:sp>
      <p:sp>
        <p:nvSpPr>
          <p:cNvPr id="17" name="Rectangle 5"/>
          <p:cNvSpPr/>
          <p:nvPr/>
        </p:nvSpPr>
        <p:spPr>
          <a:xfrm>
            <a:off x="386955" y="4596626"/>
            <a:ext cx="5875362" cy="1200329"/>
          </a:xfrm>
          <a:prstGeom prst="rect">
            <a:avLst/>
          </a:prstGeom>
        </p:spPr>
        <p:txBody>
          <a:bodyPr wrap="square">
            <a:spAutoFit/>
          </a:bodyPr>
          <a:lstStyle/>
          <a:p>
            <a:r>
              <a:rPr lang="en-GB" b="1" dirty="0">
                <a:solidFill>
                  <a:schemeClr val="accent1">
                    <a:lumMod val="75000"/>
                  </a:schemeClr>
                </a:solidFill>
              </a:rPr>
              <a:t>Overburden pressure</a:t>
            </a:r>
            <a:r>
              <a:rPr lang="en-GB" dirty="0">
                <a:solidFill>
                  <a:schemeClr val="accent1">
                    <a:lumMod val="75000"/>
                  </a:schemeClr>
                </a:solidFill>
              </a:rPr>
              <a:t>: The total pressure at any reservoir depth, due to the weight of overlying fluid saturated rock column.</a:t>
            </a:r>
          </a:p>
          <a:p>
            <a:r>
              <a:rPr lang="en-GB" dirty="0">
                <a:solidFill>
                  <a:schemeClr val="accent1">
                    <a:lumMod val="75000"/>
                  </a:schemeClr>
                </a:solidFill>
                <a:latin typeface="arial" panose="020B0604020202020204" pitchFamily="34" charset="0"/>
              </a:rPr>
              <a:t>A typical value of </a:t>
            </a:r>
            <a:r>
              <a:rPr lang="en-GB" dirty="0" err="1">
                <a:solidFill>
                  <a:schemeClr val="accent1">
                    <a:lumMod val="75000"/>
                  </a:schemeClr>
                </a:solidFill>
                <a:latin typeface="arial" panose="020B0604020202020204" pitchFamily="34" charset="0"/>
              </a:rPr>
              <a:t>Pov</a:t>
            </a:r>
            <a:r>
              <a:rPr lang="en-GB" dirty="0">
                <a:solidFill>
                  <a:schemeClr val="accent1">
                    <a:lumMod val="75000"/>
                  </a:schemeClr>
                </a:solidFill>
                <a:latin typeface="arial" panose="020B0604020202020204" pitchFamily="34" charset="0"/>
              </a:rPr>
              <a:t>/</a:t>
            </a:r>
            <a:r>
              <a:rPr lang="en-GB" dirty="0" err="1">
                <a:solidFill>
                  <a:schemeClr val="accent1">
                    <a:lumMod val="75000"/>
                  </a:schemeClr>
                </a:solidFill>
                <a:latin typeface="arial" panose="020B0604020202020204" pitchFamily="34" charset="0"/>
              </a:rPr>
              <a:t>dZ</a:t>
            </a:r>
            <a:r>
              <a:rPr lang="en-GB" dirty="0">
                <a:solidFill>
                  <a:schemeClr val="accent1">
                    <a:lumMod val="75000"/>
                  </a:schemeClr>
                </a:solidFill>
                <a:latin typeface="arial" panose="020B0604020202020204" pitchFamily="34" charset="0"/>
              </a:rPr>
              <a:t>  is approximately </a:t>
            </a:r>
            <a:r>
              <a:rPr lang="en-GB" dirty="0">
                <a:solidFill>
                  <a:srgbClr val="FF0000"/>
                </a:solidFill>
                <a:latin typeface="arial" panose="020B0604020202020204" pitchFamily="34" charset="0"/>
              </a:rPr>
              <a:t>1</a:t>
            </a:r>
            <a:r>
              <a:rPr lang="en-GB" dirty="0">
                <a:solidFill>
                  <a:schemeClr val="accent1">
                    <a:lumMod val="75000"/>
                  </a:schemeClr>
                </a:solidFill>
                <a:latin typeface="arial" panose="020B0604020202020204" pitchFamily="34" charset="0"/>
              </a:rPr>
              <a:t> psi/</a:t>
            </a:r>
            <a:r>
              <a:rPr lang="en-GB" dirty="0" err="1">
                <a:solidFill>
                  <a:schemeClr val="accent1">
                    <a:lumMod val="75000"/>
                  </a:schemeClr>
                </a:solidFill>
                <a:latin typeface="arial" panose="020B0604020202020204" pitchFamily="34" charset="0"/>
              </a:rPr>
              <a:t>ft</a:t>
            </a:r>
            <a:endParaRPr lang="en-GB" dirty="0">
              <a:solidFill>
                <a:schemeClr val="accent1">
                  <a:lumMod val="75000"/>
                </a:schemeClr>
              </a:solidFill>
              <a:latin typeface="arial" panose="020B0604020202020204" pitchFamily="34" charset="0"/>
            </a:endParaRPr>
          </a:p>
        </p:txBody>
      </p:sp>
      <p:sp>
        <p:nvSpPr>
          <p:cNvPr id="23" name="Rectangle 1"/>
          <p:cNvSpPr/>
          <p:nvPr/>
        </p:nvSpPr>
        <p:spPr>
          <a:xfrm>
            <a:off x="541851" y="5882186"/>
            <a:ext cx="6096000" cy="70788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GB" sz="2400" b="1" dirty="0">
                <a:solidFill>
                  <a:srgbClr val="222222"/>
                </a:solidFill>
                <a:latin typeface="arial" panose="020B0604020202020204" pitchFamily="34" charset="0"/>
              </a:rPr>
              <a:t>Note: </a:t>
            </a:r>
            <a:r>
              <a:rPr lang="en-GB" sz="1600" b="1" dirty="0">
                <a:solidFill>
                  <a:srgbClr val="222222"/>
                </a:solidFill>
                <a:latin typeface="arial" panose="020B0604020202020204" pitchFamily="34" charset="0"/>
              </a:rPr>
              <a:t>Psi= </a:t>
            </a:r>
            <a:r>
              <a:rPr lang="en-GB" sz="1600" b="1" dirty="0" err="1">
                <a:solidFill>
                  <a:srgbClr val="222222"/>
                </a:solidFill>
                <a:latin typeface="arial" panose="020B0604020202020204" pitchFamily="34" charset="0"/>
              </a:rPr>
              <a:t>Ib</a:t>
            </a:r>
            <a:r>
              <a:rPr lang="en-GB" sz="1600" b="1" dirty="0">
                <a:solidFill>
                  <a:srgbClr val="222222"/>
                </a:solidFill>
                <a:latin typeface="arial" panose="020B0604020202020204" pitchFamily="34" charset="0"/>
              </a:rPr>
              <a:t>/in2  (field unit)</a:t>
            </a:r>
          </a:p>
          <a:p>
            <a:r>
              <a:rPr lang="en-GB" sz="1600" b="1" dirty="0" err="1">
                <a:solidFill>
                  <a:srgbClr val="222222"/>
                </a:solidFill>
                <a:latin typeface="arial" panose="020B0604020202020204" pitchFamily="34" charset="0"/>
              </a:rPr>
              <a:t>Psia</a:t>
            </a:r>
            <a:r>
              <a:rPr lang="en-GB" sz="1600" b="1" dirty="0">
                <a:solidFill>
                  <a:srgbClr val="222222"/>
                </a:solidFill>
                <a:latin typeface="arial" panose="020B0604020202020204" pitchFamily="34" charset="0"/>
              </a:rPr>
              <a:t>= absolute pressure      Psig= Gauge pressure </a:t>
            </a:r>
          </a:p>
        </p:txBody>
      </p:sp>
    </p:spTree>
    <p:extLst>
      <p:ext uri="{BB962C8B-B14F-4D97-AF65-F5344CB8AC3E}">
        <p14:creationId xmlns:p14="http://schemas.microsoft.com/office/powerpoint/2010/main" val="106610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4310" y="1790925"/>
            <a:ext cx="6304871" cy="4442459"/>
          </a:xfrm>
        </p:spPr>
        <p:txBody>
          <a:bodyPr>
            <a:normAutofit/>
          </a:bodyPr>
          <a:lstStyle/>
          <a:p>
            <a:pPr algn="l"/>
            <a:endParaRPr lang="en-GB" dirty="0"/>
          </a:p>
          <a:p>
            <a:pPr algn="l"/>
            <a:endParaRPr lang="en-GB" dirty="0"/>
          </a:p>
          <a:p>
            <a:pPr algn="l"/>
            <a:endParaRPr lang="en-GB" dirty="0"/>
          </a:p>
        </p:txBody>
      </p:sp>
      <p:sp>
        <p:nvSpPr>
          <p:cNvPr id="5" name="Rectangle 4"/>
          <p:cNvSpPr/>
          <p:nvPr/>
        </p:nvSpPr>
        <p:spPr>
          <a:xfrm>
            <a:off x="1596787" y="296195"/>
            <a:ext cx="8733217" cy="572937"/>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Reservoir pressure, P</a:t>
            </a:r>
            <a:r>
              <a:rPr lang="en-GB" sz="3200" b="1" dirty="0">
                <a:solidFill>
                  <a:schemeClr val="tx1"/>
                </a:solidFill>
              </a:rPr>
              <a:t>f</a:t>
            </a:r>
          </a:p>
        </p:txBody>
      </p:sp>
      <p:sp>
        <p:nvSpPr>
          <p:cNvPr id="8" name="Rectangle 7"/>
          <p:cNvSpPr/>
          <p:nvPr/>
        </p:nvSpPr>
        <p:spPr>
          <a:xfrm>
            <a:off x="598205" y="3329379"/>
            <a:ext cx="11750724" cy="461665"/>
          </a:xfrm>
          <a:prstGeom prst="rect">
            <a:avLst/>
          </a:prstGeom>
        </p:spPr>
        <p:txBody>
          <a:bodyPr wrap="square">
            <a:spAutoFit/>
          </a:bodyPr>
          <a:lstStyle/>
          <a:p>
            <a:endParaRPr lang="en-GB" sz="2400" dirty="0"/>
          </a:p>
        </p:txBody>
      </p:sp>
      <p:pic>
        <p:nvPicPr>
          <p:cNvPr id="9" name="Picture 8"/>
          <p:cNvPicPr>
            <a:picLocks noChangeAspect="1"/>
          </p:cNvPicPr>
          <p:nvPr/>
        </p:nvPicPr>
        <p:blipFill>
          <a:blip r:embed="rId2"/>
          <a:stretch>
            <a:fillRect/>
          </a:stretch>
        </p:blipFill>
        <p:spPr>
          <a:xfrm>
            <a:off x="6642675" y="2240924"/>
            <a:ext cx="4996780" cy="3880580"/>
          </a:xfrm>
          <a:prstGeom prst="rect">
            <a:avLst/>
          </a:prstGeom>
        </p:spPr>
      </p:pic>
      <p:sp>
        <p:nvSpPr>
          <p:cNvPr id="2" name="Slide Number Placeholder 1"/>
          <p:cNvSpPr>
            <a:spLocks noGrp="1"/>
          </p:cNvSpPr>
          <p:nvPr>
            <p:ph type="sldNum" sz="quarter" idx="12"/>
          </p:nvPr>
        </p:nvSpPr>
        <p:spPr/>
        <p:txBody>
          <a:bodyPr/>
          <a:lstStyle/>
          <a:p>
            <a:fld id="{FF24955D-8619-4099-8A53-AC1898540FFA}" type="slidenum">
              <a:rPr lang="en-GB" smtClean="0"/>
              <a:t>19</a:t>
            </a:fld>
            <a:endParaRPr lang="en-GB"/>
          </a:p>
        </p:txBody>
      </p:sp>
      <p:pic>
        <p:nvPicPr>
          <p:cNvPr id="7" name="Picture 6"/>
          <p:cNvPicPr>
            <a:picLocks noChangeAspect="1"/>
          </p:cNvPicPr>
          <p:nvPr/>
        </p:nvPicPr>
        <p:blipFill>
          <a:blip r:embed="rId3"/>
          <a:stretch>
            <a:fillRect/>
          </a:stretch>
        </p:blipFill>
        <p:spPr>
          <a:xfrm>
            <a:off x="781404" y="1424810"/>
            <a:ext cx="5428431" cy="4417871"/>
          </a:xfrm>
          <a:prstGeom prst="rect">
            <a:avLst/>
          </a:prstGeom>
          <a:ln>
            <a:solidFill>
              <a:srgbClr val="FF0000"/>
            </a:solidFill>
            <a:prstDash val="dash"/>
          </a:ln>
        </p:spPr>
      </p:pic>
      <p:sp>
        <p:nvSpPr>
          <p:cNvPr id="10" name="Rectangle 9"/>
          <p:cNvSpPr/>
          <p:nvPr/>
        </p:nvSpPr>
        <p:spPr>
          <a:xfrm>
            <a:off x="6935286" y="4060873"/>
            <a:ext cx="759631" cy="151288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flipH="1" flipV="1">
            <a:off x="6428691" y="1886536"/>
            <a:ext cx="519178" cy="20315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366168" y="5710419"/>
            <a:ext cx="553014" cy="522965"/>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22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6788" y="1647731"/>
            <a:ext cx="10013987" cy="4818724"/>
          </a:xfrm>
        </p:spPr>
        <p:txBody>
          <a:bodyPr>
            <a:normAutofit/>
          </a:bodyPr>
          <a:lstStyle/>
          <a:p>
            <a:pPr algn="l"/>
            <a:r>
              <a:rPr lang="en-GB" sz="4400" b="1" dirty="0"/>
              <a:t>Outline</a:t>
            </a:r>
            <a:endParaRPr lang="en-GB" sz="2800" u="sng" dirty="0"/>
          </a:p>
          <a:p>
            <a:pPr algn="l"/>
            <a:r>
              <a:rPr lang="en-GB" sz="2200" dirty="0">
                <a:cs typeface="Times New Roman" panose="02020603050405020304" pitchFamily="18" charset="0"/>
              </a:rPr>
              <a:t>Permeability definition</a:t>
            </a:r>
          </a:p>
          <a:p>
            <a:pPr algn="l"/>
            <a:r>
              <a:rPr lang="en-GB" sz="2200" dirty="0">
                <a:cs typeface="Times New Roman" panose="02020603050405020304" pitchFamily="18" charset="0"/>
              </a:rPr>
              <a:t>Importance of permeability</a:t>
            </a:r>
          </a:p>
          <a:p>
            <a:pPr algn="l"/>
            <a:r>
              <a:rPr lang="en-GB" sz="2200" dirty="0">
                <a:cs typeface="Times New Roman" panose="02020603050405020304" pitchFamily="18" charset="0"/>
              </a:rPr>
              <a:t>Permeability types</a:t>
            </a:r>
          </a:p>
          <a:p>
            <a:pPr algn="l"/>
            <a:r>
              <a:rPr lang="en-GB" sz="2200" dirty="0">
                <a:cs typeface="Times New Roman" panose="02020603050405020304" pitchFamily="18" charset="0"/>
              </a:rPr>
              <a:t>Darcy law </a:t>
            </a:r>
          </a:p>
          <a:p>
            <a:pPr algn="l"/>
            <a:r>
              <a:rPr lang="en-GB" sz="2200" dirty="0">
                <a:cs typeface="Times New Roman" panose="02020603050405020304" pitchFamily="18" charset="0"/>
              </a:rPr>
              <a:t>Assumptions of Darcy law</a:t>
            </a:r>
          </a:p>
          <a:p>
            <a:pPr algn="l"/>
            <a:r>
              <a:rPr lang="en-GB" sz="2200" dirty="0">
                <a:cs typeface="Times New Roman" panose="02020603050405020304" pitchFamily="18" charset="0"/>
              </a:rPr>
              <a:t>Permeability unit </a:t>
            </a:r>
          </a:p>
          <a:p>
            <a:pPr algn="l"/>
            <a:r>
              <a:rPr lang="en-GB" sz="2200" dirty="0">
                <a:cs typeface="Times New Roman" panose="02020603050405020304" pitchFamily="18" charset="0"/>
              </a:rPr>
              <a:t>Permeability measurements</a:t>
            </a:r>
          </a:p>
          <a:p>
            <a:pPr algn="l"/>
            <a:r>
              <a:rPr lang="en-GB" sz="2200" dirty="0">
                <a:cs typeface="Times New Roman" panose="02020603050405020304" pitchFamily="18" charset="0"/>
              </a:rPr>
              <a:t>Rock compressibility</a:t>
            </a:r>
          </a:p>
          <a:p>
            <a:pPr algn="l"/>
            <a:r>
              <a:rPr lang="en-GB" sz="2400" dirty="0">
                <a:solidFill>
                  <a:schemeClr val="tx1"/>
                </a:solidFill>
              </a:rPr>
              <a:t>Saturation</a:t>
            </a:r>
          </a:p>
          <a:p>
            <a:pPr algn="l"/>
            <a:endParaRPr lang="en-GB" sz="2200" dirty="0">
              <a:cs typeface="Times New Roman" panose="02020603050405020304" pitchFamily="18" charset="0"/>
            </a:endParaRPr>
          </a:p>
        </p:txBody>
      </p:sp>
      <p:sp>
        <p:nvSpPr>
          <p:cNvPr id="5" name="Rectangle 4"/>
          <p:cNvSpPr/>
          <p:nvPr/>
        </p:nvSpPr>
        <p:spPr>
          <a:xfrm>
            <a:off x="1596788" y="262550"/>
            <a:ext cx="9701938" cy="1222217"/>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Reservoir Rock Properties</a:t>
            </a:r>
            <a:endParaRPr lang="ar-SY" sz="4400" dirty="0">
              <a:solidFill>
                <a:srgbClr val="FF0000"/>
              </a:solidFill>
            </a:endParaRPr>
          </a:p>
          <a:p>
            <a:pPr algn="ctr"/>
            <a:r>
              <a:rPr lang="en-GB" sz="4400" b="1" dirty="0">
                <a:solidFill>
                  <a:schemeClr val="tx1"/>
                </a:solidFill>
              </a:rPr>
              <a:t>Permeability</a:t>
            </a:r>
            <a:endParaRPr lang="en-GB" sz="3600" b="1" dirty="0">
              <a:solidFill>
                <a:schemeClr val="tx1"/>
              </a:solidFill>
            </a:endParaRPr>
          </a:p>
        </p:txBody>
      </p:sp>
      <p:sp>
        <p:nvSpPr>
          <p:cNvPr id="2" name="Slide Number Placeholder 1"/>
          <p:cNvSpPr>
            <a:spLocks noGrp="1"/>
          </p:cNvSpPr>
          <p:nvPr>
            <p:ph type="sldNum" sz="quarter" idx="12"/>
          </p:nvPr>
        </p:nvSpPr>
        <p:spPr/>
        <p:txBody>
          <a:bodyPr/>
          <a:lstStyle/>
          <a:p>
            <a:fld id="{FF24955D-8619-4099-8A53-AC1898540FFA}" type="slidenum">
              <a:rPr lang="en-GB" smtClean="0"/>
              <a:t>2</a:t>
            </a:fld>
            <a:endParaRPr lang="en-GB" dirty="0"/>
          </a:p>
        </p:txBody>
      </p:sp>
    </p:spTree>
    <p:extLst>
      <p:ext uri="{BB962C8B-B14F-4D97-AF65-F5344CB8AC3E}">
        <p14:creationId xmlns:p14="http://schemas.microsoft.com/office/powerpoint/2010/main" val="192530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3204" y="1131037"/>
            <a:ext cx="7765038" cy="3260477"/>
          </a:xfrm>
        </p:spPr>
        <p:txBody>
          <a:bodyPr>
            <a:noAutofit/>
          </a:bodyPr>
          <a:lstStyle/>
          <a:p>
            <a:pPr algn="l"/>
            <a:r>
              <a:rPr lang="en-GB" b="1" dirty="0"/>
              <a:t>Types of compressibilities </a:t>
            </a:r>
          </a:p>
          <a:p>
            <a:pPr algn="l"/>
            <a:r>
              <a:rPr lang="en-GB" dirty="0">
                <a:solidFill>
                  <a:srgbClr val="0070C0"/>
                </a:solidFill>
              </a:rPr>
              <a:t>1- </a:t>
            </a:r>
            <a:r>
              <a:rPr lang="en-GB" sz="2000" dirty="0">
                <a:solidFill>
                  <a:srgbClr val="0070C0"/>
                </a:solidFill>
              </a:rPr>
              <a:t>Matrix compressibility</a:t>
            </a:r>
            <a:r>
              <a:rPr lang="en-GB" dirty="0">
                <a:solidFill>
                  <a:srgbClr val="0070C0"/>
                </a:solidFill>
              </a:rPr>
              <a:t>: </a:t>
            </a:r>
            <a:r>
              <a:rPr lang="en-GB" sz="2000" dirty="0"/>
              <a:t>relative change in volume of rock </a:t>
            </a:r>
          </a:p>
          <a:p>
            <a:pPr algn="l"/>
            <a:r>
              <a:rPr lang="en-GB" sz="2000" dirty="0"/>
              <a:t>material (grain volume) per unit pressure change (</a:t>
            </a:r>
            <a:r>
              <a:rPr lang="en-GB" sz="1600" dirty="0"/>
              <a:t>usually Cm ≅ 0</a:t>
            </a:r>
            <a:endParaRPr lang="en-GB" dirty="0">
              <a:solidFill>
                <a:srgbClr val="0070C0"/>
              </a:solidFill>
            </a:endParaRPr>
          </a:p>
          <a:p>
            <a:pPr algn="l"/>
            <a:r>
              <a:rPr lang="en-GB" sz="2000" dirty="0">
                <a:solidFill>
                  <a:srgbClr val="0070C0"/>
                </a:solidFill>
              </a:rPr>
              <a:t>2- Bulk compressibility: </a:t>
            </a:r>
            <a:r>
              <a:rPr lang="en-GB" sz="2000" dirty="0"/>
              <a:t>relative change in bulk volume per unit pressure change ( usually </a:t>
            </a:r>
            <a:r>
              <a:rPr lang="el-GR" sz="2000" dirty="0"/>
              <a:t>Δ</a:t>
            </a:r>
            <a:r>
              <a:rPr lang="en-GB" sz="2000" dirty="0" err="1"/>
              <a:t>Vb</a:t>
            </a:r>
            <a:r>
              <a:rPr lang="en-GB" sz="2000" dirty="0"/>
              <a:t> ≅ </a:t>
            </a:r>
            <a:r>
              <a:rPr lang="el-GR" sz="2000" dirty="0"/>
              <a:t>Δ</a:t>
            </a:r>
            <a:r>
              <a:rPr lang="en-GB" sz="2000" dirty="0" err="1"/>
              <a:t>Vp</a:t>
            </a:r>
            <a:r>
              <a:rPr lang="en-GB" sz="2000" dirty="0"/>
              <a:t>)</a:t>
            </a:r>
            <a:endParaRPr lang="en-GB" dirty="0"/>
          </a:p>
          <a:p>
            <a:pPr algn="l"/>
            <a:r>
              <a:rPr lang="en-GB" dirty="0">
                <a:solidFill>
                  <a:srgbClr val="0070C0"/>
                </a:solidFill>
              </a:rPr>
              <a:t>3- </a:t>
            </a:r>
            <a:r>
              <a:rPr lang="en-GB" sz="2000" dirty="0">
                <a:solidFill>
                  <a:srgbClr val="0070C0"/>
                </a:solidFill>
              </a:rPr>
              <a:t>Pore volume compressibility: </a:t>
            </a:r>
            <a:r>
              <a:rPr lang="en-GB" sz="2000" dirty="0"/>
              <a:t>relative change in pore volume</a:t>
            </a:r>
          </a:p>
          <a:p>
            <a:pPr algn="l"/>
            <a:r>
              <a:rPr lang="en-GB" sz="2000" dirty="0"/>
              <a:t> per unit pressure change</a:t>
            </a:r>
            <a:endParaRPr lang="en-GB" dirty="0">
              <a:solidFill>
                <a:srgbClr val="0070C0"/>
              </a:solidFill>
            </a:endParaRPr>
          </a:p>
          <a:p>
            <a:pPr algn="l"/>
            <a:endParaRPr lang="en-GB" sz="1600" dirty="0"/>
          </a:p>
          <a:p>
            <a:pPr algn="l"/>
            <a:endParaRPr lang="en-GB" sz="1600" dirty="0"/>
          </a:p>
        </p:txBody>
      </p:sp>
      <p:sp>
        <p:nvSpPr>
          <p:cNvPr id="5" name="Rectangle 4"/>
          <p:cNvSpPr/>
          <p:nvPr/>
        </p:nvSpPr>
        <p:spPr>
          <a:xfrm>
            <a:off x="1596788" y="278089"/>
            <a:ext cx="8606468" cy="645365"/>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Rock compressibility</a:t>
            </a:r>
          </a:p>
        </p:txBody>
      </p:sp>
      <p:sp>
        <p:nvSpPr>
          <p:cNvPr id="6" name="Rectangle 5"/>
          <p:cNvSpPr/>
          <p:nvPr/>
        </p:nvSpPr>
        <p:spPr>
          <a:xfrm>
            <a:off x="573204" y="1874091"/>
            <a:ext cx="11191166" cy="1661993"/>
          </a:xfrm>
          <a:prstGeom prst="rect">
            <a:avLst/>
          </a:prstGeom>
        </p:spPr>
        <p:txBody>
          <a:bodyPr wrap="square">
            <a:spAutoFit/>
          </a:bodyPr>
          <a:lstStyle/>
          <a:p>
            <a:endParaRPr lang="en-GB" sz="2400" dirty="0">
              <a:solidFill>
                <a:srgbClr val="222222"/>
              </a:solidFill>
              <a:latin typeface="arial" panose="020B0604020202020204" pitchFamily="34" charset="0"/>
            </a:endParaRPr>
          </a:p>
          <a:p>
            <a:endParaRPr lang="en-GB" sz="2400" dirty="0">
              <a:solidFill>
                <a:srgbClr val="222222"/>
              </a:solidFill>
              <a:latin typeface="arial" panose="020B0604020202020204" pitchFamily="34" charset="0"/>
            </a:endParaRPr>
          </a:p>
          <a:p>
            <a:endParaRPr lang="en-GB" dirty="0">
              <a:solidFill>
                <a:srgbClr val="222222"/>
              </a:solidFill>
              <a:latin typeface="arial" panose="020B0604020202020204" pitchFamily="34" charset="0"/>
            </a:endParaRPr>
          </a:p>
          <a:p>
            <a:endParaRPr lang="en-GB" dirty="0">
              <a:solidFill>
                <a:srgbClr val="222222"/>
              </a:solidFill>
              <a:latin typeface="arial" panose="020B0604020202020204" pitchFamily="34" charset="0"/>
            </a:endParaRPr>
          </a:p>
          <a:p>
            <a:endParaRPr lang="en-GB" dirty="0">
              <a:solidFill>
                <a:srgbClr val="222222"/>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fld id="{FF24955D-8619-4099-8A53-AC1898540FFA}" type="slidenum">
              <a:rPr lang="en-GB" smtClean="0"/>
              <a:t>20</a:t>
            </a:fld>
            <a:endParaRPr lang="en-GB" dirty="0"/>
          </a:p>
        </p:txBody>
      </p:sp>
      <mc:AlternateContent xmlns:mc="http://schemas.openxmlformats.org/markup-compatibility/2006" xmlns:a14="http://schemas.microsoft.com/office/drawing/2010/main">
        <mc:Choice Requires="a14">
          <p:sp>
            <p:nvSpPr>
              <p:cNvPr id="8" name="Rectangle 7"/>
              <p:cNvSpPr/>
              <p:nvPr/>
            </p:nvSpPr>
            <p:spPr>
              <a:xfrm>
                <a:off x="9659155" y="1202305"/>
                <a:ext cx="2028869" cy="5752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000" dirty="0">
                    <a:solidFill>
                      <a:srgbClr val="0070C0"/>
                    </a:solidFill>
                  </a:rPr>
                  <a:t>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𝑐</m:t>
                        </m:r>
                      </m:e>
                      <m:sub>
                        <m:r>
                          <a:rPr lang="en-GB" sz="2000" i="1">
                            <a:latin typeface="Cambria Math" panose="02040503050406030204" pitchFamily="18" charset="0"/>
                          </a:rPr>
                          <m:t>𝑚</m:t>
                        </m:r>
                      </m:sub>
                    </m:sSub>
                    <m:r>
                      <a:rPr lang="en-GB" sz="2000" i="1">
                        <a:latin typeface="Cambria Math" panose="02040503050406030204" pitchFamily="18" charset="0"/>
                      </a:rPr>
                      <m:t>=</m:t>
                    </m:r>
                    <m:r>
                      <a:rPr lang="en-GB" sz="2000" b="0" i="1" smtClean="0">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1</m:t>
                        </m:r>
                      </m:num>
                      <m:den>
                        <m:sSub>
                          <m:sSubPr>
                            <m:ctrlPr>
                              <a:rPr lang="en-GB" sz="2000" i="1">
                                <a:latin typeface="Cambria Math" panose="02040503050406030204" pitchFamily="18" charset="0"/>
                              </a:rPr>
                            </m:ctrlPr>
                          </m:sSubPr>
                          <m:e>
                            <m:r>
                              <a:rPr lang="en-GB" sz="2000" i="1">
                                <a:latin typeface="Cambria Math" panose="02040503050406030204" pitchFamily="18" charset="0"/>
                              </a:rPr>
                              <m:t>𝑉</m:t>
                            </m:r>
                          </m:e>
                          <m:sub>
                            <m:r>
                              <a:rPr lang="en-GB" sz="2000" i="1">
                                <a:latin typeface="Cambria Math" panose="02040503050406030204" pitchFamily="18" charset="0"/>
                              </a:rPr>
                              <m:t>𝑚</m:t>
                            </m:r>
                          </m:sub>
                        </m:sSub>
                      </m:den>
                    </m:f>
                    <m:r>
                      <a:rPr lang="en-GB" sz="2000" i="1">
                        <a:latin typeface="Cambria Math" panose="02040503050406030204" pitchFamily="18" charset="0"/>
                      </a:rPr>
                      <m:t> </m:t>
                    </m:r>
                    <m:f>
                      <m:fPr>
                        <m:ctrlPr>
                          <a:rPr lang="en-GB" sz="2000" i="1">
                            <a:latin typeface="Cambria Math" panose="02040503050406030204" pitchFamily="18" charset="0"/>
                          </a:rPr>
                        </m:ctrlPr>
                      </m:fPr>
                      <m:num>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𝑉</m:t>
                            </m:r>
                          </m:e>
                          <m:sub>
                            <m:r>
                              <a:rPr lang="en-GB" sz="2000" i="1">
                                <a:latin typeface="Cambria Math" panose="02040503050406030204" pitchFamily="18" charset="0"/>
                              </a:rPr>
                              <m:t>𝑚</m:t>
                            </m:r>
                          </m:sub>
                        </m:sSub>
                      </m:num>
                      <m:den>
                        <m:r>
                          <a:rPr lang="en-GB" sz="2000" i="1">
                            <a:latin typeface="Cambria Math" panose="02040503050406030204" pitchFamily="18" charset="0"/>
                          </a:rPr>
                          <m:t>∆</m:t>
                        </m:r>
                        <m:r>
                          <a:rPr lang="en-GB" sz="2000" i="1">
                            <a:latin typeface="Cambria Math" panose="02040503050406030204" pitchFamily="18" charset="0"/>
                          </a:rPr>
                          <m:t>𝑝</m:t>
                        </m:r>
                      </m:den>
                    </m:f>
                  </m:oMath>
                </a14:m>
                <a:endParaRPr lang="en-GB" sz="2000" dirty="0"/>
              </a:p>
            </p:txBody>
          </p:sp>
        </mc:Choice>
        <mc:Fallback xmlns="">
          <p:sp>
            <p:nvSpPr>
              <p:cNvPr id="8" name="Rectangle 7"/>
              <p:cNvSpPr>
                <a:spLocks noRot="1" noChangeAspect="1" noMove="1" noResize="1" noEditPoints="1" noAdjustHandles="1" noChangeArrowheads="1" noChangeShapeType="1" noTextEdit="1"/>
              </p:cNvSpPr>
              <p:nvPr/>
            </p:nvSpPr>
            <p:spPr>
              <a:xfrm>
                <a:off x="9659155" y="1202305"/>
                <a:ext cx="2028869" cy="57522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659155" y="2045547"/>
                <a:ext cx="2028869" cy="65954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𝑏</m:t>
                          </m:r>
                        </m:sub>
                      </m:sSub>
                      <m:r>
                        <a:rPr lang="en-GB" i="1">
                          <a:latin typeface="Cambria Math" panose="02040503050406030204" pitchFamily="18" charset="0"/>
                        </a:rPr>
                        <m:t>=</m:t>
                      </m:r>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𝑏</m:t>
                              </m:r>
                            </m:sub>
                          </m:sSub>
                        </m:den>
                      </m:f>
                      <m:r>
                        <a:rPr lang="en-GB" i="1">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𝑏</m:t>
                              </m:r>
                            </m:sub>
                          </m:sSub>
                        </m:num>
                        <m:den>
                          <m:r>
                            <a:rPr lang="en-GB" i="1">
                              <a:latin typeface="Cambria Math" panose="02040503050406030204" pitchFamily="18" charset="0"/>
                            </a:rPr>
                            <m:t>∆</m:t>
                          </m:r>
                          <m:r>
                            <a:rPr lang="en-GB" i="1">
                              <a:latin typeface="Cambria Math" panose="02040503050406030204" pitchFamily="18" charset="0"/>
                            </a:rPr>
                            <m:t>𝑝</m:t>
                          </m:r>
                        </m:den>
                      </m:f>
                    </m:oMath>
                  </m:oMathPara>
                </a14:m>
                <a:endParaRPr lang="en-GB" dirty="0"/>
              </a:p>
            </p:txBody>
          </p:sp>
        </mc:Choice>
        <mc:Fallback xmlns="">
          <p:sp>
            <p:nvSpPr>
              <p:cNvPr id="9" name="Rectangle 8"/>
              <p:cNvSpPr>
                <a:spLocks noRot="1" noChangeAspect="1" noMove="1" noResize="1" noEditPoints="1" noAdjustHandles="1" noChangeArrowheads="1" noChangeShapeType="1" noTextEdit="1"/>
              </p:cNvSpPr>
              <p:nvPr/>
            </p:nvSpPr>
            <p:spPr>
              <a:xfrm>
                <a:off x="9659155" y="2045547"/>
                <a:ext cx="2028869" cy="65954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9717395" y="2915955"/>
                <a:ext cx="2028869" cy="6970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𝑝</m:t>
                          </m:r>
                        </m:sub>
                      </m:sSub>
                      <m:r>
                        <a:rPr lang="en-GB" i="1">
                          <a:latin typeface="Cambria Math" panose="02040503050406030204" pitchFamily="18" charset="0"/>
                        </a:rPr>
                        <m:t>=</m:t>
                      </m:r>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𝑝</m:t>
                              </m:r>
                            </m:sub>
                          </m:sSub>
                        </m:den>
                      </m:f>
                      <m:r>
                        <a:rPr lang="en-GB" i="1">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𝑝</m:t>
                              </m:r>
                            </m:sub>
                          </m:sSub>
                        </m:num>
                        <m:den>
                          <m:r>
                            <a:rPr lang="en-GB" i="1">
                              <a:latin typeface="Cambria Math" panose="02040503050406030204" pitchFamily="18" charset="0"/>
                            </a:rPr>
                            <m:t>∆</m:t>
                          </m:r>
                          <m:r>
                            <a:rPr lang="en-GB" i="1">
                              <a:latin typeface="Cambria Math" panose="02040503050406030204" pitchFamily="18" charset="0"/>
                            </a:rPr>
                            <m:t>𝑝</m:t>
                          </m:r>
                        </m:den>
                      </m:f>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9717395" y="2915955"/>
                <a:ext cx="2028869" cy="69705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47801" y="3622643"/>
                <a:ext cx="4176080" cy="5364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200" b="1" i="1" smtClean="0">
                              <a:latin typeface="Cambria Math" panose="02040503050406030204" pitchFamily="18" charset="0"/>
                            </a:rPr>
                          </m:ctrlPr>
                        </m:sSubPr>
                        <m:e>
                          <m:r>
                            <a:rPr lang="en-GB" sz="3200" b="1" i="1" smtClean="0">
                              <a:latin typeface="Cambria Math" panose="02040503050406030204" pitchFamily="18" charset="0"/>
                            </a:rPr>
                            <m:t>𝑪</m:t>
                          </m:r>
                        </m:e>
                        <m:sub>
                          <m:r>
                            <a:rPr lang="en-GB" sz="3200" b="1" i="1" smtClean="0">
                              <a:latin typeface="Cambria Math" panose="02040503050406030204" pitchFamily="18" charset="0"/>
                            </a:rPr>
                            <m:t>𝒃</m:t>
                          </m:r>
                        </m:sub>
                      </m:sSub>
                      <m:r>
                        <a:rPr lang="en-GB" sz="3200" b="1" i="1" smtClean="0">
                          <a:latin typeface="Cambria Math" panose="02040503050406030204" pitchFamily="18" charset="0"/>
                        </a:rPr>
                        <m:t>=</m:t>
                      </m:r>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𝟏</m:t>
                          </m:r>
                          <m:r>
                            <a:rPr lang="en-GB" sz="3200" b="1" i="1" smtClean="0">
                              <a:latin typeface="Cambria Math" panose="02040503050406030204" pitchFamily="18" charset="0"/>
                            </a:rPr>
                            <m:t>−</m:t>
                          </m:r>
                          <m:r>
                            <a:rPr lang="en-GB" sz="3200" b="1" i="1" smtClean="0">
                              <a:latin typeface="Cambria Math" panose="02040503050406030204" pitchFamily="18" charset="0"/>
                            </a:rPr>
                            <m:t>∅</m:t>
                          </m:r>
                        </m:e>
                      </m:d>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𝑪</m:t>
                          </m:r>
                        </m:e>
                        <m:sub>
                          <m:r>
                            <a:rPr lang="en-GB" sz="3200" b="1" i="1" smtClean="0">
                              <a:latin typeface="Cambria Math" panose="02040503050406030204" pitchFamily="18" charset="0"/>
                              <a:ea typeface="Cambria Math" panose="02040503050406030204" pitchFamily="18" charset="0"/>
                            </a:rPr>
                            <m:t>𝒎</m:t>
                          </m:r>
                        </m:sub>
                      </m:sSub>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m:t>
                      </m:r>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𝑪</m:t>
                          </m:r>
                        </m:e>
                        <m:sub>
                          <m:r>
                            <a:rPr lang="en-GB" sz="3200" b="1" i="1" smtClean="0">
                              <a:latin typeface="Cambria Math" panose="02040503050406030204" pitchFamily="18" charset="0"/>
                              <a:ea typeface="Cambria Math" panose="02040503050406030204" pitchFamily="18" charset="0"/>
                            </a:rPr>
                            <m:t>𝒑</m:t>
                          </m:r>
                        </m:sub>
                      </m:sSub>
                    </m:oMath>
                  </m:oMathPara>
                </a14:m>
                <a:endParaRPr lang="en-GB" sz="32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247801" y="3622643"/>
                <a:ext cx="4176080" cy="536494"/>
              </a:xfrm>
              <a:prstGeom prst="rect">
                <a:avLst/>
              </a:prstGeom>
              <a:blipFill rotWithShape="1">
                <a:blip r:embed="rId5"/>
                <a:stretch>
                  <a:fillRect/>
                </a:stretch>
              </a:blipFill>
            </p:spPr>
            <p:txBody>
              <a:bodyPr/>
              <a:lstStyle/>
              <a:p>
                <a:r>
                  <a:rPr lang="en-US">
                    <a:noFill/>
                  </a:rPr>
                  <a:t> </a:t>
                </a:r>
              </a:p>
            </p:txBody>
          </p:sp>
        </mc:Fallback>
      </mc:AlternateContent>
      <p:sp>
        <p:nvSpPr>
          <p:cNvPr id="12" name="Rectangle 5"/>
          <p:cNvSpPr/>
          <p:nvPr/>
        </p:nvSpPr>
        <p:spPr>
          <a:xfrm>
            <a:off x="543437" y="4195607"/>
            <a:ext cx="10130151" cy="1477328"/>
          </a:xfrm>
          <a:prstGeom prst="rect">
            <a:avLst/>
          </a:prstGeom>
        </p:spPr>
        <p:txBody>
          <a:bodyPr wrap="square">
            <a:spAutoFit/>
          </a:bodyPr>
          <a:lstStyle/>
          <a:p>
            <a:r>
              <a:rPr lang="en-GB" b="1" dirty="0">
                <a:solidFill>
                  <a:srgbClr val="222222"/>
                </a:solidFill>
              </a:rPr>
              <a:t>For most petroleum reservoirs</a:t>
            </a:r>
          </a:p>
          <a:p>
            <a:endParaRPr lang="en-GB" dirty="0">
              <a:solidFill>
                <a:srgbClr val="222222"/>
              </a:solidFill>
            </a:endParaRPr>
          </a:p>
          <a:p>
            <a:pPr marL="342900" indent="-342900">
              <a:buFont typeface="Wingdings" panose="05000000000000000000" pitchFamily="2" charset="2"/>
              <a:buChar char="Ø"/>
            </a:pPr>
            <a:r>
              <a:rPr lang="en-GB" dirty="0">
                <a:solidFill>
                  <a:srgbClr val="0070C0"/>
                </a:solidFill>
              </a:rPr>
              <a:t>T</a:t>
            </a:r>
            <a:r>
              <a:rPr lang="en-GB" b="1" dirty="0">
                <a:solidFill>
                  <a:srgbClr val="0070C0"/>
                </a:solidFill>
              </a:rPr>
              <a:t>he bulk and matrix compressibility are considered small compared to formation compressibility</a:t>
            </a:r>
          </a:p>
          <a:p>
            <a:pPr marL="342900" indent="-342900">
              <a:buFont typeface="Wingdings" panose="05000000000000000000" pitchFamily="2" charset="2"/>
              <a:buChar char="Ø"/>
            </a:pPr>
            <a:r>
              <a:rPr lang="en-GB" b="1" dirty="0">
                <a:solidFill>
                  <a:srgbClr val="0070C0"/>
                </a:solidFill>
              </a:rPr>
              <a:t>Therefore, the pore compressibility is used to describe the total compressibility of the formation</a:t>
            </a:r>
          </a:p>
          <a:p>
            <a:pPr marL="342900" indent="-342900">
              <a:buFont typeface="Wingdings" panose="05000000000000000000" pitchFamily="2" charset="2"/>
              <a:buChar char="Ø"/>
            </a:pPr>
            <a:r>
              <a:rPr lang="en-GB" b="1" dirty="0">
                <a:solidFill>
                  <a:srgbClr val="0070C0"/>
                </a:solidFill>
              </a:rPr>
              <a:t>The value of formation compressibility ranges from </a:t>
            </a:r>
            <a:r>
              <a:rPr lang="en-GB" b="1" dirty="0">
                <a:solidFill>
                  <a:srgbClr val="FF0000"/>
                </a:solidFill>
              </a:rPr>
              <a:t>3x10-6</a:t>
            </a:r>
            <a:r>
              <a:rPr lang="en-GB" b="1" dirty="0">
                <a:solidFill>
                  <a:srgbClr val="0070C0"/>
                </a:solidFill>
              </a:rPr>
              <a:t>  to </a:t>
            </a:r>
            <a:r>
              <a:rPr lang="en-GB" b="1" dirty="0">
                <a:solidFill>
                  <a:srgbClr val="FF0000"/>
                </a:solidFill>
              </a:rPr>
              <a:t>6x10-6</a:t>
            </a:r>
            <a:r>
              <a:rPr lang="en-GB" b="1" dirty="0">
                <a:solidFill>
                  <a:srgbClr val="0070C0"/>
                </a:solidFill>
              </a:rPr>
              <a:t>  psi -1</a:t>
            </a:r>
          </a:p>
        </p:txBody>
      </p:sp>
      <mc:AlternateContent xmlns:mc="http://schemas.openxmlformats.org/markup-compatibility/2006" xmlns:a14="http://schemas.microsoft.com/office/drawing/2010/main">
        <mc:Choice Requires="a14">
          <p:sp>
            <p:nvSpPr>
              <p:cNvPr id="13" name="Rectangle 9"/>
              <p:cNvSpPr/>
              <p:nvPr/>
            </p:nvSpPr>
            <p:spPr>
              <a:xfrm>
                <a:off x="1523005" y="5647268"/>
                <a:ext cx="2307042" cy="7718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000" b="1" i="1" smtClean="0">
                              <a:solidFill>
                                <a:srgbClr val="FF0000"/>
                              </a:solidFill>
                              <a:latin typeface="Cambria Math" panose="02040503050406030204" pitchFamily="18" charset="0"/>
                            </a:rPr>
                          </m:ctrlPr>
                        </m:sSubPr>
                        <m:e>
                          <m:r>
                            <a:rPr lang="en-GB" sz="2000" b="1" i="1">
                              <a:solidFill>
                                <a:srgbClr val="FF0000"/>
                              </a:solidFill>
                              <a:latin typeface="Cambria Math" panose="02040503050406030204" pitchFamily="18" charset="0"/>
                            </a:rPr>
                            <m:t>𝒄</m:t>
                          </m:r>
                        </m:e>
                        <m:sub>
                          <m:r>
                            <a:rPr lang="en-GB" sz="2000" b="1" i="1" smtClean="0">
                              <a:solidFill>
                                <a:srgbClr val="FF0000"/>
                              </a:solidFill>
                              <a:latin typeface="Cambria Math" panose="02040503050406030204" pitchFamily="18" charset="0"/>
                            </a:rPr>
                            <m:t>𝒇</m:t>
                          </m:r>
                        </m:sub>
                      </m:sSub>
                      <m:r>
                        <a:rPr lang="en-GB" sz="2000" b="1" i="1" smtClean="0">
                          <a:solidFill>
                            <a:srgbClr val="FF0000"/>
                          </a:solidFill>
                          <a:latin typeface="Cambria Math" panose="02040503050406030204" pitchFamily="18" charset="0"/>
                        </a:rPr>
                        <m:t>= </m:t>
                      </m:r>
                      <m:sSub>
                        <m:sSubPr>
                          <m:ctrlPr>
                            <a:rPr lang="en-GB" sz="2000" b="1" i="1" smtClean="0">
                              <a:solidFill>
                                <a:srgbClr val="FF0000"/>
                              </a:solidFill>
                              <a:latin typeface="Cambria Math" panose="02040503050406030204" pitchFamily="18" charset="0"/>
                            </a:rPr>
                          </m:ctrlPr>
                        </m:sSubPr>
                        <m:e>
                          <m:r>
                            <a:rPr lang="en-GB" sz="2000" b="1" i="1" smtClean="0">
                              <a:solidFill>
                                <a:srgbClr val="FF0000"/>
                              </a:solidFill>
                              <a:latin typeface="Cambria Math" panose="02040503050406030204" pitchFamily="18" charset="0"/>
                            </a:rPr>
                            <m:t>𝒄</m:t>
                          </m:r>
                        </m:e>
                        <m:sub>
                          <m:r>
                            <a:rPr lang="en-GB" sz="2000" b="1" i="1" smtClean="0">
                              <a:solidFill>
                                <a:srgbClr val="FF0000"/>
                              </a:solidFill>
                              <a:latin typeface="Cambria Math" panose="02040503050406030204" pitchFamily="18" charset="0"/>
                            </a:rPr>
                            <m:t>𝒑</m:t>
                          </m:r>
                        </m:sub>
                      </m:sSub>
                      <m:r>
                        <a:rPr lang="en-GB" sz="2000" b="1" i="1">
                          <a:solidFill>
                            <a:srgbClr val="FF0000"/>
                          </a:solidFill>
                          <a:latin typeface="Cambria Math" panose="02040503050406030204" pitchFamily="18" charset="0"/>
                        </a:rPr>
                        <m:t>=</m:t>
                      </m:r>
                      <m:f>
                        <m:fPr>
                          <m:ctrlPr>
                            <a:rPr lang="en-GB" sz="2000" b="1" i="1">
                              <a:solidFill>
                                <a:srgbClr val="FF0000"/>
                              </a:solidFill>
                              <a:latin typeface="Cambria Math" panose="02040503050406030204" pitchFamily="18" charset="0"/>
                            </a:rPr>
                          </m:ctrlPr>
                        </m:fPr>
                        <m:num>
                          <m:r>
                            <a:rPr lang="en-GB" sz="2000" b="1" i="1">
                              <a:solidFill>
                                <a:srgbClr val="FF0000"/>
                              </a:solidFill>
                              <a:latin typeface="Cambria Math" panose="02040503050406030204" pitchFamily="18" charset="0"/>
                            </a:rPr>
                            <m:t>𝟏</m:t>
                          </m:r>
                        </m:num>
                        <m:den>
                          <m:sSub>
                            <m:sSubPr>
                              <m:ctrlPr>
                                <a:rPr lang="en-GB" sz="2000" b="1" i="1">
                                  <a:solidFill>
                                    <a:srgbClr val="FF0000"/>
                                  </a:solidFill>
                                  <a:latin typeface="Cambria Math" panose="02040503050406030204" pitchFamily="18" charset="0"/>
                                </a:rPr>
                              </m:ctrlPr>
                            </m:sSubPr>
                            <m:e>
                              <m:r>
                                <a:rPr lang="en-GB" sz="2000" b="1" i="1">
                                  <a:solidFill>
                                    <a:srgbClr val="FF0000"/>
                                  </a:solidFill>
                                  <a:latin typeface="Cambria Math" panose="02040503050406030204" pitchFamily="18" charset="0"/>
                                </a:rPr>
                                <m:t>𝑽</m:t>
                              </m:r>
                            </m:e>
                            <m:sub>
                              <m:r>
                                <a:rPr lang="en-GB" sz="2000" b="1" i="1">
                                  <a:solidFill>
                                    <a:srgbClr val="FF0000"/>
                                  </a:solidFill>
                                  <a:latin typeface="Cambria Math" panose="02040503050406030204" pitchFamily="18" charset="0"/>
                                </a:rPr>
                                <m:t>𝒑</m:t>
                              </m:r>
                            </m:sub>
                          </m:sSub>
                        </m:den>
                      </m:f>
                      <m:r>
                        <a:rPr lang="en-GB" sz="2000" b="1" i="1">
                          <a:solidFill>
                            <a:srgbClr val="FF0000"/>
                          </a:solidFill>
                          <a:latin typeface="Cambria Math" panose="02040503050406030204" pitchFamily="18" charset="0"/>
                        </a:rPr>
                        <m:t> </m:t>
                      </m:r>
                      <m:f>
                        <m:fPr>
                          <m:ctrlPr>
                            <a:rPr lang="en-GB" sz="2000" b="1" i="1">
                              <a:solidFill>
                                <a:srgbClr val="FF0000"/>
                              </a:solidFill>
                              <a:latin typeface="Cambria Math" panose="02040503050406030204" pitchFamily="18" charset="0"/>
                            </a:rPr>
                          </m:ctrlPr>
                        </m:fPr>
                        <m:num>
                          <m:r>
                            <a:rPr lang="en-GB" sz="2000" b="1" i="1">
                              <a:solidFill>
                                <a:srgbClr val="FF0000"/>
                              </a:solidFill>
                              <a:latin typeface="Cambria Math" panose="02040503050406030204" pitchFamily="18" charset="0"/>
                            </a:rPr>
                            <m:t>∆</m:t>
                          </m:r>
                          <m:sSub>
                            <m:sSubPr>
                              <m:ctrlPr>
                                <a:rPr lang="en-GB" sz="2000" b="1" i="1">
                                  <a:solidFill>
                                    <a:srgbClr val="FF0000"/>
                                  </a:solidFill>
                                  <a:latin typeface="Cambria Math" panose="02040503050406030204" pitchFamily="18" charset="0"/>
                                </a:rPr>
                              </m:ctrlPr>
                            </m:sSubPr>
                            <m:e>
                              <m:r>
                                <a:rPr lang="en-GB" sz="2000" b="1" i="1">
                                  <a:solidFill>
                                    <a:srgbClr val="FF0000"/>
                                  </a:solidFill>
                                  <a:latin typeface="Cambria Math" panose="02040503050406030204" pitchFamily="18" charset="0"/>
                                </a:rPr>
                                <m:t>𝑽</m:t>
                              </m:r>
                            </m:e>
                            <m:sub>
                              <m:r>
                                <a:rPr lang="en-GB" sz="2000" b="1" i="1">
                                  <a:solidFill>
                                    <a:srgbClr val="FF0000"/>
                                  </a:solidFill>
                                  <a:latin typeface="Cambria Math" panose="02040503050406030204" pitchFamily="18" charset="0"/>
                                </a:rPr>
                                <m:t>𝒑</m:t>
                              </m:r>
                            </m:sub>
                          </m:sSub>
                        </m:num>
                        <m:den>
                          <m:r>
                            <a:rPr lang="en-GB" sz="2000" b="1" i="1">
                              <a:solidFill>
                                <a:srgbClr val="FF0000"/>
                              </a:solidFill>
                              <a:latin typeface="Cambria Math" panose="02040503050406030204" pitchFamily="18" charset="0"/>
                            </a:rPr>
                            <m:t>∆</m:t>
                          </m:r>
                          <m:r>
                            <a:rPr lang="en-GB" sz="2000" b="1" i="1">
                              <a:solidFill>
                                <a:srgbClr val="FF0000"/>
                              </a:solidFill>
                              <a:latin typeface="Cambria Math" panose="02040503050406030204" pitchFamily="18" charset="0"/>
                            </a:rPr>
                            <m:t>𝒑</m:t>
                          </m:r>
                        </m:den>
                      </m:f>
                    </m:oMath>
                  </m:oMathPara>
                </a14:m>
                <a:endParaRPr lang="en-GB" sz="2000" b="1" dirty="0">
                  <a:solidFill>
                    <a:srgbClr val="FF0000"/>
                  </a:solidFill>
                </a:endParaRPr>
              </a:p>
            </p:txBody>
          </p:sp>
        </mc:Choice>
        <mc:Fallback xmlns="">
          <p:sp>
            <p:nvSpPr>
              <p:cNvPr id="13" name="Rectangle 9"/>
              <p:cNvSpPr>
                <a:spLocks noRot="1" noChangeAspect="1" noMove="1" noResize="1" noEditPoints="1" noAdjustHandles="1" noChangeArrowheads="1" noChangeShapeType="1" noTextEdit="1"/>
              </p:cNvSpPr>
              <p:nvPr/>
            </p:nvSpPr>
            <p:spPr>
              <a:xfrm>
                <a:off x="1523005" y="5647268"/>
                <a:ext cx="2307042" cy="771878"/>
              </a:xfrm>
              <a:prstGeom prst="rect">
                <a:avLst/>
              </a:prstGeom>
              <a:blipFill rotWithShape="1">
                <a:blip r:embed="rId6"/>
                <a:stretch>
                  <a:fillRect/>
                </a:stretch>
              </a:blipFill>
            </p:spPr>
            <p:txBody>
              <a:bodyPr/>
              <a:lstStyle/>
              <a:p>
                <a:r>
                  <a:rPr lang="en-US">
                    <a:noFill/>
                  </a:rPr>
                  <a:t> </a:t>
                </a:r>
              </a:p>
            </p:txBody>
          </p:sp>
        </mc:Fallback>
      </mc:AlternateContent>
      <p:sp>
        <p:nvSpPr>
          <p:cNvPr id="14" name="Right Arrow 10"/>
          <p:cNvSpPr/>
          <p:nvPr/>
        </p:nvSpPr>
        <p:spPr>
          <a:xfrm>
            <a:off x="4844715" y="6029684"/>
            <a:ext cx="955342" cy="278852"/>
          </a:xfrm>
          <a:prstGeom prst="rightArrow">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n w="0"/>
              <a:solidFill>
                <a:srgbClr val="FF0000"/>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15" name="Rectangle 11"/>
              <p:cNvSpPr/>
              <p:nvPr/>
            </p:nvSpPr>
            <p:spPr>
              <a:xfrm>
                <a:off x="6034838" y="5823759"/>
                <a:ext cx="2452916" cy="557717"/>
              </a:xfrm>
              <a:prstGeom prst="rect">
                <a:avLst/>
              </a:prstGeom>
            </p:spPr>
            <p:txBody>
              <a:bodyPr wrap="none">
                <a:spAutoFit/>
              </a:bodyPr>
              <a:lstStyle/>
              <a:p>
                <a14:m>
                  <m:oMath xmlns:m="http://schemas.openxmlformats.org/officeDocument/2006/math">
                    <m:r>
                      <a:rPr lang="en-GB" sz="2800" i="1" smtClean="0">
                        <a:solidFill>
                          <a:srgbClr val="FF0000"/>
                        </a:solidFill>
                        <a:latin typeface="Cambria Math" panose="02040503050406030204" pitchFamily="18" charset="0"/>
                        <a:ea typeface="Cambria Math" panose="02040503050406030204" pitchFamily="18" charset="0"/>
                      </a:rPr>
                      <m:t>∆</m:t>
                    </m:r>
                    <m:r>
                      <a:rPr lang="en-GB" sz="2800" b="0" i="1" smtClean="0">
                        <a:solidFill>
                          <a:srgbClr val="FF0000"/>
                        </a:solidFill>
                        <a:latin typeface="Cambria Math" panose="02040503050406030204" pitchFamily="18" charset="0"/>
                        <a:ea typeface="Cambria Math" panose="02040503050406030204" pitchFamily="18" charset="0"/>
                      </a:rPr>
                      <m:t>𝑉𝑝</m:t>
                    </m:r>
                    <m:r>
                      <a:rPr lang="en-GB" sz="2800" b="0" i="1" smtClean="0">
                        <a:solidFill>
                          <a:srgbClr val="FF0000"/>
                        </a:solidFill>
                        <a:latin typeface="Cambria Math" panose="02040503050406030204" pitchFamily="18" charset="0"/>
                        <a:ea typeface="Cambria Math" panose="02040503050406030204" pitchFamily="18" charset="0"/>
                      </a:rPr>
                      <m:t>=</m:t>
                    </m:r>
                    <m:sSub>
                      <m:sSubPr>
                        <m:ctrlPr>
                          <a:rPr lang="en-GB" sz="2800" b="0" i="1" smtClean="0">
                            <a:solidFill>
                              <a:srgbClr val="FF0000"/>
                            </a:solidFill>
                            <a:latin typeface="Cambria Math" panose="02040503050406030204" pitchFamily="18" charset="0"/>
                            <a:ea typeface="Cambria Math" panose="02040503050406030204" pitchFamily="18" charset="0"/>
                          </a:rPr>
                        </m:ctrlPr>
                      </m:sSubPr>
                      <m:e>
                        <m:r>
                          <a:rPr lang="en-GB" sz="2800" b="0" i="1" smtClean="0">
                            <a:solidFill>
                              <a:srgbClr val="FF0000"/>
                            </a:solidFill>
                            <a:latin typeface="Cambria Math" panose="02040503050406030204" pitchFamily="18" charset="0"/>
                            <a:ea typeface="Cambria Math" panose="02040503050406030204" pitchFamily="18" charset="0"/>
                          </a:rPr>
                          <m:t>𝐶</m:t>
                        </m:r>
                      </m:e>
                      <m:sub>
                        <m:r>
                          <a:rPr lang="en-GB" sz="2800" b="0" i="1" smtClean="0">
                            <a:solidFill>
                              <a:srgbClr val="FF0000"/>
                            </a:solidFill>
                            <a:latin typeface="Cambria Math" panose="02040503050406030204" pitchFamily="18" charset="0"/>
                            <a:ea typeface="Cambria Math" panose="02040503050406030204" pitchFamily="18" charset="0"/>
                          </a:rPr>
                          <m:t>𝑓</m:t>
                        </m:r>
                      </m:sub>
                    </m:sSub>
                    <m:sSub>
                      <m:sSubPr>
                        <m:ctrlPr>
                          <a:rPr lang="en-GB" sz="2800" b="0" i="1" smtClean="0">
                            <a:solidFill>
                              <a:srgbClr val="FF0000"/>
                            </a:solidFill>
                            <a:latin typeface="Cambria Math" panose="02040503050406030204" pitchFamily="18" charset="0"/>
                            <a:ea typeface="Cambria Math" panose="02040503050406030204" pitchFamily="18" charset="0"/>
                          </a:rPr>
                        </m:ctrlPr>
                      </m:sSubPr>
                      <m:e>
                        <m:r>
                          <a:rPr lang="en-GB" sz="2800" b="0" i="1" smtClean="0">
                            <a:solidFill>
                              <a:srgbClr val="FF0000"/>
                            </a:solidFill>
                            <a:latin typeface="Cambria Math" panose="02040503050406030204" pitchFamily="18" charset="0"/>
                            <a:ea typeface="Cambria Math" panose="02040503050406030204" pitchFamily="18" charset="0"/>
                          </a:rPr>
                          <m:t>𝑉</m:t>
                        </m:r>
                      </m:e>
                      <m:sub>
                        <m:r>
                          <a:rPr lang="en-GB" sz="2800" b="0" i="1" smtClean="0">
                            <a:solidFill>
                              <a:srgbClr val="FF0000"/>
                            </a:solidFill>
                            <a:latin typeface="Cambria Math" panose="02040503050406030204" pitchFamily="18" charset="0"/>
                            <a:ea typeface="Cambria Math" panose="02040503050406030204" pitchFamily="18" charset="0"/>
                          </a:rPr>
                          <m:t>𝑝</m:t>
                        </m:r>
                      </m:sub>
                    </m:sSub>
                  </m:oMath>
                </a14:m>
                <a:r>
                  <a:rPr lang="en-GB" sz="2800" dirty="0">
                    <a:solidFill>
                      <a:srgbClr val="FF0000"/>
                    </a:solidFill>
                  </a:rPr>
                  <a:t> </a:t>
                </a:r>
                <a14:m>
                  <m:oMath xmlns:m="http://schemas.openxmlformats.org/officeDocument/2006/math">
                    <m:r>
                      <a:rPr lang="en-GB" sz="2800" i="1">
                        <a:solidFill>
                          <a:srgbClr val="FF0000"/>
                        </a:solidFill>
                        <a:latin typeface="Cambria Math" panose="02040503050406030204" pitchFamily="18" charset="0"/>
                        <a:ea typeface="Cambria Math" panose="02040503050406030204" pitchFamily="18" charset="0"/>
                      </a:rPr>
                      <m:t>∆</m:t>
                    </m:r>
                  </m:oMath>
                </a14:m>
                <a:r>
                  <a:rPr lang="en-GB" sz="2800" dirty="0">
                    <a:solidFill>
                      <a:srgbClr val="FF0000"/>
                    </a:solidFill>
                  </a:rPr>
                  <a:t>p</a:t>
                </a:r>
              </a:p>
            </p:txBody>
          </p:sp>
        </mc:Choice>
        <mc:Fallback xmlns="">
          <p:sp>
            <p:nvSpPr>
              <p:cNvPr id="15" name="Rectangle 11"/>
              <p:cNvSpPr>
                <a:spLocks noRot="1" noChangeAspect="1" noMove="1" noResize="1" noEditPoints="1" noAdjustHandles="1" noChangeArrowheads="1" noChangeShapeType="1" noTextEdit="1"/>
              </p:cNvSpPr>
              <p:nvPr/>
            </p:nvSpPr>
            <p:spPr>
              <a:xfrm>
                <a:off x="6034838" y="5823759"/>
                <a:ext cx="2452916" cy="557717"/>
              </a:xfrm>
              <a:prstGeom prst="rect">
                <a:avLst/>
              </a:prstGeom>
              <a:blipFill rotWithShape="1">
                <a:blip r:embed="rId7"/>
                <a:stretch>
                  <a:fillRect t="-9783" r="-3980" b="-23913"/>
                </a:stretch>
              </a:blipFill>
            </p:spPr>
            <p:txBody>
              <a:bodyPr/>
              <a:lstStyle/>
              <a:p>
                <a:r>
                  <a:rPr lang="en-US">
                    <a:noFill/>
                  </a:rPr>
                  <a:t> </a:t>
                </a:r>
              </a:p>
            </p:txBody>
          </p:sp>
        </mc:Fallback>
      </mc:AlternateContent>
    </p:spTree>
    <p:extLst>
      <p:ext uri="{BB962C8B-B14F-4D97-AF65-F5344CB8AC3E}">
        <p14:creationId xmlns:p14="http://schemas.microsoft.com/office/powerpoint/2010/main" val="261451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0B231-4432-43EE-82D0-A1EDAD93877C}"/>
              </a:ext>
            </a:extLst>
          </p:cNvPr>
          <p:cNvSpPr>
            <a:spLocks noGrp="1"/>
          </p:cNvSpPr>
          <p:nvPr>
            <p:ph type="title"/>
          </p:nvPr>
        </p:nvSpPr>
        <p:spPr>
          <a:xfrm>
            <a:off x="3581400" y="326272"/>
            <a:ext cx="5257800" cy="709530"/>
          </a:xfrm>
        </p:spPr>
        <p:txBody>
          <a:bodyPr>
            <a:normAutofit/>
          </a:bodyPr>
          <a:lstStyle/>
          <a:p>
            <a:r>
              <a:rPr lang="en-GB" sz="4400" b="1" dirty="0">
                <a:solidFill>
                  <a:schemeClr val="tx1"/>
                </a:solidFill>
              </a:rPr>
              <a:t>Rock compressibility</a:t>
            </a:r>
            <a:endParaRPr lang="en-US" dirty="0"/>
          </a:p>
        </p:txBody>
      </p:sp>
      <p:sp>
        <p:nvSpPr>
          <p:cNvPr id="3" name="Content Placeholder 2">
            <a:extLst>
              <a:ext uri="{FF2B5EF4-FFF2-40B4-BE49-F238E27FC236}">
                <a16:creationId xmlns:a16="http://schemas.microsoft.com/office/drawing/2014/main" id="{485E5152-B2E5-4A51-AF34-572407FFB174}"/>
              </a:ext>
            </a:extLst>
          </p:cNvPr>
          <p:cNvSpPr>
            <a:spLocks noGrp="1"/>
          </p:cNvSpPr>
          <p:nvPr>
            <p:ph idx="1"/>
          </p:nvPr>
        </p:nvSpPr>
        <p:spPr>
          <a:xfrm>
            <a:off x="838200" y="1253331"/>
            <a:ext cx="10515600" cy="4351338"/>
          </a:xfrm>
        </p:spPr>
        <p:txBody>
          <a:bodyPr>
            <a:normAutofit/>
          </a:bodyPr>
          <a:lstStyle/>
          <a:p>
            <a:pPr algn="l"/>
            <a:r>
              <a:rPr lang="en-US" sz="2000" dirty="0"/>
              <a:t>It should be pointed out that the total reservoir compressibility </a:t>
            </a:r>
            <a:r>
              <a:rPr lang="en-US" sz="2000" dirty="0" err="1"/>
              <a:t>ct</a:t>
            </a:r>
            <a:r>
              <a:rPr lang="en-US" sz="2000" dirty="0"/>
              <a:t> is extensively used in the transient flow equation and the material balance equation as defined by the following expression</a:t>
            </a:r>
          </a:p>
          <a:p>
            <a:pPr marL="0" indent="0" algn="l">
              <a:buNone/>
            </a:pPr>
            <a:endParaRPr lang="en-US" sz="2000" b="1" dirty="0">
              <a:latin typeface="Times-Roman"/>
            </a:endParaRPr>
          </a:p>
          <a:p>
            <a:pPr marL="0" indent="0" algn="l">
              <a:buNone/>
            </a:pPr>
            <a:r>
              <a:rPr lang="en-US" sz="2000" b="1" i="0" u="none" strike="noStrike" baseline="0" dirty="0">
                <a:latin typeface="Times-Roman"/>
              </a:rPr>
              <a:t>Ct </a:t>
            </a:r>
            <a:r>
              <a:rPr lang="en-US" sz="2000" b="1" i="0" u="none" strike="noStrike" baseline="0" dirty="0">
                <a:latin typeface="Symbol" panose="05050102010706020507" pitchFamily="18" charset="2"/>
              </a:rPr>
              <a:t>= </a:t>
            </a:r>
            <a:r>
              <a:rPr lang="en-US" sz="2000" b="1" i="0" u="none" strike="noStrike" baseline="0" dirty="0" err="1">
                <a:latin typeface="Times-Roman"/>
              </a:rPr>
              <a:t>SoCo</a:t>
            </a:r>
            <a:r>
              <a:rPr lang="en-US" sz="2000" b="1" i="0" u="none" strike="noStrike" baseline="0" dirty="0">
                <a:latin typeface="Times-Roman"/>
              </a:rPr>
              <a:t> </a:t>
            </a:r>
            <a:r>
              <a:rPr lang="en-US" sz="2000" b="1" i="0" u="none" strike="noStrike" baseline="0" dirty="0">
                <a:latin typeface="Symbol" panose="05050102010706020507" pitchFamily="18" charset="2"/>
              </a:rPr>
              <a:t>+ </a:t>
            </a:r>
            <a:r>
              <a:rPr lang="en-US" sz="2000" b="1" i="0" u="none" strike="noStrike" baseline="0" dirty="0" err="1">
                <a:latin typeface="Times-Roman"/>
              </a:rPr>
              <a:t>SwCw</a:t>
            </a:r>
            <a:r>
              <a:rPr lang="en-US" sz="2000" b="1" i="0" u="none" strike="noStrike" baseline="0" dirty="0">
                <a:latin typeface="Times-Roman"/>
              </a:rPr>
              <a:t> </a:t>
            </a:r>
            <a:r>
              <a:rPr lang="en-US" sz="2000" b="1" i="0" u="none" strike="noStrike" baseline="0" dirty="0">
                <a:latin typeface="Symbol" panose="05050102010706020507" pitchFamily="18" charset="2"/>
              </a:rPr>
              <a:t>+ </a:t>
            </a:r>
            <a:r>
              <a:rPr lang="en-US" sz="2000" b="1" i="0" u="none" strike="noStrike" baseline="0" dirty="0" err="1">
                <a:latin typeface="Times-Roman"/>
              </a:rPr>
              <a:t>SgCg</a:t>
            </a:r>
            <a:r>
              <a:rPr lang="en-US" sz="2000" b="1" i="0" u="none" strike="noStrike" baseline="0" dirty="0">
                <a:latin typeface="Times-Roman"/>
              </a:rPr>
              <a:t> </a:t>
            </a:r>
            <a:r>
              <a:rPr lang="en-US" sz="2000" b="1" i="0" u="none" strike="noStrike" baseline="0" dirty="0">
                <a:latin typeface="Symbol" panose="05050102010706020507" pitchFamily="18" charset="2"/>
              </a:rPr>
              <a:t>+ </a:t>
            </a:r>
            <a:r>
              <a:rPr lang="en-US" sz="2000" b="1" dirty="0">
                <a:latin typeface="Times-Roman"/>
              </a:rPr>
              <a:t>C</a:t>
            </a:r>
            <a:r>
              <a:rPr lang="en-US" sz="2000" b="1" i="0" u="none" strike="noStrike" baseline="0" dirty="0">
                <a:latin typeface="Times-Roman"/>
              </a:rPr>
              <a:t>f </a:t>
            </a:r>
          </a:p>
          <a:p>
            <a:pPr marL="0" indent="0" algn="l">
              <a:buNone/>
            </a:pPr>
            <a:endParaRPr lang="en-US" sz="1800" b="0" i="0" u="none" strike="noStrike" baseline="0" dirty="0">
              <a:latin typeface="Times-Roman"/>
            </a:endParaRPr>
          </a:p>
          <a:p>
            <a:pPr marL="0" indent="0" algn="l">
              <a:buNone/>
            </a:pPr>
            <a:r>
              <a:rPr lang="en-US" sz="1800" b="0" i="0" u="none" strike="noStrike" baseline="0" dirty="0">
                <a:latin typeface="Times-Roman"/>
              </a:rPr>
              <a:t>Where:</a:t>
            </a:r>
          </a:p>
          <a:p>
            <a:pPr marL="0" indent="0" algn="l">
              <a:buNone/>
            </a:pPr>
            <a:r>
              <a:rPr lang="en-US" sz="1800" b="0" i="0" u="none" strike="noStrike" baseline="0" dirty="0">
                <a:latin typeface="Times-Roman"/>
              </a:rPr>
              <a:t>So, </a:t>
            </a:r>
            <a:r>
              <a:rPr lang="en-US" sz="1800" b="0" i="0" u="none" strike="noStrike" baseline="0" dirty="0" err="1">
                <a:latin typeface="Times-Roman"/>
              </a:rPr>
              <a:t>Sw</a:t>
            </a:r>
            <a:r>
              <a:rPr lang="en-US" sz="1800" b="0" i="0" u="none" strike="noStrike" baseline="0" dirty="0">
                <a:latin typeface="Times-Roman"/>
              </a:rPr>
              <a:t>, Sg </a:t>
            </a:r>
            <a:r>
              <a:rPr lang="en-US" sz="1800" b="0" i="0" u="none" strike="noStrike" baseline="0" dirty="0">
                <a:latin typeface="Symbol" panose="05050102010706020507" pitchFamily="18" charset="2"/>
              </a:rPr>
              <a:t>= </a:t>
            </a:r>
            <a:r>
              <a:rPr lang="en-US" sz="1800" b="0" i="0" u="none" strike="noStrike" baseline="0" dirty="0">
                <a:latin typeface="Times-Roman"/>
              </a:rPr>
              <a:t>oil, water, and gas saturation</a:t>
            </a:r>
          </a:p>
          <a:p>
            <a:pPr marL="0" indent="0" algn="l">
              <a:buNone/>
            </a:pPr>
            <a:r>
              <a:rPr lang="en-US" sz="1800" dirty="0">
                <a:latin typeface="Times-Roman"/>
              </a:rPr>
              <a:t>C</a:t>
            </a:r>
            <a:r>
              <a:rPr lang="en-US" sz="1800" b="0" i="0" u="none" strike="noStrike" baseline="0" dirty="0">
                <a:latin typeface="Times-Roman"/>
              </a:rPr>
              <a:t>o </a:t>
            </a:r>
            <a:r>
              <a:rPr lang="en-US" sz="1800" b="0" i="0" u="none" strike="noStrike" baseline="0" dirty="0">
                <a:latin typeface="Symbol" panose="05050102010706020507" pitchFamily="18" charset="2"/>
              </a:rPr>
              <a:t>= </a:t>
            </a:r>
            <a:r>
              <a:rPr lang="en-US" sz="1800" b="0" i="0" u="none" strike="noStrike" baseline="0" dirty="0">
                <a:latin typeface="Times-Roman"/>
              </a:rPr>
              <a:t>oil compressibility, psi</a:t>
            </a:r>
            <a:r>
              <a:rPr lang="en-US" sz="1800" b="0" i="0" u="none" strike="noStrike" baseline="0" dirty="0">
                <a:latin typeface="Symbol" panose="05050102010706020507" pitchFamily="18" charset="2"/>
              </a:rPr>
              <a:t>-</a:t>
            </a:r>
            <a:r>
              <a:rPr lang="en-US" sz="1800" b="0" i="0" u="none" strike="noStrike" baseline="0" dirty="0">
                <a:latin typeface="Times-Roman"/>
              </a:rPr>
              <a:t>1</a:t>
            </a:r>
          </a:p>
          <a:p>
            <a:pPr marL="0" indent="0" algn="l">
              <a:buNone/>
            </a:pPr>
            <a:r>
              <a:rPr lang="en-US" sz="1800" dirty="0" err="1">
                <a:latin typeface="Times-Roman"/>
              </a:rPr>
              <a:t>C</a:t>
            </a:r>
            <a:r>
              <a:rPr lang="en-US" sz="1800" b="0" i="0" u="none" strike="noStrike" baseline="0" dirty="0" err="1">
                <a:latin typeface="Times-Roman"/>
              </a:rPr>
              <a:t>w</a:t>
            </a:r>
            <a:r>
              <a:rPr lang="en-US" sz="1800" b="0" i="0" u="none" strike="noStrike" baseline="0" dirty="0">
                <a:latin typeface="Times-Roman"/>
              </a:rPr>
              <a:t> </a:t>
            </a:r>
            <a:r>
              <a:rPr lang="en-US" sz="1800" b="0" i="0" u="none" strike="noStrike" baseline="0" dirty="0">
                <a:latin typeface="Symbol" panose="05050102010706020507" pitchFamily="18" charset="2"/>
              </a:rPr>
              <a:t>= </a:t>
            </a:r>
            <a:r>
              <a:rPr lang="en-US" sz="1800" b="0" i="0" u="none" strike="noStrike" baseline="0" dirty="0">
                <a:latin typeface="Times-Roman"/>
              </a:rPr>
              <a:t>water compressibility, psi</a:t>
            </a:r>
            <a:r>
              <a:rPr lang="en-US" sz="1800" b="0" i="0" u="none" strike="noStrike" baseline="0" dirty="0">
                <a:latin typeface="Symbol" panose="05050102010706020507" pitchFamily="18" charset="2"/>
              </a:rPr>
              <a:t>-</a:t>
            </a:r>
            <a:r>
              <a:rPr lang="en-US" sz="1800" b="0" i="0" u="none" strike="noStrike" baseline="0" dirty="0">
                <a:latin typeface="Times-Roman"/>
              </a:rPr>
              <a:t>1</a:t>
            </a:r>
          </a:p>
          <a:p>
            <a:pPr marL="0" indent="0" algn="l">
              <a:buNone/>
            </a:pPr>
            <a:r>
              <a:rPr lang="en-US" sz="1800" dirty="0">
                <a:latin typeface="Times-Roman"/>
              </a:rPr>
              <a:t>C</a:t>
            </a:r>
            <a:r>
              <a:rPr lang="en-US" sz="1800" b="0" i="0" u="none" strike="noStrike" baseline="0" dirty="0">
                <a:latin typeface="Times-Roman"/>
              </a:rPr>
              <a:t>g </a:t>
            </a:r>
            <a:r>
              <a:rPr lang="en-US" sz="1800" b="0" i="0" u="none" strike="noStrike" baseline="0" dirty="0">
                <a:latin typeface="Symbol" panose="05050102010706020507" pitchFamily="18" charset="2"/>
              </a:rPr>
              <a:t>= </a:t>
            </a:r>
            <a:r>
              <a:rPr lang="en-US" sz="1800" b="0" i="0" u="none" strike="noStrike" baseline="0" dirty="0">
                <a:latin typeface="Times-Roman"/>
              </a:rPr>
              <a:t>gas compressibility, psi</a:t>
            </a:r>
            <a:r>
              <a:rPr lang="en-US" sz="1800" b="0" i="0" u="none" strike="noStrike" baseline="0" dirty="0">
                <a:latin typeface="Symbol" panose="05050102010706020507" pitchFamily="18" charset="2"/>
              </a:rPr>
              <a:t>-</a:t>
            </a:r>
            <a:r>
              <a:rPr lang="en-US" sz="1800" b="0" i="0" u="none" strike="noStrike" baseline="0" dirty="0">
                <a:latin typeface="Times-Roman"/>
              </a:rPr>
              <a:t>1</a:t>
            </a:r>
          </a:p>
          <a:p>
            <a:pPr marL="0" indent="0" algn="l">
              <a:buNone/>
            </a:pPr>
            <a:r>
              <a:rPr lang="en-US" sz="1800" dirty="0">
                <a:latin typeface="Times-Roman"/>
              </a:rPr>
              <a:t>C</a:t>
            </a:r>
            <a:r>
              <a:rPr lang="en-US" sz="1800" b="0" i="0" u="none" strike="noStrike" baseline="0" dirty="0">
                <a:latin typeface="Times-Roman"/>
              </a:rPr>
              <a:t>t </a:t>
            </a:r>
            <a:r>
              <a:rPr lang="en-US" sz="1800" b="0" i="0" u="none" strike="noStrike" baseline="0" dirty="0">
                <a:latin typeface="Symbol" panose="05050102010706020507" pitchFamily="18" charset="2"/>
              </a:rPr>
              <a:t>= </a:t>
            </a:r>
            <a:r>
              <a:rPr lang="en-US" sz="1800" b="0" i="0" u="none" strike="noStrike" baseline="0" dirty="0">
                <a:latin typeface="Times-Roman"/>
              </a:rPr>
              <a:t>total reservoir compressibility</a:t>
            </a:r>
            <a:endParaRPr lang="en-US" dirty="0"/>
          </a:p>
        </p:txBody>
      </p:sp>
      <p:sp>
        <p:nvSpPr>
          <p:cNvPr id="4" name="Slide Number Placeholder 3">
            <a:extLst>
              <a:ext uri="{FF2B5EF4-FFF2-40B4-BE49-F238E27FC236}">
                <a16:creationId xmlns:a16="http://schemas.microsoft.com/office/drawing/2014/main" id="{B524F070-C6A7-40EB-83E9-A2920F8743F0}"/>
              </a:ext>
            </a:extLst>
          </p:cNvPr>
          <p:cNvSpPr>
            <a:spLocks noGrp="1"/>
          </p:cNvSpPr>
          <p:nvPr>
            <p:ph type="sldNum" sz="quarter" idx="12"/>
          </p:nvPr>
        </p:nvSpPr>
        <p:spPr/>
        <p:txBody>
          <a:bodyPr/>
          <a:lstStyle/>
          <a:p>
            <a:fld id="{FF24955D-8619-4099-8A53-AC1898540FFA}" type="slidenum">
              <a:rPr lang="en-GB" smtClean="0"/>
              <a:t>21</a:t>
            </a:fld>
            <a:endParaRPr lang="en-GB"/>
          </a:p>
        </p:txBody>
      </p:sp>
    </p:spTree>
    <p:extLst>
      <p:ext uri="{BB962C8B-B14F-4D97-AF65-F5344CB8AC3E}">
        <p14:creationId xmlns:p14="http://schemas.microsoft.com/office/powerpoint/2010/main" val="2273727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3204" y="1194150"/>
            <a:ext cx="7296543" cy="1474226"/>
          </a:xfrm>
        </p:spPr>
        <p:txBody>
          <a:bodyPr>
            <a:normAutofit/>
          </a:bodyPr>
          <a:lstStyle/>
          <a:p>
            <a:pPr marL="342900" indent="-342900" algn="l">
              <a:buFont typeface="Wingdings" panose="05000000000000000000" pitchFamily="2" charset="2"/>
              <a:buChar char="Ø"/>
            </a:pPr>
            <a:r>
              <a:rPr lang="en-GB" sz="2000" b="1" dirty="0">
                <a:solidFill>
                  <a:srgbClr val="0070C0"/>
                </a:solidFill>
              </a:rPr>
              <a:t>In reservoirs, overburden pressure is constant and the pressure of fluid in pores changes, resulting in pore volume change</a:t>
            </a:r>
          </a:p>
          <a:p>
            <a:pPr marL="342900" indent="-342900" algn="l">
              <a:buFont typeface="Wingdings" panose="05000000000000000000" pitchFamily="2" charset="2"/>
              <a:buChar char="Ø"/>
            </a:pPr>
            <a:r>
              <a:rPr lang="en-GB" sz="2000" b="1" dirty="0">
                <a:solidFill>
                  <a:srgbClr val="0070C0"/>
                </a:solidFill>
              </a:rPr>
              <a:t>In Lab, we change the confining pressure on the core plug (overburden) while holding the pore pressure constant</a:t>
            </a:r>
          </a:p>
        </p:txBody>
      </p:sp>
      <p:sp>
        <p:nvSpPr>
          <p:cNvPr id="5" name="Rectangle 4"/>
          <p:cNvSpPr/>
          <p:nvPr/>
        </p:nvSpPr>
        <p:spPr>
          <a:xfrm>
            <a:off x="848412" y="122963"/>
            <a:ext cx="9028919" cy="627258"/>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Bef>
                <a:spcPts val="1000"/>
              </a:spcBef>
            </a:pPr>
            <a:r>
              <a:rPr lang="en-GB" sz="4400" b="1" dirty="0">
                <a:solidFill>
                  <a:schemeClr val="tx1"/>
                </a:solidFill>
              </a:rPr>
              <a:t>Lab. Measurement of compressibility</a:t>
            </a:r>
          </a:p>
        </p:txBody>
      </p:sp>
      <p:sp>
        <p:nvSpPr>
          <p:cNvPr id="7" name="Slide Number Placeholder 6"/>
          <p:cNvSpPr>
            <a:spLocks noGrp="1"/>
          </p:cNvSpPr>
          <p:nvPr>
            <p:ph type="sldNum" sz="quarter" idx="12"/>
          </p:nvPr>
        </p:nvSpPr>
        <p:spPr/>
        <p:txBody>
          <a:bodyPr/>
          <a:lstStyle/>
          <a:p>
            <a:fld id="{FF24955D-8619-4099-8A53-AC1898540FFA}" type="slidenum">
              <a:rPr lang="en-GB" smtClean="0"/>
              <a:t>22</a:t>
            </a:fld>
            <a:endParaRPr lang="en-GB"/>
          </a:p>
        </p:txBody>
      </p:sp>
      <p:sp>
        <p:nvSpPr>
          <p:cNvPr id="9" name="TextBox 8"/>
          <p:cNvSpPr txBox="1"/>
          <p:nvPr/>
        </p:nvSpPr>
        <p:spPr>
          <a:xfrm>
            <a:off x="688794" y="3233529"/>
            <a:ext cx="563460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GB" b="1" i="1" dirty="0">
                <a:solidFill>
                  <a:schemeClr val="tx1"/>
                </a:solidFill>
              </a:rPr>
              <a:t>Measurement procedure</a:t>
            </a:r>
          </a:p>
        </p:txBody>
      </p:sp>
      <p:sp>
        <p:nvSpPr>
          <p:cNvPr id="10" name="Pentagon 9"/>
          <p:cNvSpPr/>
          <p:nvPr/>
        </p:nvSpPr>
        <p:spPr>
          <a:xfrm>
            <a:off x="616906" y="4046790"/>
            <a:ext cx="2262636" cy="743545"/>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dirty="0">
                <a:solidFill>
                  <a:schemeClr val="tx1"/>
                </a:solidFill>
              </a:rPr>
              <a:t>Core plug is 100% saturated with brine</a:t>
            </a:r>
          </a:p>
        </p:txBody>
      </p:sp>
      <p:sp>
        <p:nvSpPr>
          <p:cNvPr id="11" name="Pentagon 10"/>
          <p:cNvSpPr/>
          <p:nvPr/>
        </p:nvSpPr>
        <p:spPr>
          <a:xfrm>
            <a:off x="2879541" y="4046791"/>
            <a:ext cx="2262841" cy="77975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chemeClr val="tx1"/>
                </a:solidFill>
              </a:rPr>
              <a:t>Core plug is placed in rubber or soft copper</a:t>
            </a:r>
          </a:p>
          <a:p>
            <a:r>
              <a:rPr lang="en-GB" sz="1600" b="1" dirty="0">
                <a:solidFill>
                  <a:schemeClr val="tx1"/>
                </a:solidFill>
              </a:rPr>
              <a:t>sleeve</a:t>
            </a:r>
          </a:p>
        </p:txBody>
      </p:sp>
      <p:sp>
        <p:nvSpPr>
          <p:cNvPr id="13" name="Pentagon 12"/>
          <p:cNvSpPr/>
          <p:nvPr/>
        </p:nvSpPr>
        <p:spPr>
          <a:xfrm>
            <a:off x="5142382" y="4046791"/>
            <a:ext cx="4034208" cy="814744"/>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chemeClr val="tx1"/>
                </a:solidFill>
              </a:rPr>
              <a:t>As pressure outside sleeve is increased,</a:t>
            </a:r>
          </a:p>
          <a:p>
            <a:r>
              <a:rPr lang="en-GB" sz="1600" b="1" dirty="0">
                <a:solidFill>
                  <a:schemeClr val="tx1"/>
                </a:solidFill>
              </a:rPr>
              <a:t>pore volume decreases and the volume of</a:t>
            </a:r>
          </a:p>
          <a:p>
            <a:r>
              <a:rPr lang="en-GB" sz="1600" b="1" dirty="0">
                <a:solidFill>
                  <a:schemeClr val="tx1"/>
                </a:solidFill>
              </a:rPr>
              <a:t>expelled brine is measured</a:t>
            </a:r>
          </a:p>
        </p:txBody>
      </p:sp>
      <p:pic>
        <p:nvPicPr>
          <p:cNvPr id="8" name="Picture 7"/>
          <p:cNvPicPr>
            <a:picLocks noChangeAspect="1"/>
          </p:cNvPicPr>
          <p:nvPr/>
        </p:nvPicPr>
        <p:blipFill>
          <a:blip r:embed="rId2"/>
          <a:stretch>
            <a:fillRect/>
          </a:stretch>
        </p:blipFill>
        <p:spPr>
          <a:xfrm>
            <a:off x="8308376" y="855440"/>
            <a:ext cx="3603597" cy="3191351"/>
          </a:xfrm>
          <a:prstGeom prst="rect">
            <a:avLst/>
          </a:prstGeom>
        </p:spPr>
      </p:pic>
      <p:graphicFrame>
        <p:nvGraphicFramePr>
          <p:cNvPr id="23" name="كائن 22"/>
          <p:cNvGraphicFramePr>
            <a:graphicFrameLocks noChangeAspect="1"/>
          </p:cNvGraphicFramePr>
          <p:nvPr>
            <p:extLst>
              <p:ext uri="{D42A27DB-BD31-4B8C-83A1-F6EECF244321}">
                <p14:modId xmlns:p14="http://schemas.microsoft.com/office/powerpoint/2010/main" val="2180844392"/>
              </p:ext>
            </p:extLst>
          </p:nvPr>
        </p:nvGraphicFramePr>
        <p:xfrm>
          <a:off x="4010961" y="5106547"/>
          <a:ext cx="2515594" cy="1312359"/>
        </p:xfrm>
        <a:graphic>
          <a:graphicData uri="http://schemas.openxmlformats.org/presentationml/2006/ole">
            <mc:AlternateContent xmlns:mc="http://schemas.openxmlformats.org/markup-compatibility/2006">
              <mc:Choice xmlns:v="urn:schemas-microsoft-com:vml" Requires="v">
                <p:oleObj name="Equation" r:id="rId3" imgW="901309" imgH="469696" progId="Equation.DSMT4">
                  <p:embed/>
                </p:oleObj>
              </mc:Choice>
              <mc:Fallback>
                <p:oleObj name="Equation" r:id="rId3" imgW="901309" imgH="469696"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961" y="5106547"/>
                        <a:ext cx="2515594" cy="1312359"/>
                      </a:xfrm>
                      <a:prstGeom prst="rect">
                        <a:avLst/>
                      </a:prstGeom>
                      <a:solidFill>
                        <a:schemeClr val="bg1"/>
                      </a:solidFill>
                      <a:ln w="25400">
                        <a:solidFill>
                          <a:srgbClr val="FF2727"/>
                        </a:solidFill>
                        <a:miter lim="800000"/>
                        <a:headEnd/>
                        <a:tailEnd/>
                      </a:ln>
                      <a:effectLst/>
                    </p:spPr>
                  </p:pic>
                </p:oleObj>
              </mc:Fallback>
            </mc:AlternateContent>
          </a:graphicData>
        </a:graphic>
      </p:graphicFrame>
    </p:spTree>
    <p:extLst>
      <p:ext uri="{BB962C8B-B14F-4D97-AF65-F5344CB8AC3E}">
        <p14:creationId xmlns:p14="http://schemas.microsoft.com/office/powerpoint/2010/main" val="15180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3633" y="676669"/>
            <a:ext cx="8333943" cy="1342254"/>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rPr>
              <a:t>Reservoir Rock Properties</a:t>
            </a:r>
          </a:p>
          <a:p>
            <a:pPr algn="ctr"/>
            <a:r>
              <a:rPr lang="en-GB" sz="4800" b="1" dirty="0">
                <a:solidFill>
                  <a:schemeClr val="accent1"/>
                </a:solidFill>
                <a:latin typeface="+mj-lt"/>
              </a:rPr>
              <a:t>Saturation</a:t>
            </a:r>
          </a:p>
        </p:txBody>
      </p:sp>
      <p:sp>
        <p:nvSpPr>
          <p:cNvPr id="2" name="مربع نص 1"/>
          <p:cNvSpPr txBox="1"/>
          <p:nvPr/>
        </p:nvSpPr>
        <p:spPr>
          <a:xfrm>
            <a:off x="1996061" y="2752253"/>
            <a:ext cx="7505323" cy="1454244"/>
          </a:xfrm>
          <a:prstGeom prst="rect">
            <a:avLst/>
          </a:prstGeom>
          <a:noFill/>
        </p:spPr>
        <p:txBody>
          <a:bodyPr wrap="square" rtlCol="0">
            <a:spAutoFit/>
          </a:bodyPr>
          <a:lstStyle/>
          <a:p>
            <a:r>
              <a:rPr lang="en-US" sz="2400" b="1" dirty="0"/>
              <a:t>Outline</a:t>
            </a:r>
          </a:p>
          <a:p>
            <a:endParaRPr lang="en-US" sz="1050" b="1" dirty="0"/>
          </a:p>
          <a:p>
            <a:r>
              <a:rPr lang="en-US" dirty="0"/>
              <a:t>Saturation</a:t>
            </a:r>
          </a:p>
          <a:p>
            <a:r>
              <a:rPr lang="en-US" dirty="0"/>
              <a:t>Types of saturation</a:t>
            </a:r>
          </a:p>
          <a:p>
            <a:r>
              <a:rPr lang="en-US" dirty="0"/>
              <a:t>Average saturation</a:t>
            </a:r>
          </a:p>
        </p:txBody>
      </p:sp>
    </p:spTree>
    <p:extLst>
      <p:ext uri="{BB962C8B-B14F-4D97-AF65-F5344CB8AC3E}">
        <p14:creationId xmlns:p14="http://schemas.microsoft.com/office/powerpoint/2010/main" val="1536192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2520" y="151342"/>
            <a:ext cx="7283741" cy="672524"/>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Saturation</a:t>
            </a:r>
          </a:p>
        </p:txBody>
      </p:sp>
      <p:sp>
        <p:nvSpPr>
          <p:cNvPr id="6" name="Rectangle 5"/>
          <p:cNvSpPr/>
          <p:nvPr/>
        </p:nvSpPr>
        <p:spPr>
          <a:xfrm>
            <a:off x="-257810" y="1756470"/>
            <a:ext cx="7702031" cy="830997"/>
          </a:xfrm>
          <a:prstGeom prst="rect">
            <a:avLst/>
          </a:prstGeom>
        </p:spPr>
        <p:txBody>
          <a:bodyPr wrap="square">
            <a:spAutoFit/>
          </a:bodyPr>
          <a:lstStyle/>
          <a:p>
            <a:endParaRPr lang="en-GB" sz="2400" dirty="0">
              <a:solidFill>
                <a:srgbClr val="222222"/>
              </a:solidFill>
              <a:latin typeface="arial" panose="020B0604020202020204" pitchFamily="34" charset="0"/>
            </a:endParaRPr>
          </a:p>
          <a:p>
            <a:endParaRPr lang="en-GB" sz="2400" dirty="0">
              <a:solidFill>
                <a:srgbClr val="222222"/>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FF24955D-8619-4099-8A53-AC1898540FFA}" type="slidenum">
              <a:rPr lang="en-GB" smtClean="0"/>
              <a:t>24</a:t>
            </a:fld>
            <a:endParaRPr lang="en-GB" dirty="0"/>
          </a:p>
        </p:txBody>
      </p:sp>
      <p:sp>
        <p:nvSpPr>
          <p:cNvPr id="3" name="Rectangle 2"/>
          <p:cNvSpPr/>
          <p:nvPr/>
        </p:nvSpPr>
        <p:spPr>
          <a:xfrm>
            <a:off x="447193" y="925473"/>
            <a:ext cx="11015062" cy="400110"/>
          </a:xfrm>
          <a:prstGeom prst="rect">
            <a:avLst/>
          </a:prstGeom>
        </p:spPr>
        <p:txBody>
          <a:bodyPr wrap="square">
            <a:spAutoFit/>
          </a:bodyPr>
          <a:lstStyle/>
          <a:p>
            <a:r>
              <a:rPr lang="en-GB" sz="2000" b="1" dirty="0">
                <a:solidFill>
                  <a:schemeClr val="accent1">
                    <a:lumMod val="75000"/>
                  </a:schemeClr>
                </a:solidFill>
              </a:rPr>
              <a:t>Saturation, </a:t>
            </a:r>
            <a:r>
              <a:rPr lang="en-GB" sz="2000" dirty="0">
                <a:solidFill>
                  <a:schemeClr val="accent1">
                    <a:lumMod val="75000"/>
                  </a:schemeClr>
                </a:solidFill>
              </a:rPr>
              <a:t>S: fraction of the pore volume occupied by a particular fluid (oil, gas, or water)</a:t>
            </a:r>
          </a:p>
        </p:txBody>
      </p:sp>
      <p:sp>
        <p:nvSpPr>
          <p:cNvPr id="20" name="Rectangle 19"/>
          <p:cNvSpPr/>
          <p:nvPr/>
        </p:nvSpPr>
        <p:spPr>
          <a:xfrm>
            <a:off x="447193" y="2065689"/>
            <a:ext cx="7076237" cy="400110"/>
          </a:xfrm>
          <a:prstGeom prst="rect">
            <a:avLst/>
          </a:prstGeom>
        </p:spPr>
        <p:txBody>
          <a:bodyPr wrap="square">
            <a:spAutoFit/>
          </a:bodyPr>
          <a:lstStyle/>
          <a:p>
            <a:r>
              <a:rPr lang="en-GB" sz="2000" dirty="0">
                <a:solidFill>
                  <a:schemeClr val="accent1">
                    <a:lumMod val="75000"/>
                  </a:schemeClr>
                </a:solidFill>
              </a:rPr>
              <a:t>Three types of fluids are presents in the pore; </a:t>
            </a:r>
            <a:r>
              <a:rPr lang="en-GB" sz="2000" dirty="0">
                <a:solidFill>
                  <a:srgbClr val="00B050"/>
                </a:solidFill>
              </a:rPr>
              <a:t>oil</a:t>
            </a:r>
            <a:r>
              <a:rPr lang="en-GB" sz="2000" dirty="0">
                <a:solidFill>
                  <a:schemeClr val="accent1">
                    <a:lumMod val="75000"/>
                  </a:schemeClr>
                </a:solidFill>
              </a:rPr>
              <a:t>, </a:t>
            </a:r>
            <a:r>
              <a:rPr lang="en-GB" sz="2000" dirty="0">
                <a:solidFill>
                  <a:srgbClr val="FF0000"/>
                </a:solidFill>
              </a:rPr>
              <a:t>gas</a:t>
            </a:r>
            <a:r>
              <a:rPr lang="en-GB" sz="2000" dirty="0">
                <a:solidFill>
                  <a:schemeClr val="accent1">
                    <a:lumMod val="75000"/>
                  </a:schemeClr>
                </a:solidFill>
              </a:rPr>
              <a:t> and </a:t>
            </a:r>
            <a:r>
              <a:rPr lang="en-GB" sz="2000" dirty="0">
                <a:solidFill>
                  <a:srgbClr val="00B0F0"/>
                </a:solidFill>
              </a:rPr>
              <a:t>water</a:t>
            </a:r>
          </a:p>
        </p:txBody>
      </p:sp>
      <mc:AlternateContent xmlns:mc="http://schemas.openxmlformats.org/markup-compatibility/2006" xmlns:a14="http://schemas.microsoft.com/office/drawing/2010/main">
        <mc:Choice Requires="a14">
          <p:sp>
            <p:nvSpPr>
              <p:cNvPr id="9" name="Rectangle 8"/>
              <p:cNvSpPr/>
              <p:nvPr/>
            </p:nvSpPr>
            <p:spPr>
              <a:xfrm>
                <a:off x="572498" y="1447250"/>
                <a:ext cx="5901069" cy="61843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b="0" i="1">
                          <a:latin typeface="Cambria Math" panose="02040503050406030204" pitchFamily="18" charset="0"/>
                        </a:rPr>
                        <m:t>F</m:t>
                      </m:r>
                      <m:r>
                        <m:rPr>
                          <m:sty m:val="p"/>
                        </m:rPr>
                        <a:rPr lang="en-GB" b="0" i="0">
                          <a:latin typeface="Cambria Math" panose="02040503050406030204" pitchFamily="18" charset="0"/>
                        </a:rPr>
                        <m:t>luid</m:t>
                      </m:r>
                      <m:r>
                        <a:rPr lang="en-GB" b="0" i="0">
                          <a:latin typeface="Cambria Math" panose="02040503050406030204" pitchFamily="18" charset="0"/>
                        </a:rPr>
                        <m:t> </m:t>
                      </m:r>
                      <m:r>
                        <m:rPr>
                          <m:sty m:val="p"/>
                        </m:rPr>
                        <a:rPr lang="en-GB" b="0" i="0">
                          <a:latin typeface="Cambria Math" panose="02040503050406030204" pitchFamily="18" charset="0"/>
                        </a:rPr>
                        <m:t>saturation</m:t>
                      </m:r>
                      <m:r>
                        <a:rPr lang="en-GB" b="0" i="0">
                          <a:latin typeface="Cambria Math" panose="02040503050406030204" pitchFamily="18" charset="0"/>
                        </a:rPr>
                        <m:t>=</m:t>
                      </m:r>
                      <m:f>
                        <m:fPr>
                          <m:ctrlPr>
                            <a:rPr lang="en-GB" i="1">
                              <a:latin typeface="Cambria Math" panose="02040503050406030204" pitchFamily="18" charset="0"/>
                            </a:rPr>
                          </m:ctrlPr>
                        </m:fPr>
                        <m:num>
                          <m:r>
                            <m:rPr>
                              <m:sty m:val="p"/>
                            </m:rPr>
                            <a:rPr lang="en-GB" b="0" i="0">
                              <a:latin typeface="Cambria Math" panose="02040503050406030204" pitchFamily="18" charset="0"/>
                            </a:rPr>
                            <m:t>Fluid</m:t>
                          </m:r>
                          <m:r>
                            <a:rPr lang="en-GB" b="0" i="0">
                              <a:latin typeface="Cambria Math" panose="02040503050406030204" pitchFamily="18" charset="0"/>
                            </a:rPr>
                            <m:t> </m:t>
                          </m:r>
                          <m:r>
                            <m:rPr>
                              <m:sty m:val="p"/>
                            </m:rPr>
                            <a:rPr lang="en-GB" b="0" i="0">
                              <a:latin typeface="Cambria Math" panose="02040503050406030204" pitchFamily="18" charset="0"/>
                            </a:rPr>
                            <m:t>volume</m:t>
                          </m:r>
                        </m:num>
                        <m:den>
                          <m:r>
                            <m:rPr>
                              <m:sty m:val="p"/>
                            </m:rPr>
                            <a:rPr lang="en-GB" b="0" i="0">
                              <a:latin typeface="Cambria Math" panose="02040503050406030204" pitchFamily="18" charset="0"/>
                            </a:rPr>
                            <m:t>Pore</m:t>
                          </m:r>
                          <m:r>
                            <a:rPr lang="en-GB" b="0" i="0">
                              <a:latin typeface="Cambria Math" panose="02040503050406030204" pitchFamily="18" charset="0"/>
                            </a:rPr>
                            <m:t> </m:t>
                          </m:r>
                          <m:r>
                            <m:rPr>
                              <m:sty m:val="p"/>
                            </m:rPr>
                            <a:rPr lang="en-GB" b="0" i="0">
                              <a:latin typeface="Cambria Math" panose="02040503050406030204" pitchFamily="18" charset="0"/>
                            </a:rPr>
                            <m:t>volume</m:t>
                          </m:r>
                        </m:den>
                      </m:f>
                    </m:oMath>
                  </m:oMathPara>
                </a14:m>
                <a:endParaRPr lang="en-GB" dirty="0"/>
              </a:p>
            </p:txBody>
          </p:sp>
        </mc:Choice>
        <mc:Fallback xmlns="">
          <p:sp>
            <p:nvSpPr>
              <p:cNvPr id="9" name="Rectangle 8"/>
              <p:cNvSpPr>
                <a:spLocks noRot="1" noChangeAspect="1" noMove="1" noResize="1" noEditPoints="1" noAdjustHandles="1" noChangeArrowheads="1" noChangeShapeType="1" noTextEdit="1"/>
              </p:cNvSpPr>
              <p:nvPr/>
            </p:nvSpPr>
            <p:spPr>
              <a:xfrm>
                <a:off x="572498" y="1447250"/>
                <a:ext cx="5901069" cy="618439"/>
              </a:xfrm>
              <a:prstGeom prst="rect">
                <a:avLst/>
              </a:prstGeom>
              <a:blipFill rotWithShape="1">
                <a:blip r:embed="rId3"/>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7823662" y="2930775"/>
            <a:ext cx="4022061" cy="2519049"/>
          </a:xfrm>
          <a:prstGeom prst="rect">
            <a:avLst/>
          </a:prstGeom>
        </p:spPr>
      </p:pic>
      <p:sp>
        <p:nvSpPr>
          <p:cNvPr id="10" name="TextBox 9"/>
          <p:cNvSpPr txBox="1"/>
          <p:nvPr/>
        </p:nvSpPr>
        <p:spPr>
          <a:xfrm>
            <a:off x="7191032" y="5010459"/>
            <a:ext cx="493397" cy="338554"/>
          </a:xfrm>
          <a:prstGeom prst="rect">
            <a:avLst/>
          </a:prstGeom>
          <a:noFill/>
        </p:spPr>
        <p:txBody>
          <a:bodyPr wrap="square" rtlCol="0">
            <a:spAutoFit/>
          </a:bodyPr>
          <a:lstStyle/>
          <a:p>
            <a:r>
              <a:rPr lang="en-GB" sz="1600" b="1" dirty="0"/>
              <a:t>Oil</a:t>
            </a:r>
            <a:endParaRPr lang="en-GB" sz="1050" b="1" dirty="0"/>
          </a:p>
        </p:txBody>
      </p:sp>
      <p:sp>
        <p:nvSpPr>
          <p:cNvPr id="12" name="TextBox 11"/>
          <p:cNvSpPr txBox="1"/>
          <p:nvPr/>
        </p:nvSpPr>
        <p:spPr>
          <a:xfrm>
            <a:off x="8001182" y="2259465"/>
            <a:ext cx="835437" cy="338554"/>
          </a:xfrm>
          <a:prstGeom prst="rect">
            <a:avLst/>
          </a:prstGeom>
          <a:noFill/>
        </p:spPr>
        <p:txBody>
          <a:bodyPr wrap="square" rtlCol="0">
            <a:spAutoFit/>
          </a:bodyPr>
          <a:lstStyle/>
          <a:p>
            <a:r>
              <a:rPr lang="en-GB" sz="1600" b="1" dirty="0"/>
              <a:t>Water</a:t>
            </a:r>
            <a:endParaRPr lang="en-GB" sz="1050" b="1" dirty="0"/>
          </a:p>
        </p:txBody>
      </p:sp>
      <p:sp>
        <p:nvSpPr>
          <p:cNvPr id="13" name="TextBox 12"/>
          <p:cNvSpPr txBox="1"/>
          <p:nvPr/>
        </p:nvSpPr>
        <p:spPr>
          <a:xfrm>
            <a:off x="10234246" y="4812878"/>
            <a:ext cx="1119554" cy="584775"/>
          </a:xfrm>
          <a:prstGeom prst="rect">
            <a:avLst/>
          </a:prstGeom>
          <a:noFill/>
        </p:spPr>
        <p:txBody>
          <a:bodyPr wrap="square" rtlCol="0">
            <a:spAutoFit/>
          </a:bodyPr>
          <a:lstStyle/>
          <a:p>
            <a:r>
              <a:rPr lang="en-GB" sz="3200" b="1" dirty="0"/>
              <a:t>Grain</a:t>
            </a:r>
            <a:endParaRPr lang="en-GB" b="1" dirty="0"/>
          </a:p>
        </p:txBody>
      </p:sp>
      <p:cxnSp>
        <p:nvCxnSpPr>
          <p:cNvPr id="14" name="Straight Arrow Connector 13"/>
          <p:cNvCxnSpPr/>
          <p:nvPr/>
        </p:nvCxnSpPr>
        <p:spPr>
          <a:xfrm>
            <a:off x="8610600" y="2613262"/>
            <a:ext cx="990670" cy="759878"/>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437731" y="4065555"/>
            <a:ext cx="981170" cy="848553"/>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Rectangle 5"/>
          <p:cNvSpPr/>
          <p:nvPr/>
        </p:nvSpPr>
        <p:spPr>
          <a:xfrm>
            <a:off x="-257810" y="1756470"/>
            <a:ext cx="7702031" cy="646331"/>
          </a:xfrm>
          <a:prstGeom prst="rect">
            <a:avLst/>
          </a:prstGeom>
        </p:spPr>
        <p:txBody>
          <a:bodyPr wrap="square">
            <a:spAutoFit/>
          </a:bodyPr>
          <a:lstStyle/>
          <a:p>
            <a:endParaRPr lang="en-GB" dirty="0">
              <a:solidFill>
                <a:srgbClr val="222222"/>
              </a:solidFill>
            </a:endParaRPr>
          </a:p>
          <a:p>
            <a:endParaRPr lang="en-GB" dirty="0">
              <a:solidFill>
                <a:srgbClr val="222222"/>
              </a:solidFill>
            </a:endParaRPr>
          </a:p>
        </p:txBody>
      </p:sp>
      <p:sp>
        <p:nvSpPr>
          <p:cNvPr id="18" name="Rectangle 7"/>
          <p:cNvSpPr/>
          <p:nvPr/>
        </p:nvSpPr>
        <p:spPr>
          <a:xfrm>
            <a:off x="598205" y="3329379"/>
            <a:ext cx="11750724" cy="369332"/>
          </a:xfrm>
          <a:prstGeom prst="rect">
            <a:avLst/>
          </a:prstGeom>
        </p:spPr>
        <p:txBody>
          <a:bodyPr wrap="square">
            <a:spAutoFit/>
          </a:bodyPr>
          <a:lstStyle/>
          <a:p>
            <a:endParaRPr lang="en-GB" dirty="0"/>
          </a:p>
        </p:txBody>
      </p:sp>
      <p:sp>
        <p:nvSpPr>
          <p:cNvPr id="19"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4955D-8619-4099-8A53-AC1898540FFA}" type="slidenum">
              <a:rPr lang="en-GB" sz="1800" smtClean="0"/>
              <a:pPr/>
              <a:t>24</a:t>
            </a:fld>
            <a:endParaRPr lang="en-GB" sz="1800" dirty="0"/>
          </a:p>
        </p:txBody>
      </p:sp>
      <p:sp>
        <p:nvSpPr>
          <p:cNvPr id="21" name="Rectangle 19"/>
          <p:cNvSpPr/>
          <p:nvPr/>
        </p:nvSpPr>
        <p:spPr>
          <a:xfrm>
            <a:off x="253272" y="3063863"/>
            <a:ext cx="7270158" cy="369332"/>
          </a:xfrm>
          <a:prstGeom prst="rect">
            <a:avLst/>
          </a:prstGeom>
        </p:spPr>
        <p:txBody>
          <a:bodyPr wrap="square">
            <a:spAutoFit/>
          </a:bodyPr>
          <a:lstStyle/>
          <a:p>
            <a:pPr marL="457200" indent="-457200">
              <a:buFont typeface="Wingdings" panose="05000000000000000000" pitchFamily="2" charset="2"/>
              <a:buChar char="Ø"/>
            </a:pPr>
            <a:r>
              <a:rPr lang="en-GB" b="1" dirty="0">
                <a:solidFill>
                  <a:schemeClr val="accent1">
                    <a:lumMod val="75000"/>
                  </a:schemeClr>
                </a:solidFill>
              </a:rPr>
              <a:t>Water saturation, </a:t>
            </a:r>
            <a:r>
              <a:rPr lang="en-GB" b="1" dirty="0" err="1">
                <a:solidFill>
                  <a:schemeClr val="accent1">
                    <a:lumMod val="75000"/>
                  </a:schemeClr>
                </a:solidFill>
              </a:rPr>
              <a:t>Sw</a:t>
            </a:r>
            <a:r>
              <a:rPr lang="en-GB" b="1" dirty="0">
                <a:solidFill>
                  <a:schemeClr val="accent1">
                    <a:lumMod val="75000"/>
                  </a:schemeClr>
                </a:solidFill>
              </a:rPr>
              <a:t>: Fraction of the pore volume occupied by water</a:t>
            </a:r>
          </a:p>
        </p:txBody>
      </p:sp>
      <p:sp>
        <p:nvSpPr>
          <p:cNvPr id="22" name="Rectangle 11"/>
          <p:cNvSpPr/>
          <p:nvPr/>
        </p:nvSpPr>
        <p:spPr>
          <a:xfrm>
            <a:off x="174063" y="4157178"/>
            <a:ext cx="6625089" cy="369332"/>
          </a:xfrm>
          <a:prstGeom prst="rect">
            <a:avLst/>
          </a:prstGeom>
        </p:spPr>
        <p:txBody>
          <a:bodyPr wrap="square">
            <a:spAutoFit/>
          </a:bodyPr>
          <a:lstStyle/>
          <a:p>
            <a:pPr marL="457200" indent="-457200">
              <a:buFont typeface="Wingdings" panose="05000000000000000000" pitchFamily="2" charset="2"/>
              <a:buChar char="Ø"/>
            </a:pPr>
            <a:r>
              <a:rPr lang="en-GB" b="1" dirty="0">
                <a:solidFill>
                  <a:schemeClr val="accent1">
                    <a:lumMod val="75000"/>
                  </a:schemeClr>
                </a:solidFill>
              </a:rPr>
              <a:t>oil saturation, So: Fraction of the pore volume occupied by oil</a:t>
            </a:r>
          </a:p>
        </p:txBody>
      </p:sp>
      <p:sp>
        <p:nvSpPr>
          <p:cNvPr id="23" name="Rectangle 12"/>
          <p:cNvSpPr/>
          <p:nvPr/>
        </p:nvSpPr>
        <p:spPr>
          <a:xfrm>
            <a:off x="192246" y="5184293"/>
            <a:ext cx="6880036" cy="369332"/>
          </a:xfrm>
          <a:prstGeom prst="rect">
            <a:avLst/>
          </a:prstGeom>
        </p:spPr>
        <p:txBody>
          <a:bodyPr wrap="square">
            <a:spAutoFit/>
          </a:bodyPr>
          <a:lstStyle/>
          <a:p>
            <a:pPr marL="457200" indent="-457200">
              <a:buFont typeface="Wingdings" panose="05000000000000000000" pitchFamily="2" charset="2"/>
              <a:buChar char="Ø"/>
            </a:pPr>
            <a:r>
              <a:rPr lang="en-GB" b="1" dirty="0">
                <a:solidFill>
                  <a:schemeClr val="accent1">
                    <a:lumMod val="75000"/>
                  </a:schemeClr>
                </a:solidFill>
              </a:rPr>
              <a:t>Gas saturation, Sg: Fraction of the pore volume occupied by gas</a:t>
            </a:r>
          </a:p>
        </p:txBody>
      </p:sp>
      <mc:AlternateContent xmlns:mc="http://schemas.openxmlformats.org/markup-compatibility/2006" xmlns:a14="http://schemas.microsoft.com/office/drawing/2010/main">
        <mc:Choice Requires="a14">
          <p:sp>
            <p:nvSpPr>
              <p:cNvPr id="24" name="Rectangle 10"/>
              <p:cNvSpPr/>
              <p:nvPr/>
            </p:nvSpPr>
            <p:spPr>
              <a:xfrm>
                <a:off x="6066024" y="3442574"/>
                <a:ext cx="1036566" cy="625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b="1" i="0" smtClean="0">
                          <a:latin typeface="Cambria Math"/>
                        </a:rPr>
                        <m:t>𝐒</m:t>
                      </m:r>
                      <m:r>
                        <a:rPr lang="en-GB" sz="1600" b="1" i="0">
                          <a:latin typeface="Cambria Math"/>
                        </a:rPr>
                        <m:t>𝐰</m:t>
                      </m:r>
                      <m:r>
                        <a:rPr lang="en-GB" sz="1600" b="1" i="0">
                          <a:latin typeface="Cambria Math"/>
                        </a:rPr>
                        <m:t>=</m:t>
                      </m:r>
                      <m:f>
                        <m:fPr>
                          <m:ctrlPr>
                            <a:rPr lang="en-GB" sz="1600" b="1" i="1">
                              <a:latin typeface="Cambria Math" panose="02040503050406030204" pitchFamily="18" charset="0"/>
                            </a:rPr>
                          </m:ctrlPr>
                        </m:fPr>
                        <m:num>
                          <m:sSub>
                            <m:sSubPr>
                              <m:ctrlPr>
                                <a:rPr lang="en-GB" sz="1600" b="1" i="1">
                                  <a:latin typeface="Cambria Math" panose="02040503050406030204" pitchFamily="18" charset="0"/>
                                </a:rPr>
                              </m:ctrlPr>
                            </m:sSubPr>
                            <m:e>
                              <m:r>
                                <a:rPr lang="en-GB" sz="1600" b="1" i="0">
                                  <a:latin typeface="Cambria Math"/>
                                </a:rPr>
                                <m:t>𝐕</m:t>
                              </m:r>
                            </m:e>
                            <m:sub>
                              <m:r>
                                <a:rPr lang="en-GB" sz="1600" b="1" i="0">
                                  <a:latin typeface="Cambria Math"/>
                                </a:rPr>
                                <m:t>𝐰</m:t>
                              </m:r>
                            </m:sub>
                          </m:sSub>
                        </m:num>
                        <m:den>
                          <m:sSub>
                            <m:sSubPr>
                              <m:ctrlPr>
                                <a:rPr lang="en-GB" sz="1600" b="1" i="1">
                                  <a:latin typeface="Cambria Math" panose="02040503050406030204" pitchFamily="18" charset="0"/>
                                </a:rPr>
                              </m:ctrlPr>
                            </m:sSubPr>
                            <m:e>
                              <m:r>
                                <a:rPr lang="en-GB" sz="1600" b="1" i="0">
                                  <a:latin typeface="Cambria Math"/>
                                </a:rPr>
                                <m:t>𝐕</m:t>
                              </m:r>
                            </m:e>
                            <m:sub>
                              <m:r>
                                <a:rPr lang="en-GB" sz="1600" b="1" i="0">
                                  <a:latin typeface="Cambria Math"/>
                                </a:rPr>
                                <m:t>𝐩</m:t>
                              </m:r>
                            </m:sub>
                          </m:sSub>
                        </m:den>
                      </m:f>
                    </m:oMath>
                  </m:oMathPara>
                </a14:m>
                <a:endParaRPr lang="en-GB" sz="1600" b="1" dirty="0"/>
              </a:p>
            </p:txBody>
          </p:sp>
        </mc:Choice>
        <mc:Fallback xmlns="">
          <p:sp>
            <p:nvSpPr>
              <p:cNvPr id="24" name="Rectangle 10"/>
              <p:cNvSpPr>
                <a:spLocks noRot="1" noChangeAspect="1" noMove="1" noResize="1" noEditPoints="1" noAdjustHandles="1" noChangeArrowheads="1" noChangeShapeType="1" noTextEdit="1"/>
              </p:cNvSpPr>
              <p:nvPr/>
            </p:nvSpPr>
            <p:spPr>
              <a:xfrm>
                <a:off x="6066024" y="3442574"/>
                <a:ext cx="1036566" cy="6250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15"/>
              <p:cNvSpPr/>
              <p:nvPr/>
            </p:nvSpPr>
            <p:spPr>
              <a:xfrm>
                <a:off x="6134396" y="4536990"/>
                <a:ext cx="961225" cy="625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b="1" i="0">
                          <a:latin typeface="Cambria Math"/>
                        </a:rPr>
                        <m:t>𝐒𝐨</m:t>
                      </m:r>
                      <m:r>
                        <a:rPr lang="en-GB" sz="1600" b="1" i="0">
                          <a:latin typeface="Cambria Math"/>
                        </a:rPr>
                        <m:t>=</m:t>
                      </m:r>
                      <m:f>
                        <m:fPr>
                          <m:ctrlPr>
                            <a:rPr lang="en-GB" sz="1600" b="1" i="1">
                              <a:latin typeface="Cambria Math" panose="02040503050406030204" pitchFamily="18" charset="0"/>
                            </a:rPr>
                          </m:ctrlPr>
                        </m:fPr>
                        <m:num>
                          <m:sSub>
                            <m:sSubPr>
                              <m:ctrlPr>
                                <a:rPr lang="en-GB" sz="1600" b="1" i="1">
                                  <a:latin typeface="Cambria Math" panose="02040503050406030204" pitchFamily="18" charset="0"/>
                                </a:rPr>
                              </m:ctrlPr>
                            </m:sSubPr>
                            <m:e>
                              <m:r>
                                <a:rPr lang="en-GB" sz="1600" b="1" i="0">
                                  <a:latin typeface="Cambria Math"/>
                                </a:rPr>
                                <m:t>𝐕</m:t>
                              </m:r>
                            </m:e>
                            <m:sub>
                              <m:r>
                                <a:rPr lang="en-GB" sz="1600" b="1" i="0">
                                  <a:latin typeface="Cambria Math"/>
                                </a:rPr>
                                <m:t>𝐨</m:t>
                              </m:r>
                            </m:sub>
                          </m:sSub>
                        </m:num>
                        <m:den>
                          <m:sSub>
                            <m:sSubPr>
                              <m:ctrlPr>
                                <a:rPr lang="en-GB" sz="1600" b="1" i="1">
                                  <a:latin typeface="Cambria Math" panose="02040503050406030204" pitchFamily="18" charset="0"/>
                                </a:rPr>
                              </m:ctrlPr>
                            </m:sSubPr>
                            <m:e>
                              <m:r>
                                <a:rPr lang="en-GB" sz="1600" b="1" i="0">
                                  <a:latin typeface="Cambria Math"/>
                                </a:rPr>
                                <m:t>𝐕</m:t>
                              </m:r>
                            </m:e>
                            <m:sub>
                              <m:r>
                                <a:rPr lang="en-GB" sz="1600" b="1" i="0">
                                  <a:latin typeface="Cambria Math"/>
                                </a:rPr>
                                <m:t>𝐩</m:t>
                              </m:r>
                            </m:sub>
                          </m:sSub>
                        </m:den>
                      </m:f>
                    </m:oMath>
                  </m:oMathPara>
                </a14:m>
                <a:endParaRPr lang="en-GB" sz="1600" b="1" dirty="0"/>
              </a:p>
            </p:txBody>
          </p:sp>
        </mc:Choice>
        <mc:Fallback xmlns="">
          <p:sp>
            <p:nvSpPr>
              <p:cNvPr id="25" name="Rectangle 15"/>
              <p:cNvSpPr>
                <a:spLocks noRot="1" noChangeAspect="1" noMove="1" noResize="1" noEditPoints="1" noAdjustHandles="1" noChangeArrowheads="1" noChangeShapeType="1" noTextEdit="1"/>
              </p:cNvSpPr>
              <p:nvPr/>
            </p:nvSpPr>
            <p:spPr>
              <a:xfrm>
                <a:off x="6134396" y="4536990"/>
                <a:ext cx="961225" cy="6250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16"/>
              <p:cNvSpPr/>
              <p:nvPr/>
            </p:nvSpPr>
            <p:spPr>
              <a:xfrm>
                <a:off x="6134396" y="5666165"/>
                <a:ext cx="951607" cy="635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b="1" i="0" smtClean="0">
                          <a:latin typeface="Cambria Math"/>
                        </a:rPr>
                        <m:t>𝐒𝐠</m:t>
                      </m:r>
                      <m:r>
                        <a:rPr lang="en-GB" sz="1600" b="1" i="0">
                          <a:latin typeface="Cambria Math"/>
                        </a:rPr>
                        <m:t>=</m:t>
                      </m:r>
                      <m:f>
                        <m:fPr>
                          <m:ctrlPr>
                            <a:rPr lang="en-GB" sz="1600" b="1" i="1">
                              <a:latin typeface="Cambria Math" panose="02040503050406030204" pitchFamily="18" charset="0"/>
                            </a:rPr>
                          </m:ctrlPr>
                        </m:fPr>
                        <m:num>
                          <m:sSub>
                            <m:sSubPr>
                              <m:ctrlPr>
                                <a:rPr lang="en-GB" sz="1600" b="1" i="1">
                                  <a:latin typeface="Cambria Math" panose="02040503050406030204" pitchFamily="18" charset="0"/>
                                </a:rPr>
                              </m:ctrlPr>
                            </m:sSubPr>
                            <m:e>
                              <m:r>
                                <a:rPr lang="en-GB" sz="1600" b="1" i="0">
                                  <a:latin typeface="Cambria Math"/>
                                </a:rPr>
                                <m:t>𝐕</m:t>
                              </m:r>
                            </m:e>
                            <m:sub>
                              <m:r>
                                <a:rPr lang="en-GB" sz="1600" b="1" i="0" smtClean="0">
                                  <a:latin typeface="Cambria Math"/>
                                </a:rPr>
                                <m:t>𝐠</m:t>
                              </m:r>
                            </m:sub>
                          </m:sSub>
                        </m:num>
                        <m:den>
                          <m:sSub>
                            <m:sSubPr>
                              <m:ctrlPr>
                                <a:rPr lang="en-GB" sz="1600" b="1" i="1">
                                  <a:latin typeface="Cambria Math" panose="02040503050406030204" pitchFamily="18" charset="0"/>
                                </a:rPr>
                              </m:ctrlPr>
                            </m:sSubPr>
                            <m:e>
                              <m:r>
                                <a:rPr lang="en-GB" sz="1600" b="1" i="0">
                                  <a:latin typeface="Cambria Math"/>
                                </a:rPr>
                                <m:t>𝐕</m:t>
                              </m:r>
                            </m:e>
                            <m:sub>
                              <m:r>
                                <a:rPr lang="en-GB" sz="1600" b="1" i="0">
                                  <a:latin typeface="Cambria Math"/>
                                </a:rPr>
                                <m:t>𝐩</m:t>
                              </m:r>
                            </m:sub>
                          </m:sSub>
                        </m:den>
                      </m:f>
                    </m:oMath>
                  </m:oMathPara>
                </a14:m>
                <a:endParaRPr lang="en-GB" sz="1600" b="1" dirty="0"/>
              </a:p>
            </p:txBody>
          </p:sp>
        </mc:Choice>
        <mc:Fallback xmlns="">
          <p:sp>
            <p:nvSpPr>
              <p:cNvPr id="26" name="Rectangle 16"/>
              <p:cNvSpPr>
                <a:spLocks noRot="1" noChangeAspect="1" noMove="1" noResize="1" noEditPoints="1" noAdjustHandles="1" noChangeArrowheads="1" noChangeShapeType="1" noTextEdit="1"/>
              </p:cNvSpPr>
              <p:nvPr/>
            </p:nvSpPr>
            <p:spPr>
              <a:xfrm>
                <a:off x="6134396" y="5666165"/>
                <a:ext cx="951607" cy="635687"/>
              </a:xfrm>
              <a:prstGeom prst="rect">
                <a:avLst/>
              </a:prstGeom>
              <a:blipFill>
                <a:blip r:embed="rId7"/>
                <a:stretch>
                  <a:fillRect/>
                </a:stretch>
              </a:blipFill>
            </p:spPr>
            <p:txBody>
              <a:bodyPr/>
              <a:lstStyle/>
              <a:p>
                <a:r>
                  <a:rPr lang="en-US">
                    <a:noFill/>
                  </a:rPr>
                  <a:t> </a:t>
                </a:r>
              </a:p>
            </p:txBody>
          </p:sp>
        </mc:Fallback>
      </mc:AlternateContent>
      <p:graphicFrame>
        <p:nvGraphicFramePr>
          <p:cNvPr id="11" name="كائن 10"/>
          <p:cNvGraphicFramePr>
            <a:graphicFrameLocks noChangeAspect="1"/>
          </p:cNvGraphicFramePr>
          <p:nvPr>
            <p:extLst>
              <p:ext uri="{D42A27DB-BD31-4B8C-83A1-F6EECF244321}">
                <p14:modId xmlns:p14="http://schemas.microsoft.com/office/powerpoint/2010/main" val="3447774584"/>
              </p:ext>
            </p:extLst>
          </p:nvPr>
        </p:nvGraphicFramePr>
        <p:xfrm>
          <a:off x="1279525" y="3484372"/>
          <a:ext cx="4627563" cy="622300"/>
        </p:xfrm>
        <a:graphic>
          <a:graphicData uri="http://schemas.openxmlformats.org/presentationml/2006/ole">
            <mc:AlternateContent xmlns:mc="http://schemas.openxmlformats.org/markup-compatibility/2006">
              <mc:Choice xmlns:v="urn:schemas-microsoft-com:vml" Requires="v">
                <p:oleObj name="معادلة" r:id="rId8" imgW="2565360" imgH="431640" progId="Equation.3">
                  <p:embed/>
                </p:oleObj>
              </mc:Choice>
              <mc:Fallback>
                <p:oleObj name="معادلة" r:id="rId8" imgW="2565360" imgH="431640" progId="Equation.3">
                  <p:embed/>
                  <p:pic>
                    <p:nvPicPr>
                      <p:cNvPr id="0" name=""/>
                      <p:cNvPicPr>
                        <a:picLocks noChangeAspect="1" noChangeArrowheads="1"/>
                      </p:cNvPicPr>
                      <p:nvPr/>
                    </p:nvPicPr>
                    <p:blipFill>
                      <a:blip r:embed="rId9"/>
                      <a:srcRect/>
                      <a:stretch>
                        <a:fillRect/>
                      </a:stretch>
                    </p:blipFill>
                    <p:spPr bwMode="auto">
                      <a:xfrm>
                        <a:off x="1279525" y="3484372"/>
                        <a:ext cx="4627563" cy="622300"/>
                      </a:xfrm>
                      <a:prstGeom prst="rect">
                        <a:avLst/>
                      </a:prstGeom>
                      <a:noFill/>
                      <a:ln>
                        <a:noFill/>
                      </a:ln>
                    </p:spPr>
                  </p:pic>
                </p:oleObj>
              </mc:Fallback>
            </mc:AlternateContent>
          </a:graphicData>
        </a:graphic>
      </p:graphicFrame>
      <p:graphicFrame>
        <p:nvGraphicFramePr>
          <p:cNvPr id="15" name="كائن 14"/>
          <p:cNvGraphicFramePr>
            <a:graphicFrameLocks noChangeAspect="1"/>
          </p:cNvGraphicFramePr>
          <p:nvPr>
            <p:extLst>
              <p:ext uri="{D42A27DB-BD31-4B8C-83A1-F6EECF244321}">
                <p14:modId xmlns:p14="http://schemas.microsoft.com/office/powerpoint/2010/main" val="3851585449"/>
              </p:ext>
            </p:extLst>
          </p:nvPr>
        </p:nvGraphicFramePr>
        <p:xfrm>
          <a:off x="1182531" y="4579634"/>
          <a:ext cx="4681002" cy="639441"/>
        </p:xfrm>
        <a:graphic>
          <a:graphicData uri="http://schemas.openxmlformats.org/presentationml/2006/ole">
            <mc:AlternateContent xmlns:mc="http://schemas.openxmlformats.org/markup-compatibility/2006">
              <mc:Choice xmlns:v="urn:schemas-microsoft-com:vml" Requires="v">
                <p:oleObj name="Microsoft Equation 3.0" r:id="rId10" imgW="2362200" imgH="431800" progId="Equation.3">
                  <p:embed/>
                </p:oleObj>
              </mc:Choice>
              <mc:Fallback>
                <p:oleObj name="Microsoft Equation 3.0" r:id="rId10" imgW="23622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2531" y="4579634"/>
                        <a:ext cx="4681002" cy="639441"/>
                      </a:xfrm>
                      <a:prstGeom prst="rect">
                        <a:avLst/>
                      </a:prstGeom>
                      <a:noFill/>
                      <a:ln>
                        <a:noFill/>
                      </a:ln>
                    </p:spPr>
                  </p:pic>
                </p:oleObj>
              </mc:Fallback>
            </mc:AlternateContent>
          </a:graphicData>
        </a:graphic>
      </p:graphicFrame>
      <p:graphicFrame>
        <p:nvGraphicFramePr>
          <p:cNvPr id="27" name="كائن 26"/>
          <p:cNvGraphicFramePr>
            <a:graphicFrameLocks noChangeAspect="1"/>
          </p:cNvGraphicFramePr>
          <p:nvPr>
            <p:extLst>
              <p:ext uri="{D42A27DB-BD31-4B8C-83A1-F6EECF244321}">
                <p14:modId xmlns:p14="http://schemas.microsoft.com/office/powerpoint/2010/main" val="3633383994"/>
              </p:ext>
            </p:extLst>
          </p:nvPr>
        </p:nvGraphicFramePr>
        <p:xfrm>
          <a:off x="1111686" y="5794770"/>
          <a:ext cx="4749842" cy="678549"/>
        </p:xfrm>
        <a:graphic>
          <a:graphicData uri="http://schemas.openxmlformats.org/presentationml/2006/ole">
            <mc:AlternateContent xmlns:mc="http://schemas.openxmlformats.org/markup-compatibility/2006">
              <mc:Choice xmlns:v="urn:schemas-microsoft-com:vml" Requires="v">
                <p:oleObj name="Microsoft Equation 3.0" r:id="rId12" imgW="2425700" imgH="431800" progId="Equation.3">
                  <p:embed/>
                </p:oleObj>
              </mc:Choice>
              <mc:Fallback>
                <p:oleObj name="Microsoft Equation 3.0" r:id="rId12" imgW="24257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1686" y="5794770"/>
                        <a:ext cx="4749842" cy="678549"/>
                      </a:xfrm>
                      <a:prstGeom prst="rect">
                        <a:avLst/>
                      </a:prstGeom>
                      <a:noFill/>
                      <a:ln>
                        <a:noFill/>
                      </a:ln>
                    </p:spPr>
                  </p:pic>
                </p:oleObj>
              </mc:Fallback>
            </mc:AlternateContent>
          </a:graphicData>
        </a:graphic>
      </p:graphicFrame>
      <p:sp>
        <p:nvSpPr>
          <p:cNvPr id="28" name="TextBox 27">
            <a:extLst>
              <a:ext uri="{FF2B5EF4-FFF2-40B4-BE49-F238E27FC236}">
                <a16:creationId xmlns:a16="http://schemas.microsoft.com/office/drawing/2014/main" id="{1D664E0C-C148-4653-8C1A-5EE860A2AD70}"/>
              </a:ext>
            </a:extLst>
          </p:cNvPr>
          <p:cNvSpPr txBox="1"/>
          <p:nvPr/>
        </p:nvSpPr>
        <p:spPr>
          <a:xfrm>
            <a:off x="1317000" y="2529159"/>
            <a:ext cx="6228182" cy="400110"/>
          </a:xfrm>
          <a:prstGeom prst="rect">
            <a:avLst/>
          </a:prstGeom>
          <a:noFill/>
        </p:spPr>
        <p:txBody>
          <a:bodyPr wrap="square">
            <a:spAutoFit/>
          </a:bodyPr>
          <a:lstStyle/>
          <a:p>
            <a:r>
              <a:rPr lang="en-US" sz="2000" dirty="0" err="1"/>
              <a:t>Vp</a:t>
            </a:r>
            <a:r>
              <a:rPr lang="en-US" sz="2000" dirty="0"/>
              <a:t> =Vo +</a:t>
            </a:r>
            <a:r>
              <a:rPr lang="en-US" sz="2000" dirty="0" err="1"/>
              <a:t>Vg+Vw</a:t>
            </a:r>
            <a:endParaRPr lang="en-US" sz="2000" dirty="0"/>
          </a:p>
        </p:txBody>
      </p:sp>
    </p:spTree>
    <p:extLst>
      <p:ext uri="{BB962C8B-B14F-4D97-AF65-F5344CB8AC3E}">
        <p14:creationId xmlns:p14="http://schemas.microsoft.com/office/powerpoint/2010/main" val="3507035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6787" y="241875"/>
            <a:ext cx="9176837" cy="663471"/>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Saturation</a:t>
            </a:r>
          </a:p>
        </p:txBody>
      </p:sp>
      <p:sp>
        <p:nvSpPr>
          <p:cNvPr id="6" name="Rectangle 5"/>
          <p:cNvSpPr/>
          <p:nvPr/>
        </p:nvSpPr>
        <p:spPr>
          <a:xfrm>
            <a:off x="-257810" y="1756470"/>
            <a:ext cx="7702031" cy="707886"/>
          </a:xfrm>
          <a:prstGeom prst="rect">
            <a:avLst/>
          </a:prstGeom>
        </p:spPr>
        <p:txBody>
          <a:bodyPr wrap="square">
            <a:spAutoFit/>
          </a:bodyPr>
          <a:lstStyle/>
          <a:p>
            <a:endParaRPr lang="en-GB" sz="2000" dirty="0">
              <a:solidFill>
                <a:srgbClr val="222222"/>
              </a:solidFill>
            </a:endParaRPr>
          </a:p>
          <a:p>
            <a:endParaRPr lang="en-GB" sz="2000" dirty="0">
              <a:solidFill>
                <a:srgbClr val="222222"/>
              </a:solidFill>
            </a:endParaRPr>
          </a:p>
        </p:txBody>
      </p:sp>
      <p:sp>
        <p:nvSpPr>
          <p:cNvPr id="2" name="Slide Number Placeholder 1"/>
          <p:cNvSpPr>
            <a:spLocks noGrp="1"/>
          </p:cNvSpPr>
          <p:nvPr>
            <p:ph type="sldNum" sz="quarter" idx="12"/>
          </p:nvPr>
        </p:nvSpPr>
        <p:spPr/>
        <p:txBody>
          <a:bodyPr/>
          <a:lstStyle/>
          <a:p>
            <a:fld id="{FF24955D-8619-4099-8A53-AC1898540FFA}" type="slidenum">
              <a:rPr lang="en-GB" sz="2000" smtClean="0"/>
              <a:t>25</a:t>
            </a:fld>
            <a:endParaRPr lang="en-GB" sz="2000"/>
          </a:p>
        </p:txBody>
      </p:sp>
      <p:sp>
        <p:nvSpPr>
          <p:cNvPr id="9" name="Rectangle 8"/>
          <p:cNvSpPr/>
          <p:nvPr/>
        </p:nvSpPr>
        <p:spPr>
          <a:xfrm>
            <a:off x="420739" y="1295533"/>
            <a:ext cx="10065225" cy="369332"/>
          </a:xfrm>
          <a:prstGeom prst="rect">
            <a:avLst/>
          </a:prstGeom>
        </p:spPr>
        <p:txBody>
          <a:bodyPr wrap="square">
            <a:spAutoFit/>
          </a:bodyPr>
          <a:lstStyle/>
          <a:p>
            <a:pPr marL="457200" indent="-457200">
              <a:buFont typeface="Wingdings" panose="05000000000000000000" pitchFamily="2" charset="2"/>
              <a:buChar char="Ø"/>
            </a:pPr>
            <a:r>
              <a:rPr lang="en-GB" b="1" dirty="0">
                <a:solidFill>
                  <a:schemeClr val="accent1">
                    <a:lumMod val="75000"/>
                  </a:schemeClr>
                </a:solidFill>
              </a:rPr>
              <a:t>Saturation of each phase ranges from zero to 1 (100%)</a:t>
            </a:r>
          </a:p>
        </p:txBody>
      </p:sp>
      <p:sp>
        <p:nvSpPr>
          <p:cNvPr id="3" name="Rectangle 2"/>
          <p:cNvSpPr/>
          <p:nvPr/>
        </p:nvSpPr>
        <p:spPr>
          <a:xfrm>
            <a:off x="452627" y="1755916"/>
            <a:ext cx="4149662" cy="369332"/>
          </a:xfrm>
          <a:prstGeom prst="rect">
            <a:avLst/>
          </a:prstGeom>
        </p:spPr>
        <p:txBody>
          <a:bodyPr wrap="none">
            <a:spAutoFit/>
          </a:bodyPr>
          <a:lstStyle/>
          <a:p>
            <a:pPr marL="457200" indent="-457200">
              <a:buFont typeface="Wingdings" panose="05000000000000000000" pitchFamily="2" charset="2"/>
              <a:buChar char="Ø"/>
            </a:pPr>
            <a:r>
              <a:rPr lang="en-GB" b="1" dirty="0">
                <a:solidFill>
                  <a:schemeClr val="accent1">
                    <a:lumMod val="75000"/>
                  </a:schemeClr>
                </a:solidFill>
              </a:rPr>
              <a:t>Summation of the </a:t>
            </a:r>
            <a:r>
              <a:rPr lang="en-GB" sz="1600" b="1" dirty="0">
                <a:solidFill>
                  <a:schemeClr val="accent1">
                    <a:lumMod val="75000"/>
                  </a:schemeClr>
                </a:solidFill>
              </a:rPr>
              <a:t>saturations</a:t>
            </a:r>
            <a:r>
              <a:rPr lang="en-GB" b="1" dirty="0">
                <a:solidFill>
                  <a:schemeClr val="accent1">
                    <a:lumMod val="75000"/>
                  </a:schemeClr>
                </a:solidFill>
              </a:rPr>
              <a:t> is 100%</a:t>
            </a:r>
          </a:p>
        </p:txBody>
      </p:sp>
      <p:sp>
        <p:nvSpPr>
          <p:cNvPr id="7" name="Rectangle 6"/>
          <p:cNvSpPr/>
          <p:nvPr/>
        </p:nvSpPr>
        <p:spPr>
          <a:xfrm>
            <a:off x="4847245" y="1755916"/>
            <a:ext cx="3011427" cy="400110"/>
          </a:xfrm>
          <a:prstGeom prst="rect">
            <a:avLst/>
          </a:prstGeom>
        </p:spPr>
        <p:txBody>
          <a:bodyPr wrap="square">
            <a:spAutoFit/>
          </a:bodyPr>
          <a:lstStyle/>
          <a:p>
            <a:r>
              <a:rPr lang="en-GB" sz="2000" b="1" dirty="0">
                <a:solidFill>
                  <a:srgbClr val="FF0000"/>
                </a:solidFill>
              </a:rPr>
              <a:t>So + Sg + </a:t>
            </a:r>
            <a:r>
              <a:rPr lang="en-GB" sz="2000" b="1" dirty="0" err="1">
                <a:solidFill>
                  <a:srgbClr val="FF0000"/>
                </a:solidFill>
              </a:rPr>
              <a:t>Sw</a:t>
            </a:r>
            <a:r>
              <a:rPr lang="en-GB" sz="2000" b="1" dirty="0">
                <a:solidFill>
                  <a:srgbClr val="FF0000"/>
                </a:solidFill>
              </a:rPr>
              <a:t>=100% or 1</a:t>
            </a:r>
          </a:p>
        </p:txBody>
      </p:sp>
      <p:sp>
        <p:nvSpPr>
          <p:cNvPr id="12" name="مستطيل 11"/>
          <p:cNvSpPr/>
          <p:nvPr/>
        </p:nvSpPr>
        <p:spPr>
          <a:xfrm>
            <a:off x="487133" y="2174609"/>
            <a:ext cx="7924802" cy="646331"/>
          </a:xfrm>
          <a:prstGeom prst="rect">
            <a:avLst/>
          </a:prstGeom>
        </p:spPr>
        <p:txBody>
          <a:bodyPr wrap="square">
            <a:spAutoFit/>
          </a:bodyPr>
          <a:lstStyle/>
          <a:p>
            <a:r>
              <a:rPr lang="en-US" b="1" dirty="0"/>
              <a:t>For an undersaturated reservoir</a:t>
            </a:r>
            <a:r>
              <a:rPr lang="en-US" dirty="0"/>
              <a:t>: Hydrocarbon saturation (So) = 1- </a:t>
            </a:r>
            <a:r>
              <a:rPr lang="en-US" dirty="0" err="1"/>
              <a:t>Sw</a:t>
            </a:r>
            <a:r>
              <a:rPr lang="en-US" dirty="0"/>
              <a:t>   </a:t>
            </a:r>
            <a:r>
              <a:rPr lang="en-GB" b="1" dirty="0">
                <a:solidFill>
                  <a:srgbClr val="FF0000"/>
                </a:solidFill>
              </a:rPr>
              <a:t>Sg=0</a:t>
            </a:r>
            <a:endParaRPr lang="en-US" dirty="0"/>
          </a:p>
          <a:p>
            <a:r>
              <a:rPr lang="en-US" dirty="0"/>
              <a:t>For a reservoir with a gas cap: Hydrocarbon saturation (So + Sg) = 1- </a:t>
            </a:r>
            <a:r>
              <a:rPr lang="en-US" dirty="0" err="1"/>
              <a:t>Sw</a:t>
            </a:r>
            <a:endParaRPr lang="en-US" dirty="0"/>
          </a:p>
        </p:txBody>
      </p:sp>
      <p:sp>
        <p:nvSpPr>
          <p:cNvPr id="15" name="TextBox 14">
            <a:extLst>
              <a:ext uri="{FF2B5EF4-FFF2-40B4-BE49-F238E27FC236}">
                <a16:creationId xmlns:a16="http://schemas.microsoft.com/office/drawing/2014/main" id="{E868793C-9340-42BE-857C-F8F4EB6F191B}"/>
              </a:ext>
            </a:extLst>
          </p:cNvPr>
          <p:cNvSpPr txBox="1"/>
          <p:nvPr/>
        </p:nvSpPr>
        <p:spPr>
          <a:xfrm>
            <a:off x="211925" y="2851949"/>
            <a:ext cx="10482851" cy="1477328"/>
          </a:xfrm>
          <a:prstGeom prst="rect">
            <a:avLst/>
          </a:prstGeom>
          <a:noFill/>
        </p:spPr>
        <p:txBody>
          <a:bodyPr wrap="square">
            <a:spAutoFit/>
          </a:bodyPr>
          <a:lstStyle/>
          <a:p>
            <a:pPr marL="285750" indent="-285750">
              <a:buFont typeface="Wingdings" panose="05000000000000000000" pitchFamily="2" charset="2"/>
              <a:buChar char="v"/>
            </a:pPr>
            <a:r>
              <a:rPr lang="en-US" dirty="0">
                <a:solidFill>
                  <a:schemeClr val="accent1">
                    <a:lumMod val="50000"/>
                  </a:schemeClr>
                </a:solidFill>
              </a:rPr>
              <a:t>For the fluid to flow, the saturation of the fluid must exceed a certain value which is termed critical oil saturation</a:t>
            </a:r>
          </a:p>
          <a:p>
            <a:r>
              <a:rPr lang="en-US" sz="1800" i="0" u="none" strike="noStrike" baseline="0" dirty="0">
                <a:solidFill>
                  <a:schemeClr val="accent1">
                    <a:lumMod val="50000"/>
                  </a:schemeClr>
                </a:solidFill>
                <a:latin typeface="Times-Bold"/>
              </a:rPr>
              <a:t>     Critical Water saturation, </a:t>
            </a:r>
            <a:r>
              <a:rPr lang="en-US" sz="1800" i="0" u="none" strike="noStrike" baseline="0" dirty="0" err="1">
                <a:solidFill>
                  <a:schemeClr val="accent1">
                    <a:lumMod val="50000"/>
                  </a:schemeClr>
                </a:solidFill>
                <a:latin typeface="Times-Bold"/>
              </a:rPr>
              <a:t>S</a:t>
            </a:r>
            <a:r>
              <a:rPr lang="en-US" sz="1050" dirty="0" err="1">
                <a:solidFill>
                  <a:schemeClr val="accent1">
                    <a:lumMod val="50000"/>
                  </a:schemeClr>
                </a:solidFill>
                <a:latin typeface="Times-Bold"/>
              </a:rPr>
              <a:t>wi</a:t>
            </a:r>
            <a:r>
              <a:rPr lang="en-US" sz="1050" dirty="0">
                <a:solidFill>
                  <a:schemeClr val="accent1">
                    <a:lumMod val="50000"/>
                  </a:schemeClr>
                </a:solidFill>
                <a:latin typeface="Times-Bold"/>
              </a:rPr>
              <a:t> or </a:t>
            </a:r>
            <a:r>
              <a:rPr lang="en-US" sz="1800" i="0" u="none" strike="noStrike" baseline="0" dirty="0" err="1">
                <a:solidFill>
                  <a:schemeClr val="accent1">
                    <a:lumMod val="50000"/>
                  </a:schemeClr>
                </a:solidFill>
                <a:latin typeface="Times-Bold"/>
              </a:rPr>
              <a:t>S</a:t>
            </a:r>
            <a:r>
              <a:rPr lang="en-US" sz="1050" dirty="0" err="1">
                <a:solidFill>
                  <a:schemeClr val="accent1">
                    <a:lumMod val="50000"/>
                  </a:schemeClr>
                </a:solidFill>
                <a:latin typeface="Times-Bold"/>
              </a:rPr>
              <a:t>wc</a:t>
            </a:r>
            <a:r>
              <a:rPr lang="en-US" sz="1050" dirty="0">
                <a:solidFill>
                  <a:schemeClr val="accent1">
                    <a:lumMod val="50000"/>
                  </a:schemeClr>
                </a:solidFill>
                <a:latin typeface="Times-Bold"/>
              </a:rPr>
              <a:t> </a:t>
            </a:r>
            <a:endParaRPr lang="en-US" sz="1050" i="0" u="none" strike="noStrike" baseline="0" dirty="0">
              <a:solidFill>
                <a:schemeClr val="accent1">
                  <a:lumMod val="50000"/>
                </a:schemeClr>
              </a:solidFill>
              <a:latin typeface="Times-Bold"/>
            </a:endParaRPr>
          </a:p>
          <a:p>
            <a:r>
              <a:rPr lang="en-US" sz="1800" i="0" u="none" strike="noStrike" baseline="0" dirty="0">
                <a:solidFill>
                  <a:schemeClr val="accent1">
                    <a:lumMod val="50000"/>
                  </a:schemeClr>
                </a:solidFill>
                <a:latin typeface="Times-Bold"/>
              </a:rPr>
              <a:t>     Critical oil saturation, S</a:t>
            </a:r>
            <a:r>
              <a:rPr lang="en-US" sz="1050" i="0" u="none" strike="noStrike" baseline="0" dirty="0">
                <a:solidFill>
                  <a:schemeClr val="accent1">
                    <a:lumMod val="50000"/>
                  </a:schemeClr>
                </a:solidFill>
                <a:latin typeface="Times-Bold"/>
              </a:rPr>
              <a:t>oc</a:t>
            </a:r>
          </a:p>
          <a:p>
            <a:r>
              <a:rPr lang="en-US" sz="1800" i="0" u="none" strike="noStrike" baseline="0" dirty="0">
                <a:solidFill>
                  <a:schemeClr val="accent1">
                    <a:lumMod val="50000"/>
                  </a:schemeClr>
                </a:solidFill>
                <a:latin typeface="Times-Bold"/>
              </a:rPr>
              <a:t>     Critical gas saturation, </a:t>
            </a:r>
            <a:r>
              <a:rPr lang="en-US" sz="1800" i="0" u="none" strike="noStrike" baseline="0" dirty="0" err="1">
                <a:solidFill>
                  <a:schemeClr val="accent1">
                    <a:lumMod val="50000"/>
                  </a:schemeClr>
                </a:solidFill>
                <a:latin typeface="Times-Bold"/>
              </a:rPr>
              <a:t>S</a:t>
            </a:r>
            <a:r>
              <a:rPr lang="en-US" sz="1050" dirty="0" err="1">
                <a:solidFill>
                  <a:schemeClr val="accent1">
                    <a:lumMod val="50000"/>
                  </a:schemeClr>
                </a:solidFill>
                <a:latin typeface="Times-Bold"/>
              </a:rPr>
              <a:t>gc</a:t>
            </a:r>
            <a:endParaRPr lang="en-US" dirty="0">
              <a:solidFill>
                <a:schemeClr val="accent1">
                  <a:lumMod val="50000"/>
                </a:schemeClr>
              </a:solidFill>
            </a:endParaRPr>
          </a:p>
        </p:txBody>
      </p:sp>
      <p:sp>
        <p:nvSpPr>
          <p:cNvPr id="19" name="TextBox 18">
            <a:extLst>
              <a:ext uri="{FF2B5EF4-FFF2-40B4-BE49-F238E27FC236}">
                <a16:creationId xmlns:a16="http://schemas.microsoft.com/office/drawing/2014/main" id="{3C75DF58-9FDE-444B-9233-1D76EC14E3BF}"/>
              </a:ext>
            </a:extLst>
          </p:cNvPr>
          <p:cNvSpPr txBox="1"/>
          <p:nvPr/>
        </p:nvSpPr>
        <p:spPr>
          <a:xfrm>
            <a:off x="487133" y="4362138"/>
            <a:ext cx="10329765" cy="1200329"/>
          </a:xfrm>
          <a:prstGeom prst="rect">
            <a:avLst/>
          </a:prstGeom>
          <a:noFill/>
        </p:spPr>
        <p:txBody>
          <a:bodyPr wrap="square">
            <a:spAutoFit/>
          </a:bodyPr>
          <a:lstStyle/>
          <a:p>
            <a:pPr algn="justLow"/>
            <a:r>
              <a:rPr lang="en-US" b="1" dirty="0"/>
              <a:t>Residual oil saturation, Sor</a:t>
            </a:r>
          </a:p>
          <a:p>
            <a:pPr algn="justLow"/>
            <a:r>
              <a:rPr lang="en-US" dirty="0"/>
              <a:t>During the displacing process of the crude oil system from the porous media by water or gas injection there will be some remaining oil left that is quantitatively characterized by a saturation value that is larger than the critical oil saturation</a:t>
            </a:r>
          </a:p>
        </p:txBody>
      </p:sp>
      <p:sp>
        <p:nvSpPr>
          <p:cNvPr id="21" name="TextBox 20">
            <a:extLst>
              <a:ext uri="{FF2B5EF4-FFF2-40B4-BE49-F238E27FC236}">
                <a16:creationId xmlns:a16="http://schemas.microsoft.com/office/drawing/2014/main" id="{14655C9A-7C78-4BD0-B553-53ECA870DF6A}"/>
              </a:ext>
            </a:extLst>
          </p:cNvPr>
          <p:cNvSpPr txBox="1"/>
          <p:nvPr/>
        </p:nvSpPr>
        <p:spPr>
          <a:xfrm>
            <a:off x="487133" y="5521146"/>
            <a:ext cx="9932439" cy="1200329"/>
          </a:xfrm>
          <a:prstGeom prst="rect">
            <a:avLst/>
          </a:prstGeom>
          <a:noFill/>
        </p:spPr>
        <p:txBody>
          <a:bodyPr wrap="square">
            <a:spAutoFit/>
          </a:bodyPr>
          <a:lstStyle/>
          <a:p>
            <a:r>
              <a:rPr lang="en-US" b="1" dirty="0"/>
              <a:t>Movable oil saturation, </a:t>
            </a:r>
            <a:r>
              <a:rPr lang="en-US" b="1" dirty="0" err="1"/>
              <a:t>Som</a:t>
            </a:r>
            <a:endParaRPr lang="en-US" b="1" dirty="0"/>
          </a:p>
          <a:p>
            <a:r>
              <a:rPr lang="en-US" dirty="0"/>
              <a:t>Movable oil saturation </a:t>
            </a:r>
            <a:r>
              <a:rPr lang="en-US" dirty="0" err="1"/>
              <a:t>Som</a:t>
            </a:r>
            <a:r>
              <a:rPr lang="en-US" dirty="0"/>
              <a:t> is another saturation of interest and is defined as the fraction of pore volume occupied by movable oil as expressed by the following equation:</a:t>
            </a:r>
          </a:p>
          <a:p>
            <a:r>
              <a:rPr lang="en-US" dirty="0" err="1"/>
              <a:t>Som</a:t>
            </a:r>
            <a:r>
              <a:rPr lang="en-US" dirty="0"/>
              <a:t> = 1 - </a:t>
            </a:r>
            <a:r>
              <a:rPr lang="en-US" dirty="0" err="1"/>
              <a:t>Swc</a:t>
            </a:r>
            <a:r>
              <a:rPr lang="en-US" dirty="0"/>
              <a:t> - Soc</a:t>
            </a:r>
          </a:p>
        </p:txBody>
      </p:sp>
    </p:spTree>
    <p:extLst>
      <p:ext uri="{BB962C8B-B14F-4D97-AF65-F5344CB8AC3E}">
        <p14:creationId xmlns:p14="http://schemas.microsoft.com/office/powerpoint/2010/main" val="2783066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8213" y="241875"/>
            <a:ext cx="9253986" cy="663471"/>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Average Saturation</a:t>
            </a:r>
          </a:p>
        </p:txBody>
      </p:sp>
      <p:sp>
        <p:nvSpPr>
          <p:cNvPr id="6" name="Rectangle 5"/>
          <p:cNvSpPr/>
          <p:nvPr/>
        </p:nvSpPr>
        <p:spPr>
          <a:xfrm>
            <a:off x="-290185" y="1756470"/>
            <a:ext cx="7766782" cy="707886"/>
          </a:xfrm>
          <a:prstGeom prst="rect">
            <a:avLst/>
          </a:prstGeom>
        </p:spPr>
        <p:txBody>
          <a:bodyPr wrap="square">
            <a:spAutoFit/>
          </a:bodyPr>
          <a:lstStyle/>
          <a:p>
            <a:endParaRPr lang="en-GB" sz="2000" dirty="0">
              <a:solidFill>
                <a:srgbClr val="222222"/>
              </a:solidFill>
            </a:endParaRPr>
          </a:p>
          <a:p>
            <a:endParaRPr lang="en-GB" sz="2000" dirty="0">
              <a:solidFill>
                <a:srgbClr val="222222"/>
              </a:solidFill>
            </a:endParaRPr>
          </a:p>
        </p:txBody>
      </p:sp>
      <p:sp>
        <p:nvSpPr>
          <p:cNvPr id="2" name="Slide Number Placeholder 1"/>
          <p:cNvSpPr>
            <a:spLocks noGrp="1"/>
          </p:cNvSpPr>
          <p:nvPr>
            <p:ph type="sldNum" sz="quarter" idx="12"/>
          </p:nvPr>
        </p:nvSpPr>
        <p:spPr>
          <a:xfrm>
            <a:off x="8599069" y="6356350"/>
            <a:ext cx="2766262" cy="365125"/>
          </a:xfrm>
        </p:spPr>
        <p:txBody>
          <a:bodyPr/>
          <a:lstStyle/>
          <a:p>
            <a:fld id="{FF24955D-8619-4099-8A53-AC1898540FFA}" type="slidenum">
              <a:rPr lang="en-GB" sz="2000" smtClean="0"/>
              <a:t>26</a:t>
            </a:fld>
            <a:endParaRPr lang="en-GB" sz="2000"/>
          </a:p>
        </p:txBody>
      </p:sp>
      <p:pic>
        <p:nvPicPr>
          <p:cNvPr id="8" name="Picture 7">
            <a:extLst>
              <a:ext uri="{FF2B5EF4-FFF2-40B4-BE49-F238E27FC236}">
                <a16:creationId xmlns:a16="http://schemas.microsoft.com/office/drawing/2014/main" id="{4CC0E973-B350-4B33-A53D-2B1D77F2A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42" y="2464356"/>
            <a:ext cx="4339813" cy="3691454"/>
          </a:xfrm>
          <a:prstGeom prst="rect">
            <a:avLst/>
          </a:prstGeom>
        </p:spPr>
      </p:pic>
      <p:sp>
        <p:nvSpPr>
          <p:cNvPr id="14" name="TextBox 13">
            <a:extLst>
              <a:ext uri="{FF2B5EF4-FFF2-40B4-BE49-F238E27FC236}">
                <a16:creationId xmlns:a16="http://schemas.microsoft.com/office/drawing/2014/main" id="{10BE392C-2096-4E96-85CB-FB070A9C238E}"/>
              </a:ext>
            </a:extLst>
          </p:cNvPr>
          <p:cNvSpPr txBox="1"/>
          <p:nvPr/>
        </p:nvSpPr>
        <p:spPr>
          <a:xfrm>
            <a:off x="809273" y="1055062"/>
            <a:ext cx="9907130" cy="1200329"/>
          </a:xfrm>
          <a:prstGeom prst="rect">
            <a:avLst/>
          </a:prstGeom>
          <a:noFill/>
        </p:spPr>
        <p:txBody>
          <a:bodyPr wrap="square">
            <a:spAutoFit/>
          </a:bodyPr>
          <a:lstStyle/>
          <a:p>
            <a:r>
              <a:rPr lang="en-US" dirty="0"/>
              <a:t>Proper averaging of saturation data requires that the saturation values be weighted by both the interval thickness hi and interval porosity ɸ. The average saturation of each reservoir fluid is calculated from the following</a:t>
            </a:r>
          </a:p>
          <a:p>
            <a:r>
              <a:rPr lang="en-US" dirty="0"/>
              <a:t>equations:</a:t>
            </a:r>
          </a:p>
        </p:txBody>
      </p:sp>
    </p:spTree>
    <p:extLst>
      <p:ext uri="{BB962C8B-B14F-4D97-AF65-F5344CB8AC3E}">
        <p14:creationId xmlns:p14="http://schemas.microsoft.com/office/powerpoint/2010/main" val="239436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1231" y="88642"/>
            <a:ext cx="8380131" cy="627258"/>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Permeability: Definition</a:t>
            </a:r>
          </a:p>
        </p:txBody>
      </p:sp>
      <p:sp>
        <p:nvSpPr>
          <p:cNvPr id="8" name="Slide Number Placeholder 7"/>
          <p:cNvSpPr>
            <a:spLocks noGrp="1"/>
          </p:cNvSpPr>
          <p:nvPr>
            <p:ph type="sldNum" sz="quarter" idx="12"/>
          </p:nvPr>
        </p:nvSpPr>
        <p:spPr/>
        <p:txBody>
          <a:bodyPr/>
          <a:lstStyle/>
          <a:p>
            <a:fld id="{FF24955D-8619-4099-8A53-AC1898540FFA}" type="slidenum">
              <a:rPr lang="en-GB" smtClean="0"/>
              <a:t>3</a:t>
            </a:fld>
            <a:endParaRPr lang="en-GB" dirty="0"/>
          </a:p>
        </p:txBody>
      </p:sp>
      <p:sp>
        <p:nvSpPr>
          <p:cNvPr id="2" name="Subtitle 1"/>
          <p:cNvSpPr>
            <a:spLocks noGrp="1"/>
          </p:cNvSpPr>
          <p:nvPr>
            <p:ph type="subTitle" idx="1"/>
          </p:nvPr>
        </p:nvSpPr>
        <p:spPr>
          <a:xfrm>
            <a:off x="598205" y="1390235"/>
            <a:ext cx="7937818" cy="435863"/>
          </a:xfrm>
        </p:spPr>
        <p:txBody>
          <a:bodyPr>
            <a:normAutofit lnSpcReduction="10000"/>
          </a:bodyPr>
          <a:lstStyle/>
          <a:p>
            <a:pPr algn="l"/>
            <a:endParaRPr lang="en-GB" sz="2800" b="1" dirty="0">
              <a:solidFill>
                <a:srgbClr val="0070C0"/>
              </a:solidFill>
              <a:latin typeface="Times-Roman"/>
            </a:endParaRPr>
          </a:p>
          <a:p>
            <a:pPr algn="l"/>
            <a:endParaRPr lang="en-GB" dirty="0"/>
          </a:p>
          <a:p>
            <a:pPr algn="l"/>
            <a:endParaRPr lang="en-GB" dirty="0"/>
          </a:p>
          <a:p>
            <a:pPr algn="l"/>
            <a:endParaRPr lang="en-GB" dirty="0"/>
          </a:p>
        </p:txBody>
      </p:sp>
      <p:pic>
        <p:nvPicPr>
          <p:cNvPr id="6" name="Picture 5"/>
          <p:cNvPicPr>
            <a:picLocks noChangeAspect="1"/>
          </p:cNvPicPr>
          <p:nvPr/>
        </p:nvPicPr>
        <p:blipFill rotWithShape="1">
          <a:blip r:embed="rId2"/>
          <a:srcRect l="24639" r="9032" b="54055"/>
          <a:stretch/>
        </p:blipFill>
        <p:spPr>
          <a:xfrm>
            <a:off x="7515224" y="1991732"/>
            <a:ext cx="4353059" cy="2078723"/>
          </a:xfrm>
          <a:prstGeom prst="rect">
            <a:avLst/>
          </a:prstGeom>
        </p:spPr>
      </p:pic>
      <p:sp>
        <p:nvSpPr>
          <p:cNvPr id="3" name="Rectangle 2"/>
          <p:cNvSpPr/>
          <p:nvPr/>
        </p:nvSpPr>
        <p:spPr>
          <a:xfrm>
            <a:off x="545916" y="1471170"/>
            <a:ext cx="6361878" cy="1856919"/>
          </a:xfrm>
          <a:prstGeom prst="rect">
            <a:avLst/>
          </a:prstGeom>
        </p:spPr>
        <p:txBody>
          <a:bodyPr wrap="square">
            <a:spAutoFit/>
          </a:bodyPr>
          <a:lstStyle/>
          <a:p>
            <a:pPr>
              <a:lnSpc>
                <a:spcPct val="90000"/>
              </a:lnSpc>
              <a:spcBef>
                <a:spcPts val="1000"/>
              </a:spcBef>
            </a:pPr>
            <a:r>
              <a:rPr lang="en-GB" sz="2000" dirty="0">
                <a:solidFill>
                  <a:srgbClr val="0070C0"/>
                </a:solidFill>
              </a:rPr>
              <a:t>Ability of the formation to transmit fluids</a:t>
            </a:r>
          </a:p>
          <a:p>
            <a:pPr marL="342900" indent="-342900">
              <a:spcBef>
                <a:spcPts val="1000"/>
              </a:spcBef>
              <a:buFont typeface="Arial" pitchFamily="34" charset="0"/>
              <a:buChar char="•"/>
            </a:pPr>
            <a:r>
              <a:rPr lang="en-GB" sz="2000" dirty="0">
                <a:solidFill>
                  <a:srgbClr val="0070C0"/>
                </a:solidFill>
              </a:rPr>
              <a:t>The ease with which fluid can pass through the pore structure</a:t>
            </a:r>
          </a:p>
          <a:p>
            <a:pPr marL="342900" indent="-342900">
              <a:spcBef>
                <a:spcPts val="1000"/>
              </a:spcBef>
              <a:buFont typeface="Arial" pitchFamily="34" charset="0"/>
              <a:buChar char="•"/>
            </a:pPr>
            <a:r>
              <a:rPr lang="en-GB" sz="2000" dirty="0">
                <a:solidFill>
                  <a:srgbClr val="0070C0"/>
                </a:solidFill>
              </a:rPr>
              <a:t>Symbol, </a:t>
            </a:r>
            <a:r>
              <a:rPr lang="en-GB" sz="2000" dirty="0">
                <a:solidFill>
                  <a:srgbClr val="FF0000"/>
                </a:solidFill>
              </a:rPr>
              <a:t>K</a:t>
            </a:r>
          </a:p>
          <a:p>
            <a:pPr marL="342900" indent="-342900">
              <a:buFont typeface="Arial" pitchFamily="34" charset="0"/>
              <a:buChar char="•"/>
            </a:pPr>
            <a:r>
              <a:rPr lang="en-GB" sz="2000" dirty="0">
                <a:solidFill>
                  <a:srgbClr val="0070C0"/>
                </a:solidFill>
              </a:rPr>
              <a:t>K is defined mathematically by Henry Darcy in 1856</a:t>
            </a:r>
          </a:p>
        </p:txBody>
      </p:sp>
      <p:sp>
        <p:nvSpPr>
          <p:cNvPr id="10" name="Rectangle 2"/>
          <p:cNvSpPr/>
          <p:nvPr/>
        </p:nvSpPr>
        <p:spPr>
          <a:xfrm>
            <a:off x="473488" y="3931932"/>
            <a:ext cx="7210067" cy="1754326"/>
          </a:xfrm>
          <a:prstGeom prst="rect">
            <a:avLst/>
          </a:prstGeom>
        </p:spPr>
        <p:txBody>
          <a:bodyPr wrap="square">
            <a:spAutoFit/>
          </a:bodyPr>
          <a:lstStyle/>
          <a:p>
            <a:pPr marL="342900" indent="-342900">
              <a:lnSpc>
                <a:spcPct val="150000"/>
              </a:lnSpc>
              <a:buFont typeface="Arial" pitchFamily="34" charset="0"/>
              <a:buChar char="•"/>
            </a:pPr>
            <a:r>
              <a:rPr lang="en-GB" sz="2000" dirty="0">
                <a:solidFill>
                  <a:schemeClr val="accent1"/>
                </a:solidFill>
              </a:rPr>
              <a:t>K is very important rock property because:</a:t>
            </a:r>
          </a:p>
          <a:p>
            <a:pPr marL="342900" indent="-342900">
              <a:lnSpc>
                <a:spcPct val="150000"/>
              </a:lnSpc>
              <a:buFont typeface="Arial" pitchFamily="34" charset="0"/>
              <a:buChar char="•"/>
            </a:pPr>
            <a:r>
              <a:rPr lang="en-GB" sz="2000" dirty="0">
                <a:solidFill>
                  <a:schemeClr val="accent1"/>
                </a:solidFill>
              </a:rPr>
              <a:t> It Controls the directional movement of fluids</a:t>
            </a:r>
          </a:p>
          <a:p>
            <a:pPr marL="342900" indent="-342900">
              <a:lnSpc>
                <a:spcPct val="150000"/>
              </a:lnSpc>
              <a:buFont typeface="Arial" pitchFamily="34" charset="0"/>
              <a:buChar char="•"/>
            </a:pPr>
            <a:r>
              <a:rPr lang="en-GB" sz="2000" dirty="0">
                <a:solidFill>
                  <a:schemeClr val="accent1"/>
                </a:solidFill>
              </a:rPr>
              <a:t>It Control the flow rate of fluids in the reservoir</a:t>
            </a:r>
          </a:p>
          <a:p>
            <a:endParaRPr lang="en-GB" dirty="0">
              <a:solidFill>
                <a:schemeClr val="accent1"/>
              </a:solidFill>
              <a:latin typeface="Times-Roman"/>
            </a:endParaRPr>
          </a:p>
        </p:txBody>
      </p:sp>
      <p:sp>
        <p:nvSpPr>
          <p:cNvPr id="11" name="Subtitle 1"/>
          <p:cNvSpPr txBox="1">
            <a:spLocks/>
          </p:cNvSpPr>
          <p:nvPr/>
        </p:nvSpPr>
        <p:spPr>
          <a:xfrm>
            <a:off x="600234" y="3634592"/>
            <a:ext cx="6515787" cy="4358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latin typeface="Times-Roman"/>
              </a:rPr>
              <a:t>Importance of permeability  </a:t>
            </a:r>
          </a:p>
          <a:p>
            <a:pPr algn="l"/>
            <a:endParaRPr lang="en-GB" sz="1800" dirty="0"/>
          </a:p>
        </p:txBody>
      </p:sp>
      <p:sp>
        <p:nvSpPr>
          <p:cNvPr id="12" name="Subtitle 1"/>
          <p:cNvSpPr txBox="1">
            <a:spLocks/>
          </p:cNvSpPr>
          <p:nvPr/>
        </p:nvSpPr>
        <p:spPr>
          <a:xfrm>
            <a:off x="545916" y="1032565"/>
            <a:ext cx="6515787" cy="4358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latin typeface="Times-Roman"/>
              </a:rPr>
              <a:t>Permeability  definition </a:t>
            </a:r>
          </a:p>
        </p:txBody>
      </p:sp>
    </p:spTree>
    <p:extLst>
      <p:ext uri="{BB962C8B-B14F-4D97-AF65-F5344CB8AC3E}">
        <p14:creationId xmlns:p14="http://schemas.microsoft.com/office/powerpoint/2010/main" val="332015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65775" y="187553"/>
            <a:ext cx="7551481" cy="672525"/>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Permeability: Types</a:t>
            </a:r>
          </a:p>
        </p:txBody>
      </p:sp>
      <p:sp>
        <p:nvSpPr>
          <p:cNvPr id="6" name="Rectangle 5"/>
          <p:cNvSpPr/>
          <p:nvPr/>
        </p:nvSpPr>
        <p:spPr>
          <a:xfrm>
            <a:off x="485365" y="1761246"/>
            <a:ext cx="7702031" cy="830997"/>
          </a:xfrm>
          <a:prstGeom prst="rect">
            <a:avLst/>
          </a:prstGeom>
        </p:spPr>
        <p:txBody>
          <a:bodyPr wrap="square">
            <a:spAutoFit/>
          </a:bodyPr>
          <a:lstStyle/>
          <a:p>
            <a:endParaRPr lang="en-GB" sz="2400" dirty="0">
              <a:solidFill>
                <a:srgbClr val="222222"/>
              </a:solidFill>
              <a:latin typeface="arial" panose="020B0604020202020204" pitchFamily="34" charset="0"/>
            </a:endParaRPr>
          </a:p>
          <a:p>
            <a:endParaRPr lang="en-GB" sz="2400" dirty="0">
              <a:solidFill>
                <a:srgbClr val="222222"/>
              </a:solidFill>
              <a:latin typeface="arial" panose="020B0604020202020204" pitchFamily="34" charset="0"/>
            </a:endParaRPr>
          </a:p>
        </p:txBody>
      </p:sp>
      <p:sp>
        <p:nvSpPr>
          <p:cNvPr id="8" name="Rectangle 7"/>
          <p:cNvSpPr/>
          <p:nvPr/>
        </p:nvSpPr>
        <p:spPr>
          <a:xfrm>
            <a:off x="598205" y="3329379"/>
            <a:ext cx="11750724" cy="461665"/>
          </a:xfrm>
          <a:prstGeom prst="rect">
            <a:avLst/>
          </a:prstGeom>
        </p:spPr>
        <p:txBody>
          <a:bodyPr wrap="square">
            <a:spAutoFit/>
          </a:bodyPr>
          <a:lstStyle/>
          <a:p>
            <a:endParaRPr lang="en-GB" sz="2400" dirty="0"/>
          </a:p>
        </p:txBody>
      </p:sp>
      <p:sp>
        <p:nvSpPr>
          <p:cNvPr id="2" name="Slide Number Placeholder 1"/>
          <p:cNvSpPr>
            <a:spLocks noGrp="1"/>
          </p:cNvSpPr>
          <p:nvPr>
            <p:ph type="sldNum" sz="quarter" idx="12"/>
          </p:nvPr>
        </p:nvSpPr>
        <p:spPr/>
        <p:txBody>
          <a:bodyPr/>
          <a:lstStyle/>
          <a:p>
            <a:fld id="{FF24955D-8619-4099-8A53-AC1898540FFA}" type="slidenum">
              <a:rPr lang="en-GB" smtClean="0"/>
              <a:t>4</a:t>
            </a:fld>
            <a:endParaRPr lang="en-GB" dirty="0"/>
          </a:p>
        </p:txBody>
      </p:sp>
      <p:sp>
        <p:nvSpPr>
          <p:cNvPr id="7" name="Rounded Rectangle 6"/>
          <p:cNvSpPr/>
          <p:nvPr/>
        </p:nvSpPr>
        <p:spPr>
          <a:xfrm>
            <a:off x="923191" y="1823933"/>
            <a:ext cx="4516758" cy="5235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800" b="1" dirty="0">
                <a:solidFill>
                  <a:schemeClr val="tx1"/>
                </a:solidFill>
              </a:rPr>
              <a:t>Absolute Permeability, K </a:t>
            </a:r>
            <a:endParaRPr lang="en-GB" sz="1600" b="1" dirty="0">
              <a:solidFill>
                <a:schemeClr val="tx1"/>
              </a:solidFill>
            </a:endParaRPr>
          </a:p>
        </p:txBody>
      </p:sp>
      <p:sp>
        <p:nvSpPr>
          <p:cNvPr id="12" name="Rounded Rectangle 11"/>
          <p:cNvSpPr/>
          <p:nvPr/>
        </p:nvSpPr>
        <p:spPr>
          <a:xfrm>
            <a:off x="6743112" y="1604067"/>
            <a:ext cx="4516758" cy="52352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b="1" dirty="0">
                <a:solidFill>
                  <a:schemeClr val="tx1"/>
                </a:solidFill>
              </a:rPr>
              <a:t>Effective Permeability, </a:t>
            </a:r>
            <a:r>
              <a:rPr lang="en-GB" sz="2800" b="1" dirty="0" err="1">
                <a:solidFill>
                  <a:schemeClr val="tx1"/>
                </a:solidFill>
              </a:rPr>
              <a:t>Ke</a:t>
            </a:r>
            <a:r>
              <a:rPr lang="en-GB" sz="2800" b="1" dirty="0">
                <a:solidFill>
                  <a:schemeClr val="tx1"/>
                </a:solidFill>
              </a:rPr>
              <a:t> </a:t>
            </a:r>
            <a:endParaRPr lang="en-GB" sz="1600" b="1" dirty="0">
              <a:solidFill>
                <a:schemeClr val="tx1"/>
              </a:solidFill>
            </a:endParaRPr>
          </a:p>
        </p:txBody>
      </p:sp>
      <p:sp>
        <p:nvSpPr>
          <p:cNvPr id="13" name="Rounded Rectangle 12"/>
          <p:cNvSpPr/>
          <p:nvPr/>
        </p:nvSpPr>
        <p:spPr>
          <a:xfrm>
            <a:off x="6741993" y="2266444"/>
            <a:ext cx="4516758" cy="523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Relative Permeability, Kr </a:t>
            </a:r>
            <a:endParaRPr lang="en-GB" sz="1600" b="1" dirty="0">
              <a:solidFill>
                <a:schemeClr val="tx1"/>
              </a:solidFill>
            </a:endParaRPr>
          </a:p>
        </p:txBody>
      </p:sp>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7321413" y="4774554"/>
            <a:ext cx="3357917" cy="1887877"/>
          </a:xfrm>
          <a:prstGeom prst="rect">
            <a:avLst/>
          </a:prstGeom>
          <a:noFill/>
          <a:ln>
            <a:solidFill>
              <a:srgbClr val="0070C0"/>
            </a:solidFill>
          </a:ln>
        </p:spPr>
      </p:pic>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1502611" y="4799724"/>
            <a:ext cx="3357917" cy="1921751"/>
          </a:xfrm>
          <a:prstGeom prst="rect">
            <a:avLst/>
          </a:prstGeom>
          <a:noFill/>
          <a:ln>
            <a:noFill/>
          </a:ln>
        </p:spPr>
      </p:pic>
      <p:sp>
        <p:nvSpPr>
          <p:cNvPr id="17" name="Rounded Rectangle 16"/>
          <p:cNvSpPr/>
          <p:nvPr/>
        </p:nvSpPr>
        <p:spPr>
          <a:xfrm>
            <a:off x="866643" y="2799979"/>
            <a:ext cx="4710454" cy="1136444"/>
          </a:xfrm>
          <a:prstGeom prst="roundRect">
            <a:avLst/>
          </a:prstGeom>
          <a:noFill/>
          <a:ln w="28575">
            <a:solidFill>
              <a:schemeClr val="tx1"/>
            </a:solidFill>
            <a:prstDash val="dashDot"/>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2000" dirty="0">
                <a:solidFill>
                  <a:srgbClr val="0070C0"/>
                </a:solidFill>
                <a:latin typeface="Times New Roman" panose="02020603050405020304" pitchFamily="18" charset="0"/>
              </a:rPr>
              <a:t>When one phase is flowing in the reservoir </a:t>
            </a:r>
          </a:p>
        </p:txBody>
      </p:sp>
      <p:sp>
        <p:nvSpPr>
          <p:cNvPr id="18" name="Rounded Rectangle 17"/>
          <p:cNvSpPr/>
          <p:nvPr/>
        </p:nvSpPr>
        <p:spPr>
          <a:xfrm>
            <a:off x="6726205" y="3235196"/>
            <a:ext cx="4473616" cy="1027753"/>
          </a:xfrm>
          <a:prstGeom prst="roundRect">
            <a:avLst/>
          </a:prstGeom>
          <a:noFill/>
          <a:ln w="28575">
            <a:solidFill>
              <a:schemeClr val="tx1"/>
            </a:solidFill>
            <a:prstDash val="dashDot"/>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2000" dirty="0">
                <a:solidFill>
                  <a:srgbClr val="0070C0"/>
                </a:solidFill>
                <a:latin typeface="Times New Roman" panose="02020603050405020304" pitchFamily="18" charset="0"/>
              </a:rPr>
              <a:t>When two fluids or more are flowing in the reservoir </a:t>
            </a:r>
          </a:p>
        </p:txBody>
      </p:sp>
      <p:sp>
        <p:nvSpPr>
          <p:cNvPr id="9" name="Down Arrow 8"/>
          <p:cNvSpPr/>
          <p:nvPr/>
        </p:nvSpPr>
        <p:spPr>
          <a:xfrm>
            <a:off x="3053235" y="2366110"/>
            <a:ext cx="278463" cy="409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8861139" y="2813107"/>
            <a:ext cx="278463" cy="409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6114197" y="1434466"/>
            <a:ext cx="0" cy="528700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52382" y="5554639"/>
            <a:ext cx="479316" cy="400110"/>
          </a:xfrm>
          <a:prstGeom prst="rect">
            <a:avLst/>
          </a:prstGeom>
          <a:noFill/>
        </p:spPr>
        <p:txBody>
          <a:bodyPr wrap="square" rtlCol="0">
            <a:spAutoFit/>
          </a:bodyPr>
          <a:lstStyle/>
          <a:p>
            <a:r>
              <a:rPr lang="en-GB" sz="2000" b="1" dirty="0"/>
              <a:t>oil</a:t>
            </a:r>
          </a:p>
        </p:txBody>
      </p:sp>
      <p:sp>
        <p:nvSpPr>
          <p:cNvPr id="23" name="TextBox 22"/>
          <p:cNvSpPr txBox="1"/>
          <p:nvPr/>
        </p:nvSpPr>
        <p:spPr>
          <a:xfrm>
            <a:off x="8625910" y="6097011"/>
            <a:ext cx="779073" cy="369332"/>
          </a:xfrm>
          <a:prstGeom prst="rect">
            <a:avLst/>
          </a:prstGeom>
          <a:noFill/>
        </p:spPr>
        <p:txBody>
          <a:bodyPr wrap="square" rtlCol="0">
            <a:spAutoFit/>
          </a:bodyPr>
          <a:lstStyle/>
          <a:p>
            <a:r>
              <a:rPr lang="en-GB" b="1" dirty="0"/>
              <a:t>water</a:t>
            </a:r>
          </a:p>
        </p:txBody>
      </p:sp>
      <p:sp>
        <p:nvSpPr>
          <p:cNvPr id="24" name="Rectangle 23"/>
          <p:cNvSpPr/>
          <p:nvPr/>
        </p:nvSpPr>
        <p:spPr>
          <a:xfrm>
            <a:off x="4498487" y="4115823"/>
            <a:ext cx="825098" cy="461665"/>
          </a:xfrm>
          <a:prstGeom prst="rect">
            <a:avLst/>
          </a:prstGeom>
        </p:spPr>
        <p:txBody>
          <a:bodyPr wrap="none">
            <a:spAutoFit/>
          </a:bodyPr>
          <a:lstStyle/>
          <a:p>
            <a:r>
              <a:rPr lang="en-GB" sz="2400" b="1" dirty="0"/>
              <a:t>K=</a:t>
            </a:r>
            <a:r>
              <a:rPr lang="en-GB" sz="2400" b="1" dirty="0" err="1"/>
              <a:t>Ke</a:t>
            </a:r>
            <a:endParaRPr lang="en-GB" sz="2400" dirty="0"/>
          </a:p>
        </p:txBody>
      </p:sp>
      <p:sp>
        <p:nvSpPr>
          <p:cNvPr id="25" name="Rectangle 24"/>
          <p:cNvSpPr/>
          <p:nvPr/>
        </p:nvSpPr>
        <p:spPr>
          <a:xfrm>
            <a:off x="10984330" y="5195272"/>
            <a:ext cx="881973" cy="461665"/>
          </a:xfrm>
          <a:prstGeom prst="rect">
            <a:avLst/>
          </a:prstGeom>
        </p:spPr>
        <p:txBody>
          <a:bodyPr wrap="none">
            <a:spAutoFit/>
          </a:bodyPr>
          <a:lstStyle/>
          <a:p>
            <a:r>
              <a:rPr lang="en-GB" sz="2400" b="1" dirty="0" err="1"/>
              <a:t>K</a:t>
            </a:r>
            <a:r>
              <a:rPr lang="en-GB" sz="2000" b="1" dirty="0" err="1"/>
              <a:t>o</a:t>
            </a:r>
            <a:r>
              <a:rPr lang="en-GB" sz="2400" b="1" dirty="0"/>
              <a:t>&lt; K</a:t>
            </a:r>
            <a:endParaRPr lang="en-GB" sz="2400" dirty="0"/>
          </a:p>
        </p:txBody>
      </p:sp>
      <p:sp>
        <p:nvSpPr>
          <p:cNvPr id="26" name="Rectangle 25"/>
          <p:cNvSpPr/>
          <p:nvPr/>
        </p:nvSpPr>
        <p:spPr>
          <a:xfrm>
            <a:off x="10984330" y="5703461"/>
            <a:ext cx="915635" cy="461665"/>
          </a:xfrm>
          <a:prstGeom prst="rect">
            <a:avLst/>
          </a:prstGeom>
        </p:spPr>
        <p:txBody>
          <a:bodyPr wrap="none">
            <a:spAutoFit/>
          </a:bodyPr>
          <a:lstStyle/>
          <a:p>
            <a:r>
              <a:rPr lang="en-GB" sz="2400" b="1" dirty="0"/>
              <a:t>K</a:t>
            </a:r>
            <a:r>
              <a:rPr lang="en-GB" b="1" dirty="0"/>
              <a:t>w</a:t>
            </a:r>
            <a:r>
              <a:rPr lang="en-GB" sz="2400" b="1" dirty="0"/>
              <a:t>&lt; K</a:t>
            </a:r>
            <a:endParaRPr lang="en-GB" sz="2400" dirty="0"/>
          </a:p>
        </p:txBody>
      </p:sp>
      <p:sp>
        <p:nvSpPr>
          <p:cNvPr id="27" name="TextBox 26"/>
          <p:cNvSpPr txBox="1"/>
          <p:nvPr/>
        </p:nvSpPr>
        <p:spPr>
          <a:xfrm>
            <a:off x="8861139" y="5518437"/>
            <a:ext cx="479316" cy="400110"/>
          </a:xfrm>
          <a:prstGeom prst="rect">
            <a:avLst/>
          </a:prstGeom>
          <a:noFill/>
        </p:spPr>
        <p:txBody>
          <a:bodyPr wrap="square" rtlCol="0">
            <a:spAutoFit/>
          </a:bodyPr>
          <a:lstStyle/>
          <a:p>
            <a:r>
              <a:rPr lang="en-GB" sz="2000" b="1" dirty="0"/>
              <a:t>oil</a:t>
            </a:r>
          </a:p>
        </p:txBody>
      </p:sp>
    </p:spTree>
    <p:extLst>
      <p:ext uri="{BB962C8B-B14F-4D97-AF65-F5344CB8AC3E}">
        <p14:creationId xmlns:p14="http://schemas.microsoft.com/office/powerpoint/2010/main" val="47278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3093" y="150687"/>
            <a:ext cx="9187477" cy="622311"/>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Darcy law</a:t>
            </a:r>
          </a:p>
        </p:txBody>
      </p:sp>
      <p:sp>
        <p:nvSpPr>
          <p:cNvPr id="6" name="Slide Number Placeholder 5"/>
          <p:cNvSpPr>
            <a:spLocks noGrp="1"/>
          </p:cNvSpPr>
          <p:nvPr>
            <p:ph type="sldNum" sz="quarter" idx="12"/>
          </p:nvPr>
        </p:nvSpPr>
        <p:spPr/>
        <p:txBody>
          <a:bodyPr/>
          <a:lstStyle/>
          <a:p>
            <a:fld id="{FF24955D-8619-4099-8A53-AC1898540FFA}" type="slidenum">
              <a:rPr lang="en-GB" smtClean="0"/>
              <a:t>5</a:t>
            </a:fld>
            <a:endParaRPr lang="en-GB" dirty="0"/>
          </a:p>
        </p:txBody>
      </p:sp>
      <p:sp>
        <p:nvSpPr>
          <p:cNvPr id="2" name="Rectangle 1"/>
          <p:cNvSpPr/>
          <p:nvPr/>
        </p:nvSpPr>
        <p:spPr>
          <a:xfrm>
            <a:off x="-1252582" y="1924980"/>
            <a:ext cx="4826357" cy="2246769"/>
          </a:xfrm>
          <a:prstGeom prst="rect">
            <a:avLst/>
          </a:prstGeom>
        </p:spPr>
        <p:txBody>
          <a:bodyPr wrap="square">
            <a:spAutoFit/>
          </a:bodyPr>
          <a:lstStyle/>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mc:AlternateContent xmlns:mc="http://schemas.openxmlformats.org/markup-compatibility/2006" xmlns:a14="http://schemas.microsoft.com/office/drawing/2010/main">
        <mc:Choice Requires="a14">
          <p:sp>
            <p:nvSpPr>
              <p:cNvPr id="11" name="TextBox 10"/>
              <p:cNvSpPr txBox="1"/>
              <p:nvPr/>
            </p:nvSpPr>
            <p:spPr>
              <a:xfrm>
                <a:off x="9155748" y="4278568"/>
                <a:ext cx="1917961" cy="876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𝑸</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𝑲</m:t>
                          </m:r>
                          <m:r>
                            <a:rPr lang="en-GB" sz="2800" b="1" i="1" smtClean="0">
                              <a:latin typeface="Cambria Math" panose="02040503050406030204" pitchFamily="18" charset="0"/>
                            </a:rPr>
                            <m:t> ∆</m:t>
                          </m:r>
                          <m:r>
                            <a:rPr lang="en-GB" sz="2800" b="1" i="1" smtClean="0">
                              <a:latin typeface="Cambria Math" panose="02040503050406030204" pitchFamily="18" charset="0"/>
                              <a:ea typeface="Cambria Math" panose="02040503050406030204" pitchFamily="18" charset="0"/>
                            </a:rPr>
                            <m:t>𝒑</m:t>
                          </m:r>
                          <m:r>
                            <a:rPr lang="en-GB" sz="2800" b="1" i="1" smtClean="0">
                              <a:latin typeface="Cambria Math" panose="02040503050406030204" pitchFamily="18" charset="0"/>
                              <a:ea typeface="Cambria Math" panose="02040503050406030204" pitchFamily="18" charset="0"/>
                            </a:rPr>
                            <m:t> </m:t>
                          </m:r>
                          <m:r>
                            <a:rPr lang="en-GB" sz="2800" b="1" i="1" smtClean="0">
                              <a:latin typeface="Cambria Math" panose="02040503050406030204" pitchFamily="18" charset="0"/>
                              <a:ea typeface="Cambria Math" panose="02040503050406030204" pitchFamily="18" charset="0"/>
                            </a:rPr>
                            <m:t>𝑨</m:t>
                          </m:r>
                        </m:num>
                        <m:den>
                          <m:r>
                            <a:rPr lang="en-GB" sz="2800" b="1" i="1" smtClean="0">
                              <a:latin typeface="Cambria Math" panose="02040503050406030204" pitchFamily="18" charset="0"/>
                              <a:ea typeface="Cambria Math" panose="02040503050406030204" pitchFamily="18" charset="0"/>
                            </a:rPr>
                            <m:t>𝝁</m:t>
                          </m:r>
                          <m:r>
                            <a:rPr lang="en-GB" sz="2800" b="1" i="1" smtClean="0">
                              <a:latin typeface="Cambria Math" panose="02040503050406030204" pitchFamily="18" charset="0"/>
                              <a:ea typeface="Cambria Math" panose="02040503050406030204" pitchFamily="18" charset="0"/>
                            </a:rPr>
                            <m:t> </m:t>
                          </m:r>
                          <m:r>
                            <a:rPr lang="en-GB" sz="2800" b="1" i="1" smtClean="0">
                              <a:latin typeface="Cambria Math" panose="02040503050406030204" pitchFamily="18" charset="0"/>
                              <a:ea typeface="Cambria Math" panose="02040503050406030204" pitchFamily="18" charset="0"/>
                            </a:rPr>
                            <m:t>𝑳</m:t>
                          </m:r>
                        </m:den>
                      </m:f>
                    </m:oMath>
                  </m:oMathPara>
                </a14:m>
                <a:endParaRPr lang="en-GB"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155748" y="4278568"/>
                <a:ext cx="1917961" cy="876907"/>
              </a:xfrm>
              <a:prstGeom prst="rect">
                <a:avLst/>
              </a:prstGeom>
              <a:blipFill rotWithShape="1">
                <a:blip r:embed="rId2"/>
                <a:stretch>
                  <a:fillRect/>
                </a:stretch>
              </a:blipFill>
            </p:spPr>
            <p:txBody>
              <a:bodyPr/>
              <a:lstStyle/>
              <a:p>
                <a:r>
                  <a:rPr lang="en-US">
                    <a:noFill/>
                  </a:rPr>
                  <a:t> </a:t>
                </a:r>
              </a:p>
            </p:txBody>
          </p:sp>
        </mc:Fallback>
      </mc:AlternateContent>
      <p:pic>
        <p:nvPicPr>
          <p:cNvPr id="12" name="Picture 11"/>
          <p:cNvPicPr>
            <a:picLocks noChangeAspect="1"/>
          </p:cNvPicPr>
          <p:nvPr/>
        </p:nvPicPr>
        <p:blipFill rotWithShape="1">
          <a:blip r:embed="rId3"/>
          <a:srcRect l="14044" t="48880" r="12561" b="2159"/>
          <a:stretch/>
        </p:blipFill>
        <p:spPr>
          <a:xfrm>
            <a:off x="977046" y="4596766"/>
            <a:ext cx="4085148" cy="187873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8907644" y="2825544"/>
                <a:ext cx="3008259" cy="1034835"/>
              </a:xfrm>
              <a:prstGeom prst="rect">
                <a:avLst/>
              </a:prstGeom>
            </p:spPr>
            <p:txBody>
              <a:bodyPr wrap="none">
                <a:spAutoFit/>
              </a:bodyPr>
              <a:lstStyle/>
              <a:p>
                <a:r>
                  <a:rPr lang="en-GB" sz="3600" b="1" i="1" dirty="0">
                    <a:latin typeface="Cambria Math" panose="02040503050406030204" pitchFamily="18" charset="0"/>
                  </a:rPr>
                  <a:t>Q</a:t>
                </a:r>
                <a:r>
                  <a:rPr lang="en-GB" sz="4000" b="1" i="1" dirty="0">
                    <a:latin typeface="Cambria Math" panose="02040503050406030204" pitchFamily="18" charset="0"/>
                  </a:rPr>
                  <a:t> </a:t>
                </a:r>
                <a14:m>
                  <m:oMath xmlns:m="http://schemas.openxmlformats.org/officeDocument/2006/math">
                    <m:r>
                      <a:rPr lang="en-GB" sz="4000" b="1" i="1">
                        <a:latin typeface="Cambria Math" panose="02040503050406030204" pitchFamily="18" charset="0"/>
                        <a:ea typeface="Cambria Math" panose="02040503050406030204" pitchFamily="18" charset="0"/>
                      </a:rPr>
                      <m:t>∝</m:t>
                    </m:r>
                    <m:r>
                      <a:rPr lang="en-GB" sz="4000" b="1" i="1">
                        <a:latin typeface="Cambria Math" panose="02040503050406030204" pitchFamily="18" charset="0"/>
                        <a:ea typeface="Cambria Math" panose="02040503050406030204" pitchFamily="18" charset="0"/>
                      </a:rPr>
                      <m:t>𝐴</m:t>
                    </m:r>
                    <m:r>
                      <a:rPr lang="en-GB" sz="4000" b="1" i="1">
                        <a:latin typeface="Cambria Math" panose="02040503050406030204" pitchFamily="18" charset="0"/>
                        <a:ea typeface="Cambria Math" panose="02040503050406030204" pitchFamily="18" charset="0"/>
                      </a:rPr>
                      <m:t>, ∆</m:t>
                    </m:r>
                    <m:r>
                      <a:rPr lang="en-GB" sz="4000" b="1" i="1">
                        <a:latin typeface="Cambria Math" panose="02040503050406030204" pitchFamily="18" charset="0"/>
                        <a:ea typeface="Cambria Math" panose="02040503050406030204" pitchFamily="18" charset="0"/>
                      </a:rPr>
                      <m:t>𝑃</m:t>
                    </m:r>
                    <m:r>
                      <a:rPr lang="en-GB" sz="4000" b="1" i="1">
                        <a:latin typeface="Cambria Math" panose="02040503050406030204" pitchFamily="18" charset="0"/>
                        <a:ea typeface="Cambria Math" panose="02040503050406030204" pitchFamily="18" charset="0"/>
                      </a:rPr>
                      <m:t>, </m:t>
                    </m:r>
                    <m:f>
                      <m:fPr>
                        <m:ctrlPr>
                          <a:rPr lang="en-GB" sz="4000" b="1" i="1">
                            <a:latin typeface="Cambria Math" panose="02040503050406030204" pitchFamily="18" charset="0"/>
                            <a:ea typeface="Cambria Math" panose="02040503050406030204" pitchFamily="18" charset="0"/>
                          </a:rPr>
                        </m:ctrlPr>
                      </m:fPr>
                      <m:num>
                        <m:r>
                          <a:rPr lang="en-GB" sz="4000" b="1" i="1">
                            <a:latin typeface="Cambria Math" panose="02040503050406030204" pitchFamily="18" charset="0"/>
                            <a:ea typeface="Cambria Math" panose="02040503050406030204" pitchFamily="18" charset="0"/>
                          </a:rPr>
                          <m:t>1</m:t>
                        </m:r>
                      </m:num>
                      <m:den>
                        <m:r>
                          <a:rPr lang="en-GB" sz="4000" b="1" i="1">
                            <a:latin typeface="Cambria Math" panose="02040503050406030204" pitchFamily="18" charset="0"/>
                            <a:ea typeface="Cambria Math" panose="02040503050406030204" pitchFamily="18" charset="0"/>
                          </a:rPr>
                          <m:t>𝝁</m:t>
                        </m:r>
                        <m:r>
                          <a:rPr lang="en-GB" sz="4000" b="1" i="1">
                            <a:latin typeface="Cambria Math" panose="02040503050406030204" pitchFamily="18" charset="0"/>
                            <a:ea typeface="Cambria Math" panose="02040503050406030204" pitchFamily="18" charset="0"/>
                          </a:rPr>
                          <m:t> </m:t>
                        </m:r>
                        <m:r>
                          <a:rPr lang="en-GB" sz="4000" b="1" i="1">
                            <a:latin typeface="Cambria Math" panose="02040503050406030204" pitchFamily="18" charset="0"/>
                            <a:ea typeface="Cambria Math" panose="02040503050406030204" pitchFamily="18" charset="0"/>
                          </a:rPr>
                          <m:t>𝑳</m:t>
                        </m:r>
                      </m:den>
                    </m:f>
                  </m:oMath>
                </a14:m>
                <a:endParaRPr lang="en-GB" sz="4000" b="1" i="1" dirty="0">
                  <a:latin typeface="Cambria Math" panose="02040503050406030204" pitchFamily="18" charset="0"/>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907644" y="2825544"/>
                <a:ext cx="3008259" cy="1034835"/>
              </a:xfrm>
              <a:prstGeom prst="rect">
                <a:avLst/>
              </a:prstGeom>
              <a:blipFill rotWithShape="1">
                <a:blip r:embed="rId4"/>
                <a:stretch>
                  <a:fillRect l="-6073"/>
                </a:stretch>
              </a:blipFill>
            </p:spPr>
            <p:txBody>
              <a:bodyPr/>
              <a:lstStyle/>
              <a:p>
                <a:r>
                  <a:rPr lang="en-US">
                    <a:noFill/>
                  </a:rPr>
                  <a:t> </a:t>
                </a:r>
              </a:p>
            </p:txBody>
          </p:sp>
        </mc:Fallback>
      </mc:AlternateContent>
      <p:sp>
        <p:nvSpPr>
          <p:cNvPr id="7" name="Left Brace 6"/>
          <p:cNvSpPr/>
          <p:nvPr/>
        </p:nvSpPr>
        <p:spPr>
          <a:xfrm>
            <a:off x="3556893" y="3065647"/>
            <a:ext cx="609757" cy="1270630"/>
          </a:xfrm>
          <a:prstGeom prst="leftBrace">
            <a:avLst>
              <a:gd name="adj1" fmla="val 8333"/>
              <a:gd name="adj2" fmla="val 50305"/>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lowchart: Process 12"/>
          <p:cNvSpPr/>
          <p:nvPr/>
        </p:nvSpPr>
        <p:spPr>
          <a:xfrm>
            <a:off x="5735766" y="2648932"/>
            <a:ext cx="2874834" cy="7290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lumMod val="10000"/>
                  </a:schemeClr>
                </a:solidFill>
              </a:rPr>
              <a:t>1-Pressure difference</a:t>
            </a:r>
          </a:p>
          <a:p>
            <a:r>
              <a:rPr lang="en-GB" sz="2400" b="1" dirty="0">
                <a:solidFill>
                  <a:schemeClr val="bg2">
                    <a:lumMod val="10000"/>
                  </a:schemeClr>
                </a:solidFill>
              </a:rPr>
              <a:t>2-Area open to flow</a:t>
            </a:r>
          </a:p>
        </p:txBody>
      </p:sp>
      <p:sp>
        <p:nvSpPr>
          <p:cNvPr id="14" name="Flowchart: Process 13"/>
          <p:cNvSpPr/>
          <p:nvPr/>
        </p:nvSpPr>
        <p:spPr>
          <a:xfrm>
            <a:off x="5735766" y="3860379"/>
            <a:ext cx="2874834" cy="8566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2">
                    <a:lumMod val="10000"/>
                  </a:schemeClr>
                </a:solidFill>
              </a:rPr>
              <a:t>1-Fluid viscosity</a:t>
            </a:r>
          </a:p>
          <a:p>
            <a:r>
              <a:rPr lang="en-GB" sz="2400" b="1" dirty="0">
                <a:solidFill>
                  <a:schemeClr val="bg2">
                    <a:lumMod val="10000"/>
                  </a:schemeClr>
                </a:solidFill>
              </a:rPr>
              <a:t>2-Length of rock</a:t>
            </a:r>
          </a:p>
        </p:txBody>
      </p:sp>
      <p:sp>
        <p:nvSpPr>
          <p:cNvPr id="15" name="Pentagon 14"/>
          <p:cNvSpPr/>
          <p:nvPr/>
        </p:nvSpPr>
        <p:spPr>
          <a:xfrm>
            <a:off x="4239008" y="2648933"/>
            <a:ext cx="1496758" cy="708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10000"/>
                  </a:schemeClr>
                </a:solidFill>
              </a:rPr>
              <a:t>Varies directly with</a:t>
            </a:r>
          </a:p>
        </p:txBody>
      </p:sp>
      <p:sp>
        <p:nvSpPr>
          <p:cNvPr id="16" name="Pentagon 15"/>
          <p:cNvSpPr/>
          <p:nvPr/>
        </p:nvSpPr>
        <p:spPr>
          <a:xfrm>
            <a:off x="4239008" y="3860379"/>
            <a:ext cx="1496758" cy="7955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10000"/>
                  </a:schemeClr>
                </a:solidFill>
              </a:rPr>
              <a:t>Varies Inversely with</a:t>
            </a:r>
          </a:p>
        </p:txBody>
      </p:sp>
      <p:sp>
        <p:nvSpPr>
          <p:cNvPr id="18" name="Flowchart: Process 17"/>
          <p:cNvSpPr/>
          <p:nvPr/>
        </p:nvSpPr>
        <p:spPr>
          <a:xfrm>
            <a:off x="965722" y="3178668"/>
            <a:ext cx="2608053" cy="1079475"/>
          </a:xfrm>
          <a:prstGeom prst="flowChartProcess">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r>
              <a:rPr lang="en-GB" sz="2000" b="1" dirty="0">
                <a:solidFill>
                  <a:schemeClr val="tx1"/>
                </a:solidFill>
              </a:rPr>
              <a:t>The rate of flow through a given rock</a:t>
            </a:r>
          </a:p>
          <a:p>
            <a:pPr algn="ctr"/>
            <a:endParaRPr lang="en-GB" sz="1600" dirty="0"/>
          </a:p>
        </p:txBody>
      </p:sp>
      <p:sp>
        <p:nvSpPr>
          <p:cNvPr id="17" name="Flowchart: Process 16"/>
          <p:cNvSpPr/>
          <p:nvPr/>
        </p:nvSpPr>
        <p:spPr>
          <a:xfrm>
            <a:off x="7066134" y="5536130"/>
            <a:ext cx="2389528" cy="1045487"/>
          </a:xfrm>
          <a:prstGeom prst="flowChartProcess">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a:p>
            <a:pPr algn="ctr"/>
            <a:r>
              <a:rPr lang="en-GB" b="1" dirty="0">
                <a:solidFill>
                  <a:schemeClr val="bg2">
                    <a:lumMod val="10000"/>
                  </a:schemeClr>
                </a:solidFill>
              </a:rPr>
              <a:t>the constant of proportionality in the equation is the permeability</a:t>
            </a:r>
          </a:p>
          <a:p>
            <a:pPr algn="ctr"/>
            <a:endParaRPr lang="en-GB" dirty="0"/>
          </a:p>
        </p:txBody>
      </p:sp>
      <p:cxnSp>
        <p:nvCxnSpPr>
          <p:cNvPr id="10" name="Straight Arrow Connector 9"/>
          <p:cNvCxnSpPr/>
          <p:nvPr/>
        </p:nvCxnSpPr>
        <p:spPr>
          <a:xfrm flipV="1">
            <a:off x="8907644" y="4596766"/>
            <a:ext cx="1003481" cy="931725"/>
          </a:xfrm>
          <a:prstGeom prst="straightConnector1">
            <a:avLst/>
          </a:prstGeom>
          <a:ln w="28575">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2" name="Flowchart: Connector 21"/>
          <p:cNvSpPr/>
          <p:nvPr/>
        </p:nvSpPr>
        <p:spPr>
          <a:xfrm>
            <a:off x="9911125" y="4156069"/>
            <a:ext cx="407206" cy="613702"/>
          </a:xfrm>
          <a:prstGeom prst="flowChartConnector">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
          <p:cNvSpPr/>
          <p:nvPr/>
        </p:nvSpPr>
        <p:spPr>
          <a:xfrm>
            <a:off x="656992" y="938474"/>
            <a:ext cx="5997305" cy="1323439"/>
          </a:xfrm>
          <a:prstGeom prst="rect">
            <a:avLst/>
          </a:prstGeom>
        </p:spPr>
        <p:txBody>
          <a:bodyPr wrap="square">
            <a:spAutoFit/>
          </a:bodyPr>
          <a:lstStyle/>
          <a:p>
            <a:pPr marL="285750" indent="-285750">
              <a:buFont typeface="Wingdings" panose="05000000000000000000" pitchFamily="2" charset="2"/>
              <a:buChar char="Ø"/>
            </a:pPr>
            <a:r>
              <a:rPr lang="en-GB" sz="2000" dirty="0">
                <a:solidFill>
                  <a:srgbClr val="0070C0"/>
                </a:solidFill>
              </a:rPr>
              <a:t>Darcy developed a fluid flow equation (</a:t>
            </a:r>
            <a:r>
              <a:rPr lang="en-GB" sz="2000" dirty="0">
                <a:solidFill>
                  <a:srgbClr val="FF0000"/>
                </a:solidFill>
              </a:rPr>
              <a:t>Darcy Law</a:t>
            </a:r>
            <a:r>
              <a:rPr lang="en-GB" sz="2000" dirty="0">
                <a:solidFill>
                  <a:srgbClr val="0070C0"/>
                </a:solidFill>
              </a:rPr>
              <a:t>) for  flow of water through filter beds</a:t>
            </a:r>
          </a:p>
          <a:p>
            <a:pPr marL="285750" indent="-285750">
              <a:buFont typeface="Wingdings" panose="05000000000000000000" pitchFamily="2" charset="2"/>
              <a:buChar char="Ø"/>
            </a:pPr>
            <a:r>
              <a:rPr lang="en-GB" sz="2000" dirty="0">
                <a:solidFill>
                  <a:srgbClr val="0070C0"/>
                </a:solidFill>
              </a:rPr>
              <a:t>Darcy law represents the basis of the study of fluid flow through porous rock</a:t>
            </a:r>
          </a:p>
        </p:txBody>
      </p:sp>
      <p:pic>
        <p:nvPicPr>
          <p:cNvPr id="21" name="Picture 2" descr="Image result for fluid flow through porous media"/>
          <p:cNvPicPr>
            <a:picLocks noChangeAspect="1" noChangeArrowheads="1"/>
          </p:cNvPicPr>
          <p:nvPr/>
        </p:nvPicPr>
        <p:blipFill rotWithShape="1">
          <a:blip r:embed="rId5">
            <a:extLst>
              <a:ext uri="{28A0092B-C50C-407E-A947-70E740481C1C}">
                <a14:useLocalDpi xmlns:a14="http://schemas.microsoft.com/office/drawing/2010/main" val="0"/>
              </a:ext>
            </a:extLst>
          </a:blip>
          <a:srcRect l="13582" t="4356" r="13520" b="52077"/>
          <a:stretch/>
        </p:blipFill>
        <p:spPr bwMode="auto">
          <a:xfrm>
            <a:off x="6654297" y="938473"/>
            <a:ext cx="3936813" cy="132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94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8292" y="3169659"/>
            <a:ext cx="6304871" cy="1594076"/>
          </a:xfrm>
        </p:spPr>
        <p:txBody>
          <a:bodyPr>
            <a:noAutofit/>
          </a:bodyPr>
          <a:lstStyle/>
          <a:p>
            <a:pPr algn="l"/>
            <a:r>
              <a:rPr lang="en-GB" sz="2000" b="1" dirty="0"/>
              <a:t>Darcy’s Law experiment</a:t>
            </a:r>
          </a:p>
          <a:p>
            <a:pPr marL="285750" indent="-285750" algn="l">
              <a:buFont typeface="Arial" pitchFamily="34" charset="0"/>
              <a:buChar char="•"/>
            </a:pPr>
            <a:r>
              <a:rPr lang="en-GB" sz="1800" dirty="0">
                <a:solidFill>
                  <a:srgbClr val="0070C0"/>
                </a:solidFill>
              </a:rPr>
              <a:t>Water flows through a sandpack at a constant rate</a:t>
            </a:r>
            <a:endParaRPr lang="en-GB" sz="1800" dirty="0"/>
          </a:p>
          <a:p>
            <a:pPr marL="285750" indent="-285750" algn="l">
              <a:buFont typeface="Arial" pitchFamily="34" charset="0"/>
              <a:buChar char="•"/>
            </a:pPr>
            <a:r>
              <a:rPr lang="en-GB" sz="1800" dirty="0">
                <a:solidFill>
                  <a:srgbClr val="0070C0"/>
                </a:solidFill>
              </a:rPr>
              <a:t> The flowrate was directly proportional to the area open to flow and the difference in pressure and inversely proportional to the length of the sandpack</a:t>
            </a:r>
            <a:r>
              <a:rPr lang="en-GB" sz="1800" b="1" dirty="0">
                <a:solidFill>
                  <a:srgbClr val="0070C0"/>
                </a:solidFill>
              </a:rPr>
              <a:t>.</a:t>
            </a:r>
          </a:p>
        </p:txBody>
      </p:sp>
      <p:sp>
        <p:nvSpPr>
          <p:cNvPr id="5" name="Rectangle 4"/>
          <p:cNvSpPr/>
          <p:nvPr/>
        </p:nvSpPr>
        <p:spPr>
          <a:xfrm>
            <a:off x="3009617" y="133235"/>
            <a:ext cx="6223397" cy="618204"/>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Darcy’s Law </a:t>
            </a:r>
          </a:p>
        </p:txBody>
      </p:sp>
      <p:sp>
        <p:nvSpPr>
          <p:cNvPr id="8" name="Rectangle 7"/>
          <p:cNvSpPr/>
          <p:nvPr/>
        </p:nvSpPr>
        <p:spPr>
          <a:xfrm>
            <a:off x="598205" y="3329379"/>
            <a:ext cx="11750724" cy="338554"/>
          </a:xfrm>
          <a:prstGeom prst="rect">
            <a:avLst/>
          </a:prstGeom>
        </p:spPr>
        <p:txBody>
          <a:bodyPr wrap="square">
            <a:spAutoFit/>
          </a:bodyPr>
          <a:lstStyle/>
          <a:p>
            <a:endParaRPr lang="en-GB" sz="1600" b="1" dirty="0"/>
          </a:p>
        </p:txBody>
      </p:sp>
      <p:sp>
        <p:nvSpPr>
          <p:cNvPr id="2" name="Slide Number Placeholder 1"/>
          <p:cNvSpPr>
            <a:spLocks noGrp="1"/>
          </p:cNvSpPr>
          <p:nvPr>
            <p:ph type="sldNum" sz="quarter" idx="12"/>
          </p:nvPr>
        </p:nvSpPr>
        <p:spPr/>
        <p:txBody>
          <a:bodyPr/>
          <a:lstStyle/>
          <a:p>
            <a:fld id="{FF24955D-8619-4099-8A53-AC1898540FFA}" type="slidenum">
              <a:rPr lang="en-GB" sz="1000" b="1" smtClean="0"/>
              <a:t>6</a:t>
            </a:fld>
            <a:endParaRPr lang="en-GB" sz="1000" b="1"/>
          </a:p>
        </p:txBody>
      </p:sp>
      <p:pic>
        <p:nvPicPr>
          <p:cNvPr id="9" name="Picture 8"/>
          <p:cNvPicPr>
            <a:picLocks noChangeAspect="1"/>
          </p:cNvPicPr>
          <p:nvPr/>
        </p:nvPicPr>
        <p:blipFill>
          <a:blip r:embed="rId2"/>
          <a:stretch>
            <a:fillRect/>
          </a:stretch>
        </p:blipFill>
        <p:spPr>
          <a:xfrm>
            <a:off x="7952867" y="2651763"/>
            <a:ext cx="3350945" cy="3009049"/>
          </a:xfrm>
          <a:prstGeom prst="rect">
            <a:avLst/>
          </a:prstGeom>
          <a:ln>
            <a:noFill/>
          </a:ln>
        </p:spPr>
      </p:pic>
      <p:pic>
        <p:nvPicPr>
          <p:cNvPr id="11" name="Picture 10"/>
          <p:cNvPicPr>
            <a:picLocks noChangeAspect="1"/>
          </p:cNvPicPr>
          <p:nvPr/>
        </p:nvPicPr>
        <p:blipFill rotWithShape="1">
          <a:blip r:embed="rId3"/>
          <a:srcRect t="4778" b="57068"/>
          <a:stretch/>
        </p:blipFill>
        <p:spPr>
          <a:xfrm>
            <a:off x="698292" y="4895132"/>
            <a:ext cx="2199363" cy="818869"/>
          </a:xfrm>
          <a:prstGeom prst="rect">
            <a:avLst/>
          </a:prstGeom>
        </p:spPr>
      </p:pic>
      <p:pic>
        <p:nvPicPr>
          <p:cNvPr id="13" name="Picture 12"/>
          <p:cNvPicPr>
            <a:picLocks noChangeAspect="1"/>
          </p:cNvPicPr>
          <p:nvPr/>
        </p:nvPicPr>
        <p:blipFill>
          <a:blip r:embed="rId4"/>
          <a:stretch>
            <a:fillRect/>
          </a:stretch>
        </p:blipFill>
        <p:spPr>
          <a:xfrm>
            <a:off x="6546398" y="5428173"/>
            <a:ext cx="2812940" cy="1247367"/>
          </a:xfrm>
          <a:prstGeom prst="rect">
            <a:avLst/>
          </a:prstGeom>
        </p:spPr>
      </p:pic>
      <p:sp>
        <p:nvSpPr>
          <p:cNvPr id="14" name="Rectangle 13"/>
          <p:cNvSpPr/>
          <p:nvPr/>
        </p:nvSpPr>
        <p:spPr>
          <a:xfrm>
            <a:off x="773399" y="5715151"/>
            <a:ext cx="6096000" cy="923330"/>
          </a:xfrm>
          <a:prstGeom prst="rect">
            <a:avLst/>
          </a:prstGeom>
        </p:spPr>
        <p:txBody>
          <a:bodyPr>
            <a:spAutoFit/>
          </a:bodyPr>
          <a:lstStyle/>
          <a:p>
            <a:r>
              <a:rPr lang="en-GB" dirty="0">
                <a:solidFill>
                  <a:srgbClr val="0070C0"/>
                </a:solidFill>
              </a:rPr>
              <a:t>When another fluid is used, results were different to those of Darcy due to the effect of fluid viscosity. Thus, the equation becomes:</a:t>
            </a:r>
          </a:p>
        </p:txBody>
      </p:sp>
      <p:pic>
        <p:nvPicPr>
          <p:cNvPr id="15" name="Picture 14"/>
          <p:cNvPicPr>
            <a:picLocks noChangeAspect="1"/>
          </p:cNvPicPr>
          <p:nvPr/>
        </p:nvPicPr>
        <p:blipFill rotWithShape="1">
          <a:blip r:embed="rId3"/>
          <a:srcRect t="58278" b="3569"/>
          <a:stretch/>
        </p:blipFill>
        <p:spPr>
          <a:xfrm>
            <a:off x="3881453" y="4867265"/>
            <a:ext cx="2239863" cy="833949"/>
          </a:xfrm>
          <a:prstGeom prst="rect">
            <a:avLst/>
          </a:prstGeom>
        </p:spPr>
      </p:pic>
      <p:sp>
        <p:nvSpPr>
          <p:cNvPr id="7" name="Right Arrow 6"/>
          <p:cNvSpPr/>
          <p:nvPr/>
        </p:nvSpPr>
        <p:spPr>
          <a:xfrm>
            <a:off x="2897655" y="5160100"/>
            <a:ext cx="754976" cy="288932"/>
          </a:xfrm>
          <a:prstGeom prst="rightArrow">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p>
        </p:txBody>
      </p:sp>
      <p:sp>
        <p:nvSpPr>
          <p:cNvPr id="16" name="Rectangle 1"/>
          <p:cNvSpPr/>
          <p:nvPr/>
        </p:nvSpPr>
        <p:spPr>
          <a:xfrm>
            <a:off x="698292" y="983936"/>
            <a:ext cx="5700168" cy="1938992"/>
          </a:xfrm>
          <a:prstGeom prst="rect">
            <a:avLst/>
          </a:prstGeom>
        </p:spPr>
        <p:txBody>
          <a:bodyPr wrap="square">
            <a:spAutoFit/>
          </a:bodyPr>
          <a:lstStyle/>
          <a:p>
            <a:r>
              <a:rPr lang="en-GB" b="1" dirty="0"/>
              <a:t>Assumptions of </a:t>
            </a:r>
            <a:r>
              <a:rPr lang="en-GB" b="1" dirty="0" err="1"/>
              <a:t>Darcys</a:t>
            </a:r>
            <a:r>
              <a:rPr lang="en-GB" b="1" dirty="0"/>
              <a:t> Law</a:t>
            </a:r>
          </a:p>
          <a:p>
            <a:endParaRPr lang="en-GB" sz="900" b="1" dirty="0"/>
          </a:p>
          <a:p>
            <a:pPr marL="342900" indent="-342900">
              <a:buFont typeface="+mj-lt"/>
              <a:buAutoNum type="arabicPeriod"/>
            </a:pPr>
            <a:r>
              <a:rPr lang="en-GB" dirty="0">
                <a:solidFill>
                  <a:srgbClr val="0070C0"/>
                </a:solidFill>
              </a:rPr>
              <a:t>Steady state flow</a:t>
            </a:r>
          </a:p>
          <a:p>
            <a:pPr marL="342900" indent="-342900">
              <a:buFont typeface="+mj-lt"/>
              <a:buAutoNum type="arabicPeriod"/>
            </a:pPr>
            <a:r>
              <a:rPr lang="en-GB" dirty="0">
                <a:solidFill>
                  <a:srgbClr val="0070C0"/>
                </a:solidFill>
              </a:rPr>
              <a:t>Laminar flow</a:t>
            </a:r>
          </a:p>
          <a:p>
            <a:pPr marL="342900" indent="-342900">
              <a:buFont typeface="+mj-lt"/>
              <a:buAutoNum type="arabicPeriod"/>
            </a:pPr>
            <a:r>
              <a:rPr lang="en-GB" dirty="0">
                <a:solidFill>
                  <a:srgbClr val="0070C0"/>
                </a:solidFill>
              </a:rPr>
              <a:t>One phase present at 100% pore space saturation</a:t>
            </a:r>
          </a:p>
          <a:p>
            <a:pPr marL="342900" indent="-342900">
              <a:buFont typeface="+mj-lt"/>
              <a:buAutoNum type="arabicPeriod"/>
            </a:pPr>
            <a:r>
              <a:rPr lang="en-GB" dirty="0">
                <a:solidFill>
                  <a:srgbClr val="0070C0"/>
                </a:solidFill>
              </a:rPr>
              <a:t>No reaction between fluid and rock</a:t>
            </a:r>
          </a:p>
          <a:p>
            <a:pPr marL="342900" indent="-342900">
              <a:buFont typeface="+mj-lt"/>
              <a:buAutoNum type="arabicPeriod"/>
            </a:pPr>
            <a:r>
              <a:rPr lang="en-GB" dirty="0">
                <a:solidFill>
                  <a:srgbClr val="0070C0"/>
                </a:solidFill>
              </a:rPr>
              <a:t>Rock is homogenous</a:t>
            </a:r>
          </a:p>
        </p:txBody>
      </p:sp>
    </p:spTree>
    <p:extLst>
      <p:ext uri="{BB962C8B-B14F-4D97-AF65-F5344CB8AC3E}">
        <p14:creationId xmlns:p14="http://schemas.microsoft.com/office/powerpoint/2010/main" val="219991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6888" y="194043"/>
            <a:ext cx="6913470" cy="509561"/>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Permeability: Units</a:t>
            </a:r>
          </a:p>
        </p:txBody>
      </p:sp>
      <p:sp>
        <p:nvSpPr>
          <p:cNvPr id="6" name="Slide Number Placeholder 5"/>
          <p:cNvSpPr>
            <a:spLocks noGrp="1"/>
          </p:cNvSpPr>
          <p:nvPr>
            <p:ph type="sldNum" sz="quarter" idx="12"/>
          </p:nvPr>
        </p:nvSpPr>
        <p:spPr/>
        <p:txBody>
          <a:bodyPr/>
          <a:lstStyle/>
          <a:p>
            <a:fld id="{FF24955D-8619-4099-8A53-AC1898540FFA}" type="slidenum">
              <a:rPr lang="en-GB" smtClean="0"/>
              <a:t>7</a:t>
            </a:fld>
            <a:endParaRPr lang="en-GB"/>
          </a:p>
        </p:txBody>
      </p:sp>
      <p:sp>
        <p:nvSpPr>
          <p:cNvPr id="2" name="Rectangle 1"/>
          <p:cNvSpPr/>
          <p:nvPr/>
        </p:nvSpPr>
        <p:spPr>
          <a:xfrm>
            <a:off x="-678303" y="2286348"/>
            <a:ext cx="4826357" cy="2246769"/>
          </a:xfrm>
          <a:prstGeom prst="rect">
            <a:avLst/>
          </a:prstGeom>
        </p:spPr>
        <p:txBody>
          <a:bodyPr wrap="square">
            <a:spAutoFit/>
          </a:bodyPr>
          <a:lstStyle/>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sp>
        <p:nvSpPr>
          <p:cNvPr id="10" name="Rectangle 9"/>
          <p:cNvSpPr/>
          <p:nvPr/>
        </p:nvSpPr>
        <p:spPr>
          <a:xfrm>
            <a:off x="462623" y="1354354"/>
            <a:ext cx="6404901" cy="1938992"/>
          </a:xfrm>
          <a:prstGeom prst="rect">
            <a:avLst/>
          </a:prstGeom>
        </p:spPr>
        <p:txBody>
          <a:bodyPr wrap="square">
            <a:spAutoFit/>
          </a:bodyPr>
          <a:lstStyle/>
          <a:p>
            <a:pPr marL="342900" indent="-342900">
              <a:buFont typeface="Arial" pitchFamily="34" charset="0"/>
              <a:buChar char="•"/>
            </a:pPr>
            <a:r>
              <a:rPr lang="en-GB" sz="2000" dirty="0">
                <a:solidFill>
                  <a:srgbClr val="0070C0"/>
                </a:solidFill>
              </a:rPr>
              <a:t>The unit of permeability is the </a:t>
            </a:r>
            <a:r>
              <a:rPr lang="en-GB" sz="2000" i="1" dirty="0">
                <a:solidFill>
                  <a:srgbClr val="0070C0"/>
                </a:solidFill>
              </a:rPr>
              <a:t>Darcy </a:t>
            </a:r>
          </a:p>
          <a:p>
            <a:pPr marL="342900" indent="-342900">
              <a:buFont typeface="Arial" pitchFamily="34" charset="0"/>
              <a:buChar char="•"/>
            </a:pPr>
            <a:r>
              <a:rPr lang="en-GB" sz="2000" dirty="0">
                <a:solidFill>
                  <a:srgbClr val="FF0000"/>
                </a:solidFill>
              </a:rPr>
              <a:t>Darcy</a:t>
            </a:r>
            <a:r>
              <a:rPr lang="en-GB" sz="2000" dirty="0">
                <a:solidFill>
                  <a:srgbClr val="0070C0"/>
                </a:solidFill>
              </a:rPr>
              <a:t> is defined as the permeability which will permit a fluid of one centipoise viscosity (= viscosity of water at 68°F) to flow at a linear velocity of one centimetre per second under a pressure gradient of one atmosphere per centimetre</a:t>
            </a:r>
          </a:p>
        </p:txBody>
      </p:sp>
      <mc:AlternateContent xmlns:mc="http://schemas.openxmlformats.org/markup-compatibility/2006" xmlns:a14="http://schemas.microsoft.com/office/drawing/2010/main">
        <mc:Choice Requires="a14">
          <p:sp>
            <p:nvSpPr>
              <p:cNvPr id="11" name="TextBox 10"/>
              <p:cNvSpPr txBox="1"/>
              <p:nvPr/>
            </p:nvSpPr>
            <p:spPr>
              <a:xfrm>
                <a:off x="8307438" y="1030757"/>
                <a:ext cx="1917961" cy="876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𝑸</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𝑲</m:t>
                          </m:r>
                          <m:r>
                            <a:rPr lang="en-GB" sz="2800" b="1" i="1" smtClean="0">
                              <a:latin typeface="Cambria Math" panose="02040503050406030204" pitchFamily="18" charset="0"/>
                            </a:rPr>
                            <m:t> ∆</m:t>
                          </m:r>
                          <m:r>
                            <a:rPr lang="en-GB" sz="2800" b="1" i="1" smtClean="0">
                              <a:latin typeface="Cambria Math" panose="02040503050406030204" pitchFamily="18" charset="0"/>
                              <a:ea typeface="Cambria Math" panose="02040503050406030204" pitchFamily="18" charset="0"/>
                            </a:rPr>
                            <m:t>𝒑</m:t>
                          </m:r>
                          <m:r>
                            <a:rPr lang="en-GB" sz="2800" b="1" i="1" smtClean="0">
                              <a:latin typeface="Cambria Math" panose="02040503050406030204" pitchFamily="18" charset="0"/>
                              <a:ea typeface="Cambria Math" panose="02040503050406030204" pitchFamily="18" charset="0"/>
                            </a:rPr>
                            <m:t> </m:t>
                          </m:r>
                          <m:r>
                            <a:rPr lang="en-GB" sz="2800" b="1" i="1" smtClean="0">
                              <a:latin typeface="Cambria Math" panose="02040503050406030204" pitchFamily="18" charset="0"/>
                              <a:ea typeface="Cambria Math" panose="02040503050406030204" pitchFamily="18" charset="0"/>
                            </a:rPr>
                            <m:t>𝑨</m:t>
                          </m:r>
                        </m:num>
                        <m:den>
                          <m:r>
                            <a:rPr lang="en-GB" sz="2800" b="1" i="1" smtClean="0">
                              <a:latin typeface="Cambria Math" panose="02040503050406030204" pitchFamily="18" charset="0"/>
                              <a:ea typeface="Cambria Math" panose="02040503050406030204" pitchFamily="18" charset="0"/>
                            </a:rPr>
                            <m:t>𝝁</m:t>
                          </m:r>
                          <m:r>
                            <a:rPr lang="en-GB" sz="2800" b="1" i="1" smtClean="0">
                              <a:latin typeface="Cambria Math" panose="02040503050406030204" pitchFamily="18" charset="0"/>
                              <a:ea typeface="Cambria Math" panose="02040503050406030204" pitchFamily="18" charset="0"/>
                            </a:rPr>
                            <m:t> </m:t>
                          </m:r>
                          <m:r>
                            <a:rPr lang="en-GB" sz="2800" b="1" i="1" smtClean="0">
                              <a:latin typeface="Cambria Math" panose="02040503050406030204" pitchFamily="18" charset="0"/>
                              <a:ea typeface="Cambria Math" panose="02040503050406030204" pitchFamily="18" charset="0"/>
                            </a:rPr>
                            <m:t>𝑳</m:t>
                          </m:r>
                        </m:den>
                      </m:f>
                    </m:oMath>
                  </m:oMathPara>
                </a14:m>
                <a:endParaRPr lang="en-GB"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8307438" y="1030757"/>
                <a:ext cx="1917961" cy="876907"/>
              </a:xfrm>
              <a:prstGeom prst="rect">
                <a:avLst/>
              </a:prstGeom>
              <a:blipFill rotWithShape="1">
                <a:blip r:embed="rId2"/>
                <a:stretch>
                  <a:fillRect/>
                </a:stretch>
              </a:blipFill>
            </p:spPr>
            <p:txBody>
              <a:bodyPr/>
              <a:lstStyle/>
              <a:p>
                <a:r>
                  <a:rPr lang="en-US">
                    <a:noFill/>
                  </a:rPr>
                  <a:t> </a:t>
                </a:r>
              </a:p>
            </p:txBody>
          </p:sp>
        </mc:Fallback>
      </mc:AlternateContent>
      <p:pic>
        <p:nvPicPr>
          <p:cNvPr id="12" name="Picture 11"/>
          <p:cNvPicPr>
            <a:picLocks noChangeAspect="1"/>
          </p:cNvPicPr>
          <p:nvPr/>
        </p:nvPicPr>
        <p:blipFill rotWithShape="1">
          <a:blip r:embed="rId3"/>
          <a:srcRect l="14044" t="48880" r="12561" b="2159"/>
          <a:stretch/>
        </p:blipFill>
        <p:spPr>
          <a:xfrm>
            <a:off x="7027180" y="1907664"/>
            <a:ext cx="4633683" cy="2130998"/>
          </a:xfrm>
          <a:prstGeom prst="rect">
            <a:avLst/>
          </a:prstGeom>
        </p:spPr>
      </p:pic>
      <p:sp>
        <p:nvSpPr>
          <p:cNvPr id="19" name="Rectangle 18"/>
          <p:cNvSpPr/>
          <p:nvPr/>
        </p:nvSpPr>
        <p:spPr>
          <a:xfrm>
            <a:off x="643694" y="929368"/>
            <a:ext cx="2589170" cy="400110"/>
          </a:xfrm>
          <a:prstGeom prst="rect">
            <a:avLst/>
          </a:prstGeom>
        </p:spPr>
        <p:txBody>
          <a:bodyPr wrap="none">
            <a:spAutoFit/>
          </a:bodyPr>
          <a:lstStyle/>
          <a:p>
            <a:r>
              <a:rPr lang="en-GB" sz="2000" b="1" dirty="0">
                <a:latin typeface="Times-Roman"/>
              </a:rPr>
              <a:t>Unit of Permeability</a:t>
            </a:r>
          </a:p>
        </p:txBody>
      </p:sp>
      <mc:AlternateContent xmlns:mc="http://schemas.openxmlformats.org/markup-compatibility/2006" xmlns:a14="http://schemas.microsoft.com/office/drawing/2010/main">
        <mc:Choice Requires="a14">
          <p:sp>
            <p:nvSpPr>
              <p:cNvPr id="13" name="Subtitle 2"/>
              <p:cNvSpPr>
                <a:spLocks noGrp="1"/>
              </p:cNvSpPr>
              <p:nvPr>
                <p:ph type="subTitle" idx="1"/>
              </p:nvPr>
            </p:nvSpPr>
            <p:spPr>
              <a:xfrm>
                <a:off x="538863" y="3533228"/>
                <a:ext cx="7582096" cy="1999778"/>
              </a:xfrm>
            </p:spPr>
            <p:txBody>
              <a:bodyPr>
                <a:normAutofit fontScale="92500" lnSpcReduction="20000"/>
              </a:bodyPr>
              <a:lstStyle/>
              <a:p>
                <a:pPr marL="285750" indent="-285750" algn="l">
                  <a:buFont typeface="Arial" pitchFamily="34" charset="0"/>
                  <a:buChar char="•"/>
                </a:pPr>
                <a:r>
                  <a:rPr lang="en-GB" sz="1800" dirty="0">
                    <a:solidFill>
                      <a:srgbClr val="0070C0"/>
                    </a:solidFill>
                  </a:rPr>
                  <a:t>Darcy is too big unit, </a:t>
                </a:r>
                <a:r>
                  <a:rPr lang="en-GB" sz="1800" dirty="0" err="1">
                    <a:solidFill>
                      <a:srgbClr val="0070C0"/>
                    </a:solidFill>
                  </a:rPr>
                  <a:t>Milli</a:t>
                </a:r>
                <a:r>
                  <a:rPr lang="en-GB" sz="1800" dirty="0">
                    <a:solidFill>
                      <a:srgbClr val="0070C0"/>
                    </a:solidFill>
                  </a:rPr>
                  <a:t> Darcy (</a:t>
                </a:r>
                <a:r>
                  <a:rPr lang="en-GB" sz="1800" dirty="0" err="1">
                    <a:solidFill>
                      <a:srgbClr val="0070C0"/>
                    </a:solidFill>
                  </a:rPr>
                  <a:t>mD</a:t>
                </a:r>
                <a:r>
                  <a:rPr lang="en-GB" sz="1800" dirty="0">
                    <a:solidFill>
                      <a:srgbClr val="0070C0"/>
                    </a:solidFill>
                  </a:rPr>
                  <a:t>) unit is used for permeability </a:t>
                </a:r>
              </a:p>
              <a:p>
                <a:pPr marL="285750" indent="-285750" algn="l">
                  <a:buFont typeface="Arial" pitchFamily="34" charset="0"/>
                  <a:buChar char="•"/>
                </a:pPr>
                <a:r>
                  <a:rPr lang="en-GB" sz="1800" dirty="0" err="1">
                    <a:solidFill>
                      <a:srgbClr val="0070C0"/>
                    </a:solidFill>
                  </a:rPr>
                  <a:t>mD</a:t>
                </a:r>
                <a14:m>
                  <m:oMath xmlns:m="http://schemas.openxmlformats.org/officeDocument/2006/math">
                    <m:r>
                      <a:rPr lang="en-GB" sz="1800" b="0">
                        <a:solidFill>
                          <a:srgbClr val="0070C0"/>
                        </a:solidFill>
                        <a:latin typeface="Cambria Math"/>
                      </a:rPr>
                      <m:t>=</m:t>
                    </m:r>
                    <m:sSup>
                      <m:sSupPr>
                        <m:ctrlPr>
                          <a:rPr lang="en-GB" sz="1800" i="1">
                            <a:solidFill>
                              <a:srgbClr val="0070C0"/>
                            </a:solidFill>
                            <a:latin typeface="Cambria Math" panose="02040503050406030204" pitchFamily="18" charset="0"/>
                          </a:rPr>
                        </m:ctrlPr>
                      </m:sSupPr>
                      <m:e>
                        <m:r>
                          <a:rPr lang="en-GB" sz="1800" b="0" i="1">
                            <a:solidFill>
                              <a:srgbClr val="0070C0"/>
                            </a:solidFill>
                            <a:latin typeface="Cambria Math"/>
                          </a:rPr>
                          <m:t>10</m:t>
                        </m:r>
                      </m:e>
                      <m:sup>
                        <m:r>
                          <a:rPr lang="en-GB" sz="1800" b="0">
                            <a:solidFill>
                              <a:srgbClr val="0070C0"/>
                            </a:solidFill>
                            <a:latin typeface="Cambria Math"/>
                          </a:rPr>
                          <m:t>−</m:t>
                        </m:r>
                        <m:r>
                          <a:rPr lang="en-GB" sz="1800" b="0" i="1">
                            <a:solidFill>
                              <a:srgbClr val="0070C0"/>
                            </a:solidFill>
                            <a:latin typeface="Cambria Math"/>
                          </a:rPr>
                          <m:t>3</m:t>
                        </m:r>
                      </m:sup>
                    </m:sSup>
                  </m:oMath>
                </a14:m>
                <a:r>
                  <a:rPr lang="en-GB" sz="1800" dirty="0">
                    <a:solidFill>
                      <a:srgbClr val="0070C0"/>
                    </a:solidFill>
                  </a:rPr>
                  <a:t> Darcy</a:t>
                </a:r>
              </a:p>
              <a:p>
                <a:pPr marL="285750" indent="-285750" algn="l">
                  <a:buFont typeface="Arial" pitchFamily="34" charset="0"/>
                  <a:buChar char="•"/>
                </a:pPr>
                <a:r>
                  <a:rPr lang="en-GB" sz="1800" dirty="0">
                    <a:solidFill>
                      <a:srgbClr val="0070C0"/>
                    </a:solidFill>
                  </a:rPr>
                  <a:t>Formation permeabilities Vary from a fraction (</a:t>
                </a:r>
                <a:r>
                  <a:rPr lang="en-GB" sz="1800" dirty="0" err="1">
                    <a:solidFill>
                      <a:srgbClr val="0070C0"/>
                    </a:solidFill>
                  </a:rPr>
                  <a:t>e.g</a:t>
                </a:r>
                <a:r>
                  <a:rPr lang="en-GB" sz="1800" dirty="0">
                    <a:solidFill>
                      <a:srgbClr val="0070C0"/>
                    </a:solidFill>
                  </a:rPr>
                  <a:t> 0.0002 </a:t>
                </a:r>
                <a:r>
                  <a:rPr lang="en-GB" sz="1800" dirty="0" err="1">
                    <a:solidFill>
                      <a:srgbClr val="0070C0"/>
                    </a:solidFill>
                  </a:rPr>
                  <a:t>mD</a:t>
                </a:r>
                <a:r>
                  <a:rPr lang="en-GB" sz="1800" dirty="0">
                    <a:solidFill>
                      <a:srgbClr val="0070C0"/>
                    </a:solidFill>
                  </a:rPr>
                  <a:t> ) to more than 10000 </a:t>
                </a:r>
                <a:r>
                  <a:rPr lang="en-GB" sz="1800" dirty="0" err="1">
                    <a:solidFill>
                      <a:srgbClr val="0070C0"/>
                    </a:solidFill>
                  </a:rPr>
                  <a:t>mD</a:t>
                </a:r>
                <a:r>
                  <a:rPr lang="en-GB" sz="1800" dirty="0">
                    <a:solidFill>
                      <a:srgbClr val="0070C0"/>
                    </a:solidFill>
                  </a:rPr>
                  <a:t> </a:t>
                </a:r>
              </a:p>
              <a:p>
                <a:pPr marL="285750" indent="-285750" algn="l">
                  <a:buFont typeface="Arial" pitchFamily="34" charset="0"/>
                  <a:buChar char="•"/>
                </a:pPr>
                <a:r>
                  <a:rPr lang="en-GB" sz="1800" dirty="0">
                    <a:solidFill>
                      <a:srgbClr val="0070C0"/>
                    </a:solidFill>
                  </a:rPr>
                  <a:t>Clays &amp; shales have permeabilities of </a:t>
                </a:r>
                <a14:m>
                  <m:oMath xmlns:m="http://schemas.openxmlformats.org/officeDocument/2006/math">
                    <m:sSup>
                      <m:sSupPr>
                        <m:ctrlPr>
                          <a:rPr lang="en-GB" sz="1800" i="1">
                            <a:solidFill>
                              <a:srgbClr val="0070C0"/>
                            </a:solidFill>
                            <a:latin typeface="Cambria Math" panose="02040503050406030204" pitchFamily="18" charset="0"/>
                          </a:rPr>
                        </m:ctrlPr>
                      </m:sSupPr>
                      <m:e>
                        <m:r>
                          <a:rPr lang="en-GB" sz="1800" b="0" i="1">
                            <a:solidFill>
                              <a:srgbClr val="0070C0"/>
                            </a:solidFill>
                            <a:latin typeface="Cambria Math"/>
                          </a:rPr>
                          <m:t>10</m:t>
                        </m:r>
                      </m:e>
                      <m:sup>
                        <m:r>
                          <a:rPr lang="en-GB" sz="1800" b="0">
                            <a:solidFill>
                              <a:srgbClr val="0070C0"/>
                            </a:solidFill>
                            <a:latin typeface="Cambria Math"/>
                          </a:rPr>
                          <m:t>−</m:t>
                        </m:r>
                        <m:r>
                          <a:rPr lang="en-GB" sz="1800" b="0" i="0" smtClean="0">
                            <a:solidFill>
                              <a:srgbClr val="0070C0"/>
                            </a:solidFill>
                            <a:latin typeface="Cambria Math"/>
                          </a:rPr>
                          <m:t>2</m:t>
                        </m:r>
                      </m:sup>
                    </m:sSup>
                  </m:oMath>
                </a14:m>
                <a:r>
                  <a:rPr lang="en-GB" sz="1800" dirty="0">
                    <a:solidFill>
                      <a:srgbClr val="0070C0"/>
                    </a:solidFill>
                  </a:rPr>
                  <a:t> to </a:t>
                </a:r>
                <a14:m>
                  <m:oMath xmlns:m="http://schemas.openxmlformats.org/officeDocument/2006/math">
                    <m:sSup>
                      <m:sSupPr>
                        <m:ctrlPr>
                          <a:rPr lang="en-GB" sz="1800" i="1">
                            <a:solidFill>
                              <a:srgbClr val="0070C0"/>
                            </a:solidFill>
                            <a:latin typeface="Cambria Math" panose="02040503050406030204" pitchFamily="18" charset="0"/>
                          </a:rPr>
                        </m:ctrlPr>
                      </m:sSupPr>
                      <m:e>
                        <m:r>
                          <a:rPr lang="en-GB" sz="1800" b="0" i="1">
                            <a:solidFill>
                              <a:srgbClr val="0070C0"/>
                            </a:solidFill>
                            <a:latin typeface="Cambria Math"/>
                          </a:rPr>
                          <m:t>10</m:t>
                        </m:r>
                      </m:e>
                      <m:sup>
                        <m:r>
                          <a:rPr lang="en-GB" sz="1800" b="0">
                            <a:solidFill>
                              <a:srgbClr val="0070C0"/>
                            </a:solidFill>
                            <a:latin typeface="Cambria Math"/>
                          </a:rPr>
                          <m:t>−</m:t>
                        </m:r>
                        <m:r>
                          <a:rPr lang="en-GB" sz="1800" b="0" i="0" smtClean="0">
                            <a:solidFill>
                              <a:srgbClr val="0070C0"/>
                            </a:solidFill>
                            <a:latin typeface="Cambria Math"/>
                          </a:rPr>
                          <m:t>6</m:t>
                        </m:r>
                      </m:sup>
                    </m:sSup>
                  </m:oMath>
                </a14:m>
                <a:r>
                  <a:rPr lang="en-GB" sz="1800" dirty="0">
                    <a:solidFill>
                      <a:srgbClr val="0070C0"/>
                    </a:solidFill>
                  </a:rPr>
                  <a:t>mD</a:t>
                </a:r>
              </a:p>
              <a:p>
                <a:pPr marL="285750" indent="-285750" algn="l">
                  <a:buFont typeface="Arial" pitchFamily="34" charset="0"/>
                  <a:buChar char="•"/>
                </a:pPr>
                <a:r>
                  <a:rPr lang="en-GB" sz="1800" dirty="0"/>
                  <a:t>     </a:t>
                </a:r>
                <a:r>
                  <a:rPr lang="en-GB" sz="1800" dirty="0">
                    <a:solidFill>
                      <a:srgbClr val="FF0000"/>
                    </a:solidFill>
                  </a:rPr>
                  <a:t>They are considered as seals between permeable layers due to their low permeabilities</a:t>
                </a:r>
              </a:p>
            </p:txBody>
          </p:sp>
        </mc:Choice>
        <mc:Fallback xmlns="">
          <p:sp>
            <p:nvSpPr>
              <p:cNvPr id="13" name="Subtitle 2"/>
              <p:cNvSpPr>
                <a:spLocks noGrp="1" noRot="1" noChangeAspect="1" noMove="1" noResize="1" noEditPoints="1" noAdjustHandles="1" noChangeArrowheads="1" noChangeShapeType="1" noTextEdit="1"/>
              </p:cNvSpPr>
              <p:nvPr>
                <p:ph type="subTitle" idx="1"/>
              </p:nvPr>
            </p:nvSpPr>
            <p:spPr>
              <a:xfrm>
                <a:off x="538863" y="3533228"/>
                <a:ext cx="7582096" cy="1999778"/>
              </a:xfrm>
              <a:blipFill rotWithShape="1">
                <a:blip r:embed="rId4"/>
                <a:stretch>
                  <a:fillRect l="-322" t="-4268"/>
                </a:stretch>
              </a:blipFill>
            </p:spPr>
            <p:txBody>
              <a:bodyPr/>
              <a:lstStyle/>
              <a:p>
                <a:r>
                  <a:rPr lang="en-US">
                    <a:noFill/>
                  </a:rPr>
                  <a:t> </a:t>
                </a:r>
              </a:p>
            </p:txBody>
          </p:sp>
        </mc:Fallback>
      </mc:AlternateContent>
      <p:sp>
        <p:nvSpPr>
          <p:cNvPr id="14" name="Subtitle 2"/>
          <p:cNvSpPr txBox="1">
            <a:spLocks/>
          </p:cNvSpPr>
          <p:nvPr/>
        </p:nvSpPr>
        <p:spPr>
          <a:xfrm>
            <a:off x="8142080" y="4560465"/>
            <a:ext cx="3455409" cy="1801452"/>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Reservoir quality:</a:t>
            </a:r>
          </a:p>
          <a:p>
            <a:pPr algn="l"/>
            <a:r>
              <a:rPr lang="en-GB" sz="3600" b="1" dirty="0"/>
              <a:t>K&lt; 1 md                       Poor</a:t>
            </a:r>
          </a:p>
          <a:p>
            <a:pPr algn="l"/>
            <a:r>
              <a:rPr lang="en-GB" sz="3600" b="1" dirty="0">
                <a:solidFill>
                  <a:srgbClr val="FF0000"/>
                </a:solidFill>
              </a:rPr>
              <a:t>1 &lt; K &lt; 10 md             Fair </a:t>
            </a:r>
          </a:p>
          <a:p>
            <a:pPr algn="l"/>
            <a:r>
              <a:rPr lang="en-GB" sz="3600" b="1" dirty="0">
                <a:solidFill>
                  <a:srgbClr val="00B050"/>
                </a:solidFill>
              </a:rPr>
              <a:t>10 &lt; K &lt; 50 md           Moderate </a:t>
            </a:r>
          </a:p>
          <a:p>
            <a:pPr algn="l"/>
            <a:r>
              <a:rPr lang="en-GB" sz="3600" b="1" dirty="0">
                <a:solidFill>
                  <a:srgbClr val="7030A0"/>
                </a:solidFill>
              </a:rPr>
              <a:t>50 &lt; K &lt; 250 md         Good </a:t>
            </a:r>
          </a:p>
          <a:p>
            <a:pPr algn="l"/>
            <a:r>
              <a:rPr lang="en-GB" sz="3600" b="1" dirty="0">
                <a:solidFill>
                  <a:schemeClr val="accent2">
                    <a:lumMod val="75000"/>
                  </a:schemeClr>
                </a:solidFill>
              </a:rPr>
              <a:t>250 md &lt; K                  Very good </a:t>
            </a:r>
          </a:p>
        </p:txBody>
      </p:sp>
    </p:spTree>
    <p:extLst>
      <p:ext uri="{BB962C8B-B14F-4D97-AF65-F5344CB8AC3E}">
        <p14:creationId xmlns:p14="http://schemas.microsoft.com/office/powerpoint/2010/main" val="145952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342B-DFCD-4441-8204-A57D2B5C6C4C}"/>
              </a:ext>
            </a:extLst>
          </p:cNvPr>
          <p:cNvSpPr>
            <a:spLocks noGrp="1"/>
          </p:cNvSpPr>
          <p:nvPr>
            <p:ph type="title"/>
          </p:nvPr>
        </p:nvSpPr>
        <p:spPr>
          <a:xfrm>
            <a:off x="941895" y="681037"/>
            <a:ext cx="2046402" cy="822652"/>
          </a:xfrm>
        </p:spPr>
        <p:txBody>
          <a:bodyPr>
            <a:normAutofit/>
          </a:bodyPr>
          <a:lstStyle/>
          <a:p>
            <a:r>
              <a:rPr lang="en-US" sz="2800" b="1" dirty="0"/>
              <a:t>Example</a:t>
            </a:r>
          </a:p>
        </p:txBody>
      </p:sp>
      <p:sp>
        <p:nvSpPr>
          <p:cNvPr id="3" name="Content Placeholder 2">
            <a:extLst>
              <a:ext uri="{FF2B5EF4-FFF2-40B4-BE49-F238E27FC236}">
                <a16:creationId xmlns:a16="http://schemas.microsoft.com/office/drawing/2014/main" id="{2DAAEB3A-A3ED-4D11-8D71-70E3FDEDB201}"/>
              </a:ext>
            </a:extLst>
          </p:cNvPr>
          <p:cNvSpPr>
            <a:spLocks noGrp="1"/>
          </p:cNvSpPr>
          <p:nvPr>
            <p:ph idx="1"/>
          </p:nvPr>
        </p:nvSpPr>
        <p:spPr>
          <a:xfrm>
            <a:off x="1040575" y="1503689"/>
            <a:ext cx="8739433" cy="4351338"/>
          </a:xfrm>
        </p:spPr>
        <p:txBody>
          <a:bodyPr>
            <a:normAutofit/>
          </a:bodyPr>
          <a:lstStyle/>
          <a:p>
            <a:pPr algn="just"/>
            <a:r>
              <a:rPr lang="en-US" sz="2000" dirty="0">
                <a:solidFill>
                  <a:schemeClr val="tx2">
                    <a:lumMod val="75000"/>
                  </a:schemeClr>
                </a:solidFill>
              </a:rPr>
              <a:t>A brine is used to measure the absolute permeability of a core plug. The rock sample is 4 cm long and 3 cm2 in cross section. The brine has a viscosity  of 1 cp and is flowing  at a constant rate of 0.5 cm3/sec under 2 atm pressure differential. Calculate the absolute permeability.</a:t>
            </a:r>
          </a:p>
          <a:p>
            <a:pPr algn="just"/>
            <a:endParaRPr lang="en-US" sz="2000" dirty="0"/>
          </a:p>
          <a:p>
            <a:pPr marL="0" indent="0" algn="just">
              <a:buNone/>
            </a:pPr>
            <a:r>
              <a:rPr lang="en-US" sz="1800" dirty="0">
                <a:solidFill>
                  <a:schemeClr val="accent1"/>
                </a:solidFill>
              </a:rPr>
              <a:t>L= 4 cm</a:t>
            </a:r>
          </a:p>
          <a:p>
            <a:pPr marL="0" indent="0" algn="just">
              <a:buNone/>
            </a:pPr>
            <a:r>
              <a:rPr lang="en-US" sz="1800" dirty="0">
                <a:solidFill>
                  <a:schemeClr val="accent1"/>
                </a:solidFill>
              </a:rPr>
              <a:t>A= 3 cm2</a:t>
            </a:r>
          </a:p>
          <a:p>
            <a:pPr marL="0" indent="0" algn="just">
              <a:buNone/>
            </a:pPr>
            <a:r>
              <a:rPr lang="en-US" sz="1800" dirty="0">
                <a:solidFill>
                  <a:schemeClr val="accent1"/>
                </a:solidFill>
              </a:rPr>
              <a:t>µ= 1 cp</a:t>
            </a:r>
          </a:p>
          <a:p>
            <a:pPr marL="0" indent="0" algn="just">
              <a:buNone/>
            </a:pPr>
            <a:r>
              <a:rPr lang="en-US" sz="1800" dirty="0">
                <a:solidFill>
                  <a:schemeClr val="accent1"/>
                </a:solidFill>
              </a:rPr>
              <a:t>Q= 0.5 cm3/sec</a:t>
            </a:r>
          </a:p>
          <a:p>
            <a:pPr marL="0" indent="0" algn="just">
              <a:buNone/>
            </a:pPr>
            <a:r>
              <a:rPr lang="en-US" sz="1800" dirty="0">
                <a:solidFill>
                  <a:schemeClr val="accent1"/>
                </a:solidFill>
              </a:rPr>
              <a:t>∆p= 2 atm</a:t>
            </a:r>
          </a:p>
          <a:p>
            <a:pPr marL="0" indent="0" algn="just">
              <a:buNone/>
            </a:pPr>
            <a:endParaRPr lang="en-US" sz="2000" dirty="0"/>
          </a:p>
          <a:p>
            <a:pPr algn="just"/>
            <a:endParaRPr lang="en-US" sz="2000" dirty="0"/>
          </a:p>
        </p:txBody>
      </p:sp>
      <p:sp>
        <p:nvSpPr>
          <p:cNvPr id="4" name="Slide Number Placeholder 3">
            <a:extLst>
              <a:ext uri="{FF2B5EF4-FFF2-40B4-BE49-F238E27FC236}">
                <a16:creationId xmlns:a16="http://schemas.microsoft.com/office/drawing/2014/main" id="{2A52CEE7-407C-4DD8-ADF2-F83174C54CA3}"/>
              </a:ext>
            </a:extLst>
          </p:cNvPr>
          <p:cNvSpPr>
            <a:spLocks noGrp="1"/>
          </p:cNvSpPr>
          <p:nvPr>
            <p:ph type="sldNum" sz="quarter" idx="12"/>
          </p:nvPr>
        </p:nvSpPr>
        <p:spPr/>
        <p:txBody>
          <a:bodyPr/>
          <a:lstStyle/>
          <a:p>
            <a:fld id="{FF24955D-8619-4099-8A53-AC1898540FFA}" type="slidenum">
              <a:rPr lang="en-GB" smtClean="0"/>
              <a:t>8</a:t>
            </a:fld>
            <a:endParaRPr lang="en-GB"/>
          </a:p>
        </p:txBody>
      </p:sp>
      <p:pic>
        <p:nvPicPr>
          <p:cNvPr id="6" name="Picture 5">
            <a:extLst>
              <a:ext uri="{FF2B5EF4-FFF2-40B4-BE49-F238E27FC236}">
                <a16:creationId xmlns:a16="http://schemas.microsoft.com/office/drawing/2014/main" id="{EE581D18-B965-43F5-A06F-1C5A718C3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039" y="2903456"/>
            <a:ext cx="4654969" cy="1404593"/>
          </a:xfrm>
          <a:prstGeom prst="rect">
            <a:avLst/>
          </a:prstGeom>
        </p:spPr>
      </p:pic>
      <p:pic>
        <p:nvPicPr>
          <p:cNvPr id="8" name="Picture 7">
            <a:extLst>
              <a:ext uri="{FF2B5EF4-FFF2-40B4-BE49-F238E27FC236}">
                <a16:creationId xmlns:a16="http://schemas.microsoft.com/office/drawing/2014/main" id="{0287A6B0-8AE7-4733-B26F-4655AE2F9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297" y="4708552"/>
            <a:ext cx="2667711" cy="1242168"/>
          </a:xfrm>
          <a:prstGeom prst="rect">
            <a:avLst/>
          </a:prstGeom>
        </p:spPr>
      </p:pic>
    </p:spTree>
    <p:extLst>
      <p:ext uri="{BB962C8B-B14F-4D97-AF65-F5344CB8AC3E}">
        <p14:creationId xmlns:p14="http://schemas.microsoft.com/office/powerpoint/2010/main" val="248649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861699" y="3245065"/>
            <a:ext cx="5042880" cy="2454291"/>
          </a:xfrm>
          <a:prstGeom prst="rect">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7030A0"/>
              </a:solidFill>
            </a:endParaRPr>
          </a:p>
        </p:txBody>
      </p:sp>
      <p:sp>
        <p:nvSpPr>
          <p:cNvPr id="5" name="Rectangle 4"/>
          <p:cNvSpPr/>
          <p:nvPr/>
        </p:nvSpPr>
        <p:spPr>
          <a:xfrm>
            <a:off x="2228383" y="207249"/>
            <a:ext cx="7501605" cy="537470"/>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Dimensions of permeability</a:t>
            </a:r>
          </a:p>
        </p:txBody>
      </p:sp>
      <p:sp>
        <p:nvSpPr>
          <p:cNvPr id="2" name="Slide Number Placeholder 1"/>
          <p:cNvSpPr>
            <a:spLocks noGrp="1"/>
          </p:cNvSpPr>
          <p:nvPr>
            <p:ph type="sldNum" sz="quarter" idx="12"/>
          </p:nvPr>
        </p:nvSpPr>
        <p:spPr/>
        <p:txBody>
          <a:bodyPr/>
          <a:lstStyle/>
          <a:p>
            <a:fld id="{FF24955D-8619-4099-8A53-AC1898540FFA}" type="slidenum">
              <a:rPr lang="en-GB" sz="1050" smtClean="0"/>
              <a:t>9</a:t>
            </a:fld>
            <a:endParaRPr lang="en-GB" sz="1050"/>
          </a:p>
        </p:txBody>
      </p:sp>
      <p:sp>
        <p:nvSpPr>
          <p:cNvPr id="7" name="Subtitle 6"/>
          <p:cNvSpPr>
            <a:spLocks noGrp="1"/>
          </p:cNvSpPr>
          <p:nvPr>
            <p:ph type="subTitle" idx="1"/>
          </p:nvPr>
        </p:nvSpPr>
        <p:spPr>
          <a:xfrm>
            <a:off x="7342457" y="1226888"/>
            <a:ext cx="4084350" cy="1655762"/>
          </a:xfrm>
          <a:solidFill>
            <a:schemeClr val="tx2">
              <a:lumMod val="20000"/>
              <a:lumOff val="80000"/>
            </a:schemeClr>
          </a:solidFill>
        </p:spPr>
        <p:txBody>
          <a:bodyPr>
            <a:normAutofit lnSpcReduction="10000"/>
          </a:bodyPr>
          <a:lstStyle/>
          <a:p>
            <a:pPr algn="l"/>
            <a:r>
              <a:rPr lang="en-GB" sz="1600" b="1" dirty="0"/>
              <a:t>Unit conversion:</a:t>
            </a:r>
          </a:p>
          <a:p>
            <a:pPr algn="l"/>
            <a:r>
              <a:rPr lang="en-GB" sz="1600" b="1" dirty="0"/>
              <a:t>dyne = gm cm/sec2 = a unit of force</a:t>
            </a:r>
          </a:p>
          <a:p>
            <a:pPr algn="l"/>
            <a:r>
              <a:rPr lang="en-GB" sz="1600" b="1" dirty="0"/>
              <a:t>Poise=gm/cm sec</a:t>
            </a:r>
          </a:p>
          <a:p>
            <a:pPr algn="l"/>
            <a:r>
              <a:rPr lang="en-GB" sz="1600" b="1" dirty="0" err="1"/>
              <a:t>atm</a:t>
            </a:r>
            <a:r>
              <a:rPr lang="en-GB" sz="1600" b="1" dirty="0"/>
              <a:t> = 1.0133 x 10^6 dyne/cm2</a:t>
            </a:r>
          </a:p>
          <a:p>
            <a:pPr algn="l"/>
            <a:r>
              <a:rPr lang="en-GB" sz="1600" b="1" dirty="0" err="1"/>
              <a:t>ρgh</a:t>
            </a:r>
            <a:r>
              <a:rPr lang="en-GB" sz="1600" b="1" dirty="0"/>
              <a:t> = dyne/cm2 = a unit of pressure</a:t>
            </a:r>
          </a:p>
        </p:txBody>
      </p:sp>
      <mc:AlternateContent xmlns:mc="http://schemas.openxmlformats.org/markup-compatibility/2006" xmlns:a14="http://schemas.microsoft.com/office/drawing/2010/main">
        <mc:Choice Requires="a14">
          <p:sp>
            <p:nvSpPr>
              <p:cNvPr id="10" name="TextBox 9"/>
              <p:cNvSpPr txBox="1"/>
              <p:nvPr/>
            </p:nvSpPr>
            <p:spPr>
              <a:xfrm>
                <a:off x="7006411" y="4383785"/>
                <a:ext cx="6572704" cy="965585"/>
              </a:xfrm>
              <a:prstGeom prst="rect">
                <a:avLst/>
              </a:prstGeom>
              <a:noFill/>
            </p:spPr>
            <p:txBody>
              <a:bodyPr wrap="square" lIns="0" tIns="0" rIns="0" bIns="0" rtlCol="0">
                <a:spAutoFit/>
              </a:bodyPr>
              <a:lstStyle/>
              <a:p>
                <a14:m>
                  <m:oMath xmlns:m="http://schemas.openxmlformats.org/officeDocument/2006/math">
                    <m:r>
                      <a:rPr lang="en-GB" sz="2400" b="1" i="1" smtClean="0">
                        <a:latin typeface="Cambria Math"/>
                      </a:rPr>
                      <m:t>𝒌</m:t>
                    </m:r>
                    <m:r>
                      <a:rPr lang="en-GB" sz="2400" b="1"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𝒒</m:t>
                        </m:r>
                        <m:r>
                          <a:rPr lang="en-GB" sz="2400" b="1" i="1">
                            <a:latin typeface="Cambria Math"/>
                            <a:ea typeface="Cambria Math" panose="02040503050406030204" pitchFamily="18" charset="0"/>
                          </a:rPr>
                          <m:t>𝝁</m:t>
                        </m:r>
                        <m:r>
                          <a:rPr lang="en-GB" sz="2400" b="1" i="1">
                            <a:latin typeface="Cambria Math"/>
                            <a:ea typeface="Cambria Math" panose="02040503050406030204" pitchFamily="18" charset="0"/>
                          </a:rPr>
                          <m:t> </m:t>
                        </m:r>
                        <m:r>
                          <a:rPr lang="en-GB" sz="2400" b="1" i="1">
                            <a:latin typeface="Cambria Math"/>
                            <a:ea typeface="Cambria Math" panose="02040503050406030204" pitchFamily="18" charset="0"/>
                          </a:rPr>
                          <m:t>𝑳</m:t>
                        </m:r>
                      </m:num>
                      <m:den>
                        <m:r>
                          <a:rPr lang="en-GB" sz="2400" b="1" i="1">
                            <a:latin typeface="Cambria Math"/>
                            <a:ea typeface="Cambria Math" panose="02040503050406030204" pitchFamily="18" charset="0"/>
                          </a:rPr>
                          <m:t>𝑨</m:t>
                        </m:r>
                        <m:r>
                          <a:rPr lang="en-GB" sz="2400" b="1" i="1">
                            <a:latin typeface="Cambria Math"/>
                          </a:rPr>
                          <m:t>∆</m:t>
                        </m:r>
                        <m:r>
                          <a:rPr lang="en-GB" sz="2400" b="1" i="1">
                            <a:latin typeface="Cambria Math"/>
                            <a:ea typeface="Cambria Math" panose="02040503050406030204" pitchFamily="18" charset="0"/>
                          </a:rPr>
                          <m:t>𝒑</m:t>
                        </m:r>
                      </m:den>
                    </m:f>
                  </m:oMath>
                </a14:m>
                <a:r>
                  <a:rPr lang="en-GB" sz="2400" b="1" dirty="0"/>
                  <a:t>=</a:t>
                </a:r>
                <a14:m>
                  <m:oMath xmlns:m="http://schemas.openxmlformats.org/officeDocument/2006/math">
                    <m:f>
                      <m:fPr>
                        <m:ctrlPr>
                          <a:rPr lang="en-GB" sz="2400" b="1" i="1">
                            <a:latin typeface="Cambria Math" panose="02040503050406030204" pitchFamily="18" charset="0"/>
                          </a:rPr>
                        </m:ctrlPr>
                      </m:fPr>
                      <m:num>
                        <m:f>
                          <m:fPr>
                            <m:ctrlPr>
                              <a:rPr lang="en-GB" sz="2400" b="1" i="1" smtClean="0">
                                <a:latin typeface="Cambria Math" panose="02040503050406030204" pitchFamily="18" charset="0"/>
                              </a:rPr>
                            </m:ctrlPr>
                          </m:fPr>
                          <m:num>
                            <m:sSup>
                              <m:sSupPr>
                                <m:ctrlPr>
                                  <a:rPr lang="en-GB" sz="2400" b="1" i="1" smtClean="0">
                                    <a:latin typeface="Cambria Math" panose="02040503050406030204" pitchFamily="18" charset="0"/>
                                  </a:rPr>
                                </m:ctrlPr>
                              </m:sSupPr>
                              <m:e>
                                <m:r>
                                  <a:rPr lang="en-GB" sz="2400" b="1" i="1" smtClean="0">
                                    <a:latin typeface="Cambria Math"/>
                                  </a:rPr>
                                  <m:t>𝑳</m:t>
                                </m:r>
                              </m:e>
                              <m:sup>
                                <m:r>
                                  <a:rPr lang="en-GB" sz="2400" b="1" i="1" smtClean="0">
                                    <a:latin typeface="Cambria Math"/>
                                  </a:rPr>
                                  <m:t>𝟑</m:t>
                                </m:r>
                              </m:sup>
                            </m:sSup>
                          </m:num>
                          <m:den>
                            <m:r>
                              <a:rPr lang="en-GB" sz="2400" b="1" i="1" smtClean="0">
                                <a:latin typeface="Cambria Math"/>
                              </a:rPr>
                              <m:t>𝒕</m:t>
                            </m:r>
                          </m:den>
                        </m:f>
                        <m:r>
                          <a:rPr lang="en-GB" sz="2400" b="1" i="1" smtClean="0">
                            <a:latin typeface="Cambria Math"/>
                          </a:rPr>
                          <m:t>𝒙</m:t>
                        </m:r>
                        <m:r>
                          <a:rPr lang="en-GB" sz="2400" b="1" i="1" smtClean="0">
                            <a:latin typeface="Cambria Math"/>
                          </a:rPr>
                          <m:t> </m:t>
                        </m:r>
                        <m:d>
                          <m:dPr>
                            <m:begChr m:val="["/>
                            <m:endChr m:val="]"/>
                            <m:ctrlPr>
                              <a:rPr lang="en-GB" sz="2400" b="1" i="1" smtClean="0">
                                <a:latin typeface="Cambria Math" panose="02040503050406030204" pitchFamily="18" charset="0"/>
                              </a:rPr>
                            </m:ctrlPr>
                          </m:dPr>
                          <m:e>
                            <m:f>
                              <m:fPr>
                                <m:ctrlPr>
                                  <a:rPr lang="en-GB" sz="2400" b="1" i="1" smtClean="0">
                                    <a:latin typeface="Cambria Math" panose="02040503050406030204" pitchFamily="18" charset="0"/>
                                  </a:rPr>
                                </m:ctrlPr>
                              </m:fPr>
                              <m:num>
                                <m:r>
                                  <a:rPr lang="en-GB" sz="2400" b="1" i="1" smtClean="0">
                                    <a:latin typeface="Cambria Math"/>
                                  </a:rPr>
                                  <m:t>𝒎</m:t>
                                </m:r>
                              </m:num>
                              <m:den>
                                <m:r>
                                  <a:rPr lang="en-GB" sz="2400" b="1" i="1" smtClean="0">
                                    <a:latin typeface="Cambria Math"/>
                                  </a:rPr>
                                  <m:t>𝑳</m:t>
                                </m:r>
                                <m:r>
                                  <a:rPr lang="en-GB" sz="2400" b="1" i="1" smtClean="0">
                                    <a:latin typeface="Cambria Math"/>
                                  </a:rPr>
                                  <m:t> </m:t>
                                </m:r>
                                <m:r>
                                  <a:rPr lang="en-GB" sz="2400" b="1" i="1" smtClean="0">
                                    <a:latin typeface="Cambria Math"/>
                                  </a:rPr>
                                  <m:t>𝒕</m:t>
                                </m:r>
                              </m:den>
                            </m:f>
                          </m:e>
                        </m:d>
                        <m:r>
                          <a:rPr lang="en-GB" sz="2400" b="1" i="1" smtClean="0">
                            <a:latin typeface="Cambria Math"/>
                          </a:rPr>
                          <m:t> </m:t>
                        </m:r>
                        <m:r>
                          <a:rPr lang="en-GB" sz="2400" b="1" i="1" smtClean="0">
                            <a:latin typeface="Cambria Math"/>
                          </a:rPr>
                          <m:t>𝒙</m:t>
                        </m:r>
                        <m:r>
                          <a:rPr lang="en-GB" sz="2400" b="1" i="1" smtClean="0">
                            <a:latin typeface="Cambria Math"/>
                          </a:rPr>
                          <m:t> </m:t>
                        </m:r>
                        <m:r>
                          <a:rPr lang="en-GB" sz="2400" b="1" i="1" smtClean="0">
                            <a:latin typeface="Cambria Math"/>
                          </a:rPr>
                          <m:t>𝑳</m:t>
                        </m:r>
                      </m:num>
                      <m:den>
                        <m:sSup>
                          <m:sSupPr>
                            <m:ctrlPr>
                              <a:rPr lang="en-GB" sz="2400" b="1" i="1" smtClean="0">
                                <a:latin typeface="Cambria Math" panose="02040503050406030204" pitchFamily="18" charset="0"/>
                                <a:ea typeface="Cambria Math" panose="02040503050406030204" pitchFamily="18" charset="0"/>
                              </a:rPr>
                            </m:ctrlPr>
                          </m:sSupPr>
                          <m:e>
                            <m:r>
                              <a:rPr lang="en-GB" sz="2400" b="1" i="1" smtClean="0">
                                <a:latin typeface="Cambria Math"/>
                                <a:ea typeface="Cambria Math" panose="02040503050406030204" pitchFamily="18" charset="0"/>
                              </a:rPr>
                              <m:t>𝑳</m:t>
                            </m:r>
                          </m:e>
                          <m:sup>
                            <m:r>
                              <a:rPr lang="en-GB" sz="2400" b="1" i="1" smtClean="0">
                                <a:latin typeface="Cambria Math"/>
                                <a:ea typeface="Cambria Math" panose="02040503050406030204" pitchFamily="18" charset="0"/>
                              </a:rPr>
                              <m:t>𝟐</m:t>
                            </m:r>
                          </m:sup>
                        </m:sSup>
                        <m:d>
                          <m:dPr>
                            <m:begChr m:val="["/>
                            <m:endChr m:val="]"/>
                            <m:ctrlPr>
                              <a:rPr lang="en-GB" sz="2400" b="1" i="1" smtClean="0">
                                <a:latin typeface="Cambria Math" panose="02040503050406030204" pitchFamily="18" charset="0"/>
                                <a:ea typeface="Cambria Math" panose="02040503050406030204" pitchFamily="18" charset="0"/>
                              </a:rPr>
                            </m:ctrlPr>
                          </m:dPr>
                          <m:e>
                            <m:f>
                              <m:fPr>
                                <m:ctrlPr>
                                  <a:rPr lang="en-GB" sz="2400" b="1" i="1" smtClean="0">
                                    <a:latin typeface="Cambria Math" panose="02040503050406030204" pitchFamily="18" charset="0"/>
                                    <a:ea typeface="Cambria Math" panose="02040503050406030204" pitchFamily="18" charset="0"/>
                                  </a:rPr>
                                </m:ctrlPr>
                              </m:fPr>
                              <m:num>
                                <m:r>
                                  <a:rPr lang="en-GB" sz="2400" b="1" i="1" smtClean="0">
                                    <a:latin typeface="Cambria Math"/>
                                    <a:ea typeface="Cambria Math" panose="02040503050406030204" pitchFamily="18" charset="0"/>
                                  </a:rPr>
                                  <m:t>𝒎</m:t>
                                </m:r>
                              </m:num>
                              <m:den>
                                <m:r>
                                  <a:rPr lang="en-GB" sz="2400" b="1" i="1" smtClean="0">
                                    <a:latin typeface="Cambria Math"/>
                                    <a:ea typeface="Cambria Math" panose="02040503050406030204" pitchFamily="18" charset="0"/>
                                  </a:rPr>
                                  <m:t>𝑳</m:t>
                                </m:r>
                                <m:r>
                                  <a:rPr lang="en-GB" sz="2400" b="1" i="1" smtClean="0">
                                    <a:latin typeface="Cambria Math"/>
                                    <a:ea typeface="Cambria Math" panose="02040503050406030204" pitchFamily="18" charset="0"/>
                                  </a:rPr>
                                  <m:t> </m:t>
                                </m:r>
                                <m:sSup>
                                  <m:sSupPr>
                                    <m:ctrlPr>
                                      <a:rPr lang="en-GB" sz="2400" b="1" i="1" smtClean="0">
                                        <a:latin typeface="Cambria Math" panose="02040503050406030204" pitchFamily="18" charset="0"/>
                                        <a:ea typeface="Cambria Math" panose="02040503050406030204" pitchFamily="18" charset="0"/>
                                      </a:rPr>
                                    </m:ctrlPr>
                                  </m:sSupPr>
                                  <m:e>
                                    <m:r>
                                      <a:rPr lang="en-GB" sz="2400" b="1" i="1" smtClean="0">
                                        <a:latin typeface="Cambria Math"/>
                                        <a:ea typeface="Cambria Math" panose="02040503050406030204" pitchFamily="18" charset="0"/>
                                      </a:rPr>
                                      <m:t>𝒕</m:t>
                                    </m:r>
                                  </m:e>
                                  <m:sup>
                                    <m:r>
                                      <a:rPr lang="en-GB" sz="2400" b="1" i="1" smtClean="0">
                                        <a:latin typeface="Cambria Math"/>
                                        <a:ea typeface="Cambria Math" panose="02040503050406030204" pitchFamily="18" charset="0"/>
                                      </a:rPr>
                                      <m:t>𝟐</m:t>
                                    </m:r>
                                  </m:sup>
                                </m:sSup>
                              </m:den>
                            </m:f>
                          </m:e>
                        </m:d>
                      </m:den>
                    </m:f>
                  </m:oMath>
                </a14:m>
                <a:r>
                  <a:rPr lang="en-GB" sz="2400" b="1" dirty="0"/>
                  <a:t>=</a:t>
                </a:r>
                <a:r>
                  <a:rPr lang="en-GB" sz="2400" dirty="0"/>
                  <a:t> L</a:t>
                </a:r>
                <a:r>
                  <a:rPr lang="en-GB" sz="2400" baseline="30000" dirty="0"/>
                  <a:t>2</a:t>
                </a:r>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7006411" y="4383785"/>
                <a:ext cx="6572704" cy="96558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3594147736"/>
                  </p:ext>
                </p:extLst>
              </p:nvPr>
            </p:nvGraphicFramePr>
            <p:xfrm>
              <a:off x="345224" y="2383163"/>
              <a:ext cx="5633961" cy="3452032"/>
            </p:xfrm>
            <a:graphic>
              <a:graphicData uri="http://schemas.openxmlformats.org/drawingml/2006/table">
                <a:tbl>
                  <a:tblPr firstRow="1" firstCol="1" bandRow="1">
                    <a:tableStyleId>{5C22544A-7EE6-4342-B048-85BDC9FD1C3A}</a:tableStyleId>
                  </a:tblPr>
                  <a:tblGrid>
                    <a:gridCol w="1857131">
                      <a:extLst>
                        <a:ext uri="{9D8B030D-6E8A-4147-A177-3AD203B41FA5}">
                          <a16:colId xmlns:a16="http://schemas.microsoft.com/office/drawing/2014/main" val="20000"/>
                        </a:ext>
                      </a:extLst>
                    </a:gridCol>
                    <a:gridCol w="1857131">
                      <a:extLst>
                        <a:ext uri="{9D8B030D-6E8A-4147-A177-3AD203B41FA5}">
                          <a16:colId xmlns:a16="http://schemas.microsoft.com/office/drawing/2014/main" val="20001"/>
                        </a:ext>
                      </a:extLst>
                    </a:gridCol>
                    <a:gridCol w="1919699">
                      <a:extLst>
                        <a:ext uri="{9D8B030D-6E8A-4147-A177-3AD203B41FA5}">
                          <a16:colId xmlns:a16="http://schemas.microsoft.com/office/drawing/2014/main" val="20002"/>
                        </a:ext>
                      </a:extLst>
                    </a:gridCol>
                  </a:tblGrid>
                  <a:tr h="830928">
                    <a:tc>
                      <a:txBody>
                        <a:bodyPr/>
                        <a:lstStyle/>
                        <a:p>
                          <a:pPr algn="ctr">
                            <a:lnSpc>
                              <a:spcPct val="107000"/>
                            </a:lnSpc>
                            <a:spcAft>
                              <a:spcPts val="0"/>
                            </a:spcAft>
                          </a:pPr>
                          <a:r>
                            <a:rPr lang="en-GB" sz="1800" dirty="0">
                              <a:effectLst/>
                            </a:rPr>
                            <a:t>Parameter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Dimensions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8354">
                    <a:tc>
                      <a:txBody>
                        <a:bodyPr/>
                        <a:lstStyle/>
                        <a:p>
                          <a:pPr algn="ctr">
                            <a:lnSpc>
                              <a:spcPct val="107000"/>
                            </a:lnSpc>
                            <a:spcAft>
                              <a:spcPts val="0"/>
                            </a:spcAft>
                          </a:pPr>
                          <a:r>
                            <a:rPr lang="en-GB" sz="1800" dirty="0">
                              <a:effectLst/>
                            </a:rPr>
                            <a:t>Q</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effectLst/>
                            </a:rPr>
                            <a:t>Volume/ time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L</a:t>
                          </a:r>
                          <a:r>
                            <a:rPr lang="en-GB" sz="1800" baseline="30000" dirty="0">
                              <a:effectLst/>
                            </a:rPr>
                            <a:t>3</a:t>
                          </a:r>
                          <a:r>
                            <a:rPr lang="en-GB" sz="1800" dirty="0">
                              <a:effectLst/>
                            </a:rPr>
                            <a:t>/t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136">
                    <a:tc>
                      <a:txBody>
                        <a:bodyPr/>
                        <a:lstStyle/>
                        <a:p>
                          <a:pPr algn="ctr">
                            <a:lnSpc>
                              <a:spcPct val="107000"/>
                            </a:lnSpc>
                            <a:spcAft>
                              <a:spcPts val="0"/>
                            </a:spcAft>
                          </a:pPr>
                          <a:r>
                            <a:rPr lang="en-GB" sz="1800" dirty="0">
                              <a:effectLst/>
                            </a:rPr>
                            <a:t>μ</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effectLst/>
                            </a:rPr>
                            <a:t>Poise=(gm/cm. </a:t>
                          </a:r>
                          <a:r>
                            <a:rPr lang="en-GB" sz="1600">
                              <a:effectLst/>
                            </a:rPr>
                            <a:t>sec)</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m/(L.t)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5464">
                    <a:tc>
                      <a:txBody>
                        <a:bodyPr/>
                        <a:lstStyle/>
                        <a:p>
                          <a:pPr algn="ctr">
                            <a:lnSpc>
                              <a:spcPct val="107000"/>
                            </a:lnSpc>
                            <a:spcAft>
                              <a:spcPts val="0"/>
                            </a:spcAft>
                          </a:pPr>
                          <a:r>
                            <a:rPr lang="en-GB" sz="1800">
                              <a:effectLst/>
                            </a:rPr>
                            <a:t>L</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GB" sz="1400" kern="1200" dirty="0">
                              <a:solidFill>
                                <a:schemeClr val="dk1"/>
                              </a:solidFill>
                              <a:effectLst/>
                              <a:latin typeface="+mn-lt"/>
                              <a:ea typeface="+mn-ea"/>
                              <a:cs typeface="+mn-cs"/>
                            </a:rPr>
                            <a:t>length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6006">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400" dirty="0">
                              <a:effectLst/>
                            </a:rPr>
                            <a:t>Length x length</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L</a:t>
                          </a:r>
                          <a:r>
                            <a:rPr lang="en-GB" sz="1800" baseline="30000" dirty="0">
                              <a:effectLst/>
                            </a:rPr>
                            <a:t>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54144">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m:t>
                                </m:r>
                                <m:r>
                                  <m:rPr>
                                    <m:sty m:val="p"/>
                                  </m:rPr>
                                  <a:rPr lang="en-GB" sz="1800">
                                    <a:effectLst/>
                                    <a:latin typeface="Cambria Math" panose="02040503050406030204" pitchFamily="18" charset="0"/>
                                  </a:rPr>
                                  <m:t>p</m:t>
                                </m:r>
                              </m:oMath>
                            </m:oMathPara>
                          </a14:m>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400" dirty="0">
                              <a:effectLst/>
                            </a:rPr>
                            <a:t>Dyne/cm</a:t>
                          </a:r>
                          <a:r>
                            <a:rPr lang="en-GB" sz="1400" baseline="30000" dirty="0">
                              <a:effectLst/>
                            </a:rPr>
                            <a:t>2</a:t>
                          </a:r>
                          <a:r>
                            <a:rPr lang="en-GB" sz="1400" dirty="0">
                              <a:effectLst/>
                            </a:rPr>
                            <a:t> =(gm </a:t>
                          </a:r>
                          <a:r>
                            <a:rPr lang="en-GB" sz="1400" kern="1200" dirty="0">
                              <a:solidFill>
                                <a:schemeClr val="dk1"/>
                              </a:solidFill>
                              <a:effectLst/>
                              <a:latin typeface="+mn-lt"/>
                              <a:ea typeface="+mn-ea"/>
                              <a:cs typeface="+mn-cs"/>
                            </a:rPr>
                            <a:t>cm/sec2)/cm2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a:t>
                          </a:r>
                          <a:r>
                            <a:rPr lang="en-GB" sz="1800" dirty="0" err="1">
                              <a:effectLst/>
                            </a:rPr>
                            <a:t>m.L</a:t>
                          </a:r>
                          <a:r>
                            <a:rPr lang="en-GB" sz="1800" dirty="0">
                              <a:effectLst/>
                            </a:rPr>
                            <a:t>/t</a:t>
                          </a:r>
                          <a:r>
                            <a:rPr lang="en-GB" sz="1800" baseline="30000" dirty="0">
                              <a:effectLst/>
                            </a:rPr>
                            <a:t>2</a:t>
                          </a:r>
                          <a:r>
                            <a:rPr lang="en-GB" sz="1800" dirty="0">
                              <a:effectLst/>
                            </a:rPr>
                            <a:t>)/L</a:t>
                          </a:r>
                          <a:r>
                            <a:rPr lang="en-GB" sz="1800" baseline="30000" dirty="0">
                              <a:effectLst/>
                            </a:rPr>
                            <a:t>2</a:t>
                          </a:r>
                          <a:r>
                            <a:rPr lang="en-GB" sz="1800" dirty="0">
                              <a:effectLst/>
                            </a:rPr>
                            <a:t>=</a:t>
                          </a:r>
                        </a:p>
                        <a:p>
                          <a:pPr algn="ctr">
                            <a:lnSpc>
                              <a:spcPct val="107000"/>
                            </a:lnSpc>
                            <a:spcAft>
                              <a:spcPts val="0"/>
                            </a:spcAft>
                          </a:pPr>
                          <a:r>
                            <a:rPr lang="en-GB" sz="1800" dirty="0">
                              <a:effectLst/>
                            </a:rPr>
                            <a:t>m/(t</a:t>
                          </a:r>
                          <a:r>
                            <a:rPr lang="en-GB" sz="1800" baseline="30000" dirty="0">
                              <a:effectLst/>
                            </a:rPr>
                            <a:t>2</a:t>
                          </a:r>
                          <a:r>
                            <a:rPr lang="en-GB" sz="1800" dirty="0">
                              <a:effectLst/>
                            </a:rPr>
                            <a:t>.L)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3594147736"/>
                  </p:ext>
                </p:extLst>
              </p:nvPr>
            </p:nvGraphicFramePr>
            <p:xfrm>
              <a:off x="345224" y="2383163"/>
              <a:ext cx="5633961" cy="3452032"/>
            </p:xfrm>
            <a:graphic>
              <a:graphicData uri="http://schemas.openxmlformats.org/drawingml/2006/table">
                <a:tbl>
                  <a:tblPr firstRow="1" firstCol="1" bandRow="1">
                    <a:tableStyleId>{5C22544A-7EE6-4342-B048-85BDC9FD1C3A}</a:tableStyleId>
                  </a:tblPr>
                  <a:tblGrid>
                    <a:gridCol w="1857131">
                      <a:extLst>
                        <a:ext uri="{9D8B030D-6E8A-4147-A177-3AD203B41FA5}">
                          <a16:colId xmlns:a16="http://schemas.microsoft.com/office/drawing/2014/main" val="20000"/>
                        </a:ext>
                      </a:extLst>
                    </a:gridCol>
                    <a:gridCol w="1857131">
                      <a:extLst>
                        <a:ext uri="{9D8B030D-6E8A-4147-A177-3AD203B41FA5}">
                          <a16:colId xmlns:a16="http://schemas.microsoft.com/office/drawing/2014/main" val="20001"/>
                        </a:ext>
                      </a:extLst>
                    </a:gridCol>
                    <a:gridCol w="1919699">
                      <a:extLst>
                        <a:ext uri="{9D8B030D-6E8A-4147-A177-3AD203B41FA5}">
                          <a16:colId xmlns:a16="http://schemas.microsoft.com/office/drawing/2014/main" val="20002"/>
                        </a:ext>
                      </a:extLst>
                    </a:gridCol>
                  </a:tblGrid>
                  <a:tr h="830928">
                    <a:tc>
                      <a:txBody>
                        <a:bodyPr/>
                        <a:lstStyle/>
                        <a:p>
                          <a:pPr algn="ctr">
                            <a:lnSpc>
                              <a:spcPct val="107000"/>
                            </a:lnSpc>
                            <a:spcAft>
                              <a:spcPts val="0"/>
                            </a:spcAft>
                          </a:pPr>
                          <a:r>
                            <a:rPr lang="en-GB" sz="1800" dirty="0">
                              <a:effectLst/>
                            </a:rPr>
                            <a:t>Parameter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Dimensions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8354">
                    <a:tc>
                      <a:txBody>
                        <a:bodyPr/>
                        <a:lstStyle/>
                        <a:p>
                          <a:pPr algn="ctr">
                            <a:lnSpc>
                              <a:spcPct val="107000"/>
                            </a:lnSpc>
                            <a:spcAft>
                              <a:spcPts val="0"/>
                            </a:spcAft>
                          </a:pPr>
                          <a:r>
                            <a:rPr lang="en-GB" sz="1800" dirty="0">
                              <a:effectLst/>
                            </a:rPr>
                            <a:t>Q</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effectLst/>
                            </a:rPr>
                            <a:t>Volume/ time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L</a:t>
                          </a:r>
                          <a:r>
                            <a:rPr lang="en-GB" sz="1800" baseline="30000" dirty="0">
                              <a:effectLst/>
                            </a:rPr>
                            <a:t>3</a:t>
                          </a:r>
                          <a:r>
                            <a:rPr lang="en-GB" sz="1800" dirty="0">
                              <a:effectLst/>
                            </a:rPr>
                            <a:t>/t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136">
                    <a:tc>
                      <a:txBody>
                        <a:bodyPr/>
                        <a:lstStyle/>
                        <a:p>
                          <a:pPr algn="ctr">
                            <a:lnSpc>
                              <a:spcPct val="107000"/>
                            </a:lnSpc>
                            <a:spcAft>
                              <a:spcPts val="0"/>
                            </a:spcAft>
                          </a:pPr>
                          <a:r>
                            <a:rPr lang="en-GB" sz="1800" dirty="0">
                              <a:effectLst/>
                            </a:rPr>
                            <a:t>μ</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effectLst/>
                            </a:rPr>
                            <a:t>Poise=(gm/cm. </a:t>
                          </a:r>
                          <a:r>
                            <a:rPr lang="en-GB" sz="1600">
                              <a:effectLst/>
                            </a:rPr>
                            <a:t>sec)</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m/(L.t)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5464">
                    <a:tc>
                      <a:txBody>
                        <a:bodyPr/>
                        <a:lstStyle/>
                        <a:p>
                          <a:pPr algn="ctr">
                            <a:lnSpc>
                              <a:spcPct val="107000"/>
                            </a:lnSpc>
                            <a:spcAft>
                              <a:spcPts val="0"/>
                            </a:spcAft>
                          </a:pPr>
                          <a:r>
                            <a:rPr lang="en-GB" sz="1800">
                              <a:effectLst/>
                            </a:rPr>
                            <a:t>L</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GB" sz="1400" kern="1200" dirty="0">
                              <a:solidFill>
                                <a:schemeClr val="dk1"/>
                              </a:solidFill>
                              <a:effectLst/>
                              <a:latin typeface="+mn-lt"/>
                              <a:ea typeface="+mn-ea"/>
                              <a:cs typeface="+mn-cs"/>
                            </a:rPr>
                            <a:t>length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6006">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400" dirty="0">
                              <a:effectLst/>
                            </a:rPr>
                            <a:t>Length x length</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L</a:t>
                          </a:r>
                          <a:r>
                            <a:rPr lang="en-GB" sz="1800" baseline="30000" dirty="0">
                              <a:effectLst/>
                            </a:rPr>
                            <a:t>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54144">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8" t="-366935" r="-203934" b="-1613"/>
                          </a:stretch>
                        </a:blipFill>
                      </a:tcPr>
                    </a:tc>
                    <a:tc>
                      <a:txBody>
                        <a:bodyPr/>
                        <a:lstStyle/>
                        <a:p>
                          <a:pPr algn="ctr">
                            <a:lnSpc>
                              <a:spcPct val="107000"/>
                            </a:lnSpc>
                            <a:spcAft>
                              <a:spcPts val="0"/>
                            </a:spcAft>
                          </a:pPr>
                          <a:r>
                            <a:rPr lang="en-GB" sz="1400" dirty="0">
                              <a:effectLst/>
                            </a:rPr>
                            <a:t>Dyne/cm</a:t>
                          </a:r>
                          <a:r>
                            <a:rPr lang="en-GB" sz="1400" baseline="30000" dirty="0">
                              <a:effectLst/>
                            </a:rPr>
                            <a:t>2</a:t>
                          </a:r>
                          <a:r>
                            <a:rPr lang="en-GB" sz="1400" dirty="0">
                              <a:effectLst/>
                            </a:rPr>
                            <a:t> =(gm </a:t>
                          </a:r>
                          <a:r>
                            <a:rPr lang="en-GB" sz="1400" kern="1200" dirty="0">
                              <a:solidFill>
                                <a:schemeClr val="dk1"/>
                              </a:solidFill>
                              <a:effectLst/>
                              <a:latin typeface="+mn-lt"/>
                              <a:ea typeface="+mn-ea"/>
                              <a:cs typeface="+mn-cs"/>
                            </a:rPr>
                            <a:t>cm/sec2)/cm2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dirty="0">
                              <a:effectLst/>
                            </a:rPr>
                            <a:t>(</a:t>
                          </a:r>
                          <a:r>
                            <a:rPr lang="en-GB" sz="1800" dirty="0" err="1">
                              <a:effectLst/>
                            </a:rPr>
                            <a:t>m.L</a:t>
                          </a:r>
                          <a:r>
                            <a:rPr lang="en-GB" sz="1800" dirty="0">
                              <a:effectLst/>
                            </a:rPr>
                            <a:t>/t</a:t>
                          </a:r>
                          <a:r>
                            <a:rPr lang="en-GB" sz="1800" baseline="30000" dirty="0">
                              <a:effectLst/>
                            </a:rPr>
                            <a:t>2</a:t>
                          </a:r>
                          <a:r>
                            <a:rPr lang="en-GB" sz="1800" dirty="0">
                              <a:effectLst/>
                            </a:rPr>
                            <a:t>)/L</a:t>
                          </a:r>
                          <a:r>
                            <a:rPr lang="en-GB" sz="1800" baseline="30000" dirty="0">
                              <a:effectLst/>
                            </a:rPr>
                            <a:t>2</a:t>
                          </a:r>
                          <a:r>
                            <a:rPr lang="en-GB" sz="1800" dirty="0">
                              <a:effectLst/>
                            </a:rPr>
                            <a:t>=</a:t>
                          </a:r>
                        </a:p>
                        <a:p>
                          <a:pPr algn="ctr">
                            <a:lnSpc>
                              <a:spcPct val="107000"/>
                            </a:lnSpc>
                            <a:spcAft>
                              <a:spcPts val="0"/>
                            </a:spcAft>
                          </a:pPr>
                          <a:r>
                            <a:rPr lang="en-GB" sz="1800" dirty="0">
                              <a:effectLst/>
                            </a:rPr>
                            <a:t>m/(t</a:t>
                          </a:r>
                          <a:r>
                            <a:rPr lang="en-GB" sz="1800" baseline="30000" dirty="0">
                              <a:effectLst/>
                            </a:rPr>
                            <a:t>2</a:t>
                          </a:r>
                          <a:r>
                            <a:rPr lang="en-GB" sz="1800" dirty="0">
                              <a:effectLst/>
                            </a:rPr>
                            <a:t>.L)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xmlns:a14="http://schemas.microsoft.com/office/drawing/2010/main">
        <mc:Choice Requires="a14">
          <p:sp>
            <p:nvSpPr>
              <p:cNvPr id="15" name="TextBox 14"/>
              <p:cNvSpPr txBox="1"/>
              <p:nvPr/>
            </p:nvSpPr>
            <p:spPr>
              <a:xfrm>
                <a:off x="7031957" y="3653122"/>
                <a:ext cx="1234312" cy="563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𝑸</m:t>
                      </m:r>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𝑲</m:t>
                          </m:r>
                          <m:r>
                            <a:rPr lang="en-GB" b="1" i="1" smtClean="0">
                              <a:latin typeface="Cambria Math"/>
                            </a:rPr>
                            <m:t> ∆</m:t>
                          </m:r>
                          <m:r>
                            <a:rPr lang="en-GB" b="1" i="1" smtClean="0">
                              <a:latin typeface="Cambria Math"/>
                              <a:ea typeface="Cambria Math" panose="02040503050406030204" pitchFamily="18" charset="0"/>
                            </a:rPr>
                            <m:t>𝒑</m:t>
                          </m:r>
                          <m:r>
                            <a:rPr lang="en-GB" b="1" i="1" smtClean="0">
                              <a:latin typeface="Cambria Math"/>
                              <a:ea typeface="Cambria Math" panose="02040503050406030204" pitchFamily="18" charset="0"/>
                            </a:rPr>
                            <m:t> </m:t>
                          </m:r>
                          <m:r>
                            <a:rPr lang="en-GB" b="1" i="1" smtClean="0">
                              <a:latin typeface="Cambria Math"/>
                              <a:ea typeface="Cambria Math" panose="02040503050406030204" pitchFamily="18" charset="0"/>
                            </a:rPr>
                            <m:t>𝑨</m:t>
                          </m:r>
                        </m:num>
                        <m:den>
                          <m:r>
                            <a:rPr lang="en-GB" b="1" i="1" smtClean="0">
                              <a:latin typeface="Cambria Math"/>
                              <a:ea typeface="Cambria Math" panose="02040503050406030204" pitchFamily="18" charset="0"/>
                            </a:rPr>
                            <m:t>𝝁</m:t>
                          </m:r>
                          <m:r>
                            <a:rPr lang="en-GB" b="1" i="1" smtClean="0">
                              <a:latin typeface="Cambria Math"/>
                              <a:ea typeface="Cambria Math" panose="02040503050406030204" pitchFamily="18" charset="0"/>
                            </a:rPr>
                            <m:t> </m:t>
                          </m:r>
                          <m:r>
                            <a:rPr lang="en-GB" b="1" i="1" smtClean="0">
                              <a:latin typeface="Cambria Math"/>
                              <a:ea typeface="Cambria Math" panose="02040503050406030204" pitchFamily="18" charset="0"/>
                            </a:rPr>
                            <m:t>𝑳</m:t>
                          </m:r>
                        </m:den>
                      </m:f>
                    </m:oMath>
                  </m:oMathPara>
                </a14:m>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7031957" y="3653122"/>
                <a:ext cx="1234312" cy="563809"/>
              </a:xfrm>
              <a:prstGeom prst="rect">
                <a:avLst/>
              </a:prstGeom>
              <a:blipFill rotWithShape="1">
                <a:blip r:embed="rId4"/>
                <a:stretch>
                  <a:fillRect/>
                </a:stretch>
              </a:blipFill>
            </p:spPr>
            <p:txBody>
              <a:bodyPr/>
              <a:lstStyle/>
              <a:p>
                <a:r>
                  <a:rPr lang="en-US">
                    <a:noFill/>
                  </a:rPr>
                  <a:t> </a:t>
                </a:r>
              </a:p>
            </p:txBody>
          </p:sp>
        </mc:Fallback>
      </mc:AlternateContent>
      <p:sp>
        <p:nvSpPr>
          <p:cNvPr id="16" name="Rectangle 15"/>
          <p:cNvSpPr/>
          <p:nvPr/>
        </p:nvSpPr>
        <p:spPr>
          <a:xfrm>
            <a:off x="6756536" y="6052808"/>
            <a:ext cx="3852569" cy="577763"/>
          </a:xfrm>
          <a:prstGeom prst="rect">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Unit of cross-sectional area</a:t>
            </a:r>
          </a:p>
        </p:txBody>
      </p:sp>
      <p:sp>
        <p:nvSpPr>
          <p:cNvPr id="11" name="Down Arrow 10"/>
          <p:cNvSpPr/>
          <p:nvPr/>
        </p:nvSpPr>
        <p:spPr>
          <a:xfrm>
            <a:off x="3037659" y="1848047"/>
            <a:ext cx="304800" cy="42969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p:cNvSpPr/>
          <p:nvPr/>
        </p:nvSpPr>
        <p:spPr>
          <a:xfrm>
            <a:off x="816132" y="1176014"/>
            <a:ext cx="5052654" cy="577763"/>
          </a:xfrm>
          <a:prstGeom prst="rect">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Length= L</a:t>
            </a:r>
            <a:r>
              <a:rPr lang="en-GB" dirty="0">
                <a:solidFill>
                  <a:srgbClr val="222222"/>
                </a:solidFill>
              </a:rPr>
              <a:t>, </a:t>
            </a:r>
            <a:r>
              <a:rPr lang="en-GB" b="1" dirty="0">
                <a:solidFill>
                  <a:srgbClr val="00B050"/>
                </a:solidFill>
              </a:rPr>
              <a:t>Mass=m</a:t>
            </a:r>
            <a:r>
              <a:rPr lang="en-GB" dirty="0">
                <a:solidFill>
                  <a:srgbClr val="222222"/>
                </a:solidFill>
              </a:rPr>
              <a:t>, </a:t>
            </a:r>
            <a:r>
              <a:rPr lang="en-GB" b="1" dirty="0">
                <a:solidFill>
                  <a:srgbClr val="7030A0"/>
                </a:solidFill>
              </a:rPr>
              <a:t>Time=t</a:t>
            </a:r>
          </a:p>
        </p:txBody>
      </p:sp>
      <p:sp>
        <p:nvSpPr>
          <p:cNvPr id="19" name="Right Arrow 18"/>
          <p:cNvSpPr/>
          <p:nvPr/>
        </p:nvSpPr>
        <p:spPr>
          <a:xfrm>
            <a:off x="6274139" y="4357608"/>
            <a:ext cx="511671" cy="3427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Down Arrow 21"/>
          <p:cNvSpPr/>
          <p:nvPr/>
        </p:nvSpPr>
        <p:spPr>
          <a:xfrm>
            <a:off x="9098392" y="5699357"/>
            <a:ext cx="286240" cy="35345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Flowchart: Connector 22"/>
          <p:cNvSpPr/>
          <p:nvPr/>
        </p:nvSpPr>
        <p:spPr>
          <a:xfrm>
            <a:off x="9456267" y="4372221"/>
            <a:ext cx="533400" cy="1131286"/>
          </a:xfrm>
          <a:prstGeom prst="flowChartConnector">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391969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ircle(in)">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p:bldP spid="15" grpId="0"/>
      <p:bldP spid="16" grpId="0" animBg="1"/>
      <p:bldP spid="11" grpId="0" animBg="1"/>
      <p:bldP spid="17" grpId="0" animBg="1"/>
      <p:bldP spid="19" grpId="0" animBg="1"/>
      <p:bldP spid="22" grpId="0" animBg="1"/>
      <p:bldP spid="23" grpId="0" animBg="1"/>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339537F-235A-4CA3-B5B9-D0465057AABF}" vid="{DF1A4090-5E67-4768-9F22-00BAE507B1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3175</TotalTime>
  <Words>2121</Words>
  <Application>Microsoft Office PowerPoint</Application>
  <PresentationFormat>Widescreen</PresentationFormat>
  <Paragraphs>353</Paragraphs>
  <Slides>26</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40" baseType="lpstr">
      <vt:lpstr>Arial</vt:lpstr>
      <vt:lpstr>Arial</vt:lpstr>
      <vt:lpstr>Calibri</vt:lpstr>
      <vt:lpstr>Calibri Light</vt:lpstr>
      <vt:lpstr>Cambria Math</vt:lpstr>
      <vt:lpstr>Symbol</vt:lpstr>
      <vt:lpstr>Times New Roman</vt:lpstr>
      <vt:lpstr>Times-Bold</vt:lpstr>
      <vt:lpstr>Times-Roman</vt:lpstr>
      <vt:lpstr>Wingdings</vt:lpstr>
      <vt:lpstr>Theme1</vt:lpstr>
      <vt:lpstr>Equation</vt:lpstr>
      <vt:lpstr>معادلة</vt:lpstr>
      <vt:lpstr>Microsoft Equation 3.0</vt:lpstr>
      <vt:lpstr>AL-AYEN UNIVRSITY COLLEGE OF ENGINEERING</vt:lpstr>
      <vt:lpstr>PowerPoint Presentation</vt:lpstr>
      <vt:lpstr>PowerPoint Presentation</vt:lpstr>
      <vt:lpstr>PowerPoint Presentation</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Rock compressibility</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Reservoir rock properties</dc:title>
  <dc:creator>User</dc:creator>
  <cp:lastModifiedBy>2021</cp:lastModifiedBy>
  <cp:revision>696</cp:revision>
  <dcterms:created xsi:type="dcterms:W3CDTF">2017-09-28T15:37:37Z</dcterms:created>
  <dcterms:modified xsi:type="dcterms:W3CDTF">2022-10-20T17:41:17Z</dcterms:modified>
</cp:coreProperties>
</file>