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3" r:id="rId3"/>
    <p:sldId id="258" r:id="rId4"/>
    <p:sldId id="266" r:id="rId5"/>
    <p:sldId id="259" r:id="rId6"/>
    <p:sldId id="260"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6110774C-B7B2-4539-8A47-9B5CCF8B7EFB}"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330248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110774C-B7B2-4539-8A47-9B5CCF8B7EFB}"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24143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110774C-B7B2-4539-8A47-9B5CCF8B7EFB}"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3686209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4D-8855-99DA-48FF-70CE2649C98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154ADF-EA34-E8F8-6051-F4431DA380C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C6B1544-295F-AE26-8910-0C082870E878}"/>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E453C2DA-FE22-4F7D-A99A-7E3AE0A5EF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FA053-B61A-7107-A7C3-346C515BD13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4069675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1C63-FC54-CAE7-B953-798CB85DF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5003B-1C5A-5191-6AB4-173F55EA6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44611-0860-A909-A282-E5057FE7278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46609951-905C-BCAD-6E70-5310210C5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8A7394-C16B-31CA-B50E-167B745B911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092960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66742-6649-C12A-D016-88A898C786D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3952706-29EC-C0AB-EF47-9107E4BC4CE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14CD21-FFA1-3147-2E52-E1169397D59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81F1EA3A-C876-4641-58D4-7C22603E8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603F3B-07EC-795D-BC8D-B18EF6E53C48}"/>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28080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5AAC-7F93-A44A-9420-BA30CC800F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65FD5-AE58-31A3-2937-9B1B495E35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A384A-F4E1-FD25-9E5E-3C60BBD211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E202E-93AA-6DFC-38F4-3E50C13A4B5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477C2D7-44DF-81D8-E6F9-1A030A6F2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089D78-77DE-0CA4-BD4F-FD3542D6FE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314034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2F728-580E-956B-1132-2CE06EA9CB3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9AB45F-2B3F-4412-FD69-9A14249A332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DA250-BE67-E12D-A5AB-4A05FFDCE3D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1F4912-7452-14C6-23E3-CBED639F3A7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9787AB-12DE-AC9E-76F6-D6F93D8AAD9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9EDB77-7995-7A18-FA72-CE5CDEAA48B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8" name="Footer Placeholder 7">
            <a:extLst>
              <a:ext uri="{FF2B5EF4-FFF2-40B4-BE49-F238E27FC236}">
                <a16:creationId xmlns:a16="http://schemas.microsoft.com/office/drawing/2014/main" id="{F5C4916F-C0EA-0857-5A8C-188F2406BDF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A4CDE0-66B8-E58C-94CB-1724535E7D21}"/>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249523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4258-C77B-D168-ECF2-6A10B778F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D2B1E-3198-0D64-D67F-4ABFF351E3FF}"/>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4" name="Footer Placeholder 3">
            <a:extLst>
              <a:ext uri="{FF2B5EF4-FFF2-40B4-BE49-F238E27FC236}">
                <a16:creationId xmlns:a16="http://schemas.microsoft.com/office/drawing/2014/main" id="{357C54FF-F613-5CF9-9BBC-963993E147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3D1B95-1980-4BF2-9DF5-2AEE4AE1097E}"/>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2133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EC8A3E-161A-A8D3-DA23-6A23B1F1192C}"/>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3" name="Footer Placeholder 2">
            <a:extLst>
              <a:ext uri="{FF2B5EF4-FFF2-40B4-BE49-F238E27FC236}">
                <a16:creationId xmlns:a16="http://schemas.microsoft.com/office/drawing/2014/main" id="{5F4C535F-8807-B860-19F8-854EC6C03D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CF2379-FE92-107E-94A9-B8DF9010712D}"/>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07395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1FB0-4333-C53C-90BF-AC358A372BB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2F2C5D-3D4D-AA55-39F0-BA17500AD8C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46CDD3-56A9-A64A-CEE5-4C3600360A3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31AF883-0F79-24CD-8BEA-9DC073228200}"/>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51086005-E354-773D-E3F8-ED13FCEC5C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96EAE4-E544-1BA9-4CF7-D2618AF7930B}"/>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352647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110774C-B7B2-4539-8A47-9B5CCF8B7EFB}"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2870447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7DB7-EF50-FEE5-D874-8F09136ECDC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C6B9A4-1B6F-2F69-DD38-6100DE93D22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069CD2-DCCB-092A-7DA6-B4ED1D235EB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46CD7F-1120-400E-886E-664ACDCDDD37}"/>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6" name="Footer Placeholder 5">
            <a:extLst>
              <a:ext uri="{FF2B5EF4-FFF2-40B4-BE49-F238E27FC236}">
                <a16:creationId xmlns:a16="http://schemas.microsoft.com/office/drawing/2014/main" id="{0C62101F-EB56-6F8B-0952-692088E8D5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4A8BD3-5B08-5F0B-051D-CA1FEC5252FA}"/>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2516762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BD1D0-A2EA-BBA4-7EB0-CF79A7C59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B56D6-A8B8-E540-D333-CFE2228C97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EE808-3243-E393-7579-34C24BF54155}"/>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9429AF9D-C715-94D0-00AD-B63E57E01B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308834-AB24-8D32-7480-015C6E27772F}"/>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872632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F4BAFD-1634-7BD1-C616-391884510E2E}"/>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2054B2-F9ED-F635-E3E3-6254B0D98F1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F1F0C-90BF-792F-5195-FCD22549133A}"/>
              </a:ext>
            </a:extLst>
          </p:cNvPr>
          <p:cNvSpPr>
            <a:spLocks noGrp="1"/>
          </p:cNvSpPr>
          <p:nvPr>
            <p:ph type="dt" sz="half" idx="10"/>
          </p:nvPr>
        </p:nvSpPr>
        <p:spPr/>
        <p:txBody>
          <a:body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C268E538-678A-E405-55B3-A15CC6EBBD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D20D1F-74FE-A0C0-F2A1-C51148D7AC49}"/>
              </a:ext>
            </a:extLst>
          </p:cNvPr>
          <p:cNvSpPr>
            <a:spLocks noGrp="1"/>
          </p:cNvSpPr>
          <p:nvPr>
            <p:ph type="sldNum" sz="quarter" idx="12"/>
          </p:nvPr>
        </p:nvSpPr>
        <p:spPr/>
        <p:txBody>
          <a:bodyPr/>
          <a:lstStyle/>
          <a:p>
            <a:fld id="{5F89CDA6-AAC1-499C-84EA-41EE5F693850}" type="slidenum">
              <a:rPr lang="en-US" smtClean="0"/>
              <a:t>‹#›</a:t>
            </a:fld>
            <a:endParaRPr lang="en-US" dirty="0"/>
          </a:p>
        </p:txBody>
      </p:sp>
    </p:spTree>
    <p:extLst>
      <p:ext uri="{BB962C8B-B14F-4D97-AF65-F5344CB8AC3E}">
        <p14:creationId xmlns:p14="http://schemas.microsoft.com/office/powerpoint/2010/main" val="182332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10774C-B7B2-4539-8A47-9B5CCF8B7EFB}" type="datetimeFigureOut">
              <a:rPr lang="ar-IQ" smtClean="0"/>
              <a:t>17/08/1445</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309458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6110774C-B7B2-4539-8A47-9B5CCF8B7EFB}"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354354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6110774C-B7B2-4539-8A47-9B5CCF8B7EFB}" type="datetimeFigureOut">
              <a:rPr lang="ar-IQ" smtClean="0"/>
              <a:t>17/08/1445</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293976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6110774C-B7B2-4539-8A47-9B5CCF8B7EFB}" type="datetimeFigureOut">
              <a:rPr lang="ar-IQ" smtClean="0"/>
              <a:t>17/08/1445</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407367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0774C-B7B2-4539-8A47-9B5CCF8B7EFB}" type="datetimeFigureOut">
              <a:rPr lang="ar-IQ" smtClean="0"/>
              <a:t>17/08/1445</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36946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0774C-B7B2-4539-8A47-9B5CCF8B7EFB}"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187848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10774C-B7B2-4539-8A47-9B5CCF8B7EFB}" type="datetimeFigureOut">
              <a:rPr lang="ar-IQ" smtClean="0"/>
              <a:t>17/08/1445</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C62D61CB-2BD5-4806-BD5D-BC4AF4B10459}" type="slidenum">
              <a:rPr lang="ar-IQ" smtClean="0"/>
              <a:t>‹#›</a:t>
            </a:fld>
            <a:endParaRPr lang="ar-IQ"/>
          </a:p>
        </p:txBody>
      </p:sp>
    </p:spTree>
    <p:extLst>
      <p:ext uri="{BB962C8B-B14F-4D97-AF65-F5344CB8AC3E}">
        <p14:creationId xmlns:p14="http://schemas.microsoft.com/office/powerpoint/2010/main" val="218316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0774C-B7B2-4539-8A47-9B5CCF8B7EFB}" type="datetimeFigureOut">
              <a:rPr lang="ar-IQ" smtClean="0"/>
              <a:t>17/08/1445</a:t>
            </a:fld>
            <a:endParaRPr lang="ar-IQ"/>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D61CB-2BD5-4806-BD5D-BC4AF4B10459}" type="slidenum">
              <a:rPr lang="ar-IQ" smtClean="0"/>
              <a:t>‹#›</a:t>
            </a:fld>
            <a:endParaRPr lang="ar-IQ"/>
          </a:p>
        </p:txBody>
      </p:sp>
    </p:spTree>
    <p:extLst>
      <p:ext uri="{BB962C8B-B14F-4D97-AF65-F5344CB8AC3E}">
        <p14:creationId xmlns:p14="http://schemas.microsoft.com/office/powerpoint/2010/main" val="516495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103C0-6C61-91EA-763C-32FE14C51EB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3BD6D-5D73-9056-7228-B458F0089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2EDDF-324D-60DC-3978-8D360C1A6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12C370-722A-4ED6-AED9-5C2CC27E48F4}" type="datetimeFigureOut">
              <a:rPr lang="en-US" smtClean="0"/>
              <a:t>2/25/2024</a:t>
            </a:fld>
            <a:endParaRPr lang="en-US" dirty="0"/>
          </a:p>
        </p:txBody>
      </p:sp>
      <p:sp>
        <p:nvSpPr>
          <p:cNvPr id="5" name="Footer Placeholder 4">
            <a:extLst>
              <a:ext uri="{FF2B5EF4-FFF2-40B4-BE49-F238E27FC236}">
                <a16:creationId xmlns:a16="http://schemas.microsoft.com/office/drawing/2014/main" id="{206D243E-8FB1-F70E-23FD-43DFFAE08D8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4759315-C539-590F-E2F2-6DC6FADF3FE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9CDA6-AAC1-499C-84EA-41EE5F693850}" type="slidenum">
              <a:rPr lang="en-US" smtClean="0"/>
              <a:t>‹#›</a:t>
            </a:fld>
            <a:endParaRPr lang="en-US" dirty="0"/>
          </a:p>
        </p:txBody>
      </p:sp>
    </p:spTree>
    <p:extLst>
      <p:ext uri="{BB962C8B-B14F-4D97-AF65-F5344CB8AC3E}">
        <p14:creationId xmlns:p14="http://schemas.microsoft.com/office/powerpoint/2010/main" val="3348042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f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f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jf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21.jf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8EBD80D-8017-3F42-1D99-70C7C716ADA9}"/>
              </a:ext>
            </a:extLst>
          </p:cNvPr>
          <p:cNvPicPr>
            <a:picLocks noGrp="1" noChangeAspect="1"/>
          </p:cNvPicPr>
          <p:nvPr>
            <p:ph idx="1"/>
          </p:nvPr>
        </p:nvPicPr>
        <p:blipFill>
          <a:blip r:embed="rId2"/>
          <a:stretch>
            <a:fillRect/>
          </a:stretch>
        </p:blipFill>
        <p:spPr>
          <a:xfrm>
            <a:off x="8077200" y="252802"/>
            <a:ext cx="1755800" cy="2109399"/>
          </a:xfrm>
          <a:prstGeom prst="rect">
            <a:avLst/>
          </a:prstGeom>
        </p:spPr>
      </p:pic>
      <p:pic>
        <p:nvPicPr>
          <p:cNvPr id="5" name="Picture 4">
            <a:extLst>
              <a:ext uri="{FF2B5EF4-FFF2-40B4-BE49-F238E27FC236}">
                <a16:creationId xmlns:a16="http://schemas.microsoft.com/office/drawing/2014/main" id="{010BC2E9-55E6-509E-9832-7872C52816A0}"/>
              </a:ext>
            </a:extLst>
          </p:cNvPr>
          <p:cNvPicPr>
            <a:picLocks noChangeAspect="1"/>
          </p:cNvPicPr>
          <p:nvPr/>
        </p:nvPicPr>
        <p:blipFill>
          <a:blip r:embed="rId3"/>
          <a:stretch>
            <a:fillRect/>
          </a:stretch>
        </p:blipFill>
        <p:spPr>
          <a:xfrm>
            <a:off x="1761792" y="243276"/>
            <a:ext cx="2109399" cy="3072650"/>
          </a:xfrm>
          <a:prstGeom prst="rect">
            <a:avLst/>
          </a:prstGeom>
        </p:spPr>
      </p:pic>
      <p:pic>
        <p:nvPicPr>
          <p:cNvPr id="6" name="Picture 5">
            <a:extLst>
              <a:ext uri="{FF2B5EF4-FFF2-40B4-BE49-F238E27FC236}">
                <a16:creationId xmlns:a16="http://schemas.microsoft.com/office/drawing/2014/main" id="{01D75AF9-9000-C35A-BFE2-361AA0C70277}"/>
              </a:ext>
            </a:extLst>
          </p:cNvPr>
          <p:cNvPicPr>
            <a:picLocks noChangeAspect="1"/>
          </p:cNvPicPr>
          <p:nvPr/>
        </p:nvPicPr>
        <p:blipFill>
          <a:blip r:embed="rId4"/>
          <a:stretch>
            <a:fillRect/>
          </a:stretch>
        </p:blipFill>
        <p:spPr>
          <a:xfrm>
            <a:off x="4648200" y="414537"/>
            <a:ext cx="2651990" cy="1426588"/>
          </a:xfrm>
          <a:prstGeom prst="rect">
            <a:avLst/>
          </a:prstGeom>
        </p:spPr>
      </p:pic>
      <p:sp>
        <p:nvSpPr>
          <p:cNvPr id="8" name="TextBox 7">
            <a:extLst>
              <a:ext uri="{FF2B5EF4-FFF2-40B4-BE49-F238E27FC236}">
                <a16:creationId xmlns:a16="http://schemas.microsoft.com/office/drawing/2014/main" id="{8D07EDA1-8532-E87D-F6A9-55101B6995F7}"/>
              </a:ext>
            </a:extLst>
          </p:cNvPr>
          <p:cNvSpPr txBox="1"/>
          <p:nvPr/>
        </p:nvSpPr>
        <p:spPr>
          <a:xfrm>
            <a:off x="3581400" y="2362201"/>
            <a:ext cx="4800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COLLAGE OF DENTISTRY </a:t>
            </a:r>
          </a:p>
        </p:txBody>
      </p:sp>
      <p:sp>
        <p:nvSpPr>
          <p:cNvPr id="10" name="TextBox 9">
            <a:extLst>
              <a:ext uri="{FF2B5EF4-FFF2-40B4-BE49-F238E27FC236}">
                <a16:creationId xmlns:a16="http://schemas.microsoft.com/office/drawing/2014/main" id="{ECC1E758-3B6D-7D7D-7E49-635319BC5AB1}"/>
              </a:ext>
            </a:extLst>
          </p:cNvPr>
          <p:cNvSpPr txBox="1"/>
          <p:nvPr/>
        </p:nvSpPr>
        <p:spPr>
          <a:xfrm>
            <a:off x="571500" y="2946976"/>
            <a:ext cx="10820399" cy="3693832"/>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1000"/>
              </a:spcAft>
              <a:buClrTx/>
              <a:buSzTx/>
              <a:buFontTx/>
              <a:buNone/>
              <a:tabLst/>
              <a:defRPr/>
            </a:pPr>
            <a:r>
              <a:rPr kumimoji="0" lang="ar-IQ" sz="2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الفرع العلمي </a:t>
            </a:r>
            <a:r>
              <a:rPr kumimoji="0" lang="ar-IQ" sz="18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 </a:t>
            </a:r>
            <a:r>
              <a:rPr kumimoji="0" lang="ar-IQ" sz="3600" b="1"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Arabic Typesetting" panose="03020402040406030203" pitchFamily="66" charset="-78"/>
              </a:rPr>
              <a:t>امراض وجراحة اللثة </a:t>
            </a:r>
            <a:endPar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15000"/>
              </a:lnSpc>
              <a:spcBef>
                <a:spcPts val="0"/>
              </a:spcBef>
              <a:spcAft>
                <a:spcPts val="10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Periodontics</a:t>
            </a:r>
            <a:r>
              <a:rPr kumimoji="0" lang="ar-SA" sz="32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المادة: </a:t>
            </a:r>
            <a:endParaRPr kumimoji="0" lang="en-US" sz="1100" b="0"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endParaRP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Classification of periodontitis </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abic Typesetting" panose="03020402040406030203" pitchFamily="66" charset="-78"/>
              </a:rPr>
              <a:t>المحاضرة</a:t>
            </a:r>
            <a:r>
              <a:rPr kumimoji="0" lang="ar-IQ" sz="2800" b="1" i="0" u="none" strike="noStrike" kern="100" cap="none" spc="0" normalizeH="0" baseline="0" noProof="0" dirty="0">
                <a:ln>
                  <a:noFill/>
                </a:ln>
                <a:solidFill>
                  <a:prstClr val="black"/>
                </a:solidFill>
                <a:effectLst/>
                <a:uLnTx/>
                <a:uFillTx/>
                <a:latin typeface="Arabic Typesetting" panose="03020402040406030203" pitchFamily="66" charset="-78"/>
                <a:ea typeface="Calibri" panose="020F0502020204030204" pitchFamily="34" charset="0"/>
                <a:cs typeface="Arial" panose="020B0604020202020204" pitchFamily="34" charset="0"/>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11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رقم المحاضرة:</a:t>
            </a:r>
            <a: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 </a:t>
            </a:r>
          </a:p>
          <a:p>
            <a:pPr marL="0" marR="0" lvl="0" indent="0" algn="r" defTabSz="914400" rtl="0" eaLnBrk="1" fontAlgn="auto" latinLnBrk="0" hangingPunct="1">
              <a:lnSpc>
                <a:spcPct val="150000"/>
              </a:lnSpc>
              <a:spcBef>
                <a:spcPts val="0"/>
              </a:spcBef>
              <a:spcAft>
                <a:spcPts val="1000"/>
              </a:spcAft>
              <a:buClrTx/>
              <a:buSzTx/>
              <a:buFontTx/>
              <a:buNone/>
              <a:tabLst/>
              <a:defRPr/>
            </a:pPr>
            <a:r>
              <a:rPr kumimoji="0" lang="ar-SA"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اسم تدريسي المادة: </a:t>
            </a:r>
            <a:r>
              <a:rPr kumimoji="0" lang="ar-IQ"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abic Typesetting" panose="03020402040406030203" pitchFamily="66" charset="-78"/>
              </a:rPr>
              <a:t>د. حسام سامي إسماعيل </a:t>
            </a:r>
            <a:endParaRPr kumimoji="0" lang="en-US" sz="11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39595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7983" y="209004"/>
            <a:ext cx="9144000" cy="5251269"/>
          </a:xfrm>
        </p:spPr>
        <p:txBody>
          <a:bodyPr>
            <a:normAutofit/>
          </a:bodyPr>
          <a:lstStyle/>
          <a:p>
            <a:r>
              <a:rPr lang="en-US" sz="5400" b="1" dirty="0">
                <a:solidFill>
                  <a:srgbClr val="C00000"/>
                </a:solidFill>
              </a:rPr>
              <a:t>Status of periodontitis</a:t>
            </a:r>
            <a:endParaRPr lang="ar-IQ" sz="5400" b="1" dirty="0">
              <a:solidFill>
                <a:srgbClr val="C0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486" y="1358537"/>
            <a:ext cx="9696994" cy="4846320"/>
          </a:xfrm>
          <a:prstGeom prst="rect">
            <a:avLst/>
          </a:prstGeom>
        </p:spPr>
      </p:pic>
    </p:spTree>
    <p:extLst>
      <p:ext uri="{BB962C8B-B14F-4D97-AF65-F5344CB8AC3E}">
        <p14:creationId xmlns:p14="http://schemas.microsoft.com/office/powerpoint/2010/main" val="1991525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7645" y="444137"/>
            <a:ext cx="11142617" cy="6061166"/>
          </a:xfrm>
        </p:spPr>
        <p:txBody>
          <a:bodyPr>
            <a:normAutofit fontScale="92500"/>
          </a:bodyPr>
          <a:lstStyle/>
          <a:p>
            <a:pPr algn="l"/>
            <a:r>
              <a:rPr lang="en-US" sz="6000" b="1" dirty="0">
                <a:solidFill>
                  <a:srgbClr val="C00000"/>
                </a:solidFill>
              </a:rPr>
              <a:t>Risk factors: </a:t>
            </a:r>
          </a:p>
          <a:p>
            <a:pPr marL="457200" indent="-457200" algn="l">
              <a:buAutoNum type="arabicPeriod"/>
            </a:pPr>
            <a:r>
              <a:rPr lang="en-US" sz="4000" dirty="0">
                <a:solidFill>
                  <a:schemeClr val="accent6">
                    <a:lumMod val="50000"/>
                  </a:schemeClr>
                </a:solidFill>
              </a:rPr>
              <a:t>Diabetes mellitus </a:t>
            </a:r>
          </a:p>
          <a:p>
            <a:pPr marL="457200" indent="-457200" algn="l">
              <a:buAutoNum type="arabicPeriod"/>
            </a:pPr>
            <a:r>
              <a:rPr lang="en-US" sz="4000" dirty="0">
                <a:solidFill>
                  <a:schemeClr val="accent6">
                    <a:lumMod val="50000"/>
                  </a:schemeClr>
                </a:solidFill>
              </a:rPr>
              <a:t> Smoking </a:t>
            </a:r>
          </a:p>
          <a:p>
            <a:pPr marL="457200" indent="-457200" algn="l">
              <a:buAutoNum type="arabicPeriod"/>
            </a:pPr>
            <a:r>
              <a:rPr lang="en-US" sz="4000" dirty="0">
                <a:solidFill>
                  <a:schemeClr val="accent6">
                    <a:lumMod val="50000"/>
                  </a:schemeClr>
                </a:solidFill>
              </a:rPr>
              <a:t>Family history </a:t>
            </a:r>
          </a:p>
          <a:p>
            <a:pPr algn="l"/>
            <a:endParaRPr lang="en-US" sz="4000" dirty="0">
              <a:solidFill>
                <a:schemeClr val="accent6">
                  <a:lumMod val="50000"/>
                </a:schemeClr>
              </a:solidFill>
            </a:endParaRPr>
          </a:p>
          <a:p>
            <a:pPr algn="l"/>
            <a:r>
              <a:rPr lang="en-US" sz="4000" dirty="0"/>
              <a:t>So the final diagnostic statement for periodontitis should include the following terms:</a:t>
            </a:r>
          </a:p>
          <a:p>
            <a:pPr algn="l"/>
            <a:endParaRPr lang="en-US" sz="4000" dirty="0"/>
          </a:p>
          <a:p>
            <a:pPr algn="l"/>
            <a:r>
              <a:rPr lang="en-US" sz="4000" dirty="0"/>
              <a:t> </a:t>
            </a:r>
            <a:r>
              <a:rPr lang="en-US" sz="4000" b="1" dirty="0">
                <a:solidFill>
                  <a:srgbClr val="FF0000"/>
                </a:solidFill>
              </a:rPr>
              <a:t>Extent, Periodontitis , Stage, Grade, Status, Risk factor</a:t>
            </a:r>
            <a:endParaRPr lang="ar-IQ" sz="4000" b="1" dirty="0">
              <a:solidFill>
                <a:srgbClr val="FF0000"/>
              </a:solidFill>
            </a:endParaRPr>
          </a:p>
        </p:txBody>
      </p:sp>
    </p:spTree>
    <p:extLst>
      <p:ext uri="{BB962C8B-B14F-4D97-AF65-F5344CB8AC3E}">
        <p14:creationId xmlns:p14="http://schemas.microsoft.com/office/powerpoint/2010/main" val="109585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690" y="104502"/>
            <a:ext cx="11826241" cy="6844938"/>
          </a:xfrm>
        </p:spPr>
        <p:txBody>
          <a:bodyPr>
            <a:normAutofit fontScale="92500" lnSpcReduction="10000"/>
          </a:bodyPr>
          <a:lstStyle/>
          <a:p>
            <a:pPr algn="l"/>
            <a:r>
              <a:rPr lang="en-US" sz="4000" b="1" dirty="0">
                <a:solidFill>
                  <a:srgbClr val="C00000"/>
                </a:solidFill>
              </a:rPr>
              <a:t>II. Periodontitis as a manifestation of systemic diseases </a:t>
            </a:r>
          </a:p>
          <a:p>
            <a:pPr algn="l"/>
            <a:r>
              <a:rPr lang="en-US" dirty="0"/>
              <a:t> </a:t>
            </a:r>
            <a:r>
              <a:rPr lang="en-US" sz="2800" dirty="0"/>
              <a:t>A variety of systemic diseases and conditions can affect the course of periodontitis or have a negative impact on the periodontal attachment apparatus</a:t>
            </a:r>
            <a:r>
              <a:rPr lang="en-US" dirty="0"/>
              <a:t>. </a:t>
            </a:r>
          </a:p>
          <a:p>
            <a:pPr marL="457200" indent="-457200" algn="l">
              <a:buAutoNum type="arabicPeriod"/>
            </a:pPr>
            <a:r>
              <a:rPr lang="en-US" sz="3600" dirty="0">
                <a:solidFill>
                  <a:srgbClr val="7030A0"/>
                </a:solidFill>
              </a:rPr>
              <a:t>Systemic disorders that have a major impact on the loss of periodontal tissues by influencing periodontal inflammation</a:t>
            </a:r>
          </a:p>
          <a:p>
            <a:pPr algn="l"/>
            <a:r>
              <a:rPr lang="en-US" sz="2800" b="1" dirty="0">
                <a:solidFill>
                  <a:schemeClr val="accent6">
                    <a:lumMod val="75000"/>
                  </a:schemeClr>
                </a:solidFill>
              </a:rPr>
              <a:t> I</a:t>
            </a:r>
            <a:r>
              <a:rPr lang="en-US" sz="3600" b="1" dirty="0">
                <a:solidFill>
                  <a:schemeClr val="accent6">
                    <a:lumMod val="75000"/>
                  </a:schemeClr>
                </a:solidFill>
              </a:rPr>
              <a:t>. Genetic disorders: </a:t>
            </a:r>
          </a:p>
          <a:p>
            <a:pPr marL="457200" indent="-457200" algn="l">
              <a:buAutoNum type="alphaLcPeriod"/>
            </a:pPr>
            <a:r>
              <a:rPr lang="en-US" sz="2800" dirty="0">
                <a:solidFill>
                  <a:srgbClr val="FF0000"/>
                </a:solidFill>
              </a:rPr>
              <a:t>Diseases associated with immunologic disorders</a:t>
            </a:r>
            <a:r>
              <a:rPr lang="en-US" sz="2800" dirty="0"/>
              <a:t>: like Down syndrome, Leukocyte adhesion deficiency syndromes, </a:t>
            </a:r>
            <a:r>
              <a:rPr lang="en-US" sz="2800" dirty="0" err="1"/>
              <a:t>Papillon‐Lefèvre</a:t>
            </a:r>
            <a:r>
              <a:rPr lang="en-US" sz="2800" dirty="0"/>
              <a:t> syndrome </a:t>
            </a:r>
          </a:p>
          <a:p>
            <a:pPr algn="l"/>
            <a:r>
              <a:rPr lang="en-US" sz="2800" dirty="0">
                <a:solidFill>
                  <a:srgbClr val="FF0000"/>
                </a:solidFill>
              </a:rPr>
              <a:t>b. Diseases affecting the oral mucosa and gingival tissue: </a:t>
            </a:r>
            <a:r>
              <a:rPr lang="en-US" sz="2800" dirty="0"/>
              <a:t>like Plasminogen deficiency</a:t>
            </a:r>
            <a:endParaRPr lang="en-US" sz="2800" dirty="0">
              <a:solidFill>
                <a:srgbClr val="FF0000"/>
              </a:solidFill>
            </a:endParaRPr>
          </a:p>
          <a:p>
            <a:pPr algn="l"/>
            <a:r>
              <a:rPr lang="en-US" sz="2800" dirty="0">
                <a:solidFill>
                  <a:srgbClr val="FF0000"/>
                </a:solidFill>
              </a:rPr>
              <a:t>c. Diseases affecting the connective tissues: </a:t>
            </a:r>
            <a:r>
              <a:rPr lang="en-US" sz="2800" dirty="0"/>
              <a:t>Ehlers‐</a:t>
            </a:r>
            <a:r>
              <a:rPr lang="en-US" sz="2800" dirty="0" err="1"/>
              <a:t>Danlos</a:t>
            </a:r>
            <a:r>
              <a:rPr lang="en-US" sz="2800" dirty="0"/>
              <a:t> syndromes (types IV, VIII) </a:t>
            </a:r>
          </a:p>
          <a:p>
            <a:pPr algn="l"/>
            <a:r>
              <a:rPr lang="en-US" sz="2800" dirty="0">
                <a:solidFill>
                  <a:srgbClr val="FF0000"/>
                </a:solidFill>
              </a:rPr>
              <a:t>d. Metabolic and endocrine disorders: </a:t>
            </a:r>
            <a:r>
              <a:rPr lang="en-US" sz="2800" dirty="0"/>
              <a:t>like Glycogen storage disease and </a:t>
            </a:r>
            <a:r>
              <a:rPr lang="en-US" sz="2800" dirty="0" err="1"/>
              <a:t>Hypophosphatasia</a:t>
            </a:r>
            <a:endParaRPr lang="en-US" sz="2800" dirty="0"/>
          </a:p>
          <a:p>
            <a:pPr algn="l"/>
            <a:r>
              <a:rPr lang="en-US" sz="3000" b="1" dirty="0">
                <a:solidFill>
                  <a:schemeClr val="accent6">
                    <a:lumMod val="50000"/>
                  </a:schemeClr>
                </a:solidFill>
              </a:rPr>
              <a:t>II. Acquired immunodeficiency diseases:</a:t>
            </a:r>
            <a:r>
              <a:rPr lang="en-US" sz="2800" dirty="0">
                <a:solidFill>
                  <a:schemeClr val="accent6">
                    <a:lumMod val="50000"/>
                  </a:schemeClr>
                </a:solidFill>
              </a:rPr>
              <a:t> </a:t>
            </a:r>
            <a:r>
              <a:rPr lang="en-US" sz="2800" dirty="0"/>
              <a:t>including Acquired neutropenia and HIV infection </a:t>
            </a:r>
          </a:p>
          <a:p>
            <a:pPr algn="l"/>
            <a:r>
              <a:rPr lang="en-US" sz="3000" b="1" dirty="0">
                <a:solidFill>
                  <a:schemeClr val="accent6">
                    <a:lumMod val="50000"/>
                  </a:schemeClr>
                </a:solidFill>
              </a:rPr>
              <a:t>III. Inflammatory diseases</a:t>
            </a:r>
            <a:r>
              <a:rPr lang="en-US" sz="2800" dirty="0">
                <a:solidFill>
                  <a:schemeClr val="accent6">
                    <a:lumMod val="50000"/>
                  </a:schemeClr>
                </a:solidFill>
              </a:rPr>
              <a:t>: </a:t>
            </a:r>
            <a:r>
              <a:rPr lang="en-US" sz="2800" dirty="0"/>
              <a:t>Inflammatory bowel disease</a:t>
            </a:r>
            <a:endParaRPr lang="ar-IQ" sz="2800" dirty="0"/>
          </a:p>
        </p:txBody>
      </p:sp>
    </p:spTree>
    <p:extLst>
      <p:ext uri="{BB962C8B-B14F-4D97-AF65-F5344CB8AC3E}">
        <p14:creationId xmlns:p14="http://schemas.microsoft.com/office/powerpoint/2010/main" val="180877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0446" y="313509"/>
            <a:ext cx="11891554" cy="6400800"/>
          </a:xfrm>
        </p:spPr>
        <p:txBody>
          <a:bodyPr>
            <a:normAutofit/>
          </a:bodyPr>
          <a:lstStyle/>
          <a:p>
            <a:pPr algn="l"/>
            <a:r>
              <a:rPr lang="en-US" sz="3600" dirty="0">
                <a:solidFill>
                  <a:srgbClr val="7030A0"/>
                </a:solidFill>
              </a:rPr>
              <a:t>2. Other systemic disorders that influence the pathogenesis of periodontal diseases </a:t>
            </a:r>
          </a:p>
          <a:p>
            <a:pPr algn="l"/>
            <a:r>
              <a:rPr lang="en-US" sz="2800" dirty="0"/>
              <a:t>Diabetes mellitus , Obesity ,Osteoporosis ,Arthritis (rheumatoid arthritis, osteoarthritis), Emotional stress and depression , Smoking (nicotine dependence)</a:t>
            </a:r>
          </a:p>
          <a:p>
            <a:pPr algn="l"/>
            <a:r>
              <a:rPr lang="en-US" dirty="0"/>
              <a:t> </a:t>
            </a:r>
            <a:r>
              <a:rPr lang="en-US" sz="3600" dirty="0">
                <a:solidFill>
                  <a:srgbClr val="7030A0"/>
                </a:solidFill>
              </a:rPr>
              <a:t>3. Systemic disorders that can result in loss of periodontal tissues independent of periodontitis </a:t>
            </a:r>
          </a:p>
          <a:p>
            <a:pPr marL="457200" indent="-457200" algn="l">
              <a:buAutoNum type="alphaLcPeriod"/>
            </a:pPr>
            <a:r>
              <a:rPr lang="en-US" sz="2800" dirty="0">
                <a:solidFill>
                  <a:srgbClr val="FF0000"/>
                </a:solidFill>
              </a:rPr>
              <a:t>Neoplasms: </a:t>
            </a:r>
            <a:r>
              <a:rPr lang="en-US" dirty="0"/>
              <a:t>-</a:t>
            </a:r>
            <a:r>
              <a:rPr lang="en-US" sz="2800" dirty="0"/>
              <a:t>Primary neoplastic diseases of the periodontal tissues like Oral squamous cell carcinoma </a:t>
            </a:r>
          </a:p>
          <a:p>
            <a:pPr algn="l"/>
            <a:r>
              <a:rPr lang="en-US" dirty="0"/>
              <a:t>-</a:t>
            </a:r>
            <a:r>
              <a:rPr lang="en-US" sz="2800" dirty="0"/>
              <a:t>Secondary metastatic neoplasms of the periodontal tissues</a:t>
            </a:r>
          </a:p>
          <a:p>
            <a:pPr algn="l"/>
            <a:r>
              <a:rPr lang="en-US" dirty="0"/>
              <a:t> </a:t>
            </a:r>
            <a:r>
              <a:rPr lang="en-US" sz="3200" dirty="0">
                <a:solidFill>
                  <a:srgbClr val="FF0000"/>
                </a:solidFill>
              </a:rPr>
              <a:t>b. Other disorders that may affect the periodontal tissues</a:t>
            </a:r>
          </a:p>
          <a:p>
            <a:pPr algn="l"/>
            <a:r>
              <a:rPr lang="en-US" dirty="0"/>
              <a:t> </a:t>
            </a:r>
            <a:r>
              <a:rPr lang="en-US" sz="2800" dirty="0"/>
              <a:t>like Langerhans cell </a:t>
            </a:r>
            <a:r>
              <a:rPr lang="en-US" sz="2800" dirty="0" err="1"/>
              <a:t>histiocytosis</a:t>
            </a:r>
            <a:r>
              <a:rPr lang="en-US" sz="2800" dirty="0"/>
              <a:t>, Giant cell granulomas - Hyperparathyroidism</a:t>
            </a:r>
            <a:endParaRPr lang="ar-IQ" sz="2800" dirty="0"/>
          </a:p>
        </p:txBody>
      </p:sp>
    </p:spTree>
    <p:extLst>
      <p:ext uri="{BB962C8B-B14F-4D97-AF65-F5344CB8AC3E}">
        <p14:creationId xmlns:p14="http://schemas.microsoft.com/office/powerpoint/2010/main" val="202430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 y="274319"/>
            <a:ext cx="11743509" cy="6309361"/>
          </a:xfrm>
        </p:spPr>
        <p:txBody>
          <a:bodyPr>
            <a:normAutofit/>
          </a:bodyPr>
          <a:lstStyle/>
          <a:p>
            <a:pPr algn="l"/>
            <a:r>
              <a:rPr lang="en-US" sz="4800" dirty="0">
                <a:solidFill>
                  <a:srgbClr val="FF0000"/>
                </a:solidFill>
              </a:rPr>
              <a:t>III. Necrotizing periodontal diseases:</a:t>
            </a:r>
          </a:p>
          <a:p>
            <a:pPr algn="l"/>
            <a:r>
              <a:rPr lang="en-US" dirty="0"/>
              <a:t> </a:t>
            </a:r>
            <a:r>
              <a:rPr lang="en-US" sz="3600" dirty="0">
                <a:solidFill>
                  <a:srgbClr val="0070C0"/>
                </a:solidFill>
              </a:rPr>
              <a:t>A. Necrotizing ulcerative gingivitis </a:t>
            </a:r>
          </a:p>
          <a:p>
            <a:pPr algn="l"/>
            <a:r>
              <a:rPr lang="en-US" sz="3600" dirty="0">
                <a:solidFill>
                  <a:srgbClr val="0070C0"/>
                </a:solidFill>
              </a:rPr>
              <a:t>B. Necrotizing ulcerative periodontitis </a:t>
            </a:r>
          </a:p>
          <a:p>
            <a:pPr algn="l"/>
            <a:r>
              <a:rPr lang="en-US" sz="3600" dirty="0">
                <a:solidFill>
                  <a:srgbClr val="0070C0"/>
                </a:solidFill>
              </a:rPr>
              <a:t>C. Necrotizing stomatitis </a:t>
            </a:r>
          </a:p>
          <a:p>
            <a:pPr algn="l"/>
            <a:endParaRPr lang="en-US" dirty="0"/>
          </a:p>
          <a:p>
            <a:pPr algn="l"/>
            <a:r>
              <a:rPr lang="en-US" sz="3600" dirty="0">
                <a:solidFill>
                  <a:schemeClr val="accent2">
                    <a:lumMod val="75000"/>
                  </a:schemeClr>
                </a:solidFill>
              </a:rPr>
              <a:t>Necrotizing ulcerative gingivitis: </a:t>
            </a:r>
          </a:p>
          <a:p>
            <a:pPr algn="l"/>
            <a:r>
              <a:rPr lang="en-US" sz="2800" dirty="0"/>
              <a:t>This is an infection characterized by gingival necrosis presenting as '</a:t>
            </a:r>
            <a:r>
              <a:rPr lang="en-US" sz="2800" dirty="0">
                <a:solidFill>
                  <a:schemeClr val="accent4">
                    <a:lumMod val="75000"/>
                  </a:schemeClr>
                </a:solidFill>
              </a:rPr>
              <a:t>punched-out' papillae</a:t>
            </a:r>
            <a:r>
              <a:rPr lang="en-US" sz="2800" dirty="0"/>
              <a:t>, with </a:t>
            </a:r>
            <a:r>
              <a:rPr lang="en-US" sz="2800" dirty="0">
                <a:solidFill>
                  <a:schemeClr val="accent4">
                    <a:lumMod val="75000"/>
                  </a:schemeClr>
                </a:solidFill>
              </a:rPr>
              <a:t>gingival bleeding</a:t>
            </a:r>
            <a:r>
              <a:rPr lang="en-US" sz="2800" dirty="0"/>
              <a:t>, and </a:t>
            </a:r>
            <a:r>
              <a:rPr lang="en-US" sz="2800" dirty="0">
                <a:solidFill>
                  <a:schemeClr val="accent4">
                    <a:lumMod val="75000"/>
                  </a:schemeClr>
                </a:solidFill>
              </a:rPr>
              <a:t>pain</a:t>
            </a:r>
            <a:r>
              <a:rPr lang="en-US" sz="2800" dirty="0"/>
              <a:t>. </a:t>
            </a:r>
            <a:r>
              <a:rPr lang="en-US" sz="2800" dirty="0">
                <a:solidFill>
                  <a:schemeClr val="accent4">
                    <a:lumMod val="75000"/>
                  </a:schemeClr>
                </a:solidFill>
              </a:rPr>
              <a:t>Fetid breath </a:t>
            </a:r>
            <a:r>
              <a:rPr lang="en-US" sz="2800" dirty="0"/>
              <a:t>and </a:t>
            </a:r>
            <a:r>
              <a:rPr lang="en-US" sz="2800" dirty="0" err="1">
                <a:solidFill>
                  <a:schemeClr val="accent4">
                    <a:lumMod val="75000"/>
                  </a:schemeClr>
                </a:solidFill>
              </a:rPr>
              <a:t>pseudomembrane</a:t>
            </a:r>
            <a:r>
              <a:rPr lang="en-US" sz="2800" dirty="0">
                <a:solidFill>
                  <a:schemeClr val="accent4">
                    <a:lumMod val="75000"/>
                  </a:schemeClr>
                </a:solidFill>
              </a:rPr>
              <a:t> formation </a:t>
            </a:r>
            <a:r>
              <a:rPr lang="en-US" sz="2800" dirty="0"/>
              <a:t>may be secondary diagnostic features.</a:t>
            </a:r>
            <a:r>
              <a:rPr lang="en-US" sz="2800" dirty="0">
                <a:solidFill>
                  <a:srgbClr val="FF0000"/>
                </a:solidFill>
              </a:rPr>
              <a:t> Fusiform bacteria, </a:t>
            </a:r>
            <a:r>
              <a:rPr lang="en-US" sz="2800" dirty="0" err="1">
                <a:solidFill>
                  <a:srgbClr val="FF0000"/>
                </a:solidFill>
              </a:rPr>
              <a:t>prevotella</a:t>
            </a:r>
            <a:r>
              <a:rPr lang="en-US" sz="2800" dirty="0">
                <a:solidFill>
                  <a:srgbClr val="FF0000"/>
                </a:solidFill>
              </a:rPr>
              <a:t> intermedia, and spirochetes </a:t>
            </a:r>
            <a:r>
              <a:rPr lang="en-US" sz="2800" dirty="0"/>
              <a:t>have been associated with gingival lesions. Predisposing factors may include:</a:t>
            </a:r>
            <a:r>
              <a:rPr lang="en-US" sz="2800" dirty="0">
                <a:solidFill>
                  <a:schemeClr val="accent1">
                    <a:lumMod val="50000"/>
                  </a:schemeClr>
                </a:solidFill>
              </a:rPr>
              <a:t> emotional stress, poor diet, cigarette smoking, and HIV infection</a:t>
            </a:r>
            <a:r>
              <a:rPr lang="en-US" sz="2800" dirty="0"/>
              <a:t>.`</a:t>
            </a:r>
            <a:endParaRPr lang="ar-IQ" sz="2800" dirty="0"/>
          </a:p>
        </p:txBody>
      </p:sp>
    </p:spTree>
    <p:extLst>
      <p:ext uri="{BB962C8B-B14F-4D97-AF65-F5344CB8AC3E}">
        <p14:creationId xmlns:p14="http://schemas.microsoft.com/office/powerpoint/2010/main" val="505398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94708" y="130628"/>
            <a:ext cx="9144000" cy="4460966"/>
          </a:xfrm>
        </p:spPr>
        <p:txBody>
          <a:bodyPr/>
          <a:lstStyle/>
          <a:p>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668" y="1188720"/>
            <a:ext cx="8621486" cy="50553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287" y="1188719"/>
            <a:ext cx="9041810" cy="5199017"/>
          </a:xfrm>
          <a:prstGeom prst="rect">
            <a:avLst/>
          </a:prstGeom>
        </p:spPr>
      </p:pic>
    </p:spTree>
    <p:extLst>
      <p:ext uri="{BB962C8B-B14F-4D97-AF65-F5344CB8AC3E}">
        <p14:creationId xmlns:p14="http://schemas.microsoft.com/office/powerpoint/2010/main" val="35170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0710" y="1353178"/>
            <a:ext cx="4965735" cy="4224661"/>
          </a:xfrm>
        </p:spPr>
        <p:txBody>
          <a:bodyPr>
            <a:normAutofit/>
          </a:bodyPr>
          <a:lstStyle/>
          <a:p>
            <a:pPr algn="l"/>
            <a:r>
              <a:rPr lang="en-US" sz="2800" dirty="0"/>
              <a:t>This is an infection characterized by necrosis of gingival tissues, periodontal ligament, and alveolar bone. These lesions are most commonly observed in individual with systemic conditions including </a:t>
            </a:r>
            <a:r>
              <a:rPr lang="en-US" sz="2800" dirty="0">
                <a:solidFill>
                  <a:srgbClr val="C00000"/>
                </a:solidFill>
              </a:rPr>
              <a:t>HIV infection, severe malnutrition, and immunosuppression</a:t>
            </a:r>
            <a:endParaRPr lang="ar-IQ" sz="2800" dirty="0">
              <a:solidFill>
                <a:srgbClr val="C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726" y="1353180"/>
            <a:ext cx="5501776" cy="4224660"/>
          </a:xfrm>
          <a:prstGeom prst="rect">
            <a:avLst/>
          </a:prstGeom>
        </p:spPr>
      </p:pic>
      <p:sp>
        <p:nvSpPr>
          <p:cNvPr id="5" name="TextBox 4"/>
          <p:cNvSpPr txBox="1"/>
          <p:nvPr/>
        </p:nvSpPr>
        <p:spPr>
          <a:xfrm>
            <a:off x="5551714" y="117566"/>
            <a:ext cx="184731" cy="369332"/>
          </a:xfrm>
          <a:prstGeom prst="rect">
            <a:avLst/>
          </a:prstGeom>
          <a:noFill/>
        </p:spPr>
        <p:txBody>
          <a:bodyPr wrap="none" rtlCol="1">
            <a:spAutoFit/>
          </a:bodyPr>
          <a:lstStyle/>
          <a:p>
            <a:endParaRPr lang="ar-IQ" dirty="0"/>
          </a:p>
        </p:txBody>
      </p:sp>
      <p:sp>
        <p:nvSpPr>
          <p:cNvPr id="6" name="TextBox 5"/>
          <p:cNvSpPr txBox="1"/>
          <p:nvPr/>
        </p:nvSpPr>
        <p:spPr>
          <a:xfrm>
            <a:off x="993702" y="319874"/>
            <a:ext cx="9300754" cy="830997"/>
          </a:xfrm>
          <a:prstGeom prst="rect">
            <a:avLst/>
          </a:prstGeom>
          <a:noFill/>
        </p:spPr>
        <p:txBody>
          <a:bodyPr wrap="square" rtlCol="1">
            <a:spAutoFit/>
          </a:bodyPr>
          <a:lstStyle/>
          <a:p>
            <a:r>
              <a:rPr lang="en-US" sz="4800" dirty="0">
                <a:solidFill>
                  <a:schemeClr val="accent4">
                    <a:lumMod val="50000"/>
                  </a:schemeClr>
                </a:solidFill>
              </a:rPr>
              <a:t>Necrotizing ulcerative periodontitis: </a:t>
            </a:r>
          </a:p>
        </p:txBody>
      </p:sp>
    </p:spTree>
    <p:extLst>
      <p:ext uri="{BB962C8B-B14F-4D97-AF65-F5344CB8AC3E}">
        <p14:creationId xmlns:p14="http://schemas.microsoft.com/office/powerpoint/2010/main" val="3995621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7200"/>
            <a:ext cx="9144000" cy="1267097"/>
          </a:xfrm>
        </p:spPr>
        <p:txBody>
          <a:bodyPr>
            <a:normAutofit/>
          </a:bodyPr>
          <a:lstStyle/>
          <a:p>
            <a:r>
              <a:rPr lang="en-US" sz="7200" dirty="0">
                <a:solidFill>
                  <a:schemeClr val="accent4">
                    <a:lumMod val="50000"/>
                  </a:schemeClr>
                </a:solidFill>
              </a:rPr>
              <a:t>Necrotizing stomatitis </a:t>
            </a:r>
            <a:endParaRPr lang="ar-IQ" sz="7200" dirty="0">
              <a:solidFill>
                <a:schemeClr val="accent4">
                  <a:lumMod val="50000"/>
                </a:schemeClr>
              </a:solidFill>
            </a:endParaRPr>
          </a:p>
        </p:txBody>
      </p:sp>
      <p:sp>
        <p:nvSpPr>
          <p:cNvPr id="3" name="Subtitle 2"/>
          <p:cNvSpPr>
            <a:spLocks noGrp="1"/>
          </p:cNvSpPr>
          <p:nvPr>
            <p:ph type="subTitle" idx="1"/>
          </p:nvPr>
        </p:nvSpPr>
        <p:spPr>
          <a:xfrm>
            <a:off x="627017" y="1593668"/>
            <a:ext cx="5826034" cy="4650377"/>
          </a:xfrm>
        </p:spPr>
        <p:txBody>
          <a:bodyPr>
            <a:normAutofit/>
          </a:bodyPr>
          <a:lstStyle/>
          <a:p>
            <a:pPr algn="l"/>
            <a:r>
              <a:rPr lang="en-US" sz="3200" dirty="0"/>
              <a:t>is a very severe and aggressive form of necrotizing periodontal disease showing extensive oral cavity tissue and bone destruction. In necrotizing stomatitis, after the oral mucosal membranes are destroyed, the entire mouth is involved due to spread of deep infection.</a:t>
            </a:r>
            <a:endParaRPr lang="ar-IQ"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109" y="2129246"/>
            <a:ext cx="5734594" cy="335715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109" y="2129246"/>
            <a:ext cx="5734594" cy="3357154"/>
          </a:xfrm>
          <a:prstGeom prst="rect">
            <a:avLst/>
          </a:prstGeom>
        </p:spPr>
      </p:pic>
    </p:spTree>
    <p:extLst>
      <p:ext uri="{BB962C8B-B14F-4D97-AF65-F5344CB8AC3E}">
        <p14:creationId xmlns:p14="http://schemas.microsoft.com/office/powerpoint/2010/main" val="37668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9269" y="235130"/>
            <a:ext cx="11155680" cy="6622869"/>
          </a:xfrm>
        </p:spPr>
        <p:txBody>
          <a:bodyPr/>
          <a:lstStyle/>
          <a:p>
            <a:pPr algn="l"/>
            <a:r>
              <a:rPr lang="en-US" sz="2800" b="1" u="sng" dirty="0"/>
              <a:t>Other condition affecting the periodontium:</a:t>
            </a:r>
            <a:endParaRPr lang="en-US" dirty="0"/>
          </a:p>
          <a:p>
            <a:pPr marL="457200" indent="-457200" algn="l">
              <a:buAutoNum type="arabicPeriod"/>
            </a:pPr>
            <a:r>
              <a:rPr lang="en-US" sz="3600" dirty="0">
                <a:solidFill>
                  <a:srgbClr val="C00000"/>
                </a:solidFill>
              </a:rPr>
              <a:t>PERIODONTAL ABSCESSES (PA) </a:t>
            </a:r>
          </a:p>
          <a:p>
            <a:pPr algn="l"/>
            <a:r>
              <a:rPr lang="en-US" sz="2800" dirty="0"/>
              <a:t>Clinical presentation: Different etiological factors may explain the occurrence of abscesses in the periodontal tissues, such as </a:t>
            </a:r>
            <a:r>
              <a:rPr lang="en-US" sz="2800" dirty="0">
                <a:solidFill>
                  <a:schemeClr val="accent5"/>
                </a:solidFill>
              </a:rPr>
              <a:t>pulp necrosis </a:t>
            </a:r>
            <a:r>
              <a:rPr lang="en-US" sz="2800" dirty="0"/>
              <a:t>(endodontic, periapical or </a:t>
            </a:r>
            <a:r>
              <a:rPr lang="en-US" sz="2800" dirty="0" err="1"/>
              <a:t>dentoalveolar</a:t>
            </a:r>
            <a:r>
              <a:rPr lang="en-US" sz="2800" dirty="0"/>
              <a:t> abscesses), </a:t>
            </a:r>
            <a:r>
              <a:rPr lang="en-US" sz="2800" dirty="0">
                <a:solidFill>
                  <a:schemeClr val="accent5"/>
                </a:solidFill>
              </a:rPr>
              <a:t>periodontal infections </a:t>
            </a:r>
            <a:r>
              <a:rPr lang="en-US" sz="2800" dirty="0"/>
              <a:t>(gingival or periodontal abscess ), </a:t>
            </a:r>
            <a:r>
              <a:rPr lang="en-US" sz="2800" dirty="0" err="1">
                <a:solidFill>
                  <a:schemeClr val="accent5"/>
                </a:solidFill>
              </a:rPr>
              <a:t>pericoronitis</a:t>
            </a:r>
            <a:r>
              <a:rPr lang="en-US" sz="2800" dirty="0"/>
              <a:t> (</a:t>
            </a:r>
            <a:r>
              <a:rPr lang="en-US" sz="2800" dirty="0" err="1"/>
              <a:t>pericoronal</a:t>
            </a:r>
            <a:r>
              <a:rPr lang="en-US" sz="2800" dirty="0"/>
              <a:t> abscess), </a:t>
            </a:r>
            <a:r>
              <a:rPr lang="en-US" sz="2800" dirty="0">
                <a:solidFill>
                  <a:schemeClr val="accent5"/>
                </a:solidFill>
              </a:rPr>
              <a:t>trauma, surgery, or foreign body impaction</a:t>
            </a:r>
            <a:r>
              <a:rPr lang="en-US" sz="2800" dirty="0"/>
              <a:t>. Together, they are referred to </a:t>
            </a:r>
            <a:r>
              <a:rPr lang="en-US" sz="2800" dirty="0">
                <a:solidFill>
                  <a:srgbClr val="FF0000"/>
                </a:solidFill>
              </a:rPr>
              <a:t>as odontogenic or dental abscesses, </a:t>
            </a:r>
            <a:r>
              <a:rPr lang="en-US" sz="2800" dirty="0"/>
              <a:t>and when they are associated with endo </a:t>
            </a:r>
            <a:r>
              <a:rPr lang="en-US" sz="2800" dirty="0" err="1"/>
              <a:t>perio</a:t>
            </a:r>
            <a:r>
              <a:rPr lang="en-US" sz="2800" dirty="0"/>
              <a:t> </a:t>
            </a:r>
            <a:r>
              <a:rPr lang="en-US" sz="2800" dirty="0" err="1"/>
              <a:t>lession</a:t>
            </a:r>
            <a:r>
              <a:rPr lang="en-US" sz="2800" dirty="0"/>
              <a:t>, they could also be considered </a:t>
            </a:r>
            <a:r>
              <a:rPr lang="en-US" sz="2800" dirty="0">
                <a:solidFill>
                  <a:srgbClr val="FF0000"/>
                </a:solidFill>
              </a:rPr>
              <a:t>odontogenic abscesses</a:t>
            </a:r>
            <a:r>
              <a:rPr lang="en-US" sz="2800" dirty="0"/>
              <a:t>. PA can specifically be defined as a localized accumulation of pus located within the gingival wall of the periodontal pocket, with an expressed periodontal breakdown occurring during a limited period of time, and with easily detectable clinical symptoms. </a:t>
            </a:r>
            <a:endParaRPr lang="ar-IQ" sz="2800" dirty="0"/>
          </a:p>
        </p:txBody>
      </p:sp>
    </p:spTree>
    <p:extLst>
      <p:ext uri="{BB962C8B-B14F-4D97-AF65-F5344CB8AC3E}">
        <p14:creationId xmlns:p14="http://schemas.microsoft.com/office/powerpoint/2010/main" val="1964825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137" y="418011"/>
            <a:ext cx="11168743" cy="5499463"/>
          </a:xfrm>
        </p:spPr>
        <p:txBody>
          <a:bodyPr>
            <a:normAutofit/>
          </a:bodyPr>
          <a:lstStyle/>
          <a:p>
            <a:pPr algn="l"/>
            <a:r>
              <a:rPr lang="en-US" sz="3200" u="sng" dirty="0">
                <a:solidFill>
                  <a:srgbClr val="0070C0"/>
                </a:solidFill>
              </a:rPr>
              <a:t>Periodontal abscess in periodontitis patients: </a:t>
            </a:r>
          </a:p>
          <a:p>
            <a:pPr algn="l"/>
            <a:r>
              <a:rPr lang="en-US" sz="3200" dirty="0"/>
              <a:t>In periodontitis patients, a PA could represent a period of disease exacerbation, favored by the existence of </a:t>
            </a:r>
            <a:r>
              <a:rPr lang="en-US" sz="3200" dirty="0">
                <a:solidFill>
                  <a:srgbClr val="FF0000"/>
                </a:solidFill>
              </a:rPr>
              <a:t>tortuous pockets, </a:t>
            </a:r>
            <a:r>
              <a:rPr lang="en-US" sz="3200" dirty="0"/>
              <a:t>the presence of </a:t>
            </a:r>
            <a:r>
              <a:rPr lang="en-US" sz="3200" dirty="0">
                <a:solidFill>
                  <a:srgbClr val="FF0000"/>
                </a:solidFill>
              </a:rPr>
              <a:t>furcation involvement </a:t>
            </a:r>
            <a:r>
              <a:rPr lang="en-US" sz="3200" dirty="0"/>
              <a:t>or a </a:t>
            </a:r>
            <a:r>
              <a:rPr lang="en-US" sz="3200" dirty="0">
                <a:solidFill>
                  <a:srgbClr val="FF0000"/>
                </a:solidFill>
              </a:rPr>
              <a:t>vertical defect</a:t>
            </a:r>
            <a:r>
              <a:rPr lang="en-US" sz="3200" dirty="0"/>
              <a:t>, in which the marginal closure of the pocket could lead to an extension of the infection into the surrounding periodontal tissues. In addition, changes in the composition of the</a:t>
            </a:r>
            <a:r>
              <a:rPr lang="en-US" sz="3200" dirty="0">
                <a:solidFill>
                  <a:srgbClr val="FF0000"/>
                </a:solidFill>
              </a:rPr>
              <a:t> </a:t>
            </a:r>
            <a:r>
              <a:rPr lang="en-US" sz="3200" dirty="0" err="1">
                <a:solidFill>
                  <a:srgbClr val="FF0000"/>
                </a:solidFill>
              </a:rPr>
              <a:t>subgingival</a:t>
            </a:r>
            <a:r>
              <a:rPr lang="en-US" sz="3200" dirty="0">
                <a:solidFill>
                  <a:srgbClr val="FF0000"/>
                </a:solidFill>
              </a:rPr>
              <a:t> microbiota, with an increase in bacterial virulence</a:t>
            </a:r>
            <a:r>
              <a:rPr lang="en-US" sz="3200" dirty="0"/>
              <a:t>, or a decrease in the host defense, could also result in an inefficient capacity to drain the increased suppuration</a:t>
            </a:r>
            <a:endParaRPr lang="ar-IQ" sz="3200" dirty="0"/>
          </a:p>
        </p:txBody>
      </p:sp>
    </p:spTree>
    <p:extLst>
      <p:ext uri="{BB962C8B-B14F-4D97-AF65-F5344CB8AC3E}">
        <p14:creationId xmlns:p14="http://schemas.microsoft.com/office/powerpoint/2010/main" val="281293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IQ"/>
          </a:p>
        </p:txBody>
      </p:sp>
      <p:sp>
        <p:nvSpPr>
          <p:cNvPr id="3" name="Subtitle 2"/>
          <p:cNvSpPr>
            <a:spLocks noGrp="1"/>
          </p:cNvSpPr>
          <p:nvPr>
            <p:ph type="subTitle" idx="1"/>
          </p:nvPr>
        </p:nvSpPr>
        <p:spPr/>
        <p:txBody>
          <a:bodyPr/>
          <a:lstStyle/>
          <a:p>
            <a:endParaRPr lang="ar-IQ"/>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57" y="600892"/>
            <a:ext cx="8673737" cy="5603966"/>
          </a:xfrm>
          <a:prstGeom prst="rect">
            <a:avLst/>
          </a:prstGeom>
        </p:spPr>
      </p:pic>
    </p:spTree>
    <p:extLst>
      <p:ext uri="{BB962C8B-B14F-4D97-AF65-F5344CB8AC3E}">
        <p14:creationId xmlns:p14="http://schemas.microsoft.com/office/powerpoint/2010/main" val="1671232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22514"/>
            <a:ext cx="9144000" cy="4735286"/>
          </a:xfrm>
        </p:spPr>
        <p:txBody>
          <a:bodyPr/>
          <a:lstStyle/>
          <a:p>
            <a:endParaRPr lang="ar-IQ" dirty="0"/>
          </a:p>
        </p:txBody>
      </p:sp>
      <p:pic>
        <p:nvPicPr>
          <p:cNvPr id="4" name="Picture 3"/>
          <p:cNvPicPr>
            <a:picLocks noChangeAspect="1"/>
          </p:cNvPicPr>
          <p:nvPr/>
        </p:nvPicPr>
        <p:blipFill>
          <a:blip>
            <a:extLst>
              <a:ext uri="{28A0092B-C50C-407E-A947-70E740481C1C}">
                <a14:useLocalDpi xmlns:a14="http://schemas.microsoft.com/office/drawing/2010/main" val="0"/>
              </a:ext>
            </a:extLst>
          </a:blip>
          <a:stretch>
            <a:fillRect/>
          </a:stretch>
        </p:blipFill>
        <p:spPr>
          <a:xfrm>
            <a:off x="953589" y="463550"/>
            <a:ext cx="9714411" cy="648589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762" y="522514"/>
            <a:ext cx="9583238" cy="6426925"/>
          </a:xfrm>
          <a:prstGeom prst="rect">
            <a:avLst/>
          </a:prstGeom>
        </p:spPr>
      </p:pic>
    </p:spTree>
    <p:extLst>
      <p:ext uri="{BB962C8B-B14F-4D97-AF65-F5344CB8AC3E}">
        <p14:creationId xmlns:p14="http://schemas.microsoft.com/office/powerpoint/2010/main" val="316876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4320" y="209005"/>
            <a:ext cx="12135393" cy="6779623"/>
          </a:xfrm>
        </p:spPr>
        <p:txBody>
          <a:bodyPr>
            <a:normAutofit fontScale="92500"/>
          </a:bodyPr>
          <a:lstStyle/>
          <a:p>
            <a:pPr algn="l"/>
            <a:r>
              <a:rPr lang="en-US" sz="3200" b="1" dirty="0">
                <a:solidFill>
                  <a:srgbClr val="FF0000"/>
                </a:solidFill>
              </a:rPr>
              <a:t>Different subgroups could be distinguished:</a:t>
            </a:r>
            <a:r>
              <a:rPr lang="en-US" sz="3200" b="1" dirty="0"/>
              <a:t> </a:t>
            </a:r>
          </a:p>
          <a:p>
            <a:pPr marL="457200" indent="-457200" algn="l">
              <a:buAutoNum type="alphaLcPeriod"/>
            </a:pPr>
            <a:r>
              <a:rPr lang="en-US" sz="2800" dirty="0">
                <a:solidFill>
                  <a:srgbClr val="0070C0"/>
                </a:solidFill>
              </a:rPr>
              <a:t>Acute exacerbation:</a:t>
            </a:r>
          </a:p>
          <a:p>
            <a:pPr algn="l"/>
            <a:r>
              <a:rPr lang="en-US" dirty="0"/>
              <a:t> ○ </a:t>
            </a:r>
            <a:r>
              <a:rPr lang="en-US" sz="2800" dirty="0"/>
              <a:t>In untreated periodontitis. </a:t>
            </a:r>
          </a:p>
          <a:p>
            <a:pPr algn="l"/>
            <a:r>
              <a:rPr lang="en-US" sz="2800" dirty="0"/>
              <a:t>○ In “refractory” periodontitis.</a:t>
            </a:r>
          </a:p>
          <a:p>
            <a:pPr algn="l"/>
            <a:r>
              <a:rPr lang="en-US" sz="2800" dirty="0"/>
              <a:t> ○ during maintenance phase after periodontal therapy. </a:t>
            </a:r>
          </a:p>
          <a:p>
            <a:pPr algn="l"/>
            <a:r>
              <a:rPr lang="en-US" sz="3600" dirty="0">
                <a:solidFill>
                  <a:srgbClr val="002060"/>
                </a:solidFill>
              </a:rPr>
              <a:t>b. After different treatments: </a:t>
            </a:r>
          </a:p>
          <a:p>
            <a:pPr algn="l"/>
            <a:r>
              <a:rPr lang="en-US" sz="2800" dirty="0">
                <a:solidFill>
                  <a:srgbClr val="FF0000"/>
                </a:solidFill>
              </a:rPr>
              <a:t>○ Scaling and root </a:t>
            </a:r>
            <a:r>
              <a:rPr lang="en-US" sz="2800" dirty="0" err="1">
                <a:solidFill>
                  <a:srgbClr val="FF0000"/>
                </a:solidFill>
              </a:rPr>
              <a:t>planing</a:t>
            </a:r>
            <a:r>
              <a:rPr lang="en-US" sz="2800" dirty="0">
                <a:solidFill>
                  <a:srgbClr val="FF0000"/>
                </a:solidFill>
              </a:rPr>
              <a:t> or professional prophylaxis</a:t>
            </a:r>
            <a:r>
              <a:rPr lang="en-US" sz="2800" dirty="0"/>
              <a:t>: dislodged calculus fragments could be pushed into the tissues, or inadequate scaling could allow calculus to remain in deep pocket areas, whereas the coronal part would occlude the normal drainage.</a:t>
            </a:r>
          </a:p>
          <a:p>
            <a:pPr algn="l"/>
            <a:r>
              <a:rPr lang="en-US" sz="2800" dirty="0"/>
              <a:t> </a:t>
            </a:r>
            <a:r>
              <a:rPr lang="en-US" sz="2800" dirty="0">
                <a:solidFill>
                  <a:srgbClr val="FF0000"/>
                </a:solidFill>
              </a:rPr>
              <a:t>○ Surgical periodontal therapy</a:t>
            </a:r>
            <a:r>
              <a:rPr lang="en-US" sz="2800" dirty="0"/>
              <a:t>: associated with the presence of foreign bodies such as membranes for regeneration or sutures.</a:t>
            </a:r>
          </a:p>
          <a:p>
            <a:pPr algn="l"/>
            <a:r>
              <a:rPr lang="en-US" sz="2800" dirty="0"/>
              <a:t> </a:t>
            </a:r>
            <a:r>
              <a:rPr lang="en-US" sz="2800" dirty="0">
                <a:solidFill>
                  <a:srgbClr val="FF0000"/>
                </a:solidFill>
              </a:rPr>
              <a:t>○ Systemic antimicrobial intake</a:t>
            </a:r>
            <a:r>
              <a:rPr lang="en-US" sz="2800" dirty="0"/>
              <a:t>, without </a:t>
            </a:r>
            <a:r>
              <a:rPr lang="en-US" sz="2800" dirty="0" err="1"/>
              <a:t>subgingival</a:t>
            </a:r>
            <a:r>
              <a:rPr lang="en-US" sz="2800" dirty="0"/>
              <a:t> debridement, in patients with severe periodontitis could also cause abscess formation, probably related to an overgrowth of opportunistic bacteria.</a:t>
            </a:r>
          </a:p>
          <a:p>
            <a:pPr algn="l"/>
            <a:r>
              <a:rPr lang="en-US" sz="2800" dirty="0"/>
              <a:t> </a:t>
            </a:r>
            <a:r>
              <a:rPr lang="en-US" sz="2800" dirty="0">
                <a:solidFill>
                  <a:srgbClr val="FF0000"/>
                </a:solidFill>
              </a:rPr>
              <a:t>○ Use of other drugs</a:t>
            </a:r>
            <a:r>
              <a:rPr lang="en-US" sz="2800" dirty="0"/>
              <a:t>: e.g., </a:t>
            </a:r>
            <a:r>
              <a:rPr lang="en-US" sz="2800" dirty="0" err="1"/>
              <a:t>nifedipine</a:t>
            </a:r>
            <a:r>
              <a:rPr lang="en-US" sz="2800" dirty="0"/>
              <a:t>. </a:t>
            </a:r>
            <a:endParaRPr lang="ar-IQ" sz="2800" dirty="0"/>
          </a:p>
        </p:txBody>
      </p:sp>
    </p:spTree>
    <p:extLst>
      <p:ext uri="{BB962C8B-B14F-4D97-AF65-F5344CB8AC3E}">
        <p14:creationId xmlns:p14="http://schemas.microsoft.com/office/powerpoint/2010/main" val="196398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1" y="182880"/>
            <a:ext cx="11952514" cy="6479177"/>
          </a:xfrm>
        </p:spPr>
        <p:txBody>
          <a:bodyPr>
            <a:normAutofit fontScale="92500" lnSpcReduction="20000"/>
          </a:bodyPr>
          <a:lstStyle/>
          <a:p>
            <a:pPr algn="l"/>
            <a:r>
              <a:rPr lang="en-US" sz="3900" dirty="0"/>
              <a:t>Periodontal abscess in non‐ periodontitis patients </a:t>
            </a:r>
          </a:p>
          <a:p>
            <a:pPr algn="l"/>
            <a:r>
              <a:rPr lang="en-US" dirty="0"/>
              <a:t>PA can also occur in previously healthy sites, because of : </a:t>
            </a:r>
          </a:p>
          <a:p>
            <a:pPr algn="l"/>
            <a:r>
              <a:rPr lang="en-US" sz="2600" dirty="0"/>
              <a:t>• </a:t>
            </a:r>
            <a:r>
              <a:rPr lang="en-US" sz="2600" dirty="0">
                <a:solidFill>
                  <a:srgbClr val="FF0000"/>
                </a:solidFill>
              </a:rPr>
              <a:t>Impaction of foreign bodies</a:t>
            </a:r>
            <a:r>
              <a:rPr lang="en-US" sz="2600" dirty="0"/>
              <a:t>: dental floss, orthodontic elastic, toothpick, rubber dam, or popcorn hulls.</a:t>
            </a:r>
          </a:p>
          <a:p>
            <a:pPr algn="l"/>
            <a:r>
              <a:rPr lang="en-US" sz="2600" dirty="0"/>
              <a:t> • </a:t>
            </a:r>
            <a:r>
              <a:rPr lang="en-US" sz="2600" dirty="0">
                <a:solidFill>
                  <a:srgbClr val="FF0000"/>
                </a:solidFill>
              </a:rPr>
              <a:t>Harmful habits </a:t>
            </a:r>
            <a:r>
              <a:rPr lang="en-US" sz="2600" dirty="0"/>
              <a:t>(biting wire, nail biting, clenching) could favor abscess formation because of </a:t>
            </a:r>
            <a:r>
              <a:rPr lang="en-US" sz="2600" dirty="0" err="1"/>
              <a:t>subgingival</a:t>
            </a:r>
            <a:r>
              <a:rPr lang="en-US" sz="2600" dirty="0"/>
              <a:t> impaction of foreign bodies or to coronal closure of the pocket </a:t>
            </a:r>
          </a:p>
          <a:p>
            <a:pPr algn="l"/>
            <a:r>
              <a:rPr lang="en-US" sz="2600" dirty="0"/>
              <a:t>• </a:t>
            </a:r>
            <a:r>
              <a:rPr lang="en-US" sz="2600" dirty="0">
                <a:solidFill>
                  <a:srgbClr val="FF0000"/>
                </a:solidFill>
              </a:rPr>
              <a:t>Orthodontic factors</a:t>
            </a:r>
            <a:r>
              <a:rPr lang="en-US" sz="2600" dirty="0"/>
              <a:t>, such as inadequate orthodontic forces or a cross‐bite, have been reported to favor PA development. </a:t>
            </a:r>
          </a:p>
          <a:p>
            <a:pPr algn="l"/>
            <a:r>
              <a:rPr lang="en-US" sz="2600" dirty="0"/>
              <a:t>• </a:t>
            </a:r>
            <a:r>
              <a:rPr lang="en-US" sz="2600" dirty="0">
                <a:solidFill>
                  <a:srgbClr val="FF0000"/>
                </a:solidFill>
              </a:rPr>
              <a:t>Gingival enlargement</a:t>
            </a:r>
            <a:r>
              <a:rPr lang="en-US" sz="2600" dirty="0"/>
              <a:t>. </a:t>
            </a:r>
          </a:p>
          <a:p>
            <a:pPr algn="l"/>
            <a:r>
              <a:rPr lang="en-US" sz="3900" dirty="0"/>
              <a:t>• </a:t>
            </a:r>
            <a:r>
              <a:rPr lang="en-US" sz="3900" dirty="0">
                <a:solidFill>
                  <a:srgbClr val="7030A0"/>
                </a:solidFill>
              </a:rPr>
              <a:t>Alterations of the root surface, including: </a:t>
            </a:r>
          </a:p>
          <a:p>
            <a:pPr marL="342900" indent="-342900" algn="l">
              <a:buFont typeface="Wingdings" panose="05000000000000000000" pitchFamily="2" charset="2"/>
              <a:buChar char="Ø"/>
            </a:pPr>
            <a:r>
              <a:rPr lang="en-US" sz="2600" dirty="0">
                <a:solidFill>
                  <a:srgbClr val="FF0000"/>
                </a:solidFill>
              </a:rPr>
              <a:t>Severe anatomic alterations</a:t>
            </a:r>
            <a:r>
              <a:rPr lang="en-US" sz="2600" dirty="0"/>
              <a:t>, such as </a:t>
            </a:r>
            <a:r>
              <a:rPr lang="en-US" sz="2600" dirty="0" err="1"/>
              <a:t>invaginated</a:t>
            </a:r>
            <a:r>
              <a:rPr lang="en-US" sz="2600" dirty="0"/>
              <a:t> tooth, dens </a:t>
            </a:r>
            <a:r>
              <a:rPr lang="en-US" sz="2600" dirty="0" err="1"/>
              <a:t>evaginatus</a:t>
            </a:r>
            <a:r>
              <a:rPr lang="en-US" sz="2600" dirty="0"/>
              <a:t> (grooves) or </a:t>
            </a:r>
            <a:r>
              <a:rPr lang="en-US" sz="2600" dirty="0" err="1"/>
              <a:t>odontodysplasia</a:t>
            </a:r>
            <a:r>
              <a:rPr lang="en-US" sz="2600" dirty="0"/>
              <a:t>. </a:t>
            </a:r>
          </a:p>
          <a:p>
            <a:pPr marL="342900" indent="-342900" algn="l">
              <a:buFont typeface="Wingdings" panose="05000000000000000000" pitchFamily="2" charset="2"/>
              <a:buChar char="Ø"/>
            </a:pPr>
            <a:r>
              <a:rPr lang="en-US" sz="2600" dirty="0">
                <a:solidFill>
                  <a:srgbClr val="FF0000"/>
                </a:solidFill>
              </a:rPr>
              <a:t>Minor anatomic alterations</a:t>
            </a:r>
            <a:r>
              <a:rPr lang="en-US" sz="2600" dirty="0"/>
              <a:t>, such as </a:t>
            </a:r>
            <a:r>
              <a:rPr lang="en-US" sz="2600" dirty="0" err="1"/>
              <a:t>cemental</a:t>
            </a:r>
            <a:r>
              <a:rPr lang="en-US" sz="2600" dirty="0"/>
              <a:t> tears, enamel pearls or developmental grooves. </a:t>
            </a:r>
          </a:p>
          <a:p>
            <a:pPr marL="342900" indent="-342900" algn="l">
              <a:buFont typeface="Wingdings" panose="05000000000000000000" pitchFamily="2" charset="2"/>
              <a:buChar char="Ø"/>
            </a:pPr>
            <a:r>
              <a:rPr lang="en-US" sz="2600" dirty="0">
                <a:solidFill>
                  <a:srgbClr val="FF0000"/>
                </a:solidFill>
              </a:rPr>
              <a:t>Iatrogenic conditions</a:t>
            </a:r>
            <a:r>
              <a:rPr lang="en-US" sz="2600" dirty="0"/>
              <a:t>, such as perforations. </a:t>
            </a:r>
          </a:p>
          <a:p>
            <a:pPr marL="342900" indent="-342900" algn="l">
              <a:buFont typeface="Wingdings" panose="05000000000000000000" pitchFamily="2" charset="2"/>
              <a:buChar char="Ø"/>
            </a:pPr>
            <a:r>
              <a:rPr lang="en-US" sz="2600" dirty="0">
                <a:solidFill>
                  <a:srgbClr val="FF0000"/>
                </a:solidFill>
              </a:rPr>
              <a:t>Severe root damage</a:t>
            </a:r>
            <a:r>
              <a:rPr lang="en-US" sz="2600" dirty="0"/>
              <a:t>: vertical root fracture or cracked tooth syndrome extending through the root. </a:t>
            </a:r>
          </a:p>
          <a:p>
            <a:pPr marL="342900" indent="-342900" algn="l">
              <a:buFont typeface="Wingdings" panose="05000000000000000000" pitchFamily="2" charset="2"/>
              <a:buChar char="Ø"/>
            </a:pPr>
            <a:r>
              <a:rPr lang="en-US" sz="2600" dirty="0">
                <a:solidFill>
                  <a:srgbClr val="FF0000"/>
                </a:solidFill>
              </a:rPr>
              <a:t>External root resorption. </a:t>
            </a:r>
            <a:endParaRPr lang="ar-IQ" sz="2600" dirty="0">
              <a:solidFill>
                <a:srgbClr val="FF0000"/>
              </a:solidFill>
            </a:endParaRPr>
          </a:p>
        </p:txBody>
      </p:sp>
    </p:spTree>
    <p:extLst>
      <p:ext uri="{BB962C8B-B14F-4D97-AF65-F5344CB8AC3E}">
        <p14:creationId xmlns:p14="http://schemas.microsoft.com/office/powerpoint/2010/main" val="325849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6834" y="352697"/>
            <a:ext cx="9871166" cy="5773783"/>
          </a:xfrm>
        </p:spPr>
        <p:txBody>
          <a:bodyPr/>
          <a:lstStyle/>
          <a:p>
            <a:pPr algn="l"/>
            <a:r>
              <a:rPr lang="en-US" sz="4400" dirty="0">
                <a:solidFill>
                  <a:srgbClr val="FF0000"/>
                </a:solidFill>
              </a:rPr>
              <a:t>2. ENDO‐PERIODONTAL LESIONS (EPL) </a:t>
            </a:r>
          </a:p>
          <a:p>
            <a:pPr algn="l"/>
            <a:r>
              <a:rPr lang="en-US" sz="3600" dirty="0">
                <a:solidFill>
                  <a:srgbClr val="7030A0"/>
                </a:solidFill>
              </a:rPr>
              <a:t>Clinical presentation</a:t>
            </a:r>
            <a:endParaRPr lang="ar-IQ" sz="3600" dirty="0">
              <a:solidFill>
                <a:srgbClr val="7030A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47" y="1828800"/>
            <a:ext cx="10816044" cy="4313803"/>
          </a:xfrm>
          <a:prstGeom prst="rect">
            <a:avLst/>
          </a:prstGeom>
        </p:spPr>
      </p:pic>
    </p:spTree>
    <p:extLst>
      <p:ext uri="{BB962C8B-B14F-4D97-AF65-F5344CB8AC3E}">
        <p14:creationId xmlns:p14="http://schemas.microsoft.com/office/powerpoint/2010/main" val="219892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0446" y="287381"/>
            <a:ext cx="11891554" cy="6113417"/>
          </a:xfrm>
        </p:spPr>
        <p:txBody>
          <a:bodyPr>
            <a:normAutofit/>
          </a:bodyPr>
          <a:lstStyle/>
          <a:p>
            <a:pPr algn="l"/>
            <a:r>
              <a:rPr lang="en-US" sz="4800" dirty="0">
                <a:solidFill>
                  <a:srgbClr val="C00000"/>
                </a:solidFill>
              </a:rPr>
              <a:t>Etiology and risk factors</a:t>
            </a:r>
          </a:p>
          <a:p>
            <a:pPr algn="l"/>
            <a:r>
              <a:rPr lang="en-US" dirty="0"/>
              <a:t> </a:t>
            </a:r>
            <a:r>
              <a:rPr lang="en-US" sz="2800" dirty="0"/>
              <a:t>The primary etiology an established EPL is always associated with varying degrees of microbial contamination of the dental pulp and the supporting periodontal tissues. Nonetheless, the primary etiology of these lesions might be associated with</a:t>
            </a:r>
          </a:p>
          <a:p>
            <a:pPr algn="l"/>
            <a:r>
              <a:rPr lang="en-US" sz="3200" dirty="0">
                <a:solidFill>
                  <a:srgbClr val="00B050"/>
                </a:solidFill>
              </a:rPr>
              <a:t> A. endodontic and/or periodontal infections ,they might be triggered: </a:t>
            </a:r>
          </a:p>
          <a:p>
            <a:pPr marL="457200" indent="-457200" algn="l">
              <a:buAutoNum type="arabicParenBoth"/>
            </a:pPr>
            <a:r>
              <a:rPr lang="en-US" sz="2800" dirty="0">
                <a:solidFill>
                  <a:srgbClr val="FF0000"/>
                </a:solidFill>
              </a:rPr>
              <a:t> by a carious lesion that affects the pulp and, secondarily, affects the periodontium</a:t>
            </a:r>
          </a:p>
          <a:p>
            <a:pPr marL="457200" indent="-457200" algn="l">
              <a:buAutoNum type="arabicParenBoth"/>
            </a:pPr>
            <a:r>
              <a:rPr lang="en-US" sz="2800" dirty="0">
                <a:solidFill>
                  <a:srgbClr val="FF0000"/>
                </a:solidFill>
              </a:rPr>
              <a:t> periodontal destruction that secondarily affects the root canal; </a:t>
            </a:r>
          </a:p>
          <a:p>
            <a:pPr algn="l"/>
            <a:r>
              <a:rPr lang="en-US" sz="2800" dirty="0">
                <a:solidFill>
                  <a:srgbClr val="FF0000"/>
                </a:solidFill>
              </a:rPr>
              <a:t>(3) or by both events concomitantly. The latter type occurs less frequently and is usually referred to as a “true‐combined” or “combined” lesion. These lesions may develop in subjects with periodontal health or disease. </a:t>
            </a:r>
            <a:endParaRPr lang="ar-IQ" sz="2800" dirty="0">
              <a:solidFill>
                <a:srgbClr val="FF0000"/>
              </a:solidFill>
            </a:endParaRPr>
          </a:p>
        </p:txBody>
      </p:sp>
    </p:spTree>
    <p:extLst>
      <p:ext uri="{BB962C8B-B14F-4D97-AF65-F5344CB8AC3E}">
        <p14:creationId xmlns:p14="http://schemas.microsoft.com/office/powerpoint/2010/main" val="3536887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6389" y="300447"/>
            <a:ext cx="11260182" cy="6113416"/>
          </a:xfrm>
        </p:spPr>
        <p:txBody>
          <a:bodyPr>
            <a:normAutofit lnSpcReduction="10000"/>
          </a:bodyPr>
          <a:lstStyle/>
          <a:p>
            <a:pPr algn="l"/>
            <a:r>
              <a:rPr lang="en-US" sz="4000" dirty="0">
                <a:solidFill>
                  <a:srgbClr val="00B050"/>
                </a:solidFill>
              </a:rPr>
              <a:t>B) Trauma and/or iatrogenic factors</a:t>
            </a:r>
            <a:r>
              <a:rPr lang="en-US" dirty="0"/>
              <a:t>. </a:t>
            </a:r>
          </a:p>
          <a:p>
            <a:pPr algn="l"/>
            <a:r>
              <a:rPr lang="en-US" sz="2800" dirty="0"/>
              <a:t>These conditions usually have a poor prognosis as they affect the tooth structure. The most common lesions in this category were:</a:t>
            </a:r>
          </a:p>
          <a:p>
            <a:pPr algn="l"/>
            <a:r>
              <a:rPr lang="en-US" sz="2800" dirty="0"/>
              <a:t> </a:t>
            </a:r>
            <a:r>
              <a:rPr lang="en-US" sz="2800" dirty="0">
                <a:solidFill>
                  <a:srgbClr val="C00000"/>
                </a:solidFill>
              </a:rPr>
              <a:t>(1) root/pulp chamber/furcation perforation </a:t>
            </a:r>
            <a:r>
              <a:rPr lang="en-US" sz="2800" dirty="0"/>
              <a:t>(e.g. because of root canal instrumentation or to tooth preparation for post retained restorations </a:t>
            </a:r>
          </a:p>
          <a:p>
            <a:pPr algn="l"/>
            <a:r>
              <a:rPr lang="en-US" sz="2800" dirty="0">
                <a:solidFill>
                  <a:srgbClr val="C00000"/>
                </a:solidFill>
              </a:rPr>
              <a:t>(2) external root resorption </a:t>
            </a:r>
            <a:r>
              <a:rPr lang="en-US" sz="2800" dirty="0"/>
              <a:t>(e.g., because of trauma)</a:t>
            </a:r>
          </a:p>
          <a:p>
            <a:pPr algn="l"/>
            <a:r>
              <a:rPr lang="en-US" sz="2800" dirty="0"/>
              <a:t> </a:t>
            </a:r>
            <a:r>
              <a:rPr lang="en-US" sz="2800" dirty="0">
                <a:solidFill>
                  <a:srgbClr val="C00000"/>
                </a:solidFill>
              </a:rPr>
              <a:t>(3) pulp necrosis </a:t>
            </a:r>
            <a:r>
              <a:rPr lang="en-US" sz="2800" dirty="0"/>
              <a:t>(e.g., because of trauma) draining through the periodontium</a:t>
            </a:r>
          </a:p>
          <a:p>
            <a:pPr algn="l"/>
            <a:endParaRPr lang="en-US" sz="2800" dirty="0"/>
          </a:p>
          <a:p>
            <a:pPr algn="l"/>
            <a:r>
              <a:rPr lang="en-US" sz="2800" dirty="0">
                <a:solidFill>
                  <a:srgbClr val="C00000"/>
                </a:solidFill>
              </a:rPr>
              <a:t>The periodontal condition </a:t>
            </a:r>
            <a:r>
              <a:rPr lang="en-US" sz="2800" dirty="0"/>
              <a:t>has an important impact in the prognosis of the EPL because of the striking changes in the oral ecology of subjects with periodontal diseases. Converting this ecology back into a healthy state is </a:t>
            </a:r>
            <a:r>
              <a:rPr lang="en-US" sz="2800" dirty="0">
                <a:solidFill>
                  <a:srgbClr val="C00000"/>
                </a:solidFill>
              </a:rPr>
              <a:t>challenging</a:t>
            </a:r>
            <a:r>
              <a:rPr lang="en-US" sz="2800" dirty="0"/>
              <a:t>, especially in patients with severe periodontitis and in teeth with deep pockets</a:t>
            </a:r>
            <a:endParaRPr lang="ar-IQ" sz="2800" dirty="0"/>
          </a:p>
        </p:txBody>
      </p:sp>
    </p:spTree>
    <p:extLst>
      <p:ext uri="{BB962C8B-B14F-4D97-AF65-F5344CB8AC3E}">
        <p14:creationId xmlns:p14="http://schemas.microsoft.com/office/powerpoint/2010/main" val="3834353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1073" y="326570"/>
            <a:ext cx="11456127" cy="6322423"/>
          </a:xfrm>
        </p:spPr>
        <p:txBody>
          <a:bodyPr>
            <a:normAutofit fontScale="92500" lnSpcReduction="10000"/>
          </a:bodyPr>
          <a:lstStyle/>
          <a:p>
            <a:pPr algn="l"/>
            <a:r>
              <a:rPr lang="en-US" sz="3600" b="1" u="sng" dirty="0" err="1">
                <a:solidFill>
                  <a:srgbClr val="C00000"/>
                </a:solidFill>
              </a:rPr>
              <a:t>Mucogingival</a:t>
            </a:r>
            <a:r>
              <a:rPr lang="en-US" sz="3600" b="1" u="sng" dirty="0">
                <a:solidFill>
                  <a:srgbClr val="C00000"/>
                </a:solidFill>
              </a:rPr>
              <a:t> deformities or conditions around teeth:</a:t>
            </a:r>
            <a:r>
              <a:rPr lang="en-US" b="1" dirty="0"/>
              <a:t> </a:t>
            </a:r>
          </a:p>
          <a:p>
            <a:pPr marL="457200" indent="-457200" algn="l">
              <a:buAutoNum type="arabicPeriod"/>
            </a:pPr>
            <a:r>
              <a:rPr lang="en-US" sz="3200" b="1" dirty="0">
                <a:solidFill>
                  <a:schemeClr val="accent5">
                    <a:lumMod val="75000"/>
                  </a:schemeClr>
                </a:solidFill>
              </a:rPr>
              <a:t>gingival biotype </a:t>
            </a:r>
          </a:p>
          <a:p>
            <a:pPr marL="457200" indent="-457200" algn="l">
              <a:buAutoNum type="alphaLcPeriod"/>
            </a:pPr>
            <a:r>
              <a:rPr lang="en-US" sz="3200" dirty="0"/>
              <a:t>Thin scalloped b. Thick scalloped c. Thick flat </a:t>
            </a:r>
          </a:p>
          <a:p>
            <a:pPr algn="l"/>
            <a:r>
              <a:rPr lang="en-US" sz="3200" b="1" dirty="0">
                <a:solidFill>
                  <a:schemeClr val="accent5">
                    <a:lumMod val="75000"/>
                  </a:schemeClr>
                </a:solidFill>
              </a:rPr>
              <a:t>2. Gingival/soft tissue recession </a:t>
            </a:r>
          </a:p>
          <a:p>
            <a:pPr marL="457200" indent="-457200" algn="l">
              <a:buAutoNum type="alphaLcPeriod"/>
            </a:pPr>
            <a:r>
              <a:rPr lang="en-US" sz="3200" dirty="0"/>
              <a:t>Facial or lingual surfaces b. Interproximal (papillary) c. Severity of recession d. Gingival thickness e. Gingival width </a:t>
            </a:r>
          </a:p>
          <a:p>
            <a:pPr algn="l"/>
            <a:r>
              <a:rPr lang="en-US" sz="3200" b="1" dirty="0">
                <a:solidFill>
                  <a:schemeClr val="accent5">
                    <a:lumMod val="75000"/>
                  </a:schemeClr>
                </a:solidFill>
              </a:rPr>
              <a:t>3. Lack of keratinized gingiva </a:t>
            </a:r>
          </a:p>
          <a:p>
            <a:pPr algn="l"/>
            <a:r>
              <a:rPr lang="en-US" sz="3200" b="1" dirty="0">
                <a:solidFill>
                  <a:schemeClr val="accent5">
                    <a:lumMod val="75000"/>
                  </a:schemeClr>
                </a:solidFill>
              </a:rPr>
              <a:t>4. Decreased vestibular depth </a:t>
            </a:r>
          </a:p>
          <a:p>
            <a:pPr algn="l"/>
            <a:r>
              <a:rPr lang="en-US" sz="3200" b="1" dirty="0">
                <a:solidFill>
                  <a:schemeClr val="accent5">
                    <a:lumMod val="75000"/>
                  </a:schemeClr>
                </a:solidFill>
              </a:rPr>
              <a:t>5. Aberrant </a:t>
            </a:r>
            <a:r>
              <a:rPr lang="en-US" sz="3200" b="1" dirty="0" err="1">
                <a:solidFill>
                  <a:schemeClr val="accent5">
                    <a:lumMod val="75000"/>
                  </a:schemeClr>
                </a:solidFill>
              </a:rPr>
              <a:t>frenum</a:t>
            </a:r>
            <a:r>
              <a:rPr lang="en-US" sz="3200" b="1" dirty="0">
                <a:solidFill>
                  <a:schemeClr val="accent5">
                    <a:lumMod val="75000"/>
                  </a:schemeClr>
                </a:solidFill>
              </a:rPr>
              <a:t>/muscle position </a:t>
            </a:r>
          </a:p>
          <a:p>
            <a:pPr algn="l"/>
            <a:r>
              <a:rPr lang="en-US" sz="3200" b="1" dirty="0">
                <a:solidFill>
                  <a:schemeClr val="accent5">
                    <a:lumMod val="75000"/>
                  </a:schemeClr>
                </a:solidFill>
              </a:rPr>
              <a:t>6. Gingival excess </a:t>
            </a:r>
          </a:p>
          <a:p>
            <a:pPr marL="457200" indent="-457200" algn="l">
              <a:buAutoNum type="alphaLcPeriod"/>
            </a:pPr>
            <a:r>
              <a:rPr lang="en-US" sz="3200" dirty="0" err="1"/>
              <a:t>Pseudopocket</a:t>
            </a:r>
            <a:r>
              <a:rPr lang="en-US" sz="3200" dirty="0"/>
              <a:t> b. Inconsistent gingival margin c. Excessive gingival display d. Gingival enlargement </a:t>
            </a:r>
          </a:p>
          <a:p>
            <a:pPr algn="l"/>
            <a:r>
              <a:rPr lang="en-US" sz="3200" b="1" dirty="0">
                <a:solidFill>
                  <a:schemeClr val="accent5">
                    <a:lumMod val="75000"/>
                  </a:schemeClr>
                </a:solidFill>
              </a:rPr>
              <a:t>7. Abnormal color</a:t>
            </a:r>
            <a:endParaRPr lang="ar-IQ" sz="3200" b="1" dirty="0">
              <a:solidFill>
                <a:schemeClr val="accent5">
                  <a:lumMod val="75000"/>
                </a:schemeClr>
              </a:solidFill>
            </a:endParaRPr>
          </a:p>
        </p:txBody>
      </p:sp>
    </p:spTree>
    <p:extLst>
      <p:ext uri="{BB962C8B-B14F-4D97-AF65-F5344CB8AC3E}">
        <p14:creationId xmlns:p14="http://schemas.microsoft.com/office/powerpoint/2010/main" val="347535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4765" y="418011"/>
            <a:ext cx="11273245" cy="5878286"/>
          </a:xfrm>
        </p:spPr>
        <p:txBody>
          <a:bodyPr/>
          <a:lstStyle/>
          <a:p>
            <a:pPr algn="l"/>
            <a:r>
              <a:rPr lang="en-US" sz="3200" b="1" dirty="0">
                <a:solidFill>
                  <a:srgbClr val="0070C0"/>
                </a:solidFill>
              </a:rPr>
              <a:t>Gingival biotype, </a:t>
            </a:r>
            <a:r>
              <a:rPr lang="en-US" dirty="0"/>
              <a:t>which includes in its definition gingival thickness (GT) and keratinized tissue width (KTW);. A recent systematic review using the parameters reported previously, classified the “biotypes” in three categories: </a:t>
            </a:r>
          </a:p>
          <a:p>
            <a:pPr algn="l"/>
            <a:r>
              <a:rPr lang="en-US" sz="3200" b="1" dirty="0">
                <a:solidFill>
                  <a:srgbClr val="FF0000"/>
                </a:solidFill>
              </a:rPr>
              <a:t>• Thin scalloped biotype </a:t>
            </a:r>
            <a:r>
              <a:rPr lang="en-US" dirty="0"/>
              <a:t>in which there is a greater association with slender triangular crown, subtle cervical convexity, interproximal contacts close to the incisal edge and a narrow zone of KT, clear thin delicate gingiva, and a relatively thin alveolar bone. </a:t>
            </a:r>
          </a:p>
          <a:p>
            <a:pPr algn="l"/>
            <a:endParaRPr lang="ar-IQ"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766" y="3014254"/>
            <a:ext cx="5303520" cy="3703320"/>
          </a:xfrm>
          <a:prstGeom prst="rect">
            <a:avLst/>
          </a:prstGeom>
        </p:spPr>
      </p:pic>
    </p:spTree>
    <p:extLst>
      <p:ext uri="{BB962C8B-B14F-4D97-AF65-F5344CB8AC3E}">
        <p14:creationId xmlns:p14="http://schemas.microsoft.com/office/powerpoint/2010/main" val="110361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00891"/>
            <a:ext cx="9144000" cy="4656909"/>
          </a:xfrm>
        </p:spPr>
        <p:txBody>
          <a:bodyPr/>
          <a:lstStyle/>
          <a:p>
            <a:endParaRPr lang="ar-IQ"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151843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9269" y="444137"/>
            <a:ext cx="9988731" cy="4813663"/>
          </a:xfrm>
        </p:spPr>
        <p:txBody>
          <a:bodyPr/>
          <a:lstStyle/>
          <a:p>
            <a:pPr algn="l"/>
            <a:r>
              <a:rPr lang="en-US" dirty="0"/>
              <a:t>• </a:t>
            </a:r>
            <a:r>
              <a:rPr lang="en-US" sz="4000" b="1" dirty="0">
                <a:solidFill>
                  <a:srgbClr val="C00000"/>
                </a:solidFill>
              </a:rPr>
              <a:t>Thick flat biotype </a:t>
            </a:r>
            <a:r>
              <a:rPr lang="en-US" sz="2800" dirty="0"/>
              <a:t>showing more square‐shaped tooth crowns, pronounced cervical convexity, large interproximal contact located more apically, a broad zone of KT, thick, fibrotic gingiva, and a comparatively thick alveolar bone.</a:t>
            </a:r>
            <a:endParaRPr lang="ar-IQ"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75" y="2211315"/>
            <a:ext cx="10058400" cy="4789607"/>
          </a:xfrm>
          <a:prstGeom prst="rect">
            <a:avLst/>
          </a:prstGeom>
        </p:spPr>
      </p:pic>
    </p:spTree>
    <p:extLst>
      <p:ext uri="{BB962C8B-B14F-4D97-AF65-F5344CB8AC3E}">
        <p14:creationId xmlns:p14="http://schemas.microsoft.com/office/powerpoint/2010/main" val="3648581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587" y="216306"/>
            <a:ext cx="9496697" cy="6425388"/>
          </a:xfrm>
          <a:prstGeom prst="rect">
            <a:avLst/>
          </a:prstGeom>
        </p:spPr>
      </p:pic>
    </p:spTree>
    <p:extLst>
      <p:ext uri="{BB962C8B-B14F-4D97-AF65-F5344CB8AC3E}">
        <p14:creationId xmlns:p14="http://schemas.microsoft.com/office/powerpoint/2010/main" val="1234263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6022" y="339635"/>
            <a:ext cx="9779726" cy="4722223"/>
          </a:xfrm>
        </p:spPr>
        <p:txBody>
          <a:bodyPr/>
          <a:lstStyle/>
          <a:p>
            <a:pPr algn="l"/>
            <a:r>
              <a:rPr lang="en-US" sz="4400" b="1" dirty="0">
                <a:solidFill>
                  <a:srgbClr val="C00000"/>
                </a:solidFill>
              </a:rPr>
              <a:t>Thick scalloped biotype </a:t>
            </a:r>
          </a:p>
          <a:p>
            <a:pPr algn="l"/>
            <a:r>
              <a:rPr lang="en-US" sz="3200" dirty="0"/>
              <a:t>showing a thick fibrotic gingiva, slender teeth, narrow zone of KT, and a pronounced gingival scalloping.</a:t>
            </a:r>
            <a:endParaRPr lang="ar-IQ"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754" y="2144485"/>
            <a:ext cx="6871063" cy="4465320"/>
          </a:xfrm>
          <a:prstGeom prst="rect">
            <a:avLst/>
          </a:prstGeom>
        </p:spPr>
      </p:pic>
    </p:spTree>
    <p:extLst>
      <p:ext uri="{BB962C8B-B14F-4D97-AF65-F5344CB8AC3E}">
        <p14:creationId xmlns:p14="http://schemas.microsoft.com/office/powerpoint/2010/main" val="425756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9" y="352697"/>
            <a:ext cx="11286309" cy="6505303"/>
          </a:xfrm>
        </p:spPr>
        <p:txBody>
          <a:bodyPr>
            <a:normAutofit/>
          </a:bodyPr>
          <a:lstStyle/>
          <a:p>
            <a:pPr algn="l"/>
            <a:r>
              <a:rPr lang="en-US" sz="3600" b="1" dirty="0">
                <a:solidFill>
                  <a:srgbClr val="C00000"/>
                </a:solidFill>
              </a:rPr>
              <a:t>Gingival recession: </a:t>
            </a:r>
            <a:r>
              <a:rPr lang="en-US" sz="2800" dirty="0"/>
              <a:t>Is location of the gingival margin apical to the </a:t>
            </a:r>
            <a:r>
              <a:rPr lang="en-US" sz="2800" dirty="0" err="1"/>
              <a:t>cemento</a:t>
            </a:r>
            <a:r>
              <a:rPr lang="en-US" sz="2800" dirty="0"/>
              <a:t>-enamel junction. </a:t>
            </a:r>
          </a:p>
          <a:p>
            <a:pPr algn="l"/>
            <a:r>
              <a:rPr lang="en-US" sz="3600" dirty="0">
                <a:solidFill>
                  <a:srgbClr val="0070C0"/>
                </a:solidFill>
              </a:rPr>
              <a:t>The causes of gingival recession: </a:t>
            </a:r>
          </a:p>
          <a:p>
            <a:pPr algn="l"/>
            <a:r>
              <a:rPr lang="en-US" sz="3200" dirty="0"/>
              <a:t>• </a:t>
            </a:r>
            <a:r>
              <a:rPr lang="en-US" sz="2800" dirty="0"/>
              <a:t>Plaque accumulation will cause destruction of the junctional epithelia as a result of the inflammatory process. </a:t>
            </a:r>
          </a:p>
          <a:p>
            <a:pPr algn="l"/>
            <a:r>
              <a:rPr lang="en-US" sz="2800" dirty="0"/>
              <a:t>• Traumatic gingival recession: </a:t>
            </a:r>
          </a:p>
          <a:p>
            <a:pPr marL="342900" indent="-342900" algn="l">
              <a:buFontTx/>
              <a:buChar char="-"/>
            </a:pPr>
            <a:r>
              <a:rPr lang="en-US" sz="2800" dirty="0"/>
              <a:t>Fault tooth brushing </a:t>
            </a:r>
          </a:p>
          <a:p>
            <a:pPr marL="342900" indent="-342900" algn="l">
              <a:buFontTx/>
              <a:buChar char="-"/>
            </a:pPr>
            <a:r>
              <a:rPr lang="en-US" sz="2800" dirty="0"/>
              <a:t>Tooth malposition</a:t>
            </a:r>
          </a:p>
          <a:p>
            <a:pPr marL="342900" indent="-342900" algn="l">
              <a:buFontTx/>
              <a:buChar char="-"/>
            </a:pPr>
            <a:r>
              <a:rPr lang="en-US" sz="2800" dirty="0"/>
              <a:t> High </a:t>
            </a:r>
            <a:r>
              <a:rPr lang="en-US" sz="2800" dirty="0" err="1"/>
              <a:t>frenal</a:t>
            </a:r>
            <a:r>
              <a:rPr lang="en-US" sz="2800" dirty="0"/>
              <a:t> attachment </a:t>
            </a:r>
          </a:p>
          <a:p>
            <a:pPr marL="342900" indent="-342900" algn="l">
              <a:buFontTx/>
              <a:buChar char="-"/>
            </a:pPr>
            <a:r>
              <a:rPr lang="en-US" sz="2800" dirty="0"/>
              <a:t>Overhanging fillings </a:t>
            </a:r>
          </a:p>
          <a:p>
            <a:pPr marL="342900" indent="-342900" algn="l">
              <a:buFontTx/>
              <a:buChar char="-"/>
            </a:pPr>
            <a:r>
              <a:rPr lang="en-US" sz="2800" dirty="0"/>
              <a:t>Prosthetic appliances </a:t>
            </a:r>
          </a:p>
          <a:p>
            <a:pPr marL="342900" indent="-342900" algn="l">
              <a:buFontTx/>
              <a:buChar char="-"/>
            </a:pPr>
            <a:r>
              <a:rPr lang="en-US" sz="2800" dirty="0"/>
              <a:t>Habits as nail biting.</a:t>
            </a:r>
            <a:endParaRPr lang="ar-IQ" sz="2800" dirty="0"/>
          </a:p>
        </p:txBody>
      </p:sp>
    </p:spTree>
    <p:extLst>
      <p:ext uri="{BB962C8B-B14F-4D97-AF65-F5344CB8AC3E}">
        <p14:creationId xmlns:p14="http://schemas.microsoft.com/office/powerpoint/2010/main" val="1285010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3954" y="169818"/>
            <a:ext cx="10698480" cy="6596742"/>
          </a:xfrm>
        </p:spPr>
        <p:txBody>
          <a:bodyPr>
            <a:normAutofit/>
          </a:bodyPr>
          <a:lstStyle/>
          <a:p>
            <a:pPr algn="l"/>
            <a:r>
              <a:rPr lang="en-US" sz="4000" b="1" u="sng" dirty="0">
                <a:solidFill>
                  <a:schemeClr val="accent4">
                    <a:lumMod val="75000"/>
                  </a:schemeClr>
                </a:solidFill>
              </a:rPr>
              <a:t>Tooth and prosthetic related factors :</a:t>
            </a:r>
          </a:p>
          <a:p>
            <a:pPr algn="l"/>
            <a:r>
              <a:rPr lang="en-US" b="1" dirty="0"/>
              <a:t> </a:t>
            </a:r>
            <a:r>
              <a:rPr lang="en-US" sz="2800" b="1" dirty="0">
                <a:solidFill>
                  <a:srgbClr val="FF0000"/>
                </a:solidFill>
              </a:rPr>
              <a:t>A. Localized tooth‐related factors that modify or predispose to plaque‐induced gingival diseases/periodontitis </a:t>
            </a:r>
          </a:p>
          <a:p>
            <a:pPr marL="457200" indent="-457200" algn="l">
              <a:buAutoNum type="arabicPeriod"/>
            </a:pPr>
            <a:r>
              <a:rPr lang="en-US" sz="2800" dirty="0"/>
              <a:t>Tooth anatomic factors</a:t>
            </a:r>
          </a:p>
          <a:p>
            <a:pPr marL="457200" indent="-457200" algn="l">
              <a:buAutoNum type="arabicPeriod"/>
            </a:pPr>
            <a:r>
              <a:rPr lang="en-US" sz="2800" dirty="0"/>
              <a:t> Root fractures </a:t>
            </a:r>
          </a:p>
          <a:p>
            <a:pPr marL="457200" indent="-457200" algn="l">
              <a:buAutoNum type="arabicPeriod"/>
            </a:pPr>
            <a:r>
              <a:rPr lang="en-US" sz="2800" dirty="0"/>
              <a:t> Cervical root resorption, </a:t>
            </a:r>
            <a:r>
              <a:rPr lang="en-US" sz="2800" dirty="0" err="1"/>
              <a:t>cemental</a:t>
            </a:r>
            <a:r>
              <a:rPr lang="en-US" sz="2800" dirty="0"/>
              <a:t> tears </a:t>
            </a:r>
          </a:p>
          <a:p>
            <a:pPr marL="457200" indent="-457200" algn="l">
              <a:buAutoNum type="arabicPeriod"/>
            </a:pPr>
            <a:r>
              <a:rPr lang="en-US" sz="2800" dirty="0"/>
              <a:t> Root proximity </a:t>
            </a:r>
          </a:p>
          <a:p>
            <a:pPr marL="457200" indent="-457200" algn="l">
              <a:buAutoNum type="arabicPeriod"/>
            </a:pPr>
            <a:r>
              <a:rPr lang="en-US" sz="2800" dirty="0"/>
              <a:t>Altered passive eruption</a:t>
            </a:r>
          </a:p>
          <a:p>
            <a:pPr algn="l"/>
            <a:r>
              <a:rPr lang="en-US" b="1" dirty="0"/>
              <a:t> </a:t>
            </a:r>
            <a:r>
              <a:rPr lang="en-US" sz="2800" b="1" dirty="0">
                <a:solidFill>
                  <a:srgbClr val="FF0000"/>
                </a:solidFill>
              </a:rPr>
              <a:t>B. Localized dental prosthesis‐related factors </a:t>
            </a:r>
          </a:p>
          <a:p>
            <a:pPr marL="457200" indent="-457200" algn="l">
              <a:buAutoNum type="arabicPeriod"/>
            </a:pPr>
            <a:r>
              <a:rPr lang="en-US" sz="2800" dirty="0"/>
              <a:t>Restoration margins placed within the </a:t>
            </a:r>
            <a:r>
              <a:rPr lang="en-US" sz="2800" dirty="0" err="1"/>
              <a:t>supracrestal</a:t>
            </a:r>
            <a:r>
              <a:rPr lang="en-US" sz="2800" dirty="0"/>
              <a:t> attached tissues </a:t>
            </a:r>
          </a:p>
          <a:p>
            <a:pPr marL="457200" indent="-457200" algn="l">
              <a:buAutoNum type="arabicPeriod"/>
            </a:pPr>
            <a:r>
              <a:rPr lang="en-US" sz="2800" dirty="0"/>
              <a:t>Clinical procedures related to the fabrication of indirect restorations</a:t>
            </a:r>
          </a:p>
          <a:p>
            <a:pPr marL="457200" indent="-457200" algn="l">
              <a:buAutoNum type="arabicPeriod"/>
            </a:pPr>
            <a:r>
              <a:rPr lang="en-US" sz="2800" dirty="0"/>
              <a:t>Hypersensitivity/toxicity reactions to dental materials</a:t>
            </a:r>
            <a:endParaRPr lang="ar-IQ" sz="2800" dirty="0"/>
          </a:p>
        </p:txBody>
      </p:sp>
    </p:spTree>
    <p:extLst>
      <p:ext uri="{BB962C8B-B14F-4D97-AF65-F5344CB8AC3E}">
        <p14:creationId xmlns:p14="http://schemas.microsoft.com/office/powerpoint/2010/main" val="4040881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5577" y="195943"/>
            <a:ext cx="10750732" cy="6518366"/>
          </a:xfrm>
        </p:spPr>
        <p:txBody>
          <a:bodyPr>
            <a:normAutofit fontScale="85000" lnSpcReduction="20000"/>
          </a:bodyPr>
          <a:lstStyle/>
          <a:p>
            <a:pPr algn="l"/>
            <a:r>
              <a:rPr lang="en-US" sz="3900" b="1" dirty="0">
                <a:solidFill>
                  <a:srgbClr val="FF0000"/>
                </a:solidFill>
              </a:rPr>
              <a:t>Traumatic occlusal force</a:t>
            </a:r>
            <a:r>
              <a:rPr lang="en-US" sz="3500" dirty="0"/>
              <a:t> </a:t>
            </a:r>
          </a:p>
          <a:p>
            <a:pPr marL="457200" indent="-457200" algn="l">
              <a:buAutoNum type="arabicPeriod"/>
            </a:pPr>
            <a:r>
              <a:rPr lang="en-US" sz="3000" dirty="0"/>
              <a:t>Primary occlusal trauma</a:t>
            </a:r>
          </a:p>
          <a:p>
            <a:pPr marL="457200" indent="-457200" algn="l">
              <a:buAutoNum type="arabicPeriod"/>
            </a:pPr>
            <a:r>
              <a:rPr lang="en-US" sz="3000" dirty="0"/>
              <a:t> Secondary occlusal trauma </a:t>
            </a:r>
          </a:p>
          <a:p>
            <a:pPr marL="457200" indent="-457200" algn="l">
              <a:buAutoNum type="arabicPeriod"/>
            </a:pPr>
            <a:r>
              <a:rPr lang="en-US" sz="3000" dirty="0"/>
              <a:t> Orthodontic force</a:t>
            </a:r>
          </a:p>
          <a:p>
            <a:pPr algn="l"/>
            <a:r>
              <a:rPr lang="en-US" sz="3000" dirty="0"/>
              <a:t> Occlusal trauma: Injury resulting in tissue changes within the attachment apparatus as a result of occlusal force(s). </a:t>
            </a:r>
          </a:p>
          <a:p>
            <a:pPr algn="l"/>
            <a:r>
              <a:rPr lang="en-US" sz="3800" b="1" dirty="0">
                <a:solidFill>
                  <a:schemeClr val="accent4">
                    <a:lumMod val="75000"/>
                  </a:schemeClr>
                </a:solidFill>
              </a:rPr>
              <a:t>Primary occlusal trauma: </a:t>
            </a:r>
            <a:r>
              <a:rPr lang="en-US" sz="3000" dirty="0"/>
              <a:t>Injury resulting in tissue changes from traumatic occlusal forces applied to tooth or teeth with normal support. It occurs in the presence of: </a:t>
            </a:r>
          </a:p>
          <a:p>
            <a:pPr marL="457200" indent="-457200" algn="l">
              <a:buAutoNum type="arabicParenR"/>
            </a:pPr>
            <a:r>
              <a:rPr lang="en-US" sz="3000" dirty="0"/>
              <a:t>Normal bone levels, </a:t>
            </a:r>
          </a:p>
          <a:p>
            <a:pPr marL="457200" indent="-457200" algn="l">
              <a:buAutoNum type="arabicParenR"/>
            </a:pPr>
            <a:r>
              <a:rPr lang="en-US" sz="3000" dirty="0"/>
              <a:t> Normal attachment levels, and </a:t>
            </a:r>
          </a:p>
          <a:p>
            <a:pPr marL="457200" indent="-457200" algn="l">
              <a:buAutoNum type="arabicParenR"/>
            </a:pPr>
            <a:r>
              <a:rPr lang="en-US" sz="3000" dirty="0"/>
              <a:t> Excessive occlusal force(s). </a:t>
            </a:r>
          </a:p>
          <a:p>
            <a:pPr algn="l"/>
            <a:r>
              <a:rPr lang="en-US" sz="4200" b="1" dirty="0">
                <a:solidFill>
                  <a:schemeClr val="accent4">
                    <a:lumMod val="75000"/>
                  </a:schemeClr>
                </a:solidFill>
              </a:rPr>
              <a:t>Secondary occlusal trauma: </a:t>
            </a:r>
            <a:r>
              <a:rPr lang="en-US" sz="3000" dirty="0"/>
              <a:t>Injury resulting in tissue changes from normal or traumatic occlusal forces applied to a tooth or teeth with reduced support. It occurs in the presence of: 1) Bone loss, 2) Attachment loss, And 3) "Normal"/excessive occlusal force(s).</a:t>
            </a:r>
            <a:endParaRPr lang="ar-IQ" sz="3000" dirty="0"/>
          </a:p>
        </p:txBody>
      </p:sp>
    </p:spTree>
    <p:extLst>
      <p:ext uri="{BB962C8B-B14F-4D97-AF65-F5344CB8AC3E}">
        <p14:creationId xmlns:p14="http://schemas.microsoft.com/office/powerpoint/2010/main" val="3264165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1703" y="352697"/>
            <a:ext cx="10106297" cy="5826034"/>
          </a:xfrm>
        </p:spPr>
        <p:txBody>
          <a:bodyPr>
            <a:normAutofit/>
          </a:bodyPr>
          <a:lstStyle/>
          <a:p>
            <a:pPr algn="l"/>
            <a:r>
              <a:rPr lang="en-US" sz="4000" b="1" u="sng" dirty="0" err="1">
                <a:solidFill>
                  <a:schemeClr val="accent4">
                    <a:lumMod val="75000"/>
                  </a:schemeClr>
                </a:solidFill>
              </a:rPr>
              <a:t>Peri</a:t>
            </a:r>
            <a:r>
              <a:rPr lang="en-US" sz="4000" b="1" u="sng" dirty="0">
                <a:solidFill>
                  <a:schemeClr val="accent4">
                    <a:lumMod val="75000"/>
                  </a:schemeClr>
                </a:solidFill>
              </a:rPr>
              <a:t>-implant diseases and conditions:</a:t>
            </a:r>
          </a:p>
          <a:p>
            <a:pPr marL="742950" indent="-742950" algn="l">
              <a:buAutoNum type="arabicPeriod"/>
            </a:pPr>
            <a:r>
              <a:rPr lang="en-US" sz="4000" dirty="0" err="1">
                <a:solidFill>
                  <a:srgbClr val="FF0000"/>
                </a:solidFill>
              </a:rPr>
              <a:t>Peri</a:t>
            </a:r>
            <a:r>
              <a:rPr lang="en-US" sz="4000" dirty="0">
                <a:solidFill>
                  <a:srgbClr val="FF0000"/>
                </a:solidFill>
              </a:rPr>
              <a:t>-implant health</a:t>
            </a:r>
          </a:p>
          <a:p>
            <a:pPr algn="l"/>
            <a:r>
              <a:rPr lang="en-US" sz="2800" dirty="0"/>
              <a:t> In health, the </a:t>
            </a:r>
            <a:r>
              <a:rPr lang="en-US" sz="2800" dirty="0" err="1"/>
              <a:t>peri</a:t>
            </a:r>
            <a:r>
              <a:rPr lang="en-US" sz="2800" dirty="0"/>
              <a:t>-implant site is characterized by the absence of erythema, bleeding on probing, swelling and suppuration</a:t>
            </a:r>
          </a:p>
          <a:p>
            <a:pPr algn="l"/>
            <a:r>
              <a:rPr lang="en-US" sz="3600" dirty="0">
                <a:solidFill>
                  <a:srgbClr val="FF0000"/>
                </a:solidFill>
              </a:rPr>
              <a:t>2. </a:t>
            </a:r>
            <a:r>
              <a:rPr lang="en-US" sz="3600" dirty="0" err="1">
                <a:solidFill>
                  <a:srgbClr val="FF0000"/>
                </a:solidFill>
              </a:rPr>
              <a:t>Peri</a:t>
            </a:r>
            <a:r>
              <a:rPr lang="en-US" sz="3600" dirty="0">
                <a:solidFill>
                  <a:srgbClr val="FF0000"/>
                </a:solidFill>
              </a:rPr>
              <a:t>-implant </a:t>
            </a:r>
            <a:r>
              <a:rPr lang="en-US" sz="3600" dirty="0" err="1">
                <a:solidFill>
                  <a:srgbClr val="FF0000"/>
                </a:solidFill>
              </a:rPr>
              <a:t>mucositis</a:t>
            </a:r>
            <a:r>
              <a:rPr lang="en-US" sz="3600" dirty="0">
                <a:solidFill>
                  <a:srgbClr val="FF0000"/>
                </a:solidFill>
              </a:rPr>
              <a:t>: </a:t>
            </a:r>
            <a:r>
              <a:rPr lang="en-US" sz="2800" dirty="0"/>
              <a:t>the diagnosis of </a:t>
            </a:r>
            <a:r>
              <a:rPr lang="en-US" sz="2800" dirty="0" err="1"/>
              <a:t>peri</a:t>
            </a:r>
            <a:r>
              <a:rPr lang="en-US" sz="2800" dirty="0"/>
              <a:t>-implant </a:t>
            </a:r>
            <a:r>
              <a:rPr lang="en-US" sz="2800" dirty="0" err="1"/>
              <a:t>mucositis</a:t>
            </a:r>
            <a:r>
              <a:rPr lang="en-US" sz="2800" dirty="0"/>
              <a:t> requires: Visual inspection demonstrating the presence of </a:t>
            </a:r>
            <a:r>
              <a:rPr lang="en-US" sz="2800" dirty="0" err="1"/>
              <a:t>peri</a:t>
            </a:r>
            <a:r>
              <a:rPr lang="en-US" sz="2800" dirty="0"/>
              <a:t>-implant </a:t>
            </a:r>
            <a:r>
              <a:rPr lang="en-US" sz="2800" dirty="0">
                <a:solidFill>
                  <a:srgbClr val="00B050"/>
                </a:solidFill>
              </a:rPr>
              <a:t>signs of inflammation</a:t>
            </a:r>
            <a:r>
              <a:rPr lang="en-US" sz="2800" dirty="0"/>
              <a:t>: red as opposed to pink, swollen tissues as opposed to no swelling. Presence of profuse bleeding and/or suppuration on probing, an increase in probing depths compared to baseline; and </a:t>
            </a:r>
            <a:r>
              <a:rPr lang="en-US" sz="2800" dirty="0">
                <a:solidFill>
                  <a:srgbClr val="00B050"/>
                </a:solidFill>
              </a:rPr>
              <a:t>absence of bone loss </a:t>
            </a:r>
            <a:r>
              <a:rPr lang="en-US" sz="2800" dirty="0"/>
              <a:t>beyond </a:t>
            </a:r>
            <a:r>
              <a:rPr lang="en-US" sz="2800" dirty="0" err="1"/>
              <a:t>crestal</a:t>
            </a:r>
            <a:r>
              <a:rPr lang="en-US" sz="2800" dirty="0"/>
              <a:t> bone level changes resulting from the initial remodeling.</a:t>
            </a:r>
            <a:endParaRPr lang="ar-IQ" sz="2800" b="1" u="sng" dirty="0">
              <a:solidFill>
                <a:schemeClr val="accent4">
                  <a:lumMod val="75000"/>
                </a:schemeClr>
              </a:solidFill>
            </a:endParaRPr>
          </a:p>
        </p:txBody>
      </p:sp>
    </p:spTree>
    <p:extLst>
      <p:ext uri="{BB962C8B-B14F-4D97-AF65-F5344CB8AC3E}">
        <p14:creationId xmlns:p14="http://schemas.microsoft.com/office/powerpoint/2010/main" val="1712724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57200"/>
            <a:ext cx="9144000" cy="4800600"/>
          </a:xfrm>
        </p:spPr>
        <p:txBody>
          <a:bodyPr/>
          <a:lstStyle/>
          <a:p>
            <a:pPr algn="l"/>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9" y="1162595"/>
            <a:ext cx="6010411" cy="36317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95" y="1162595"/>
            <a:ext cx="5303520" cy="3631759"/>
          </a:xfrm>
          <a:prstGeom prst="rect">
            <a:avLst/>
          </a:prstGeom>
        </p:spPr>
      </p:pic>
    </p:spTree>
    <p:extLst>
      <p:ext uri="{BB962C8B-B14F-4D97-AF65-F5344CB8AC3E}">
        <p14:creationId xmlns:p14="http://schemas.microsoft.com/office/powerpoint/2010/main" val="380828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5394" y="352697"/>
            <a:ext cx="9962606" cy="4905103"/>
          </a:xfrm>
        </p:spPr>
        <p:txBody>
          <a:bodyPr/>
          <a:lstStyle/>
          <a:p>
            <a:pPr algn="l"/>
            <a:r>
              <a:rPr lang="en-US" sz="4400" dirty="0">
                <a:solidFill>
                  <a:srgbClr val="C00000"/>
                </a:solidFill>
              </a:rPr>
              <a:t>3. </a:t>
            </a:r>
            <a:r>
              <a:rPr lang="en-US" sz="4400" dirty="0" err="1">
                <a:solidFill>
                  <a:srgbClr val="C00000"/>
                </a:solidFill>
              </a:rPr>
              <a:t>Peri-implantitis</a:t>
            </a:r>
            <a:r>
              <a:rPr lang="en-US" sz="4400" dirty="0">
                <a:solidFill>
                  <a:srgbClr val="C00000"/>
                </a:solidFill>
              </a:rPr>
              <a:t>: </a:t>
            </a:r>
          </a:p>
          <a:p>
            <a:pPr algn="l"/>
            <a:r>
              <a:rPr lang="en-US" sz="2800" dirty="0"/>
              <a:t>the diagnosis of </a:t>
            </a:r>
            <a:r>
              <a:rPr lang="en-US" sz="2800" dirty="0" err="1"/>
              <a:t>peri-implantitis</a:t>
            </a:r>
            <a:r>
              <a:rPr lang="en-US" sz="2800" dirty="0"/>
              <a:t> will involve </a:t>
            </a:r>
            <a:r>
              <a:rPr lang="en-US" sz="2800" dirty="0">
                <a:solidFill>
                  <a:srgbClr val="FF0000"/>
                </a:solidFill>
              </a:rPr>
              <a:t>radiographic bone loss </a:t>
            </a:r>
            <a:r>
              <a:rPr lang="en-US" sz="2800" dirty="0"/>
              <a:t>associated with gingival recession or increased probing depth in addition to signs associated with </a:t>
            </a:r>
            <a:r>
              <a:rPr lang="en-US" sz="2800" dirty="0" err="1"/>
              <a:t>peri</a:t>
            </a:r>
            <a:r>
              <a:rPr lang="en-US" sz="2800" dirty="0"/>
              <a:t>-implant </a:t>
            </a:r>
            <a:r>
              <a:rPr lang="en-US" sz="2800" dirty="0" err="1"/>
              <a:t>mucositis</a:t>
            </a:r>
            <a:r>
              <a:rPr lang="en-US" sz="2800" dirty="0"/>
              <a:t> </a:t>
            </a:r>
            <a:endParaRPr lang="ar-IQ"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5" y="2704011"/>
            <a:ext cx="5085924" cy="31742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966" y="2704010"/>
            <a:ext cx="5185954" cy="3174275"/>
          </a:xfrm>
          <a:prstGeom prst="rect">
            <a:avLst/>
          </a:prstGeom>
        </p:spPr>
      </p:pic>
    </p:spTree>
    <p:extLst>
      <p:ext uri="{BB962C8B-B14F-4D97-AF65-F5344CB8AC3E}">
        <p14:creationId xmlns:p14="http://schemas.microsoft.com/office/powerpoint/2010/main" val="276928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690" y="731520"/>
            <a:ext cx="12048309" cy="5643154"/>
          </a:xfrm>
        </p:spPr>
        <p:txBody>
          <a:bodyPr>
            <a:normAutofit fontScale="925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l"/>
            <a:r>
              <a:rPr lang="en-US" sz="4400" b="1" dirty="0">
                <a:solidFill>
                  <a:srgbClr val="FF0000"/>
                </a:solidFill>
              </a:rPr>
              <a:t>4 .</a:t>
            </a:r>
            <a:r>
              <a:rPr lang="en-US" sz="4400" b="1" dirty="0" err="1">
                <a:solidFill>
                  <a:srgbClr val="FF0000"/>
                </a:solidFill>
              </a:rPr>
              <a:t>Peri</a:t>
            </a:r>
            <a:r>
              <a:rPr lang="en-US" sz="4400" b="1" dirty="0">
                <a:solidFill>
                  <a:srgbClr val="FF0000"/>
                </a:solidFill>
              </a:rPr>
              <a:t> implant soft tissues and hard tissues deficiency</a:t>
            </a:r>
            <a:endParaRPr lang="ar-IQ" sz="4400" b="1" dirty="0">
              <a:solidFill>
                <a:srgbClr val="FF0000"/>
              </a:solidFill>
            </a:endParaRPr>
          </a:p>
          <a:p>
            <a:pPr algn="l"/>
            <a:endParaRPr lang="ar-IQ" sz="4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664" y="731520"/>
            <a:ext cx="8503920" cy="3853543"/>
          </a:xfrm>
          <a:prstGeom prst="rect">
            <a:avLst/>
          </a:prstGeom>
        </p:spPr>
      </p:pic>
    </p:spTree>
    <p:extLst>
      <p:ext uri="{BB962C8B-B14F-4D97-AF65-F5344CB8AC3E}">
        <p14:creationId xmlns:p14="http://schemas.microsoft.com/office/powerpoint/2010/main" val="3005164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k Drop_Paint in water 60fps_09 - Free HD Stock Footage">
            <a:hlinkClick r:id="" action="ppaction://media"/>
          </p:cNvPr>
          <p:cNvPicPr>
            <a:picLocks noChangeAspect="1"/>
          </p:cNvPicPr>
          <p:nvPr>
            <a:videoFile r:link="rId1"/>
            <p:extLst>
              <p:ext uri="{DAA4B4D4-6D71-4841-9C94-3DE7FCFB9230}">
                <p14:media xmlns:p14="http://schemas.microsoft.com/office/powerpoint/2010/main" r:embed="rId2">
                  <p14:trim st="10705"/>
                </p14:media>
              </p:ext>
            </p:extLst>
          </p:nvPr>
        </p:nvPicPr>
        <p:blipFill>
          <a:blip r:embed="rId4"/>
          <a:stretch>
            <a:fillRect/>
          </a:stretch>
        </p:blipFill>
        <p:spPr>
          <a:xfrm>
            <a:off x="-2729132" y="-1716258"/>
            <a:ext cx="14921132" cy="8574258"/>
          </a:xfrm>
          <a:prstGeom prst="rect">
            <a:avLst/>
          </a:prstGeom>
        </p:spPr>
      </p:pic>
      <p:sp>
        <p:nvSpPr>
          <p:cNvPr id="3" name="TextBox 2"/>
          <p:cNvSpPr txBox="1"/>
          <p:nvPr/>
        </p:nvSpPr>
        <p:spPr>
          <a:xfrm>
            <a:off x="6517583" y="1195754"/>
            <a:ext cx="5674417" cy="4339650"/>
          </a:xfrm>
          <a:prstGeom prst="rect">
            <a:avLst/>
          </a:prstGeom>
          <a:noFill/>
        </p:spPr>
        <p:txBody>
          <a:bodyPr wrap="square" rtlCol="1">
            <a:spAutoFit/>
          </a:bodyPr>
          <a:lstStyle/>
          <a:p>
            <a:r>
              <a:rPr lang="en-US" sz="13800" b="1" dirty="0">
                <a:solidFill>
                  <a:schemeClr val="accent1"/>
                </a:solidFill>
                <a:latin typeface="Script MT Bold" panose="03040602040607080904" pitchFamily="66" charset="0"/>
              </a:rPr>
              <a:t>Thank You</a:t>
            </a:r>
            <a:endParaRPr lang="ar-IQ" sz="13800" b="1" dirty="0">
              <a:solidFill>
                <a:schemeClr val="accent1"/>
              </a:solidFill>
              <a:latin typeface="Script MT Bold" panose="03040602040607080904" pitchFamily="66" charset="0"/>
            </a:endParaRPr>
          </a:p>
        </p:txBody>
      </p:sp>
    </p:spTree>
    <p:extLst>
      <p:ext uri="{BB962C8B-B14F-4D97-AF65-F5344CB8AC3E}">
        <p14:creationId xmlns:p14="http://schemas.microsoft.com/office/powerpoint/2010/main" val="108533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iterate type="wd">
                                    <p:tmPct val="13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82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6389" y="457200"/>
            <a:ext cx="10171611" cy="6087291"/>
          </a:xfrm>
        </p:spPr>
        <p:txBody>
          <a:bodyPr>
            <a:normAutofit/>
          </a:bodyPr>
          <a:lstStyle/>
          <a:p>
            <a:pPr algn="l"/>
            <a:r>
              <a:rPr lang="en-US" sz="4400" b="1" dirty="0">
                <a:solidFill>
                  <a:srgbClr val="FF0000"/>
                </a:solidFill>
              </a:rPr>
              <a:t>Periodontitis :</a:t>
            </a:r>
          </a:p>
          <a:p>
            <a:pPr algn="l"/>
            <a:r>
              <a:rPr lang="en-US" dirty="0"/>
              <a:t>is a chronic multifactorial inflammatory disease associated with </a:t>
            </a:r>
            <a:r>
              <a:rPr lang="en-US" dirty="0" err="1"/>
              <a:t>dysbiotic</a:t>
            </a:r>
            <a:r>
              <a:rPr lang="en-US" dirty="0"/>
              <a:t> dental plaque biofilms. </a:t>
            </a:r>
          </a:p>
          <a:p>
            <a:pPr algn="l"/>
            <a:r>
              <a:rPr lang="en-US" dirty="0"/>
              <a:t>Periodontitis is characterized by progressive destruction of the </a:t>
            </a:r>
            <a:r>
              <a:rPr lang="en-US" dirty="0">
                <a:solidFill>
                  <a:srgbClr val="FF0000"/>
                </a:solidFill>
              </a:rPr>
              <a:t>tooth-supporting apparatus</a:t>
            </a:r>
            <a:r>
              <a:rPr lang="en-US" dirty="0"/>
              <a:t>. Its primary features include the loss of periodontal tissue support manifest through </a:t>
            </a:r>
            <a:r>
              <a:rPr lang="en-US" dirty="0">
                <a:solidFill>
                  <a:srgbClr val="FF0000"/>
                </a:solidFill>
              </a:rPr>
              <a:t>clinical attachment loss </a:t>
            </a:r>
            <a:r>
              <a:rPr lang="en-US" dirty="0"/>
              <a:t>(CAL) and </a:t>
            </a:r>
            <a:r>
              <a:rPr lang="en-US" dirty="0">
                <a:solidFill>
                  <a:srgbClr val="FF0000"/>
                </a:solidFill>
              </a:rPr>
              <a:t>radiographically assessed alveolar bone loss</a:t>
            </a:r>
            <a:r>
              <a:rPr lang="en-US" dirty="0"/>
              <a:t>, presence of </a:t>
            </a:r>
            <a:r>
              <a:rPr lang="en-US" dirty="0">
                <a:solidFill>
                  <a:srgbClr val="FF0000"/>
                </a:solidFill>
              </a:rPr>
              <a:t>periodontal pocketing and gingival bleeding</a:t>
            </a:r>
          </a:p>
          <a:p>
            <a:pPr algn="l"/>
            <a:r>
              <a:rPr lang="en-US" dirty="0"/>
              <a:t>Recently, based on pathophysiology, three different forms of periodontitis have been identified according to a new classification system proposed by the American Academy of Periodontology (AAP) and the European Federation of Periodontology (EFP) in 2017:</a:t>
            </a:r>
          </a:p>
          <a:p>
            <a:pPr algn="l"/>
            <a:r>
              <a:rPr lang="en-US" dirty="0"/>
              <a:t> </a:t>
            </a:r>
            <a:r>
              <a:rPr lang="en-US" b="1" dirty="0">
                <a:solidFill>
                  <a:srgbClr val="0070C0"/>
                </a:solidFill>
              </a:rPr>
              <a:t>1. Periodontitis. </a:t>
            </a:r>
          </a:p>
          <a:p>
            <a:pPr algn="l"/>
            <a:r>
              <a:rPr lang="en-US" b="1" dirty="0">
                <a:solidFill>
                  <a:srgbClr val="0070C0"/>
                </a:solidFill>
              </a:rPr>
              <a:t>2. Periodontitis as a direct manifestation of systemic diseases </a:t>
            </a:r>
          </a:p>
          <a:p>
            <a:pPr algn="l"/>
            <a:r>
              <a:rPr lang="en-US" b="1" dirty="0">
                <a:solidFill>
                  <a:srgbClr val="0070C0"/>
                </a:solidFill>
              </a:rPr>
              <a:t>3. Necrotizing periodontitis</a:t>
            </a:r>
          </a:p>
        </p:txBody>
      </p:sp>
    </p:spTree>
    <p:extLst>
      <p:ext uri="{BB962C8B-B14F-4D97-AF65-F5344CB8AC3E}">
        <p14:creationId xmlns:p14="http://schemas.microsoft.com/office/powerpoint/2010/main" val="420649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1520" y="326571"/>
            <a:ext cx="9792788" cy="6296298"/>
          </a:xfrm>
        </p:spPr>
        <p:txBody>
          <a:bodyPr/>
          <a:lstStyle/>
          <a:p>
            <a:pPr marL="514350" indent="-514350" algn="l">
              <a:buAutoNum type="romanUcPeriod"/>
            </a:pPr>
            <a:r>
              <a:rPr lang="en-US" sz="4800" b="1" dirty="0">
                <a:solidFill>
                  <a:srgbClr val="C00000"/>
                </a:solidFill>
              </a:rPr>
              <a:t>Periodontitis:</a:t>
            </a:r>
          </a:p>
          <a:p>
            <a:pPr algn="l"/>
            <a:r>
              <a:rPr lang="en-US" dirty="0"/>
              <a:t> was classified according to different form of </a:t>
            </a:r>
            <a:r>
              <a:rPr lang="en-US" dirty="0">
                <a:solidFill>
                  <a:srgbClr val="C00000"/>
                </a:solidFill>
              </a:rPr>
              <a:t>staging</a:t>
            </a:r>
            <a:r>
              <a:rPr lang="en-US" dirty="0"/>
              <a:t> and </a:t>
            </a:r>
            <a:r>
              <a:rPr lang="en-US" dirty="0">
                <a:solidFill>
                  <a:srgbClr val="C00000"/>
                </a:solidFill>
              </a:rPr>
              <a:t>grading</a:t>
            </a:r>
            <a:r>
              <a:rPr lang="en-US" dirty="0"/>
              <a:t>. Staging relies on the standard dimensions of </a:t>
            </a:r>
            <a:r>
              <a:rPr lang="en-US" dirty="0">
                <a:solidFill>
                  <a:schemeClr val="accent1"/>
                </a:solidFill>
              </a:rPr>
              <a:t>severity</a:t>
            </a:r>
            <a:r>
              <a:rPr lang="en-US" dirty="0"/>
              <a:t> and </a:t>
            </a:r>
            <a:r>
              <a:rPr lang="en-US" dirty="0">
                <a:solidFill>
                  <a:schemeClr val="accent1"/>
                </a:solidFill>
              </a:rPr>
              <a:t>extent</a:t>
            </a:r>
            <a:r>
              <a:rPr lang="en-US" dirty="0"/>
              <a:t> of periodontitis at presentation. Periodontitis groups are defined as (</a:t>
            </a:r>
            <a:r>
              <a:rPr lang="en-US" dirty="0" err="1"/>
              <a:t>Tonetti</a:t>
            </a:r>
            <a:r>
              <a:rPr lang="en-US" dirty="0"/>
              <a:t> et al., 2018):</a:t>
            </a:r>
          </a:p>
          <a:p>
            <a:pPr marL="457200" indent="-457200" algn="l">
              <a:buAutoNum type="arabicParenBoth"/>
            </a:pPr>
            <a:r>
              <a:rPr lang="en-US" dirty="0"/>
              <a:t>Interdental CAL is detectable at ≥2 non-adjacent teeth, or</a:t>
            </a:r>
          </a:p>
          <a:p>
            <a:pPr algn="l"/>
            <a:r>
              <a:rPr lang="en-US" dirty="0"/>
              <a:t>(2) Buccal or lingual CAL ≥3 mm</a:t>
            </a:r>
          </a:p>
          <a:p>
            <a:pPr algn="l"/>
            <a:r>
              <a:rPr lang="en-US" dirty="0"/>
              <a:t>(3) pocketing &gt;3mm is detectable at ≥ 2teeth</a:t>
            </a:r>
          </a:p>
          <a:p>
            <a:pPr algn="l"/>
            <a:endParaRPr lang="en-US" dirty="0"/>
          </a:p>
          <a:p>
            <a:pPr algn="l"/>
            <a:r>
              <a:rPr lang="en-US" sz="4400" b="1" dirty="0">
                <a:solidFill>
                  <a:srgbClr val="C00000"/>
                </a:solidFill>
              </a:rPr>
              <a:t>The extent </a:t>
            </a:r>
          </a:p>
          <a:p>
            <a:pPr algn="l"/>
            <a:r>
              <a:rPr lang="en-US" dirty="0"/>
              <a:t>The extent and distribution for each stage described  as </a:t>
            </a:r>
            <a:r>
              <a:rPr lang="en-US" dirty="0">
                <a:solidFill>
                  <a:srgbClr val="7030A0"/>
                </a:solidFill>
              </a:rPr>
              <a:t>molar/ incisor pattern </a:t>
            </a:r>
            <a:r>
              <a:rPr lang="en-US" dirty="0"/>
              <a:t>or </a:t>
            </a:r>
            <a:r>
              <a:rPr lang="en-US" dirty="0">
                <a:solidFill>
                  <a:srgbClr val="7030A0"/>
                </a:solidFill>
              </a:rPr>
              <a:t>localized</a:t>
            </a:r>
            <a:r>
              <a:rPr lang="en-US" dirty="0"/>
              <a:t> if the involved sites &lt; 30% or </a:t>
            </a:r>
            <a:r>
              <a:rPr lang="en-US" dirty="0">
                <a:solidFill>
                  <a:srgbClr val="7030A0"/>
                </a:solidFill>
              </a:rPr>
              <a:t>generalized</a:t>
            </a:r>
            <a:r>
              <a:rPr lang="en-US" dirty="0"/>
              <a:t> if the involved site ≥30%</a:t>
            </a:r>
            <a:endParaRPr lang="ar-IQ" dirty="0"/>
          </a:p>
        </p:txBody>
      </p:sp>
    </p:spTree>
    <p:extLst>
      <p:ext uri="{BB962C8B-B14F-4D97-AF65-F5344CB8AC3E}">
        <p14:creationId xmlns:p14="http://schemas.microsoft.com/office/powerpoint/2010/main" val="3173101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263" y="169817"/>
            <a:ext cx="11625943" cy="6453052"/>
          </a:xfrm>
        </p:spPr>
        <p:txBody>
          <a:bodyPr/>
          <a:lstStyle/>
          <a:p>
            <a:pPr algn="l"/>
            <a:r>
              <a:rPr lang="en-US" sz="4800" b="1" dirty="0">
                <a:solidFill>
                  <a:srgbClr val="C00000"/>
                </a:solidFill>
              </a:rPr>
              <a:t>Staging: </a:t>
            </a:r>
          </a:p>
          <a:p>
            <a:pPr algn="l"/>
            <a:r>
              <a:rPr lang="en-US" sz="2800" b="1" dirty="0">
                <a:solidFill>
                  <a:srgbClr val="FF0000"/>
                </a:solidFill>
              </a:rPr>
              <a:t>Stage I periodontitis: </a:t>
            </a:r>
            <a:r>
              <a:rPr lang="en-US" sz="2800" dirty="0"/>
              <a:t>is the borderline between gingivitis and periodontitis and represents the early stages of attachment loss, the severity of this stage associated with </a:t>
            </a:r>
            <a:r>
              <a:rPr lang="en-US" sz="2800" dirty="0">
                <a:solidFill>
                  <a:schemeClr val="accent5"/>
                </a:solidFill>
              </a:rPr>
              <a:t>clinical attachment loss about 1-2mm </a:t>
            </a:r>
            <a:r>
              <a:rPr lang="en-US" sz="2800" dirty="0"/>
              <a:t>and radiographic </a:t>
            </a:r>
            <a:r>
              <a:rPr lang="en-US" sz="2800" dirty="0">
                <a:solidFill>
                  <a:srgbClr val="C00000"/>
                </a:solidFill>
              </a:rPr>
              <a:t>bone loss less than 15% in the coronal third.</a:t>
            </a:r>
            <a:r>
              <a:rPr lang="en-US" sz="2800" dirty="0">
                <a:solidFill>
                  <a:schemeClr val="accent5"/>
                </a:solidFill>
              </a:rPr>
              <a:t> </a:t>
            </a:r>
          </a:p>
          <a:p>
            <a:pPr algn="l"/>
            <a:r>
              <a:rPr lang="en-US" sz="2800" b="1" dirty="0">
                <a:solidFill>
                  <a:srgbClr val="FF0000"/>
                </a:solidFill>
              </a:rPr>
              <a:t>Stage II periodontitis</a:t>
            </a:r>
            <a:r>
              <a:rPr lang="en-US" sz="2800" dirty="0"/>
              <a:t>: represents established periodontitis. The severity of this stage associated with </a:t>
            </a:r>
            <a:r>
              <a:rPr lang="en-US" sz="2800" dirty="0">
                <a:solidFill>
                  <a:schemeClr val="accent5"/>
                </a:solidFill>
              </a:rPr>
              <a:t>clinical attachment loss about 3-4mm </a:t>
            </a:r>
            <a:r>
              <a:rPr lang="en-US" sz="2800" dirty="0"/>
              <a:t>and radiographic</a:t>
            </a:r>
            <a:r>
              <a:rPr lang="en-US" sz="2800" dirty="0">
                <a:solidFill>
                  <a:schemeClr val="accent5"/>
                </a:solidFill>
              </a:rPr>
              <a:t> </a:t>
            </a:r>
            <a:r>
              <a:rPr lang="en-US" sz="2800" dirty="0">
                <a:solidFill>
                  <a:srgbClr val="C00000"/>
                </a:solidFill>
              </a:rPr>
              <a:t>bone loss more than 15% and less than 33%in the coronal third.</a:t>
            </a:r>
          </a:p>
          <a:p>
            <a:pPr algn="l"/>
            <a:r>
              <a:rPr lang="en-US" sz="2800" dirty="0"/>
              <a:t> </a:t>
            </a:r>
            <a:r>
              <a:rPr lang="en-US" sz="2800" b="1" dirty="0">
                <a:solidFill>
                  <a:srgbClr val="FF0000"/>
                </a:solidFill>
              </a:rPr>
              <a:t>Stage III periodontitis: </a:t>
            </a:r>
            <a:r>
              <a:rPr lang="en-US" sz="2800" dirty="0"/>
              <a:t>This stage associated with </a:t>
            </a:r>
            <a:r>
              <a:rPr lang="en-US" sz="2800" dirty="0">
                <a:solidFill>
                  <a:schemeClr val="accent5"/>
                </a:solidFill>
              </a:rPr>
              <a:t>clinical attachment loss ≥5mm </a:t>
            </a:r>
            <a:r>
              <a:rPr lang="en-US" sz="2800" dirty="0"/>
              <a:t>and radiographic </a:t>
            </a:r>
            <a:r>
              <a:rPr lang="en-US" sz="2800" dirty="0">
                <a:solidFill>
                  <a:srgbClr val="C00000"/>
                </a:solidFill>
              </a:rPr>
              <a:t>bone loss extending to the middle third of the roots. </a:t>
            </a:r>
          </a:p>
          <a:p>
            <a:pPr algn="l"/>
            <a:r>
              <a:rPr lang="en-US" sz="2800" b="1" dirty="0">
                <a:solidFill>
                  <a:srgbClr val="FF0000"/>
                </a:solidFill>
              </a:rPr>
              <a:t>Advanced stage IV periodontitis</a:t>
            </a:r>
            <a:r>
              <a:rPr lang="en-US" sz="2800" dirty="0">
                <a:solidFill>
                  <a:srgbClr val="FF0000"/>
                </a:solidFill>
              </a:rPr>
              <a:t>: </a:t>
            </a:r>
            <a:r>
              <a:rPr lang="en-US" sz="2800" dirty="0"/>
              <a:t>This stage is characterized by the presence of deep periodontal lesions that extend to the apical portion of the root. This stage associated with </a:t>
            </a:r>
            <a:r>
              <a:rPr lang="en-US" sz="2800" dirty="0">
                <a:solidFill>
                  <a:schemeClr val="accent1">
                    <a:lumMod val="75000"/>
                  </a:schemeClr>
                </a:solidFill>
              </a:rPr>
              <a:t>clinical attachment loss ≥5mm </a:t>
            </a:r>
            <a:r>
              <a:rPr lang="en-US" sz="2800" dirty="0"/>
              <a:t>and radiographic</a:t>
            </a:r>
            <a:r>
              <a:rPr lang="en-US" sz="2800" dirty="0">
                <a:solidFill>
                  <a:srgbClr val="C00000"/>
                </a:solidFill>
              </a:rPr>
              <a:t> bone loss extending to apical third of the roots.</a:t>
            </a:r>
            <a:endParaRPr lang="ar-IQ" sz="2800" dirty="0">
              <a:solidFill>
                <a:srgbClr val="C00000"/>
              </a:solidFill>
            </a:endParaRPr>
          </a:p>
        </p:txBody>
      </p:sp>
    </p:spTree>
    <p:extLst>
      <p:ext uri="{BB962C8B-B14F-4D97-AF65-F5344CB8AC3E}">
        <p14:creationId xmlns:p14="http://schemas.microsoft.com/office/powerpoint/2010/main" val="294976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383" y="378823"/>
            <a:ext cx="11665131" cy="6322423"/>
          </a:xfrm>
        </p:spPr>
        <p:txBody>
          <a:bodyPr>
            <a:normAutofit fontScale="92500" lnSpcReduction="10000"/>
          </a:bodyPr>
          <a:lstStyle/>
          <a:p>
            <a:pPr algn="l"/>
            <a:r>
              <a:rPr lang="en-US" sz="5400" dirty="0">
                <a:solidFill>
                  <a:srgbClr val="C00000"/>
                </a:solidFill>
              </a:rPr>
              <a:t>Grading</a:t>
            </a:r>
          </a:p>
          <a:p>
            <a:pPr algn="l"/>
            <a:r>
              <a:rPr lang="en-US" sz="3200" dirty="0"/>
              <a:t>Irrespective of the stage at diagnosis, periodontitis may progress with different rates in individuals, may respond less predictably to treatment in some patients, and may or may not influence general health or systemic disease. </a:t>
            </a:r>
          </a:p>
          <a:p>
            <a:pPr algn="l"/>
            <a:r>
              <a:rPr lang="en-US" sz="3200" dirty="0"/>
              <a:t>Grading or rate of progression is assigned by </a:t>
            </a:r>
            <a:r>
              <a:rPr lang="en-US" sz="3200" dirty="0">
                <a:solidFill>
                  <a:srgbClr val="002060"/>
                </a:solidFill>
              </a:rPr>
              <a:t>dividing the maximum amount of radiographic bone loss in percentage terms on the patient’s age in years</a:t>
            </a:r>
          </a:p>
          <a:p>
            <a:pPr algn="l"/>
            <a:r>
              <a:rPr lang="en-US" sz="3200" b="1" dirty="0"/>
              <a:t>Grade A periodontitis</a:t>
            </a:r>
            <a:r>
              <a:rPr lang="en-US" sz="3200" dirty="0"/>
              <a:t>: if the result was </a:t>
            </a:r>
            <a:r>
              <a:rPr lang="en-US" sz="3200" dirty="0">
                <a:solidFill>
                  <a:srgbClr val="FF0000"/>
                </a:solidFill>
              </a:rPr>
              <a:t>less than 0.5 </a:t>
            </a:r>
            <a:r>
              <a:rPr lang="en-US" sz="3200" dirty="0"/>
              <a:t>so the grade is A (for example, bone loss 25% in a 60-year-old or less than 30% in an 80-year-old)</a:t>
            </a:r>
          </a:p>
          <a:p>
            <a:pPr algn="l"/>
            <a:r>
              <a:rPr lang="en-US" sz="3200" dirty="0"/>
              <a:t> </a:t>
            </a:r>
            <a:r>
              <a:rPr lang="en-US" sz="3200" b="1" dirty="0"/>
              <a:t>Grade C periodontitis</a:t>
            </a:r>
            <a:r>
              <a:rPr lang="en-US" sz="3200" dirty="0"/>
              <a:t>: if the result was </a:t>
            </a:r>
            <a:r>
              <a:rPr lang="en-US" sz="3200" dirty="0">
                <a:solidFill>
                  <a:srgbClr val="FF0000"/>
                </a:solidFill>
              </a:rPr>
              <a:t>more than 1 </a:t>
            </a:r>
            <a:r>
              <a:rPr lang="en-US" sz="3200" dirty="0"/>
              <a:t>(for example, bone loss more than 30% in a 28-year-old or more than 50% in a 49-year-old) </a:t>
            </a:r>
          </a:p>
          <a:p>
            <a:pPr algn="l"/>
            <a:r>
              <a:rPr lang="en-US" sz="3200" b="1" dirty="0"/>
              <a:t>Grade B periodontitis</a:t>
            </a:r>
            <a:r>
              <a:rPr lang="en-US" sz="3200" dirty="0"/>
              <a:t>: all other situations (the result </a:t>
            </a:r>
            <a:r>
              <a:rPr lang="en-US" sz="3200" dirty="0">
                <a:solidFill>
                  <a:srgbClr val="FF0000"/>
                </a:solidFill>
              </a:rPr>
              <a:t>between 0.5-1</a:t>
            </a:r>
            <a:r>
              <a:rPr lang="en-US" sz="3200" dirty="0"/>
              <a:t>)</a:t>
            </a:r>
            <a:endParaRPr lang="ar-IQ" sz="3200" dirty="0"/>
          </a:p>
        </p:txBody>
      </p:sp>
    </p:spTree>
    <p:extLst>
      <p:ext uri="{BB962C8B-B14F-4D97-AF65-F5344CB8AC3E}">
        <p14:creationId xmlns:p14="http://schemas.microsoft.com/office/powerpoint/2010/main" val="295547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0080" y="352697"/>
            <a:ext cx="10027920" cy="5943600"/>
          </a:xfrm>
        </p:spPr>
        <p:txBody>
          <a:bodyPr/>
          <a:lstStyle/>
          <a:p>
            <a:pPr algn="l"/>
            <a:endParaRPr lang="ar-IQ"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 y="352697"/>
            <a:ext cx="10027920" cy="5843304"/>
          </a:xfrm>
          <a:prstGeom prst="rect">
            <a:avLst/>
          </a:prstGeom>
        </p:spPr>
      </p:pic>
    </p:spTree>
    <p:extLst>
      <p:ext uri="{BB962C8B-B14F-4D97-AF65-F5344CB8AC3E}">
        <p14:creationId xmlns:p14="http://schemas.microsoft.com/office/powerpoint/2010/main" val="1763885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444137" y="378823"/>
                <a:ext cx="10920549" cy="6139543"/>
              </a:xfrm>
            </p:spPr>
            <p:txBody>
              <a:bodyPr>
                <a:noAutofit/>
              </a:bodyPr>
              <a:lstStyle/>
              <a:p>
                <a:pPr algn="l"/>
                <a:r>
                  <a:rPr lang="en-US" sz="4000" b="1" dirty="0">
                    <a:solidFill>
                      <a:srgbClr val="C00000"/>
                    </a:solidFill>
                  </a:rPr>
                  <a:t>Important note :</a:t>
                </a:r>
              </a:p>
              <a:p>
                <a:pPr algn="l"/>
                <a:r>
                  <a:rPr lang="en-US" sz="3200" dirty="0"/>
                  <a:t>clinically the radiographic bone loss in percentage can be calculated (in case there is no radiograph) if we</a:t>
                </a:r>
                <a:r>
                  <a:rPr lang="en-US" sz="3200" b="1" dirty="0"/>
                  <a:t> </a:t>
                </a:r>
                <a:r>
                  <a:rPr lang="en-US" sz="3200" b="1" dirty="0">
                    <a:solidFill>
                      <a:srgbClr val="00B050"/>
                    </a:solidFill>
                  </a:rPr>
                  <a:t>have clinical attachment loss </a:t>
                </a:r>
                <a:r>
                  <a:rPr lang="en-US" sz="3200" dirty="0"/>
                  <a:t>by measuring (recession ₊ pocket depth) using the worse tooth with the interproximal recession, adding the </a:t>
                </a:r>
                <a:r>
                  <a:rPr lang="en-US" sz="3200" b="1" dirty="0">
                    <a:solidFill>
                      <a:srgbClr val="00B050"/>
                    </a:solidFill>
                  </a:rPr>
                  <a:t>biological width (~2 mm) </a:t>
                </a:r>
                <a:r>
                  <a:rPr lang="en-US" sz="3200" dirty="0"/>
                  <a:t>to give an estimate of the distance that the bone crest is from the CEJ, If an</a:t>
                </a:r>
                <a:r>
                  <a:rPr lang="en-US" sz="3200" b="1" dirty="0">
                    <a:solidFill>
                      <a:srgbClr val="00B050"/>
                    </a:solidFill>
                  </a:rPr>
                  <a:t> average root length assumed 15 mm, </a:t>
                </a:r>
                <a:r>
                  <a:rPr lang="en-US" sz="3200" dirty="0"/>
                  <a:t>the percentage of bone loss calculated by using the following formula. Percentage of bone loss = (clinical attachment loss +2)*100/ root length by doubling the length of the clinical crown, the result can be used to estimate percentage bone loss for grading</a:t>
                </a:r>
                <a:r>
                  <a:rPr lang="en-US" sz="3200" b="1" dirty="0">
                    <a:solidFill>
                      <a:srgbClr val="C00000"/>
                    </a:solidFill>
                  </a:rPr>
                  <a:t>. </a:t>
                </a:r>
                <a14:m>
                  <m:oMath xmlns:m="http://schemas.openxmlformats.org/officeDocument/2006/math">
                    <m:r>
                      <a:rPr lang="en-US" sz="3200" b="1" i="1" smtClean="0">
                        <a:solidFill>
                          <a:srgbClr val="C00000"/>
                        </a:solidFill>
                        <a:latin typeface="Cambria Math" panose="02040503050406030204" pitchFamily="18" charset="0"/>
                      </a:rPr>
                      <m:t>𝒃𝒐𝒏𝒆</m:t>
                    </m:r>
                    <m:r>
                      <a:rPr lang="en-US" sz="3200" b="1" i="1" smtClean="0">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𝒍𝒐𝒔𝒔</m:t>
                    </m:r>
                    <m:r>
                      <a:rPr lang="en-US" sz="3200" b="1" i="1" smtClean="0">
                        <a:solidFill>
                          <a:srgbClr val="C00000"/>
                        </a:solidFill>
                        <a:latin typeface="Cambria Math" panose="02040503050406030204" pitchFamily="18" charset="0"/>
                      </a:rPr>
                      <m:t> %=</m:t>
                    </m:r>
                    <m:f>
                      <m:fPr>
                        <m:ctrlPr>
                          <a:rPr lang="en-US" sz="3200" b="1" i="1" smtClean="0">
                            <a:solidFill>
                              <a:srgbClr val="C00000"/>
                            </a:solidFill>
                            <a:latin typeface="Cambria Math" panose="02040503050406030204" pitchFamily="18" charset="0"/>
                          </a:rPr>
                        </m:ctrlPr>
                      </m:fPr>
                      <m:num>
                        <m:r>
                          <a:rPr lang="en-US" sz="3200" b="1" i="1" smtClean="0">
                            <a:solidFill>
                              <a:srgbClr val="C00000"/>
                            </a:solidFill>
                            <a:latin typeface="Cambria Math" panose="02040503050406030204" pitchFamily="18" charset="0"/>
                          </a:rPr>
                          <m:t>𝑪𝑨𝑳</m:t>
                        </m:r>
                        <m:r>
                          <a:rPr lang="en-US" sz="3200" b="1" i="1" smtClean="0">
                            <a:solidFill>
                              <a:srgbClr val="C00000"/>
                            </a:solidFill>
                            <a:latin typeface="Cambria Math" panose="02040503050406030204" pitchFamily="18" charset="0"/>
                          </a:rPr>
                          <m:t>+</m:t>
                        </m:r>
                        <m:r>
                          <a:rPr lang="en-US" sz="3200" b="1" i="1" smtClean="0">
                            <a:solidFill>
                              <a:srgbClr val="C00000"/>
                            </a:solidFill>
                            <a:latin typeface="Cambria Math" panose="02040503050406030204" pitchFamily="18" charset="0"/>
                          </a:rPr>
                          <m:t>𝟐</m:t>
                        </m:r>
                      </m:num>
                      <m:den>
                        <m:r>
                          <a:rPr lang="en-US" sz="3200" b="1" i="1" smtClean="0">
                            <a:solidFill>
                              <a:srgbClr val="C00000"/>
                            </a:solidFill>
                            <a:latin typeface="Cambria Math" panose="02040503050406030204" pitchFamily="18" charset="0"/>
                          </a:rPr>
                          <m:t>𝒕𝒐𝒕𝒂𝒍</m:t>
                        </m:r>
                        <m:r>
                          <a:rPr lang="en-US" sz="3200" b="1" i="1" smtClean="0">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𝒍𝒆𝒏𝒈𝒕𝒉</m:t>
                        </m:r>
                        <m:r>
                          <a:rPr lang="en-US" sz="3200" b="1" i="1" smtClean="0">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𝒐𝒇</m:t>
                        </m:r>
                        <m:r>
                          <a:rPr lang="en-US" sz="3200" b="1" i="1" smtClean="0">
                            <a:solidFill>
                              <a:srgbClr val="C00000"/>
                            </a:solidFill>
                            <a:latin typeface="Cambria Math" panose="02040503050406030204" pitchFamily="18" charset="0"/>
                          </a:rPr>
                          <m:t> </m:t>
                        </m:r>
                        <m:r>
                          <a:rPr lang="en-US" sz="3200" b="1" i="1" smtClean="0">
                            <a:solidFill>
                              <a:srgbClr val="C00000"/>
                            </a:solidFill>
                            <a:latin typeface="Cambria Math" panose="02040503050406030204" pitchFamily="18" charset="0"/>
                          </a:rPr>
                          <m:t>𝒓𝒐𝒐𝒕</m:t>
                        </m:r>
                      </m:den>
                    </m:f>
                    <m:r>
                      <a:rPr lang="en-US" sz="3200" b="1" i="1" smtClean="0">
                        <a:solidFill>
                          <a:srgbClr val="C00000"/>
                        </a:solidFill>
                        <a:latin typeface="Cambria Math" panose="02040503050406030204" pitchFamily="18" charset="0"/>
                      </a:rPr>
                      <m:t>×</m:t>
                    </m:r>
                    <m:r>
                      <a:rPr lang="en-US" sz="3200" b="1" i="1" smtClean="0">
                        <a:solidFill>
                          <a:srgbClr val="C00000"/>
                        </a:solidFill>
                        <a:latin typeface="Cambria Math" panose="02040503050406030204" pitchFamily="18" charset="0"/>
                      </a:rPr>
                      <m:t>𝟏𝟎𝟎</m:t>
                    </m:r>
                  </m:oMath>
                </a14:m>
                <a:endParaRPr lang="ar-IQ" sz="3200" b="1" dirty="0">
                  <a:solidFill>
                    <a:srgbClr val="C00000"/>
                  </a:solidFill>
                </a:endParaRPr>
              </a:p>
              <a:p>
                <a:pPr algn="l"/>
                <a:endParaRPr lang="ar-IQ" sz="3200" b="1" dirty="0">
                  <a:solidFill>
                    <a:srgbClr val="C00000"/>
                  </a:solidFill>
                </a:endParaRP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444137" y="378823"/>
                <a:ext cx="10920549" cy="6139543"/>
              </a:xfrm>
              <a:blipFill>
                <a:blip r:embed="rId2"/>
                <a:stretch>
                  <a:fillRect l="-2010" t="-2781" r="-1284"/>
                </a:stretch>
              </a:blipFill>
            </p:spPr>
            <p:txBody>
              <a:bodyPr/>
              <a:lstStyle/>
              <a:p>
                <a:r>
                  <a:rPr lang="ar-IQ">
                    <a:noFill/>
                  </a:rPr>
                  <a:t> </a:t>
                </a:r>
              </a:p>
            </p:txBody>
          </p:sp>
        </mc:Fallback>
      </mc:AlternateContent>
    </p:spTree>
    <p:extLst>
      <p:ext uri="{BB962C8B-B14F-4D97-AF65-F5344CB8AC3E}">
        <p14:creationId xmlns:p14="http://schemas.microsoft.com/office/powerpoint/2010/main" val="2416114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2631</Words>
  <Application>Microsoft Office PowerPoint</Application>
  <PresentationFormat>Widescreen</PresentationFormat>
  <Paragraphs>179</Paragraphs>
  <Slides>38</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Arabic Typesetting</vt:lpstr>
      <vt:lpstr>Arial</vt:lpstr>
      <vt:lpstr>Britannic Bold</vt:lpstr>
      <vt:lpstr>Calibri</vt:lpstr>
      <vt:lpstr>Calibri Light</vt:lpstr>
      <vt:lpstr>Cambria Math</vt:lpstr>
      <vt:lpstr>Script MT Bold</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Necrotizing stomatitis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Ahmed-Under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of periodontitis</dc:title>
  <dc:creator>alandelus</dc:creator>
  <cp:lastModifiedBy>user</cp:lastModifiedBy>
  <cp:revision>48</cp:revision>
  <dcterms:created xsi:type="dcterms:W3CDTF">2023-12-09T19:22:39Z</dcterms:created>
  <dcterms:modified xsi:type="dcterms:W3CDTF">2024-02-26T20:45:29Z</dcterms:modified>
</cp:coreProperties>
</file>