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57" r:id="rId4"/>
    <p:sldId id="258" r:id="rId5"/>
    <p:sldId id="259" r:id="rId6"/>
    <p:sldId id="260" r:id="rId7"/>
    <p:sldId id="266" r:id="rId8"/>
    <p:sldId id="268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A806-E266-40F8-9A0D-1AC6A40A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956D8-2793-49AA-B90F-44B514154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2459-6B96-444A-B9F2-97EA43F1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A4FA-0605-4ED8-8C4F-4B68981B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C18C8-117D-4284-8F31-6AD73744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A58D-F770-401D-8D55-6282B540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C58AC-DDF9-4994-A190-790D30DBC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51B7-78BF-43A5-9373-3D879B61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D12E-DA30-40E8-B73A-127D8B7D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FE93-F6B5-4C4A-9575-E4C53E7E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9510A-36A3-4C75-852E-F7945A9A4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57372-1BF5-4252-BA2A-968AA5D1F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43B81-AD49-4273-9598-2EEF7EE2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448D3-E64F-48CA-8DB8-EF5EA6A1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FA6EB-2503-429B-91EF-EA170CF7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4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4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2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0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8A74-2742-48A0-AC3D-F8567FCE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6A2-A1AA-459D-8B30-E4AF7D7A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AC04-6EBB-422F-A3EB-9A20E6AB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7523-9F5E-4B05-ABE8-86FBC4CD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F67D-30AF-4F63-B44B-0D8C68E5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C283-EFDF-4F23-B57F-B527E3C4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BB22F-8FA8-4C1C-A6CA-FCE5705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D04A1-59DF-4544-9AEA-279E3045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B626-8BDD-496B-85C9-BACE2BBE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DB78-D328-4AED-A002-2F3C5D7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B125-5FF9-4270-9EE3-39769490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B454-59C6-41E6-8999-34317E62A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F4556-2342-4F93-9F6E-3D83B19B0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CA026-DFB3-474B-A5E4-0B17018E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4088B-66CA-476B-B146-4F08674E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2EF4B-4876-4124-B761-4B2B666F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D4A4-433F-4802-AE45-3A677210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5F53E-8D33-488F-8F48-2BC35731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DA26E-85D9-48E5-ACFA-A8D86DB3D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84BF3-BC09-4F45-9FF0-07EC69E38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05E94-8238-4D6F-B503-2C0545538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0AA54-24F5-4DC4-8ECC-1C089E5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8A0CB-B6E0-415B-9456-6043D907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C652D-8A50-4EA9-80E8-00237CAE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6459-2D93-40A3-B6E0-2B3D9B46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FB4D6-55D1-4625-8CA6-BAF0113A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0E75C-A61E-4D44-BCCC-C3568B79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98482-A6F3-444F-A29E-944191F7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321AA-D7EB-450D-A218-2FC9DC84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B8730-E42B-42ED-AAA7-4863D0C4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FAF33-4201-4E0E-9FCF-8320171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0C53-75B0-408F-8A82-61F25307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C096-0831-4A20-8BCF-B5A3985D4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23AAC-9739-4A6A-ADA1-0D071D36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11E47-DC49-40D7-B059-45E84B48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3EBEC-D7B0-4824-A627-1489A5F0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3FC7E-F60B-4291-B51D-62DC4DF1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F08D-0918-4E79-AB57-6359944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498EA-E949-4C05-A56B-4860D44A1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5712-1D7A-4A10-AC0D-4426649CA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9191E-0BD4-42A5-8AAD-2C3C8445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3208A-6757-4403-8395-BADCED55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F0BF5-0E01-4F45-AD17-26EABD72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99CF6-1BD8-41E1-BD76-3E7F3743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3277B-1602-4FF8-8E7A-51E50046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F1E6-EB79-4C34-ACFE-E5F8B64FA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AF58-6206-494D-8BB3-C010866DEE7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689A-6A08-4656-BA19-7BCCD54B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E159-8FE8-480B-AFB4-923FF2179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97D6-C7E4-4214-8101-9A6315B4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4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571500" y="2946976"/>
            <a:ext cx="10820399" cy="355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and Maxillofacial Surgery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الفرع العلمي </a:t>
            </a:r>
            <a:r>
              <a:rPr kumimoji="0" lang="ar-IQ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: </a:t>
            </a:r>
            <a:endParaRPr kumimoji="0" lang="ar-IQ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Oral surgery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Surgical anatomy in local anesthesia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19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</a:t>
            </a:r>
            <a:r>
              <a:rPr kumimoji="0" lang="ar-IQ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م.م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. عامر أسامة كنج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2CAFE-0346-4B19-A3E1-488C7E5148B6}"/>
              </a:ext>
            </a:extLst>
          </p:cNvPr>
          <p:cNvSpPr txBox="1"/>
          <p:nvPr/>
        </p:nvSpPr>
        <p:spPr>
          <a:xfrm>
            <a:off x="0" y="0"/>
            <a:ext cx="12192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originating within the infraorbital canal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infraorbital canal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maxillary division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(V2) gives off two branches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significance in dentistry: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superior and anterior superior alveolar nerves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middle superior alveolar (MSA) nerve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two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premolars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sometimes, to the </a:t>
            </a:r>
            <a:r>
              <a:rPr lang="en-US" sz="2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mesiobuccal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root of the first molar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tissues, buccal soft tissue, and bone in the premolar region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Traditionally it has been stated that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MSA nerve is absent in 30% to 50% of individuals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its absence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innervations are provided by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the posterior superior alveolar (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PSA) or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anterior superior alveolar (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ASA) nerve; most frequently the latter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ASA nerve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relatively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branch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descending within the anterior wall of the maxillary sinus, it provides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innervation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incisors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tissues, buccal bone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membranes of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3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8E355-BA22-46DB-BC1A-B1A53C1821F0}"/>
              </a:ext>
            </a:extLst>
          </p:cNvPr>
          <p:cNvSpPr txBox="1"/>
          <p:nvPr/>
        </p:nvSpPr>
        <p:spPr>
          <a:xfrm>
            <a:off x="0" y="0"/>
            <a:ext cx="1219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is a summary of the branches of the maxillary division (only those of special significance in dental pain control):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1.Branches originating within the pterygopalatine fossa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Nasopalatine nerve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Greater palatine nerve </a:t>
            </a: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Posterior superior alveolar nerve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Branches originating within the infraorbital canal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Middle superior alveolar nerve </a:t>
            </a: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Anterior superior alveolar nerve </a:t>
            </a:r>
          </a:p>
        </p:txBody>
      </p:sp>
    </p:spTree>
    <p:extLst>
      <p:ext uri="{BB962C8B-B14F-4D97-AF65-F5344CB8AC3E}">
        <p14:creationId xmlns:p14="http://schemas.microsoft.com/office/powerpoint/2010/main" val="282126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atomy and clinical significance of the maxillary nerve: a literature  review. | Semantic Scholar">
            <a:extLst>
              <a:ext uri="{FF2B5EF4-FFF2-40B4-BE49-F238E27FC236}">
                <a16:creationId xmlns:a16="http://schemas.microsoft.com/office/drawing/2014/main" id="{74F87821-478C-4374-B866-99BF1EB5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6700"/>
            <a:ext cx="112585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5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E0A6A-A158-4425-9986-E38292B622C1}"/>
              </a:ext>
            </a:extLst>
          </p:cNvPr>
          <p:cNvSpPr txBox="1"/>
          <p:nvPr/>
        </p:nvSpPr>
        <p:spPr>
          <a:xfrm>
            <a:off x="0" y="0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Division (V3) </a:t>
            </a:r>
          </a:p>
          <a:p>
            <a:endParaRPr lang="en-US" sz="3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mandibular division is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branch of the trigeminal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roots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sensory root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motor root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roots emerge from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cranium </a:t>
            </a:r>
            <a:r>
              <a:rPr lang="en-US" sz="3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separately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foramen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root lying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to the sensory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 just outside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 and form the main trunk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third division.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 remains undivided for only 2 to 3 mm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it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splits into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anterior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posterior division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7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A63C0-4DD0-44A1-A1A9-B0145A487E8B}"/>
              </a:ext>
            </a:extLst>
          </p:cNvPr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areas innervated by V3 are included in the following outline: </a:t>
            </a:r>
          </a:p>
          <a:p>
            <a:endParaRPr lang="en-US" sz="2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root: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Skin of the temporal region, auricle, external auditory meatus, cheek, lower lip, and the lower part of the face (chin region).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Mucous membrane of the cheek, the tongue (anterior two thirds), and floor of the mouth.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Mandibular teeth and periodontal tissues.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Bone of the mandible.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Temporomandibular joint.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Parotid gland.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root: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fibers of the trigeminal nerve supply the following muscles: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Masticatory muscles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Masseter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Temporalis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Medial Pterygoid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Lateral Pterygoid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Mylohyoid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Anterior belly of the digastric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Tensor tympani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Tensor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palatin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343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76571-B017-4459-86B0-0546E62EC1A1}"/>
              </a:ext>
            </a:extLst>
          </p:cNvPr>
          <p:cNvSpPr txBox="1"/>
          <p:nvPr/>
        </p:nvSpPr>
        <p:spPr>
          <a:xfrm>
            <a:off x="0" y="0"/>
            <a:ext cx="12192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from the Undivided Nerve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undivided nerve trunk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off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branches during its 2- to 3-mm course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are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nervus </a:t>
            </a:r>
            <a:r>
              <a:rPr lang="en-US" sz="2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spinosus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meningeal branch of the mandibular nerve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pterygoid nerve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pterygoid nerve is a motor nerve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pterygoid muscle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gives off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branches that are a motor to the tensor </a:t>
            </a:r>
            <a:r>
              <a:rPr lang="en-US" sz="2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palatini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 tympani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from the Anterior Division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from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division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V3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motor innervation to the muscles of mastication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to the mucous membrane and the skin of the cheek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and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 mucous membrane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molars,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anterior division is significantly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the posterior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F4DA3-6B14-4EA4-89DF-2CEC40162091}"/>
              </a:ext>
            </a:extLst>
          </p:cNvPr>
          <p:cNvSpPr txBox="1"/>
          <p:nvPr/>
        </p:nvSpPr>
        <p:spPr>
          <a:xfrm>
            <a:off x="0" y="4549676"/>
            <a:ext cx="12337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Deep temporal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the temporalis muscle). </a:t>
            </a: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Masseter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the masseter muscle). </a:t>
            </a: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Lateral pterygoid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the lateral pterygoid muscle). </a:t>
            </a:r>
          </a:p>
          <a:p>
            <a:r>
              <a:rPr lang="en-US" sz="2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long buccal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known as the buccal nerve). </a:t>
            </a:r>
          </a:p>
        </p:txBody>
      </p:sp>
    </p:spTree>
    <p:extLst>
      <p:ext uri="{BB962C8B-B14F-4D97-AF65-F5344CB8AC3E}">
        <p14:creationId xmlns:p14="http://schemas.microsoft.com/office/powerpoint/2010/main" val="123559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11632E-15F2-49AF-BFF4-0F5EFE2B8E6E}"/>
              </a:ext>
            </a:extLst>
          </p:cNvPr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 buccal nerve emerges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border of the masseter muscle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continuing in 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anterolateral direction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level of the occlusal plane of the mandibular third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crosses in front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border of the ramus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 the cheek through the buccinator muscle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fibers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distributed 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of the cheek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fibers pass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retromolar triangle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providing sensory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innervation to the buccal gingiva of the mandibular molars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mucobuccal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that region.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buccal nerve </a:t>
            </a:r>
            <a:r>
              <a:rPr lang="en-US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innervate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buccinator muscle Efferently(motor supply)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facial nerve does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buccal nerve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it’s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supply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6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82C02-ABAC-4C2C-8653-BA21D7C9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77" y="1132698"/>
            <a:ext cx="7784445" cy="45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69CBC-56BF-487B-8E2A-07DC44811267}"/>
              </a:ext>
            </a:extLst>
          </p:cNvPr>
          <p:cNvSpPr txBox="1"/>
          <p:nvPr/>
        </p:nvSpPr>
        <p:spPr>
          <a:xfrm>
            <a:off x="0" y="0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of the Posterior Division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posterior division of V3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sensory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motor component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Auriculotemporal nerve. </a:t>
            </a: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Lingual nerve. </a:t>
            </a: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Inferior alveolar nerve. </a:t>
            </a:r>
          </a:p>
          <a:p>
            <a:r>
              <a:rPr lang="en-US" sz="2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Mylohyoid nerve.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lingual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and medial to the inferior alveolar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then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continues downward and forward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to the pterygomandibular raphe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reach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of the base of the tongue 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and behind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lies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below the mucous membrane 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3</a:t>
            </a:r>
            <a:r>
              <a:rPr lang="en-US" sz="3600" b="1" i="0" u="none" strike="noStrike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then </a:t>
            </a:r>
            <a:r>
              <a:rPr lang="en-US" sz="23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proceeds anteriorly looping downward and medial to the submandibular </a:t>
            </a:r>
            <a:r>
              <a:rPr lang="en-US" sz="2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Wharton's) duct </a:t>
            </a:r>
            <a:r>
              <a:rPr lang="en-US" sz="2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3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surface of the sublingual gland</a:t>
            </a:r>
            <a:r>
              <a:rPr lang="en-US" sz="2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it breaks up into its </a:t>
            </a:r>
            <a:r>
              <a:rPr lang="en-US" sz="23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branches</a:t>
            </a:r>
            <a:r>
              <a:rPr lang="en-US" sz="23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6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uromodulation of the lingual nerve: a novel technique in: Journal of  Neurosurgery Volume 134 Issue 4 (2020) Journals">
            <a:extLst>
              <a:ext uri="{FF2B5EF4-FFF2-40B4-BE49-F238E27FC236}">
                <a16:creationId xmlns:a16="http://schemas.microsoft.com/office/drawing/2014/main" id="{279A8D7C-14FF-442E-A5A9-E699AB47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8" y="980661"/>
            <a:ext cx="11792397" cy="44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5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CA6E0-EF22-4AE1-ABC6-051C82858951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Trigeminal nerve: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management of pain in dentistry requires a thorough knowledge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cranial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also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cranial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and left trigeminal nerves provide, among other functions, the overwhelming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tissues of the oral cavity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composed of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motor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considerably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sensory root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root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supplies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 of mastication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muscles in the region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branches of the sensory root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of the entire face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cranial viscera and oral cavity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of the tongue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trigeminal nerves also provide the majority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from teeth, bone, and soft tissues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cavity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6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381F57-9C89-4300-A119-89D931F56540}"/>
              </a:ext>
            </a:extLst>
          </p:cNvPr>
          <p:cNvSpPr txBox="1"/>
          <p:nvPr/>
        </p:nvSpPr>
        <p:spPr>
          <a:xfrm>
            <a:off x="0" y="1"/>
            <a:ext cx="1219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lingual nerve is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 to: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two-thirds of the tongue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provides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sensation (sensory innervation)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region, </a:t>
            </a:r>
            <a:r>
              <a:rPr lang="en-US" sz="32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chorda tympani (a branch of the facial nerve) supplies fibers for taste (gustation)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for circumvallate papillae)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membranes of the floor of the mouth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 gingiva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mandible.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 nerve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nerve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associated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of paresthesia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or permanent sensory nerve damage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5259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72CF7-6005-48AC-8E11-F07A6043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72" y="1668428"/>
            <a:ext cx="8374256" cy="35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9B6F6-F936-48BF-9D22-BAA0495DEBC8}"/>
              </a:ext>
            </a:extLst>
          </p:cNvPr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inferior alveolar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branch of the mandibular division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canal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foramen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Throughout its path, it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 by the inferior alveolar artery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nerve, artery, and vein travel anteriorly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mandibular canal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forward as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foramen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divides into its terminal branches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incisive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nerves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inferior alveolar nerve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canal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plexus serves the mandibular posterior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their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apices and providing pulpal innervation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incisive nerve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 within 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canal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a nerve plexus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innervates the pulpal tissues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mandibular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premolar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instances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premolar, canine, and incisors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branches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mental nerve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exits the canal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foramen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divides into three branches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innervate the skin of the chin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and mucous membrane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lip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Bifid inferior alveolar nerves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mandibular canals have been observed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radiographically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about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0.95% of people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bifid mandibular canal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 significant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that it increases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achieving adequate anesthesia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mandible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conventional techniques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9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09865-4BAD-4201-A131-F35732DC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405" y="1834271"/>
            <a:ext cx="4725642" cy="4711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66B8E-EBA7-4FD4-A119-B898D9B8B15E}"/>
              </a:ext>
            </a:extLst>
          </p:cNvPr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mylohyoid nerve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from the inferior alveolar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entry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latter into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canal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the mylohyoid muscle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It also 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(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innervation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the mandibular incisors and molars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persons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(usually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mesial root of the mandibular first 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8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4D58F-876E-448C-9D4C-C801CBA2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42" y="0"/>
            <a:ext cx="924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643B7B-0355-4E60-A125-6766AD3CCC93}"/>
              </a:ext>
            </a:extLst>
          </p:cNvPr>
          <p:cNvSpPr txBox="1"/>
          <p:nvPr/>
        </p:nvSpPr>
        <p:spPr>
          <a:xfrm>
            <a:off x="0" y="-1"/>
            <a:ext cx="12192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2323C"/>
                </a:solidFill>
                <a:latin typeface="acumin-pro"/>
              </a:rPr>
              <a:t>Facial Nerve (VII)</a:t>
            </a:r>
            <a:endParaRPr lang="en-US" sz="2800" b="1" i="0" dirty="0">
              <a:solidFill>
                <a:srgbClr val="32323C"/>
              </a:solidFill>
              <a:effectLst/>
              <a:latin typeface="acumin-pro"/>
            </a:endParaRPr>
          </a:p>
          <a:p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The facial nerve then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exits the </a:t>
            </a:r>
            <a:r>
              <a:rPr lang="en-US" b="0" i="0" dirty="0" err="1">
                <a:solidFill>
                  <a:srgbClr val="32323C"/>
                </a:solidFill>
                <a:effectLst/>
                <a:latin typeface="acumin-pro"/>
              </a:rPr>
              <a:t>the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cranium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 via the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 stylomastoid foramen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.</a:t>
            </a:r>
          </a:p>
          <a:p>
            <a:endParaRPr lang="en-US" dirty="0">
              <a:solidFill>
                <a:srgbClr val="32323C"/>
              </a:solidFill>
              <a:latin typeface="acumin-pro"/>
            </a:endParaRPr>
          </a:p>
          <a:p>
            <a:pPr algn="just"/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The facial nerve is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associated with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:</a:t>
            </a:r>
          </a:p>
          <a:p>
            <a:pPr algn="just"/>
            <a:endParaRPr lang="en-US" b="0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2323C"/>
                </a:solidFill>
                <a:effectLst/>
                <a:latin typeface="acumin-pro"/>
              </a:rPr>
              <a:t>Motor</a:t>
            </a:r>
          </a:p>
          <a:p>
            <a:pPr algn="just"/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Muscles of facial expression, posterior belly of the digastric, stylohyoid 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and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stapedius 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muscles.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2323C"/>
                </a:solidFill>
                <a:effectLst/>
                <a:latin typeface="acumin-pro"/>
              </a:rPr>
              <a:t>Sensory </a:t>
            </a:r>
            <a:endParaRPr lang="en-US" b="0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/>
            <a:r>
              <a:rPr lang="en-US" dirty="0">
                <a:solidFill>
                  <a:srgbClr val="32323C"/>
                </a:solidFill>
                <a:latin typeface="acumin-pro"/>
              </a:rPr>
              <a:t>A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small area around the concha of the external ear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.</a:t>
            </a:r>
          </a:p>
          <a:p>
            <a:pPr algn="just"/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Taste sensation 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to the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anterior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2/3 of the tongue 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via the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chorda tympani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2323C"/>
                </a:solidFill>
                <a:effectLst/>
                <a:latin typeface="acumin-pro"/>
              </a:rPr>
              <a:t>Parasympathetic </a:t>
            </a:r>
            <a:endParaRPr lang="en-US" b="0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/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-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Submandibular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sublingual salivary glands</a:t>
            </a:r>
          </a:p>
          <a:p>
            <a:pPr algn="just"/>
            <a:r>
              <a:rPr lang="en-US" dirty="0">
                <a:solidFill>
                  <a:srgbClr val="32323C"/>
                </a:solidFill>
                <a:latin typeface="acumin-pro"/>
              </a:rPr>
              <a:t>-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Lacrimal glands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.</a:t>
            </a:r>
          </a:p>
          <a:p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A30C5-C22D-49E8-8260-E621CDE0BF58}"/>
              </a:ext>
            </a:extLst>
          </p:cNvPr>
          <p:cNvSpPr txBox="1"/>
          <p:nvPr/>
        </p:nvSpPr>
        <p:spPr>
          <a:xfrm>
            <a:off x="0" y="4678203"/>
            <a:ext cx="11171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Within the parotid gland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, the </a:t>
            </a:r>
            <a:r>
              <a:rPr lang="en-US" b="1" dirty="0">
                <a:solidFill>
                  <a:srgbClr val="FF0000"/>
                </a:solidFill>
                <a:effectLst/>
                <a:latin typeface="acumin-pro"/>
              </a:rPr>
              <a:t>nerve terminates 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by splitting into </a:t>
            </a: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five branches</a:t>
            </a:r>
            <a:r>
              <a:rPr lang="en-US" b="0" i="0" dirty="0">
                <a:solidFill>
                  <a:srgbClr val="32323C"/>
                </a:solidFill>
                <a:effectLst/>
                <a:latin typeface="acumin-pro"/>
              </a:rPr>
              <a:t>:</a:t>
            </a:r>
          </a:p>
          <a:p>
            <a:pPr algn="just"/>
            <a:endParaRPr lang="en-US" b="0" i="0" dirty="0">
              <a:solidFill>
                <a:srgbClr val="32323C"/>
              </a:solidFill>
              <a:effectLst/>
              <a:latin typeface="acumin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Temporal branch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Zygomatic branch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Buccal branch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Marginal mandibular branch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cumin-pro"/>
              </a:rPr>
              <a:t>Cervical branch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A4E8C-8029-4479-BB4A-8CDF58C9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199" y="4493154"/>
            <a:ext cx="1856340" cy="17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2C69CE-005B-44AE-9812-18E8925945DA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Osteology: </a:t>
            </a:r>
            <a:endParaRPr lang="en-US" sz="3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Maxilla: </a:t>
            </a:r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maxilla has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of eminences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the roots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teeth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prominent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is found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canine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and is referred to as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canine eminence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to the canine fossa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(located just 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to the canine eminence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infraorbital foramen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region of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 teeth is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porous than mandible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leading to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greater incidence of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anesthesia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palatal processes of the maxilla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three-fourths of the hard palate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While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plate of the palatine bone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fourth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 </a:t>
            </a: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 with the alveolar process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 groove through which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palatine nerve passes from the greater palatine foramen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midline in the anterior region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funnel-shaped opening of the incisive foramen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through which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nasopalatine nerves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emerge. </a:t>
            </a:r>
          </a:p>
          <a:p>
            <a:endParaRPr lang="en-US" sz="22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Zygomatic bone buttress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adjacent to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first molar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renders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7A326-6A86-461D-853A-509F248A8E19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suture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extends laterally from the incisive foramen to the canine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anterior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suture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termed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premaxilla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9CD85-6D70-45C6-9409-007EE1E4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69" y="3242849"/>
            <a:ext cx="7206903" cy="3615151"/>
          </a:xfrm>
          <a:prstGeom prst="rect">
            <a:avLst/>
          </a:prstGeom>
        </p:spPr>
      </p:pic>
      <p:pic>
        <p:nvPicPr>
          <p:cNvPr id="7170" name="Picture 2" descr="SciELO - Brasil - Premaxilla: an independent bone that can base  therapeutics for middle third growth! Premaxilla: an independent bone that  can base therapeutics for middle third growth!">
            <a:extLst>
              <a:ext uri="{FF2B5EF4-FFF2-40B4-BE49-F238E27FC236}">
                <a16:creationId xmlns:a16="http://schemas.microsoft.com/office/drawing/2014/main" id="{6B198FC2-BD74-4E75-96F1-6DE1DC5D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2" y="910488"/>
            <a:ext cx="6952216" cy="22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5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541FB1-DBFF-4AB0-8F8F-CB9B24D6358C}"/>
              </a:ext>
            </a:extLst>
          </p:cNvPr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Mandible: </a:t>
            </a:r>
            <a:endParaRPr lang="en-US" sz="3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 cortical plate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mandible is sufficiently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to preclude effective infiltration of anesthesia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in the anterior region (incisors) is usually less dense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that over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permitting infiltration anesthesia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employed.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 of the mandible usually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dense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of the second premolar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midway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and lower borders of the body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foramen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lingual foramina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located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(molar) region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Some of which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contain sensory fibers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mylohyoid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innervate (accessory innervation)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portions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molars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foramen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located about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two-thirds the distance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border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ramus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 posterior border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of mandibular foramen varies greatly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ranging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to 19 mm above the level of the occlusal plane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20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EC96B-ACBE-44C0-85D2-E9542AED665E}"/>
              </a:ext>
            </a:extLst>
          </p:cNvPr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prominent ridge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Lingula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lies on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margin of </a:t>
            </a:r>
            <a:r>
              <a:rPr lang="en-US" sz="2400" b="1" i="0" u="none" strike="noStrike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mandibular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foramen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Lingula serves as 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for the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sphenomandibular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ligament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border of the coronoid process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concave</a:t>
            </a:r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coronoid notch is the most concave part (point) of this concavity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coronoid notch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landmark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of needle penetration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inferior alveolar nerve block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horizontally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of the mandibular foramen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ramus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mandible can be seen to be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region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it is posteriorly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of clinical importance during the inferior alveolar nerve block.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soft tissues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 penetration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osseous tissues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ramus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level of the mandibular foramen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averages about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 25 mm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105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ary of the Cranial Nerves - TeachMeAnatomy">
            <a:extLst>
              <a:ext uri="{FF2B5EF4-FFF2-40B4-BE49-F238E27FC236}">
                <a16:creationId xmlns:a16="http://schemas.microsoft.com/office/drawing/2014/main" id="{8259443B-CC09-4282-8931-C5BC9172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6" y="1815548"/>
            <a:ext cx="4546925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412B3-5BBC-4510-AF63-5D149556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39" y="1815548"/>
            <a:ext cx="6511853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ny landmarks surrounding the mandibular foramen and the tip of... |  Download Scientific Diagram">
            <a:extLst>
              <a:ext uri="{FF2B5EF4-FFF2-40B4-BE49-F238E27FC236}">
                <a16:creationId xmlns:a16="http://schemas.microsoft.com/office/drawing/2014/main" id="{9BA07194-929E-4B14-A954-3543F6F2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59441"/>
            <a:ext cx="3951426" cy="29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n by Dentaltown on Patient Education | Dental anatomy, Medical anatomy,  Human anatomy and physiology">
            <a:extLst>
              <a:ext uri="{FF2B5EF4-FFF2-40B4-BE49-F238E27FC236}">
                <a16:creationId xmlns:a16="http://schemas.microsoft.com/office/drawing/2014/main" id="{CB55DB4B-EFE8-41C4-AD25-3B66257C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2" y="159440"/>
            <a:ext cx="3953347" cy="29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osition of the Mental Foramen in a Northern Regional Palestinian Population">
            <a:extLst>
              <a:ext uri="{FF2B5EF4-FFF2-40B4-BE49-F238E27FC236}">
                <a16:creationId xmlns:a16="http://schemas.microsoft.com/office/drawing/2014/main" id="{045CEAB9-7734-48C8-8386-C68C217E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57" y="3428999"/>
            <a:ext cx="4711818" cy="29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48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39C96F-427F-4DB7-B870-D7EFC6AC479D}"/>
              </a:ext>
            </a:extLst>
          </p:cNvPr>
          <p:cNvSpPr txBox="1"/>
          <p:nvPr/>
        </p:nvSpPr>
        <p:spPr>
          <a:xfrm>
            <a:off x="0" y="-2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dental plexus </a:t>
            </a:r>
            <a:endParaRPr lang="en-US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innervation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 roots of all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teeth,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structures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 and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derives from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branches of larger nerves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region.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networks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termed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plexus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dental plexus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nerve fibers from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superior alveolar nerves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ASA, MSA and PSA nerves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alveolar and incisive nerves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nerves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 from these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plexuses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(each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its pathway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corresponding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nerves: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a tooth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apical foramen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innervation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 teeth is derived from dental nerves.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Interdental branches: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height of the interdental septum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(between teeth), providing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to the periodontal ligaments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teeth enter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gingiva to innervate the interdental papillae and the buccal gingiva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34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27940B-7715-4C79-A4D1-2992F5F92B43}"/>
              </a:ext>
            </a:extLst>
          </p:cNvPr>
          <p:cNvSpPr txBox="1"/>
          <p:nvPr/>
        </p:nvSpPr>
        <p:spPr>
          <a:xfrm>
            <a:off x="0" y="-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Interradicular branches: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traverse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height of the interradicular septum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roots of the same tooth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providing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to the periodontal ligaments of adjacent roots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 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periodontal ligament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PDL) at the root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furcations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Maxillary Injections Flashcards | Quizlet">
            <a:extLst>
              <a:ext uri="{FF2B5EF4-FFF2-40B4-BE49-F238E27FC236}">
                <a16:creationId xmlns:a16="http://schemas.microsoft.com/office/drawing/2014/main" id="{43E326AE-BABD-4BED-9A16-B35A2858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37754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ntal Malpractice Central | Inferior Alveolar Nerve Anatomy">
            <a:extLst>
              <a:ext uri="{FF2B5EF4-FFF2-40B4-BE49-F238E27FC236}">
                <a16:creationId xmlns:a16="http://schemas.microsoft.com/office/drawing/2014/main" id="{42805A5F-97D6-40F1-B12A-DFB986CC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87" y="2448235"/>
            <a:ext cx="4620467" cy="31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16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A368-B73E-422E-9CB4-01A7D65DA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75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0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igeminal Nerve Anatomy: Gross Anatomy, Branches of the Trigeminal Nerve,  Microscopic Anatomy">
            <a:extLst>
              <a:ext uri="{FF2B5EF4-FFF2-40B4-BE49-F238E27FC236}">
                <a16:creationId xmlns:a16="http://schemas.microsoft.com/office/drawing/2014/main" id="{3A2739E8-FA9D-4A95-8C78-709D03E2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73" y="394107"/>
            <a:ext cx="5910054" cy="60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8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67DBF3-3DC9-476C-AED1-C4AB92DCBE14}"/>
              </a:ext>
            </a:extLst>
          </p:cNvPr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sensory divisions of the trigeminal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ophthalmic division (V1)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exits the skull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orbital fissure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branch of the trigeminal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sensory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divisions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maxillary division (V2)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exits the skull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foramen rotundum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portion of the pterygopalatine fossa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in size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ophthalmic and mandibular divisions. It is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sensory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function.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mandibular division (V3)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skull, along with the motor root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through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foramen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after leaving the skull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root unites with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root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division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 a single nerve trunk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enters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infratemporal fossa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596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6098E-C61E-41E1-B32E-E284A068556A}"/>
              </a:ext>
            </a:extLst>
          </p:cNvPr>
          <p:cNvSpPr txBox="1"/>
          <p:nvPr/>
        </p:nvSpPr>
        <p:spPr>
          <a:xfrm>
            <a:off x="0" y="0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Ophthalmic Division (V1) </a:t>
            </a:r>
            <a:endParaRPr lang="en-US" sz="3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enters the orbit through the superior orbital fissure, and it divides into 3 main branches 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Lacrimal nerve: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smallest branch, it supplies the lacrimal gland and the upper eyelid.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2-Frontal nerve: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the skin of the forehead and mucosa of 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sinus.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3-Nasociliary nerve: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the cornea and sclera of the eye, superior and anterior parts of the nasal septum, and lateral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walls. </a:t>
            </a:r>
          </a:p>
        </p:txBody>
      </p:sp>
    </p:spTree>
    <p:extLst>
      <p:ext uri="{BB962C8B-B14F-4D97-AF65-F5344CB8AC3E}">
        <p14:creationId xmlns:p14="http://schemas.microsoft.com/office/powerpoint/2010/main" val="170539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Ophthalmic Division of the Trigeminal Nerve (CNV1) - TeachMeAnatomy">
            <a:extLst>
              <a:ext uri="{FF2B5EF4-FFF2-40B4-BE49-F238E27FC236}">
                <a16:creationId xmlns:a16="http://schemas.microsoft.com/office/drawing/2014/main" id="{F5DB66AC-D200-4627-A812-CCC04F29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9" y="853833"/>
            <a:ext cx="7152622" cy="51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5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3A91D-3EF7-4056-98C9-E5974F64BB25}"/>
              </a:ext>
            </a:extLst>
          </p:cNvPr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Division (V2)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outside the cranium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nerve crosses the uppermost part of the pterygopalatine fossa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then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 the orbit through the inferior orbital fissure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occupying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infraorbital groove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becomes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infraorbital nerve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anteriorly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infraorbital canal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following is a summary of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division innervation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portion of the face, lower eyelid, side of the nose and upper lip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nasopharynx, maxillary sinus, soft palate, tonsil and hard palate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teeth and periodontal tissues </a:t>
            </a:r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4E98E-2650-4BAD-A8F7-100F59129AEA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originating within the pterygopalatine fossa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nasopalatine nerve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incisive canal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through which it passes into the oral cavity via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incisive foramen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located in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midline of the palate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posterior to the maxillary central incisors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and left nasopalatine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nerves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 together through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foramen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provide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sensation to the palatal mucosa in the region of the premaxilla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greater palatine nerve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pterygopalatine canal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emerging on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palate through the greater palatine foramen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(which is usually located about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toward the palatal midline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to the second molar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nerve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anteriorly between the mucoperiosteum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osseous hard palate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supplying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palatal soft tissues and bone as far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first premolar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posterior superior alveolar (PSA)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descends from the main trunk of the maxillary division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pterygopalatine fossa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PSA branches, but on occasion, a single trunk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arises.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two trunks are present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remains external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providing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to the buccal gingiva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molar region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Whereas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branch enters into the maxilla through the PSA cana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to travel down the posterior wall of the maxillary sinus, providing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innervation to the mucous membrane of the sinus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Continuing downward, this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branch of the PSA nerve provides sensory innervation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alveoli, periodontal ligaments, and pulpal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tissues of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third, second, and first molars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 [in 28% of patients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of the </a:t>
            </a:r>
            <a:r>
              <a:rPr lang="en-US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mesiobuccal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root of the first molar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7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2940</Words>
  <Application>Microsoft Office PowerPoint</Application>
  <PresentationFormat>Widescreen</PresentationFormat>
  <Paragraphs>226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acumin-pro</vt:lpstr>
      <vt:lpstr>Arabic Typesetting</vt:lpstr>
      <vt:lpstr>Arial</vt:lpstr>
      <vt:lpstr>Britannic Bold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anatomy in local anesthesia</dc:title>
  <dc:creator>User</dc:creator>
  <cp:lastModifiedBy>user</cp:lastModifiedBy>
  <cp:revision>77</cp:revision>
  <dcterms:created xsi:type="dcterms:W3CDTF">2022-11-04T11:26:44Z</dcterms:created>
  <dcterms:modified xsi:type="dcterms:W3CDTF">2024-02-26T17:09:47Z</dcterms:modified>
</cp:coreProperties>
</file>