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A519EE-4815-7F3B-A3A3-2B9EB82BC0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FDA32A-20ED-CF61-E855-4871F1A27F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5C3212-15AA-D432-93A2-CDFC225655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85FED-A67B-46AB-8855-39D1ADB2D6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01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B654E4-535B-02EC-232E-DAAAFB8781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5BB212-7FCA-31DE-8125-7567FF5140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1AC15A-F277-79F0-3D0B-9A818CC51D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CB529-E175-4415-96F6-C8F2FAE92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10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142D00-4ACB-5CB7-0B49-5368DA6DF7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010E01-9D9C-EEFD-0481-A49BEBD414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CCDDCD-1A1E-3C0E-2839-6A5C46F23E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083E9-F58E-49AE-958A-40F79592A4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8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E5FC8B-E745-F9E4-05F0-62DFC6C1EA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169060-719D-5D3A-7768-43D2E5A6B2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BC2242-2D00-3310-94C7-B140924A58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E0481-2369-4DFF-956D-CB13A64A7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54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F8383F-0838-D59D-9CB0-C3779810D8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431DD2-750D-6DED-9DB0-BB10291C7C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BADE92-3ECF-E75D-D23C-2AD02AD1B7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37B1E-2FDC-4381-9AC2-437CFE6A4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21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8673CD-6C31-25C4-660C-84946D9637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5120F4-4FD9-ADD1-BA54-AFA69E02A3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0F5F06-8875-6E84-CF76-2355BE1E04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E68A2-CF2A-4359-9262-9D14A8B16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38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E3899F1-F25D-CC3C-C505-B11E30BE85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D903DD0-790D-B648-2C3F-2083B05532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1DF9E9E-9357-4D6A-E07F-4ADFB70A4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E21C4-3C9A-45E0-9C6A-2741FFF965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4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AA1A3E-A1C4-41C7-B41E-3BFAA1480F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6FE331-4CBD-BC29-4B77-994A1BBA57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9434697-24CF-32FE-C4B8-0FBF663135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C02FF-DB57-491F-B008-E3AC49B380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60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C654C05-F660-85E0-A993-3E2F4E7F3E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1C5755-EA79-5A8B-87E3-99D92B9CB1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2707604-D382-A882-D8D7-82DEE2146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88715-1CB8-407A-973F-21B92BE07B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12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C79EC6-FD96-B2AF-04E1-A6C56A7A69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A51DF2-C412-1585-242D-C93218BDF4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2F1582-07CE-6C77-2B28-0F196A8821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CF91-87C9-4CCC-B04F-EA2458B04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72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6290FC-8926-F815-0CC9-B31715F38A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B0F735-F721-6260-D936-2D0FA27AF9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C11B9C-DDAA-4C13-E174-FE6C0CC6E8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C27AE-AE2F-420E-B7D1-26DF339949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96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AAD9B90-F683-58E3-A203-E7E7A3946E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2B4C0A5-ED08-F8EF-CACA-21655FD3E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CD32DAE-106A-62E5-5E08-37C8121489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12B40C8-6456-1BE3-1598-30DBD6184F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B541B20-EDE9-01C9-8B5F-D3D0251FFE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1083C2B-D190-4DA2-8695-79BBF73478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8F88451-09AD-371C-8FA6-2E5D16F411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03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800" b="1" dirty="0"/>
              <a:t>RESPIRATION</a:t>
            </a:r>
            <a:br>
              <a:rPr lang="ar-IQ" altLang="en-US" sz="4800" b="1" dirty="0"/>
            </a:br>
            <a:br>
              <a:rPr lang="ar-IQ" altLang="en-US" sz="4800" b="1" dirty="0"/>
            </a:br>
            <a:r>
              <a:rPr lang="en-US" altLang="en-US" sz="2000" b="1" dirty="0"/>
              <a:t>AL-AYEN UNIVERSITY</a:t>
            </a:r>
            <a:br>
              <a:rPr lang="en-US" altLang="en-US" sz="2000" b="1" dirty="0"/>
            </a:br>
            <a:r>
              <a:rPr lang="en-US" altLang="en-US" sz="2000" b="1" dirty="0"/>
              <a:t>COLLEGE OF HEALTH AND MEDICAL TECHNOLOGY</a:t>
            </a:r>
            <a:br>
              <a:rPr lang="en-US" altLang="en-US" sz="2000" b="1" dirty="0"/>
            </a:br>
            <a:r>
              <a:rPr lang="en-US" altLang="en-US" sz="2000" b="1" dirty="0"/>
              <a:t>DEPARTMENT OF ANESTHESIA</a:t>
            </a:r>
            <a:br>
              <a:rPr lang="en-US" altLang="en-US" sz="2000" b="1" dirty="0"/>
            </a:br>
            <a:r>
              <a:rPr lang="en-US" altLang="en-US" sz="2000" b="1" dirty="0"/>
              <a:t>By PhD  Karima Aboul </a:t>
            </a:r>
            <a:r>
              <a:rPr lang="en-US" altLang="en-US" sz="2000" b="1" dirty="0" err="1"/>
              <a:t>Fotouh</a:t>
            </a:r>
            <a:br>
              <a:rPr lang="en-US" altLang="en-US" sz="2000" b="1" dirty="0"/>
            </a:br>
            <a:r>
              <a:rPr lang="en-US" altLang="en-US" sz="2000" b="1" dirty="0"/>
              <a:t>Lecturer </a:t>
            </a:r>
            <a:r>
              <a:rPr lang="ar-IQ" altLang="en-US" sz="2000" b="1" dirty="0"/>
              <a:t>4</a:t>
            </a:r>
            <a:br>
              <a:rPr lang="ar-IQ" altLang="en-US" sz="4800" b="1" dirty="0"/>
            </a:br>
            <a:endParaRPr lang="en-US" altLang="en-US" sz="4800" b="1" dirty="0"/>
          </a:p>
        </p:txBody>
      </p:sp>
      <p:pic>
        <p:nvPicPr>
          <p:cNvPr id="2051" name="صورة 2">
            <a:extLst>
              <a:ext uri="{FF2B5EF4-FFF2-40B4-BE49-F238E27FC236}">
                <a16:creationId xmlns:a16="http://schemas.microsoft.com/office/drawing/2014/main" id="{15358D72-C018-9519-B95D-401293F71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81000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9386A12B-913E-69E7-E165-A08812AE31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81000"/>
            <a:ext cx="89916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7-Other drugs: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Anti-IgE monclonal antibodies: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K</a:t>
            </a:r>
            <a:r>
              <a:rPr lang="en-US" altLang="en-US" sz="2400" baseline="30000"/>
              <a:t>+ </a:t>
            </a:r>
            <a:r>
              <a:rPr lang="en-US" altLang="en-US" sz="2400"/>
              <a:t>channel openers as </a:t>
            </a:r>
            <a:r>
              <a:rPr lang="en-US" altLang="en-US" sz="2400" b="1"/>
              <a:t>cromokalim</a:t>
            </a:r>
            <a:r>
              <a:rPr lang="en-US" altLang="en-US" sz="2400"/>
              <a:t> are under trials in asthma.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Ca</a:t>
            </a:r>
            <a:r>
              <a:rPr lang="en-US" altLang="en-US" sz="2400" baseline="30000"/>
              <a:t>++</a:t>
            </a:r>
            <a:r>
              <a:rPr lang="en-US" altLang="en-US" sz="2400"/>
              <a:t> channel blockers inhibit spasm induced by exercise, histamine and other stimuli.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Nitric oxide (NO) donors are tried in asthma.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N.B.</a:t>
            </a:r>
            <a:r>
              <a:rPr lang="en-US" altLang="en-US" sz="2800"/>
              <a:t> </a:t>
            </a:r>
            <a:r>
              <a:rPr lang="en-US" altLang="en-US" sz="2800" b="1"/>
              <a:t>Anti-histaminics (H</a:t>
            </a:r>
            <a:r>
              <a:rPr lang="en-US" altLang="en-US" sz="2800" b="1" baseline="-25000"/>
              <a:t>1</a:t>
            </a:r>
            <a:r>
              <a:rPr lang="en-US" altLang="en-US" sz="2800" b="1"/>
              <a:t> blockers):</a:t>
            </a:r>
            <a:r>
              <a:rPr lang="en-US" altLang="en-US" sz="2800"/>
              <a:t> They are of little importance because histamine has minor role in asthma.Any benefit is related to atropine like action and sedative effect on CNS.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Prostaglandins (PGE</a:t>
            </a:r>
            <a:r>
              <a:rPr lang="en-US" altLang="en-US" sz="2800" b="1" baseline="-25000"/>
              <a:t>2</a:t>
            </a:r>
            <a:r>
              <a:rPr lang="en-US" altLang="en-US" sz="2800" b="1"/>
              <a:t>) produce bronchodilatation</a:t>
            </a:r>
            <a:r>
              <a:rPr lang="en-US" altLang="en-US" sz="2800"/>
              <a:t>: but it is irritant.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AEC67ACB-B613-8A5B-68C3-A29B37C6F4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4582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Drugs contraindicated in bronchial asthma: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Morphine (inhibits RC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Barbiturates.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Histamine and its releases (morphine, curare, trimethaphan).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Parasympathomimetics.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Non-selective ß-blockers.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NSAIDs as aspirin, indomethacin. In patients developing bronchospasm following NSAIDs as aspirin, paracetamol is used instead.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5ABAE3DC-5C88-B235-E807-BF5A6C1BC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4582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</a:t>
            </a:r>
            <a:r>
              <a:rPr lang="en-US" altLang="en-US" sz="3600" b="1"/>
              <a:t>N.B.:</a:t>
            </a:r>
            <a:r>
              <a:rPr lang="en-US" altLang="en-US"/>
              <a:t> Bronchial asthma is classified according to severity into: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Mild intermittent asthma (step 1):symptoms occur less than two times per week and asymptomatic in between.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Mild persistent asthma (step 2): symptoms occur more than two times per week.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Moderate persistent asthma (step 3): daily symptoms occur and exacerbation more than two times per week.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Severe persistent asthma (step 4): continual symptoms occur with limited physical and frequent exacerbation.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0556EA06-FAD2-0483-B5C8-7498E18D1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458200" cy="64008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Management: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arenR"/>
            </a:pPr>
            <a:r>
              <a:rPr lang="en-US" altLang="en-US" sz="2400"/>
              <a:t>For quick relief give inhaled ß</a:t>
            </a:r>
            <a:r>
              <a:rPr lang="en-US" altLang="en-US" sz="2400" baseline="-25000"/>
              <a:t>2</a:t>
            </a:r>
            <a:r>
              <a:rPr lang="en-US" altLang="en-US" sz="2400"/>
              <a:t> agonist as salbutamol.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arenR"/>
            </a:pPr>
            <a:r>
              <a:rPr lang="en-US" altLang="en-US" sz="2400"/>
              <a:t>In mild intermittent asthma no daily medication is required.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arenR"/>
            </a:pPr>
            <a:r>
              <a:rPr lang="en-US" altLang="en-US" sz="2400"/>
              <a:t>In mild persistent asthma give low dose inhaled corticosteroid or cromolyn or nedocromil or sustained release theophylline or leukotriene modifier.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arenR"/>
            </a:pPr>
            <a:r>
              <a:rPr lang="en-US" altLang="en-US" sz="2400"/>
              <a:t>In moderate persistent asthma give moderate dose of inhaled corticosteroid + long acting bronchodilator (as theophylline, ß</a:t>
            </a:r>
            <a:r>
              <a:rPr lang="en-US" altLang="en-US" sz="2400" baseline="-25000"/>
              <a:t>2</a:t>
            </a:r>
            <a:r>
              <a:rPr lang="en-US" altLang="en-US" sz="2400"/>
              <a:t> agonist)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arenR"/>
            </a:pPr>
            <a:r>
              <a:rPr lang="en-US" altLang="en-US" sz="2400"/>
              <a:t>In severe persistent asthma, give high dose of inhaled corticosteroid and long acting bronchodilator (as ß</a:t>
            </a:r>
            <a:r>
              <a:rPr lang="en-US" altLang="en-US" sz="2400" baseline="-25000"/>
              <a:t>2</a:t>
            </a:r>
            <a:r>
              <a:rPr lang="en-US" altLang="en-US" sz="2400"/>
              <a:t> agonist or theophylline slow release) and long-term use of oral corticosteroid.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arenR"/>
            </a:pPr>
            <a:r>
              <a:rPr lang="en-US" altLang="en-US" sz="2400"/>
              <a:t>If symptoms are not controlled patient is hospitalized and give: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2000"/>
              <a:t>Oxygen 40-60%.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2000"/>
              <a:t>Inhaled ß</a:t>
            </a:r>
            <a:r>
              <a:rPr lang="en-US" altLang="en-US" sz="2000" baseline="-25000"/>
              <a:t>2</a:t>
            </a:r>
            <a:r>
              <a:rPr lang="en-US" altLang="en-US" sz="2000"/>
              <a:t> agonist.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2000"/>
              <a:t>Ipratropium inhalation.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2000"/>
              <a:t>Hydrocortisone 200mg I.V. /4-6 hours for 24 hours and oral predinsolone for 2 weeks.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792800F-9E78-E581-4FC8-186DC209C3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411162"/>
          </a:xfrm>
        </p:spPr>
        <p:txBody>
          <a:bodyPr/>
          <a:lstStyle/>
          <a:p>
            <a:pPr eaLnBrk="1" hangingPunct="1"/>
            <a:r>
              <a:rPr lang="en-US" altLang="en-US" sz="4000" b="1"/>
              <a:t>Cough Therapy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95AB0B6-E597-83C8-76AA-AD871ECF74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05800" cy="57150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altLang="en-US" sz="2800" b="1"/>
              <a:t>I-Treatment of dry (useless) cough by:</a:t>
            </a:r>
          </a:p>
          <a:p>
            <a:pPr marL="533400" indent="-533400" eaLnBrk="1" hangingPunct="1">
              <a:buFontTx/>
              <a:buNone/>
            </a:pPr>
            <a:r>
              <a:rPr lang="en-US" altLang="en-US" sz="2800" b="1"/>
              <a:t>   A) Peripheral anti-tussives</a:t>
            </a:r>
            <a:r>
              <a:rPr lang="en-US" altLang="en-US" sz="2800"/>
              <a:t> which depress the input of stimuli, and include: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sz="2400"/>
              <a:t>Demulcent as lozenges and pastilles in sore throat and pharyngitis.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E89B8AAC-4ED6-62BB-94B8-406507F10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458200" cy="57451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altLang="en-US" sz="2800"/>
              <a:t>  </a:t>
            </a:r>
            <a:r>
              <a:rPr lang="en-US" altLang="en-US" sz="2800" b="1"/>
              <a:t>B) Central anti-tussives</a:t>
            </a:r>
            <a:r>
              <a:rPr lang="en-US" altLang="en-US" sz="2800"/>
              <a:t>: inhibit medullarry cough center.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sz="2400"/>
              <a:t>Narcotic addictive as morphine, 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sz="2400"/>
              <a:t>Narcotic relatively non addictive e.g. </a:t>
            </a:r>
            <a:r>
              <a:rPr lang="en-US" altLang="en-US" sz="2400" b="1"/>
              <a:t>Codeine phosphate</a:t>
            </a:r>
            <a:r>
              <a:rPr lang="en-US" altLang="en-US" sz="2400"/>
              <a:t> and </a:t>
            </a:r>
            <a:r>
              <a:rPr lang="en-US" altLang="en-US" sz="2400" b="1"/>
              <a:t>dihydrocodeinone</a:t>
            </a:r>
            <a:r>
              <a:rPr lang="en-US" altLang="en-US" sz="2400"/>
              <a:t>, </a:t>
            </a:r>
            <a:r>
              <a:rPr lang="en-US" altLang="en-US" sz="2400" b="1"/>
              <a:t>pholcodine</a:t>
            </a:r>
            <a:r>
              <a:rPr lang="en-US" altLang="en-US" sz="2400"/>
              <a:t> ( has little or no analgesic or euphoric effects).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sz="2400"/>
              <a:t>Non-narcotic non addictive as:</a:t>
            </a:r>
          </a:p>
          <a:p>
            <a:pPr marL="1295400" lvl="2" indent="-381000" eaLnBrk="1" hangingPunct="1"/>
            <a:r>
              <a:rPr lang="en-US" altLang="en-US" b="1"/>
              <a:t>Dextromethorphan</a:t>
            </a:r>
            <a:r>
              <a:rPr lang="en-US" altLang="en-US"/>
              <a:t> (no analgesic action).</a:t>
            </a:r>
          </a:p>
          <a:p>
            <a:pPr marL="1295400" lvl="2" indent="-381000" eaLnBrk="1" hangingPunct="1"/>
            <a:r>
              <a:rPr lang="en-US" altLang="en-US" b="1"/>
              <a:t>Narcotine </a:t>
            </a:r>
            <a:r>
              <a:rPr lang="en-US" altLang="en-US"/>
              <a:t>(opium alkaloid from benzlisoquinoline group).</a:t>
            </a:r>
          </a:p>
          <a:p>
            <a:pPr marL="1295400" lvl="2" indent="-381000" eaLnBrk="1" hangingPunct="1"/>
            <a:r>
              <a:rPr lang="en-US" altLang="en-US"/>
              <a:t>Non-opiate synthetic derivatives as: </a:t>
            </a:r>
            <a:r>
              <a:rPr lang="en-US" altLang="en-US" b="1"/>
              <a:t>benzonatate, chlorphedianol.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DD7FFDDE-E9A1-DE04-92A9-73DCE314D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382000" cy="5897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II- Treatment of productive (useful) cough: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1- Sedative Expectorants: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a)Alkaline expectorants: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/>
              <a:t>b)Nauseant expectorants:</a:t>
            </a:r>
            <a:r>
              <a:rPr lang="en-US" altLang="en-US" sz="24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/>
              <a:t>c)Saline expectorants:</a:t>
            </a:r>
            <a:r>
              <a:rPr lang="en-US" altLang="en-US" sz="2400"/>
              <a:t> </a:t>
            </a:r>
            <a:r>
              <a:rPr lang="en-US" altLang="en-US" sz="2400" b="1"/>
              <a:t>sodium or potassium iodide</a:t>
            </a:r>
            <a:r>
              <a:rPr lang="en-US" altLang="en-US" sz="240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B862EC4-F15A-E6AB-E4F3-397540336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3058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2-Stimulant (aromatic) expectorants:</a:t>
            </a:r>
            <a:r>
              <a:rPr lang="en-US" altLang="en-US"/>
              <a:t> </a:t>
            </a:r>
            <a:r>
              <a:rPr lang="en-US" altLang="en-US" b="1"/>
              <a:t>creosote, guaiacol, terpene hydrate.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73525404-5B08-B38A-78F1-2C0813E56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8915400" cy="5973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 </a:t>
            </a:r>
            <a:r>
              <a:rPr lang="en-US" altLang="en-US" b="1"/>
              <a:t>3-Mycolytic agents:</a:t>
            </a:r>
            <a:r>
              <a:rPr lang="en-US" altLang="en-US"/>
              <a:t> They liquify viscid secretions so are not true expectorants, but enhance their efficacy.</a:t>
            </a:r>
          </a:p>
          <a:p>
            <a:pPr eaLnBrk="1" hangingPunct="1"/>
            <a:r>
              <a:rPr lang="en-US" altLang="en-US"/>
              <a:t>Used in acute and chronic bronchitis.</a:t>
            </a:r>
          </a:p>
          <a:p>
            <a:pPr lvl="1" eaLnBrk="1" hangingPunct="1"/>
            <a:r>
              <a:rPr lang="en-US" altLang="en-US" b="1"/>
              <a:t>Bromhexine (bisolvon):</a:t>
            </a:r>
            <a:r>
              <a:rPr lang="en-US" altLang="en-US"/>
              <a:t> </a:t>
            </a:r>
          </a:p>
          <a:p>
            <a:pPr lvl="2" eaLnBrk="1" hangingPunct="1"/>
            <a:r>
              <a:rPr lang="en-US" altLang="en-US"/>
              <a:t>It reduce the viscosity of bronchial secretion by depolymerization of the mucopolysaccharides. Geven orally.</a:t>
            </a:r>
          </a:p>
          <a:p>
            <a:pPr lvl="1" eaLnBrk="1" hangingPunct="1"/>
            <a:r>
              <a:rPr lang="en-US" altLang="en-US" b="1"/>
              <a:t>Acetylcysteine and S-carboxymethylcysteine: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0C4A177-3B1B-1AEF-0632-B9964963F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534400" cy="5334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Cyanide poisoning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361C8C3-E4C6-DDB1-D620-364697556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82000" cy="5211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Cyanide combine with Fe</a:t>
            </a:r>
            <a:r>
              <a:rPr lang="en-US" altLang="en-US" sz="2000" baseline="30000"/>
              <a:t>+3</a:t>
            </a:r>
            <a:r>
              <a:rPr lang="en-US" altLang="en-US" sz="2000"/>
              <a:t> of cytochrome oxidase→ histotoxic hypoxia.</a:t>
            </a:r>
          </a:p>
          <a:p>
            <a:pPr eaLnBrk="1" hangingPunct="1">
              <a:buFontTx/>
              <a:buNone/>
            </a:pPr>
            <a:r>
              <a:rPr lang="en-US" altLang="en-US" sz="2400" b="1"/>
              <a:t>Treatment by either:</a:t>
            </a:r>
          </a:p>
          <a:p>
            <a:pPr eaLnBrk="1" hangingPunct="1">
              <a:buFontTx/>
              <a:buNone/>
            </a:pPr>
            <a:r>
              <a:rPr lang="en-US" altLang="en-US" sz="2000" b="1"/>
              <a:t>c. </a:t>
            </a:r>
            <a:r>
              <a:rPr lang="en-US" altLang="en-US" sz="2000"/>
              <a:t>Vit.C or methylene blue to reduce met Hb.</a:t>
            </a:r>
          </a:p>
          <a:p>
            <a:pPr eaLnBrk="1" hangingPunct="1"/>
            <a:endParaRPr lang="en-US" alt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BC60F91-E9E9-9D6F-0342-A9AE19BC5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RESPIRATION</a:t>
            </a:r>
            <a:br>
              <a:rPr lang="en-US" altLang="en-US" sz="4000" b="1"/>
            </a:br>
            <a:r>
              <a:rPr lang="en-US" altLang="en-US" sz="3200" b="1"/>
              <a:t>Drug treatment of bronchial asthma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DFDE71C-3659-EFBD-7E21-C596AB1440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Bronchial asthma increase in airway resistance or bronchial tone.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There is recurrent attacks of coughing, shortness of breath, chest tightness and wheezes which are due to bronchospasm, mucosal thickening from oedema, </a:t>
            </a:r>
            <a:endParaRPr lang="en-US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58BAA26-B8EE-858B-6CED-168310443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Bronchospasm may be induced by non- antigenic stimuli which may due to inflammation of airway mucosa, this is called </a:t>
            </a:r>
            <a:r>
              <a:rPr lang="en-US" altLang="en-US" sz="2800" b="1"/>
              <a:t>non-specific bronchial hyper reactivity</a:t>
            </a:r>
            <a:r>
              <a:rPr lang="en-US" altLang="en-US" sz="2800"/>
              <a:t>. Also exercise and some drugs induce asthma.  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1BE1A4F-ED55-EFEA-465B-F4F534B82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381000"/>
          </a:xfrm>
        </p:spPr>
        <p:txBody>
          <a:bodyPr/>
          <a:lstStyle/>
          <a:p>
            <a:pPr algn="l" eaLnBrk="1" hangingPunct="1"/>
            <a:r>
              <a:rPr lang="en-US" altLang="en-US" sz="3200" b="1"/>
              <a:t>Line of treatment: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DC26F60-CD26-6748-048F-392D48381F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382000" cy="5287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Bronchodilators.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Adequate oxygenation.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Expectorants (alkaline, nauseant) and mucolytic agents.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Reduction of response of antigen/antibody reaction by adrenal steroids, cromoglycate..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Control predisposing factors, e.g., infection.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Hyposensitization and avoidance of antigen.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Bronchodilatation can be produced by ß</a:t>
            </a:r>
            <a:r>
              <a:rPr lang="en-US" altLang="en-US" sz="2000" baseline="-25000"/>
              <a:t>2</a:t>
            </a:r>
            <a:r>
              <a:rPr lang="en-US" altLang="en-US" sz="2000"/>
              <a:t> agonists, methylxanthines and muscarinic antagonists.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7275AE9-690C-4F8F-0A19-408EAC500B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/>
              <a:t>Drugs used in bronchial asthma include:</a:t>
            </a:r>
            <a:br>
              <a:rPr lang="en-US" altLang="en-US" sz="3200"/>
            </a:br>
            <a:r>
              <a:rPr lang="en-US" altLang="en-US" sz="3200" b="1"/>
              <a:t>1- Sympathomimetics: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C79F44E-E578-277C-C9BA-427C594006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/>
              <a:t>ß-receptor stimulants: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/>
              <a:t>Selective ß</a:t>
            </a:r>
            <a:r>
              <a:rPr lang="en-US" altLang="en-US" sz="2000" b="1" baseline="-25000"/>
              <a:t>2</a:t>
            </a:r>
            <a:r>
              <a:rPr lang="en-US" altLang="en-US" sz="2000" b="1"/>
              <a:t> agonists: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/>
              <a:t>Short acting</a:t>
            </a:r>
            <a:r>
              <a:rPr lang="en-US" altLang="en-US" sz="2000"/>
              <a:t> (4hrs duration): </a:t>
            </a:r>
            <a:r>
              <a:rPr lang="en-US" altLang="en-US" sz="2000" b="1"/>
              <a:t>Salbutamol (Albuterol), terbutaline</a:t>
            </a:r>
            <a:r>
              <a:rPr lang="en-US" altLang="en-US" sz="2000"/>
              <a:t>.</a:t>
            </a:r>
            <a:endParaRPr lang="en-US" altLang="en-US" sz="2000" b="1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/>
              <a:t>Long acting</a:t>
            </a:r>
            <a:r>
              <a:rPr lang="en-US" altLang="en-US" sz="2000"/>
              <a:t> (12hrs duration): </a:t>
            </a:r>
            <a:r>
              <a:rPr lang="en-US" altLang="en-US" sz="2000" b="1"/>
              <a:t>Formoterol and salmeterol.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/>
              <a:t>ritodrine.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200"/>
              <a:t>They produce bronchodilatation, reduction of bronchial secretion and inhibit release of mast cell content (allergotoxins).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b="1"/>
              <a:t>Adverse effects</a:t>
            </a:r>
            <a:r>
              <a:rPr lang="en-US" altLang="en-US" sz="2200"/>
              <a:t>: skelatal muscle tremors. Tachycardia may occur if given in large doses.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1"/>
              <a:t>Non-selective (ß</a:t>
            </a:r>
            <a:r>
              <a:rPr lang="en-US" altLang="en-US" sz="2200" b="1" baseline="-25000"/>
              <a:t>1</a:t>
            </a:r>
            <a:r>
              <a:rPr lang="en-US" altLang="en-US" sz="2200" b="1"/>
              <a:t> andß</a:t>
            </a:r>
            <a:r>
              <a:rPr lang="en-US" altLang="en-US" sz="2200" b="1" baseline="-25000"/>
              <a:t>2</a:t>
            </a:r>
            <a:r>
              <a:rPr lang="en-US" altLang="en-US" sz="2200" b="1"/>
              <a:t>)</a:t>
            </a:r>
            <a:r>
              <a:rPr lang="en-US" altLang="en-US" sz="2200"/>
              <a:t> e.g. adrenaline, isoprenaline, orciprenaline (metaproterenol), ephedrine ( not commonly used).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2A3DABF8-1FBF-098A-D72A-7F79EE142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3820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2-Xanthines:</a:t>
            </a:r>
            <a:r>
              <a:rPr lang="en-US" altLang="en-US" sz="2400"/>
              <a:t> (caffiene, theophylline and theobromine).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/>
              <a:t>Theophylline</a:t>
            </a:r>
            <a:r>
              <a:rPr lang="en-US" altLang="en-US" sz="2000"/>
              <a:t> They have spasmolytic effect on bronchi </a:t>
            </a:r>
            <a:r>
              <a:rPr lang="en-US" altLang="en-US" sz="2000" b="1"/>
              <a:t>Aminophyline</a:t>
            </a:r>
            <a:r>
              <a:rPr lang="en-US" altLang="en-US" sz="2000"/>
              <a:t> (250 mg) is used in acute attack and in prophylaxis, given slowly diluted I.V., rectally or orally.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The therapeutic plasma concentration is 10-20 mg/L.Anorexia, nausea, vomiting, headache and anxiety start at 15 mg/L. Higher levels than 40mg/L induce convulsion and arrhythmias.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Children clear aminophylline more rapid than adults while neonates and young infants have slow clearance.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1E0503BA-A654-4D07-A6EF-3F5FE0CE88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  3-Muscarinic receptor antagonists: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Ipratropium and tiotropium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4-Cromolyn and Nedocromil</a:t>
            </a:r>
            <a:r>
              <a:rPr lang="en-US" altLang="en-US" sz="2400"/>
              <a:t> (metered dose inhaler).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They inhibit the early response to antigen challenge on mast cells ( mast cells stabiliser), prevent histamine release from mast cells and inhibit inflammatory response to allergens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043B1A13-61E0-5175-1EC7-84FDB9F4B81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"/>
            <a:ext cx="8915400" cy="640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/>
              <a:t>   </a:t>
            </a:r>
            <a:r>
              <a:rPr lang="en-US" altLang="en-US" sz="2800" b="1"/>
              <a:t>5-Leukotriene pathway inhibitors:</a:t>
            </a:r>
          </a:p>
          <a:p>
            <a:pPr eaLnBrk="1" hangingPunct="1"/>
            <a:r>
              <a:rPr lang="en-US" altLang="en-US" sz="2400" b="1"/>
              <a:t>Zileutin </a:t>
            </a:r>
          </a:p>
          <a:p>
            <a:pPr eaLnBrk="1" hangingPunct="1"/>
            <a:r>
              <a:rPr lang="en-US" altLang="en-US" sz="2400" b="1"/>
              <a:t>Zafirukast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004BE412-D71C-765C-6216-5B52F09BB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82000" cy="5897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6-Adrenal steroids:</a:t>
            </a:r>
            <a:r>
              <a:rPr lang="en-US" altLang="en-US" sz="2800"/>
              <a:t> are effective in asthma via: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Anti-inflammatory action and reduce mucosal oedema.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Modification of immune response and inhibit cytokines production.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Increasing the response of ß-agonists and ↑cAMP.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Inhaled corticosteroids include: </a:t>
            </a:r>
            <a:r>
              <a:rPr lang="en-US" altLang="en-US" sz="2800" b="1"/>
              <a:t>beclomethasone </a:t>
            </a:r>
            <a:r>
              <a:rPr lang="en-US" altLang="en-US" sz="2800"/>
              <a:t>(becotide) and </a:t>
            </a:r>
            <a:r>
              <a:rPr lang="en-US" altLang="en-US" sz="2800" b="1"/>
              <a:t>budesonide</a:t>
            </a:r>
            <a:r>
              <a:rPr lang="en-US" altLang="en-US" sz="280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They can be Oral corticosteroids e.g. </a:t>
            </a:r>
            <a:r>
              <a:rPr lang="en-US" altLang="en-US" sz="2800" b="1"/>
              <a:t>prednisolone</a:t>
            </a:r>
            <a:r>
              <a:rPr lang="en-US" altLang="en-US" sz="2800"/>
              <a:t> can be used which is gradually reduced.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I.V. </a:t>
            </a:r>
            <a:r>
              <a:rPr lang="en-US" altLang="en-US" sz="2800" b="1"/>
              <a:t>hydrocortisone</a:t>
            </a:r>
            <a:r>
              <a:rPr lang="en-US" altLang="en-US" sz="2800"/>
              <a:t> in status asthmaticus.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1083</Words>
  <Application>Microsoft Office PowerPoint</Application>
  <PresentationFormat>عرض على الشاشة (4:3)</PresentationFormat>
  <Paragraphs>98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2" baseType="lpstr">
      <vt:lpstr>Arial</vt:lpstr>
      <vt:lpstr>Calibri</vt:lpstr>
      <vt:lpstr>Default Design</vt:lpstr>
      <vt:lpstr>RESPIRATION  AL-AYEN UNIVERSITY COLLEGE OF HEALTH AND MEDICAL TECHNOLOGY DEPARTMENT OF ANESTHESIA By PhD  Karima Aboul Fotouh Lecturer 4 </vt:lpstr>
      <vt:lpstr>RESPIRATION Drug treatment of bronchial asthma</vt:lpstr>
      <vt:lpstr>عرض تقديمي في PowerPoint</vt:lpstr>
      <vt:lpstr>Line of treatment:</vt:lpstr>
      <vt:lpstr>Drugs used in bronchial asthma include: 1- Sympathomimetics: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Cough Therapy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Cyanide poisoning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Laila</dc:creator>
  <cp:lastModifiedBy>المهدي حسن عبدالله حيال</cp:lastModifiedBy>
  <cp:revision>70</cp:revision>
  <dcterms:created xsi:type="dcterms:W3CDTF">2006-10-17T09:14:05Z</dcterms:created>
  <dcterms:modified xsi:type="dcterms:W3CDTF">2024-03-21T11:03:48Z</dcterms:modified>
</cp:coreProperties>
</file>