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11"/>
  </p:notesMasterIdLst>
  <p:sldIdLst>
    <p:sldId id="266" r:id="rId2"/>
    <p:sldId id="256" r:id="rId3"/>
    <p:sldId id="257" r:id="rId4"/>
    <p:sldId id="267" r:id="rId5"/>
    <p:sldId id="271" r:id="rId6"/>
    <p:sldId id="273" r:id="rId7"/>
    <p:sldId id="274" r:id="rId8"/>
    <p:sldId id="275" r:id="rId9"/>
    <p:sldId id="270"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0" d="100"/>
          <a:sy n="90" d="100"/>
        </p:scale>
        <p:origin x="-1234" y="-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B0563-A279-40D8-B4EC-845476952AB5}" type="datetimeFigureOut">
              <a:rPr lang="en-GB" smtClean="0"/>
              <a:t>22/10/2022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483AB-B1DB-43CD-8E4D-C56DF9162C94}" type="slidenum">
              <a:rPr lang="en-GB" smtClean="0"/>
              <a:t>‹#›</a:t>
            </a:fld>
            <a:endParaRPr lang="en-GB"/>
          </a:p>
        </p:txBody>
      </p:sp>
    </p:spTree>
    <p:extLst>
      <p:ext uri="{BB962C8B-B14F-4D97-AF65-F5344CB8AC3E}">
        <p14:creationId xmlns:p14="http://schemas.microsoft.com/office/powerpoint/2010/main" val="3763300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9EA437AB-8B0D-4B61-9AB1-EA0BD4CD5679}" type="uaqdatetime1">
              <a:rPr lang="ar-SA" smtClean="0"/>
              <a:t>26/03/1444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AE00A29B-E8E9-4ED7-A822-E7D2D6E66F39}" type="uaqdatetime1">
              <a:rPr lang="ar-SA" smtClean="0"/>
              <a:t>26/03/1444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5C6EE8FB-C8B2-42BC-9DB3-0EA5D40E9640}" type="uaqdatetime1">
              <a:rPr lang="ar-SA" smtClean="0"/>
              <a:t>26/03/1444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9850F8AA-3A54-4FCC-B7DF-1755EF187635}" type="uaqdatetime1">
              <a:rPr lang="ar-SA" smtClean="0"/>
              <a:t>26/03/1444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B64FF770-EB0C-4A84-99DA-BB29839075CF}" type="uaqdatetime1">
              <a:rPr lang="ar-SA" smtClean="0"/>
              <a:t>26/03/1444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E0A97811-3577-4524-BE96-DDE1D02266B4}" type="uaqdatetime1">
              <a:rPr lang="ar-SA" smtClean="0"/>
              <a:t>26/03/1444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CA3B345D-F58A-4721-8398-C35B416A39D9}" type="uaqdatetime1">
              <a:rPr lang="ar-SA" smtClean="0"/>
              <a:t>26/03/1444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55E9A2E-6B75-4F34-8C8F-8548F67578E3}" type="uaqdatetime1">
              <a:rPr lang="ar-SA" smtClean="0"/>
              <a:t>26/03/1444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1DBD849-3BC6-4081-925B-50A03EBA5E5F}" type="uaqdatetime1">
              <a:rPr lang="ar-SA" smtClean="0"/>
              <a:t>26/03/1444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7A9AE322-2536-4EB4-B1C0-0F2B45C140A7}" type="uaqdatetime1">
              <a:rPr lang="ar-SA" smtClean="0"/>
              <a:t>26/03/1444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B976F863-A40D-456C-B13E-A2BE22584B39}" type="uaqdatetime1">
              <a:rPr lang="ar-SA" smtClean="0"/>
              <a:t>26/03/1444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7BB7BE8-E29E-47B1-9286-20B2B1E47B75}" type="uaqdatetime1">
              <a:rPr lang="ar-SA" smtClean="0"/>
              <a:t>26/03/1444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5117" y="0"/>
            <a:ext cx="3348884" cy="6858000"/>
          </a:xfrm>
          <a:prstGeom prst="rect">
            <a:avLst/>
          </a:prstGeom>
        </p:spPr>
      </p:pic>
      <p:pic>
        <p:nvPicPr>
          <p:cNvPr id="6" name="صورة 66">
            <a:extLst>
              <a:ext uri="{FF2B5EF4-FFF2-40B4-BE49-F238E27FC236}">
                <a16:creationId xmlns:a16="http://schemas.microsoft.com/office/drawing/2014/main" xmlns="" id="{00000000-0008-0000-0200-000008000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00" y="0"/>
            <a:ext cx="1261529" cy="1196710"/>
          </a:xfrm>
          <a:prstGeom prst="rect">
            <a:avLst/>
          </a:prstGeom>
          <a:noFill/>
          <a:extLst>
            <a:ext uri="{909E8E84-426E-40DD-AFC4-6F175D3DCCD1}">
              <a14:hiddenFill xmlns:a14="http://schemas.microsoft.com/office/drawing/2010/main">
                <a:solidFill>
                  <a:srgbClr val="FFFFFF"/>
                </a:solidFill>
              </a14:hiddenFill>
            </a:ext>
          </a:extLst>
        </p:spPr>
      </p:pic>
      <p:sp>
        <p:nvSpPr>
          <p:cNvPr id="8" name="Subtitle 2">
            <a:extLst>
              <a:ext uri="{FF2B5EF4-FFF2-40B4-BE49-F238E27FC236}">
                <a16:creationId xmlns:a16="http://schemas.microsoft.com/office/drawing/2014/main" xmlns="" id="{05A88EBC-0EE8-44D8-A89F-FB82ECB9325C}"/>
              </a:ext>
            </a:extLst>
          </p:cNvPr>
          <p:cNvSpPr txBox="1">
            <a:spLocks/>
          </p:cNvSpPr>
          <p:nvPr/>
        </p:nvSpPr>
        <p:spPr>
          <a:xfrm>
            <a:off x="0" y="3037438"/>
            <a:ext cx="5795117" cy="82952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None/>
            </a:pPr>
            <a:r>
              <a:rPr lang="en-US" sz="4400" dirty="0">
                <a:solidFill>
                  <a:srgbClr val="FF0000"/>
                </a:solidFill>
                <a:cs typeface="+mj-cs"/>
              </a:rPr>
              <a:t>TECHNICAL </a:t>
            </a:r>
            <a:r>
              <a:rPr lang="en-US" sz="4400">
                <a:solidFill>
                  <a:srgbClr val="FF0000"/>
                </a:solidFill>
                <a:cs typeface="+mj-cs"/>
              </a:rPr>
              <a:t>ENGLISH </a:t>
            </a:r>
            <a:endParaRPr lang="ar-SY" sz="4400" dirty="0">
              <a:solidFill>
                <a:srgbClr val="FF0000"/>
              </a:solidFill>
              <a:cs typeface="+mj-cs"/>
            </a:endParaRPr>
          </a:p>
        </p:txBody>
      </p:sp>
      <p:sp>
        <p:nvSpPr>
          <p:cNvPr id="9" name="TextBox 8">
            <a:extLst>
              <a:ext uri="{FF2B5EF4-FFF2-40B4-BE49-F238E27FC236}">
                <a16:creationId xmlns:a16="http://schemas.microsoft.com/office/drawing/2014/main" xmlns="" id="{F4D6A447-38A3-4F07-B0C0-4629A650A3E7}"/>
              </a:ext>
            </a:extLst>
          </p:cNvPr>
          <p:cNvSpPr txBox="1"/>
          <p:nvPr/>
        </p:nvSpPr>
        <p:spPr>
          <a:xfrm>
            <a:off x="70855" y="4073690"/>
            <a:ext cx="6429284" cy="584775"/>
          </a:xfrm>
          <a:prstGeom prst="rect">
            <a:avLst/>
          </a:prstGeom>
          <a:noFill/>
        </p:spPr>
        <p:txBody>
          <a:bodyPr wrap="square">
            <a:spAutoFit/>
          </a:bodyPr>
          <a:lstStyle/>
          <a:p>
            <a:pPr algn="l"/>
            <a:r>
              <a:rPr lang="en-GB" sz="3200" dirty="0">
                <a:solidFill>
                  <a:srgbClr val="00B0F0"/>
                </a:solidFill>
                <a:latin typeface="Times New Roman" panose="02020603050405020304" pitchFamily="18" charset="0"/>
                <a:cs typeface="Times New Roman" panose="02020603050405020304" pitchFamily="18" charset="0"/>
              </a:rPr>
              <a:t>Lecture#1: Petroleum Engineering</a:t>
            </a:r>
            <a:endParaRPr lang="en-GB" sz="1050" dirty="0">
              <a:solidFill>
                <a:srgbClr val="00B0F0"/>
              </a:solidFill>
              <a:latin typeface="Times New Roman" panose="02020603050405020304" pitchFamily="18" charset="0"/>
              <a:cs typeface="Times New Roman" panose="02020603050405020304" pitchFamily="18" charset="0"/>
            </a:endParaRPr>
          </a:p>
        </p:txBody>
      </p:sp>
      <p:sp>
        <p:nvSpPr>
          <p:cNvPr id="10" name="مستطيل 9"/>
          <p:cNvSpPr/>
          <p:nvPr/>
        </p:nvSpPr>
        <p:spPr>
          <a:xfrm>
            <a:off x="2689821" y="5373216"/>
            <a:ext cx="1191352" cy="369332"/>
          </a:xfrm>
          <a:prstGeom prst="rect">
            <a:avLst/>
          </a:prstGeom>
        </p:spPr>
        <p:txBody>
          <a:bodyPr wrap="none">
            <a:spAutoFit/>
          </a:bodyPr>
          <a:lstStyle/>
          <a:p>
            <a:pPr algn="ctr"/>
            <a:r>
              <a:rPr lang="en-US" b="1" dirty="0">
                <a:solidFill>
                  <a:srgbClr val="002060"/>
                </a:solidFill>
              </a:rPr>
              <a:t>2022-2023</a:t>
            </a:r>
            <a:endParaRPr lang="ar-SY" b="1" dirty="0">
              <a:solidFill>
                <a:srgbClr val="002060"/>
              </a:solidFill>
            </a:endParaRPr>
          </a:p>
        </p:txBody>
      </p:sp>
      <p:sp>
        <p:nvSpPr>
          <p:cNvPr id="11" name="مستطيل 10"/>
          <p:cNvSpPr/>
          <p:nvPr/>
        </p:nvSpPr>
        <p:spPr>
          <a:xfrm>
            <a:off x="1016945" y="5949280"/>
            <a:ext cx="4572000" cy="646331"/>
          </a:xfrm>
          <a:prstGeom prst="rect">
            <a:avLst/>
          </a:prstGeom>
        </p:spPr>
        <p:txBody>
          <a:bodyPr>
            <a:spAutoFit/>
          </a:bodyPr>
          <a:lstStyle/>
          <a:p>
            <a:pPr algn="ctr"/>
            <a:r>
              <a:rPr lang="en-US" dirty="0">
                <a:solidFill>
                  <a:srgbClr val="002060"/>
                </a:solidFill>
              </a:rPr>
              <a:t>NASIR ALSHMLH</a:t>
            </a:r>
          </a:p>
          <a:p>
            <a:pPr algn="ctr"/>
            <a:r>
              <a:rPr lang="en-US" dirty="0">
                <a:solidFill>
                  <a:srgbClr val="002060"/>
                </a:solidFill>
              </a:rPr>
              <a:t>ASMAA ALGHAZI</a:t>
            </a:r>
            <a:endParaRPr lang="ar-SY" dirty="0">
              <a:solidFill>
                <a:srgbClr val="002060"/>
              </a:solidFill>
            </a:endParaRPr>
          </a:p>
        </p:txBody>
      </p:sp>
      <p:sp>
        <p:nvSpPr>
          <p:cNvPr id="2" name="Slide Number Placeholder 1">
            <a:extLst>
              <a:ext uri="{FF2B5EF4-FFF2-40B4-BE49-F238E27FC236}">
                <a16:creationId xmlns:a16="http://schemas.microsoft.com/office/drawing/2014/main" xmlns="" id="{50ED4136-15FF-77AB-3F1F-286EFF219160}"/>
              </a:ext>
            </a:extLst>
          </p:cNvPr>
          <p:cNvSpPr>
            <a:spLocks noGrp="1"/>
          </p:cNvSpPr>
          <p:nvPr>
            <p:ph type="sldNum" sz="quarter" idx="12"/>
          </p:nvPr>
        </p:nvSpPr>
        <p:spPr/>
        <p:txBody>
          <a:bodyPr/>
          <a:lstStyle/>
          <a:p>
            <a:fld id="{0B34F065-1154-456A-91E3-76DE8E75E17B}" type="slidenum">
              <a:rPr lang="ar-SA" smtClean="0"/>
              <a:t>1</a:t>
            </a:fld>
            <a:endParaRPr lang="ar-SA"/>
          </a:p>
        </p:txBody>
      </p:sp>
      <p:sp>
        <p:nvSpPr>
          <p:cNvPr id="3" name="Title 1">
            <a:extLst>
              <a:ext uri="{FF2B5EF4-FFF2-40B4-BE49-F238E27FC236}">
                <a16:creationId xmlns:a16="http://schemas.microsoft.com/office/drawing/2014/main" xmlns="" id="{96CFB613-E8AF-1AB4-BB01-58DCEC9B7260}"/>
              </a:ext>
            </a:extLst>
          </p:cNvPr>
          <p:cNvSpPr txBox="1">
            <a:spLocks/>
          </p:cNvSpPr>
          <p:nvPr/>
        </p:nvSpPr>
        <p:spPr>
          <a:xfrm>
            <a:off x="340589" y="1107940"/>
            <a:ext cx="5795117" cy="1044526"/>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sz="3600" dirty="0">
                <a:solidFill>
                  <a:srgbClr val="00B0F0"/>
                </a:solidFill>
              </a:rPr>
              <a:t>AL-AYEN UNIVRSITY</a:t>
            </a:r>
            <a:br>
              <a:rPr lang="en-US" sz="3600" dirty="0">
                <a:solidFill>
                  <a:srgbClr val="00B0F0"/>
                </a:solidFill>
              </a:rPr>
            </a:br>
            <a:r>
              <a:rPr lang="en-US" sz="3600" dirty="0">
                <a:solidFill>
                  <a:srgbClr val="00B0F0"/>
                </a:solidFill>
              </a:rPr>
              <a:t>COLLEGE OF </a:t>
            </a:r>
          </a:p>
          <a:p>
            <a:r>
              <a:rPr lang="en-US" sz="3600" dirty="0">
                <a:solidFill>
                  <a:srgbClr val="00B0F0"/>
                </a:solidFill>
              </a:rPr>
              <a:t>PETROLEUM ENGINEERING</a:t>
            </a:r>
            <a:endParaRPr lang="ar-SY" sz="3600" dirty="0">
              <a:solidFill>
                <a:srgbClr val="00B0F0"/>
              </a:solidFill>
            </a:endParaRPr>
          </a:p>
        </p:txBody>
      </p:sp>
    </p:spTree>
    <p:extLst>
      <p:ext uri="{BB962C8B-B14F-4D97-AF65-F5344CB8AC3E}">
        <p14:creationId xmlns:p14="http://schemas.microsoft.com/office/powerpoint/2010/main" val="422750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51520" y="0"/>
            <a:ext cx="8568952" cy="620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sz="3200" b="1" dirty="0"/>
              <a:t>Petroleum Engineering</a:t>
            </a:r>
            <a:endParaRPr lang="en-US" sz="3200" b="1" i="1" u="sng" dirty="0">
              <a:effectLst>
                <a:outerShdw blurRad="38100" dist="38100" dir="2700000" algn="tl">
                  <a:srgbClr val="000000">
                    <a:alpha val="43137"/>
                  </a:srgbClr>
                </a:outerShdw>
              </a:effectLst>
            </a:endParaRPr>
          </a:p>
        </p:txBody>
      </p:sp>
      <p:sp>
        <p:nvSpPr>
          <p:cNvPr id="4" name="مستطيل 3"/>
          <p:cNvSpPr/>
          <p:nvPr/>
        </p:nvSpPr>
        <p:spPr>
          <a:xfrm>
            <a:off x="251520" y="692696"/>
            <a:ext cx="8784976" cy="5663089"/>
          </a:xfrm>
          <a:prstGeom prst="rect">
            <a:avLst/>
          </a:prstGeom>
        </p:spPr>
        <p:txBody>
          <a:bodyPr wrap="square">
            <a:spAutoFit/>
          </a:bodyPr>
          <a:lstStyle/>
          <a:p>
            <a:pPr algn="just" rtl="0"/>
            <a:r>
              <a:rPr lang="en-US" sz="2000" b="1" dirty="0">
                <a:solidFill>
                  <a:srgbClr val="0070C0"/>
                </a:solidFill>
              </a:rPr>
              <a:t>Petroleum engineering</a:t>
            </a:r>
            <a:r>
              <a:rPr lang="en-US" sz="2000" b="1" dirty="0"/>
              <a:t> </a:t>
            </a:r>
            <a:r>
              <a:rPr lang="en-US" dirty="0"/>
              <a:t>is involved in the exploration and production activities of petroleum as an </a:t>
            </a:r>
            <a:r>
              <a:rPr lang="en-US" b="1" dirty="0"/>
              <a:t>upstream </a:t>
            </a:r>
            <a:r>
              <a:rPr lang="en-US" dirty="0"/>
              <a:t>end of the energy sector. Upstream refers to the process of finding and extracting oil, which is usually buried deep beneath the earth's surface, to provide a continuous </a:t>
            </a:r>
            <a:r>
              <a:rPr lang="en-US" b="1" dirty="0"/>
              <a:t>supply </a:t>
            </a:r>
            <a:r>
              <a:rPr lang="en-US" dirty="0"/>
              <a:t>to consumers "</a:t>
            </a:r>
            <a:r>
              <a:rPr lang="en-US" b="1" dirty="0"/>
              <a:t>downstream". </a:t>
            </a:r>
            <a:r>
              <a:rPr lang="en-US" dirty="0"/>
              <a:t>Petroleum engineering covers a wide range of topics, including economics, geology, geochemistry, geomechanics, geophysics, oil drilling, geopolitics, knowledge management, seismology, tectonics, thermodynamics, well logging</a:t>
            </a:r>
            <a:r>
              <a:rPr lang="en-US" b="1" dirty="0"/>
              <a:t>, </a:t>
            </a:r>
            <a:r>
              <a:rPr lang="en-US" b="1" dirty="0">
                <a:solidFill>
                  <a:srgbClr val="0070C0"/>
                </a:solidFill>
              </a:rPr>
              <a:t>well completion</a:t>
            </a:r>
            <a:r>
              <a:rPr lang="en-US" dirty="0"/>
              <a:t>, oil and gas production, reservoir development, and pipelines. </a:t>
            </a:r>
          </a:p>
          <a:p>
            <a:pPr algn="just" rtl="0"/>
            <a:r>
              <a:rPr lang="en-US" dirty="0"/>
              <a:t>Petroleum engineering has become a technical profession that involves extracting oil in increasingly difficult situations as the "low hanging fruit" of the world's oil fields are found and depleted. Improvements in computer modeling, materials and the application of statistics, </a:t>
            </a:r>
            <a:r>
              <a:rPr lang="en-US" b="1" dirty="0"/>
              <a:t>probability analysis</a:t>
            </a:r>
            <a:r>
              <a:rPr lang="en-US" dirty="0"/>
              <a:t>, and new technologies like horizontal drilling and </a:t>
            </a:r>
            <a:r>
              <a:rPr lang="en-US" b="1" dirty="0">
                <a:solidFill>
                  <a:srgbClr val="0070C0"/>
                </a:solidFill>
              </a:rPr>
              <a:t>enhanced oil recovery</a:t>
            </a:r>
            <a:r>
              <a:rPr lang="en-US" dirty="0"/>
              <a:t>, have drastically improved the </a:t>
            </a:r>
            <a:r>
              <a:rPr lang="en-US" b="1" dirty="0"/>
              <a:t>toolbox </a:t>
            </a:r>
            <a:r>
              <a:rPr lang="en-US" dirty="0"/>
              <a:t>of the petroleum engineer in recent decades. </a:t>
            </a:r>
          </a:p>
          <a:p>
            <a:pPr algn="just" rtl="0"/>
            <a:r>
              <a:rPr lang="en-US" dirty="0"/>
              <a:t>As mistakes may be measured in millions of dollars, petroleum engineers are held to a high standard. Deepwater operations can be compared to space travel in terms of technical challenges. Arctic conditions and conditions of extreme heat have to be contended with. High Temperature and High Pressure (HTHP) environments that have become increasingly commonplace in today's operations require the petroleum engineer to </a:t>
            </a:r>
            <a:r>
              <a:rPr lang="en-US" b="1" dirty="0"/>
              <a:t>be savvy </a:t>
            </a:r>
            <a:r>
              <a:rPr lang="en-US" dirty="0"/>
              <a:t>in topics as wide ranging as </a:t>
            </a:r>
            <a:r>
              <a:rPr lang="en-US" dirty="0" err="1"/>
              <a:t>thermohydraulics</a:t>
            </a:r>
            <a:r>
              <a:rPr lang="en-US" dirty="0"/>
              <a:t>, geomechanics, and intelligent systems. </a:t>
            </a:r>
          </a:p>
        </p:txBody>
      </p:sp>
    </p:spTree>
    <p:extLst>
      <p:ext uri="{BB962C8B-B14F-4D97-AF65-F5344CB8AC3E}">
        <p14:creationId xmlns:p14="http://schemas.microsoft.com/office/powerpoint/2010/main" val="3257030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1412776"/>
            <a:ext cx="8733414" cy="5109091"/>
          </a:xfrm>
          <a:prstGeom prst="rect">
            <a:avLst/>
          </a:prstGeom>
        </p:spPr>
        <p:txBody>
          <a:bodyPr wrap="square">
            <a:spAutoFit/>
          </a:bodyPr>
          <a:lstStyle/>
          <a:p>
            <a:pPr algn="just"/>
            <a:endParaRPr lang="ar-SA" sz="2000" dirty="0"/>
          </a:p>
          <a:p>
            <a:pPr marL="285750" indent="-285750" algn="just" rtl="0">
              <a:buFont typeface="Arial" pitchFamily="34" charset="0"/>
              <a:buChar char="•"/>
            </a:pPr>
            <a:r>
              <a:rPr lang="en-US" dirty="0"/>
              <a:t>Reservoir engineers work to optimize production of oil and gas </a:t>
            </a:r>
            <a:r>
              <a:rPr lang="en-US" b="1" dirty="0"/>
              <a:t>via </a:t>
            </a:r>
            <a:r>
              <a:rPr lang="en-US" dirty="0"/>
              <a:t>proper </a:t>
            </a:r>
            <a:r>
              <a:rPr lang="en-US" b="1" dirty="0"/>
              <a:t>well placement</a:t>
            </a:r>
            <a:r>
              <a:rPr lang="en-US" dirty="0"/>
              <a:t>, production levels, and enhanced oil recovery techniques. </a:t>
            </a:r>
          </a:p>
          <a:p>
            <a:pPr marL="285750" indent="-285750" algn="just" rtl="0">
              <a:buFont typeface="Arial" pitchFamily="34" charset="0"/>
              <a:buChar char="•"/>
            </a:pPr>
            <a:r>
              <a:rPr lang="en-US" dirty="0"/>
              <a:t> Drilling engineers manage the technical aspects of drilling both production and injection wells. </a:t>
            </a:r>
          </a:p>
          <a:p>
            <a:pPr marL="285750" indent="-285750" algn="just" rtl="0">
              <a:buFont typeface="Arial" pitchFamily="34" charset="0"/>
              <a:buChar char="•"/>
            </a:pPr>
            <a:r>
              <a:rPr lang="en-US" dirty="0"/>
              <a:t> Production engineers (also known as completion or subsurface engineers) manage the </a:t>
            </a:r>
            <a:r>
              <a:rPr lang="en-US" b="1" dirty="0"/>
              <a:t>interface </a:t>
            </a:r>
            <a:r>
              <a:rPr lang="en-US" dirty="0"/>
              <a:t>between the reservoir and the well, including perforations, sand control, </a:t>
            </a:r>
            <a:r>
              <a:rPr lang="en-US" b="1" dirty="0"/>
              <a:t>artificial lift, </a:t>
            </a:r>
            <a:r>
              <a:rPr lang="en-US" b="1" dirty="0" err="1"/>
              <a:t>downhole</a:t>
            </a:r>
            <a:r>
              <a:rPr lang="en-US" b="1" dirty="0"/>
              <a:t> flow control, </a:t>
            </a:r>
            <a:r>
              <a:rPr lang="en-US" dirty="0"/>
              <a:t>and </a:t>
            </a:r>
            <a:r>
              <a:rPr lang="en-US" dirty="0" err="1"/>
              <a:t>downhole</a:t>
            </a:r>
            <a:r>
              <a:rPr lang="en-US" dirty="0"/>
              <a:t> monitoring equipment. </a:t>
            </a:r>
          </a:p>
          <a:p>
            <a:pPr algn="just" rtl="0"/>
            <a:r>
              <a:rPr lang="en-US" b="1" dirty="0">
                <a:solidFill>
                  <a:srgbClr val="0070C0"/>
                </a:solidFill>
              </a:rPr>
              <a:t>Reservoir engineering</a:t>
            </a:r>
            <a:r>
              <a:rPr lang="en-US" b="1" dirty="0"/>
              <a:t> </a:t>
            </a:r>
            <a:r>
              <a:rPr lang="en-US" dirty="0"/>
              <a:t>is a branch of petroleum engineering, typically concerned with maximizing the economic recovery of hydrocarbons from the subsurface. </a:t>
            </a:r>
          </a:p>
          <a:p>
            <a:pPr algn="just" rtl="0"/>
            <a:r>
              <a:rPr lang="en-US" dirty="0"/>
              <a:t>Of particular interest to reservoir engineers is generating accurate reserves estimates for use in financial reporting to the SEC and other </a:t>
            </a:r>
            <a:r>
              <a:rPr lang="en-US" b="1" dirty="0">
                <a:solidFill>
                  <a:srgbClr val="0070C0"/>
                </a:solidFill>
              </a:rPr>
              <a:t>regulatory bodies</a:t>
            </a:r>
            <a:r>
              <a:rPr lang="en-US" dirty="0"/>
              <a:t>. Other job responsibilities include numerical reservoir modeling, production forecasting, well testing, well drilling and </a:t>
            </a:r>
            <a:r>
              <a:rPr lang="en-US" b="1" dirty="0" err="1">
                <a:solidFill>
                  <a:srgbClr val="0070C0"/>
                </a:solidFill>
              </a:rPr>
              <a:t>workover</a:t>
            </a:r>
            <a:r>
              <a:rPr lang="en-US" b="1" dirty="0"/>
              <a:t> </a:t>
            </a:r>
            <a:r>
              <a:rPr lang="en-US" dirty="0"/>
              <a:t>planning, economic modeling, and PVT analysis of reservoir fluids. </a:t>
            </a:r>
          </a:p>
          <a:p>
            <a:pPr algn="just" rtl="0"/>
            <a:r>
              <a:rPr lang="en-US" dirty="0"/>
              <a:t>Reservoir engineers also play a central role in field development planning, recommending appropriate and cost effective reservoir </a:t>
            </a:r>
            <a:r>
              <a:rPr lang="en-US" b="1" dirty="0"/>
              <a:t>depletion </a:t>
            </a:r>
            <a:r>
              <a:rPr lang="en-US" dirty="0"/>
              <a:t>schemes such as </a:t>
            </a:r>
            <a:r>
              <a:rPr lang="en-US" b="1" dirty="0" err="1">
                <a:solidFill>
                  <a:srgbClr val="0070C0"/>
                </a:solidFill>
              </a:rPr>
              <a:t>waterflooding</a:t>
            </a:r>
            <a:r>
              <a:rPr lang="en-US" b="1" dirty="0"/>
              <a:t> </a:t>
            </a:r>
            <a:r>
              <a:rPr lang="en-US" dirty="0"/>
              <a:t>or gas injection to maximize </a:t>
            </a:r>
            <a:r>
              <a:rPr lang="en-US" b="1" dirty="0">
                <a:solidFill>
                  <a:srgbClr val="0070C0"/>
                </a:solidFill>
              </a:rPr>
              <a:t>hydrocarbon recovery. </a:t>
            </a:r>
            <a:endParaRPr lang="en-US" dirty="0">
              <a:solidFill>
                <a:srgbClr val="0070C0"/>
              </a:solidFill>
            </a:endParaRPr>
          </a:p>
          <a:p>
            <a:pPr marL="285750" indent="-285750" algn="just" rtl="0">
              <a:buFont typeface="Arial" pitchFamily="34" charset="0"/>
              <a:buChar char="•"/>
            </a:pPr>
            <a:endParaRPr lang="en-US" sz="2000" dirty="0"/>
          </a:p>
        </p:txBody>
      </p:sp>
      <p:sp>
        <p:nvSpPr>
          <p:cNvPr id="5" name="مستطيل 4"/>
          <p:cNvSpPr/>
          <p:nvPr/>
        </p:nvSpPr>
        <p:spPr>
          <a:xfrm>
            <a:off x="159067" y="116632"/>
            <a:ext cx="8964488" cy="1477328"/>
          </a:xfrm>
          <a:prstGeom prst="rect">
            <a:avLst/>
          </a:prstGeom>
        </p:spPr>
        <p:txBody>
          <a:bodyPr wrap="square">
            <a:spAutoFit/>
          </a:bodyPr>
          <a:lstStyle/>
          <a:p>
            <a:pPr algn="just" rtl="0"/>
            <a:r>
              <a:rPr lang="en-US" dirty="0"/>
              <a:t>Petroleum engineers must </a:t>
            </a:r>
            <a:r>
              <a:rPr lang="en-US" b="1" dirty="0"/>
              <a:t>implement </a:t>
            </a:r>
            <a:r>
              <a:rPr lang="en-US" dirty="0"/>
              <a:t>high technology plans with the use of manpower, highly coordinated and often in dangerous conditions. The drilling rig crew and machines they use becomes the remote partner of the petroleum engineer in implementing every drilling program. Petroleum engineering has historically been one of the highest paid engineering discipline. Petroleum engineers divide themselves into several types: </a:t>
            </a:r>
          </a:p>
        </p:txBody>
      </p:sp>
    </p:spTree>
    <p:extLst>
      <p:ext uri="{BB962C8B-B14F-4D97-AF65-F5344CB8AC3E}">
        <p14:creationId xmlns:p14="http://schemas.microsoft.com/office/powerpoint/2010/main" val="3341903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xmlns="" id="{B97C4C8E-529B-C2E8-298D-A92D71B9E9EB}"/>
              </a:ext>
            </a:extLst>
          </p:cNvPr>
          <p:cNvSpPr>
            <a:spLocks noGrp="1"/>
          </p:cNvSpPr>
          <p:nvPr>
            <p:ph type="sldNum" sz="quarter" idx="12"/>
          </p:nvPr>
        </p:nvSpPr>
        <p:spPr/>
        <p:txBody>
          <a:bodyPr/>
          <a:lstStyle/>
          <a:p>
            <a:fld id="{0B34F065-1154-456A-91E3-76DE8E75E17B}" type="slidenum">
              <a:rPr lang="ar-SA" smtClean="0"/>
              <a:t>4</a:t>
            </a:fld>
            <a:endParaRPr lang="ar-SA"/>
          </a:p>
        </p:txBody>
      </p:sp>
      <p:sp>
        <p:nvSpPr>
          <p:cNvPr id="2" name="مستطيل 1"/>
          <p:cNvSpPr/>
          <p:nvPr/>
        </p:nvSpPr>
        <p:spPr>
          <a:xfrm>
            <a:off x="13490" y="2276872"/>
            <a:ext cx="9144000" cy="4031873"/>
          </a:xfrm>
          <a:prstGeom prst="rect">
            <a:avLst/>
          </a:prstGeom>
        </p:spPr>
        <p:txBody>
          <a:bodyPr wrap="square">
            <a:spAutoFit/>
          </a:bodyPr>
          <a:lstStyle/>
          <a:p>
            <a:pPr algn="l" rtl="0"/>
            <a:r>
              <a:rPr lang="en-US" sz="1600" b="1" dirty="0">
                <a:solidFill>
                  <a:srgbClr val="0070C0"/>
                </a:solidFill>
              </a:rPr>
              <a:t>Drilling engineering </a:t>
            </a:r>
            <a:r>
              <a:rPr lang="en-US" sz="1600" dirty="0"/>
              <a:t>is a subset of petroleum engineering, involved in the design and drilling of production and injection wells. The planning phases of drilling an oil well typically involve estimating the value of sought reserves, estimating the costs to access </a:t>
            </a:r>
            <a:r>
              <a:rPr lang="en-US" sz="1600" b="1" dirty="0">
                <a:solidFill>
                  <a:srgbClr val="0070C0"/>
                </a:solidFill>
              </a:rPr>
              <a:t>reserves</a:t>
            </a:r>
            <a:r>
              <a:rPr lang="en-US" sz="1600" b="1" i="1" dirty="0"/>
              <a:t>, </a:t>
            </a:r>
            <a:r>
              <a:rPr lang="en-US" sz="1600" dirty="0"/>
              <a:t>acquiring property by a mineral </a:t>
            </a:r>
            <a:r>
              <a:rPr lang="en-US" sz="1600" b="1" dirty="0">
                <a:solidFill>
                  <a:srgbClr val="0070C0"/>
                </a:solidFill>
              </a:rPr>
              <a:t>lease</a:t>
            </a:r>
            <a:r>
              <a:rPr lang="en-US" sz="1600" dirty="0"/>
              <a:t>, a geologic survey, a wellbore plan, and a </a:t>
            </a:r>
            <a:r>
              <a:rPr lang="en-US" sz="1600" b="1" dirty="0">
                <a:solidFill>
                  <a:srgbClr val="0070C0"/>
                </a:solidFill>
              </a:rPr>
              <a:t>layout</a:t>
            </a:r>
            <a:r>
              <a:rPr lang="en-US" sz="1600" b="1" dirty="0"/>
              <a:t> </a:t>
            </a:r>
            <a:r>
              <a:rPr lang="en-US" sz="1600" dirty="0"/>
              <a:t>of the type of equipment depth of the well. </a:t>
            </a:r>
          </a:p>
          <a:p>
            <a:pPr algn="l" rtl="0"/>
            <a:endParaRPr lang="en-US" sz="1600" b="1" dirty="0">
              <a:solidFill>
                <a:srgbClr val="0070C0"/>
              </a:solidFill>
            </a:endParaRPr>
          </a:p>
          <a:p>
            <a:pPr algn="l" rtl="0"/>
            <a:r>
              <a:rPr lang="en-US" sz="1600" b="1" dirty="0">
                <a:solidFill>
                  <a:srgbClr val="0070C0"/>
                </a:solidFill>
              </a:rPr>
              <a:t>Drilling engineers </a:t>
            </a:r>
            <a:r>
              <a:rPr lang="en-US" sz="1600" dirty="0"/>
              <a:t>are engineers in charge of the process of planning and drilling oil wells. Their responsibilities include: </a:t>
            </a:r>
          </a:p>
          <a:p>
            <a:pPr algn="l" rtl="0"/>
            <a:r>
              <a:rPr lang="en-US" sz="1600" dirty="0"/>
              <a:t>• Designing casing strings in conjunction with drilling fluid plans to prevent blowouts (uncontrolled </a:t>
            </a:r>
            <a:r>
              <a:rPr lang="en-US" sz="1600" b="1" dirty="0">
                <a:solidFill>
                  <a:srgbClr val="0070C0"/>
                </a:solidFill>
              </a:rPr>
              <a:t>hydrocarbon release</a:t>
            </a:r>
            <a:r>
              <a:rPr lang="en-US" sz="1600" dirty="0"/>
              <a:t>) and </a:t>
            </a:r>
            <a:r>
              <a:rPr lang="en-US" sz="1600" b="1" dirty="0">
                <a:solidFill>
                  <a:srgbClr val="0070C0"/>
                </a:solidFill>
              </a:rPr>
              <a:t>formation breakdown. </a:t>
            </a:r>
            <a:endParaRPr lang="en-US" sz="1600" dirty="0">
              <a:solidFill>
                <a:srgbClr val="0070C0"/>
              </a:solidFill>
            </a:endParaRPr>
          </a:p>
          <a:p>
            <a:pPr algn="l" rtl="0"/>
            <a:r>
              <a:rPr lang="en-US" sz="1600" dirty="0"/>
              <a:t>• Designing or contributing to the design of drill strings, cement plans, directional plans, and </a:t>
            </a:r>
            <a:r>
              <a:rPr lang="en-US" sz="1600" b="1" dirty="0"/>
              <a:t>bit programs</a:t>
            </a:r>
            <a:r>
              <a:rPr lang="en-US" sz="1600" dirty="0"/>
              <a:t>. </a:t>
            </a:r>
          </a:p>
          <a:p>
            <a:pPr algn="l" rtl="0"/>
            <a:r>
              <a:rPr lang="en-US" sz="1600" dirty="0"/>
              <a:t>• Specifying equipment, material and ratings and grades to be used in the drilling process. </a:t>
            </a:r>
          </a:p>
          <a:p>
            <a:pPr algn="l" rtl="0"/>
            <a:r>
              <a:rPr lang="en-US" sz="1600" dirty="0"/>
              <a:t>• Providing technical support and audit during the drilling process. </a:t>
            </a:r>
          </a:p>
          <a:p>
            <a:endParaRPr lang="ar-SA" sz="1600" dirty="0"/>
          </a:p>
          <a:p>
            <a:pPr algn="l" rtl="0"/>
            <a:r>
              <a:rPr lang="en-US" sz="1600" dirty="0"/>
              <a:t>• Performing cost estimates and analysis. </a:t>
            </a:r>
          </a:p>
          <a:p>
            <a:pPr algn="l" rtl="0"/>
            <a:r>
              <a:rPr lang="en-GB" sz="1600" dirty="0"/>
              <a:t>• Developing contracts with </a:t>
            </a:r>
            <a:r>
              <a:rPr lang="en-GB" sz="1600" b="1" dirty="0"/>
              <a:t>vendors. </a:t>
            </a:r>
            <a:endParaRPr lang="en-GB" sz="1600" dirty="0"/>
          </a:p>
          <a:p>
            <a:pPr algn="l" rtl="0"/>
            <a:r>
              <a:rPr lang="en-US" sz="1600" dirty="0"/>
              <a:t>It is their responsibility to ensure that the well is drilled in a safe, cost-effective and effective manner. </a:t>
            </a:r>
          </a:p>
        </p:txBody>
      </p:sp>
      <p:sp>
        <p:nvSpPr>
          <p:cNvPr id="3" name="مستطيل 2"/>
          <p:cNvSpPr/>
          <p:nvPr/>
        </p:nvSpPr>
        <p:spPr>
          <a:xfrm>
            <a:off x="145245" y="188640"/>
            <a:ext cx="8802185" cy="1846659"/>
          </a:xfrm>
          <a:prstGeom prst="rect">
            <a:avLst/>
          </a:prstGeom>
        </p:spPr>
        <p:txBody>
          <a:bodyPr wrap="square">
            <a:spAutoFit/>
          </a:bodyPr>
          <a:lstStyle/>
          <a:p>
            <a:pPr algn="just" rtl="0"/>
            <a:r>
              <a:rPr lang="en-US" sz="1600" dirty="0"/>
              <a:t>Reservoir engineers often specialize in two areas: </a:t>
            </a:r>
          </a:p>
          <a:p>
            <a:pPr algn="just" rtl="0"/>
            <a:r>
              <a:rPr lang="en-US" sz="1600" dirty="0"/>
              <a:t>• </a:t>
            </a:r>
            <a:r>
              <a:rPr lang="en-US" sz="1600" b="1" dirty="0">
                <a:solidFill>
                  <a:srgbClr val="0070C0"/>
                </a:solidFill>
              </a:rPr>
              <a:t>Surveillance</a:t>
            </a:r>
            <a:r>
              <a:rPr lang="en-US" sz="1600" b="1" dirty="0"/>
              <a:t> </a:t>
            </a:r>
            <a:r>
              <a:rPr lang="en-US" sz="1600" dirty="0"/>
              <a:t>(or production) engineering, i.e. monitoring of existing fields and optimization of production and injection rates. Surveillance engineers typically use analytical and empirical techniques to perform their work, including decline curve analysis, </a:t>
            </a:r>
            <a:r>
              <a:rPr lang="en-US" sz="1600" b="1" dirty="0">
                <a:solidFill>
                  <a:srgbClr val="0070C0"/>
                </a:solidFill>
              </a:rPr>
              <a:t>material balance modeling</a:t>
            </a:r>
            <a:r>
              <a:rPr lang="en-US" sz="1600" dirty="0">
                <a:solidFill>
                  <a:srgbClr val="0070C0"/>
                </a:solidFill>
              </a:rPr>
              <a:t>, and </a:t>
            </a:r>
            <a:r>
              <a:rPr lang="en-US" sz="1600" b="1" dirty="0">
                <a:solidFill>
                  <a:srgbClr val="0070C0"/>
                </a:solidFill>
              </a:rPr>
              <a:t>inflow/outflow</a:t>
            </a:r>
            <a:r>
              <a:rPr lang="en-US" sz="1600" b="1" dirty="0"/>
              <a:t> </a:t>
            </a:r>
            <a:r>
              <a:rPr lang="en-US" sz="1600" dirty="0"/>
              <a:t>analysis. </a:t>
            </a:r>
          </a:p>
          <a:p>
            <a:pPr algn="just" rtl="0"/>
            <a:r>
              <a:rPr lang="en-US" sz="1600" dirty="0"/>
              <a:t>• </a:t>
            </a:r>
            <a:r>
              <a:rPr lang="en-US" sz="1600" b="1" dirty="0">
                <a:solidFill>
                  <a:srgbClr val="0070C0"/>
                </a:solidFill>
              </a:rPr>
              <a:t>Simulation modeling</a:t>
            </a:r>
            <a:r>
              <a:rPr lang="en-US" sz="1600" dirty="0"/>
              <a:t>, i.e. the conduct of reservoir simulation studies to determine optimal development plans for oil and gas reservoirs</a:t>
            </a:r>
            <a:r>
              <a:rPr lang="en-US" dirty="0"/>
              <a:t>. </a:t>
            </a:r>
          </a:p>
        </p:txBody>
      </p:sp>
    </p:spTree>
    <p:extLst>
      <p:ext uri="{BB962C8B-B14F-4D97-AF65-F5344CB8AC3E}">
        <p14:creationId xmlns:p14="http://schemas.microsoft.com/office/powerpoint/2010/main" val="3274470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5</a:t>
            </a:fld>
            <a:endParaRPr lang="ar-SA"/>
          </a:p>
        </p:txBody>
      </p:sp>
      <p:sp>
        <p:nvSpPr>
          <p:cNvPr id="5" name="مستطيل 4"/>
          <p:cNvSpPr/>
          <p:nvPr/>
        </p:nvSpPr>
        <p:spPr>
          <a:xfrm>
            <a:off x="117817" y="654209"/>
            <a:ext cx="8751879" cy="62364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i="1" dirty="0"/>
              <a:t>1-  Find the antonyms to the following words in the text. </a:t>
            </a:r>
            <a:endParaRPr lang="ar-SA" sz="2400" dirty="0"/>
          </a:p>
        </p:txBody>
      </p:sp>
      <p:sp>
        <p:nvSpPr>
          <p:cNvPr id="7" name="مربع نص 6"/>
          <p:cNvSpPr txBox="1"/>
          <p:nvPr/>
        </p:nvSpPr>
        <p:spPr>
          <a:xfrm>
            <a:off x="2215522" y="0"/>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3" name="مستطيل 2"/>
          <p:cNvSpPr/>
          <p:nvPr/>
        </p:nvSpPr>
        <p:spPr>
          <a:xfrm>
            <a:off x="539313" y="1412776"/>
            <a:ext cx="6840760" cy="1754326"/>
          </a:xfrm>
          <a:prstGeom prst="rect">
            <a:avLst/>
          </a:prstGeom>
        </p:spPr>
        <p:txBody>
          <a:bodyPr wrap="square">
            <a:spAutoFit/>
          </a:bodyPr>
          <a:lstStyle/>
          <a:p>
            <a:pPr algn="l" rtl="0"/>
            <a:r>
              <a:rPr lang="en-US" dirty="0"/>
              <a:t>Outflow,                  …………………….</a:t>
            </a:r>
          </a:p>
          <a:p>
            <a:pPr algn="l" rtl="0"/>
            <a:r>
              <a:rPr lang="en-US" dirty="0"/>
              <a:t>Above,                     …………………….</a:t>
            </a:r>
          </a:p>
          <a:p>
            <a:pPr algn="l" rtl="0"/>
            <a:r>
              <a:rPr lang="en-US" dirty="0"/>
              <a:t>Downstream,         …………………….</a:t>
            </a:r>
          </a:p>
          <a:p>
            <a:pPr algn="l" rtl="0"/>
            <a:r>
              <a:rPr lang="en-US" dirty="0"/>
              <a:t>To minimize,           …………………….</a:t>
            </a:r>
          </a:p>
          <a:p>
            <a:pPr algn="l" rtl="0"/>
            <a:r>
              <a:rPr lang="en-US" dirty="0"/>
              <a:t>Beginning,               …………………….</a:t>
            </a:r>
          </a:p>
          <a:p>
            <a:pPr algn="l" rtl="0"/>
            <a:r>
              <a:rPr lang="en-US" dirty="0"/>
              <a:t> </a:t>
            </a:r>
            <a:endParaRPr lang="ar-SA" dirty="0"/>
          </a:p>
        </p:txBody>
      </p:sp>
      <p:sp>
        <p:nvSpPr>
          <p:cNvPr id="10" name="مستطيل 9"/>
          <p:cNvSpPr/>
          <p:nvPr/>
        </p:nvSpPr>
        <p:spPr>
          <a:xfrm>
            <a:off x="117817" y="3381423"/>
            <a:ext cx="8751879" cy="62364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i="1" dirty="0"/>
              <a:t>2- Classify the responsibilities of a reservoir engineer and a drilling engineer into two groups. </a:t>
            </a:r>
            <a:endParaRPr lang="ar-SA" sz="2400" dirty="0"/>
          </a:p>
        </p:txBody>
      </p:sp>
      <p:sp>
        <p:nvSpPr>
          <p:cNvPr id="8" name="مستطيل 7"/>
          <p:cNvSpPr/>
          <p:nvPr/>
        </p:nvSpPr>
        <p:spPr>
          <a:xfrm>
            <a:off x="117815" y="4221088"/>
            <a:ext cx="8846673" cy="1709571"/>
          </a:xfrm>
          <a:prstGeom prst="rect">
            <a:avLst/>
          </a:prstGeom>
        </p:spPr>
        <p:txBody>
          <a:bodyPr wrap="square">
            <a:spAutoFit/>
          </a:bodyPr>
          <a:lstStyle/>
          <a:p>
            <a:pPr algn="just" rtl="0">
              <a:lnSpc>
                <a:spcPct val="150000"/>
              </a:lnSpc>
            </a:pPr>
            <a:r>
              <a:rPr lang="en-US" dirty="0"/>
              <a:t>Estimation of cost to access reserves, maximization of economic recovery of hydrocarbons from the subsurface, numerical reservoir modeling, geologic survey, well drilling and </a:t>
            </a:r>
            <a:r>
              <a:rPr lang="en-US" dirty="0" err="1"/>
              <a:t>workover</a:t>
            </a:r>
            <a:r>
              <a:rPr lang="en-US" dirty="0"/>
              <a:t> planning, estimation of the sought reserves value, development of contacts with vendor, PVT analysis, wellbore plan, production forecasting. </a:t>
            </a:r>
            <a:endParaRPr lang="ar-SA" dirty="0"/>
          </a:p>
        </p:txBody>
      </p:sp>
    </p:spTree>
    <p:extLst>
      <p:ext uri="{BB962C8B-B14F-4D97-AF65-F5344CB8AC3E}">
        <p14:creationId xmlns:p14="http://schemas.microsoft.com/office/powerpoint/2010/main" val="3642633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6</a:t>
            </a:fld>
            <a:endParaRPr lang="ar-SA">
              <a:solidFill>
                <a:prstClr val="black">
                  <a:tint val="75000"/>
                </a:prstClr>
              </a:solidFill>
            </a:endParaRPr>
          </a:p>
        </p:txBody>
      </p:sp>
      <p:sp>
        <p:nvSpPr>
          <p:cNvPr id="5" name="مستطيل 4"/>
          <p:cNvSpPr/>
          <p:nvPr/>
        </p:nvSpPr>
        <p:spPr>
          <a:xfrm>
            <a:off x="107504" y="0"/>
            <a:ext cx="8751879" cy="55163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i="1" dirty="0"/>
              <a:t>3. Match the terms with the definitions. </a:t>
            </a:r>
            <a:endParaRPr lang="ar-SA" sz="2400" dirty="0">
              <a:solidFill>
                <a:prstClr val="white"/>
              </a:solidFill>
            </a:endParaRPr>
          </a:p>
        </p:txBody>
      </p:sp>
      <p:pic>
        <p:nvPicPr>
          <p:cNvPr id="2" name="صورة 1"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53" y="603748"/>
            <a:ext cx="8751879" cy="6117727"/>
          </a:xfrm>
          <a:prstGeom prst="rect">
            <a:avLst/>
          </a:prstGeom>
        </p:spPr>
      </p:pic>
    </p:spTree>
    <p:extLst>
      <p:ext uri="{BB962C8B-B14F-4D97-AF65-F5344CB8AC3E}">
        <p14:creationId xmlns:p14="http://schemas.microsoft.com/office/powerpoint/2010/main" val="4191091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7</a:t>
            </a:fld>
            <a:endParaRPr lang="ar-SA">
              <a:solidFill>
                <a:prstClr val="black">
                  <a:tint val="75000"/>
                </a:prstClr>
              </a:solidFill>
            </a:endParaRPr>
          </a:p>
        </p:txBody>
      </p:sp>
      <p:sp>
        <p:nvSpPr>
          <p:cNvPr id="5" name="مستطيل 4"/>
          <p:cNvSpPr/>
          <p:nvPr/>
        </p:nvSpPr>
        <p:spPr>
          <a:xfrm>
            <a:off x="251520" y="616246"/>
            <a:ext cx="8638201" cy="108456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i="1" dirty="0"/>
              <a:t>4- State whether the sentences are true or false according to the text. If true, add the information on the statement. If false, correct the sentence. </a:t>
            </a:r>
            <a:endParaRPr lang="ar-SA" sz="2400" dirty="0">
              <a:solidFill>
                <a:prstClr val="white"/>
              </a:solidFill>
            </a:endParaRPr>
          </a:p>
        </p:txBody>
      </p:sp>
      <p:sp>
        <p:nvSpPr>
          <p:cNvPr id="7" name="مربع نص 6"/>
          <p:cNvSpPr txBox="1"/>
          <p:nvPr/>
        </p:nvSpPr>
        <p:spPr>
          <a:xfrm>
            <a:off x="2267744" y="98"/>
            <a:ext cx="3528392" cy="584775"/>
          </a:xfrm>
          <a:prstGeom prst="rect">
            <a:avLst/>
          </a:prstGeom>
          <a:noFill/>
        </p:spPr>
        <p:txBody>
          <a:bodyPr wrap="square" rtlCol="1">
            <a:spAutoFit/>
          </a:bodyPr>
          <a:lstStyle/>
          <a:p>
            <a:r>
              <a:rPr lang="en-US" sz="3200" b="1" i="1" u="sng" dirty="0">
                <a:solidFill>
                  <a:srgbClr val="0070C0"/>
                </a:solidFill>
                <a:effectLst>
                  <a:outerShdw blurRad="38100" dist="38100" dir="2700000" algn="tl">
                    <a:srgbClr val="000000">
                      <a:alpha val="43137"/>
                    </a:srgbClr>
                  </a:outerShdw>
                </a:effectLst>
              </a:rPr>
              <a:t>Exercises</a:t>
            </a:r>
            <a:endParaRPr lang="ar-SA" sz="3200" b="1" i="1" u="sng" dirty="0">
              <a:solidFill>
                <a:srgbClr val="0070C0"/>
              </a:solidFill>
              <a:effectLst>
                <a:outerShdw blurRad="38100" dist="38100" dir="2700000" algn="tl">
                  <a:srgbClr val="000000">
                    <a:alpha val="43137"/>
                  </a:srgbClr>
                </a:outerShdw>
              </a:effectLst>
            </a:endParaRPr>
          </a:p>
        </p:txBody>
      </p:sp>
      <p:sp>
        <p:nvSpPr>
          <p:cNvPr id="6" name="مستطيل 5"/>
          <p:cNvSpPr/>
          <p:nvPr/>
        </p:nvSpPr>
        <p:spPr>
          <a:xfrm>
            <a:off x="293292" y="1916832"/>
            <a:ext cx="8554655" cy="3276282"/>
          </a:xfrm>
          <a:prstGeom prst="rect">
            <a:avLst/>
          </a:prstGeom>
        </p:spPr>
        <p:txBody>
          <a:bodyPr wrap="square">
            <a:spAutoFit/>
          </a:bodyPr>
          <a:lstStyle/>
          <a:p>
            <a:pPr algn="just" rtl="0">
              <a:lnSpc>
                <a:spcPct val="150000"/>
              </a:lnSpc>
            </a:pPr>
            <a:r>
              <a:rPr lang="en-US" sz="2000" dirty="0"/>
              <a:t>1. Petroleum engineering covers a wide range of disciplines. </a:t>
            </a:r>
          </a:p>
          <a:p>
            <a:pPr algn="just" rtl="0">
              <a:lnSpc>
                <a:spcPct val="150000"/>
              </a:lnSpc>
            </a:pPr>
            <a:r>
              <a:rPr lang="en-US" sz="2000" dirty="0"/>
              <a:t>2. Operation in HTHP environment is a rare case for a petroleum engineer today. </a:t>
            </a:r>
          </a:p>
          <a:p>
            <a:pPr algn="just" rtl="0">
              <a:lnSpc>
                <a:spcPct val="150000"/>
              </a:lnSpc>
            </a:pPr>
            <a:r>
              <a:rPr lang="en-US" sz="2000" dirty="0"/>
              <a:t>3. Petroleum engineers are usually well paid. </a:t>
            </a:r>
          </a:p>
          <a:p>
            <a:pPr algn="just" rtl="0">
              <a:lnSpc>
                <a:spcPct val="150000"/>
              </a:lnSpc>
            </a:pPr>
            <a:r>
              <a:rPr lang="en-US" sz="2000" dirty="0"/>
              <a:t>4. Petroleum engineers deal with oil field close to the Earth’s surface. </a:t>
            </a:r>
          </a:p>
          <a:p>
            <a:pPr algn="just" rtl="0">
              <a:lnSpc>
                <a:spcPct val="150000"/>
              </a:lnSpc>
            </a:pPr>
            <a:r>
              <a:rPr lang="en-US" sz="2000" dirty="0"/>
              <a:t>5. Petroleum engineers are subdivided into two types. </a:t>
            </a:r>
          </a:p>
          <a:p>
            <a:pPr algn="just" rtl="0">
              <a:lnSpc>
                <a:spcPct val="150000"/>
              </a:lnSpc>
            </a:pPr>
            <a:r>
              <a:rPr lang="en-US" sz="2000" dirty="0"/>
              <a:t>6. Reservoir engineering is concerned with reservoir modeling. </a:t>
            </a:r>
          </a:p>
          <a:p>
            <a:pPr algn="just" rtl="0">
              <a:lnSpc>
                <a:spcPct val="150000"/>
              </a:lnSpc>
            </a:pPr>
            <a:r>
              <a:rPr lang="en-US" sz="2000" dirty="0"/>
              <a:t>7. Drilling engineers have to perform PVT analysis of the well. </a:t>
            </a:r>
          </a:p>
        </p:txBody>
      </p:sp>
    </p:spTree>
    <p:extLst>
      <p:ext uri="{BB962C8B-B14F-4D97-AF65-F5344CB8AC3E}">
        <p14:creationId xmlns:p14="http://schemas.microsoft.com/office/powerpoint/2010/main" val="287732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8</a:t>
            </a:fld>
            <a:endParaRPr lang="ar-SA"/>
          </a:p>
        </p:txBody>
      </p:sp>
      <p:sp>
        <p:nvSpPr>
          <p:cNvPr id="7" name="مستطيل 6"/>
          <p:cNvSpPr/>
          <p:nvPr/>
        </p:nvSpPr>
        <p:spPr>
          <a:xfrm>
            <a:off x="137842" y="616246"/>
            <a:ext cx="8751879" cy="72452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i="1" dirty="0"/>
              <a:t>5- Complete the sentences, using the information from the text. </a:t>
            </a:r>
            <a:endParaRPr lang="ar-SA" sz="2400" dirty="0">
              <a:solidFill>
                <a:prstClr val="white"/>
              </a:solidFill>
            </a:endParaRPr>
          </a:p>
        </p:txBody>
      </p:sp>
      <p:sp>
        <p:nvSpPr>
          <p:cNvPr id="3" name="مستطيل 2"/>
          <p:cNvSpPr/>
          <p:nvPr/>
        </p:nvSpPr>
        <p:spPr>
          <a:xfrm>
            <a:off x="251520" y="1412776"/>
            <a:ext cx="7992888" cy="3699474"/>
          </a:xfrm>
          <a:prstGeom prst="rect">
            <a:avLst/>
          </a:prstGeom>
        </p:spPr>
        <p:txBody>
          <a:bodyPr wrap="square">
            <a:spAutoFit/>
          </a:bodyPr>
          <a:lstStyle/>
          <a:p>
            <a:pPr marL="457200" indent="-457200" algn="just" rtl="0">
              <a:lnSpc>
                <a:spcPct val="200000"/>
              </a:lnSpc>
              <a:buFont typeface="+mj-lt"/>
              <a:buAutoNum type="arabicPeriod"/>
            </a:pPr>
            <a:r>
              <a:rPr lang="en-US" sz="2000" dirty="0"/>
              <a:t>Deepwater operations can be compared to ……………………. </a:t>
            </a:r>
          </a:p>
          <a:p>
            <a:pPr marL="457200" indent="-457200" algn="just" rtl="0">
              <a:lnSpc>
                <a:spcPct val="200000"/>
              </a:lnSpc>
              <a:buFont typeface="+mj-lt"/>
              <a:buAutoNum type="arabicPeriod"/>
            </a:pPr>
            <a:r>
              <a:rPr lang="en-US" sz="2000" dirty="0"/>
              <a:t>Such modern technologies as ……………… have improved the toolbox of the petroleum engineer. </a:t>
            </a:r>
          </a:p>
          <a:p>
            <a:pPr marL="457200" indent="-457200" algn="just" rtl="0">
              <a:lnSpc>
                <a:spcPct val="200000"/>
              </a:lnSpc>
              <a:buFont typeface="+mj-lt"/>
              <a:buAutoNum type="arabicPeriod"/>
            </a:pPr>
            <a:r>
              <a:rPr lang="en-US" sz="2000" dirty="0"/>
              <a:t>Petroleum engineering covers a wide range of topics including ….. </a:t>
            </a:r>
          </a:p>
          <a:p>
            <a:pPr marL="457200" indent="-457200" algn="just" rtl="0">
              <a:lnSpc>
                <a:spcPct val="200000"/>
              </a:lnSpc>
              <a:buFont typeface="+mj-lt"/>
              <a:buAutoNum type="arabicPeriod"/>
            </a:pPr>
            <a:r>
              <a:rPr lang="en-US" sz="2000" dirty="0"/>
              <a:t>Petroleum engineers can be divided into several types: ………….. </a:t>
            </a:r>
          </a:p>
          <a:p>
            <a:pPr marL="457200" indent="-457200" algn="just" rtl="0">
              <a:lnSpc>
                <a:spcPct val="200000"/>
              </a:lnSpc>
              <a:buFont typeface="+mj-lt"/>
              <a:buAutoNum type="arabicPeriod"/>
            </a:pPr>
            <a:r>
              <a:rPr lang="en-US" sz="2000" dirty="0"/>
              <a:t>Two areas in which reservoir engineers usually specialize are …… </a:t>
            </a:r>
          </a:p>
        </p:txBody>
      </p:sp>
    </p:spTree>
    <p:extLst>
      <p:ext uri="{BB962C8B-B14F-4D97-AF65-F5344CB8AC3E}">
        <p14:creationId xmlns:p14="http://schemas.microsoft.com/office/powerpoint/2010/main" val="2408222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7C2B20-DC21-0592-3F1C-B05A357CA0D8}"/>
              </a:ext>
            </a:extLst>
          </p:cNvPr>
          <p:cNvSpPr>
            <a:spLocks noGrp="1"/>
          </p:cNvSpPr>
          <p:nvPr>
            <p:ph type="title"/>
          </p:nvPr>
        </p:nvSpPr>
        <p:spPr>
          <a:xfrm>
            <a:off x="457200" y="274638"/>
            <a:ext cx="8229600" cy="634082"/>
          </a:xfrm>
        </p:spPr>
        <p:txBody>
          <a:bodyPr>
            <a:normAutofit fontScale="90000"/>
          </a:bodyPr>
          <a:lstStyle/>
          <a:p>
            <a:r>
              <a:rPr lang="en-US" dirty="0"/>
              <a:t>Useful abbreviation</a:t>
            </a:r>
            <a:endParaRPr lang="en-GB" dirty="0"/>
          </a:p>
        </p:txBody>
      </p:sp>
      <p:graphicFrame>
        <p:nvGraphicFramePr>
          <p:cNvPr id="4" name="Table 3">
            <a:extLst>
              <a:ext uri="{FF2B5EF4-FFF2-40B4-BE49-F238E27FC236}">
                <a16:creationId xmlns:a16="http://schemas.microsoft.com/office/drawing/2014/main" xmlns="" id="{6727DF30-E376-77AB-5EDC-5E5A689FC7BD}"/>
              </a:ext>
            </a:extLst>
          </p:cNvPr>
          <p:cNvGraphicFramePr>
            <a:graphicFrameLocks noGrp="1"/>
          </p:cNvGraphicFramePr>
          <p:nvPr>
            <p:extLst>
              <p:ext uri="{D42A27DB-BD31-4B8C-83A1-F6EECF244321}">
                <p14:modId xmlns:p14="http://schemas.microsoft.com/office/powerpoint/2010/main" val="2225705403"/>
              </p:ext>
            </p:extLst>
          </p:nvPr>
        </p:nvGraphicFramePr>
        <p:xfrm>
          <a:off x="683568" y="1196752"/>
          <a:ext cx="8064896" cy="3140892"/>
        </p:xfrm>
        <a:graphic>
          <a:graphicData uri="http://schemas.openxmlformats.org/drawingml/2006/table">
            <a:tbl>
              <a:tblPr firstRow="1" firstCol="1" bandRow="1">
                <a:tableStyleId>{5C22544A-7EE6-4342-B048-85BDC9FD1C3A}</a:tableStyleId>
              </a:tblPr>
              <a:tblGrid>
                <a:gridCol w="2440692">
                  <a:extLst>
                    <a:ext uri="{9D8B030D-6E8A-4147-A177-3AD203B41FA5}">
                      <a16:colId xmlns:a16="http://schemas.microsoft.com/office/drawing/2014/main" xmlns="" val="283309141"/>
                    </a:ext>
                  </a:extLst>
                </a:gridCol>
                <a:gridCol w="5624204">
                  <a:extLst>
                    <a:ext uri="{9D8B030D-6E8A-4147-A177-3AD203B41FA5}">
                      <a16:colId xmlns:a16="http://schemas.microsoft.com/office/drawing/2014/main" xmlns="" val="1093458100"/>
                    </a:ext>
                  </a:extLst>
                </a:gridCol>
              </a:tblGrid>
              <a:tr h="329223">
                <a:tc>
                  <a:txBody>
                    <a:bodyPr/>
                    <a:lstStyle/>
                    <a:p>
                      <a:pPr marL="0" marR="0" algn="l">
                        <a:lnSpc>
                          <a:spcPct val="107000"/>
                        </a:lnSpc>
                        <a:spcBef>
                          <a:spcPts val="0"/>
                        </a:spcBef>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Abbreviation</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Definition</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331684651"/>
                  </a:ext>
                </a:extLst>
              </a:tr>
              <a:tr h="329223">
                <a:tc>
                  <a:txBody>
                    <a:bodyPr/>
                    <a:lstStyle/>
                    <a:p>
                      <a:pPr marL="0" marR="0" algn="l" rtl="0">
                        <a:lnSpc>
                          <a:spcPct val="107000"/>
                        </a:lnSpc>
                        <a:spcBef>
                          <a:spcPts val="0"/>
                        </a:spcBef>
                        <a:spcAft>
                          <a:spcPts val="0"/>
                        </a:spcAft>
                      </a:pPr>
                      <a:r>
                        <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API</a:t>
                      </a:r>
                    </a:p>
                  </a:txBody>
                  <a:tcPr marL="68580" marR="68580" marT="0" marB="0">
                    <a:solidFill>
                      <a:schemeClr val="bg2"/>
                    </a:solidFill>
                  </a:tcPr>
                </a:tc>
                <a:tc>
                  <a:txBody>
                    <a:bodyPr/>
                    <a:lstStyle/>
                    <a:p>
                      <a:pPr marL="0" marR="0" algn="l">
                        <a:lnSpc>
                          <a:spcPct val="107000"/>
                        </a:lnSpc>
                        <a:spcBef>
                          <a:spcPts val="0"/>
                        </a:spcBef>
                        <a:spcAft>
                          <a:spcPts val="0"/>
                        </a:spcAft>
                      </a:pPr>
                      <a:r>
                        <a:rPr lang="en-GB" sz="1600" baseline="0" dirty="0">
                          <a:solidFill>
                            <a:schemeClr val="tx1"/>
                          </a:solidFill>
                          <a:effectLst/>
                          <a:latin typeface="Times New Roman" panose="02020603050405020304" pitchFamily="18" charset="0"/>
                          <a:cs typeface="Times New Roman" panose="02020603050405020304" pitchFamily="18" charset="0"/>
                        </a:rPr>
                        <a:t>American Petroleum Institute </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xmlns="" val="2039692634"/>
                  </a:ext>
                </a:extLst>
              </a:tr>
              <a:tr h="329223">
                <a:tc>
                  <a:txBody>
                    <a:bodyPr/>
                    <a:lstStyle/>
                    <a:p>
                      <a:pPr marL="0" marR="0" algn="l">
                        <a:lnSpc>
                          <a:spcPct val="107000"/>
                        </a:lnSpc>
                        <a:spcBef>
                          <a:spcPts val="0"/>
                        </a:spcBef>
                        <a:spcAft>
                          <a:spcPts val="0"/>
                        </a:spcAft>
                      </a:pPr>
                      <a:r>
                        <a:rPr lang="en-GB" sz="1600" b="0" dirty="0">
                          <a:solidFill>
                            <a:schemeClr val="tx1"/>
                          </a:solidFill>
                          <a:effectLst/>
                          <a:latin typeface="Times New Roman" panose="02020603050405020304" pitchFamily="18" charset="0"/>
                          <a:cs typeface="Times New Roman" panose="02020603050405020304" pitchFamily="18" charset="0"/>
                        </a:rPr>
                        <a:t>SEC</a:t>
                      </a:r>
                      <a:endPar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l">
                        <a:lnSpc>
                          <a:spcPct val="107000"/>
                        </a:lnSpc>
                        <a:spcBef>
                          <a:spcPts val="0"/>
                        </a:spcBef>
                        <a:spcAft>
                          <a:spcPts val="0"/>
                        </a:spcAft>
                      </a:pPr>
                      <a:r>
                        <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Securities and Exchange Commission</a:t>
                      </a:r>
                    </a:p>
                  </a:txBody>
                  <a:tcPr marL="68580" marR="68580" marT="0" marB="0">
                    <a:solidFill>
                      <a:schemeClr val="bg2"/>
                    </a:solidFill>
                  </a:tcPr>
                </a:tc>
                <a:extLst>
                  <a:ext uri="{0D108BD9-81ED-4DB2-BD59-A6C34878D82A}">
                    <a16:rowId xmlns:a16="http://schemas.microsoft.com/office/drawing/2014/main" xmlns="" val="1710489082"/>
                  </a:ext>
                </a:extLst>
              </a:tr>
              <a:tr h="329223">
                <a:tc>
                  <a:txBody>
                    <a:bodyPr/>
                    <a:lstStyle/>
                    <a:p>
                      <a:pPr marL="0" marR="0" algn="l">
                        <a:lnSpc>
                          <a:spcPct val="107000"/>
                        </a:lnSpc>
                        <a:spcBef>
                          <a:spcPts val="0"/>
                        </a:spcBef>
                        <a:spcAft>
                          <a:spcPts val="0"/>
                        </a:spcAft>
                      </a:pPr>
                      <a:r>
                        <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IADC</a:t>
                      </a:r>
                    </a:p>
                  </a:txBody>
                  <a:tcPr marL="68580" marR="68580" marT="0" marB="0">
                    <a:solidFill>
                      <a:schemeClr val="bg2"/>
                    </a:solidFill>
                  </a:tcPr>
                </a:tc>
                <a:tc>
                  <a:txBody>
                    <a:bodyPr/>
                    <a:lstStyle/>
                    <a:p>
                      <a:pPr marL="0" marR="0" algn="l">
                        <a:lnSpc>
                          <a:spcPct val="107000"/>
                        </a:lnSpc>
                        <a:spcBef>
                          <a:spcPts val="0"/>
                        </a:spcBef>
                        <a:spcAft>
                          <a:spcPts val="0"/>
                        </a:spcAft>
                      </a:pPr>
                      <a:r>
                        <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International</a:t>
                      </a:r>
                      <a:r>
                        <a:rPr lang="en-GB" sz="160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Association of drilling contractors</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xmlns="" val="583806947"/>
                  </a:ext>
                </a:extLst>
              </a:tr>
              <a:tr h="329223">
                <a:tc>
                  <a:txBody>
                    <a:bodyPr/>
                    <a:lstStyle/>
                    <a:p>
                      <a:pPr marL="0" marR="0" algn="l">
                        <a:lnSpc>
                          <a:spcPct val="107000"/>
                        </a:lnSpc>
                        <a:spcBef>
                          <a:spcPts val="0"/>
                        </a:spcBef>
                        <a:spcAft>
                          <a:spcPts val="0"/>
                        </a:spcAft>
                      </a:pPr>
                      <a:r>
                        <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IWCF</a:t>
                      </a:r>
                    </a:p>
                  </a:txBody>
                  <a:tcPr marL="68580" marR="68580" marT="0" marB="0">
                    <a:solidFill>
                      <a:schemeClr val="bg2"/>
                    </a:solidFill>
                  </a:tcPr>
                </a:tc>
                <a:tc>
                  <a:txBody>
                    <a:bodyPr/>
                    <a:lstStyle/>
                    <a:p>
                      <a:pPr marL="0" marR="0" algn="l">
                        <a:lnSpc>
                          <a:spcPct val="107000"/>
                        </a:lnSpc>
                        <a:spcBef>
                          <a:spcPts val="0"/>
                        </a:spcBef>
                        <a:spcAft>
                          <a:spcPts val="0"/>
                        </a:spcAft>
                      </a:pPr>
                      <a:r>
                        <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International well control Formula</a:t>
                      </a:r>
                    </a:p>
                  </a:txBody>
                  <a:tcPr marL="68580" marR="68580" marT="0" marB="0">
                    <a:solidFill>
                      <a:schemeClr val="bg2"/>
                    </a:solidFill>
                  </a:tcPr>
                </a:tc>
                <a:extLst>
                  <a:ext uri="{0D108BD9-81ED-4DB2-BD59-A6C34878D82A}">
                    <a16:rowId xmlns:a16="http://schemas.microsoft.com/office/drawing/2014/main" xmlns="" val="418169154"/>
                  </a:ext>
                </a:extLst>
              </a:tr>
              <a:tr h="438761">
                <a:tc>
                  <a:txBody>
                    <a:bodyPr/>
                    <a:lstStyle/>
                    <a:p>
                      <a:pPr marL="0" marR="0" algn="l">
                        <a:lnSpc>
                          <a:spcPct val="107000"/>
                        </a:lnSpc>
                        <a:spcBef>
                          <a:spcPts val="0"/>
                        </a:spcBef>
                        <a:spcAft>
                          <a:spcPts val="0"/>
                        </a:spcAft>
                      </a:pPr>
                      <a:r>
                        <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HTHP</a:t>
                      </a:r>
                    </a:p>
                  </a:txBody>
                  <a:tcPr marL="68580" marR="68580" marT="0" marB="0">
                    <a:solidFill>
                      <a:schemeClr val="bg2"/>
                    </a:solidFill>
                  </a:tcPr>
                </a:tc>
                <a:tc>
                  <a:txBody>
                    <a:bodyPr/>
                    <a:lstStyle/>
                    <a:p>
                      <a:pPr marL="0" marR="0" algn="l">
                        <a:lnSpc>
                          <a:spcPct val="107000"/>
                        </a:lnSpc>
                        <a:spcBef>
                          <a:spcPts val="0"/>
                        </a:spcBef>
                        <a:spcAft>
                          <a:spcPts val="0"/>
                        </a:spcAft>
                      </a:pPr>
                      <a:r>
                        <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High Temperature High Pressure</a:t>
                      </a:r>
                    </a:p>
                  </a:txBody>
                  <a:tcPr marL="68580" marR="68580" marT="0" marB="0">
                    <a:solidFill>
                      <a:schemeClr val="bg2"/>
                    </a:solidFill>
                  </a:tcPr>
                </a:tc>
                <a:extLst>
                  <a:ext uri="{0D108BD9-81ED-4DB2-BD59-A6C34878D82A}">
                    <a16:rowId xmlns:a16="http://schemas.microsoft.com/office/drawing/2014/main" xmlns="" val="3756749896"/>
                  </a:ext>
                </a:extLst>
              </a:tr>
              <a:tr h="363396">
                <a:tc>
                  <a:txBody>
                    <a:bodyPr/>
                    <a:lstStyle/>
                    <a:p>
                      <a:pPr marL="0" marR="0" indent="0" algn="l" defTabSz="914400" rtl="1" eaLnBrk="1" fontAlgn="auto" latinLnBrk="0" hangingPunct="1">
                        <a:lnSpc>
                          <a:spcPct val="107000"/>
                        </a:lnSpc>
                        <a:spcBef>
                          <a:spcPts val="0"/>
                        </a:spcBef>
                        <a:spcAft>
                          <a:spcPts val="0"/>
                        </a:spcAft>
                        <a:buClrTx/>
                        <a:buSzTx/>
                        <a:buFontTx/>
                        <a:buNone/>
                        <a:tabLst/>
                        <a:defRPr/>
                      </a:pPr>
                      <a:r>
                        <a:rPr lang="en-GB" sz="1600" b="0" dirty="0">
                          <a:solidFill>
                            <a:schemeClr val="tx1"/>
                          </a:solidFill>
                          <a:effectLst/>
                          <a:latin typeface="Times New Roman" panose="02020603050405020304" pitchFamily="18" charset="0"/>
                          <a:cs typeface="Times New Roman" panose="02020603050405020304" pitchFamily="18" charset="0"/>
                        </a:rPr>
                        <a:t>EOR</a:t>
                      </a:r>
                      <a:endPar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l">
                        <a:lnSpc>
                          <a:spcPct val="107000"/>
                        </a:lnSpc>
                        <a:spcBef>
                          <a:spcPts val="0"/>
                        </a:spcBef>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Enhanced Oil Recovery</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xmlns="" val="1119680103"/>
                  </a:ext>
                </a:extLst>
              </a:tr>
              <a:tr h="363397">
                <a:tc>
                  <a:txBody>
                    <a:bodyPr/>
                    <a:lstStyle/>
                    <a:p>
                      <a:pPr marL="0" marR="0" algn="l">
                        <a:lnSpc>
                          <a:spcPct val="107000"/>
                        </a:lnSpc>
                        <a:spcBef>
                          <a:spcPts val="0"/>
                        </a:spcBef>
                        <a:spcAft>
                          <a:spcPts val="0"/>
                        </a:spcAft>
                      </a:pPr>
                      <a:r>
                        <a:rPr lang="en-GB" sz="1600" b="0" dirty="0">
                          <a:solidFill>
                            <a:schemeClr val="tx1"/>
                          </a:solidFill>
                          <a:effectLst/>
                          <a:latin typeface="Times New Roman" panose="02020603050405020304" pitchFamily="18" charset="0"/>
                          <a:cs typeface="Times New Roman" panose="02020603050405020304" pitchFamily="18" charset="0"/>
                        </a:rPr>
                        <a:t>PVT</a:t>
                      </a:r>
                      <a:endPar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l">
                        <a:lnSpc>
                          <a:spcPct val="107000"/>
                        </a:lnSpc>
                        <a:spcBef>
                          <a:spcPts val="0"/>
                        </a:spcBef>
                        <a:spcAft>
                          <a:spcPts val="0"/>
                        </a:spcAft>
                      </a:pPr>
                      <a:r>
                        <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Pressure , Volume and Temperature</a:t>
                      </a:r>
                    </a:p>
                  </a:txBody>
                  <a:tcPr marL="68580" marR="68580" marT="0" marB="0">
                    <a:solidFill>
                      <a:schemeClr val="bg2"/>
                    </a:solidFill>
                  </a:tcPr>
                </a:tc>
                <a:extLst>
                  <a:ext uri="{0D108BD9-81ED-4DB2-BD59-A6C34878D82A}">
                    <a16:rowId xmlns:a16="http://schemas.microsoft.com/office/drawing/2014/main" xmlns="" val="61836996"/>
                  </a:ext>
                </a:extLst>
              </a:tr>
              <a:tr h="329223">
                <a:tc>
                  <a:txBody>
                    <a:bodyPr/>
                    <a:lstStyle/>
                    <a:p>
                      <a:pPr marL="0" marR="0" algn="l">
                        <a:lnSpc>
                          <a:spcPct val="107000"/>
                        </a:lnSpc>
                        <a:spcBef>
                          <a:spcPts val="0"/>
                        </a:spcBef>
                        <a:spcAft>
                          <a:spcPts val="0"/>
                        </a:spcAft>
                      </a:pPr>
                      <a:r>
                        <a:rPr lang="en-US"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WO</a:t>
                      </a:r>
                      <a:endPar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l">
                        <a:lnSpc>
                          <a:spcPct val="107000"/>
                        </a:lnSpc>
                        <a:spcBef>
                          <a:spcPts val="0"/>
                        </a:spcBef>
                        <a:spcAft>
                          <a:spcPts val="0"/>
                        </a:spcAft>
                      </a:pPr>
                      <a:r>
                        <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Workover</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xmlns="" val="1036821338"/>
                  </a:ext>
                </a:extLst>
              </a:tr>
            </a:tbl>
          </a:graphicData>
        </a:graphic>
      </p:graphicFrame>
      <p:sp>
        <p:nvSpPr>
          <p:cNvPr id="5" name="Slide Number Placeholder 4">
            <a:extLst>
              <a:ext uri="{FF2B5EF4-FFF2-40B4-BE49-F238E27FC236}">
                <a16:creationId xmlns:a16="http://schemas.microsoft.com/office/drawing/2014/main" xmlns="" id="{67A4AC8B-158E-F830-F1B1-B004C6D1F31B}"/>
              </a:ext>
            </a:extLst>
          </p:cNvPr>
          <p:cNvSpPr>
            <a:spLocks noGrp="1"/>
          </p:cNvSpPr>
          <p:nvPr>
            <p:ph type="sldNum" sz="quarter" idx="12"/>
          </p:nvPr>
        </p:nvSpPr>
        <p:spPr/>
        <p:txBody>
          <a:bodyPr/>
          <a:lstStyle/>
          <a:p>
            <a:fld id="{0B34F065-1154-456A-91E3-76DE8E75E17B}" type="slidenum">
              <a:rPr lang="ar-SA" smtClean="0"/>
              <a:t>9</a:t>
            </a:fld>
            <a:endParaRPr lang="ar-SA"/>
          </a:p>
        </p:txBody>
      </p:sp>
    </p:spTree>
    <p:extLst>
      <p:ext uri="{BB962C8B-B14F-4D97-AF65-F5344CB8AC3E}">
        <p14:creationId xmlns:p14="http://schemas.microsoft.com/office/powerpoint/2010/main" val="335450238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9108</TotalTime>
  <Words>1132</Words>
  <Application>Microsoft Office PowerPoint</Application>
  <PresentationFormat>عرض على الشاشة (3:4)‏</PresentationFormat>
  <Paragraphs>85</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Useful abbreviation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129</cp:revision>
  <dcterms:created xsi:type="dcterms:W3CDTF">2022-10-13T17:56:31Z</dcterms:created>
  <dcterms:modified xsi:type="dcterms:W3CDTF">2022-10-22T09:15:21Z</dcterms:modified>
</cp:coreProperties>
</file>